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93B_DF08F457.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19" r:id="rId5"/>
  </p:sldMasterIdLst>
  <p:notesMasterIdLst>
    <p:notesMasterId r:id="rId32"/>
  </p:notesMasterIdLst>
  <p:sldIdLst>
    <p:sldId id="6380" r:id="rId6"/>
    <p:sldId id="256" r:id="rId7"/>
    <p:sldId id="6377" r:id="rId8"/>
    <p:sldId id="6450" r:id="rId9"/>
    <p:sldId id="6451" r:id="rId10"/>
    <p:sldId id="259" r:id="rId11"/>
    <p:sldId id="260" r:id="rId12"/>
    <p:sldId id="261" r:id="rId13"/>
    <p:sldId id="265" r:id="rId14"/>
    <p:sldId id="6379" r:id="rId15"/>
    <p:sldId id="262" r:id="rId16"/>
    <p:sldId id="6453" r:id="rId17"/>
    <p:sldId id="263" r:id="rId18"/>
    <p:sldId id="6454" r:id="rId19"/>
    <p:sldId id="6455" r:id="rId20"/>
    <p:sldId id="264" r:id="rId21"/>
    <p:sldId id="6456" r:id="rId22"/>
    <p:sldId id="6457" r:id="rId23"/>
    <p:sldId id="6458" r:id="rId24"/>
    <p:sldId id="6378" r:id="rId25"/>
    <p:sldId id="267" r:id="rId26"/>
    <p:sldId id="6460" r:id="rId27"/>
    <p:sldId id="6462" r:id="rId28"/>
    <p:sldId id="6459" r:id="rId29"/>
    <p:sldId id="269" r:id="rId30"/>
    <p:sldId id="270" r:id="rId31"/>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 id="{9C0B6A56-C60A-44EE-8BFC-7137B526947A}">
          <p14:sldIdLst>
            <p14:sldId id="6380"/>
          </p14:sldIdLst>
        </p14:section>
        <p14:section name="2." id="{9B3559A7-26BA-49A4-97F8-86C87CBD1BA4}">
          <p14:sldIdLst>
            <p14:sldId id="256"/>
            <p14:sldId id="6377"/>
            <p14:sldId id="6450"/>
            <p14:sldId id="6451"/>
          </p14:sldIdLst>
        </p14:section>
        <p14:section name="3." id="{ED5D6AD1-08DF-41E8-992E-52A17362FFAC}">
          <p14:sldIdLst>
            <p14:sldId id="259"/>
            <p14:sldId id="260"/>
          </p14:sldIdLst>
        </p14:section>
        <p14:section name="4." id="{D05A2217-B29F-40D7-91D3-79AF531C0448}">
          <p14:sldIdLst>
            <p14:sldId id="261"/>
          </p14:sldIdLst>
        </p14:section>
        <p14:section name="5." id="{47CAB9B7-9309-406E-8B6A-6FB8A6EBA448}">
          <p14:sldIdLst>
            <p14:sldId id="265"/>
            <p14:sldId id="6379"/>
          </p14:sldIdLst>
        </p14:section>
        <p14:section name="6." id="{52AEE128-8B4B-4B62-9723-6260E2032E17}">
          <p14:sldIdLst>
            <p14:sldId id="262"/>
            <p14:sldId id="6453"/>
          </p14:sldIdLst>
        </p14:section>
        <p14:section name="7." id="{3A4FE864-5ED9-4636-96CC-6BA5CD4FC142}">
          <p14:sldIdLst>
            <p14:sldId id="263"/>
            <p14:sldId id="6454"/>
            <p14:sldId id="6455"/>
          </p14:sldIdLst>
        </p14:section>
        <p14:section name="8." id="{5122A58F-6478-425D-90B6-1F5073D3C299}">
          <p14:sldIdLst>
            <p14:sldId id="264"/>
            <p14:sldId id="6456"/>
            <p14:sldId id="6457"/>
            <p14:sldId id="6458"/>
          </p14:sldIdLst>
        </p14:section>
        <p14:section name="9." id="{CFF7100D-A9E1-42E3-8899-EC55EB855E3B}">
          <p14:sldIdLst>
            <p14:sldId id="6378"/>
          </p14:sldIdLst>
        </p14:section>
        <p14:section name="10" id="{CB3AB396-3B14-4E08-AB57-5FCC5BB126B0}">
          <p14:sldIdLst>
            <p14:sldId id="267"/>
            <p14:sldId id="6460"/>
            <p14:sldId id="6462"/>
            <p14:sldId id="6459"/>
            <p14:sldId id="269"/>
          </p14:sldIdLst>
        </p14:section>
        <p14:section name="11" id="{25C67B9A-AF47-4EFA-99AA-C5E42228465B}">
          <p14:sldIdLst>
            <p14:sldId id="2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66C579-20AD-A03E-7750-2140B89622BE}" name="Elliott Wilkins" initials="EW" userId="S::elliott.wilkins@qmarkets.net::f9ce9cf1-58d0-404b-ae5c-f653a6d8c4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C1848"/>
    <a:srgbClr val="0F1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89AEA2-C862-4D12-9390-954A76E86BC3}" v="484" dt="2026-06-23T19:24:54.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741" autoAdjust="0"/>
  </p:normalViewPr>
  <p:slideViewPr>
    <p:cSldViewPr snapToGrid="0" snapToObjects="1">
      <p:cViewPr>
        <p:scale>
          <a:sx n="50" d="100"/>
          <a:sy n="50" d="100"/>
        </p:scale>
        <p:origin x="1188"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193B_DF08F457.xml><?xml version="1.0" encoding="utf-8"?>
<p188:cmLst xmlns:a="http://schemas.openxmlformats.org/drawingml/2006/main" xmlns:r="http://schemas.openxmlformats.org/officeDocument/2006/relationships" xmlns:p188="http://schemas.microsoft.com/office/powerpoint/2018/8/main">
  <p188:cm id="{34604609-E337-42DA-9FF5-D7AD3FC5A5E0}" authorId="{7766C579-20AD-A03E-7750-2140B89622BE}" created="2026-06-23T19:09:12.025">
    <ac:deMkLst xmlns:ac="http://schemas.microsoft.com/office/drawing/2013/main/command">
      <pc:docMk xmlns:pc="http://schemas.microsoft.com/office/powerpoint/2013/main/command"/>
      <pc:sldMk xmlns:pc="http://schemas.microsoft.com/office/powerpoint/2013/main/command" cId="3741906007" sldId="6459"/>
      <ac:spMk id="55" creationId="{9046D767-813C-1A74-101E-9BE076CF786D}"/>
    </ac:deMkLst>
    <p188:txBody>
      <a:bodyPr/>
      <a:lstStyle/>
      <a:p>
        <a:r>
          <a:rPr lang="en-GB"/>
          <a:t>[@Ilona Gochman]  - WDYT? It’s the best I can do with the public success stories we’ve got..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77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C2AF5-9206-EDF3-B838-7D1BBF4C2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A1EA1-595C-0273-AB6C-8AB0535A4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64C3F-69E4-4A87-63BD-41AFE23071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43F5F5-CAF4-EAE9-6C2F-175DBB99A37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6103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And here’s what it all means. The dominant story in enterprise innovation isn’t failure. It’s incompleteness.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Almost everyone has started building. Very few have finished. The intent is there — the leadership backing, the methodology, the engaged people. What’s missing is the operational layer that turns ambition into compounding output: connected systems, portfolio visibility, intelligence that scales beyond the heroics of one small team.</a:t>
            </a:r>
          </a:p>
          <a:p>
            <a:r>
              <a:rPr lang="en-GB" sz="1200" kern="1200" dirty="0">
                <a:solidFill>
                  <a:schemeClr val="tx1"/>
                </a:solidFill>
                <a:effectLst/>
                <a:latin typeface="+mn-lt"/>
                <a:ea typeface="+mn-ea"/>
                <a:cs typeface="+mn-cs"/>
              </a:rPr>
              <a:t>That operational layer has a name. It's a platform — a real one. Strong enough to run ideation, initiative delivery, portfolio governance, foresight and continuous improvement side by side, with the data flowing between them. When that spine is in place, every initiative compounds on the last one instead of starting from zero. That's what finishing actually looks like.</a:t>
            </a:r>
          </a:p>
          <a:p>
            <a:r>
              <a:rPr lang="en-GB" sz="1200" kern="1200" dirty="0">
                <a:solidFill>
                  <a:schemeClr val="tx1"/>
                </a:solidFill>
                <a:effectLst/>
                <a:latin typeface="+mn-lt"/>
                <a:ea typeface="+mn-ea"/>
                <a:cs typeface="+mn-cs"/>
              </a:rPr>
              <a:t>And this is exactly where the AI story comes full circle. AI is a perfect example of an incomplete capability. Powerful, eager, full of potential — and useless, even dangerous, until you wrap it in human judgment, real context, and proper guidance. On its own it gave us a headdress for the Choctaw Nation. Guided properly, it becomes one of the most valuable tools you’ll ever put in your innovation stack.</a:t>
            </a:r>
          </a:p>
          <a:p>
            <a:r>
              <a:rPr lang="en-GB" sz="1200" kern="1200" dirty="0">
                <a:solidFill>
                  <a:schemeClr val="tx1"/>
                </a:solidFill>
                <a:effectLst/>
                <a:latin typeface="+mn-lt"/>
                <a:ea typeface="+mn-ea"/>
                <a:cs typeface="+mn-cs"/>
              </a:rPr>
              <a:t>Incompleteness, though, is genuinely good news. Because the benchmark to beat is lower than you think. Even the leaders — the Innovation Trendsetters — still have at least one capability sitting in the developing band. Nobody has finished. Which means the organisations that close the operational gap first won’t just catch up. They’ll compound an advantage over the next two to three years that the rest of the market will struggle to touch.</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596C-5A62-F593-9294-66C77900B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62F4B-D327-A5F2-D19A-90A3AC34E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7E660-99B1-8093-BB2B-37A0329333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9101AE-C063-3DF8-5957-508D012CFAC7}"/>
              </a:ext>
            </a:extLst>
          </p:cNvPr>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4126449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94ACF-EBB2-EC9C-2E33-6D5D1E96B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65BE0-9175-C285-4B8F-90BB08518E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986256-9192-61E9-98CB-367144CA19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A21905-E639-8AE8-B3E3-89B9E4663217}"/>
              </a:ext>
            </a:extLst>
          </p:cNvPr>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4293945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49691-219B-72E2-6504-D552D007CD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0D32C-28B3-53F5-32A3-00DFD9E4C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CFF928-9140-E5ED-1CC0-1A157BC2AF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6A3F22-B33A-2A9D-2BDA-C42AFADC9437}"/>
              </a:ext>
            </a:extLst>
          </p:cNvPr>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2952137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25031-8BEC-CFE4-1D4F-9D7E92A6B6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79583-E22A-6740-5F91-504F08A54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BD77B-3E2B-D126-0BF4-9C51C460F0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949D20-5188-1B3B-99F4-C985E7E2B2A1}"/>
              </a:ext>
            </a:extLst>
          </p:cNvPr>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82727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BF0F7-AC5E-0285-BCFE-7B404DAD2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E9EF9-C679-AD7B-4BF6-C876641D9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1B9CE3-E366-DDE9-A75F-9B4A20D0E7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8BDE97-89BE-564D-2347-9286E065EBDB}"/>
              </a:ext>
            </a:extLst>
          </p:cNvPr>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3780105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02A73-3A20-3E9C-65AD-03D58BDD0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17723-3DCB-EEC7-A9F2-1F81429A9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DB2E3-3C72-ECF4-B10D-E4FBF865DA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78B1B3-FEC8-39D0-A703-2529877573E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938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When we looked at the patterns, most programs fall into one of three shapes — and I’d gently invite you to find yourself in here.</a:t>
            </a:r>
          </a:p>
          <a:p>
            <a:pPr lvl="0"/>
            <a:r>
              <a:rPr lang="en-GB" sz="1200" kern="1200">
                <a:solidFill>
                  <a:schemeClr val="tx1"/>
                </a:solidFill>
                <a:effectLst/>
                <a:latin typeface="+mn-lt"/>
                <a:ea typeface="+mn-ea"/>
                <a:cs typeface="+mn-cs"/>
              </a:rPr>
              <a:t>Profile one: strong platform, weak process. Great tools, no methodology to drive them. About 15%.</a:t>
            </a:r>
          </a:p>
          <a:p>
            <a:pPr lvl="0"/>
            <a:r>
              <a:rPr lang="en-GB" sz="1200" kern="1200">
                <a:solidFill>
                  <a:schemeClr val="tx1"/>
                </a:solidFill>
                <a:effectLst/>
                <a:latin typeface="+mn-lt"/>
                <a:ea typeface="+mn-ea"/>
                <a:cs typeface="+mn-cs"/>
              </a:rPr>
              <a:t>Profile two: engaged workforce, unstable program. Brilliant energy, no structure to hold it. Around 20%.</a:t>
            </a:r>
          </a:p>
          <a:p>
            <a:pPr lvl="0"/>
            <a:r>
              <a:rPr lang="en-GB" sz="1200" kern="1200">
                <a:solidFill>
                  <a:schemeClr val="tx1"/>
                </a:solidFill>
                <a:effectLst/>
                <a:latin typeface="+mn-lt"/>
                <a:ea typeface="+mn-ea"/>
                <a:cs typeface="+mn-cs"/>
              </a:rPr>
              <a:t>Profile three: methodical but narrow. Disciplined and aligned — but applied to a single use case run well, instead of scaled across the enterprise. Another 20%.</a:t>
            </a:r>
          </a:p>
          <a:p>
            <a:r>
              <a:rPr lang="en-GB" sz="1200" kern="1200">
                <a:solidFill>
                  <a:schemeClr val="tx1"/>
                </a:solidFill>
                <a:effectLst/>
                <a:latin typeface="+mn-lt"/>
                <a:ea typeface="+mn-ea"/>
                <a:cs typeface="+mn-cs"/>
              </a:rPr>
              <a:t>Different shapes. Same underlying story. And the same answer underneath all three: a platform strong enough to carry the whole portfolio. Not a campaign tool. Not an ideation box. A system that runs ideas, initiatives, portfolios, foresight and trend-scouting in one place — so the methodology has somewhere to live, the workforce has somewhere to plug in, and the disciplined team can finally scale beyond their one use case.</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B21B3-4B98-689A-2B4C-18386FF146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AB482-3D5C-C169-01B3-182742C70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02928-C807-B312-9B53-1B6C2BAD4C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5D5970-39DC-29C7-4E4C-82C1DAF00233}"/>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3285734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4819-7E9E-3990-90E3-7578D1DFE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A997EC-1838-43FE-A7F7-E1802AE9E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D0FE3-93A6-31FE-B52A-DF8E767CE9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134C9-AF5C-F5B1-4A73-A2E7D764DE45}"/>
              </a:ext>
            </a:extLst>
          </p:cNvPr>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351295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BD3A7-2356-360B-E40C-DDC1BE02C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3B4BF7-D658-569A-A770-6019D9F1A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B7EAC-B714-9997-4F75-CA80B4585E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CA3D6C-4F39-F8FA-4F38-039BE059A93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90521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0DBDC-1A09-419E-8235-03A20C6720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602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18FA6-596D-46D5-E1FE-12DF71FE5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434BB-0CF5-B60E-95A2-0E2991802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D4FB6-76FC-FBEF-06AB-6B1C27878D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405333-4852-8D00-FE96-2C7B48EBEC3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922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AF6B1-EF44-CC6F-1548-2F4E8EF24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E9675-7763-072F-B5CF-9D43B17CD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ED245-F7D2-C397-9F41-5A3EC1ECB4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D2814A-B713-440C-78E1-462434809DF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751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0.sv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3.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6.sv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7.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E1C454-CFEE-6FAD-DE4E-59DFC9617F1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C72871CC-6457-8227-34A8-64C1E48E460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38225" y="4300"/>
            <a:ext cx="10115550" cy="6849400"/>
          </a:xfrm>
          <a:prstGeom prst="rect">
            <a:avLst/>
          </a:prstGeom>
          <a:effectLst>
            <a:outerShdw blurRad="368300" sx="99000" sy="99000" algn="ctr" rotWithShape="0">
              <a:schemeClr val="bg2">
                <a:alpha val="40000"/>
              </a:schemeClr>
            </a:outerShdw>
          </a:effectLst>
        </p:spPr>
      </p:pic>
      <p:sp>
        <p:nvSpPr>
          <p:cNvPr id="2" name="Title 1">
            <a:extLst>
              <a:ext uri="{FF2B5EF4-FFF2-40B4-BE49-F238E27FC236}">
                <a16:creationId xmlns:a16="http://schemas.microsoft.com/office/drawing/2014/main" id="{BDFBB2DF-C70D-D460-C404-A6B8EE6452C2}"/>
              </a:ext>
            </a:extLst>
          </p:cNvPr>
          <p:cNvSpPr>
            <a:spLocks noGrp="1"/>
          </p:cNvSpPr>
          <p:nvPr>
            <p:ph type="title"/>
          </p:nvPr>
        </p:nvSpPr>
        <p:spPr>
          <a:xfrm>
            <a:off x="838200" y="365125"/>
            <a:ext cx="10515600" cy="1325563"/>
          </a:xfrm>
        </p:spPr>
        <p:txBody>
          <a:bodyPr/>
          <a:lstStyle>
            <a:lvl1pPr algn="ctr">
              <a:defRPr>
                <a:solidFill>
                  <a:srgbClr val="162045"/>
                </a:solidFill>
              </a:defRPr>
            </a:lvl1pPr>
          </a:lstStyle>
          <a:p>
            <a:r>
              <a:rPr lang="en-US"/>
              <a:t>Click to edit Master title style</a:t>
            </a:r>
            <a:endParaRPr lang="en-IL"/>
          </a:p>
        </p:txBody>
      </p:sp>
      <p:sp>
        <p:nvSpPr>
          <p:cNvPr id="6" name="TextBox 5">
            <a:extLst>
              <a:ext uri="{FF2B5EF4-FFF2-40B4-BE49-F238E27FC236}">
                <a16:creationId xmlns:a16="http://schemas.microsoft.com/office/drawing/2014/main" id="{0906C37B-21CE-2DF9-1CCF-86DE35D5456D}"/>
              </a:ext>
            </a:extLst>
          </p:cNvPr>
          <p:cNvSpPr txBox="1"/>
          <p:nvPr userDrawn="1"/>
        </p:nvSpPr>
        <p:spPr>
          <a:xfrm>
            <a:off x="4869542" y="6618511"/>
            <a:ext cx="2452916" cy="215444"/>
          </a:xfrm>
          <a:prstGeom prst="rect">
            <a:avLst/>
          </a:prstGeom>
          <a:noFill/>
        </p:spPr>
        <p:txBody>
          <a:bodyPr wrap="none" rtlCol="0">
            <a:spAutoFit/>
          </a:bodyPr>
          <a:lstStyle/>
          <a:p>
            <a:pPr algn="ctr"/>
            <a:r>
              <a:rPr lang="en-US" sz="800" dirty="0">
                <a:solidFill>
                  <a:srgbClr val="909297"/>
                </a:solidFill>
                <a:latin typeface="Poppins" panose="00000500000000000000" pitchFamily="50" charset="0"/>
                <a:cs typeface="Poppins" panose="00000500000000000000" pitchFamily="50" charset="0"/>
              </a:rPr>
              <a:t>Copyright </a:t>
            </a:r>
            <a:fld id="{BADCF996-D6B7-48FE-AF9E-714752246F3E}" type="datetimeyyyy">
              <a:rPr lang="en-IL" sz="800" smtClean="0">
                <a:solidFill>
                  <a:srgbClr val="909297"/>
                </a:solidFill>
                <a:latin typeface="Poppins" panose="00000500000000000000" pitchFamily="50" charset="0"/>
                <a:cs typeface="Poppins" panose="00000500000000000000" pitchFamily="50" charset="0"/>
              </a:rPr>
              <a:t>2026</a:t>
            </a:fld>
            <a:r>
              <a:rPr lang="en-US" sz="800" dirty="0">
                <a:solidFill>
                  <a:srgbClr val="909297"/>
                </a:solidFill>
                <a:latin typeface="Poppins" panose="00000500000000000000" pitchFamily="50" charset="0"/>
                <a:cs typeface="Poppins" panose="00000500000000000000" pitchFamily="50" charset="0"/>
              </a:rPr>
              <a:t> Qmarkets. All rights reserved</a:t>
            </a:r>
            <a:endParaRPr lang="en-IL" sz="800">
              <a:solidFill>
                <a:srgbClr val="909297"/>
              </a:solidFill>
              <a:latin typeface="Poppins" panose="00000500000000000000" pitchFamily="50" charset="0"/>
              <a:cs typeface="Poppins" panose="00000500000000000000" pitchFamily="50" charset="0"/>
            </a:endParaRPr>
          </a:p>
        </p:txBody>
      </p:sp>
    </p:spTree>
    <p:extLst>
      <p:ext uri="{BB962C8B-B14F-4D97-AF65-F5344CB8AC3E}">
        <p14:creationId xmlns:p14="http://schemas.microsoft.com/office/powerpoint/2010/main" val="283417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B2DF-C70D-D460-C404-A6B8EE6452C2}"/>
              </a:ext>
            </a:extLst>
          </p:cNvPr>
          <p:cNvSpPr>
            <a:spLocks noGrp="1"/>
          </p:cNvSpPr>
          <p:nvPr>
            <p:ph type="title"/>
          </p:nvPr>
        </p:nvSpPr>
        <p:spPr>
          <a:xfrm>
            <a:off x="360000" y="365125"/>
            <a:ext cx="10515600" cy="1325563"/>
          </a:xfrm>
        </p:spPr>
        <p:txBody>
          <a:bodyPr/>
          <a:lstStyle>
            <a:lvl1pPr algn="ctr">
              <a:defRPr/>
            </a:lvl1pPr>
          </a:lstStyle>
          <a:p>
            <a:r>
              <a:rPr lang="en-US"/>
              <a:t>Click to edit Master title style</a:t>
            </a:r>
            <a:endParaRPr lang="en-IL"/>
          </a:p>
        </p:txBody>
      </p:sp>
      <p:pic>
        <p:nvPicPr>
          <p:cNvPr id="4" name="Graphic 3">
            <a:extLst>
              <a:ext uri="{FF2B5EF4-FFF2-40B4-BE49-F238E27FC236}">
                <a16:creationId xmlns:a16="http://schemas.microsoft.com/office/drawing/2014/main" id="{677A1977-A0B8-2DCD-5CE2-82C98483399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3429000"/>
            <a:ext cx="12192000" cy="3429000"/>
          </a:xfrm>
          <a:prstGeom prst="rect">
            <a:avLst/>
          </a:prstGeom>
        </p:spPr>
      </p:pic>
      <p:pic>
        <p:nvPicPr>
          <p:cNvPr id="6" name="Graphic 5">
            <a:extLst>
              <a:ext uri="{FF2B5EF4-FFF2-40B4-BE49-F238E27FC236}">
                <a16:creationId xmlns:a16="http://schemas.microsoft.com/office/drawing/2014/main" id="{1F7B8C6F-C55B-B49E-BB54-5FE1ACA68E7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8124" y="6420305"/>
            <a:ext cx="1620000" cy="360000"/>
          </a:xfrm>
          <a:prstGeom prst="rect">
            <a:avLst/>
          </a:prstGeom>
        </p:spPr>
      </p:pic>
      <p:sp>
        <p:nvSpPr>
          <p:cNvPr id="7" name="TextBox 6">
            <a:extLst>
              <a:ext uri="{FF2B5EF4-FFF2-40B4-BE49-F238E27FC236}">
                <a16:creationId xmlns:a16="http://schemas.microsoft.com/office/drawing/2014/main" id="{EC41CBDD-0307-BCE1-5DE4-E8561C9DAA92}"/>
              </a:ext>
            </a:extLst>
          </p:cNvPr>
          <p:cNvSpPr txBox="1"/>
          <p:nvPr userDrawn="1"/>
        </p:nvSpPr>
        <p:spPr>
          <a:xfrm>
            <a:off x="4869542" y="6618511"/>
            <a:ext cx="2452916" cy="215444"/>
          </a:xfrm>
          <a:prstGeom prst="rect">
            <a:avLst/>
          </a:prstGeom>
          <a:noFill/>
        </p:spPr>
        <p:txBody>
          <a:bodyPr wrap="none" rtlCol="0">
            <a:spAutoFit/>
          </a:bodyPr>
          <a:lstStyle/>
          <a:p>
            <a:pPr algn="ctr"/>
            <a:r>
              <a:rPr lang="en-US" sz="800" dirty="0">
                <a:solidFill>
                  <a:srgbClr val="909297"/>
                </a:solidFill>
                <a:latin typeface="Poppins" panose="00000500000000000000" pitchFamily="50" charset="0"/>
                <a:cs typeface="Poppins" panose="00000500000000000000" pitchFamily="50" charset="0"/>
              </a:rPr>
              <a:t>Copyright </a:t>
            </a:r>
            <a:fld id="{BADCF996-D6B7-48FE-AF9E-714752246F3E}" type="datetimeyyyy">
              <a:rPr lang="en-IL" sz="800" smtClean="0">
                <a:solidFill>
                  <a:srgbClr val="909297"/>
                </a:solidFill>
                <a:latin typeface="Poppins" panose="00000500000000000000" pitchFamily="50" charset="0"/>
                <a:cs typeface="Poppins" panose="00000500000000000000" pitchFamily="50" charset="0"/>
              </a:rPr>
              <a:t>2026</a:t>
            </a:fld>
            <a:r>
              <a:rPr lang="en-US" sz="800" dirty="0">
                <a:solidFill>
                  <a:srgbClr val="909297"/>
                </a:solidFill>
                <a:latin typeface="Poppins" panose="00000500000000000000" pitchFamily="50" charset="0"/>
                <a:cs typeface="Poppins" panose="00000500000000000000" pitchFamily="50" charset="0"/>
              </a:rPr>
              <a:t> Qmarkets. All rights reserved</a:t>
            </a:r>
            <a:endParaRPr lang="en-IL" sz="800">
              <a:solidFill>
                <a:srgbClr val="909297"/>
              </a:solidFill>
              <a:latin typeface="Poppins" panose="00000500000000000000" pitchFamily="50" charset="0"/>
              <a:cs typeface="Poppins" panose="00000500000000000000" pitchFamily="50" charset="0"/>
            </a:endParaRPr>
          </a:p>
        </p:txBody>
      </p:sp>
    </p:spTree>
    <p:extLst>
      <p:ext uri="{BB962C8B-B14F-4D97-AF65-F5344CB8AC3E}">
        <p14:creationId xmlns:p14="http://schemas.microsoft.com/office/powerpoint/2010/main" val="33448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049070B-AF4C-EC53-90F7-97152A8C2AA3}"/>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r="4482"/>
          <a:stretch/>
        </p:blipFill>
        <p:spPr>
          <a:xfrm>
            <a:off x="7455699" y="1371601"/>
            <a:ext cx="4736301" cy="5486399"/>
          </a:xfrm>
          <a:prstGeom prst="rect">
            <a:avLst/>
          </a:prstGeom>
        </p:spPr>
      </p:pic>
      <p:sp>
        <p:nvSpPr>
          <p:cNvPr id="10" name="Rectangle: Rounded Corners 9">
            <a:extLst>
              <a:ext uri="{FF2B5EF4-FFF2-40B4-BE49-F238E27FC236}">
                <a16:creationId xmlns:a16="http://schemas.microsoft.com/office/drawing/2014/main" id="{9A591FB8-35BF-BBFE-7007-872C1303D81F}"/>
              </a:ext>
            </a:extLst>
          </p:cNvPr>
          <p:cNvSpPr/>
          <p:nvPr userDrawn="1"/>
        </p:nvSpPr>
        <p:spPr>
          <a:xfrm>
            <a:off x="6436381" y="1960196"/>
            <a:ext cx="5618238" cy="3843928"/>
          </a:xfrm>
          <a:prstGeom prst="roundRect">
            <a:avLst>
              <a:gd name="adj" fmla="val 6963"/>
            </a:avLst>
          </a:prstGeom>
          <a:gradFill>
            <a:gsLst>
              <a:gs pos="100000">
                <a:srgbClr val="DCE6F4">
                  <a:alpha val="60000"/>
                </a:srgbClr>
              </a:gs>
              <a:gs pos="50000">
                <a:srgbClr val="DCE6F4">
                  <a:alpha val="30000"/>
                </a:srgbClr>
              </a:gs>
              <a:gs pos="0">
                <a:srgbClr val="DCE6F4">
                  <a:alpha val="10000"/>
                </a:srgbClr>
              </a:gs>
            </a:gsLst>
            <a:lin ang="15600000" scaled="0"/>
          </a:gra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7" name="Picture Placeholder 16">
            <a:extLst>
              <a:ext uri="{FF2B5EF4-FFF2-40B4-BE49-F238E27FC236}">
                <a16:creationId xmlns:a16="http://schemas.microsoft.com/office/drawing/2014/main" id="{EF801524-BDC4-E581-33B9-048AE3EDE02F}"/>
              </a:ext>
            </a:extLst>
          </p:cNvPr>
          <p:cNvSpPr>
            <a:spLocks noGrp="1"/>
          </p:cNvSpPr>
          <p:nvPr>
            <p:ph type="pic" sz="quarter" idx="12"/>
          </p:nvPr>
        </p:nvSpPr>
        <p:spPr>
          <a:xfrm>
            <a:off x="6589078" y="2180859"/>
            <a:ext cx="5312844" cy="3403864"/>
          </a:xfrm>
          <a:prstGeom prst="roundRect">
            <a:avLst>
              <a:gd name="adj" fmla="val 3191"/>
            </a:avLst>
          </a:prstGeom>
        </p:spPr>
        <p:txBody>
          <a:bodyPr/>
          <a:lstStyle/>
          <a:p>
            <a:endParaRPr lang="en-IL"/>
          </a:p>
        </p:txBody>
      </p:sp>
      <p:sp>
        <p:nvSpPr>
          <p:cNvPr id="2" name="Title 1">
            <a:extLst>
              <a:ext uri="{FF2B5EF4-FFF2-40B4-BE49-F238E27FC236}">
                <a16:creationId xmlns:a16="http://schemas.microsoft.com/office/drawing/2014/main" id="{BDFBB2DF-C70D-D460-C404-A6B8EE6452C2}"/>
              </a:ext>
            </a:extLst>
          </p:cNvPr>
          <p:cNvSpPr>
            <a:spLocks noGrp="1"/>
          </p:cNvSpPr>
          <p:nvPr>
            <p:ph type="title"/>
          </p:nvPr>
        </p:nvSpPr>
        <p:spPr>
          <a:xfrm>
            <a:off x="360000" y="365125"/>
            <a:ext cx="10515600" cy="1325563"/>
          </a:xfrm>
        </p:spPr>
        <p:txBody>
          <a:bodyPr/>
          <a:lstStyle/>
          <a:p>
            <a:r>
              <a:rPr lang="en-US"/>
              <a:t>Click to edit Master title style</a:t>
            </a:r>
            <a:endParaRPr lang="en-IL"/>
          </a:p>
        </p:txBody>
      </p:sp>
      <p:sp>
        <p:nvSpPr>
          <p:cNvPr id="6" name="Text Placeholder 2">
            <a:extLst>
              <a:ext uri="{FF2B5EF4-FFF2-40B4-BE49-F238E27FC236}">
                <a16:creationId xmlns:a16="http://schemas.microsoft.com/office/drawing/2014/main" id="{D17F0BE2-64DA-F8B7-B3A7-78512EEA8B64}"/>
              </a:ext>
            </a:extLst>
          </p:cNvPr>
          <p:cNvSpPr>
            <a:spLocks noGrp="1"/>
          </p:cNvSpPr>
          <p:nvPr>
            <p:ph type="body" idx="1"/>
          </p:nvPr>
        </p:nvSpPr>
        <p:spPr>
          <a:xfrm>
            <a:off x="360000" y="1440000"/>
            <a:ext cx="5647510" cy="823912"/>
          </a:xfrm>
        </p:spPr>
        <p:txBody>
          <a:bodyPr anchor="t">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2">
            <a:extLst>
              <a:ext uri="{FF2B5EF4-FFF2-40B4-BE49-F238E27FC236}">
                <a16:creationId xmlns:a16="http://schemas.microsoft.com/office/drawing/2014/main" id="{A91702A5-0C10-FECC-3B55-D7411BE8DE89}"/>
              </a:ext>
            </a:extLst>
          </p:cNvPr>
          <p:cNvSpPr>
            <a:spLocks noGrp="1"/>
          </p:cNvSpPr>
          <p:nvPr>
            <p:ph type="body" idx="10"/>
          </p:nvPr>
        </p:nvSpPr>
        <p:spPr>
          <a:xfrm>
            <a:off x="360000" y="2831690"/>
            <a:ext cx="5647510" cy="388004"/>
          </a:xfrm>
        </p:spPr>
        <p:txBody>
          <a:bodyPr anchor="t">
            <a:normAutofit/>
          </a:bodyPr>
          <a:lstStyle>
            <a:lvl1pPr marL="0" indent="0">
              <a:buNone/>
              <a:defRPr sz="1600" b="0">
                <a:latin typeface="Poppins SemiBold" panose="00000700000000000000" pitchFamily="50" charset="0"/>
                <a:cs typeface="Poppins SemiBold" panose="000007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14" name="Group 13">
            <a:extLst>
              <a:ext uri="{FF2B5EF4-FFF2-40B4-BE49-F238E27FC236}">
                <a16:creationId xmlns:a16="http://schemas.microsoft.com/office/drawing/2014/main" id="{3EBEA33E-7DD4-124D-EF4C-8A6C1A9971E4}"/>
              </a:ext>
            </a:extLst>
          </p:cNvPr>
          <p:cNvGrpSpPr/>
          <p:nvPr userDrawn="1"/>
        </p:nvGrpSpPr>
        <p:grpSpPr>
          <a:xfrm>
            <a:off x="6619578" y="2037422"/>
            <a:ext cx="376800" cy="72000"/>
            <a:chOff x="6377081" y="2934726"/>
            <a:chExt cx="376800" cy="72000"/>
          </a:xfrm>
        </p:grpSpPr>
        <p:sp>
          <p:nvSpPr>
            <p:cNvPr id="11" name="Oval 10">
              <a:extLst>
                <a:ext uri="{FF2B5EF4-FFF2-40B4-BE49-F238E27FC236}">
                  <a16:creationId xmlns:a16="http://schemas.microsoft.com/office/drawing/2014/main" id="{123BD23E-9653-8E18-A5C6-194D14C0A8BF}"/>
                </a:ext>
              </a:extLst>
            </p:cNvPr>
            <p:cNvSpPr/>
            <p:nvPr userDrawn="1"/>
          </p:nvSpPr>
          <p:spPr>
            <a:xfrm>
              <a:off x="6377081" y="2934726"/>
              <a:ext cx="72000" cy="720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Oval 11">
              <a:extLst>
                <a:ext uri="{FF2B5EF4-FFF2-40B4-BE49-F238E27FC236}">
                  <a16:creationId xmlns:a16="http://schemas.microsoft.com/office/drawing/2014/main" id="{AE3CEE79-620A-578E-2EE1-A1DD05CC1721}"/>
                </a:ext>
              </a:extLst>
            </p:cNvPr>
            <p:cNvSpPr/>
            <p:nvPr userDrawn="1"/>
          </p:nvSpPr>
          <p:spPr>
            <a:xfrm>
              <a:off x="6529481" y="2934726"/>
              <a:ext cx="72000" cy="72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Oval 12">
              <a:extLst>
                <a:ext uri="{FF2B5EF4-FFF2-40B4-BE49-F238E27FC236}">
                  <a16:creationId xmlns:a16="http://schemas.microsoft.com/office/drawing/2014/main" id="{5A1692B1-D39B-1A58-C50D-3FEAAE663C83}"/>
                </a:ext>
              </a:extLst>
            </p:cNvPr>
            <p:cNvSpPr/>
            <p:nvPr userDrawn="1"/>
          </p:nvSpPr>
          <p:spPr>
            <a:xfrm>
              <a:off x="6681881" y="2934726"/>
              <a:ext cx="72000" cy="7200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pic>
        <p:nvPicPr>
          <p:cNvPr id="3" name="Graphic 2">
            <a:extLst>
              <a:ext uri="{FF2B5EF4-FFF2-40B4-BE49-F238E27FC236}">
                <a16:creationId xmlns:a16="http://schemas.microsoft.com/office/drawing/2014/main" id="{9D0DE9F1-643E-D7C9-F934-49CC472C053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8124" y="6420305"/>
            <a:ext cx="1620000" cy="360000"/>
          </a:xfrm>
          <a:prstGeom prst="rect">
            <a:avLst/>
          </a:prstGeom>
        </p:spPr>
      </p:pic>
      <p:sp>
        <p:nvSpPr>
          <p:cNvPr id="15" name="Text Placeholder 2">
            <a:extLst>
              <a:ext uri="{FF2B5EF4-FFF2-40B4-BE49-F238E27FC236}">
                <a16:creationId xmlns:a16="http://schemas.microsoft.com/office/drawing/2014/main" id="{658A262D-373B-6B00-38DA-EE34DB28E2CB}"/>
              </a:ext>
            </a:extLst>
          </p:cNvPr>
          <p:cNvSpPr>
            <a:spLocks noGrp="1"/>
          </p:cNvSpPr>
          <p:nvPr>
            <p:ph type="body" idx="13"/>
          </p:nvPr>
        </p:nvSpPr>
        <p:spPr>
          <a:xfrm>
            <a:off x="360000" y="3219694"/>
            <a:ext cx="5647510" cy="3374773"/>
          </a:xfrm>
        </p:spPr>
        <p:txBody>
          <a:bodyPr anchor="t">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812074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12DEA47-D567-C379-9234-75BBDF21C1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5543550" cy="6858000"/>
          </a:xfrm>
          <a:prstGeom prst="rect">
            <a:avLst/>
          </a:prstGeom>
        </p:spPr>
      </p:pic>
      <p:sp>
        <p:nvSpPr>
          <p:cNvPr id="2" name="Title 1">
            <a:extLst>
              <a:ext uri="{FF2B5EF4-FFF2-40B4-BE49-F238E27FC236}">
                <a16:creationId xmlns:a16="http://schemas.microsoft.com/office/drawing/2014/main" id="{A3CE475E-9A47-0B3B-2B60-903CC8E37AC1}"/>
              </a:ext>
            </a:extLst>
          </p:cNvPr>
          <p:cNvSpPr>
            <a:spLocks noGrp="1"/>
          </p:cNvSpPr>
          <p:nvPr>
            <p:ph type="title"/>
          </p:nvPr>
        </p:nvSpPr>
        <p:spPr>
          <a:xfrm>
            <a:off x="360000" y="457200"/>
            <a:ext cx="3932237" cy="2776194"/>
          </a:xfrm>
        </p:spPr>
        <p:txBody>
          <a:bodyPr anchor="b">
            <a:normAutofit/>
          </a:bodyPr>
          <a:lstStyle>
            <a:lvl1pPr>
              <a:defRPr sz="4400">
                <a:solidFill>
                  <a:srgbClr val="162045"/>
                </a:solidFill>
              </a:defRPr>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0ACF6496-6347-186A-0C33-89BC12E824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9A772FC3-995A-854C-523F-E9E4E6CA3F9F}"/>
              </a:ext>
            </a:extLst>
          </p:cNvPr>
          <p:cNvSpPr>
            <a:spLocks noGrp="1"/>
          </p:cNvSpPr>
          <p:nvPr>
            <p:ph type="body" sz="half" idx="2"/>
          </p:nvPr>
        </p:nvSpPr>
        <p:spPr>
          <a:xfrm>
            <a:off x="360000" y="3723588"/>
            <a:ext cx="4412025" cy="2145400"/>
          </a:xfrm>
        </p:spPr>
        <p:txBody>
          <a:bodyPr/>
          <a:lstStyle>
            <a:lvl1pPr marL="0" indent="0">
              <a:lnSpc>
                <a:spcPct val="100000"/>
              </a:lnSpc>
              <a:buNone/>
              <a:defRPr sz="1600">
                <a:solidFill>
                  <a:srgbClr val="1620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1716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12DEA47-D567-C379-9234-75BBDF21C144}"/>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2968"/>
          <a:stretch/>
        </p:blipFill>
        <p:spPr>
          <a:xfrm flipH="1">
            <a:off x="7367318" y="0"/>
            <a:ext cx="4824682" cy="6858000"/>
          </a:xfrm>
          <a:prstGeom prst="rect">
            <a:avLst/>
          </a:prstGeom>
        </p:spPr>
      </p:pic>
      <p:pic>
        <p:nvPicPr>
          <p:cNvPr id="5" name="Graphic 4">
            <a:extLst>
              <a:ext uri="{FF2B5EF4-FFF2-40B4-BE49-F238E27FC236}">
                <a16:creationId xmlns:a16="http://schemas.microsoft.com/office/drawing/2014/main" id="{4E488268-47A8-7822-C80C-4A43683A7F2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8601" y="6417005"/>
            <a:ext cx="1620000" cy="360000"/>
          </a:xfrm>
          <a:prstGeom prst="rect">
            <a:avLst/>
          </a:prstGeom>
        </p:spPr>
      </p:pic>
      <p:sp>
        <p:nvSpPr>
          <p:cNvPr id="8" name="Content Placeholder 2">
            <a:extLst>
              <a:ext uri="{FF2B5EF4-FFF2-40B4-BE49-F238E27FC236}">
                <a16:creationId xmlns:a16="http://schemas.microsoft.com/office/drawing/2014/main" id="{2639FCD9-8FC2-6838-F01B-82818B06DF7D}"/>
              </a:ext>
            </a:extLst>
          </p:cNvPr>
          <p:cNvSpPr>
            <a:spLocks noGrp="1"/>
          </p:cNvSpPr>
          <p:nvPr>
            <p:ph idx="1"/>
          </p:nvPr>
        </p:nvSpPr>
        <p:spPr>
          <a:xfrm>
            <a:off x="363970" y="3279494"/>
            <a:ext cx="5438722" cy="2897470"/>
          </a:xfrm>
        </p:spPr>
        <p:txBody>
          <a:bodyPr>
            <a:normAutofit/>
          </a:bodyPr>
          <a:lstStyle>
            <a:lvl1pPr marL="285750" indent="-285750">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D2C16E2E-A1AF-778B-65F2-581DCA1D5256}"/>
              </a:ext>
            </a:extLst>
          </p:cNvPr>
          <p:cNvSpPr>
            <a:spLocks noGrp="1"/>
          </p:cNvSpPr>
          <p:nvPr>
            <p:ph type="body" idx="13"/>
          </p:nvPr>
        </p:nvSpPr>
        <p:spPr>
          <a:xfrm>
            <a:off x="360000" y="1460932"/>
            <a:ext cx="5892067" cy="985230"/>
          </a:xfrm>
        </p:spPr>
        <p:txBody>
          <a:bodyPr anchor="t">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F38EFDF0-E47F-B229-250E-CA66A60CEC8E}"/>
              </a:ext>
            </a:extLst>
          </p:cNvPr>
          <p:cNvSpPr>
            <a:spLocks noGrp="1"/>
          </p:cNvSpPr>
          <p:nvPr>
            <p:ph type="title"/>
          </p:nvPr>
        </p:nvSpPr>
        <p:spPr>
          <a:xfrm>
            <a:off x="360000" y="533285"/>
            <a:ext cx="10959683" cy="927647"/>
          </a:xfrm>
          <a:prstGeom prst="rect">
            <a:avLst/>
          </a:prstGeom>
        </p:spPr>
        <p:txBody>
          <a:bodyPr/>
          <a:lstStyle/>
          <a:p>
            <a:r>
              <a:rPr lang="en-US"/>
              <a:t>Click to edit Master title style</a:t>
            </a:r>
            <a:endParaRPr lang="en-IL"/>
          </a:p>
        </p:txBody>
      </p:sp>
      <p:sp>
        <p:nvSpPr>
          <p:cNvPr id="13" name="Text Placeholder 2">
            <a:extLst>
              <a:ext uri="{FF2B5EF4-FFF2-40B4-BE49-F238E27FC236}">
                <a16:creationId xmlns:a16="http://schemas.microsoft.com/office/drawing/2014/main" id="{A5D3D2B2-5833-4CD0-1981-3201E6CDFF6E}"/>
              </a:ext>
            </a:extLst>
          </p:cNvPr>
          <p:cNvSpPr>
            <a:spLocks noGrp="1"/>
          </p:cNvSpPr>
          <p:nvPr>
            <p:ph type="body" idx="15"/>
          </p:nvPr>
        </p:nvSpPr>
        <p:spPr>
          <a:xfrm>
            <a:off x="362382" y="2482574"/>
            <a:ext cx="5438722" cy="7434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2" name="Graphic 1">
            <a:extLst>
              <a:ext uri="{FF2B5EF4-FFF2-40B4-BE49-F238E27FC236}">
                <a16:creationId xmlns:a16="http://schemas.microsoft.com/office/drawing/2014/main" id="{3AC33A06-1498-8A58-9709-4DA5EBFF619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Tree>
    <p:extLst>
      <p:ext uri="{BB962C8B-B14F-4D97-AF65-F5344CB8AC3E}">
        <p14:creationId xmlns:p14="http://schemas.microsoft.com/office/powerpoint/2010/main" val="227678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21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4_Title and Content">
    <p:bg>
      <p:bgPr>
        <a:solidFill>
          <a:srgbClr val="15204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BD11CC4-8DB5-6D2C-C5BE-282E8BE3B69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9795082" y="92467"/>
            <a:ext cx="2984372" cy="3133591"/>
          </a:xfrm>
          <a:prstGeom prst="rect">
            <a:avLst/>
          </a:prstGeom>
        </p:spPr>
      </p:pic>
      <p:pic>
        <p:nvPicPr>
          <p:cNvPr id="17" name="Graphic 16">
            <a:extLst>
              <a:ext uri="{FF2B5EF4-FFF2-40B4-BE49-F238E27FC236}">
                <a16:creationId xmlns:a16="http://schemas.microsoft.com/office/drawing/2014/main" id="{9F0D4145-DA58-5108-E9F2-71EDAB7CBB59}"/>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7607" y="1646626"/>
            <a:ext cx="7319733" cy="4758100"/>
          </a:xfrm>
          <a:prstGeom prst="rect">
            <a:avLst/>
          </a:prstGeom>
        </p:spPr>
      </p:pic>
      <p:sp>
        <p:nvSpPr>
          <p:cNvPr id="3" name="Content Placeholder 2">
            <a:extLst>
              <a:ext uri="{FF2B5EF4-FFF2-40B4-BE49-F238E27FC236}">
                <a16:creationId xmlns:a16="http://schemas.microsoft.com/office/drawing/2014/main" id="{2E490BC0-6A20-9723-ED84-CDB8F2672AEA}"/>
              </a:ext>
            </a:extLst>
          </p:cNvPr>
          <p:cNvSpPr>
            <a:spLocks noGrp="1"/>
          </p:cNvSpPr>
          <p:nvPr>
            <p:ph idx="1"/>
          </p:nvPr>
        </p:nvSpPr>
        <p:spPr>
          <a:xfrm>
            <a:off x="392530" y="3279494"/>
            <a:ext cx="5410161" cy="2897470"/>
          </a:xfrm>
        </p:spPr>
        <p:txBody>
          <a:bodyPr>
            <a:normAutofit/>
          </a:bodyPr>
          <a:lstStyle>
            <a:lvl1pPr marL="285750" indent="-285750">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2">
            <a:extLst>
              <a:ext uri="{FF2B5EF4-FFF2-40B4-BE49-F238E27FC236}">
                <a16:creationId xmlns:a16="http://schemas.microsoft.com/office/drawing/2014/main" id="{97ADA415-827F-449C-30F8-0343F08ACFF2}"/>
              </a:ext>
            </a:extLst>
          </p:cNvPr>
          <p:cNvSpPr>
            <a:spLocks noGrp="1"/>
          </p:cNvSpPr>
          <p:nvPr>
            <p:ph type="body" idx="13"/>
          </p:nvPr>
        </p:nvSpPr>
        <p:spPr>
          <a:xfrm>
            <a:off x="390942" y="1460932"/>
            <a:ext cx="5861125" cy="985230"/>
          </a:xfrm>
        </p:spPr>
        <p:txBody>
          <a:bodyPr anchor="t">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itle 1">
            <a:extLst>
              <a:ext uri="{FF2B5EF4-FFF2-40B4-BE49-F238E27FC236}">
                <a16:creationId xmlns:a16="http://schemas.microsoft.com/office/drawing/2014/main" id="{2713C298-3700-3405-3B67-AA218D73C029}"/>
              </a:ext>
            </a:extLst>
          </p:cNvPr>
          <p:cNvSpPr>
            <a:spLocks noGrp="1"/>
          </p:cNvSpPr>
          <p:nvPr>
            <p:ph type="title"/>
          </p:nvPr>
        </p:nvSpPr>
        <p:spPr>
          <a:xfrm>
            <a:off x="394117" y="533285"/>
            <a:ext cx="10959683" cy="927647"/>
          </a:xfrm>
          <a:prstGeom prst="rect">
            <a:avLst/>
          </a:prstGeom>
        </p:spPr>
        <p:txBody>
          <a:bodyPr/>
          <a:lstStyle/>
          <a:p>
            <a:r>
              <a:rPr lang="en-US"/>
              <a:t>Click to edit Master title style</a:t>
            </a:r>
            <a:endParaRPr lang="en-IL"/>
          </a:p>
        </p:txBody>
      </p:sp>
      <p:sp>
        <p:nvSpPr>
          <p:cNvPr id="19" name="Picture Placeholder 18">
            <a:extLst>
              <a:ext uri="{FF2B5EF4-FFF2-40B4-BE49-F238E27FC236}">
                <a16:creationId xmlns:a16="http://schemas.microsoft.com/office/drawing/2014/main" id="{DA0892CB-E7C4-72D5-2B91-1B86F0B0F7A8}"/>
              </a:ext>
            </a:extLst>
          </p:cNvPr>
          <p:cNvSpPr>
            <a:spLocks noGrp="1"/>
          </p:cNvSpPr>
          <p:nvPr>
            <p:ph type="pic" sz="quarter" idx="14"/>
          </p:nvPr>
        </p:nvSpPr>
        <p:spPr>
          <a:xfrm>
            <a:off x="6360510" y="2406432"/>
            <a:ext cx="5861125" cy="3299309"/>
          </a:xfrm>
        </p:spPr>
        <p:txBody>
          <a:bodyPr/>
          <a:lstStyle/>
          <a:p>
            <a:endParaRPr lang="en-IL"/>
          </a:p>
        </p:txBody>
      </p:sp>
      <p:sp>
        <p:nvSpPr>
          <p:cNvPr id="20" name="Text Placeholder 2">
            <a:extLst>
              <a:ext uri="{FF2B5EF4-FFF2-40B4-BE49-F238E27FC236}">
                <a16:creationId xmlns:a16="http://schemas.microsoft.com/office/drawing/2014/main" id="{75BC8480-2473-2570-44C0-04E39CEF16AC}"/>
              </a:ext>
            </a:extLst>
          </p:cNvPr>
          <p:cNvSpPr>
            <a:spLocks noGrp="1"/>
          </p:cNvSpPr>
          <p:nvPr>
            <p:ph type="body" idx="15"/>
          </p:nvPr>
        </p:nvSpPr>
        <p:spPr>
          <a:xfrm>
            <a:off x="390942" y="2482574"/>
            <a:ext cx="5410161" cy="7434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57567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F7FAF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41823B5-1BC5-0284-68AC-ACE61EC175D1}"/>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23797"/>
          <a:stretch/>
        </p:blipFill>
        <p:spPr>
          <a:xfrm>
            <a:off x="0" y="0"/>
            <a:ext cx="4645372" cy="6858000"/>
          </a:xfrm>
          <a:prstGeom prst="rect">
            <a:avLst/>
          </a:prstGeom>
        </p:spPr>
      </p:pic>
      <p:sp>
        <p:nvSpPr>
          <p:cNvPr id="3" name="Title 1">
            <a:extLst>
              <a:ext uri="{FF2B5EF4-FFF2-40B4-BE49-F238E27FC236}">
                <a16:creationId xmlns:a16="http://schemas.microsoft.com/office/drawing/2014/main" id="{C2190647-E7EF-0B9E-1D5D-84BAF42A8E7F}"/>
              </a:ext>
            </a:extLst>
          </p:cNvPr>
          <p:cNvSpPr>
            <a:spLocks noGrp="1"/>
          </p:cNvSpPr>
          <p:nvPr>
            <p:ph type="title"/>
          </p:nvPr>
        </p:nvSpPr>
        <p:spPr>
          <a:xfrm>
            <a:off x="360000" y="2040903"/>
            <a:ext cx="3932237" cy="2776194"/>
          </a:xfrm>
        </p:spPr>
        <p:txBody>
          <a:bodyPr anchor="b">
            <a:normAutofit/>
          </a:bodyPr>
          <a:lstStyle>
            <a:lvl1pPr>
              <a:defRPr sz="4400"/>
            </a:lvl1pPr>
          </a:lstStyle>
          <a:p>
            <a:r>
              <a:rPr lang="en-US"/>
              <a:t>Click to edit Master title style</a:t>
            </a:r>
            <a:endParaRPr lang="en-IL"/>
          </a:p>
        </p:txBody>
      </p:sp>
      <p:sp>
        <p:nvSpPr>
          <p:cNvPr id="4" name="Text Placeholder 3">
            <a:extLst>
              <a:ext uri="{FF2B5EF4-FFF2-40B4-BE49-F238E27FC236}">
                <a16:creationId xmlns:a16="http://schemas.microsoft.com/office/drawing/2014/main" id="{5BE1DC9E-B5B1-6039-2E8C-AC469D810169}"/>
              </a:ext>
            </a:extLst>
          </p:cNvPr>
          <p:cNvSpPr>
            <a:spLocks noGrp="1"/>
          </p:cNvSpPr>
          <p:nvPr>
            <p:ph type="body" sz="half" idx="2"/>
          </p:nvPr>
        </p:nvSpPr>
        <p:spPr>
          <a:xfrm>
            <a:off x="4860000" y="504000"/>
            <a:ext cx="6960854" cy="5743074"/>
          </a:xfrm>
        </p:spPr>
        <p:txBody>
          <a:bodyPr>
            <a:normAutofit/>
          </a:bodyPr>
          <a:lstStyle>
            <a:lvl1pPr marL="0" indent="0">
              <a:lnSpc>
                <a:spcPct val="100000"/>
              </a:lnSpc>
              <a:buNone/>
              <a:defRPr sz="2000">
                <a:solidFill>
                  <a:srgbClr val="1620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Graphic 1">
            <a:extLst>
              <a:ext uri="{FF2B5EF4-FFF2-40B4-BE49-F238E27FC236}">
                <a16:creationId xmlns:a16="http://schemas.microsoft.com/office/drawing/2014/main" id="{2E2CD827-5011-B660-5E09-E5CD1E164F8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8124" y="6420305"/>
            <a:ext cx="1620000" cy="360000"/>
          </a:xfrm>
          <a:prstGeom prst="rect">
            <a:avLst/>
          </a:prstGeom>
        </p:spPr>
      </p:pic>
      <p:sp>
        <p:nvSpPr>
          <p:cNvPr id="6" name="Picture Placeholder 5">
            <a:extLst>
              <a:ext uri="{FF2B5EF4-FFF2-40B4-BE49-F238E27FC236}">
                <a16:creationId xmlns:a16="http://schemas.microsoft.com/office/drawing/2014/main" id="{49BB1DE7-6B37-D844-5C9C-A3B2CC56035B}"/>
              </a:ext>
            </a:extLst>
          </p:cNvPr>
          <p:cNvSpPr>
            <a:spLocks noGrp="1"/>
          </p:cNvSpPr>
          <p:nvPr>
            <p:ph type="pic" sz="quarter" idx="10"/>
          </p:nvPr>
        </p:nvSpPr>
        <p:spPr>
          <a:xfrm>
            <a:off x="360000" y="1320903"/>
            <a:ext cx="720000" cy="720000"/>
          </a:xfrm>
        </p:spPr>
        <p:txBody>
          <a:bodyPr/>
          <a:lstStyle/>
          <a:p>
            <a:endParaRPr lang="en-IL"/>
          </a:p>
        </p:txBody>
      </p:sp>
    </p:spTree>
    <p:extLst>
      <p:ext uri="{BB962C8B-B14F-4D97-AF65-F5344CB8AC3E}">
        <p14:creationId xmlns:p14="http://schemas.microsoft.com/office/powerpoint/2010/main" val="150400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F7FAF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41823B5-1BC5-0284-68AC-ACE61EC175D1}"/>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261"/>
          <a:stretch/>
        </p:blipFill>
        <p:spPr>
          <a:xfrm>
            <a:off x="0" y="0"/>
            <a:ext cx="6080086" cy="6858000"/>
          </a:xfrm>
          <a:prstGeom prst="rect">
            <a:avLst/>
          </a:prstGeom>
        </p:spPr>
      </p:pic>
      <p:sp>
        <p:nvSpPr>
          <p:cNvPr id="3" name="Title 1">
            <a:extLst>
              <a:ext uri="{FF2B5EF4-FFF2-40B4-BE49-F238E27FC236}">
                <a16:creationId xmlns:a16="http://schemas.microsoft.com/office/drawing/2014/main" id="{C2190647-E7EF-0B9E-1D5D-84BAF42A8E7F}"/>
              </a:ext>
            </a:extLst>
          </p:cNvPr>
          <p:cNvSpPr>
            <a:spLocks noGrp="1"/>
          </p:cNvSpPr>
          <p:nvPr>
            <p:ph type="title"/>
          </p:nvPr>
        </p:nvSpPr>
        <p:spPr>
          <a:xfrm>
            <a:off x="360000" y="2040903"/>
            <a:ext cx="3932237" cy="2776194"/>
          </a:xfrm>
        </p:spPr>
        <p:txBody>
          <a:bodyPr anchor="b">
            <a:normAutofit/>
          </a:bodyPr>
          <a:lstStyle>
            <a:lvl1pPr>
              <a:defRPr sz="4400"/>
            </a:lvl1pPr>
          </a:lstStyle>
          <a:p>
            <a:r>
              <a:rPr lang="en-US"/>
              <a:t>Click to edit Master title style</a:t>
            </a:r>
            <a:endParaRPr lang="en-IL"/>
          </a:p>
        </p:txBody>
      </p:sp>
      <p:sp>
        <p:nvSpPr>
          <p:cNvPr id="4" name="Text Placeholder 3">
            <a:extLst>
              <a:ext uri="{FF2B5EF4-FFF2-40B4-BE49-F238E27FC236}">
                <a16:creationId xmlns:a16="http://schemas.microsoft.com/office/drawing/2014/main" id="{5BE1DC9E-B5B1-6039-2E8C-AC469D810169}"/>
              </a:ext>
            </a:extLst>
          </p:cNvPr>
          <p:cNvSpPr>
            <a:spLocks noGrp="1"/>
          </p:cNvSpPr>
          <p:nvPr>
            <p:ph type="body" sz="half" idx="2"/>
          </p:nvPr>
        </p:nvSpPr>
        <p:spPr>
          <a:xfrm>
            <a:off x="4860000" y="504000"/>
            <a:ext cx="6960854" cy="5743074"/>
          </a:xfrm>
        </p:spPr>
        <p:txBody>
          <a:bodyPr>
            <a:normAutofit/>
          </a:bodyPr>
          <a:lstStyle>
            <a:lvl1pPr marL="0" indent="0">
              <a:lnSpc>
                <a:spcPct val="100000"/>
              </a:lnSpc>
              <a:buNone/>
              <a:defRPr sz="2000">
                <a:solidFill>
                  <a:srgbClr val="1620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Graphic 1">
            <a:extLst>
              <a:ext uri="{FF2B5EF4-FFF2-40B4-BE49-F238E27FC236}">
                <a16:creationId xmlns:a16="http://schemas.microsoft.com/office/drawing/2014/main" id="{2E2CD827-5011-B660-5E09-E5CD1E164F8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8124" y="6420305"/>
            <a:ext cx="1620000" cy="360000"/>
          </a:xfrm>
          <a:prstGeom prst="rect">
            <a:avLst/>
          </a:prstGeom>
        </p:spPr>
      </p:pic>
      <p:sp>
        <p:nvSpPr>
          <p:cNvPr id="6" name="Picture Placeholder 5">
            <a:extLst>
              <a:ext uri="{FF2B5EF4-FFF2-40B4-BE49-F238E27FC236}">
                <a16:creationId xmlns:a16="http://schemas.microsoft.com/office/drawing/2014/main" id="{49BB1DE7-6B37-D844-5C9C-A3B2CC56035B}"/>
              </a:ext>
            </a:extLst>
          </p:cNvPr>
          <p:cNvSpPr>
            <a:spLocks noGrp="1"/>
          </p:cNvSpPr>
          <p:nvPr>
            <p:ph type="pic" sz="quarter" idx="10"/>
          </p:nvPr>
        </p:nvSpPr>
        <p:spPr>
          <a:xfrm>
            <a:off x="360000" y="1320903"/>
            <a:ext cx="720000" cy="720000"/>
          </a:xfrm>
        </p:spPr>
        <p:txBody>
          <a:bodyPr/>
          <a:lstStyle/>
          <a:p>
            <a:endParaRPr lang="en-IL"/>
          </a:p>
        </p:txBody>
      </p:sp>
    </p:spTree>
    <p:extLst>
      <p:ext uri="{BB962C8B-B14F-4D97-AF65-F5344CB8AC3E}">
        <p14:creationId xmlns:p14="http://schemas.microsoft.com/office/powerpoint/2010/main" val="2821547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16204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41823B5-1BC5-0284-68AC-ACE61EC175D1}"/>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23797"/>
          <a:stretch/>
        </p:blipFill>
        <p:spPr>
          <a:xfrm>
            <a:off x="0" y="0"/>
            <a:ext cx="4645372" cy="6858000"/>
          </a:xfrm>
          <a:prstGeom prst="rect">
            <a:avLst/>
          </a:prstGeom>
        </p:spPr>
      </p:pic>
      <p:sp>
        <p:nvSpPr>
          <p:cNvPr id="3" name="Title 1">
            <a:extLst>
              <a:ext uri="{FF2B5EF4-FFF2-40B4-BE49-F238E27FC236}">
                <a16:creationId xmlns:a16="http://schemas.microsoft.com/office/drawing/2014/main" id="{C2190647-E7EF-0B9E-1D5D-84BAF42A8E7F}"/>
              </a:ext>
            </a:extLst>
          </p:cNvPr>
          <p:cNvSpPr>
            <a:spLocks noGrp="1"/>
          </p:cNvSpPr>
          <p:nvPr>
            <p:ph type="title"/>
          </p:nvPr>
        </p:nvSpPr>
        <p:spPr>
          <a:xfrm>
            <a:off x="360000" y="2040903"/>
            <a:ext cx="3932237" cy="2776194"/>
          </a:xfrm>
        </p:spPr>
        <p:txBody>
          <a:bodyPr anchor="b">
            <a:normAutofit/>
          </a:bodyPr>
          <a:lstStyle>
            <a:lvl1pPr>
              <a:defRPr sz="4400">
                <a:solidFill>
                  <a:srgbClr val="162045"/>
                </a:solidFill>
              </a:defRPr>
            </a:lvl1pPr>
          </a:lstStyle>
          <a:p>
            <a:r>
              <a:rPr lang="en-US"/>
              <a:t>Click to edit Master title style</a:t>
            </a:r>
            <a:endParaRPr lang="en-IL"/>
          </a:p>
        </p:txBody>
      </p:sp>
      <p:sp>
        <p:nvSpPr>
          <p:cNvPr id="4" name="Text Placeholder 3">
            <a:extLst>
              <a:ext uri="{FF2B5EF4-FFF2-40B4-BE49-F238E27FC236}">
                <a16:creationId xmlns:a16="http://schemas.microsoft.com/office/drawing/2014/main" id="{5BE1DC9E-B5B1-6039-2E8C-AC469D810169}"/>
              </a:ext>
            </a:extLst>
          </p:cNvPr>
          <p:cNvSpPr>
            <a:spLocks noGrp="1"/>
          </p:cNvSpPr>
          <p:nvPr>
            <p:ph type="body" sz="half" idx="2"/>
          </p:nvPr>
        </p:nvSpPr>
        <p:spPr>
          <a:xfrm>
            <a:off x="4860000" y="504000"/>
            <a:ext cx="6960854" cy="5743074"/>
          </a:xfrm>
        </p:spPr>
        <p:txBody>
          <a:bodyPr>
            <a:norm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Graphic 1">
            <a:extLst>
              <a:ext uri="{FF2B5EF4-FFF2-40B4-BE49-F238E27FC236}">
                <a16:creationId xmlns:a16="http://schemas.microsoft.com/office/drawing/2014/main" id="{2E2CD827-5011-B660-5E09-E5CD1E164F8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8124" y="6420305"/>
            <a:ext cx="1620000" cy="360000"/>
          </a:xfrm>
          <a:prstGeom prst="rect">
            <a:avLst/>
          </a:prstGeom>
        </p:spPr>
      </p:pic>
    </p:spTree>
    <p:extLst>
      <p:ext uri="{BB962C8B-B14F-4D97-AF65-F5344CB8AC3E}">
        <p14:creationId xmlns:p14="http://schemas.microsoft.com/office/powerpoint/2010/main" val="291839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C9650-BB81-C809-A824-F432EBE4EB38}"/>
              </a:ext>
            </a:extLst>
          </p:cNvPr>
          <p:cNvSpPr>
            <a:spLocks noGrp="1"/>
          </p:cNvSpPr>
          <p:nvPr>
            <p:ph type="ctrTitle"/>
          </p:nvPr>
        </p:nvSpPr>
        <p:spPr>
          <a:xfrm>
            <a:off x="360000" y="1122363"/>
            <a:ext cx="6089646" cy="2387600"/>
          </a:xfrm>
        </p:spPr>
        <p:txBody>
          <a:bodyPr anchor="b">
            <a:normAutofit/>
          </a:bodyPr>
          <a:lstStyle>
            <a:lvl1pPr algn="l">
              <a:defRPr sz="4800"/>
            </a:lvl1pPr>
          </a:lstStyle>
          <a:p>
            <a:r>
              <a:rPr lang="en-US"/>
              <a:t>Click to edit Master title style</a:t>
            </a:r>
            <a:endParaRPr lang="en-IL"/>
          </a:p>
        </p:txBody>
      </p:sp>
      <p:sp>
        <p:nvSpPr>
          <p:cNvPr id="3" name="Subtitle 2">
            <a:extLst>
              <a:ext uri="{FF2B5EF4-FFF2-40B4-BE49-F238E27FC236}">
                <a16:creationId xmlns:a16="http://schemas.microsoft.com/office/drawing/2014/main" id="{40E815DB-F4C9-B039-016E-CA438AB08A2C}"/>
              </a:ext>
            </a:extLst>
          </p:cNvPr>
          <p:cNvSpPr>
            <a:spLocks noGrp="1"/>
          </p:cNvSpPr>
          <p:nvPr>
            <p:ph type="subTitle" idx="1"/>
          </p:nvPr>
        </p:nvSpPr>
        <p:spPr>
          <a:xfrm>
            <a:off x="360000" y="3602038"/>
            <a:ext cx="6089646"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pic>
        <p:nvPicPr>
          <p:cNvPr id="8" name="Graphic 7">
            <a:extLst>
              <a:ext uri="{FF2B5EF4-FFF2-40B4-BE49-F238E27FC236}">
                <a16:creationId xmlns:a16="http://schemas.microsoft.com/office/drawing/2014/main" id="{5975C0D9-90E2-E351-8B42-068247CEF36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528868" y="438150"/>
            <a:ext cx="3139671" cy="720000"/>
          </a:xfrm>
          <a:prstGeom prst="rect">
            <a:avLst/>
          </a:prstGeom>
        </p:spPr>
      </p:pic>
      <p:sp>
        <p:nvSpPr>
          <p:cNvPr id="9" name="Rectangle 8">
            <a:extLst>
              <a:ext uri="{FF2B5EF4-FFF2-40B4-BE49-F238E27FC236}">
                <a16:creationId xmlns:a16="http://schemas.microsoft.com/office/drawing/2014/main" id="{0A009BE2-949E-D62A-3753-BDBFF175AC7E}"/>
              </a:ext>
            </a:extLst>
          </p:cNvPr>
          <p:cNvSpPr/>
          <p:nvPr userDrawn="1"/>
        </p:nvSpPr>
        <p:spPr>
          <a:xfrm>
            <a:off x="10087429" y="5878286"/>
            <a:ext cx="2104571" cy="979714"/>
          </a:xfrm>
          <a:prstGeom prst="rect">
            <a:avLst/>
          </a:prstGeom>
          <a:solidFill>
            <a:srgbClr val="162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492023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41823B5-1BC5-0284-68AC-ACE61EC175D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flipH="1">
            <a:off x="6096000" y="0"/>
            <a:ext cx="6096000" cy="6858000"/>
          </a:xfrm>
          <a:prstGeom prst="rect">
            <a:avLst/>
          </a:prstGeom>
        </p:spPr>
      </p:pic>
      <p:pic>
        <p:nvPicPr>
          <p:cNvPr id="3" name="Graphic 2">
            <a:extLst>
              <a:ext uri="{FF2B5EF4-FFF2-40B4-BE49-F238E27FC236}">
                <a16:creationId xmlns:a16="http://schemas.microsoft.com/office/drawing/2014/main" id="{FB16FCD5-CF4B-45BD-3569-085A605B13D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8124" y="6420305"/>
            <a:ext cx="1620000" cy="360000"/>
          </a:xfrm>
          <a:prstGeom prst="rect">
            <a:avLst/>
          </a:prstGeom>
        </p:spPr>
      </p:pic>
      <p:sp>
        <p:nvSpPr>
          <p:cNvPr id="6" name="Content Placeholder 2">
            <a:extLst>
              <a:ext uri="{FF2B5EF4-FFF2-40B4-BE49-F238E27FC236}">
                <a16:creationId xmlns:a16="http://schemas.microsoft.com/office/drawing/2014/main" id="{699825C2-64F9-09E8-75B6-D4B5EED101F5}"/>
              </a:ext>
            </a:extLst>
          </p:cNvPr>
          <p:cNvSpPr>
            <a:spLocks noGrp="1"/>
          </p:cNvSpPr>
          <p:nvPr>
            <p:ph idx="1"/>
          </p:nvPr>
        </p:nvSpPr>
        <p:spPr>
          <a:xfrm>
            <a:off x="392530" y="2446162"/>
            <a:ext cx="5410161" cy="3730802"/>
          </a:xfrm>
        </p:spPr>
        <p:txBody>
          <a:bodyPr>
            <a:normAutofit/>
          </a:bodyPr>
          <a:lstStyle>
            <a:lvl1pPr marL="285750" indent="-285750">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ext Placeholder 2">
            <a:extLst>
              <a:ext uri="{FF2B5EF4-FFF2-40B4-BE49-F238E27FC236}">
                <a16:creationId xmlns:a16="http://schemas.microsoft.com/office/drawing/2014/main" id="{32A0D09F-9143-5C48-88D4-1DFD7A9DF485}"/>
              </a:ext>
            </a:extLst>
          </p:cNvPr>
          <p:cNvSpPr>
            <a:spLocks noGrp="1"/>
          </p:cNvSpPr>
          <p:nvPr>
            <p:ph type="body" idx="13"/>
          </p:nvPr>
        </p:nvSpPr>
        <p:spPr>
          <a:xfrm>
            <a:off x="390942" y="1460932"/>
            <a:ext cx="5861125" cy="985230"/>
          </a:xfrm>
        </p:spPr>
        <p:txBody>
          <a:bodyPr anchor="t">
            <a:normAutofit/>
          </a:bodyPr>
          <a:lstStyle>
            <a:lvl1pPr marL="0" indent="0">
              <a:lnSpc>
                <a:spcPct val="100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a:extLst>
              <a:ext uri="{FF2B5EF4-FFF2-40B4-BE49-F238E27FC236}">
                <a16:creationId xmlns:a16="http://schemas.microsoft.com/office/drawing/2014/main" id="{D365615A-EABE-210A-D066-398A16DF0E0B}"/>
              </a:ext>
            </a:extLst>
          </p:cNvPr>
          <p:cNvSpPr>
            <a:spLocks noGrp="1"/>
          </p:cNvSpPr>
          <p:nvPr>
            <p:ph type="title"/>
          </p:nvPr>
        </p:nvSpPr>
        <p:spPr>
          <a:xfrm>
            <a:off x="394117" y="533285"/>
            <a:ext cx="10959683" cy="927647"/>
          </a:xfrm>
          <a:prstGeom prst="rect">
            <a:avLst/>
          </a:prstGeom>
        </p:spPr>
        <p:txBody>
          <a:bodyPr/>
          <a:lstStyle/>
          <a:p>
            <a:r>
              <a:rPr lang="en-US"/>
              <a:t>Click to edit Master title style</a:t>
            </a:r>
            <a:endParaRPr lang="en-IL"/>
          </a:p>
        </p:txBody>
      </p:sp>
    </p:spTree>
    <p:extLst>
      <p:ext uri="{BB962C8B-B14F-4D97-AF65-F5344CB8AC3E}">
        <p14:creationId xmlns:p14="http://schemas.microsoft.com/office/powerpoint/2010/main" val="3620283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E3F265B-D0E1-BE95-7D37-EEDEBB699D1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40950" y="0"/>
            <a:ext cx="2051050" cy="6858000"/>
          </a:xfrm>
          <a:prstGeom prst="rect">
            <a:avLst/>
          </a:prstGeom>
        </p:spPr>
      </p:pic>
      <p:sp>
        <p:nvSpPr>
          <p:cNvPr id="2" name="Title 1">
            <a:extLst>
              <a:ext uri="{FF2B5EF4-FFF2-40B4-BE49-F238E27FC236}">
                <a16:creationId xmlns:a16="http://schemas.microsoft.com/office/drawing/2014/main" id="{DCA46D68-6DA5-CE28-07A8-E04DB2BBEE93}"/>
              </a:ext>
            </a:extLst>
          </p:cNvPr>
          <p:cNvSpPr>
            <a:spLocks noGrp="1"/>
          </p:cNvSpPr>
          <p:nvPr>
            <p:ph type="title"/>
          </p:nvPr>
        </p:nvSpPr>
        <p:spPr>
          <a:xfrm>
            <a:off x="360000" y="365125"/>
            <a:ext cx="11104775" cy="1080596"/>
          </a:xfrm>
        </p:spPr>
        <p:txBody>
          <a:bodyPr anchor="b">
            <a:normAutofit/>
          </a:bodyPr>
          <a:lstStyle>
            <a:lvl1pPr algn="l">
              <a:defRPr sz="5400">
                <a:latin typeface="Poppins Bold" panose="00000800000000000000" pitchFamily="2" charset="0"/>
                <a:cs typeface="Poppins Bold" panose="00000800000000000000" pitchFamily="2" charset="0"/>
              </a:defRPr>
            </a:lvl1pPr>
          </a:lstStyle>
          <a:p>
            <a:r>
              <a:rPr lang="en-US"/>
              <a:t>Click to edit</a:t>
            </a:r>
            <a:endParaRPr lang="en-IL"/>
          </a:p>
        </p:txBody>
      </p:sp>
      <p:pic>
        <p:nvPicPr>
          <p:cNvPr id="5" name="Graphic 4">
            <a:extLst>
              <a:ext uri="{FF2B5EF4-FFF2-40B4-BE49-F238E27FC236}">
                <a16:creationId xmlns:a16="http://schemas.microsoft.com/office/drawing/2014/main" id="{228C78FC-6E5A-5240-7D3B-A8FAD818EAA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3706" y="6420237"/>
            <a:ext cx="1620000" cy="360000"/>
          </a:xfrm>
          <a:prstGeom prst="rect">
            <a:avLst/>
          </a:prstGeom>
        </p:spPr>
      </p:pic>
      <p:sp>
        <p:nvSpPr>
          <p:cNvPr id="11" name="Text Placeholder 2">
            <a:extLst>
              <a:ext uri="{FF2B5EF4-FFF2-40B4-BE49-F238E27FC236}">
                <a16:creationId xmlns:a16="http://schemas.microsoft.com/office/drawing/2014/main" id="{597B5945-B786-5D51-2C96-3F68AB17B540}"/>
              </a:ext>
            </a:extLst>
          </p:cNvPr>
          <p:cNvSpPr>
            <a:spLocks noGrp="1"/>
          </p:cNvSpPr>
          <p:nvPr>
            <p:ph type="body" idx="14"/>
          </p:nvPr>
        </p:nvSpPr>
        <p:spPr>
          <a:xfrm>
            <a:off x="360000" y="2101366"/>
            <a:ext cx="11104775" cy="4517129"/>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2">
            <a:extLst>
              <a:ext uri="{FF2B5EF4-FFF2-40B4-BE49-F238E27FC236}">
                <a16:creationId xmlns:a16="http://schemas.microsoft.com/office/drawing/2014/main" id="{5B026B8C-930D-CA02-F3D9-23EF872AA7BA}"/>
              </a:ext>
            </a:extLst>
          </p:cNvPr>
          <p:cNvSpPr>
            <a:spLocks noGrp="1"/>
          </p:cNvSpPr>
          <p:nvPr>
            <p:ph type="body" idx="15"/>
          </p:nvPr>
        </p:nvSpPr>
        <p:spPr>
          <a:xfrm>
            <a:off x="360000" y="1520325"/>
            <a:ext cx="11104775" cy="581041"/>
          </a:xfrm>
        </p:spPr>
        <p:txBody>
          <a:bodyPr>
            <a:normAutofit/>
          </a:bodyPr>
          <a:lstStyle>
            <a:lvl1pPr marL="0" indent="0" algn="l">
              <a:buNone/>
              <a:defRPr sz="2400">
                <a:solidFill>
                  <a:schemeClr val="bg1"/>
                </a:solidFill>
                <a:latin typeface="Poppins Bold" panose="00000800000000000000" pitchFamily="2" charset="0"/>
                <a:cs typeface="Poppins Bold" panose="000008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51777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E3F265B-D0E1-BE95-7D37-EEDEBB699D1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flipH="1">
            <a:off x="0" y="0"/>
            <a:ext cx="2051050" cy="6858000"/>
          </a:xfrm>
          <a:prstGeom prst="rect">
            <a:avLst/>
          </a:prstGeom>
        </p:spPr>
      </p:pic>
      <p:sp>
        <p:nvSpPr>
          <p:cNvPr id="2" name="Title 1">
            <a:extLst>
              <a:ext uri="{FF2B5EF4-FFF2-40B4-BE49-F238E27FC236}">
                <a16:creationId xmlns:a16="http://schemas.microsoft.com/office/drawing/2014/main" id="{DCA46D68-6DA5-CE28-07A8-E04DB2BBEE93}"/>
              </a:ext>
            </a:extLst>
          </p:cNvPr>
          <p:cNvSpPr>
            <a:spLocks noGrp="1"/>
          </p:cNvSpPr>
          <p:nvPr>
            <p:ph type="title"/>
          </p:nvPr>
        </p:nvSpPr>
        <p:spPr>
          <a:xfrm>
            <a:off x="1495313" y="482169"/>
            <a:ext cx="10137363" cy="1080596"/>
          </a:xfrm>
        </p:spPr>
        <p:txBody>
          <a:bodyPr anchor="b">
            <a:normAutofit/>
          </a:bodyPr>
          <a:lstStyle>
            <a:lvl1pPr algn="l">
              <a:defRPr sz="5400">
                <a:latin typeface="Poppins Bold" panose="00000800000000000000" pitchFamily="2" charset="0"/>
                <a:cs typeface="Poppins Bold" panose="00000800000000000000" pitchFamily="2" charset="0"/>
              </a:defRPr>
            </a:lvl1pPr>
          </a:lstStyle>
          <a:p>
            <a:r>
              <a:rPr lang="en-US"/>
              <a:t>Click to edit</a:t>
            </a:r>
            <a:endParaRPr lang="en-IL"/>
          </a:p>
        </p:txBody>
      </p:sp>
      <p:sp>
        <p:nvSpPr>
          <p:cNvPr id="6" name="Text Placeholder 2">
            <a:extLst>
              <a:ext uri="{FF2B5EF4-FFF2-40B4-BE49-F238E27FC236}">
                <a16:creationId xmlns:a16="http://schemas.microsoft.com/office/drawing/2014/main" id="{67D94CB5-92CD-F35F-56E4-B112118E7927}"/>
              </a:ext>
            </a:extLst>
          </p:cNvPr>
          <p:cNvSpPr>
            <a:spLocks noGrp="1"/>
          </p:cNvSpPr>
          <p:nvPr>
            <p:ph type="body" idx="1"/>
          </p:nvPr>
        </p:nvSpPr>
        <p:spPr>
          <a:xfrm>
            <a:off x="2051050" y="2156015"/>
            <a:ext cx="9844823" cy="4432147"/>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 Placeholder 2">
            <a:extLst>
              <a:ext uri="{FF2B5EF4-FFF2-40B4-BE49-F238E27FC236}">
                <a16:creationId xmlns:a16="http://schemas.microsoft.com/office/drawing/2014/main" id="{6C572F77-EAA9-45E6-562F-2DEBFBA98D67}"/>
              </a:ext>
            </a:extLst>
          </p:cNvPr>
          <p:cNvSpPr>
            <a:spLocks noGrp="1"/>
          </p:cNvSpPr>
          <p:nvPr>
            <p:ph type="body" idx="10"/>
          </p:nvPr>
        </p:nvSpPr>
        <p:spPr>
          <a:xfrm>
            <a:off x="1495312" y="1573523"/>
            <a:ext cx="10137363" cy="581041"/>
          </a:xfrm>
        </p:spPr>
        <p:txBody>
          <a:bodyPr>
            <a:normAutofit/>
          </a:bodyPr>
          <a:lstStyle>
            <a:lvl1pPr marL="0" indent="0" algn="l">
              <a:buNone/>
              <a:defRPr sz="2400">
                <a:solidFill>
                  <a:schemeClr val="bg1"/>
                </a:solidFill>
                <a:latin typeface="Poppins Bold" panose="00000800000000000000" pitchFamily="2" charset="0"/>
                <a:cs typeface="Poppins Bold" panose="000008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Picture Placeholder 12">
            <a:extLst>
              <a:ext uri="{FF2B5EF4-FFF2-40B4-BE49-F238E27FC236}">
                <a16:creationId xmlns:a16="http://schemas.microsoft.com/office/drawing/2014/main" id="{F7212099-1EF3-2FF6-2CC1-58B71E2387DC}"/>
              </a:ext>
            </a:extLst>
          </p:cNvPr>
          <p:cNvSpPr>
            <a:spLocks noGrp="1"/>
          </p:cNvSpPr>
          <p:nvPr>
            <p:ph type="pic" sz="quarter" idx="11"/>
          </p:nvPr>
        </p:nvSpPr>
        <p:spPr>
          <a:xfrm>
            <a:off x="452344" y="3069000"/>
            <a:ext cx="720000" cy="720000"/>
          </a:xfrm>
        </p:spPr>
        <p:txBody>
          <a:bodyPr/>
          <a:lstStyle/>
          <a:p>
            <a:endParaRPr lang="en-IL"/>
          </a:p>
        </p:txBody>
      </p:sp>
    </p:spTree>
    <p:extLst>
      <p:ext uri="{BB962C8B-B14F-4D97-AF65-F5344CB8AC3E}">
        <p14:creationId xmlns:p14="http://schemas.microsoft.com/office/powerpoint/2010/main" val="3677990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6D68-6DA5-CE28-07A8-E04DB2BBEE93}"/>
              </a:ext>
            </a:extLst>
          </p:cNvPr>
          <p:cNvSpPr>
            <a:spLocks noGrp="1"/>
          </p:cNvSpPr>
          <p:nvPr>
            <p:ph type="title"/>
          </p:nvPr>
        </p:nvSpPr>
        <p:spPr>
          <a:xfrm>
            <a:off x="360000" y="473336"/>
            <a:ext cx="7956223" cy="1355464"/>
          </a:xfrm>
        </p:spPr>
        <p:txBody>
          <a:bodyPr anchor="ctr">
            <a:normAutofit/>
          </a:bodyPr>
          <a:lstStyle>
            <a:lvl1pPr algn="l">
              <a:defRPr sz="4400">
                <a:latin typeface="Poppins Bold" panose="00000800000000000000" pitchFamily="2" charset="0"/>
                <a:cs typeface="Poppins Bold" panose="00000800000000000000" pitchFamily="2" charset="0"/>
              </a:defRPr>
            </a:lvl1pPr>
          </a:lstStyle>
          <a:p>
            <a:r>
              <a:rPr lang="en-US"/>
              <a:t>Click to edit </a:t>
            </a:r>
            <a:endParaRPr lang="en-IL"/>
          </a:p>
        </p:txBody>
      </p:sp>
      <p:sp>
        <p:nvSpPr>
          <p:cNvPr id="3" name="Text Placeholder 2">
            <a:extLst>
              <a:ext uri="{FF2B5EF4-FFF2-40B4-BE49-F238E27FC236}">
                <a16:creationId xmlns:a16="http://schemas.microsoft.com/office/drawing/2014/main" id="{F08442DB-0118-7E29-B273-0D0CAAB87760}"/>
              </a:ext>
            </a:extLst>
          </p:cNvPr>
          <p:cNvSpPr>
            <a:spLocks noGrp="1"/>
          </p:cNvSpPr>
          <p:nvPr>
            <p:ph type="body" idx="1"/>
          </p:nvPr>
        </p:nvSpPr>
        <p:spPr>
          <a:xfrm>
            <a:off x="360000" y="1947134"/>
            <a:ext cx="7956223" cy="3218755"/>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8127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1620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115E-5128-EE8D-E2EC-EF635985530F}"/>
              </a:ext>
            </a:extLst>
          </p:cNvPr>
          <p:cNvSpPr>
            <a:spLocks noGrp="1"/>
          </p:cNvSpPr>
          <p:nvPr>
            <p:ph type="title"/>
          </p:nvPr>
        </p:nvSpPr>
        <p:spPr>
          <a:xfrm>
            <a:off x="831850" y="3429000"/>
            <a:ext cx="10515600" cy="1033462"/>
          </a:xfrm>
        </p:spPr>
        <p:txBody>
          <a:bodyPr anchor="t">
            <a:normAutofit/>
          </a:bodyPr>
          <a:lstStyle>
            <a:lvl1pPr algn="ctr">
              <a:defRPr sz="4800">
                <a:solidFill>
                  <a:schemeClr val="bg1"/>
                </a:solidFill>
              </a:defRPr>
            </a:lvl1pPr>
          </a:lstStyle>
          <a:p>
            <a:r>
              <a:rPr lang="en-US"/>
              <a:t>Click to edit Master title style</a:t>
            </a:r>
            <a:endParaRPr lang="en-IL"/>
          </a:p>
        </p:txBody>
      </p:sp>
      <p:sp>
        <p:nvSpPr>
          <p:cNvPr id="19" name="Picture Placeholder 18">
            <a:extLst>
              <a:ext uri="{FF2B5EF4-FFF2-40B4-BE49-F238E27FC236}">
                <a16:creationId xmlns:a16="http://schemas.microsoft.com/office/drawing/2014/main" id="{F94F760F-1CE2-CF18-B330-6722607C2E92}"/>
              </a:ext>
            </a:extLst>
          </p:cNvPr>
          <p:cNvSpPr>
            <a:spLocks noGrp="1"/>
          </p:cNvSpPr>
          <p:nvPr>
            <p:ph type="pic" sz="quarter" idx="10"/>
          </p:nvPr>
        </p:nvSpPr>
        <p:spPr>
          <a:xfrm>
            <a:off x="5556000" y="1809000"/>
            <a:ext cx="1080000" cy="1080000"/>
          </a:xfrm>
        </p:spPr>
        <p:txBody>
          <a:bodyPr/>
          <a:lstStyle/>
          <a:p>
            <a:endParaRPr lang="en-IL"/>
          </a:p>
        </p:txBody>
      </p:sp>
      <p:pic>
        <p:nvPicPr>
          <p:cNvPr id="11" name="Graphic 10">
            <a:extLst>
              <a:ext uri="{FF2B5EF4-FFF2-40B4-BE49-F238E27FC236}">
                <a16:creationId xmlns:a16="http://schemas.microsoft.com/office/drawing/2014/main" id="{6E61ED6C-DB19-BFC7-E3D0-CAA9EB8D827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823200" y="-28576"/>
            <a:ext cx="4368800" cy="4064000"/>
          </a:xfrm>
          <a:prstGeom prst="rect">
            <a:avLst/>
          </a:prstGeom>
        </p:spPr>
      </p:pic>
      <p:pic>
        <p:nvPicPr>
          <p:cNvPr id="12" name="Graphic 11">
            <a:extLst>
              <a:ext uri="{FF2B5EF4-FFF2-40B4-BE49-F238E27FC236}">
                <a16:creationId xmlns:a16="http://schemas.microsoft.com/office/drawing/2014/main" id="{25F8E595-FCCC-510F-1B1B-C3D02A4E983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0800000">
            <a:off x="-41275" y="2794000"/>
            <a:ext cx="4368800" cy="4064000"/>
          </a:xfrm>
          <a:prstGeom prst="rect">
            <a:avLst/>
          </a:prstGeom>
        </p:spPr>
      </p:pic>
    </p:spTree>
    <p:extLst>
      <p:ext uri="{BB962C8B-B14F-4D97-AF65-F5344CB8AC3E}">
        <p14:creationId xmlns:p14="http://schemas.microsoft.com/office/powerpoint/2010/main" val="880888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620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0115E-5128-EE8D-E2EC-EF635985530F}"/>
              </a:ext>
            </a:extLst>
          </p:cNvPr>
          <p:cNvSpPr>
            <a:spLocks noGrp="1"/>
          </p:cNvSpPr>
          <p:nvPr>
            <p:ph type="title"/>
          </p:nvPr>
        </p:nvSpPr>
        <p:spPr>
          <a:xfrm>
            <a:off x="831850" y="3429000"/>
            <a:ext cx="10515600" cy="1033462"/>
          </a:xfrm>
        </p:spPr>
        <p:txBody>
          <a:bodyPr anchor="t">
            <a:normAutofit/>
          </a:bodyPr>
          <a:lstStyle>
            <a:lvl1pPr algn="ctr">
              <a:defRPr sz="4800">
                <a:solidFill>
                  <a:schemeClr val="bg1"/>
                </a:solidFill>
              </a:defRPr>
            </a:lvl1pPr>
          </a:lstStyle>
          <a:p>
            <a:r>
              <a:rPr lang="en-US"/>
              <a:t>Click to edit Master title style</a:t>
            </a:r>
            <a:endParaRPr lang="en-IL"/>
          </a:p>
        </p:txBody>
      </p:sp>
      <p:sp>
        <p:nvSpPr>
          <p:cNvPr id="19" name="Picture Placeholder 18">
            <a:extLst>
              <a:ext uri="{FF2B5EF4-FFF2-40B4-BE49-F238E27FC236}">
                <a16:creationId xmlns:a16="http://schemas.microsoft.com/office/drawing/2014/main" id="{F94F760F-1CE2-CF18-B330-6722607C2E92}"/>
              </a:ext>
            </a:extLst>
          </p:cNvPr>
          <p:cNvSpPr>
            <a:spLocks noGrp="1"/>
          </p:cNvSpPr>
          <p:nvPr>
            <p:ph type="pic" sz="quarter" idx="10"/>
          </p:nvPr>
        </p:nvSpPr>
        <p:spPr>
          <a:xfrm>
            <a:off x="5556000" y="1809000"/>
            <a:ext cx="1080000" cy="1080000"/>
          </a:xfrm>
        </p:spPr>
        <p:txBody>
          <a:bodyPr/>
          <a:lstStyle/>
          <a:p>
            <a:endParaRPr lang="en-IL"/>
          </a:p>
        </p:txBody>
      </p:sp>
      <p:grpSp>
        <p:nvGrpSpPr>
          <p:cNvPr id="5" name="Group 4">
            <a:extLst>
              <a:ext uri="{FF2B5EF4-FFF2-40B4-BE49-F238E27FC236}">
                <a16:creationId xmlns:a16="http://schemas.microsoft.com/office/drawing/2014/main" id="{2F65C92F-6229-52CD-BBB7-D63761AFF164}"/>
              </a:ext>
            </a:extLst>
          </p:cNvPr>
          <p:cNvGrpSpPr/>
          <p:nvPr userDrawn="1"/>
        </p:nvGrpSpPr>
        <p:grpSpPr>
          <a:xfrm>
            <a:off x="-1162050" y="3912074"/>
            <a:ext cx="3985218" cy="4888163"/>
            <a:chOff x="-1162050" y="3912074"/>
            <a:chExt cx="3985218" cy="4888163"/>
          </a:xfrm>
        </p:grpSpPr>
        <p:sp>
          <p:nvSpPr>
            <p:cNvPr id="3" name="Oval 2">
              <a:extLst>
                <a:ext uri="{FF2B5EF4-FFF2-40B4-BE49-F238E27FC236}">
                  <a16:creationId xmlns:a16="http://schemas.microsoft.com/office/drawing/2014/main" id="{B1DCBE34-F249-F931-EED9-9B07980A571B}"/>
                </a:ext>
              </a:extLst>
            </p:cNvPr>
            <p:cNvSpPr/>
            <p:nvPr userDrawn="1"/>
          </p:nvSpPr>
          <p:spPr>
            <a:xfrm>
              <a:off x="-1162050" y="3912074"/>
              <a:ext cx="2520000" cy="2520000"/>
            </a:xfrm>
            <a:prstGeom prst="ellipse">
              <a:avLst/>
            </a:prstGeom>
            <a:solidFill>
              <a:srgbClr val="D9D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Oval 3">
              <a:extLst>
                <a:ext uri="{FF2B5EF4-FFF2-40B4-BE49-F238E27FC236}">
                  <a16:creationId xmlns:a16="http://schemas.microsoft.com/office/drawing/2014/main" id="{C916BA88-E16A-044B-BB15-E24A0BFEF176}"/>
                </a:ext>
              </a:extLst>
            </p:cNvPr>
            <p:cNvSpPr/>
            <p:nvPr userDrawn="1"/>
          </p:nvSpPr>
          <p:spPr>
            <a:xfrm>
              <a:off x="-804995" y="5172074"/>
              <a:ext cx="3628163" cy="3628163"/>
            </a:xfrm>
            <a:prstGeom prst="ellipse">
              <a:avLst/>
            </a:prstGeom>
            <a:noFill/>
            <a:ln>
              <a:solidFill>
                <a:srgbClr val="D9DF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6" name="Group 5">
            <a:extLst>
              <a:ext uri="{FF2B5EF4-FFF2-40B4-BE49-F238E27FC236}">
                <a16:creationId xmlns:a16="http://schemas.microsoft.com/office/drawing/2014/main" id="{B95421FD-08AC-C340-58DC-32618330D020}"/>
              </a:ext>
            </a:extLst>
          </p:cNvPr>
          <p:cNvGrpSpPr/>
          <p:nvPr userDrawn="1"/>
        </p:nvGrpSpPr>
        <p:grpSpPr>
          <a:xfrm rot="10800000">
            <a:off x="9354841" y="-1964738"/>
            <a:ext cx="3985218" cy="4888163"/>
            <a:chOff x="-1162050" y="3912074"/>
            <a:chExt cx="3985218" cy="4888163"/>
          </a:xfrm>
        </p:grpSpPr>
        <p:sp>
          <p:nvSpPr>
            <p:cNvPr id="7" name="Oval 6">
              <a:extLst>
                <a:ext uri="{FF2B5EF4-FFF2-40B4-BE49-F238E27FC236}">
                  <a16:creationId xmlns:a16="http://schemas.microsoft.com/office/drawing/2014/main" id="{46C6CEFE-EE67-E215-077E-0785E36987CE}"/>
                </a:ext>
              </a:extLst>
            </p:cNvPr>
            <p:cNvSpPr/>
            <p:nvPr userDrawn="1"/>
          </p:nvSpPr>
          <p:spPr>
            <a:xfrm>
              <a:off x="-1162050" y="3912074"/>
              <a:ext cx="2520000" cy="2520000"/>
            </a:xfrm>
            <a:prstGeom prst="ellipse">
              <a:avLst/>
            </a:prstGeom>
            <a:solidFill>
              <a:srgbClr val="D9DF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Oval 7">
              <a:extLst>
                <a:ext uri="{FF2B5EF4-FFF2-40B4-BE49-F238E27FC236}">
                  <a16:creationId xmlns:a16="http://schemas.microsoft.com/office/drawing/2014/main" id="{D3966AED-FE94-897D-C00E-1FE5BAD66494}"/>
                </a:ext>
              </a:extLst>
            </p:cNvPr>
            <p:cNvSpPr/>
            <p:nvPr userDrawn="1"/>
          </p:nvSpPr>
          <p:spPr>
            <a:xfrm>
              <a:off x="-804995" y="5172074"/>
              <a:ext cx="3628163" cy="3628163"/>
            </a:xfrm>
            <a:prstGeom prst="ellipse">
              <a:avLst/>
            </a:prstGeom>
            <a:noFill/>
            <a:ln>
              <a:solidFill>
                <a:srgbClr val="D9DF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spTree>
    <p:extLst>
      <p:ext uri="{BB962C8B-B14F-4D97-AF65-F5344CB8AC3E}">
        <p14:creationId xmlns:p14="http://schemas.microsoft.com/office/powerpoint/2010/main" val="2352690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B76C-C1A2-8441-E18B-5C414299A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604F401C-181B-E1F1-48A8-40FAB628C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C118CA80-431B-034B-1AAE-07D54F7B1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45874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14F81-EFFF-727E-DE00-369C72328902}"/>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EE5912CA-5F2D-F28F-C302-A51493FF74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Tree>
    <p:extLst>
      <p:ext uri="{BB962C8B-B14F-4D97-AF65-F5344CB8AC3E}">
        <p14:creationId xmlns:p14="http://schemas.microsoft.com/office/powerpoint/2010/main" val="229203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E31E86-D8D0-C278-1FDB-2115A1C0FE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ACEEF3EA-2C8C-B07A-B81B-55BB4ECFA6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Tree>
    <p:extLst>
      <p:ext uri="{BB962C8B-B14F-4D97-AF65-F5344CB8AC3E}">
        <p14:creationId xmlns:p14="http://schemas.microsoft.com/office/powerpoint/2010/main" val="339543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C325-F6B3-EFFC-8B66-939BDA1598FE}"/>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A68481DB-E6F0-7549-66FA-A50E01140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Tree>
    <p:extLst>
      <p:ext uri="{BB962C8B-B14F-4D97-AF65-F5344CB8AC3E}">
        <p14:creationId xmlns:p14="http://schemas.microsoft.com/office/powerpoint/2010/main" val="29029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B22A-203D-F370-1E90-F1C53F3AF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66CAD1C0-1B10-8BB1-A0F7-C5FC7A5F05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751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B22A-203D-F370-1E90-F1C53F3AF60C}"/>
              </a:ext>
            </a:extLst>
          </p:cNvPr>
          <p:cNvSpPr>
            <a:spLocks noGrp="1"/>
          </p:cNvSpPr>
          <p:nvPr>
            <p:ph type="title"/>
          </p:nvPr>
        </p:nvSpPr>
        <p:spPr>
          <a:xfrm>
            <a:off x="831850" y="2552701"/>
            <a:ext cx="10515600" cy="1239122"/>
          </a:xfrm>
        </p:spPr>
        <p:txBody>
          <a:bodyPr anchor="b"/>
          <a:lstStyle>
            <a:lvl1pPr algn="ctr">
              <a:defRPr sz="6000">
                <a:latin typeface="Poppins SemiBold" panose="00000700000000000000" pitchFamily="50" charset="0"/>
                <a:cs typeface="Poppins SemiBold" panose="00000700000000000000" pitchFamily="50" charset="0"/>
              </a:defRPr>
            </a:lvl1pPr>
          </a:lstStyle>
          <a:p>
            <a:r>
              <a:rPr lang="en-US"/>
              <a:t>Click to edit Master title</a:t>
            </a:r>
            <a:endParaRPr lang="en-IL"/>
          </a:p>
        </p:txBody>
      </p:sp>
      <p:sp>
        <p:nvSpPr>
          <p:cNvPr id="5" name="Content Placeholder 4">
            <a:extLst>
              <a:ext uri="{FF2B5EF4-FFF2-40B4-BE49-F238E27FC236}">
                <a16:creationId xmlns:a16="http://schemas.microsoft.com/office/drawing/2014/main" id="{BE1A354D-A41A-39C8-8579-4CE5A0D51129}"/>
              </a:ext>
            </a:extLst>
          </p:cNvPr>
          <p:cNvSpPr>
            <a:spLocks noGrp="1"/>
          </p:cNvSpPr>
          <p:nvPr>
            <p:ph sz="quarter" idx="10" hasCustomPrompt="1"/>
          </p:nvPr>
        </p:nvSpPr>
        <p:spPr>
          <a:xfrm>
            <a:off x="5638800" y="1524000"/>
            <a:ext cx="914400" cy="914400"/>
          </a:xfrm>
        </p:spPr>
        <p:txBody>
          <a:bodyPr/>
          <a:lstStyle/>
          <a:p>
            <a:pPr lvl="0"/>
            <a:r>
              <a:rPr lang="en-US"/>
              <a:t>d</a:t>
            </a:r>
            <a:endParaRPr lang="en-IL"/>
          </a:p>
        </p:txBody>
      </p:sp>
      <p:pic>
        <p:nvPicPr>
          <p:cNvPr id="7" name="Graphic 6">
            <a:extLst>
              <a:ext uri="{FF2B5EF4-FFF2-40B4-BE49-F238E27FC236}">
                <a16:creationId xmlns:a16="http://schemas.microsoft.com/office/drawing/2014/main" id="{385E3277-A14D-A584-B9D4-6CF531A9733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2959100"/>
            <a:ext cx="3449613" cy="3898900"/>
          </a:xfrm>
          <a:prstGeom prst="rect">
            <a:avLst/>
          </a:prstGeom>
        </p:spPr>
      </p:pic>
      <p:pic>
        <p:nvPicPr>
          <p:cNvPr id="9" name="Graphic 8">
            <a:extLst>
              <a:ext uri="{FF2B5EF4-FFF2-40B4-BE49-F238E27FC236}">
                <a16:creationId xmlns:a16="http://schemas.microsoft.com/office/drawing/2014/main" id="{F8CEBAC2-7968-2ADD-4BD3-D4DF04D730C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42388" y="0"/>
            <a:ext cx="3468661" cy="3066179"/>
          </a:xfrm>
          <a:prstGeom prst="rect">
            <a:avLst/>
          </a:prstGeom>
        </p:spPr>
      </p:pic>
    </p:spTree>
    <p:extLst>
      <p:ext uri="{BB962C8B-B14F-4D97-AF65-F5344CB8AC3E}">
        <p14:creationId xmlns:p14="http://schemas.microsoft.com/office/powerpoint/2010/main" val="268424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D8D5-673B-1C4E-935D-0EB5FD4869DF}"/>
              </a:ext>
            </a:extLst>
          </p:cNvPr>
          <p:cNvSpPr>
            <a:spLocks noGrp="1"/>
          </p:cNvSpPr>
          <p:nvPr>
            <p:ph type="title"/>
          </p:nvPr>
        </p:nvSpPr>
        <p:spPr>
          <a:xfrm>
            <a:off x="360000" y="365125"/>
            <a:ext cx="11472000" cy="1325563"/>
          </a:xfrm>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D79F8409-AAC6-1158-FDDB-861805DD5F85}"/>
              </a:ext>
            </a:extLst>
          </p:cNvPr>
          <p:cNvSpPr>
            <a:spLocks noGrp="1"/>
          </p:cNvSpPr>
          <p:nvPr>
            <p:ph sz="half" idx="1"/>
          </p:nvPr>
        </p:nvSpPr>
        <p:spPr>
          <a:xfrm>
            <a:off x="360000" y="1825625"/>
            <a:ext cx="5393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ACB036E8-13EA-6851-2A31-F103D575AAE4}"/>
              </a:ext>
            </a:extLst>
          </p:cNvPr>
          <p:cNvSpPr>
            <a:spLocks noGrp="1"/>
          </p:cNvSpPr>
          <p:nvPr>
            <p:ph sz="half" idx="2"/>
          </p:nvPr>
        </p:nvSpPr>
        <p:spPr>
          <a:xfrm>
            <a:off x="6438900" y="1825625"/>
            <a:ext cx="5393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Tree>
    <p:extLst>
      <p:ext uri="{BB962C8B-B14F-4D97-AF65-F5344CB8AC3E}">
        <p14:creationId xmlns:p14="http://schemas.microsoft.com/office/powerpoint/2010/main" val="385768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0CF8-C336-C0F8-89BA-9F90ABBFCFB3}"/>
              </a:ext>
            </a:extLst>
          </p:cNvPr>
          <p:cNvSpPr>
            <a:spLocks noGrp="1"/>
          </p:cNvSpPr>
          <p:nvPr>
            <p:ph type="title"/>
          </p:nvPr>
        </p:nvSpPr>
        <p:spPr>
          <a:xfrm>
            <a:off x="360000" y="365125"/>
            <a:ext cx="114720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85299931-F8CB-0846-1507-E5C802E0A85F}"/>
              </a:ext>
            </a:extLst>
          </p:cNvPr>
          <p:cNvSpPr>
            <a:spLocks noGrp="1"/>
          </p:cNvSpPr>
          <p:nvPr>
            <p:ph type="body" idx="1"/>
          </p:nvPr>
        </p:nvSpPr>
        <p:spPr>
          <a:xfrm>
            <a:off x="360000" y="1681163"/>
            <a:ext cx="5637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889787-DD7C-98F5-FAAB-D72DADA29ED8}"/>
              </a:ext>
            </a:extLst>
          </p:cNvPr>
          <p:cNvSpPr>
            <a:spLocks noGrp="1"/>
          </p:cNvSpPr>
          <p:nvPr>
            <p:ph sz="half" idx="2"/>
          </p:nvPr>
        </p:nvSpPr>
        <p:spPr>
          <a:xfrm>
            <a:off x="360000" y="2505075"/>
            <a:ext cx="56375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212ABFD4-93DF-D2C4-8EBC-00398F83E87F}"/>
              </a:ext>
            </a:extLst>
          </p:cNvPr>
          <p:cNvSpPr>
            <a:spLocks noGrp="1"/>
          </p:cNvSpPr>
          <p:nvPr>
            <p:ph type="body" sz="quarter" idx="3"/>
          </p:nvPr>
        </p:nvSpPr>
        <p:spPr>
          <a:xfrm>
            <a:off x="6172200" y="1681163"/>
            <a:ext cx="5659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6E4D1C-DD7A-DE65-4835-6D493E8928A7}"/>
              </a:ext>
            </a:extLst>
          </p:cNvPr>
          <p:cNvSpPr>
            <a:spLocks noGrp="1"/>
          </p:cNvSpPr>
          <p:nvPr>
            <p:ph sz="quarter" idx="4"/>
          </p:nvPr>
        </p:nvSpPr>
        <p:spPr>
          <a:xfrm>
            <a:off x="6172200" y="2505075"/>
            <a:ext cx="5659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Tree>
    <p:extLst>
      <p:ext uri="{BB962C8B-B14F-4D97-AF65-F5344CB8AC3E}">
        <p14:creationId xmlns:p14="http://schemas.microsoft.com/office/powerpoint/2010/main" val="56974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rgbClr val="F7FAFF"/>
        </a:solidFill>
        <a:effectLst/>
      </p:bgPr>
    </p:bg>
    <p:spTree>
      <p:nvGrpSpPr>
        <p:cNvPr id="1" name=""/>
        <p:cNvGrpSpPr/>
        <p:nvPr/>
      </p:nvGrpSpPr>
      <p:grpSpPr>
        <a:xfrm>
          <a:off x="0" y="0"/>
          <a:ext cx="0" cy="0"/>
          <a:chOff x="0" y="0"/>
          <a:chExt cx="0" cy="0"/>
        </a:xfrm>
      </p:grpSpPr>
      <p:sp>
        <p:nvSpPr>
          <p:cNvPr id="10" name="Flowchart: Connector 9">
            <a:extLst>
              <a:ext uri="{FF2B5EF4-FFF2-40B4-BE49-F238E27FC236}">
                <a16:creationId xmlns:a16="http://schemas.microsoft.com/office/drawing/2014/main" id="{85AD0665-BAAB-5645-9024-E72946152780}"/>
              </a:ext>
            </a:extLst>
          </p:cNvPr>
          <p:cNvSpPr/>
          <p:nvPr userDrawn="1"/>
        </p:nvSpPr>
        <p:spPr>
          <a:xfrm>
            <a:off x="7213600" y="-2427287"/>
            <a:ext cx="12204700" cy="12204700"/>
          </a:xfrm>
          <a:prstGeom prst="flowChartConnector">
            <a:avLst/>
          </a:prstGeom>
          <a:solidFill>
            <a:srgbClr val="162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Title 1">
            <a:extLst>
              <a:ext uri="{FF2B5EF4-FFF2-40B4-BE49-F238E27FC236}">
                <a16:creationId xmlns:a16="http://schemas.microsoft.com/office/drawing/2014/main" id="{83400CF8-C336-C0F8-89BA-9F90ABBFCFB3}"/>
              </a:ext>
            </a:extLst>
          </p:cNvPr>
          <p:cNvSpPr>
            <a:spLocks noGrp="1"/>
          </p:cNvSpPr>
          <p:nvPr>
            <p:ph type="title"/>
          </p:nvPr>
        </p:nvSpPr>
        <p:spPr>
          <a:xfrm>
            <a:off x="359999" y="365125"/>
            <a:ext cx="11485741" cy="1325563"/>
          </a:xfrm>
        </p:spPr>
        <p:txBody>
          <a:bodyPr/>
          <a:lstStyle>
            <a:lvl1pPr>
              <a:defRPr>
                <a:solidFill>
                  <a:srgbClr val="162045"/>
                </a:solidFill>
              </a:defRPr>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85299931-F8CB-0846-1507-E5C802E0A85F}"/>
              </a:ext>
            </a:extLst>
          </p:cNvPr>
          <p:cNvSpPr>
            <a:spLocks noGrp="1"/>
          </p:cNvSpPr>
          <p:nvPr>
            <p:ph type="body" idx="1"/>
          </p:nvPr>
        </p:nvSpPr>
        <p:spPr>
          <a:xfrm>
            <a:off x="360000" y="1681163"/>
            <a:ext cx="5157787" cy="823912"/>
          </a:xfrm>
        </p:spPr>
        <p:txBody>
          <a:bodyPr anchor="b"/>
          <a:lstStyle>
            <a:lvl1pPr marL="0" indent="0">
              <a:buNone/>
              <a:defRPr sz="2400" b="1">
                <a:solidFill>
                  <a:srgbClr val="16204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889787-DD7C-98F5-FAAB-D72DADA29ED8}"/>
              </a:ext>
            </a:extLst>
          </p:cNvPr>
          <p:cNvSpPr>
            <a:spLocks noGrp="1"/>
          </p:cNvSpPr>
          <p:nvPr>
            <p:ph sz="half" idx="2"/>
          </p:nvPr>
        </p:nvSpPr>
        <p:spPr>
          <a:xfrm>
            <a:off x="360000" y="2505075"/>
            <a:ext cx="5157787" cy="3684588"/>
          </a:xfrm>
        </p:spPr>
        <p:txBody>
          <a:bodyPr/>
          <a:lstStyle>
            <a:lvl1pPr>
              <a:defRPr>
                <a:solidFill>
                  <a:srgbClr val="162045"/>
                </a:solidFill>
              </a:defRPr>
            </a:lvl1pPr>
            <a:lvl2pPr>
              <a:defRPr>
                <a:solidFill>
                  <a:srgbClr val="162045"/>
                </a:solidFill>
              </a:defRPr>
            </a:lvl2pPr>
            <a:lvl3pPr>
              <a:defRPr>
                <a:solidFill>
                  <a:srgbClr val="162045"/>
                </a:solidFill>
              </a:defRPr>
            </a:lvl3pPr>
            <a:lvl4pPr>
              <a:defRPr>
                <a:solidFill>
                  <a:srgbClr val="162045"/>
                </a:solidFill>
              </a:defRPr>
            </a:lvl4pPr>
            <a:lvl5pPr>
              <a:defRPr>
                <a:solidFill>
                  <a:srgbClr val="16204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212ABFD4-93DF-D2C4-8EBC-00398F83E87F}"/>
              </a:ext>
            </a:extLst>
          </p:cNvPr>
          <p:cNvSpPr>
            <a:spLocks noGrp="1"/>
          </p:cNvSpPr>
          <p:nvPr>
            <p:ph type="body" sz="quarter" idx="3"/>
          </p:nvPr>
        </p:nvSpPr>
        <p:spPr>
          <a:xfrm>
            <a:off x="666255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6E4D1C-DD7A-DE65-4835-6D493E8928A7}"/>
              </a:ext>
            </a:extLst>
          </p:cNvPr>
          <p:cNvSpPr>
            <a:spLocks noGrp="1"/>
          </p:cNvSpPr>
          <p:nvPr>
            <p:ph sz="quarter" idx="4"/>
          </p:nvPr>
        </p:nvSpPr>
        <p:spPr>
          <a:xfrm>
            <a:off x="6674215"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pic>
        <p:nvPicPr>
          <p:cNvPr id="7" name="Graphic 6">
            <a:extLst>
              <a:ext uri="{FF2B5EF4-FFF2-40B4-BE49-F238E27FC236}">
                <a16:creationId xmlns:a16="http://schemas.microsoft.com/office/drawing/2014/main" id="{56B30611-5D6E-09C4-7A5B-48C30DD8BDF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398124" y="6420305"/>
            <a:ext cx="1620000" cy="360000"/>
          </a:xfrm>
          <a:prstGeom prst="rect">
            <a:avLst/>
          </a:prstGeom>
        </p:spPr>
      </p:pic>
    </p:spTree>
    <p:extLst>
      <p:ext uri="{BB962C8B-B14F-4D97-AF65-F5344CB8AC3E}">
        <p14:creationId xmlns:p14="http://schemas.microsoft.com/office/powerpoint/2010/main" val="141752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B2DF-C70D-D460-C404-A6B8EE6452C2}"/>
              </a:ext>
            </a:extLst>
          </p:cNvPr>
          <p:cNvSpPr>
            <a:spLocks noGrp="1"/>
          </p:cNvSpPr>
          <p:nvPr>
            <p:ph type="title"/>
          </p:nvPr>
        </p:nvSpPr>
        <p:spPr>
          <a:xfrm>
            <a:off x="360000" y="365125"/>
            <a:ext cx="10515600" cy="1325563"/>
          </a:xfrm>
        </p:spPr>
        <p:txBody>
          <a:bodyPr/>
          <a:lstStyle/>
          <a:p>
            <a:r>
              <a:rPr lang="en-US"/>
              <a:t>Click to edit Master title style</a:t>
            </a:r>
            <a:endParaRPr lang="en-IL"/>
          </a:p>
        </p:txBody>
      </p:sp>
    </p:spTree>
    <p:extLst>
      <p:ext uri="{BB962C8B-B14F-4D97-AF65-F5344CB8AC3E}">
        <p14:creationId xmlns:p14="http://schemas.microsoft.com/office/powerpoint/2010/main" val="2734849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image" Target="../media/image1.sv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620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848911-15A3-93AD-2344-EB37C4536DFE}"/>
              </a:ext>
            </a:extLst>
          </p:cNvPr>
          <p:cNvSpPr>
            <a:spLocks noGrp="1"/>
          </p:cNvSpPr>
          <p:nvPr>
            <p:ph type="title"/>
          </p:nvPr>
        </p:nvSpPr>
        <p:spPr>
          <a:xfrm>
            <a:off x="360000" y="365125"/>
            <a:ext cx="10515600" cy="1296000"/>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7EB74733-49A5-482B-027D-921573F94563}"/>
              </a:ext>
            </a:extLst>
          </p:cNvPr>
          <p:cNvSpPr>
            <a:spLocks noGrp="1"/>
          </p:cNvSpPr>
          <p:nvPr>
            <p:ph type="body" idx="1"/>
          </p:nvPr>
        </p:nvSpPr>
        <p:spPr>
          <a:xfrm>
            <a:off x="3600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pic>
        <p:nvPicPr>
          <p:cNvPr id="9" name="Graphic 8">
            <a:extLst>
              <a:ext uri="{FF2B5EF4-FFF2-40B4-BE49-F238E27FC236}">
                <a16:creationId xmlns:a16="http://schemas.microsoft.com/office/drawing/2014/main" id="{C7CC0C99-B8E5-3FB4-64D0-2DAA3B3CFFC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398124" y="6420305"/>
            <a:ext cx="1620000" cy="360000"/>
          </a:xfrm>
          <a:prstGeom prst="rect">
            <a:avLst/>
          </a:prstGeom>
        </p:spPr>
      </p:pic>
      <p:sp>
        <p:nvSpPr>
          <p:cNvPr id="4" name="TextBox 3">
            <a:extLst>
              <a:ext uri="{FF2B5EF4-FFF2-40B4-BE49-F238E27FC236}">
                <a16:creationId xmlns:a16="http://schemas.microsoft.com/office/drawing/2014/main" id="{89D502A3-11FE-CF0A-247C-D9DFF6B37862}"/>
              </a:ext>
            </a:extLst>
          </p:cNvPr>
          <p:cNvSpPr txBox="1"/>
          <p:nvPr userDrawn="1"/>
        </p:nvSpPr>
        <p:spPr>
          <a:xfrm>
            <a:off x="4869542" y="6618511"/>
            <a:ext cx="2452916" cy="215444"/>
          </a:xfrm>
          <a:prstGeom prst="rect">
            <a:avLst/>
          </a:prstGeom>
          <a:noFill/>
        </p:spPr>
        <p:txBody>
          <a:bodyPr wrap="none" rtlCol="0">
            <a:spAutoFit/>
          </a:bodyPr>
          <a:lstStyle/>
          <a:p>
            <a:pPr algn="ctr"/>
            <a:r>
              <a:rPr lang="en-US" sz="800" dirty="0">
                <a:solidFill>
                  <a:srgbClr val="909297"/>
                </a:solidFill>
                <a:latin typeface="Poppins" panose="00000500000000000000" pitchFamily="50" charset="0"/>
                <a:cs typeface="Poppins" panose="00000500000000000000" pitchFamily="50" charset="0"/>
              </a:rPr>
              <a:t>Copyright </a:t>
            </a:r>
            <a:fld id="{BADCF996-D6B7-48FE-AF9E-714752246F3E}" type="datetimeyyyy">
              <a:rPr lang="en-IL" sz="800" smtClean="0">
                <a:solidFill>
                  <a:srgbClr val="909297"/>
                </a:solidFill>
                <a:latin typeface="Poppins" panose="00000500000000000000" pitchFamily="50" charset="0"/>
                <a:cs typeface="Poppins" panose="00000500000000000000" pitchFamily="50" charset="0"/>
              </a:rPr>
              <a:t>2026</a:t>
            </a:fld>
            <a:r>
              <a:rPr lang="en-US" sz="800" dirty="0">
                <a:solidFill>
                  <a:srgbClr val="909297"/>
                </a:solidFill>
                <a:latin typeface="Poppins" panose="00000500000000000000" pitchFamily="50" charset="0"/>
                <a:cs typeface="Poppins" panose="00000500000000000000" pitchFamily="50" charset="0"/>
              </a:rPr>
              <a:t> Qmarkets. All rights reserved</a:t>
            </a:r>
            <a:endParaRPr lang="en-IL" sz="800">
              <a:solidFill>
                <a:srgbClr val="909297"/>
              </a:solidFill>
              <a:latin typeface="Poppins" panose="00000500000000000000" pitchFamily="50" charset="0"/>
              <a:cs typeface="Poppins" panose="00000500000000000000" pitchFamily="50" charset="0"/>
            </a:endParaRPr>
          </a:p>
        </p:txBody>
      </p:sp>
    </p:spTree>
    <p:extLst>
      <p:ext uri="{BB962C8B-B14F-4D97-AF65-F5344CB8AC3E}">
        <p14:creationId xmlns:p14="http://schemas.microsoft.com/office/powerpoint/2010/main" val="25806116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Lst>
  <p:txStyles>
    <p:titleStyle>
      <a:lvl1pPr algn="l" defTabSz="914400" rtl="0" eaLnBrk="1" latinLnBrk="0" hangingPunct="1">
        <a:lnSpc>
          <a:spcPct val="90000"/>
        </a:lnSpc>
        <a:spcBef>
          <a:spcPct val="0"/>
        </a:spcBef>
        <a:buNone/>
        <a:defRPr sz="4400" kern="1200">
          <a:solidFill>
            <a:srgbClr val="FFFFFF"/>
          </a:solidFill>
          <a:latin typeface="Poppins" panose="00000500000000000000" pitchFamily="50" charset="0"/>
          <a:ea typeface="+mj-ea"/>
          <a:cs typeface="Poppins" panose="00000500000000000000"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Poppins Light" panose="00000400000000000000" pitchFamily="50" charset="0"/>
          <a:ea typeface="+mn-ea"/>
          <a:cs typeface="Poppins Light" panose="000004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Poppins Light" panose="00000400000000000000" pitchFamily="50" charset="0"/>
          <a:ea typeface="+mn-ea"/>
          <a:cs typeface="Poppins Light" panose="000004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Poppins Light" panose="00000400000000000000" pitchFamily="50" charset="0"/>
          <a:ea typeface="+mn-ea"/>
          <a:cs typeface="Poppins Light" panose="000004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Light" panose="00000400000000000000" pitchFamily="50" charset="0"/>
          <a:ea typeface="+mn-ea"/>
          <a:cs typeface="Poppins Light" panose="000004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Light" panose="00000400000000000000" pitchFamily="50" charset="0"/>
          <a:ea typeface="+mn-ea"/>
          <a:cs typeface="Poppins Light" panose="000004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0.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2.svg"/><Relationship Id="rId4" Type="http://schemas.openxmlformats.org/officeDocument/2006/relationships/image" Target="../media/image61.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2.svg"/><Relationship Id="rId4" Type="http://schemas.openxmlformats.org/officeDocument/2006/relationships/image" Target="../media/image61.sv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svg"/><Relationship Id="rId5" Type="http://schemas.openxmlformats.org/officeDocument/2006/relationships/image" Target="../media/image62.svg"/><Relationship Id="rId4" Type="http://schemas.openxmlformats.org/officeDocument/2006/relationships/image" Target="../media/image61.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svg"/><Relationship Id="rId5" Type="http://schemas.openxmlformats.org/officeDocument/2006/relationships/image" Target="../media/image62.svg"/><Relationship Id="rId4" Type="http://schemas.openxmlformats.org/officeDocument/2006/relationships/image" Target="../media/image61.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2.svg"/><Relationship Id="rId5" Type="http://schemas.openxmlformats.org/officeDocument/2006/relationships/image" Target="../media/image60.svg"/><Relationship Id="rId4" Type="http://schemas.openxmlformats.org/officeDocument/2006/relationships/image" Target="../media/image61.svg"/></Relationships>
</file>

<file path=ppt/slides/_rels/slide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9.png"/><Relationship Id="rId7"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 Id="rId9" Type="http://schemas.openxmlformats.org/officeDocument/2006/relationships/image" Target="../media/image27.sv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sv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svg"/></Relationships>
</file>

<file path=ppt/slides/_rels/slide22.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19.png"/><Relationship Id="rId7" Type="http://schemas.openxmlformats.org/officeDocument/2006/relationships/image" Target="../media/image65.sv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4.svg"/><Relationship Id="rId5" Type="http://schemas.openxmlformats.org/officeDocument/2006/relationships/image" Target="../media/image63.svg"/><Relationship Id="rId10" Type="http://schemas.openxmlformats.org/officeDocument/2006/relationships/image" Target="../media/image23.svg"/><Relationship Id="rId4" Type="http://schemas.openxmlformats.org/officeDocument/2006/relationships/image" Target="../media/image22.svg"/><Relationship Id="rId9" Type="http://schemas.openxmlformats.org/officeDocument/2006/relationships/image" Target="../media/image67.svg"/></Relationships>
</file>

<file path=ppt/slides/_rels/slide23.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19.png"/><Relationship Id="rId7" Type="http://schemas.openxmlformats.org/officeDocument/2006/relationships/image" Target="../media/image71.sv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0.svg"/><Relationship Id="rId5" Type="http://schemas.openxmlformats.org/officeDocument/2006/relationships/image" Target="../media/image69.svg"/><Relationship Id="rId4" Type="http://schemas.openxmlformats.org/officeDocument/2006/relationships/image" Target="../media/image68.svg"/><Relationship Id="rId9" Type="http://schemas.openxmlformats.org/officeDocument/2006/relationships/image" Target="../media/image1.svg"/></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svg"/><Relationship Id="rId3" Type="http://schemas.microsoft.com/office/2018/10/relationships/comments" Target="../comments/modernComment_193B_DF08F457.xml"/><Relationship Id="rId7" Type="http://schemas.openxmlformats.org/officeDocument/2006/relationships/image" Target="../media/image75.png"/><Relationship Id="rId12"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43.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19.png"/><Relationship Id="rId9" Type="http://schemas.openxmlformats.org/officeDocument/2006/relationships/image" Target="../media/image77.png"/><Relationship Id="rId14"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sv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sv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svg"/><Relationship Id="rId3" Type="http://schemas.openxmlformats.org/officeDocument/2006/relationships/image" Target="../media/image28.svg"/><Relationship Id="rId21" Type="http://schemas.openxmlformats.org/officeDocument/2006/relationships/image" Target="../media/image46.png"/><Relationship Id="rId7" Type="http://schemas.openxmlformats.org/officeDocument/2006/relationships/image" Target="../media/image32.svg"/><Relationship Id="rId12" Type="http://schemas.openxmlformats.org/officeDocument/2006/relationships/image" Target="../media/image37.sv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notesSlide" Target="../notesSlides/notesSlide3.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31.sv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9.svg"/><Relationship Id="rId9" Type="http://schemas.openxmlformats.org/officeDocument/2006/relationships/image" Target="../media/image34.svg"/><Relationship Id="rId14" Type="http://schemas.openxmlformats.org/officeDocument/2006/relationships/image" Target="../media/image39.svg"/><Relationship Id="rId22" Type="http://schemas.openxmlformats.org/officeDocument/2006/relationships/image" Target="../media/image47.png"/><Relationship Id="rId27"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svg"/><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image" Target="../media/image19.png"/><Relationship Id="rId7"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6EFCC1B-5D19-A6DE-5440-B2F036C06DE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BD596EB9-4EFE-6B6F-3E16-831A9FBFA7AE}"/>
              </a:ext>
            </a:extLst>
          </p:cNvPr>
          <p:cNvSpPr/>
          <p:nvPr/>
        </p:nvSpPr>
        <p:spPr>
          <a:xfrm>
            <a:off x="7434072" y="530352"/>
            <a:ext cx="4425696" cy="4425696"/>
          </a:xfrm>
          <a:prstGeom prst="ellipse">
            <a:avLst/>
          </a:prstGeom>
          <a:ln w="12700">
            <a:solidFill>
              <a:srgbClr val="A855F7">
                <a:alpha val="18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hape 1">
            <a:extLst>
              <a:ext uri="{FF2B5EF4-FFF2-40B4-BE49-F238E27FC236}">
                <a16:creationId xmlns:a16="http://schemas.microsoft.com/office/drawing/2014/main" id="{D1C6A742-BA63-E0FC-CB0E-0C06651AA18B}"/>
              </a:ext>
            </a:extLst>
          </p:cNvPr>
          <p:cNvSpPr/>
          <p:nvPr/>
        </p:nvSpPr>
        <p:spPr>
          <a:xfrm>
            <a:off x="7872984" y="969264"/>
            <a:ext cx="3547872" cy="3547872"/>
          </a:xfrm>
          <a:prstGeom prst="ellipse">
            <a:avLst/>
          </a:prstGeom>
          <a:ln w="12700">
            <a:solidFill>
              <a:srgbClr val="A855F7">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hape 2">
            <a:extLst>
              <a:ext uri="{FF2B5EF4-FFF2-40B4-BE49-F238E27FC236}">
                <a16:creationId xmlns:a16="http://schemas.microsoft.com/office/drawing/2014/main" id="{1EB2548C-7AD2-BFED-9434-22BD058092C5}"/>
              </a:ext>
            </a:extLst>
          </p:cNvPr>
          <p:cNvSpPr/>
          <p:nvPr/>
        </p:nvSpPr>
        <p:spPr>
          <a:xfrm>
            <a:off x="8375904" y="1472184"/>
            <a:ext cx="2542032" cy="2542032"/>
          </a:xfrm>
          <a:prstGeom prst="ellipse">
            <a:avLst/>
          </a:prstGeom>
          <a:ln w="12700">
            <a:solidFill>
              <a:srgbClr val="A855F7">
                <a:alpha val="2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hape 3">
            <a:extLst>
              <a:ext uri="{FF2B5EF4-FFF2-40B4-BE49-F238E27FC236}">
                <a16:creationId xmlns:a16="http://schemas.microsoft.com/office/drawing/2014/main" id="{4427ED25-889D-8824-06BB-748710C0251C}"/>
              </a:ext>
            </a:extLst>
          </p:cNvPr>
          <p:cNvSpPr/>
          <p:nvPr/>
        </p:nvSpPr>
        <p:spPr>
          <a:xfrm>
            <a:off x="8887968" y="1984248"/>
            <a:ext cx="1517904" cy="1517904"/>
          </a:xfrm>
          <a:prstGeom prst="ellipse">
            <a:avLst/>
          </a:prstGeom>
          <a:ln w="12700">
            <a:solidFill>
              <a:srgbClr val="EC4899">
                <a:alpha val="28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4">
            <a:extLst>
              <a:ext uri="{FF2B5EF4-FFF2-40B4-BE49-F238E27FC236}">
                <a16:creationId xmlns:a16="http://schemas.microsoft.com/office/drawing/2014/main" id="{DEC098AA-5AA9-480E-9B65-1A2E2FE66367}"/>
              </a:ext>
            </a:extLst>
          </p:cNvPr>
          <p:cNvSpPr/>
          <p:nvPr/>
        </p:nvSpPr>
        <p:spPr>
          <a:xfrm>
            <a:off x="9262872" y="2359152"/>
            <a:ext cx="768096" cy="768096"/>
          </a:xfrm>
          <a:prstGeom prst="ellipse">
            <a:avLst/>
          </a:prstGeom>
          <a:ln w="12700">
            <a:solidFill>
              <a:srgbClr val="EC4899">
                <a:alpha val="45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5">
            <a:extLst>
              <a:ext uri="{FF2B5EF4-FFF2-40B4-BE49-F238E27FC236}">
                <a16:creationId xmlns:a16="http://schemas.microsoft.com/office/drawing/2014/main" id="{38EA064A-41A1-42E6-DFA2-7EE9303D6064}"/>
              </a:ext>
            </a:extLst>
          </p:cNvPr>
          <p:cNvSpPr/>
          <p:nvPr/>
        </p:nvSpPr>
        <p:spPr>
          <a:xfrm>
            <a:off x="9601200" y="2697480"/>
            <a:ext cx="91440" cy="91440"/>
          </a:xfrm>
          <a:prstGeom prst="ellipse">
            <a:avLst/>
          </a:prstGeom>
          <a:solidFill>
            <a:srgbClr val="EC489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11">
            <a:extLst>
              <a:ext uri="{FF2B5EF4-FFF2-40B4-BE49-F238E27FC236}">
                <a16:creationId xmlns:a16="http://schemas.microsoft.com/office/drawing/2014/main" id="{3ACC709F-33FD-A54E-A6B3-E6ADC01FA758}"/>
              </a:ext>
            </a:extLst>
          </p:cNvPr>
          <p:cNvSpPr/>
          <p:nvPr/>
        </p:nvSpPr>
        <p:spPr>
          <a:xfrm>
            <a:off x="689671" y="2194560"/>
            <a:ext cx="8686800" cy="237744"/>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260" normalizeH="0" baseline="0" noProof="0" dirty="0">
                <a:ln>
                  <a:noFill/>
                </a:ln>
                <a:solidFill>
                  <a:srgbClr val="C084FC"/>
                </a:solidFill>
                <a:effectLst/>
                <a:uLnTx/>
                <a:uFillTx/>
                <a:latin typeface="Poppins" pitchFamily="34" charset="0"/>
                <a:ea typeface="Poppins" pitchFamily="34" charset="-122"/>
                <a:cs typeface="Poppins" pitchFamily="34" charset="-120"/>
              </a:rPr>
              <a:t>RESEARCH WEBINAR</a:t>
            </a:r>
            <a:r>
              <a:rPr kumimoji="0" lang="en-US" sz="1050" b="1" i="0" u="none" strike="noStrike" kern="0" cap="none" spc="260" normalizeH="0" baseline="0" noProof="0" dirty="0">
                <a:ln>
                  <a:noFill/>
                </a:ln>
                <a:solidFill>
                  <a:srgbClr val="94A3B8"/>
                </a:solidFill>
                <a:effectLst/>
                <a:uLnTx/>
                <a:uFillTx/>
                <a:latin typeface="Poppins" pitchFamily="34" charset="0"/>
                <a:ea typeface="Poppins" pitchFamily="34" charset="-122"/>
                <a:cs typeface="Poppins" pitchFamily="34" charset="-120"/>
              </a:rPr>
              <a:t> </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2">
            <a:extLst>
              <a:ext uri="{FF2B5EF4-FFF2-40B4-BE49-F238E27FC236}">
                <a16:creationId xmlns:a16="http://schemas.microsoft.com/office/drawing/2014/main" id="{1D620885-2E09-D1EB-6455-B7892B3E4544}"/>
              </a:ext>
            </a:extLst>
          </p:cNvPr>
          <p:cNvSpPr/>
          <p:nvPr/>
        </p:nvSpPr>
        <p:spPr>
          <a:xfrm>
            <a:off x="630936" y="2450592"/>
            <a:ext cx="10515600" cy="77724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0" cap="none" spc="-50" normalizeH="0" baseline="0" noProof="0" dirty="0">
                <a:ln>
                  <a:noFill/>
                </a:ln>
                <a:solidFill>
                  <a:srgbClr val="FFFFFF"/>
                </a:solidFill>
                <a:effectLst/>
                <a:uLnTx/>
                <a:uFillTx/>
                <a:latin typeface="Poppins" pitchFamily="34" charset="0"/>
                <a:ea typeface="Poppins" pitchFamily="34" charset="-122"/>
                <a:cs typeface="Poppins" pitchFamily="34" charset="-120"/>
              </a:rPr>
              <a:t>The Impact Gap:</a:t>
            </a:r>
            <a:endParaRPr kumimoji="0" lang="en-US" sz="4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Shape 14">
            <a:extLst>
              <a:ext uri="{FF2B5EF4-FFF2-40B4-BE49-F238E27FC236}">
                <a16:creationId xmlns:a16="http://schemas.microsoft.com/office/drawing/2014/main" id="{D920E552-4153-4113-E1B0-BA68A5CA2AB1}"/>
              </a:ext>
            </a:extLst>
          </p:cNvPr>
          <p:cNvSpPr/>
          <p:nvPr/>
        </p:nvSpPr>
        <p:spPr>
          <a:xfrm>
            <a:off x="630936" y="4577969"/>
            <a:ext cx="6949440" cy="0"/>
          </a:xfrm>
          <a:prstGeom prst="line">
            <a:avLst/>
          </a:prstGeom>
          <a:noFill/>
          <a:ln w="19050">
            <a:solidFill>
              <a:srgbClr val="EC4899">
                <a:alpha val="70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15">
            <a:extLst>
              <a:ext uri="{FF2B5EF4-FFF2-40B4-BE49-F238E27FC236}">
                <a16:creationId xmlns:a16="http://schemas.microsoft.com/office/drawing/2014/main" id="{CA0CCE55-B735-6D79-FC53-8F2F0ACE55E2}"/>
              </a:ext>
            </a:extLst>
          </p:cNvPr>
          <p:cNvSpPr/>
          <p:nvPr/>
        </p:nvSpPr>
        <p:spPr>
          <a:xfrm>
            <a:off x="630936" y="4671949"/>
            <a:ext cx="6309360" cy="640080"/>
          </a:xfrm>
          <a:prstGeom prst="rect">
            <a:avLst/>
          </a:prstGeom>
          <a:noFill/>
          <a:ln/>
        </p:spPr>
        <p:txBody>
          <a:bodyPr wrap="square" lIns="0" tIns="0" rIns="0" bIns="0"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A data-led look at the structural distance between what enterprises invest in innovation — and what they can prove.</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Shape 16">
            <a:extLst>
              <a:ext uri="{FF2B5EF4-FFF2-40B4-BE49-F238E27FC236}">
                <a16:creationId xmlns:a16="http://schemas.microsoft.com/office/drawing/2014/main" id="{8131FFFE-A44D-C649-C4B5-2756DB56F5BF}"/>
              </a:ext>
            </a:extLst>
          </p:cNvPr>
          <p:cNvSpPr/>
          <p:nvPr/>
        </p:nvSpPr>
        <p:spPr>
          <a:xfrm>
            <a:off x="630936" y="5532120"/>
            <a:ext cx="7863840" cy="0"/>
          </a:xfrm>
          <a:prstGeom prst="line">
            <a:avLst/>
          </a:prstGeom>
          <a:noFill/>
          <a:ln w="12700">
            <a:solidFill>
              <a:srgbClr val="94A3B8">
                <a:alpha val="18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17">
            <a:extLst>
              <a:ext uri="{FF2B5EF4-FFF2-40B4-BE49-F238E27FC236}">
                <a16:creationId xmlns:a16="http://schemas.microsoft.com/office/drawing/2014/main" id="{CADAB850-0C4A-04F9-2269-EEBDED19839C}"/>
              </a:ext>
            </a:extLst>
          </p:cNvPr>
          <p:cNvSpPr/>
          <p:nvPr/>
        </p:nvSpPr>
        <p:spPr>
          <a:xfrm>
            <a:off x="630936" y="5669280"/>
            <a:ext cx="2743200"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200" normalizeH="0" baseline="0" noProof="0" dirty="0">
                <a:ln>
                  <a:noFill/>
                </a:ln>
                <a:solidFill>
                  <a:srgbClr val="94A3B8"/>
                </a:solidFill>
                <a:effectLst/>
                <a:uLnTx/>
                <a:uFillTx/>
                <a:latin typeface="Poppins" pitchFamily="34" charset="0"/>
                <a:ea typeface="Poppins" pitchFamily="34" charset="-122"/>
                <a:cs typeface="Poppins" pitchFamily="34" charset="-120"/>
              </a:rPr>
              <a:t>CAPABILITY AREAS</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18">
            <a:extLst>
              <a:ext uri="{FF2B5EF4-FFF2-40B4-BE49-F238E27FC236}">
                <a16:creationId xmlns:a16="http://schemas.microsoft.com/office/drawing/2014/main" id="{43739792-EA77-239E-94C8-810AA71329FF}"/>
              </a:ext>
            </a:extLst>
          </p:cNvPr>
          <p:cNvSpPr/>
          <p:nvPr/>
        </p:nvSpPr>
        <p:spPr>
          <a:xfrm>
            <a:off x="630936" y="5870448"/>
            <a:ext cx="274320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4 dimensions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 19">
            <a:extLst>
              <a:ext uri="{FF2B5EF4-FFF2-40B4-BE49-F238E27FC236}">
                <a16:creationId xmlns:a16="http://schemas.microsoft.com/office/drawing/2014/main" id="{9D699A40-CE69-EBA5-C304-EF78ED59807E}"/>
              </a:ext>
            </a:extLst>
          </p:cNvPr>
          <p:cNvSpPr/>
          <p:nvPr/>
        </p:nvSpPr>
        <p:spPr>
          <a:xfrm>
            <a:off x="2962656" y="5669280"/>
            <a:ext cx="2743200"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200" normalizeH="0" baseline="0" noProof="0" dirty="0">
                <a:ln>
                  <a:noFill/>
                </a:ln>
                <a:solidFill>
                  <a:srgbClr val="94A3B8"/>
                </a:solidFill>
                <a:effectLst/>
                <a:uLnTx/>
                <a:uFillTx/>
                <a:latin typeface="Poppins" pitchFamily="34" charset="0"/>
                <a:ea typeface="+mn-ea"/>
                <a:cs typeface="Poppins" pitchFamily="34" charset="-120"/>
              </a:rPr>
              <a:t>MSTURITY TIERS</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 20">
            <a:extLst>
              <a:ext uri="{FF2B5EF4-FFF2-40B4-BE49-F238E27FC236}">
                <a16:creationId xmlns:a16="http://schemas.microsoft.com/office/drawing/2014/main" id="{ECD241CB-F9F9-4A9C-3631-4668F20C320F}"/>
              </a:ext>
            </a:extLst>
          </p:cNvPr>
          <p:cNvSpPr/>
          <p:nvPr/>
        </p:nvSpPr>
        <p:spPr>
          <a:xfrm>
            <a:off x="2962656" y="5870448"/>
            <a:ext cx="274320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3 levels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 21">
            <a:extLst>
              <a:ext uri="{FF2B5EF4-FFF2-40B4-BE49-F238E27FC236}">
                <a16:creationId xmlns:a16="http://schemas.microsoft.com/office/drawing/2014/main" id="{7CDFDB4B-1240-90C0-599B-6C31206C0599}"/>
              </a:ext>
            </a:extLst>
          </p:cNvPr>
          <p:cNvSpPr/>
          <p:nvPr/>
        </p:nvSpPr>
        <p:spPr>
          <a:xfrm>
            <a:off x="5705856" y="5669280"/>
            <a:ext cx="2743200" cy="18288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200" normalizeH="0" baseline="0" noProof="0" dirty="0">
                <a:ln>
                  <a:noFill/>
                </a:ln>
                <a:solidFill>
                  <a:srgbClr val="94A3B8"/>
                </a:solidFill>
                <a:effectLst/>
                <a:uLnTx/>
                <a:uFillTx/>
                <a:latin typeface="Poppins" pitchFamily="34" charset="0"/>
                <a:ea typeface="Poppins" pitchFamily="34" charset="-122"/>
                <a:cs typeface="Poppins" pitchFamily="34" charset="-120"/>
              </a:rPr>
              <a:t>PUBLISHED</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 22">
            <a:extLst>
              <a:ext uri="{FF2B5EF4-FFF2-40B4-BE49-F238E27FC236}">
                <a16:creationId xmlns:a16="http://schemas.microsoft.com/office/drawing/2014/main" id="{468D3B53-8CB7-65AF-4519-28BAB68E88A7}"/>
              </a:ext>
            </a:extLst>
          </p:cNvPr>
          <p:cNvSpPr/>
          <p:nvPr/>
        </p:nvSpPr>
        <p:spPr>
          <a:xfrm>
            <a:off x="5705856" y="5870448"/>
            <a:ext cx="274320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May 2026</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Graphic 24">
            <a:extLst>
              <a:ext uri="{FF2B5EF4-FFF2-40B4-BE49-F238E27FC236}">
                <a16:creationId xmlns:a16="http://schemas.microsoft.com/office/drawing/2014/main" id="{94C88487-CAA5-E663-8CC6-2F7ED1C4ED9E}"/>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28868" y="443671"/>
            <a:ext cx="3139671" cy="708957"/>
          </a:xfrm>
          <a:prstGeom prst="rect">
            <a:avLst/>
          </a:prstGeom>
        </p:spPr>
      </p:pic>
      <p:pic>
        <p:nvPicPr>
          <p:cNvPr id="26" name="Picture 25">
            <a:extLst>
              <a:ext uri="{FF2B5EF4-FFF2-40B4-BE49-F238E27FC236}">
                <a16:creationId xmlns:a16="http://schemas.microsoft.com/office/drawing/2014/main" id="{953C958E-664F-B5EC-7A4C-37444CD86F6C}"/>
              </a:ext>
            </a:extLst>
          </p:cNvPr>
          <p:cNvPicPr>
            <a:picLocks noChangeAspect="1"/>
          </p:cNvPicPr>
          <p:nvPr/>
        </p:nvPicPr>
        <p:blipFill>
          <a:blip r:embed="rId5"/>
          <a:stretch>
            <a:fillRect/>
          </a:stretch>
        </p:blipFill>
        <p:spPr>
          <a:xfrm>
            <a:off x="7770167" y="634529"/>
            <a:ext cx="3945530" cy="4985438"/>
          </a:xfrm>
          <a:prstGeom prst="rect">
            <a:avLst/>
          </a:prstGeom>
          <a:ln>
            <a:noFill/>
          </a:ln>
          <a:effectLst>
            <a:outerShdw blurRad="292100" dist="139700" dir="2700000" algn="tl" rotWithShape="0">
              <a:srgbClr val="333333">
                <a:alpha val="65000"/>
              </a:srgbClr>
            </a:outerShdw>
          </a:effectLst>
        </p:spPr>
      </p:pic>
      <p:sp>
        <p:nvSpPr>
          <p:cNvPr id="15" name="Text 13">
            <a:extLst>
              <a:ext uri="{FF2B5EF4-FFF2-40B4-BE49-F238E27FC236}">
                <a16:creationId xmlns:a16="http://schemas.microsoft.com/office/drawing/2014/main" id="{BC7F0A74-DE9B-0F12-A651-96700BED9650}"/>
              </a:ext>
            </a:extLst>
          </p:cNvPr>
          <p:cNvSpPr/>
          <p:nvPr/>
        </p:nvSpPr>
        <p:spPr>
          <a:xfrm>
            <a:off x="630936" y="3108959"/>
            <a:ext cx="6528816" cy="1380109"/>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gradFill flip="none" rotWithShape="1">
                  <a:gsLst>
                    <a:gs pos="100000">
                      <a:srgbClr val="C18CF2"/>
                    </a:gs>
                    <a:gs pos="0">
                      <a:srgbClr val="E80084"/>
                    </a:gs>
                  </a:gsLst>
                  <a:lin ang="8100000" scaled="0"/>
                  <a:tileRect/>
                </a:gradFill>
                <a:effectLst/>
                <a:uLnTx/>
                <a:uFillTx/>
                <a:latin typeface="Poppins" panose="00000500000000000000" pitchFamily="50" charset="0"/>
                <a:ea typeface="+mn-ea"/>
                <a:cs typeface="Poppins" panose="00000500000000000000" pitchFamily="50" charset="0"/>
              </a:rPr>
              <a:t>Enterprise Innovation in 2026</a:t>
            </a:r>
          </a:p>
        </p:txBody>
      </p:sp>
    </p:spTree>
    <p:extLst>
      <p:ext uri="{BB962C8B-B14F-4D97-AF65-F5344CB8AC3E}">
        <p14:creationId xmlns:p14="http://schemas.microsoft.com/office/powerpoint/2010/main" val="156582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1"/>
          <p:cNvSpPr/>
          <p:nvPr/>
        </p:nvSpPr>
        <p:spPr>
          <a:xfrm>
            <a:off x="713232" y="429768"/>
            <a:ext cx="7315200" cy="25603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250" normalizeH="0" baseline="0" noProof="0" dirty="0">
                <a:ln>
                  <a:noFill/>
                </a:ln>
                <a:solidFill>
                  <a:srgbClr val="C084FC"/>
                </a:solidFill>
                <a:effectLst/>
                <a:uLnTx/>
                <a:uFillTx/>
                <a:latin typeface="Poppins" pitchFamily="34" charset="0"/>
                <a:ea typeface="Poppins" pitchFamily="34" charset="-122"/>
                <a:cs typeface="Poppins" pitchFamily="34" charset="-120"/>
              </a:rPr>
              <a:t>WHAT THIS MEANS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2"/>
          <p:cNvSpPr/>
          <p:nvPr/>
        </p:nvSpPr>
        <p:spPr>
          <a:xfrm>
            <a:off x="713232" y="777240"/>
            <a:ext cx="10881360" cy="109728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Poppins" panose="00000500000000000000" pitchFamily="2" charset="0"/>
                <a:ea typeface="+mn-ea"/>
                <a:cs typeface="+mn-cs"/>
              </a:rPr>
              <a:t>The dominant story isn't </a:t>
            </a:r>
            <a:r>
              <a:rPr kumimoji="0" lang="en-GB" sz="4400" b="1" i="0" u="none" strike="noStrike" kern="1200" cap="none" spc="0" normalizeH="0" baseline="0" noProof="0" dirty="0">
                <a:ln>
                  <a:noFill/>
                </a:ln>
                <a:gradFill flip="none" rotWithShape="1">
                  <a:gsLst>
                    <a:gs pos="100000">
                      <a:srgbClr val="C18CF2"/>
                    </a:gs>
                    <a:gs pos="0">
                      <a:srgbClr val="E80084"/>
                    </a:gs>
                  </a:gsLst>
                  <a:lin ang="8100000" scaled="0"/>
                  <a:tileRect/>
                </a:gradFill>
                <a:effectLst/>
                <a:uLnTx/>
                <a:uFillTx/>
                <a:latin typeface="Poppins" panose="00000500000000000000" pitchFamily="50" charset="0"/>
                <a:ea typeface="+mn-ea"/>
                <a:cs typeface="Poppins" panose="00000500000000000000" pitchFamily="50" charset="0"/>
              </a:rPr>
              <a:t>failure</a:t>
            </a:r>
            <a:r>
              <a:rPr kumimoji="0" lang="en-GB" sz="4400" b="1" i="0" u="none" strike="noStrike" kern="1200" cap="none" spc="0" normalizeH="0" baseline="0" noProof="0" dirty="0">
                <a:ln>
                  <a:noFill/>
                </a:ln>
                <a:solidFill>
                  <a:srgbClr val="FFFFFF"/>
                </a:solidFill>
                <a:effectLst/>
                <a:uLnTx/>
                <a:uFillTx/>
                <a:latin typeface="Poppins" panose="00000500000000000000" pitchFamily="2" charset="0"/>
                <a:ea typeface="+mn-ea"/>
                <a:cs typeface="+mn-cs"/>
              </a:rPr>
              <a:t>. It's incompleteness.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713232" y="2226989"/>
            <a:ext cx="10515600" cy="548640"/>
          </a:xfrm>
          <a:prstGeom prst="rect">
            <a:avLst/>
          </a:prstGeom>
          <a:noFill/>
          <a:ln/>
        </p:spPr>
        <p:txBody>
          <a:bodyPr wrap="square" lIns="0" tIns="0" rIns="0" bIns="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Poppins" pitchFamily="34" charset="0"/>
                <a:ea typeface="Poppins" pitchFamily="34" charset="-122"/>
                <a:cs typeface="Poppins" pitchFamily="34" charset="-120"/>
              </a:rPr>
              <a:t>Most organizations have started building. Few have finished. The opportunity to differentiate isn't to do innovation — it's to scale it operationally.</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endParaRPr>
          </a:p>
        </p:txBody>
      </p:sp>
      <p:sp>
        <p:nvSpPr>
          <p:cNvPr id="6" name="Shape 4"/>
          <p:cNvSpPr/>
          <p:nvPr/>
        </p:nvSpPr>
        <p:spPr>
          <a:xfrm>
            <a:off x="713232" y="3017520"/>
            <a:ext cx="4924044" cy="3227832"/>
          </a:xfrm>
          <a:prstGeom prst="roundRect">
            <a:avLst>
              <a:gd name="adj" fmla="val 3125"/>
            </a:avLst>
          </a:prstGeom>
          <a:solidFill>
            <a:srgbClr val="C9C2FF">
              <a:alpha val="6000"/>
            </a:srgbClr>
          </a:solidFill>
          <a:ln w="12700">
            <a:solidFill>
              <a:srgbClr val="FFFFFF">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1033272" y="3291840"/>
            <a:ext cx="4375404"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all" spc="0" normalizeH="0" baseline="0" noProof="0" dirty="0">
                <a:ln>
                  <a:noFill/>
                </a:ln>
                <a:solidFill>
                  <a:srgbClr val="67E8F9"/>
                </a:solidFill>
                <a:effectLst/>
                <a:uLnTx/>
                <a:uFillTx/>
                <a:latin typeface="Poppins" panose="00000500000000000000" pitchFamily="2" charset="0"/>
                <a:ea typeface="+mn-ea"/>
                <a:cs typeface="+mn-cs"/>
              </a:rPr>
              <a:t>The Diagnosis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1033272" y="3690372"/>
            <a:ext cx="4375404" cy="6583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Strong intent, </a:t>
            </a:r>
            <a:br>
              <a:rPr kumimoji="0" lang="en-US" sz="24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br>
            <a:r>
              <a:rPr kumimoji="0" lang="en-US" sz="24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weak infrastructure.</a:t>
            </a:r>
          </a:p>
        </p:txBody>
      </p:sp>
      <p:sp>
        <p:nvSpPr>
          <p:cNvPr id="9" name="Text 7"/>
          <p:cNvSpPr/>
          <p:nvPr/>
        </p:nvSpPr>
        <p:spPr>
          <a:xfrm>
            <a:off x="1056132" y="4596845"/>
            <a:ext cx="4283964" cy="1874520"/>
          </a:xfrm>
          <a:prstGeom prst="rect">
            <a:avLst/>
          </a:prstGeom>
          <a:noFill/>
          <a:ln/>
        </p:spPr>
        <p:txBody>
          <a:bodyPr wrap="square" lIns="0" tIns="0" rIns="0" bIns="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The cultural foundation is there. Leadership backing, methodology, engaged workforce — these are built or being built across most enterprise programs.</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5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endParaRPr>
          </a:p>
        </p:txBody>
      </p:sp>
      <p:sp>
        <p:nvSpPr>
          <p:cNvPr id="12" name="Shape 10"/>
          <p:cNvSpPr/>
          <p:nvPr/>
        </p:nvSpPr>
        <p:spPr>
          <a:xfrm>
            <a:off x="6551676" y="3017520"/>
            <a:ext cx="4924044" cy="3227832"/>
          </a:xfrm>
          <a:prstGeom prst="roundRect">
            <a:avLst>
              <a:gd name="adj" fmla="val 3125"/>
            </a:avLst>
          </a:prstGeom>
          <a:solidFill>
            <a:srgbClr val="C9C2FF">
              <a:alpha val="6000"/>
            </a:srgbClr>
          </a:solidFill>
          <a:ln w="12700">
            <a:solidFill>
              <a:srgbClr val="A855F7">
                <a:alpha val="40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11"/>
          <p:cNvSpPr/>
          <p:nvPr/>
        </p:nvSpPr>
        <p:spPr>
          <a:xfrm>
            <a:off x="6871716" y="3291840"/>
            <a:ext cx="4375404"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all" spc="0" normalizeH="0" baseline="0" noProof="0" dirty="0">
                <a:ln>
                  <a:noFill/>
                </a:ln>
                <a:solidFill>
                  <a:srgbClr val="EC4899"/>
                </a:solidFill>
                <a:effectLst/>
                <a:uLnTx/>
                <a:uFillTx/>
                <a:latin typeface="Poppins" panose="00000500000000000000" pitchFamily="2" charset="0"/>
                <a:ea typeface="+mn-ea"/>
                <a:cs typeface="+mn-cs"/>
              </a:rPr>
              <a:t>The Opportunity</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2"/>
          <p:cNvSpPr/>
          <p:nvPr/>
        </p:nvSpPr>
        <p:spPr>
          <a:xfrm>
            <a:off x="6871716" y="3690372"/>
            <a:ext cx="4375404" cy="6583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The benchmark to beat is lower than you think.</a:t>
            </a:r>
          </a:p>
        </p:txBody>
      </p:sp>
      <p:sp>
        <p:nvSpPr>
          <p:cNvPr id="15" name="Text 13"/>
          <p:cNvSpPr/>
          <p:nvPr/>
        </p:nvSpPr>
        <p:spPr>
          <a:xfrm>
            <a:off x="6848856" y="4596845"/>
            <a:ext cx="4329684" cy="1965960"/>
          </a:xfrm>
          <a:prstGeom prst="rect">
            <a:avLst/>
          </a:prstGeom>
          <a:noFill/>
          <a:ln/>
        </p:spPr>
        <p:txBody>
          <a:bodyPr wrap="square" lIns="0" tIns="0" rIns="0" bIns="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Even the leaders haven't fully closed the gap. Most Innovation Trendsetters still show at least one capability in the developing band.</a:t>
            </a:r>
          </a:p>
        </p:txBody>
      </p:sp>
      <p:sp>
        <p:nvSpPr>
          <p:cNvPr id="18" name="Text 16"/>
          <p:cNvSpPr/>
          <p:nvPr/>
        </p:nvSpPr>
        <p:spPr>
          <a:xfrm>
            <a:off x="5637276" y="4206240"/>
            <a:ext cx="914400" cy="54864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84FC"/>
                </a:solidFill>
                <a:effectLst/>
                <a:uLnTx/>
                <a:uFillTx/>
                <a:latin typeface="Poppins" pitchFamily="34" charset="0"/>
                <a:ea typeface="Poppins" pitchFamily="34" charset="-122"/>
                <a:cs typeface="Poppins" pitchFamily="34" charset="-12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D29E26CE-E602-C851-816A-9B7785308D2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
        <p:nvSpPr>
          <p:cNvPr id="10" name="Text 33">
            <a:extLst>
              <a:ext uri="{FF2B5EF4-FFF2-40B4-BE49-F238E27FC236}">
                <a16:creationId xmlns:a16="http://schemas.microsoft.com/office/drawing/2014/main" id="{114AA18A-3470-CD3F-58E9-52155CB16E1B}"/>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1"/>
          <p:cNvSpPr/>
          <p:nvPr/>
        </p:nvSpPr>
        <p:spPr>
          <a:xfrm>
            <a:off x="683032" y="411480"/>
            <a:ext cx="8686800" cy="237744"/>
          </a:xfrm>
          <a:prstGeom prst="rect">
            <a:avLst/>
          </a:prstGeom>
          <a:noFill/>
          <a:ln/>
        </p:spPr>
        <p:txBody>
          <a:bodyPr wrap="square" lIns="0" tIns="0" rIns="0" bIns="0" rtlCol="0" anchor="ctr"/>
          <a:lstStyle/>
          <a:p>
            <a:pPr marL="0" indent="0" algn="l">
              <a:buNone/>
            </a:pPr>
            <a:r>
              <a:rPr lang="en-US" sz="1400" b="1" kern="0" spc="260" dirty="0">
                <a:solidFill>
                  <a:srgbClr val="C084FC"/>
                </a:solidFill>
                <a:latin typeface="Poppins" pitchFamily="34" charset="0"/>
                <a:cs typeface="Poppins" pitchFamily="34" charset="-120"/>
              </a:rPr>
              <a:t>FINDING</a:t>
            </a:r>
            <a:r>
              <a:rPr lang="en-US" sz="1400" b="1" kern="0" spc="260" dirty="0">
                <a:solidFill>
                  <a:srgbClr val="C084FC"/>
                </a:solidFill>
                <a:latin typeface="Poppins" pitchFamily="34" charset="0"/>
                <a:ea typeface="Poppins" pitchFamily="34" charset="-122"/>
                <a:cs typeface="Poppins" pitchFamily="34" charset="-120"/>
              </a:rPr>
              <a:t> 01</a:t>
            </a:r>
            <a:r>
              <a:rPr lang="en-US" sz="1400" b="1" kern="0" spc="260" dirty="0">
                <a:solidFill>
                  <a:srgbClr val="94A3B8"/>
                </a:solidFill>
                <a:latin typeface="Poppins" pitchFamily="34" charset="0"/>
                <a:ea typeface="Poppins" pitchFamily="34" charset="-122"/>
                <a:cs typeface="Poppins" pitchFamily="34" charset="-120"/>
              </a:rPr>
              <a:t>   ·   THE STRATEGY-EXECUTION SPLIT</a:t>
            </a:r>
            <a:endParaRPr lang="en-US" sz="1400" dirty="0"/>
          </a:p>
        </p:txBody>
      </p:sp>
      <p:sp>
        <p:nvSpPr>
          <p:cNvPr id="4" name="Text 2"/>
          <p:cNvSpPr/>
          <p:nvPr/>
        </p:nvSpPr>
        <p:spPr>
          <a:xfrm>
            <a:off x="630936" y="768096"/>
            <a:ext cx="10698480" cy="548640"/>
          </a:xfrm>
          <a:prstGeom prst="rect">
            <a:avLst/>
          </a:prstGeom>
          <a:noFill/>
          <a:ln/>
        </p:spPr>
        <p:txBody>
          <a:bodyPr wrap="square" lIns="0" tIns="0" rIns="0" bIns="0" rtlCol="0" anchor="t"/>
          <a:lstStyle/>
          <a:p>
            <a:pPr marL="0" indent="0">
              <a:lnSpc>
                <a:spcPct val="90000"/>
              </a:lnSpc>
              <a:buNone/>
            </a:pPr>
            <a:r>
              <a:rPr lang="en-US" sz="3600" b="1" kern="0" spc="-50" dirty="0">
                <a:solidFill>
                  <a:srgbClr val="FFFFFF"/>
                </a:solidFill>
                <a:latin typeface="Poppins" pitchFamily="34" charset="0"/>
                <a:ea typeface="Poppins" pitchFamily="34" charset="-122"/>
                <a:cs typeface="Poppins" pitchFamily="34" charset="-120"/>
              </a:rPr>
              <a:t>Strategy and culture are running </a:t>
            </a:r>
            <a:r>
              <a:rPr lang="en-US" sz="36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ahead of execution</a:t>
            </a:r>
            <a:r>
              <a:rPr lang="en-US" sz="3600" b="1" kern="0" spc="-50" dirty="0">
                <a:solidFill>
                  <a:srgbClr val="FFFFFF"/>
                </a:solidFill>
                <a:latin typeface="Poppins" pitchFamily="34" charset="0"/>
                <a:ea typeface="Poppins" pitchFamily="34" charset="-122"/>
                <a:cs typeface="Poppins" pitchFamily="34" charset="-120"/>
              </a:rPr>
              <a:t>.</a:t>
            </a:r>
            <a:endParaRPr lang="en-US" sz="3600" dirty="0"/>
          </a:p>
        </p:txBody>
      </p:sp>
      <p:sp>
        <p:nvSpPr>
          <p:cNvPr id="5" name="Text 3"/>
          <p:cNvSpPr/>
          <p:nvPr/>
        </p:nvSpPr>
        <p:spPr>
          <a:xfrm>
            <a:off x="630936" y="1755648"/>
            <a:ext cx="10241280" cy="502920"/>
          </a:xfrm>
          <a:prstGeom prst="rect">
            <a:avLst/>
          </a:prstGeom>
          <a:noFill/>
          <a:ln/>
        </p:spPr>
        <p:txBody>
          <a:bodyPr wrap="square" lIns="0" tIns="0" rIns="0" bIns="0" rtlCol="0" anchor="t"/>
          <a:lstStyle/>
          <a:p>
            <a:pPr marL="0" indent="0">
              <a:lnSpc>
                <a:spcPct val="125000"/>
              </a:lnSpc>
              <a:buNone/>
            </a:pPr>
            <a:r>
              <a:rPr lang="en-US" sz="1600" dirty="0">
                <a:solidFill>
                  <a:schemeClr val="bg1"/>
                </a:solidFill>
                <a:latin typeface="Poppins" pitchFamily="34" charset="0"/>
                <a:ea typeface="Poppins" pitchFamily="34" charset="-122"/>
                <a:cs typeface="Poppins" pitchFamily="34" charset="-120"/>
              </a:rPr>
              <a:t>On average, organisations score highest on </a:t>
            </a:r>
            <a:r>
              <a:rPr lang="en-US" sz="1600" b="1" dirty="0">
                <a:solidFill>
                  <a:schemeClr val="bg1"/>
                </a:solidFill>
                <a:latin typeface="Poppins" pitchFamily="34" charset="0"/>
                <a:ea typeface="Poppins" pitchFamily="34" charset="-122"/>
                <a:cs typeface="Poppins" pitchFamily="34" charset="-120"/>
              </a:rPr>
              <a:t>Strategy</a:t>
            </a:r>
            <a:r>
              <a:rPr lang="en-US" sz="1600" dirty="0">
                <a:solidFill>
                  <a:schemeClr val="bg1"/>
                </a:solidFill>
                <a:latin typeface="Poppins" pitchFamily="34" charset="0"/>
                <a:ea typeface="Poppins" pitchFamily="34" charset="-122"/>
                <a:cs typeface="Poppins" pitchFamily="34" charset="-120"/>
              </a:rPr>
              <a:t> — vision, sponsorship, alignment. And lowest on </a:t>
            </a:r>
            <a:r>
              <a:rPr lang="en-US" sz="1600" b="1" dirty="0">
                <a:solidFill>
                  <a:schemeClr val="bg1"/>
                </a:solidFill>
                <a:latin typeface="Poppins" pitchFamily="34" charset="0"/>
                <a:ea typeface="Poppins" pitchFamily="34" charset="-122"/>
                <a:cs typeface="Poppins" pitchFamily="34" charset="-120"/>
              </a:rPr>
              <a:t>Infrastructure</a:t>
            </a:r>
            <a:r>
              <a:rPr lang="en-US" sz="1600" dirty="0">
                <a:solidFill>
                  <a:schemeClr val="bg1"/>
                </a:solidFill>
                <a:latin typeface="Poppins" pitchFamily="34" charset="0"/>
                <a:ea typeface="Poppins" pitchFamily="34" charset="-122"/>
                <a:cs typeface="Poppins" pitchFamily="34" charset="-120"/>
              </a:rPr>
              <a:t> — the operational layer that turns ambition into measurable output.</a:t>
            </a:r>
            <a:endParaRPr lang="en-US" sz="1600" dirty="0">
              <a:solidFill>
                <a:schemeClr val="bg1"/>
              </a:solidFill>
            </a:endParaRPr>
          </a:p>
        </p:txBody>
      </p:sp>
      <p:sp>
        <p:nvSpPr>
          <p:cNvPr id="6" name="Shape 4"/>
          <p:cNvSpPr/>
          <p:nvPr/>
        </p:nvSpPr>
        <p:spPr>
          <a:xfrm>
            <a:off x="630936" y="2494403"/>
            <a:ext cx="10927080" cy="2606040"/>
          </a:xfrm>
          <a:prstGeom prst="roundRect">
            <a:avLst>
              <a:gd name="adj" fmla="val 4561"/>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7" name="Text 5"/>
          <p:cNvSpPr/>
          <p:nvPr/>
        </p:nvSpPr>
        <p:spPr>
          <a:xfrm>
            <a:off x="996696" y="2750435"/>
            <a:ext cx="10195560" cy="228600"/>
          </a:xfrm>
          <a:prstGeom prst="rect">
            <a:avLst/>
          </a:prstGeom>
          <a:noFill/>
          <a:ln/>
        </p:spPr>
        <p:txBody>
          <a:bodyPr wrap="square" lIns="0" tIns="0" rIns="0" bIns="0" rtlCol="0" anchor="ctr"/>
          <a:lstStyle/>
          <a:p>
            <a:pPr marL="0" indent="0">
              <a:buNone/>
            </a:pPr>
            <a:r>
              <a:rPr lang="en-US" sz="850" b="1" kern="0" spc="200" dirty="0">
                <a:solidFill>
                  <a:srgbClr val="94A3B8"/>
                </a:solidFill>
                <a:latin typeface="Poppins" pitchFamily="34" charset="0"/>
                <a:ea typeface="Poppins" pitchFamily="34" charset="-122"/>
                <a:cs typeface="Poppins" pitchFamily="34" charset="-120"/>
              </a:rPr>
              <a:t>AVERAGE MATURITY SCORE, BY CAPABILITY AREA</a:t>
            </a:r>
            <a:r>
              <a:rPr lang="en-US" sz="850" dirty="0">
                <a:solidFill>
                  <a:srgbClr val="64748B"/>
                </a:solidFill>
                <a:latin typeface="Poppins" pitchFamily="34" charset="0"/>
                <a:ea typeface="Poppins" pitchFamily="34" charset="-122"/>
                <a:cs typeface="Poppins" pitchFamily="34" charset="-120"/>
              </a:rPr>
              <a:t>    % of full diagnostic score per area</a:t>
            </a:r>
            <a:endParaRPr lang="en-US" sz="850" dirty="0"/>
          </a:p>
        </p:txBody>
      </p:sp>
      <p:sp>
        <p:nvSpPr>
          <p:cNvPr id="8" name="Text 6"/>
          <p:cNvSpPr/>
          <p:nvPr/>
        </p:nvSpPr>
        <p:spPr>
          <a:xfrm>
            <a:off x="950976" y="3171059"/>
            <a:ext cx="1737360" cy="310896"/>
          </a:xfrm>
          <a:prstGeom prst="rect">
            <a:avLst/>
          </a:prstGeom>
          <a:noFill/>
          <a:ln/>
        </p:spPr>
        <p:txBody>
          <a:bodyPr wrap="square" lIns="0" tIns="0" rIns="0" bIns="0" rtlCol="0" anchor="ctr"/>
          <a:lstStyle/>
          <a:p>
            <a:pPr marL="0" indent="0" algn="r">
              <a:buNone/>
            </a:pPr>
            <a:r>
              <a:rPr lang="en-US" sz="1300" b="1" dirty="0">
                <a:solidFill>
                  <a:srgbClr val="FFFFFF"/>
                </a:solidFill>
                <a:latin typeface="Poppins" pitchFamily="34" charset="0"/>
                <a:ea typeface="Poppins" pitchFamily="34" charset="-122"/>
                <a:cs typeface="Poppins" pitchFamily="34" charset="-120"/>
              </a:rPr>
              <a:t>Strategy</a:t>
            </a:r>
            <a:endParaRPr lang="en-US" sz="1300" dirty="0"/>
          </a:p>
        </p:txBody>
      </p:sp>
      <p:sp>
        <p:nvSpPr>
          <p:cNvPr id="9" name="Shape 7"/>
          <p:cNvSpPr/>
          <p:nvPr/>
        </p:nvSpPr>
        <p:spPr>
          <a:xfrm>
            <a:off x="2898648" y="3207635"/>
            <a:ext cx="7397496" cy="237744"/>
          </a:xfrm>
          <a:prstGeom prst="roundRect">
            <a:avLst>
              <a:gd name="adj" fmla="val 50000"/>
            </a:avLst>
          </a:prstGeom>
          <a:solidFill>
            <a:srgbClr val="94A3B8">
              <a:alpha val="8000"/>
            </a:srgbClr>
          </a:solidFill>
          <a:ln/>
        </p:spPr>
        <p:txBody>
          <a:bodyPr/>
          <a:lstStyle/>
          <a:p>
            <a:endParaRPr lang="en-GB" dirty="0"/>
          </a:p>
        </p:txBody>
      </p:sp>
      <p:sp>
        <p:nvSpPr>
          <p:cNvPr id="10" name="Shape 8"/>
          <p:cNvSpPr/>
          <p:nvPr/>
        </p:nvSpPr>
        <p:spPr>
          <a:xfrm>
            <a:off x="2898648" y="3207635"/>
            <a:ext cx="4586448" cy="237744"/>
          </a:xfrm>
          <a:prstGeom prst="roundRect">
            <a:avLst>
              <a:gd name="adj" fmla="val 50000"/>
            </a:avLst>
          </a:prstGeom>
          <a:solidFill>
            <a:srgbClr val="818CF8"/>
          </a:solidFill>
          <a:ln/>
        </p:spPr>
        <p:txBody>
          <a:bodyPr/>
          <a:lstStyle/>
          <a:p>
            <a:endParaRPr lang="en-GB" dirty="0"/>
          </a:p>
        </p:txBody>
      </p:sp>
      <p:sp>
        <p:nvSpPr>
          <p:cNvPr id="11" name="Text 9"/>
          <p:cNvSpPr/>
          <p:nvPr/>
        </p:nvSpPr>
        <p:spPr>
          <a:xfrm>
            <a:off x="10460736" y="3171059"/>
            <a:ext cx="731520" cy="310896"/>
          </a:xfrm>
          <a:prstGeom prst="rect">
            <a:avLst/>
          </a:prstGeom>
          <a:noFill/>
          <a:ln/>
        </p:spPr>
        <p:txBody>
          <a:bodyPr wrap="square" lIns="0" tIns="0" rIns="0" bIns="0" rtlCol="0" anchor="ctr"/>
          <a:lstStyle/>
          <a:p>
            <a:pPr marL="0" indent="0" algn="l">
              <a:buNone/>
            </a:pPr>
            <a:r>
              <a:rPr lang="en-US" sz="1500" b="1" dirty="0">
                <a:solidFill>
                  <a:srgbClr val="FFFFFF"/>
                </a:solidFill>
                <a:latin typeface="Poppins" pitchFamily="34" charset="0"/>
                <a:ea typeface="Poppins" pitchFamily="34" charset="-122"/>
                <a:cs typeface="Poppins" pitchFamily="34" charset="-120"/>
              </a:rPr>
              <a:t>62</a:t>
            </a:r>
            <a:r>
              <a:rPr lang="en-US" sz="900" b="1" dirty="0">
                <a:solidFill>
                  <a:srgbClr val="94A3B8"/>
                </a:solidFill>
                <a:latin typeface="Poppins" pitchFamily="34" charset="0"/>
                <a:ea typeface="Poppins" pitchFamily="34" charset="-122"/>
                <a:cs typeface="Poppins" pitchFamily="34" charset="-120"/>
              </a:rPr>
              <a:t> %</a:t>
            </a:r>
            <a:endParaRPr lang="en-US" sz="1500" dirty="0"/>
          </a:p>
        </p:txBody>
      </p:sp>
      <p:sp>
        <p:nvSpPr>
          <p:cNvPr id="12" name="Text 10"/>
          <p:cNvSpPr/>
          <p:nvPr/>
        </p:nvSpPr>
        <p:spPr>
          <a:xfrm>
            <a:off x="950976" y="3591683"/>
            <a:ext cx="1737360" cy="310896"/>
          </a:xfrm>
          <a:prstGeom prst="rect">
            <a:avLst/>
          </a:prstGeom>
          <a:noFill/>
          <a:ln/>
        </p:spPr>
        <p:txBody>
          <a:bodyPr wrap="square" lIns="0" tIns="0" rIns="0" bIns="0" rtlCol="0" anchor="ctr"/>
          <a:lstStyle/>
          <a:p>
            <a:pPr marL="0" indent="0" algn="r">
              <a:buNone/>
            </a:pPr>
            <a:r>
              <a:rPr lang="en-US" sz="1300" b="1" dirty="0">
                <a:solidFill>
                  <a:srgbClr val="FFFFFF"/>
                </a:solidFill>
                <a:latin typeface="Poppins" pitchFamily="34" charset="0"/>
                <a:ea typeface="Poppins" pitchFamily="34" charset="-122"/>
                <a:cs typeface="Poppins" pitchFamily="34" charset="-120"/>
              </a:rPr>
              <a:t>Foundations</a:t>
            </a:r>
            <a:endParaRPr lang="en-US" sz="1300" dirty="0"/>
          </a:p>
        </p:txBody>
      </p:sp>
      <p:sp>
        <p:nvSpPr>
          <p:cNvPr id="13" name="Shape 11"/>
          <p:cNvSpPr/>
          <p:nvPr/>
        </p:nvSpPr>
        <p:spPr>
          <a:xfrm>
            <a:off x="2898648" y="3628259"/>
            <a:ext cx="7397496" cy="237744"/>
          </a:xfrm>
          <a:prstGeom prst="roundRect">
            <a:avLst>
              <a:gd name="adj" fmla="val 50000"/>
            </a:avLst>
          </a:prstGeom>
          <a:solidFill>
            <a:srgbClr val="94A3B8">
              <a:alpha val="8000"/>
            </a:srgbClr>
          </a:solidFill>
          <a:ln/>
        </p:spPr>
        <p:txBody>
          <a:bodyPr/>
          <a:lstStyle/>
          <a:p>
            <a:endParaRPr lang="en-GB" dirty="0"/>
          </a:p>
        </p:txBody>
      </p:sp>
      <p:sp>
        <p:nvSpPr>
          <p:cNvPr id="14" name="Shape 12"/>
          <p:cNvSpPr/>
          <p:nvPr/>
        </p:nvSpPr>
        <p:spPr>
          <a:xfrm>
            <a:off x="2898648" y="3628259"/>
            <a:ext cx="4438498" cy="237744"/>
          </a:xfrm>
          <a:prstGeom prst="roundRect">
            <a:avLst>
              <a:gd name="adj" fmla="val 50000"/>
            </a:avLst>
          </a:prstGeom>
          <a:solidFill>
            <a:srgbClr val="B06EF9"/>
          </a:solidFill>
          <a:ln/>
        </p:spPr>
        <p:txBody>
          <a:bodyPr/>
          <a:lstStyle/>
          <a:p>
            <a:endParaRPr lang="en-GB" dirty="0"/>
          </a:p>
        </p:txBody>
      </p:sp>
      <p:sp>
        <p:nvSpPr>
          <p:cNvPr id="15" name="Text 13"/>
          <p:cNvSpPr/>
          <p:nvPr/>
        </p:nvSpPr>
        <p:spPr>
          <a:xfrm>
            <a:off x="10460736" y="3591683"/>
            <a:ext cx="731520" cy="310896"/>
          </a:xfrm>
          <a:prstGeom prst="rect">
            <a:avLst/>
          </a:prstGeom>
          <a:noFill/>
          <a:ln/>
        </p:spPr>
        <p:txBody>
          <a:bodyPr wrap="square" lIns="0" tIns="0" rIns="0" bIns="0" rtlCol="0" anchor="ctr"/>
          <a:lstStyle/>
          <a:p>
            <a:pPr marL="0" indent="0" algn="l">
              <a:buNone/>
            </a:pPr>
            <a:r>
              <a:rPr lang="en-US" sz="1500" b="1" dirty="0">
                <a:solidFill>
                  <a:srgbClr val="FFFFFF"/>
                </a:solidFill>
                <a:latin typeface="Poppins" pitchFamily="34" charset="0"/>
                <a:ea typeface="Poppins" pitchFamily="34" charset="-122"/>
                <a:cs typeface="Poppins" pitchFamily="34" charset="-120"/>
              </a:rPr>
              <a:t>60</a:t>
            </a:r>
            <a:r>
              <a:rPr lang="en-US" sz="900" b="1" dirty="0">
                <a:solidFill>
                  <a:srgbClr val="94A3B8"/>
                </a:solidFill>
                <a:latin typeface="Poppins" pitchFamily="34" charset="0"/>
                <a:ea typeface="Poppins" pitchFamily="34" charset="-122"/>
                <a:cs typeface="Poppins" pitchFamily="34" charset="-120"/>
              </a:rPr>
              <a:t> %</a:t>
            </a:r>
            <a:endParaRPr lang="en-US" sz="1500" dirty="0"/>
          </a:p>
        </p:txBody>
      </p:sp>
      <p:sp>
        <p:nvSpPr>
          <p:cNvPr id="16" name="Text 14"/>
          <p:cNvSpPr/>
          <p:nvPr/>
        </p:nvSpPr>
        <p:spPr>
          <a:xfrm>
            <a:off x="950976" y="4012307"/>
            <a:ext cx="1737360" cy="310896"/>
          </a:xfrm>
          <a:prstGeom prst="rect">
            <a:avLst/>
          </a:prstGeom>
          <a:noFill/>
          <a:ln/>
        </p:spPr>
        <p:txBody>
          <a:bodyPr wrap="square" lIns="0" tIns="0" rIns="0" bIns="0" rtlCol="0" anchor="ctr"/>
          <a:lstStyle/>
          <a:p>
            <a:pPr marL="0" indent="0" algn="r">
              <a:buNone/>
            </a:pPr>
            <a:r>
              <a:rPr lang="en-US" sz="1300" b="1" dirty="0">
                <a:solidFill>
                  <a:srgbClr val="FFFFFF"/>
                </a:solidFill>
                <a:latin typeface="Poppins" pitchFamily="34" charset="0"/>
                <a:ea typeface="Poppins" pitchFamily="34" charset="-122"/>
                <a:cs typeface="Poppins" pitchFamily="34" charset="-120"/>
              </a:rPr>
              <a:t>Program</a:t>
            </a:r>
            <a:endParaRPr lang="en-US" sz="1300" dirty="0"/>
          </a:p>
        </p:txBody>
      </p:sp>
      <p:sp>
        <p:nvSpPr>
          <p:cNvPr id="17" name="Shape 15"/>
          <p:cNvSpPr/>
          <p:nvPr/>
        </p:nvSpPr>
        <p:spPr>
          <a:xfrm>
            <a:off x="2898648" y="4048883"/>
            <a:ext cx="7397496" cy="237744"/>
          </a:xfrm>
          <a:prstGeom prst="roundRect">
            <a:avLst>
              <a:gd name="adj" fmla="val 50000"/>
            </a:avLst>
          </a:prstGeom>
          <a:solidFill>
            <a:srgbClr val="94A3B8">
              <a:alpha val="8000"/>
            </a:srgbClr>
          </a:solidFill>
          <a:ln/>
        </p:spPr>
        <p:txBody>
          <a:bodyPr/>
          <a:lstStyle/>
          <a:p>
            <a:endParaRPr lang="en-GB" dirty="0"/>
          </a:p>
        </p:txBody>
      </p:sp>
      <p:sp>
        <p:nvSpPr>
          <p:cNvPr id="18" name="Shape 16"/>
          <p:cNvSpPr/>
          <p:nvPr/>
        </p:nvSpPr>
        <p:spPr>
          <a:xfrm>
            <a:off x="2898648" y="4048883"/>
            <a:ext cx="4068623" cy="237744"/>
          </a:xfrm>
          <a:prstGeom prst="roundRect">
            <a:avLst>
              <a:gd name="adj" fmla="val 50000"/>
            </a:avLst>
          </a:prstGeom>
          <a:solidFill>
            <a:srgbClr val="C084FC"/>
          </a:solidFill>
          <a:ln/>
        </p:spPr>
        <p:txBody>
          <a:bodyPr/>
          <a:lstStyle/>
          <a:p>
            <a:endParaRPr lang="en-GB" dirty="0"/>
          </a:p>
        </p:txBody>
      </p:sp>
      <p:sp>
        <p:nvSpPr>
          <p:cNvPr id="19" name="Text 17"/>
          <p:cNvSpPr/>
          <p:nvPr/>
        </p:nvSpPr>
        <p:spPr>
          <a:xfrm>
            <a:off x="10460736" y="4012307"/>
            <a:ext cx="731520" cy="310896"/>
          </a:xfrm>
          <a:prstGeom prst="rect">
            <a:avLst/>
          </a:prstGeom>
          <a:noFill/>
          <a:ln/>
        </p:spPr>
        <p:txBody>
          <a:bodyPr wrap="square" lIns="0" tIns="0" rIns="0" bIns="0" rtlCol="0" anchor="ctr"/>
          <a:lstStyle/>
          <a:p>
            <a:pPr marL="0" indent="0" algn="l">
              <a:buNone/>
            </a:pPr>
            <a:r>
              <a:rPr lang="en-US" sz="1500" b="1" dirty="0">
                <a:solidFill>
                  <a:srgbClr val="FFFFFF"/>
                </a:solidFill>
                <a:latin typeface="Poppins" pitchFamily="34" charset="0"/>
                <a:ea typeface="Poppins" pitchFamily="34" charset="-122"/>
                <a:cs typeface="Poppins" pitchFamily="34" charset="-120"/>
              </a:rPr>
              <a:t>55</a:t>
            </a:r>
            <a:r>
              <a:rPr lang="en-US" sz="900" b="1" dirty="0">
                <a:solidFill>
                  <a:srgbClr val="94A3B8"/>
                </a:solidFill>
                <a:latin typeface="Poppins" pitchFamily="34" charset="0"/>
                <a:ea typeface="Poppins" pitchFamily="34" charset="-122"/>
                <a:cs typeface="Poppins" pitchFamily="34" charset="-120"/>
              </a:rPr>
              <a:t> %</a:t>
            </a:r>
            <a:endParaRPr lang="en-US" sz="1500" dirty="0"/>
          </a:p>
        </p:txBody>
      </p:sp>
      <p:sp>
        <p:nvSpPr>
          <p:cNvPr id="20" name="Text 18"/>
          <p:cNvSpPr/>
          <p:nvPr/>
        </p:nvSpPr>
        <p:spPr>
          <a:xfrm>
            <a:off x="950976" y="4432931"/>
            <a:ext cx="1737360" cy="310896"/>
          </a:xfrm>
          <a:prstGeom prst="rect">
            <a:avLst/>
          </a:prstGeom>
          <a:noFill/>
          <a:ln/>
        </p:spPr>
        <p:txBody>
          <a:bodyPr wrap="square" lIns="0" tIns="0" rIns="0" bIns="0" rtlCol="0" anchor="ctr"/>
          <a:lstStyle/>
          <a:p>
            <a:pPr marL="0" indent="0" algn="r">
              <a:buNone/>
            </a:pPr>
            <a:r>
              <a:rPr lang="en-US" sz="1300" b="1" dirty="0">
                <a:solidFill>
                  <a:srgbClr val="EC4899"/>
                </a:solidFill>
                <a:latin typeface="Poppins" pitchFamily="34" charset="0"/>
                <a:ea typeface="Poppins" pitchFamily="34" charset="-122"/>
                <a:cs typeface="Poppins" pitchFamily="34" charset="-120"/>
              </a:rPr>
              <a:t>Infrastructure</a:t>
            </a:r>
            <a:endParaRPr lang="en-US" sz="1300" dirty="0"/>
          </a:p>
        </p:txBody>
      </p:sp>
      <p:sp>
        <p:nvSpPr>
          <p:cNvPr id="21" name="Shape 19"/>
          <p:cNvSpPr/>
          <p:nvPr/>
        </p:nvSpPr>
        <p:spPr>
          <a:xfrm>
            <a:off x="2898648" y="4469507"/>
            <a:ext cx="7397496" cy="237744"/>
          </a:xfrm>
          <a:prstGeom prst="roundRect">
            <a:avLst>
              <a:gd name="adj" fmla="val 50000"/>
            </a:avLst>
          </a:prstGeom>
          <a:solidFill>
            <a:srgbClr val="94A3B8">
              <a:alpha val="8000"/>
            </a:srgbClr>
          </a:solidFill>
          <a:ln w="12700">
            <a:solidFill>
              <a:srgbClr val="EC4899">
                <a:alpha val="45000"/>
              </a:srgbClr>
            </a:solidFill>
            <a:prstDash val="solid"/>
          </a:ln>
        </p:spPr>
        <p:txBody>
          <a:bodyPr/>
          <a:lstStyle/>
          <a:p>
            <a:endParaRPr lang="en-GB" dirty="0"/>
          </a:p>
        </p:txBody>
      </p:sp>
      <p:sp>
        <p:nvSpPr>
          <p:cNvPr id="22" name="Shape 20"/>
          <p:cNvSpPr/>
          <p:nvPr/>
        </p:nvSpPr>
        <p:spPr>
          <a:xfrm>
            <a:off x="2898648" y="4469507"/>
            <a:ext cx="3180923" cy="237744"/>
          </a:xfrm>
          <a:prstGeom prst="roundRect">
            <a:avLst>
              <a:gd name="adj" fmla="val 50000"/>
            </a:avLst>
          </a:prstGeom>
          <a:solidFill>
            <a:srgbClr val="EC4899"/>
          </a:solidFill>
          <a:ln/>
        </p:spPr>
        <p:txBody>
          <a:bodyPr/>
          <a:lstStyle/>
          <a:p>
            <a:endParaRPr lang="en-GB" dirty="0"/>
          </a:p>
        </p:txBody>
      </p:sp>
      <p:sp>
        <p:nvSpPr>
          <p:cNvPr id="23" name="Text 21"/>
          <p:cNvSpPr/>
          <p:nvPr/>
        </p:nvSpPr>
        <p:spPr>
          <a:xfrm>
            <a:off x="10460736" y="4432931"/>
            <a:ext cx="731520" cy="310896"/>
          </a:xfrm>
          <a:prstGeom prst="rect">
            <a:avLst/>
          </a:prstGeom>
          <a:noFill/>
          <a:ln/>
        </p:spPr>
        <p:txBody>
          <a:bodyPr wrap="square" lIns="0" tIns="0" rIns="0" bIns="0" rtlCol="0" anchor="ctr"/>
          <a:lstStyle/>
          <a:p>
            <a:pPr marL="0" indent="0" algn="l">
              <a:buNone/>
            </a:pPr>
            <a:r>
              <a:rPr lang="en-US" sz="1500" b="1" dirty="0">
                <a:solidFill>
                  <a:srgbClr val="FFFFFF"/>
                </a:solidFill>
                <a:latin typeface="Poppins" pitchFamily="34" charset="0"/>
                <a:ea typeface="Poppins" pitchFamily="34" charset="-122"/>
                <a:cs typeface="Poppins" pitchFamily="34" charset="-120"/>
              </a:rPr>
              <a:t>43</a:t>
            </a:r>
            <a:r>
              <a:rPr lang="en-US" sz="900" b="1" dirty="0">
                <a:solidFill>
                  <a:srgbClr val="94A3B8"/>
                </a:solidFill>
                <a:latin typeface="Poppins" pitchFamily="34" charset="0"/>
                <a:ea typeface="Poppins" pitchFamily="34" charset="-122"/>
                <a:cs typeface="Poppins" pitchFamily="34" charset="-120"/>
              </a:rPr>
              <a:t> %</a:t>
            </a:r>
            <a:endParaRPr lang="en-US" sz="1500" dirty="0"/>
          </a:p>
        </p:txBody>
      </p:sp>
      <p:sp>
        <p:nvSpPr>
          <p:cNvPr id="24" name="Shape 22"/>
          <p:cNvSpPr/>
          <p:nvPr/>
        </p:nvSpPr>
        <p:spPr>
          <a:xfrm>
            <a:off x="630935" y="5191883"/>
            <a:ext cx="45719" cy="914400"/>
          </a:xfrm>
          <a:prstGeom prst="rect">
            <a:avLst/>
          </a:prstGeom>
          <a:solidFill>
            <a:srgbClr val="F59E0B"/>
          </a:solidFill>
          <a:ln/>
        </p:spPr>
        <p:txBody>
          <a:bodyPr/>
          <a:lstStyle/>
          <a:p>
            <a:endParaRPr lang="en-GB" dirty="0"/>
          </a:p>
        </p:txBody>
      </p:sp>
      <p:sp>
        <p:nvSpPr>
          <p:cNvPr id="25" name="Text 23"/>
          <p:cNvSpPr/>
          <p:nvPr/>
        </p:nvSpPr>
        <p:spPr>
          <a:xfrm>
            <a:off x="813816" y="5246747"/>
            <a:ext cx="10652760" cy="182880"/>
          </a:xfrm>
          <a:prstGeom prst="rect">
            <a:avLst/>
          </a:prstGeom>
          <a:noFill/>
          <a:ln/>
        </p:spPr>
        <p:txBody>
          <a:bodyPr wrap="square" lIns="0" tIns="0" rIns="0" bIns="0" rtlCol="0" anchor="ctr"/>
          <a:lstStyle/>
          <a:p>
            <a:pPr marL="0" indent="0">
              <a:buNone/>
            </a:pPr>
            <a:r>
              <a:rPr lang="en-US" sz="800" b="1" kern="0" spc="220" dirty="0">
                <a:solidFill>
                  <a:srgbClr val="F59E0B"/>
                </a:solidFill>
                <a:latin typeface="Poppins" pitchFamily="34" charset="0"/>
                <a:ea typeface="Poppins" pitchFamily="34" charset="-122"/>
                <a:cs typeface="Poppins" pitchFamily="34" charset="-120"/>
              </a:rPr>
              <a:t>THE PATTERN</a:t>
            </a:r>
            <a:endParaRPr lang="en-US" sz="800" dirty="0"/>
          </a:p>
        </p:txBody>
      </p:sp>
      <p:sp>
        <p:nvSpPr>
          <p:cNvPr id="26" name="Text 24"/>
          <p:cNvSpPr/>
          <p:nvPr/>
        </p:nvSpPr>
        <p:spPr>
          <a:xfrm>
            <a:off x="813816" y="5438771"/>
            <a:ext cx="9797477" cy="579262"/>
          </a:xfrm>
          <a:prstGeom prst="rect">
            <a:avLst/>
          </a:prstGeom>
          <a:noFill/>
          <a:ln/>
        </p:spPr>
        <p:txBody>
          <a:bodyPr wrap="square" lIns="0" tIns="0" rIns="0" bIns="0" rtlCol="0" anchor="t"/>
          <a:lstStyle/>
          <a:p>
            <a:pPr marL="0" indent="0">
              <a:lnSpc>
                <a:spcPct val="115000"/>
              </a:lnSpc>
              <a:buNone/>
            </a:pPr>
            <a:r>
              <a:rPr lang="en-US" b="1" dirty="0">
                <a:solidFill>
                  <a:srgbClr val="EC4899"/>
                </a:solidFill>
                <a:latin typeface="Poppins" pitchFamily="34" charset="0"/>
                <a:ea typeface="Poppins" pitchFamily="34" charset="-122"/>
                <a:cs typeface="Poppins" pitchFamily="34" charset="-120"/>
              </a:rPr>
              <a:t>5 of 5</a:t>
            </a:r>
            <a:r>
              <a:rPr lang="en-US" b="1" dirty="0">
                <a:solidFill>
                  <a:srgbClr val="FFFFFF"/>
                </a:solidFill>
                <a:latin typeface="Poppins" pitchFamily="34" charset="0"/>
                <a:ea typeface="Poppins" pitchFamily="34" charset="-122"/>
                <a:cs typeface="Poppins" pitchFamily="34" charset="-120"/>
              </a:rPr>
              <a:t> lowest-scoring questions in the diagnostic are about infrastructure. The cultural-operational gap is structural.</a:t>
            </a:r>
            <a:endParaRPr lang="en-US" dirty="0"/>
          </a:p>
        </p:txBody>
      </p:sp>
      <p:pic>
        <p:nvPicPr>
          <p:cNvPr id="30" name="Graphic 29">
            <a:extLst>
              <a:ext uri="{FF2B5EF4-FFF2-40B4-BE49-F238E27FC236}">
                <a16:creationId xmlns:a16="http://schemas.microsoft.com/office/drawing/2014/main" id="{DCC2C073-ED7D-CA48-636F-F95C6A3A9A9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
        <p:nvSpPr>
          <p:cNvPr id="31" name="Text 33">
            <a:extLst>
              <a:ext uri="{FF2B5EF4-FFF2-40B4-BE49-F238E27FC236}">
                <a16:creationId xmlns:a16="http://schemas.microsoft.com/office/drawing/2014/main" id="{10E6235F-49D4-C632-15CE-BD4156EDA569}"/>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25038EF-9186-3612-505E-D6A51042EC49}"/>
            </a:ext>
          </a:extLst>
        </p:cNvPr>
        <p:cNvGrpSpPr/>
        <p:nvPr/>
      </p:nvGrpSpPr>
      <p:grpSpPr>
        <a:xfrm>
          <a:off x="0" y="0"/>
          <a:ext cx="0" cy="0"/>
          <a:chOff x="0" y="0"/>
          <a:chExt cx="0" cy="0"/>
        </a:xfrm>
      </p:grpSpPr>
      <p:pic>
        <p:nvPicPr>
          <p:cNvPr id="52" name="Graphic 51">
            <a:extLst>
              <a:ext uri="{FF2B5EF4-FFF2-40B4-BE49-F238E27FC236}">
                <a16:creationId xmlns:a16="http://schemas.microsoft.com/office/drawing/2014/main" id="{8E4DC44B-A559-00EE-87BD-7948608DA3F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rot="5400000">
            <a:off x="5171524" y="2281692"/>
            <a:ext cx="7422078" cy="6033383"/>
          </a:xfrm>
          <a:prstGeom prst="rect">
            <a:avLst/>
          </a:prstGeom>
        </p:spPr>
      </p:pic>
      <p:sp>
        <p:nvSpPr>
          <p:cNvPr id="53" name="Oval 52">
            <a:extLst>
              <a:ext uri="{FF2B5EF4-FFF2-40B4-BE49-F238E27FC236}">
                <a16:creationId xmlns:a16="http://schemas.microsoft.com/office/drawing/2014/main" id="{3103CA00-AB3A-CAA3-2086-F6A015D1B667}"/>
              </a:ext>
            </a:extLst>
          </p:cNvPr>
          <p:cNvSpPr/>
          <p:nvPr/>
        </p:nvSpPr>
        <p:spPr>
          <a:xfrm>
            <a:off x="5859919" y="1583686"/>
            <a:ext cx="6033384" cy="1277979"/>
          </a:xfrm>
          <a:prstGeom prst="ellipse">
            <a:avLst/>
          </a:prstGeom>
          <a:solidFill>
            <a:srgbClr val="7FDCD6">
              <a:alpha val="30000"/>
            </a:srgbClr>
          </a:solidFill>
          <a:ln w="19050" cap="flat" cmpd="sng" algn="ctr">
            <a:solidFill>
              <a:srgbClr val="7FDCD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54" name="Arc 53">
            <a:extLst>
              <a:ext uri="{FF2B5EF4-FFF2-40B4-BE49-F238E27FC236}">
                <a16:creationId xmlns:a16="http://schemas.microsoft.com/office/drawing/2014/main" id="{EE9AFB9B-A1E4-6995-F1B2-58C05769240A}"/>
              </a:ext>
            </a:extLst>
          </p:cNvPr>
          <p:cNvSpPr/>
          <p:nvPr/>
        </p:nvSpPr>
        <p:spPr>
          <a:xfrm>
            <a:off x="7005327" y="3538492"/>
            <a:ext cx="3754113" cy="953532"/>
          </a:xfrm>
          <a:prstGeom prst="arc">
            <a:avLst>
              <a:gd name="adj1" fmla="val 28238"/>
              <a:gd name="adj2" fmla="val 10781543"/>
            </a:avLst>
          </a:prstGeom>
          <a:noFill/>
          <a:ln w="9525" cap="rnd" cmpd="sng" algn="ctr">
            <a:gradFill>
              <a:gsLst>
                <a:gs pos="0">
                  <a:srgbClr val="40389E">
                    <a:lumMod val="5000"/>
                    <a:lumOff val="95000"/>
                  </a:srgbClr>
                </a:gs>
                <a:gs pos="100000">
                  <a:srgbClr val="40389E">
                    <a:lumMod val="30000"/>
                    <a:lumOff val="70000"/>
                  </a:srgbClr>
                </a:gs>
              </a:gsLst>
              <a:lin ang="5400000" scaled="1"/>
            </a:gra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162045"/>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141B2F70-303A-1307-A1E9-2F17B39587CD}"/>
              </a:ext>
            </a:extLst>
          </p:cNvPr>
          <p:cNvCxnSpPr>
            <a:cxnSpLocks/>
          </p:cNvCxnSpPr>
          <p:nvPr/>
        </p:nvCxnSpPr>
        <p:spPr>
          <a:xfrm flipV="1">
            <a:off x="10092482" y="1695450"/>
            <a:ext cx="250034" cy="1114912"/>
          </a:xfrm>
          <a:prstGeom prst="line">
            <a:avLst/>
          </a:prstGeom>
          <a:noFill/>
          <a:ln w="9525" cap="rnd" cmpd="sng" algn="ctr">
            <a:gradFill>
              <a:gsLst>
                <a:gs pos="0">
                  <a:srgbClr val="40389E">
                    <a:lumMod val="5000"/>
                    <a:lumOff val="95000"/>
                    <a:alpha val="60000"/>
                  </a:srgbClr>
                </a:gs>
                <a:gs pos="100000">
                  <a:srgbClr val="40389E">
                    <a:lumMod val="30000"/>
                    <a:lumOff val="70000"/>
                    <a:alpha val="60000"/>
                  </a:srgbClr>
                </a:gs>
              </a:gsLst>
              <a:lin ang="5400000" scaled="1"/>
            </a:gradFill>
            <a:prstDash val="dash"/>
            <a:miter lim="800000"/>
            <a:headEnd type="none"/>
            <a:tailEnd type="none"/>
          </a:ln>
          <a:effectLst/>
        </p:spPr>
      </p:cxnSp>
      <p:cxnSp>
        <p:nvCxnSpPr>
          <p:cNvPr id="56" name="Straight Connector 55">
            <a:extLst>
              <a:ext uri="{FF2B5EF4-FFF2-40B4-BE49-F238E27FC236}">
                <a16:creationId xmlns:a16="http://schemas.microsoft.com/office/drawing/2014/main" id="{A6032899-3EEC-616D-0E8E-05EDECDE912F}"/>
              </a:ext>
            </a:extLst>
          </p:cNvPr>
          <p:cNvCxnSpPr>
            <a:cxnSpLocks/>
          </p:cNvCxnSpPr>
          <p:nvPr/>
        </p:nvCxnSpPr>
        <p:spPr>
          <a:xfrm flipH="1" flipV="1">
            <a:off x="7370556" y="1695450"/>
            <a:ext cx="303810" cy="1114912"/>
          </a:xfrm>
          <a:prstGeom prst="line">
            <a:avLst/>
          </a:prstGeom>
          <a:noFill/>
          <a:ln w="9525" cap="rnd" cmpd="sng" algn="ctr">
            <a:gradFill>
              <a:gsLst>
                <a:gs pos="0">
                  <a:srgbClr val="40389E">
                    <a:lumMod val="5000"/>
                    <a:lumOff val="95000"/>
                    <a:alpha val="60000"/>
                  </a:srgbClr>
                </a:gs>
                <a:gs pos="100000">
                  <a:srgbClr val="40389E">
                    <a:lumMod val="30000"/>
                    <a:lumOff val="70000"/>
                    <a:alpha val="60000"/>
                  </a:srgbClr>
                </a:gs>
              </a:gsLst>
              <a:lin ang="5400000" scaled="1"/>
            </a:gradFill>
            <a:prstDash val="dash"/>
            <a:miter lim="800000"/>
            <a:headEnd type="none"/>
            <a:tailEnd type="none"/>
          </a:ln>
          <a:effectLst/>
        </p:spPr>
      </p:cxnSp>
      <p:cxnSp>
        <p:nvCxnSpPr>
          <p:cNvPr id="57" name="Straight Connector 56">
            <a:extLst>
              <a:ext uri="{FF2B5EF4-FFF2-40B4-BE49-F238E27FC236}">
                <a16:creationId xmlns:a16="http://schemas.microsoft.com/office/drawing/2014/main" id="{2AEB1C5B-31C1-2BC5-6222-E1CB9827D9F7}"/>
              </a:ext>
            </a:extLst>
          </p:cNvPr>
          <p:cNvCxnSpPr>
            <a:cxnSpLocks/>
          </p:cNvCxnSpPr>
          <p:nvPr/>
        </p:nvCxnSpPr>
        <p:spPr>
          <a:xfrm flipV="1">
            <a:off x="8880475" y="1587344"/>
            <a:ext cx="2976" cy="1274321"/>
          </a:xfrm>
          <a:prstGeom prst="line">
            <a:avLst/>
          </a:prstGeom>
          <a:noFill/>
          <a:ln w="9525" cap="rnd" cmpd="sng" algn="ctr">
            <a:gradFill>
              <a:gsLst>
                <a:gs pos="0">
                  <a:srgbClr val="40389E">
                    <a:lumMod val="5000"/>
                    <a:lumOff val="95000"/>
                    <a:alpha val="60000"/>
                  </a:srgbClr>
                </a:gs>
                <a:gs pos="100000">
                  <a:srgbClr val="40389E">
                    <a:lumMod val="30000"/>
                    <a:lumOff val="70000"/>
                    <a:alpha val="60000"/>
                  </a:srgbClr>
                </a:gs>
              </a:gsLst>
              <a:lin ang="5400000" scaled="1"/>
            </a:gradFill>
            <a:prstDash val="dash"/>
            <a:miter lim="800000"/>
            <a:headEnd type="none"/>
            <a:tailEnd type="none"/>
          </a:ln>
          <a:effectLst/>
        </p:spPr>
      </p:cxnSp>
      <p:sp>
        <p:nvSpPr>
          <p:cNvPr id="58" name="Title 1">
            <a:extLst>
              <a:ext uri="{FF2B5EF4-FFF2-40B4-BE49-F238E27FC236}">
                <a16:creationId xmlns:a16="http://schemas.microsoft.com/office/drawing/2014/main" id="{16B6A198-11DC-E907-EE08-70A38D3EE2FE}"/>
              </a:ext>
            </a:extLst>
          </p:cNvPr>
          <p:cNvSpPr txBox="1">
            <a:spLocks/>
          </p:cNvSpPr>
          <p:nvPr/>
        </p:nvSpPr>
        <p:spPr>
          <a:xfrm>
            <a:off x="482004" y="952813"/>
            <a:ext cx="8431781" cy="7778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FFFFFF"/>
                </a:solidFill>
                <a:latin typeface="Poppins" panose="00000500000000000000" pitchFamily="50" charset="0"/>
                <a:ea typeface="+mj-ea"/>
                <a:cs typeface="Poppins" panose="00000500000000000000" pitchFamily="50"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7FAFF"/>
                </a:solidFill>
                <a:effectLst/>
                <a:uLnTx/>
                <a:uFillTx/>
                <a:latin typeface="Poppins" panose="00000500000000000000" pitchFamily="50" charset="0"/>
                <a:ea typeface="+mj-ea"/>
                <a:cs typeface="Poppins" panose="00000500000000000000" pitchFamily="50" charset="0"/>
              </a:rPr>
              <a:t>Align </a:t>
            </a:r>
            <a:r>
              <a:rPr lang="en-US" sz="3600" b="1" dirty="0">
                <a:gradFill flip="none" rotWithShape="1">
                  <a:gsLst>
                    <a:gs pos="100000">
                      <a:srgbClr val="C18CF2"/>
                    </a:gs>
                    <a:gs pos="0">
                      <a:srgbClr val="E80084"/>
                    </a:gs>
                  </a:gsLst>
                  <a:lin ang="8100000" scaled="0"/>
                  <a:tileRect/>
                </a:gradFill>
              </a:rPr>
              <a:t>Innovation Outcomes </a:t>
            </a:r>
            <a:r>
              <a:rPr kumimoji="0" lang="en-US" sz="3600" b="1" i="0" u="none" strike="noStrike" kern="1200" cap="none" spc="0" normalizeH="0" baseline="0" noProof="0" dirty="0">
                <a:ln>
                  <a:noFill/>
                </a:ln>
                <a:solidFill>
                  <a:srgbClr val="F7FAFF"/>
                </a:solidFill>
                <a:effectLst/>
                <a:uLnTx/>
                <a:uFillTx/>
                <a:latin typeface="Poppins" panose="00000500000000000000" pitchFamily="50" charset="0"/>
                <a:ea typeface="+mj-ea"/>
                <a:cs typeface="Poppins" panose="00000500000000000000" pitchFamily="50" charset="0"/>
              </a:rPr>
              <a:t>With Your Strategic Goals</a:t>
            </a:r>
          </a:p>
        </p:txBody>
      </p:sp>
      <p:sp>
        <p:nvSpPr>
          <p:cNvPr id="59" name="TextBox 58">
            <a:extLst>
              <a:ext uri="{FF2B5EF4-FFF2-40B4-BE49-F238E27FC236}">
                <a16:creationId xmlns:a16="http://schemas.microsoft.com/office/drawing/2014/main" id="{7FB2DC47-D9A9-3F0B-E089-07AEEA57CA8B}"/>
              </a:ext>
            </a:extLst>
          </p:cNvPr>
          <p:cNvSpPr txBox="1"/>
          <p:nvPr/>
        </p:nvSpPr>
        <p:spPr>
          <a:xfrm>
            <a:off x="583383" y="2031306"/>
            <a:ext cx="2848423" cy="1436291"/>
          </a:xfrm>
          <a:prstGeom prst="rect">
            <a:avLst/>
          </a:prstGeom>
          <a:noFill/>
        </p:spPr>
        <p:txBody>
          <a:bodyPr wrap="square" rtlCol="0">
            <a:spAutoFit/>
          </a:bodyPr>
          <a:lstStyle/>
          <a:p>
            <a:pPr>
              <a:lnSpc>
                <a:spcPct val="110000"/>
              </a:lnSpc>
              <a:spcAft>
                <a:spcPts val="1200"/>
              </a:spcAft>
              <a:defRPr/>
            </a:pPr>
            <a:r>
              <a:rPr lang="en-US" sz="1600" dirty="0">
                <a:solidFill>
                  <a:srgbClr val="F7FAFF"/>
                </a:solidFill>
                <a:latin typeface="Poppins"/>
                <a:cs typeface="Poppins"/>
              </a:rPr>
              <a:t>Innovation outcomes fall into four main categories, and each of these can be delivered across three distinct levels.</a:t>
            </a:r>
          </a:p>
        </p:txBody>
      </p:sp>
      <p:sp>
        <p:nvSpPr>
          <p:cNvPr id="60" name="TextBox 59">
            <a:extLst>
              <a:ext uri="{FF2B5EF4-FFF2-40B4-BE49-F238E27FC236}">
                <a16:creationId xmlns:a16="http://schemas.microsoft.com/office/drawing/2014/main" id="{98D33CF6-8837-EC80-C6BA-851D0EB6FD4D}"/>
              </a:ext>
            </a:extLst>
          </p:cNvPr>
          <p:cNvSpPr txBox="1"/>
          <p:nvPr/>
        </p:nvSpPr>
        <p:spPr>
          <a:xfrm>
            <a:off x="585617" y="4345020"/>
            <a:ext cx="3181065" cy="1323439"/>
          </a:xfrm>
          <a:prstGeom prst="rect">
            <a:avLst/>
          </a:prstGeom>
          <a:noFill/>
        </p:spPr>
        <p:txBody>
          <a:bodyPr wrap="square">
            <a:spAutoFit/>
          </a:bodyPr>
          <a:lstStyle/>
          <a:p>
            <a:pPr>
              <a:defRPr/>
            </a:pPr>
            <a:r>
              <a:rPr lang="en-US" sz="1600" dirty="0">
                <a:solidFill>
                  <a:srgbClr val="F7FAFF"/>
                </a:solidFill>
                <a:latin typeface="Poppins SemiBold" panose="00000700000000000000" pitchFamily="2" charset="0"/>
                <a:cs typeface="Poppins SemiBold" panose="00000700000000000000" pitchFamily="2" charset="0"/>
              </a:rPr>
              <a:t>You need to prioritize the outcomes that reflect your strategic goals, and then align your whole innovation program to fit.</a:t>
            </a:r>
          </a:p>
        </p:txBody>
      </p:sp>
      <p:cxnSp>
        <p:nvCxnSpPr>
          <p:cNvPr id="61" name="Straight Connector 60">
            <a:extLst>
              <a:ext uri="{FF2B5EF4-FFF2-40B4-BE49-F238E27FC236}">
                <a16:creationId xmlns:a16="http://schemas.microsoft.com/office/drawing/2014/main" id="{FF5B2110-4CE2-404C-694A-333A46C70B72}"/>
              </a:ext>
            </a:extLst>
          </p:cNvPr>
          <p:cNvCxnSpPr>
            <a:cxnSpLocks/>
          </p:cNvCxnSpPr>
          <p:nvPr/>
        </p:nvCxnSpPr>
        <p:spPr>
          <a:xfrm flipV="1">
            <a:off x="9269931" y="2861665"/>
            <a:ext cx="975809" cy="3704887"/>
          </a:xfrm>
          <a:prstGeom prst="line">
            <a:avLst/>
          </a:prstGeom>
          <a:noFill/>
          <a:ln w="9525" cap="rnd" cmpd="sng" algn="ctr">
            <a:gradFill>
              <a:gsLst>
                <a:gs pos="0">
                  <a:srgbClr val="40389E">
                    <a:lumMod val="5000"/>
                    <a:lumOff val="95000"/>
                  </a:srgbClr>
                </a:gs>
                <a:gs pos="100000">
                  <a:srgbClr val="40389E">
                    <a:lumMod val="30000"/>
                    <a:lumOff val="70000"/>
                  </a:srgbClr>
                </a:gs>
              </a:gsLst>
              <a:lin ang="5400000" scaled="1"/>
            </a:gradFill>
            <a:prstDash val="dash"/>
            <a:miter lim="800000"/>
            <a:headEnd type="none"/>
            <a:tailEnd type="none"/>
          </a:ln>
          <a:effectLst/>
        </p:spPr>
      </p:cxnSp>
      <p:cxnSp>
        <p:nvCxnSpPr>
          <p:cNvPr id="62" name="Straight Connector 61">
            <a:extLst>
              <a:ext uri="{FF2B5EF4-FFF2-40B4-BE49-F238E27FC236}">
                <a16:creationId xmlns:a16="http://schemas.microsoft.com/office/drawing/2014/main" id="{01D08441-243A-101B-834B-4ED3290B0834}"/>
              </a:ext>
            </a:extLst>
          </p:cNvPr>
          <p:cNvCxnSpPr>
            <a:cxnSpLocks/>
          </p:cNvCxnSpPr>
          <p:nvPr/>
        </p:nvCxnSpPr>
        <p:spPr>
          <a:xfrm flipV="1">
            <a:off x="8882563" y="2861665"/>
            <a:ext cx="0" cy="4044794"/>
          </a:xfrm>
          <a:prstGeom prst="line">
            <a:avLst/>
          </a:prstGeom>
          <a:noFill/>
          <a:ln w="9525" cap="rnd" cmpd="sng" algn="ctr">
            <a:gradFill>
              <a:gsLst>
                <a:gs pos="0">
                  <a:srgbClr val="40389E">
                    <a:lumMod val="5000"/>
                    <a:lumOff val="95000"/>
                  </a:srgbClr>
                </a:gs>
                <a:gs pos="100000">
                  <a:srgbClr val="40389E">
                    <a:lumMod val="30000"/>
                    <a:lumOff val="70000"/>
                  </a:srgbClr>
                </a:gs>
              </a:gsLst>
              <a:lin ang="5400000" scaled="1"/>
            </a:gradFill>
            <a:prstDash val="dash"/>
            <a:miter lim="800000"/>
            <a:headEnd type="none"/>
            <a:tailEnd type="none"/>
          </a:ln>
          <a:effectLst/>
        </p:spPr>
      </p:cxnSp>
      <p:cxnSp>
        <p:nvCxnSpPr>
          <p:cNvPr id="63" name="Straight Connector 62">
            <a:extLst>
              <a:ext uri="{FF2B5EF4-FFF2-40B4-BE49-F238E27FC236}">
                <a16:creationId xmlns:a16="http://schemas.microsoft.com/office/drawing/2014/main" id="{6188DC25-584E-521C-240B-172ECEFE03EB}"/>
              </a:ext>
            </a:extLst>
          </p:cNvPr>
          <p:cNvCxnSpPr>
            <a:cxnSpLocks/>
          </p:cNvCxnSpPr>
          <p:nvPr/>
        </p:nvCxnSpPr>
        <p:spPr>
          <a:xfrm flipH="1" flipV="1">
            <a:off x="7508507" y="2861665"/>
            <a:ext cx="991402" cy="3704887"/>
          </a:xfrm>
          <a:prstGeom prst="line">
            <a:avLst/>
          </a:prstGeom>
          <a:noFill/>
          <a:ln w="9525" cap="rnd" cmpd="sng" algn="ctr">
            <a:gradFill>
              <a:gsLst>
                <a:gs pos="0">
                  <a:srgbClr val="40389E">
                    <a:lumMod val="5000"/>
                    <a:lumOff val="95000"/>
                  </a:srgbClr>
                </a:gs>
                <a:gs pos="100000">
                  <a:srgbClr val="40389E">
                    <a:lumMod val="30000"/>
                    <a:lumOff val="70000"/>
                  </a:srgbClr>
                </a:gs>
              </a:gsLst>
              <a:lin ang="5400000" scaled="1"/>
            </a:gradFill>
            <a:prstDash val="dash"/>
            <a:miter lim="800000"/>
            <a:headEnd type="none"/>
            <a:tailEnd type="none"/>
          </a:ln>
          <a:effectLst/>
        </p:spPr>
      </p:cxnSp>
      <p:sp>
        <p:nvSpPr>
          <p:cNvPr id="64" name="TextBox 63">
            <a:extLst>
              <a:ext uri="{FF2B5EF4-FFF2-40B4-BE49-F238E27FC236}">
                <a16:creationId xmlns:a16="http://schemas.microsoft.com/office/drawing/2014/main" id="{4F167BA6-FD2C-9DBD-BE00-344DCD44EDF3}"/>
              </a:ext>
            </a:extLst>
          </p:cNvPr>
          <p:cNvSpPr txBox="1"/>
          <p:nvPr/>
        </p:nvSpPr>
        <p:spPr>
          <a:xfrm>
            <a:off x="5237762" y="3384603"/>
            <a:ext cx="1231615" cy="307777"/>
          </a:xfrm>
          <a:prstGeom prst="rect">
            <a:avLst/>
          </a:prstGeom>
          <a:noFill/>
        </p:spPr>
        <p:txBody>
          <a:bodyPr wrap="square" rtlCol="0">
            <a:spAutoFit/>
          </a:bodyPr>
          <a:lstStyle/>
          <a:p>
            <a:pPr algn="ctr">
              <a:defRPr/>
            </a:pPr>
            <a:r>
              <a:rPr lang="en-US" sz="1400" dirty="0">
                <a:solidFill>
                  <a:srgbClr val="F7FAFF"/>
                </a:solidFill>
                <a:latin typeface="Poppins SemiBold" panose="00000700000000000000" pitchFamily="2" charset="0"/>
                <a:cs typeface="Poppins SemiBold" panose="00000700000000000000" pitchFamily="2" charset="0"/>
              </a:rPr>
              <a:t>Improve</a:t>
            </a:r>
            <a:endParaRPr lang="en-GB" sz="1400" dirty="0">
              <a:solidFill>
                <a:srgbClr val="F7FAFF"/>
              </a:solidFill>
              <a:latin typeface="Poppins SemiBold" panose="00000700000000000000" pitchFamily="2" charset="0"/>
              <a:cs typeface="Poppins SemiBold" panose="00000700000000000000" pitchFamily="2" charset="0"/>
            </a:endParaRPr>
          </a:p>
        </p:txBody>
      </p:sp>
      <p:sp>
        <p:nvSpPr>
          <p:cNvPr id="65" name="TextBox 64">
            <a:extLst>
              <a:ext uri="{FF2B5EF4-FFF2-40B4-BE49-F238E27FC236}">
                <a16:creationId xmlns:a16="http://schemas.microsoft.com/office/drawing/2014/main" id="{01C18CA0-989D-3FBB-5C35-78752D4A6173}"/>
              </a:ext>
            </a:extLst>
          </p:cNvPr>
          <p:cNvSpPr txBox="1"/>
          <p:nvPr/>
        </p:nvSpPr>
        <p:spPr>
          <a:xfrm>
            <a:off x="5989863" y="4673106"/>
            <a:ext cx="1231615" cy="307777"/>
          </a:xfrm>
          <a:prstGeom prst="rect">
            <a:avLst/>
          </a:prstGeom>
          <a:noFill/>
        </p:spPr>
        <p:txBody>
          <a:bodyPr wrap="square" rtlCol="0">
            <a:spAutoFit/>
          </a:bodyPr>
          <a:lstStyle/>
          <a:p>
            <a:pPr algn="ctr">
              <a:defRPr/>
            </a:pPr>
            <a:r>
              <a:rPr lang="en-US" sz="1400" dirty="0">
                <a:solidFill>
                  <a:srgbClr val="F7FAFF"/>
                </a:solidFill>
                <a:latin typeface="Poppins SemiBold" panose="00000700000000000000" pitchFamily="2" charset="0"/>
                <a:cs typeface="Poppins SemiBold" panose="00000700000000000000" pitchFamily="2" charset="0"/>
              </a:rPr>
              <a:t>Invent</a:t>
            </a:r>
            <a:endParaRPr lang="en-GB" sz="1400" dirty="0">
              <a:solidFill>
                <a:srgbClr val="F7FAFF"/>
              </a:solidFill>
              <a:latin typeface="Poppins SemiBold" panose="00000700000000000000" pitchFamily="2" charset="0"/>
              <a:cs typeface="Poppins SemiBold" panose="00000700000000000000" pitchFamily="2" charset="0"/>
            </a:endParaRPr>
          </a:p>
        </p:txBody>
      </p:sp>
      <p:sp>
        <p:nvSpPr>
          <p:cNvPr id="66" name="TextBox 65">
            <a:extLst>
              <a:ext uri="{FF2B5EF4-FFF2-40B4-BE49-F238E27FC236}">
                <a16:creationId xmlns:a16="http://schemas.microsoft.com/office/drawing/2014/main" id="{B4A06B99-8879-8695-75A4-7CB4C4B9A453}"/>
              </a:ext>
            </a:extLst>
          </p:cNvPr>
          <p:cNvSpPr txBox="1"/>
          <p:nvPr/>
        </p:nvSpPr>
        <p:spPr>
          <a:xfrm>
            <a:off x="6505332" y="5922011"/>
            <a:ext cx="1231615" cy="307777"/>
          </a:xfrm>
          <a:prstGeom prst="rect">
            <a:avLst/>
          </a:prstGeom>
          <a:noFill/>
        </p:spPr>
        <p:txBody>
          <a:bodyPr wrap="square" rtlCol="0">
            <a:spAutoFit/>
          </a:bodyPr>
          <a:lstStyle/>
          <a:p>
            <a:pPr algn="ctr">
              <a:defRPr/>
            </a:pPr>
            <a:r>
              <a:rPr lang="en-US" sz="1400" dirty="0">
                <a:solidFill>
                  <a:srgbClr val="F7FAFF"/>
                </a:solidFill>
                <a:latin typeface="Poppins SemiBold" panose="00000700000000000000" pitchFamily="2" charset="0"/>
                <a:cs typeface="Poppins SemiBold" panose="00000700000000000000" pitchFamily="2" charset="0"/>
              </a:rPr>
              <a:t>Transform</a:t>
            </a:r>
            <a:endParaRPr lang="en-GB" sz="1400" dirty="0">
              <a:solidFill>
                <a:srgbClr val="F7FAFF"/>
              </a:solidFill>
              <a:latin typeface="Poppins SemiBold" panose="00000700000000000000" pitchFamily="2" charset="0"/>
              <a:cs typeface="Poppins SemiBold" panose="00000700000000000000" pitchFamily="2" charset="0"/>
            </a:endParaRPr>
          </a:p>
        </p:txBody>
      </p:sp>
      <p:sp>
        <p:nvSpPr>
          <p:cNvPr id="67" name="TextBox 66">
            <a:extLst>
              <a:ext uri="{FF2B5EF4-FFF2-40B4-BE49-F238E27FC236}">
                <a16:creationId xmlns:a16="http://schemas.microsoft.com/office/drawing/2014/main" id="{666DC5BE-9E24-5A22-E201-DF167489E736}"/>
              </a:ext>
            </a:extLst>
          </p:cNvPr>
          <p:cNvSpPr txBox="1"/>
          <p:nvPr/>
        </p:nvSpPr>
        <p:spPr>
          <a:xfrm rot="20520000">
            <a:off x="6261343" y="2014814"/>
            <a:ext cx="1154991" cy="461665"/>
          </a:xfrm>
          <a:prstGeom prst="rect">
            <a:avLst/>
          </a:prstGeom>
          <a:noFill/>
        </p:spPr>
        <p:txBody>
          <a:bodyPr wrap="square" rtlCol="0">
            <a:spAutoFit/>
          </a:bodyPr>
          <a:lstStyle/>
          <a:p>
            <a:pPr algn="ctr">
              <a:defRPr/>
            </a:pPr>
            <a:r>
              <a:rPr lang="en-US" sz="1200" dirty="0">
                <a:solidFill>
                  <a:srgbClr val="F7FAFF"/>
                </a:solidFill>
                <a:latin typeface="Poppins SemiBold" panose="00000700000000000000" pitchFamily="2" charset="0"/>
                <a:cs typeface="Poppins SemiBold" panose="00000700000000000000" pitchFamily="2" charset="0"/>
              </a:rPr>
              <a:t>Products &amp; Services</a:t>
            </a:r>
            <a:endParaRPr lang="en-GB" sz="1200" dirty="0">
              <a:solidFill>
                <a:srgbClr val="F7FAFF"/>
              </a:solidFill>
              <a:latin typeface="Poppins SemiBold" panose="00000700000000000000" pitchFamily="2" charset="0"/>
              <a:cs typeface="Poppins SemiBold" panose="00000700000000000000" pitchFamily="2" charset="0"/>
            </a:endParaRPr>
          </a:p>
        </p:txBody>
      </p:sp>
      <p:sp>
        <p:nvSpPr>
          <p:cNvPr id="68" name="TextBox 67">
            <a:extLst>
              <a:ext uri="{FF2B5EF4-FFF2-40B4-BE49-F238E27FC236}">
                <a16:creationId xmlns:a16="http://schemas.microsoft.com/office/drawing/2014/main" id="{21997C73-6050-011A-6F4A-83AF3A2B663F}"/>
              </a:ext>
            </a:extLst>
          </p:cNvPr>
          <p:cNvSpPr txBox="1"/>
          <p:nvPr/>
        </p:nvSpPr>
        <p:spPr>
          <a:xfrm rot="21480000">
            <a:off x="7457393" y="1800474"/>
            <a:ext cx="1448777" cy="461665"/>
          </a:xfrm>
          <a:prstGeom prst="rect">
            <a:avLst/>
          </a:prstGeom>
          <a:noFill/>
        </p:spPr>
        <p:txBody>
          <a:bodyPr wrap="square" rtlCol="0">
            <a:spAutoFit/>
          </a:bodyPr>
          <a:lstStyle/>
          <a:p>
            <a:pPr algn="ctr">
              <a:defRPr/>
            </a:pPr>
            <a:r>
              <a:rPr lang="en-US" sz="1200" dirty="0">
                <a:solidFill>
                  <a:srgbClr val="F7FAFF"/>
                </a:solidFill>
                <a:latin typeface="Poppins SemiBold" panose="00000700000000000000" pitchFamily="2" charset="0"/>
                <a:cs typeface="Poppins SemiBold" panose="00000700000000000000" pitchFamily="2" charset="0"/>
              </a:rPr>
              <a:t>Processes &amp; Capabilities</a:t>
            </a:r>
            <a:endParaRPr lang="en-GB" sz="1200" dirty="0">
              <a:solidFill>
                <a:srgbClr val="F7FAFF"/>
              </a:solidFill>
              <a:latin typeface="Poppins SemiBold" panose="00000700000000000000" pitchFamily="2" charset="0"/>
              <a:cs typeface="Poppins SemiBold" panose="00000700000000000000" pitchFamily="2" charset="0"/>
            </a:endParaRPr>
          </a:p>
        </p:txBody>
      </p:sp>
      <p:sp>
        <p:nvSpPr>
          <p:cNvPr id="69" name="TextBox 68">
            <a:extLst>
              <a:ext uri="{FF2B5EF4-FFF2-40B4-BE49-F238E27FC236}">
                <a16:creationId xmlns:a16="http://schemas.microsoft.com/office/drawing/2014/main" id="{3A2FD5E7-E513-2A5F-E8E9-2DE8264A8BCF}"/>
              </a:ext>
            </a:extLst>
          </p:cNvPr>
          <p:cNvSpPr txBox="1"/>
          <p:nvPr/>
        </p:nvSpPr>
        <p:spPr>
          <a:xfrm rot="120000">
            <a:off x="8928889" y="1804954"/>
            <a:ext cx="1154991" cy="461665"/>
          </a:xfrm>
          <a:prstGeom prst="rect">
            <a:avLst/>
          </a:prstGeom>
          <a:noFill/>
        </p:spPr>
        <p:txBody>
          <a:bodyPr wrap="square" rtlCol="0">
            <a:spAutoFit/>
          </a:bodyPr>
          <a:lstStyle/>
          <a:p>
            <a:pPr algn="ctr">
              <a:defRPr/>
            </a:pPr>
            <a:r>
              <a:rPr lang="en-US" sz="1200" dirty="0">
                <a:solidFill>
                  <a:srgbClr val="F7FAFF"/>
                </a:solidFill>
                <a:latin typeface="Poppins SemiBold" panose="00000700000000000000" pitchFamily="2" charset="0"/>
                <a:cs typeface="Poppins SemiBold" panose="00000700000000000000" pitchFamily="2" charset="0"/>
              </a:rPr>
              <a:t>Customer Experience</a:t>
            </a:r>
            <a:endParaRPr lang="en-GB" sz="1200" dirty="0">
              <a:solidFill>
                <a:srgbClr val="F7FAFF"/>
              </a:solidFill>
              <a:latin typeface="Poppins SemiBold" panose="00000700000000000000" pitchFamily="2" charset="0"/>
              <a:cs typeface="Poppins SemiBold" panose="00000700000000000000" pitchFamily="2" charset="0"/>
            </a:endParaRPr>
          </a:p>
        </p:txBody>
      </p:sp>
      <p:sp>
        <p:nvSpPr>
          <p:cNvPr id="70" name="TextBox 69">
            <a:extLst>
              <a:ext uri="{FF2B5EF4-FFF2-40B4-BE49-F238E27FC236}">
                <a16:creationId xmlns:a16="http://schemas.microsoft.com/office/drawing/2014/main" id="{CE2AF5B6-74D9-3C86-6596-8ABFFEE5FDE8}"/>
              </a:ext>
            </a:extLst>
          </p:cNvPr>
          <p:cNvSpPr txBox="1"/>
          <p:nvPr/>
        </p:nvSpPr>
        <p:spPr>
          <a:xfrm rot="960000">
            <a:off x="10163158" y="2030204"/>
            <a:ext cx="1552186" cy="461665"/>
          </a:xfrm>
          <a:prstGeom prst="rect">
            <a:avLst/>
          </a:prstGeom>
          <a:noFill/>
        </p:spPr>
        <p:txBody>
          <a:bodyPr wrap="square" rtlCol="0">
            <a:spAutoFit/>
          </a:bodyPr>
          <a:lstStyle/>
          <a:p>
            <a:pPr algn="ctr">
              <a:defRPr/>
            </a:pPr>
            <a:r>
              <a:rPr lang="en-US" sz="1200" dirty="0">
                <a:solidFill>
                  <a:srgbClr val="F7FAFF"/>
                </a:solidFill>
                <a:latin typeface="Poppins SemiBold" panose="00000700000000000000" pitchFamily="2" charset="0"/>
                <a:cs typeface="Poppins SemiBold" panose="00000700000000000000" pitchFamily="2" charset="0"/>
              </a:rPr>
              <a:t>Business Models &amp; Markets</a:t>
            </a:r>
            <a:endParaRPr lang="en-GB" sz="1200" dirty="0">
              <a:solidFill>
                <a:srgbClr val="F7FAFF"/>
              </a:solidFill>
              <a:latin typeface="Poppins SemiBold" panose="00000700000000000000" pitchFamily="2" charset="0"/>
              <a:cs typeface="Poppins SemiBold" panose="00000700000000000000" pitchFamily="2" charset="0"/>
            </a:endParaRPr>
          </a:p>
        </p:txBody>
      </p:sp>
      <p:sp>
        <p:nvSpPr>
          <p:cNvPr id="71" name="Rectangle 70">
            <a:extLst>
              <a:ext uri="{FF2B5EF4-FFF2-40B4-BE49-F238E27FC236}">
                <a16:creationId xmlns:a16="http://schemas.microsoft.com/office/drawing/2014/main" id="{348B9FF0-94CD-12E0-A185-F9A54D6E1017}"/>
              </a:ext>
            </a:extLst>
          </p:cNvPr>
          <p:cNvSpPr/>
          <p:nvPr/>
        </p:nvSpPr>
        <p:spPr>
          <a:xfrm>
            <a:off x="7370556" y="6566552"/>
            <a:ext cx="2875184" cy="303019"/>
          </a:xfrm>
          <a:prstGeom prst="rect">
            <a:avLst/>
          </a:prstGeom>
          <a:solidFill>
            <a:srgbClr val="0F13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72" name="Arc 71">
            <a:extLst>
              <a:ext uri="{FF2B5EF4-FFF2-40B4-BE49-F238E27FC236}">
                <a16:creationId xmlns:a16="http://schemas.microsoft.com/office/drawing/2014/main" id="{31E5BE52-1294-ED83-3F6F-C79A9AF30A04}"/>
              </a:ext>
            </a:extLst>
          </p:cNvPr>
          <p:cNvSpPr/>
          <p:nvPr/>
        </p:nvSpPr>
        <p:spPr>
          <a:xfrm>
            <a:off x="7602058" y="4820279"/>
            <a:ext cx="2556000" cy="835124"/>
          </a:xfrm>
          <a:prstGeom prst="arc">
            <a:avLst>
              <a:gd name="adj1" fmla="val 28238"/>
              <a:gd name="adj2" fmla="val 10781543"/>
            </a:avLst>
          </a:prstGeom>
          <a:noFill/>
          <a:ln w="9525" cap="rnd" cmpd="sng" algn="ctr">
            <a:gradFill>
              <a:gsLst>
                <a:gs pos="0">
                  <a:srgbClr val="40389E">
                    <a:lumMod val="5000"/>
                    <a:lumOff val="95000"/>
                  </a:srgbClr>
                </a:gs>
                <a:gs pos="100000">
                  <a:srgbClr val="40389E">
                    <a:lumMod val="30000"/>
                    <a:lumOff val="70000"/>
                  </a:srgbClr>
                </a:gs>
              </a:gsLst>
              <a:lin ang="5400000" scaled="1"/>
            </a:gra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162045"/>
              </a:solidFill>
              <a:effectLst/>
              <a:uLnTx/>
              <a:uFillTx/>
              <a:latin typeface="Calibri" panose="020F0502020204030204"/>
              <a:ea typeface="+mn-ea"/>
              <a:cs typeface="+mn-cs"/>
            </a:endParaRPr>
          </a:p>
        </p:txBody>
      </p:sp>
      <p:sp>
        <p:nvSpPr>
          <p:cNvPr id="73" name="Block Arc 72">
            <a:extLst>
              <a:ext uri="{FF2B5EF4-FFF2-40B4-BE49-F238E27FC236}">
                <a16:creationId xmlns:a16="http://schemas.microsoft.com/office/drawing/2014/main" id="{C2BFD0FC-B6CE-9171-EA4F-C4072216885D}"/>
              </a:ext>
            </a:extLst>
          </p:cNvPr>
          <p:cNvSpPr/>
          <p:nvPr/>
        </p:nvSpPr>
        <p:spPr>
          <a:xfrm rot="10800000">
            <a:off x="7749144" y="5823411"/>
            <a:ext cx="2232001" cy="965812"/>
          </a:xfrm>
          <a:prstGeom prst="blockArc">
            <a:avLst/>
          </a:prstGeom>
          <a:solidFill>
            <a:srgbClr val="0F13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162045"/>
              </a:solidFill>
              <a:effectLst/>
              <a:uLnTx/>
              <a:uFillTx/>
              <a:latin typeface="Calibri" panose="020F0502020204030204"/>
              <a:ea typeface="+mn-ea"/>
              <a:cs typeface="+mn-cs"/>
            </a:endParaRPr>
          </a:p>
        </p:txBody>
      </p:sp>
      <p:sp>
        <p:nvSpPr>
          <p:cNvPr id="75" name="Text 33">
            <a:extLst>
              <a:ext uri="{FF2B5EF4-FFF2-40B4-BE49-F238E27FC236}">
                <a16:creationId xmlns:a16="http://schemas.microsoft.com/office/drawing/2014/main" id="{5FD79FF5-D402-9AC2-23D8-19EE0D10F175}"/>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sp>
        <p:nvSpPr>
          <p:cNvPr id="76" name="Text 1">
            <a:extLst>
              <a:ext uri="{FF2B5EF4-FFF2-40B4-BE49-F238E27FC236}">
                <a16:creationId xmlns:a16="http://schemas.microsoft.com/office/drawing/2014/main" id="{D0AB8A56-614E-930F-F762-66F0B648C346}"/>
              </a:ext>
            </a:extLst>
          </p:cNvPr>
          <p:cNvSpPr/>
          <p:nvPr/>
        </p:nvSpPr>
        <p:spPr>
          <a:xfrm>
            <a:off x="683032" y="411480"/>
            <a:ext cx="8686800" cy="237744"/>
          </a:xfrm>
          <a:prstGeom prst="rect">
            <a:avLst/>
          </a:prstGeom>
          <a:noFill/>
          <a:ln/>
        </p:spPr>
        <p:txBody>
          <a:bodyPr wrap="square" lIns="0" tIns="0" rIns="0" bIns="0" rtlCol="0" anchor="ctr"/>
          <a:lstStyle/>
          <a:p>
            <a:pPr marL="0" indent="0" algn="l">
              <a:buNone/>
            </a:pPr>
            <a:r>
              <a:rPr lang="en-US" sz="1400" b="1" kern="0" spc="260" dirty="0">
                <a:solidFill>
                  <a:srgbClr val="C084FC"/>
                </a:solidFill>
                <a:latin typeface="Poppins" pitchFamily="34" charset="0"/>
                <a:ea typeface="Poppins" pitchFamily="34" charset="-122"/>
                <a:cs typeface="Poppins" pitchFamily="34" charset="-120"/>
              </a:rPr>
              <a:t>FINDING 01</a:t>
            </a:r>
            <a:r>
              <a:rPr lang="en-US" sz="1400" b="1" kern="0" spc="260" dirty="0">
                <a:solidFill>
                  <a:srgbClr val="94A3B8"/>
                </a:solidFill>
                <a:latin typeface="Poppins" pitchFamily="34" charset="0"/>
                <a:ea typeface="Poppins" pitchFamily="34" charset="-122"/>
                <a:cs typeface="Poppins" pitchFamily="34" charset="-120"/>
              </a:rPr>
              <a:t>   ·   THE STRATEGY-EXECUTION SPLIT</a:t>
            </a:r>
            <a:endParaRPr lang="en-US" sz="1400" dirty="0"/>
          </a:p>
        </p:txBody>
      </p:sp>
    </p:spTree>
    <p:extLst>
      <p:ext uri="{BB962C8B-B14F-4D97-AF65-F5344CB8AC3E}">
        <p14:creationId xmlns:p14="http://schemas.microsoft.com/office/powerpoint/2010/main" val="62143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500"/>
                                        <p:tgtEl>
                                          <p:spTgt spid="6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up)">
                                      <p:cBhvr>
                                        <p:cTn id="19" dur="500"/>
                                        <p:tgtEl>
                                          <p:spTgt spid="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up)">
                                      <p:cBhvr>
                                        <p:cTn id="35" dur="500"/>
                                        <p:tgtEl>
                                          <p:spTgt spid="57"/>
                                        </p:tgtEl>
                                      </p:cBhvr>
                                    </p:animEffect>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up)">
                                      <p:cBhvr>
                                        <p:cTn id="39" dur="500"/>
                                        <p:tgtEl>
                                          <p:spTgt spid="56"/>
                                        </p:tgtEl>
                                      </p:cBhvr>
                                    </p:animEffect>
                                  </p:childTnLst>
                                </p:cTn>
                              </p:par>
                            </p:childTnLst>
                          </p:cTn>
                        </p:par>
                        <p:par>
                          <p:cTn id="40" fill="hold">
                            <p:stCondLst>
                              <p:cond delay="3000"/>
                            </p:stCondLst>
                            <p:childTnLst>
                              <p:par>
                                <p:cTn id="41" presetID="22" presetClass="entr" presetSubtype="1"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up)">
                                      <p:cBhvr>
                                        <p:cTn id="43" dur="500"/>
                                        <p:tgtEl>
                                          <p:spTgt spid="5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left)">
                                      <p:cBhvr>
                                        <p:cTn id="47" dur="125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4" grpId="0"/>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1"/>
          <p:cNvSpPr/>
          <p:nvPr/>
        </p:nvSpPr>
        <p:spPr>
          <a:xfrm>
            <a:off x="683032" y="411480"/>
            <a:ext cx="8686800" cy="237744"/>
          </a:xfrm>
          <a:prstGeom prst="rect">
            <a:avLst/>
          </a:prstGeom>
          <a:noFill/>
          <a:ln/>
        </p:spPr>
        <p:txBody>
          <a:bodyPr wrap="square" lIns="0" tIns="0" rIns="0" bIns="0" rtlCol="0" anchor="ctr"/>
          <a:lstStyle/>
          <a:p>
            <a:pPr marL="0" indent="0" algn="l">
              <a:buNone/>
            </a:pPr>
            <a:r>
              <a:rPr lang="en-US" sz="1400" b="1" kern="0" spc="260" dirty="0">
                <a:solidFill>
                  <a:srgbClr val="C084FC"/>
                </a:solidFill>
                <a:latin typeface="Poppins" pitchFamily="34" charset="0"/>
                <a:ea typeface="Poppins" pitchFamily="34" charset="-122"/>
                <a:cs typeface="Poppins" pitchFamily="34" charset="-120"/>
              </a:rPr>
              <a:t>FINDING 02</a:t>
            </a:r>
            <a:r>
              <a:rPr lang="en-US" sz="1400" b="1" kern="0" spc="260" dirty="0">
                <a:solidFill>
                  <a:srgbClr val="94A3B8"/>
                </a:solidFill>
                <a:latin typeface="Poppins" pitchFamily="34" charset="0"/>
                <a:ea typeface="Poppins" pitchFamily="34" charset="-122"/>
                <a:cs typeface="Poppins" pitchFamily="34" charset="-120"/>
              </a:rPr>
              <a:t>   ·   THE BROKEN IMPACT CHAIN</a:t>
            </a:r>
            <a:endParaRPr lang="en-US" sz="1400" dirty="0"/>
          </a:p>
        </p:txBody>
      </p:sp>
      <p:sp>
        <p:nvSpPr>
          <p:cNvPr id="4" name="Text 2"/>
          <p:cNvSpPr/>
          <p:nvPr/>
        </p:nvSpPr>
        <p:spPr>
          <a:xfrm>
            <a:off x="630936" y="768096"/>
            <a:ext cx="10698480" cy="548640"/>
          </a:xfrm>
          <a:prstGeom prst="rect">
            <a:avLst/>
          </a:prstGeom>
          <a:noFill/>
          <a:ln/>
        </p:spPr>
        <p:txBody>
          <a:bodyPr wrap="square" lIns="0" tIns="0" rIns="0" bIns="0" rtlCol="0" anchor="t"/>
          <a:lstStyle/>
          <a:p>
            <a:pPr marL="0" indent="0">
              <a:buNone/>
            </a:pPr>
            <a:r>
              <a:rPr lang="en-US" sz="3600" b="1" kern="0" spc="-50" dirty="0">
                <a:solidFill>
                  <a:srgbClr val="FFFFFF"/>
                </a:solidFill>
                <a:latin typeface="Poppins" pitchFamily="34" charset="0"/>
                <a:ea typeface="Poppins" pitchFamily="34" charset="-122"/>
                <a:cs typeface="Poppins" pitchFamily="34" charset="-120"/>
              </a:rPr>
              <a:t>Three in four programmes </a:t>
            </a:r>
            <a:r>
              <a:rPr lang="en-US" sz="36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leak value </a:t>
            </a:r>
            <a:r>
              <a:rPr lang="en-US" sz="3600" b="1" kern="0" spc="-50" dirty="0">
                <a:solidFill>
                  <a:srgbClr val="FFFFFF"/>
                </a:solidFill>
                <a:latin typeface="Poppins" pitchFamily="34" charset="0"/>
                <a:ea typeface="Poppins" pitchFamily="34" charset="-122"/>
                <a:cs typeface="Poppins" pitchFamily="34" charset="-120"/>
              </a:rPr>
              <a:t>between intent and outcome.</a:t>
            </a:r>
            <a:endParaRPr lang="en-US" sz="3600" dirty="0"/>
          </a:p>
        </p:txBody>
      </p:sp>
      <p:sp>
        <p:nvSpPr>
          <p:cNvPr id="5" name="Text 3"/>
          <p:cNvSpPr/>
          <p:nvPr/>
        </p:nvSpPr>
        <p:spPr>
          <a:xfrm>
            <a:off x="630936" y="1822424"/>
            <a:ext cx="10671048" cy="457200"/>
          </a:xfrm>
          <a:prstGeom prst="rect">
            <a:avLst/>
          </a:prstGeom>
          <a:noFill/>
          <a:ln/>
        </p:spPr>
        <p:txBody>
          <a:bodyPr wrap="square" lIns="0" tIns="0" rIns="0" bIns="0" rtlCol="0" anchor="t"/>
          <a:lstStyle/>
          <a:p>
            <a:pPr marL="0" indent="0">
              <a:lnSpc>
                <a:spcPct val="125000"/>
              </a:lnSpc>
              <a:buNone/>
            </a:pPr>
            <a:r>
              <a:rPr lang="en-US" sz="1600" dirty="0">
                <a:solidFill>
                  <a:schemeClr val="bg1"/>
                </a:solidFill>
                <a:latin typeface="Poppins" pitchFamily="34" charset="0"/>
                <a:ea typeface="Poppins" pitchFamily="34" charset="-122"/>
                <a:cs typeface="Poppins" pitchFamily="34" charset="-120"/>
              </a:rPr>
              <a:t>Innovation needs five linked stages to deliver impact end-to-end. Each stage scores reasonably on its own. Almost none score well across all five.</a:t>
            </a:r>
            <a:endParaRPr lang="en-US" sz="1600" dirty="0">
              <a:solidFill>
                <a:schemeClr val="bg1"/>
              </a:solidFill>
            </a:endParaRPr>
          </a:p>
        </p:txBody>
      </p:sp>
      <p:sp>
        <p:nvSpPr>
          <p:cNvPr id="6" name="Text 4"/>
          <p:cNvSpPr/>
          <p:nvPr/>
        </p:nvSpPr>
        <p:spPr>
          <a:xfrm>
            <a:off x="630936" y="2647510"/>
            <a:ext cx="10058400" cy="201168"/>
          </a:xfrm>
          <a:prstGeom prst="rect">
            <a:avLst/>
          </a:prstGeom>
          <a:noFill/>
          <a:ln/>
        </p:spPr>
        <p:txBody>
          <a:bodyPr wrap="square" lIns="0" tIns="0" rIns="0" bIns="0" rtlCol="0" anchor="ctr"/>
          <a:lstStyle/>
          <a:p>
            <a:pPr marL="0" indent="0">
              <a:buNone/>
            </a:pPr>
            <a:r>
              <a:rPr lang="en-US" sz="1200" b="1" kern="0" spc="200" dirty="0">
                <a:solidFill>
                  <a:srgbClr val="94A3B8"/>
                </a:solidFill>
                <a:latin typeface="Poppins" pitchFamily="34" charset="0"/>
                <a:ea typeface="Poppins" pitchFamily="34" charset="-122"/>
                <a:cs typeface="Poppins" pitchFamily="34" charset="-120"/>
              </a:rPr>
              <a:t>% OF ORGANISATIONS STRONG ON EACH FUNNEL STAGE</a:t>
            </a:r>
            <a:endParaRPr lang="en-US" sz="1200" dirty="0"/>
          </a:p>
        </p:txBody>
      </p:sp>
      <p:sp>
        <p:nvSpPr>
          <p:cNvPr id="7" name="Shape 5"/>
          <p:cNvSpPr/>
          <p:nvPr/>
        </p:nvSpPr>
        <p:spPr>
          <a:xfrm>
            <a:off x="630936" y="2866966"/>
            <a:ext cx="2039112" cy="1188720"/>
          </a:xfrm>
          <a:prstGeom prst="roundRect">
            <a:avLst>
              <a:gd name="adj" fmla="val 10000"/>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8" name="Text 6"/>
          <p:cNvSpPr/>
          <p:nvPr/>
        </p:nvSpPr>
        <p:spPr>
          <a:xfrm>
            <a:off x="630936" y="3068134"/>
            <a:ext cx="2039112" cy="201168"/>
          </a:xfrm>
          <a:prstGeom prst="rect">
            <a:avLst/>
          </a:prstGeom>
          <a:noFill/>
          <a:ln/>
        </p:spPr>
        <p:txBody>
          <a:bodyPr wrap="square" lIns="0" tIns="0" rIns="0" bIns="0" rtlCol="0" anchor="ctr"/>
          <a:lstStyle/>
          <a:p>
            <a:pPr marL="0" indent="0" algn="ctr">
              <a:buNone/>
            </a:pPr>
            <a:r>
              <a:rPr lang="en-US" sz="850" b="1" kern="0" spc="120" dirty="0">
                <a:solidFill>
                  <a:srgbClr val="CBD5E1"/>
                </a:solidFill>
                <a:latin typeface="Poppins" pitchFamily="34" charset="0"/>
                <a:ea typeface="Poppins" pitchFamily="34" charset="-122"/>
                <a:cs typeface="Poppins" pitchFamily="34" charset="-120"/>
              </a:rPr>
              <a:t>STRATEGY</a:t>
            </a:r>
            <a:endParaRPr lang="en-US" sz="850" dirty="0"/>
          </a:p>
        </p:txBody>
      </p:sp>
      <p:sp>
        <p:nvSpPr>
          <p:cNvPr id="9" name="Text 7"/>
          <p:cNvSpPr/>
          <p:nvPr/>
        </p:nvSpPr>
        <p:spPr>
          <a:xfrm>
            <a:off x="630936" y="3324166"/>
            <a:ext cx="2039112" cy="640080"/>
          </a:xfrm>
          <a:prstGeom prst="rect">
            <a:avLst/>
          </a:prstGeom>
          <a:noFill/>
          <a:ln/>
        </p:spPr>
        <p:txBody>
          <a:bodyPr wrap="square" lIns="0" tIns="0" rIns="0" bIns="0" rtlCol="0" anchor="ctr"/>
          <a:lstStyle/>
          <a:p>
            <a:pPr marL="0" indent="0" algn="ctr">
              <a:buNone/>
            </a:pPr>
            <a:r>
              <a:rPr lang="en-US" sz="2800" b="1" kern="0" spc="-100" dirty="0">
                <a:solidFill>
                  <a:srgbClr val="FFFFFF"/>
                </a:solidFill>
                <a:latin typeface="Poppins" pitchFamily="34" charset="0"/>
                <a:ea typeface="Poppins" pitchFamily="34" charset="-122"/>
                <a:cs typeface="Poppins" pitchFamily="34" charset="-120"/>
              </a:rPr>
              <a:t>52</a:t>
            </a:r>
            <a:r>
              <a:rPr lang="en-US" sz="1500" b="1" kern="0" spc="-100" dirty="0">
                <a:solidFill>
                  <a:srgbClr val="CBD5E1"/>
                </a:solidFill>
                <a:latin typeface="Poppins" pitchFamily="34" charset="0"/>
                <a:ea typeface="Poppins" pitchFamily="34" charset="-122"/>
                <a:cs typeface="Poppins" pitchFamily="34" charset="-120"/>
              </a:rPr>
              <a:t>%</a:t>
            </a:r>
            <a:endParaRPr lang="en-US" sz="2800" dirty="0"/>
          </a:p>
        </p:txBody>
      </p:sp>
      <p:sp>
        <p:nvSpPr>
          <p:cNvPr id="10" name="Shape 8"/>
          <p:cNvSpPr/>
          <p:nvPr/>
        </p:nvSpPr>
        <p:spPr>
          <a:xfrm>
            <a:off x="2852928" y="2866966"/>
            <a:ext cx="2039112" cy="1188720"/>
          </a:xfrm>
          <a:prstGeom prst="roundRect">
            <a:avLst>
              <a:gd name="adj" fmla="val 10000"/>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11" name="Text 9"/>
          <p:cNvSpPr/>
          <p:nvPr/>
        </p:nvSpPr>
        <p:spPr>
          <a:xfrm>
            <a:off x="2852928" y="3068134"/>
            <a:ext cx="2039112" cy="201168"/>
          </a:xfrm>
          <a:prstGeom prst="rect">
            <a:avLst/>
          </a:prstGeom>
          <a:noFill/>
          <a:ln/>
        </p:spPr>
        <p:txBody>
          <a:bodyPr wrap="square" lIns="0" tIns="0" rIns="0" bIns="0" rtlCol="0" anchor="ctr"/>
          <a:lstStyle/>
          <a:p>
            <a:pPr marL="0" indent="0" algn="ctr">
              <a:buNone/>
            </a:pPr>
            <a:r>
              <a:rPr lang="en-US" sz="850" b="1" kern="0" spc="120" dirty="0">
                <a:solidFill>
                  <a:srgbClr val="CBD5E1"/>
                </a:solidFill>
                <a:latin typeface="Poppins" pitchFamily="34" charset="0"/>
                <a:ea typeface="Poppins" pitchFamily="34" charset="-122"/>
                <a:cs typeface="Poppins" pitchFamily="34" charset="-120"/>
              </a:rPr>
              <a:t>IDEATION</a:t>
            </a:r>
            <a:endParaRPr lang="en-US" sz="850" dirty="0"/>
          </a:p>
        </p:txBody>
      </p:sp>
      <p:sp>
        <p:nvSpPr>
          <p:cNvPr id="12" name="Text 10"/>
          <p:cNvSpPr/>
          <p:nvPr/>
        </p:nvSpPr>
        <p:spPr>
          <a:xfrm>
            <a:off x="2852928" y="3324166"/>
            <a:ext cx="2039112" cy="640080"/>
          </a:xfrm>
          <a:prstGeom prst="rect">
            <a:avLst/>
          </a:prstGeom>
          <a:noFill/>
          <a:ln/>
        </p:spPr>
        <p:txBody>
          <a:bodyPr wrap="square" lIns="0" tIns="0" rIns="0" bIns="0" rtlCol="0" anchor="ctr"/>
          <a:lstStyle/>
          <a:p>
            <a:pPr marL="0" indent="0" algn="ctr">
              <a:buNone/>
            </a:pPr>
            <a:r>
              <a:rPr lang="en-US" sz="2800" b="1" kern="0" spc="-100" dirty="0">
                <a:solidFill>
                  <a:srgbClr val="FFFFFF"/>
                </a:solidFill>
                <a:latin typeface="Poppins" pitchFamily="34" charset="0"/>
                <a:ea typeface="Poppins" pitchFamily="34" charset="-122"/>
                <a:cs typeface="Poppins" pitchFamily="34" charset="-120"/>
              </a:rPr>
              <a:t>55</a:t>
            </a:r>
            <a:r>
              <a:rPr lang="en-US" sz="1500" b="1" kern="0" spc="-100" dirty="0">
                <a:solidFill>
                  <a:srgbClr val="CBD5E1"/>
                </a:solidFill>
                <a:latin typeface="Poppins" pitchFamily="34" charset="0"/>
                <a:ea typeface="Poppins" pitchFamily="34" charset="-122"/>
                <a:cs typeface="Poppins" pitchFamily="34" charset="-120"/>
              </a:rPr>
              <a:t>%</a:t>
            </a:r>
            <a:endParaRPr lang="en-US" sz="2800" dirty="0"/>
          </a:p>
        </p:txBody>
      </p:sp>
      <p:sp>
        <p:nvSpPr>
          <p:cNvPr id="13" name="Shape 11"/>
          <p:cNvSpPr/>
          <p:nvPr/>
        </p:nvSpPr>
        <p:spPr>
          <a:xfrm>
            <a:off x="5074920" y="2866966"/>
            <a:ext cx="2039112" cy="1188720"/>
          </a:xfrm>
          <a:prstGeom prst="roundRect">
            <a:avLst>
              <a:gd name="adj" fmla="val 10000"/>
            </a:avLst>
          </a:prstGeom>
          <a:solidFill>
            <a:srgbClr val="C9C2FF">
              <a:alpha val="5000"/>
            </a:srgbClr>
          </a:solidFill>
          <a:ln w="12700">
            <a:solidFill>
              <a:srgbClr val="EC4899">
                <a:alpha val="35000"/>
              </a:srgbClr>
            </a:solidFill>
            <a:prstDash val="solid"/>
          </a:ln>
        </p:spPr>
        <p:txBody>
          <a:bodyPr/>
          <a:lstStyle/>
          <a:p>
            <a:endParaRPr lang="en-GB" dirty="0"/>
          </a:p>
        </p:txBody>
      </p:sp>
      <p:sp>
        <p:nvSpPr>
          <p:cNvPr id="14" name="Text 12"/>
          <p:cNvSpPr/>
          <p:nvPr/>
        </p:nvSpPr>
        <p:spPr>
          <a:xfrm>
            <a:off x="5074920" y="3068134"/>
            <a:ext cx="2039112" cy="201168"/>
          </a:xfrm>
          <a:prstGeom prst="rect">
            <a:avLst/>
          </a:prstGeom>
          <a:noFill/>
          <a:ln/>
        </p:spPr>
        <p:txBody>
          <a:bodyPr wrap="square" lIns="0" tIns="0" rIns="0" bIns="0" rtlCol="0" anchor="ctr"/>
          <a:lstStyle/>
          <a:p>
            <a:pPr marL="0" indent="0" algn="ctr">
              <a:buNone/>
            </a:pPr>
            <a:r>
              <a:rPr lang="en-US" sz="850" b="1" kern="0" spc="120" dirty="0">
                <a:solidFill>
                  <a:srgbClr val="CBD5E1"/>
                </a:solidFill>
                <a:latin typeface="Poppins" pitchFamily="34" charset="0"/>
                <a:ea typeface="Poppins" pitchFamily="34" charset="-122"/>
                <a:cs typeface="Poppins" pitchFamily="34" charset="-120"/>
              </a:rPr>
              <a:t>IMPLEMENTATION</a:t>
            </a:r>
            <a:endParaRPr lang="en-US" sz="850" dirty="0"/>
          </a:p>
        </p:txBody>
      </p:sp>
      <p:sp>
        <p:nvSpPr>
          <p:cNvPr id="15" name="Text 13"/>
          <p:cNvSpPr/>
          <p:nvPr/>
        </p:nvSpPr>
        <p:spPr>
          <a:xfrm>
            <a:off x="5074920" y="3324166"/>
            <a:ext cx="2039112" cy="640080"/>
          </a:xfrm>
          <a:prstGeom prst="rect">
            <a:avLst/>
          </a:prstGeom>
          <a:noFill/>
          <a:ln/>
        </p:spPr>
        <p:txBody>
          <a:bodyPr wrap="square" lIns="0" tIns="0" rIns="0" bIns="0" rtlCol="0" anchor="ctr"/>
          <a:lstStyle/>
          <a:p>
            <a:pPr marL="0" indent="0" algn="ctr">
              <a:buNone/>
            </a:pPr>
            <a:r>
              <a:rPr lang="en-US" sz="2800" b="1" kern="0" spc="-100" dirty="0">
                <a:solidFill>
                  <a:srgbClr val="EC4899"/>
                </a:solidFill>
                <a:latin typeface="Poppins" pitchFamily="34" charset="0"/>
                <a:ea typeface="Poppins" pitchFamily="34" charset="-122"/>
                <a:cs typeface="Poppins" pitchFamily="34" charset="-120"/>
              </a:rPr>
              <a:t>48</a:t>
            </a:r>
            <a:r>
              <a:rPr lang="en-US" sz="1500" b="1" kern="0" spc="-100" dirty="0">
                <a:solidFill>
                  <a:srgbClr val="EC4899"/>
                </a:solidFill>
                <a:latin typeface="Poppins" pitchFamily="34" charset="0"/>
                <a:ea typeface="Poppins" pitchFamily="34" charset="-122"/>
                <a:cs typeface="Poppins" pitchFamily="34" charset="-120"/>
              </a:rPr>
              <a:t>%</a:t>
            </a:r>
            <a:endParaRPr lang="en-US" sz="2800" dirty="0"/>
          </a:p>
        </p:txBody>
      </p:sp>
      <p:sp>
        <p:nvSpPr>
          <p:cNvPr id="16" name="Shape 14"/>
          <p:cNvSpPr/>
          <p:nvPr/>
        </p:nvSpPr>
        <p:spPr>
          <a:xfrm>
            <a:off x="7296912" y="2866966"/>
            <a:ext cx="2039112" cy="1188720"/>
          </a:xfrm>
          <a:prstGeom prst="roundRect">
            <a:avLst>
              <a:gd name="adj" fmla="val 10000"/>
            </a:avLst>
          </a:prstGeom>
          <a:solidFill>
            <a:srgbClr val="C9C2FF">
              <a:alpha val="5000"/>
            </a:srgbClr>
          </a:solidFill>
          <a:ln w="12700">
            <a:solidFill>
              <a:srgbClr val="EC4899">
                <a:alpha val="35000"/>
              </a:srgbClr>
            </a:solidFill>
            <a:prstDash val="solid"/>
          </a:ln>
        </p:spPr>
        <p:txBody>
          <a:bodyPr/>
          <a:lstStyle/>
          <a:p>
            <a:endParaRPr lang="en-GB" dirty="0"/>
          </a:p>
        </p:txBody>
      </p:sp>
      <p:sp>
        <p:nvSpPr>
          <p:cNvPr id="17" name="Text 15"/>
          <p:cNvSpPr/>
          <p:nvPr/>
        </p:nvSpPr>
        <p:spPr>
          <a:xfrm>
            <a:off x="7296912" y="3068134"/>
            <a:ext cx="2039112" cy="201168"/>
          </a:xfrm>
          <a:prstGeom prst="rect">
            <a:avLst/>
          </a:prstGeom>
          <a:noFill/>
          <a:ln/>
        </p:spPr>
        <p:txBody>
          <a:bodyPr wrap="square" lIns="0" tIns="0" rIns="0" bIns="0" rtlCol="0" anchor="ctr"/>
          <a:lstStyle/>
          <a:p>
            <a:pPr marL="0" indent="0" algn="ctr">
              <a:buNone/>
            </a:pPr>
            <a:r>
              <a:rPr lang="en-US" sz="850" b="1" kern="0" spc="120" dirty="0">
                <a:solidFill>
                  <a:srgbClr val="CBD5E1"/>
                </a:solidFill>
                <a:latin typeface="Poppins" pitchFamily="34" charset="0"/>
                <a:ea typeface="Poppins" pitchFamily="34" charset="-122"/>
                <a:cs typeface="Poppins" pitchFamily="34" charset="-120"/>
              </a:rPr>
              <a:t>MEASUREMENT</a:t>
            </a:r>
            <a:endParaRPr lang="en-US" sz="850" dirty="0"/>
          </a:p>
        </p:txBody>
      </p:sp>
      <p:sp>
        <p:nvSpPr>
          <p:cNvPr id="18" name="Text 16"/>
          <p:cNvSpPr/>
          <p:nvPr/>
        </p:nvSpPr>
        <p:spPr>
          <a:xfrm>
            <a:off x="7296912" y="3324166"/>
            <a:ext cx="2039112" cy="640080"/>
          </a:xfrm>
          <a:prstGeom prst="rect">
            <a:avLst/>
          </a:prstGeom>
          <a:noFill/>
          <a:ln/>
        </p:spPr>
        <p:txBody>
          <a:bodyPr wrap="square" lIns="0" tIns="0" rIns="0" bIns="0" rtlCol="0" anchor="ctr"/>
          <a:lstStyle/>
          <a:p>
            <a:pPr marL="0" indent="0" algn="ctr">
              <a:buNone/>
            </a:pPr>
            <a:r>
              <a:rPr lang="en-US" sz="2800" b="1" kern="0" spc="-100" dirty="0">
                <a:solidFill>
                  <a:srgbClr val="EC4899"/>
                </a:solidFill>
                <a:latin typeface="Poppins" pitchFamily="34" charset="0"/>
                <a:ea typeface="Poppins" pitchFamily="34" charset="-122"/>
                <a:cs typeface="Poppins" pitchFamily="34" charset="-120"/>
              </a:rPr>
              <a:t>45</a:t>
            </a:r>
            <a:r>
              <a:rPr lang="en-US" sz="1500" b="1" kern="0" spc="-100" dirty="0">
                <a:solidFill>
                  <a:srgbClr val="EC4899"/>
                </a:solidFill>
                <a:latin typeface="Poppins" pitchFamily="34" charset="0"/>
                <a:ea typeface="Poppins" pitchFamily="34" charset="-122"/>
                <a:cs typeface="Poppins" pitchFamily="34" charset="-120"/>
              </a:rPr>
              <a:t>%</a:t>
            </a:r>
            <a:endParaRPr lang="en-US" sz="2800" dirty="0"/>
          </a:p>
        </p:txBody>
      </p:sp>
      <p:sp>
        <p:nvSpPr>
          <p:cNvPr id="19" name="Shape 17"/>
          <p:cNvSpPr/>
          <p:nvPr/>
        </p:nvSpPr>
        <p:spPr>
          <a:xfrm>
            <a:off x="9518904" y="2866966"/>
            <a:ext cx="2039112" cy="1188720"/>
          </a:xfrm>
          <a:prstGeom prst="roundRect">
            <a:avLst>
              <a:gd name="adj" fmla="val 10000"/>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20" name="Text 18"/>
          <p:cNvSpPr/>
          <p:nvPr/>
        </p:nvSpPr>
        <p:spPr>
          <a:xfrm>
            <a:off x="9518904" y="3068134"/>
            <a:ext cx="2039112" cy="201168"/>
          </a:xfrm>
          <a:prstGeom prst="rect">
            <a:avLst/>
          </a:prstGeom>
          <a:noFill/>
          <a:ln/>
        </p:spPr>
        <p:txBody>
          <a:bodyPr wrap="square" lIns="0" tIns="0" rIns="0" bIns="0" rtlCol="0" anchor="ctr"/>
          <a:lstStyle/>
          <a:p>
            <a:pPr marL="0" indent="0" algn="ctr">
              <a:buNone/>
            </a:pPr>
            <a:r>
              <a:rPr lang="en-US" sz="850" b="1" kern="0" spc="120" dirty="0">
                <a:solidFill>
                  <a:srgbClr val="CBD5E1"/>
                </a:solidFill>
                <a:latin typeface="Poppins" pitchFamily="34" charset="0"/>
                <a:ea typeface="Poppins" pitchFamily="34" charset="-122"/>
                <a:cs typeface="Poppins" pitchFamily="34" charset="-120"/>
              </a:rPr>
              <a:t>SCALING</a:t>
            </a:r>
            <a:endParaRPr lang="en-US" sz="850" dirty="0"/>
          </a:p>
        </p:txBody>
      </p:sp>
      <p:sp>
        <p:nvSpPr>
          <p:cNvPr id="21" name="Text 19"/>
          <p:cNvSpPr/>
          <p:nvPr/>
        </p:nvSpPr>
        <p:spPr>
          <a:xfrm>
            <a:off x="9518904" y="3324166"/>
            <a:ext cx="2039112" cy="640080"/>
          </a:xfrm>
          <a:prstGeom prst="rect">
            <a:avLst/>
          </a:prstGeom>
          <a:noFill/>
          <a:ln/>
        </p:spPr>
        <p:txBody>
          <a:bodyPr wrap="square" lIns="0" tIns="0" rIns="0" bIns="0" rtlCol="0" anchor="ctr"/>
          <a:lstStyle/>
          <a:p>
            <a:pPr marL="0" indent="0" algn="ctr">
              <a:buNone/>
            </a:pPr>
            <a:r>
              <a:rPr lang="en-US" sz="2800" b="1" kern="0" spc="-100" dirty="0">
                <a:solidFill>
                  <a:srgbClr val="FFFFFF"/>
                </a:solidFill>
                <a:latin typeface="Poppins" pitchFamily="34" charset="0"/>
                <a:ea typeface="Poppins" pitchFamily="34" charset="-122"/>
                <a:cs typeface="Poppins" pitchFamily="34" charset="-120"/>
              </a:rPr>
              <a:t>52</a:t>
            </a:r>
            <a:r>
              <a:rPr lang="en-US" sz="1500" b="1" kern="0" spc="-100" dirty="0">
                <a:solidFill>
                  <a:srgbClr val="CBD5E1"/>
                </a:solidFill>
                <a:latin typeface="Poppins" pitchFamily="34" charset="0"/>
                <a:ea typeface="Poppins" pitchFamily="34" charset="-122"/>
                <a:cs typeface="Poppins" pitchFamily="34" charset="-120"/>
              </a:rPr>
              <a:t>%</a:t>
            </a:r>
            <a:endParaRPr lang="en-US" sz="2800" dirty="0"/>
          </a:p>
        </p:txBody>
      </p:sp>
      <p:sp>
        <p:nvSpPr>
          <p:cNvPr id="22" name="Shape 20"/>
          <p:cNvSpPr/>
          <p:nvPr/>
        </p:nvSpPr>
        <p:spPr>
          <a:xfrm>
            <a:off x="630936" y="4339150"/>
            <a:ext cx="3471672" cy="1783080"/>
          </a:xfrm>
          <a:prstGeom prst="roundRect">
            <a:avLst>
              <a:gd name="adj" fmla="val 6667"/>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23" name="Shape 21"/>
          <p:cNvSpPr/>
          <p:nvPr/>
        </p:nvSpPr>
        <p:spPr>
          <a:xfrm>
            <a:off x="795528" y="4330006"/>
            <a:ext cx="3142488" cy="27432"/>
          </a:xfrm>
          <a:prstGeom prst="rect">
            <a:avLst/>
          </a:prstGeom>
          <a:solidFill>
            <a:srgbClr val="EC4899"/>
          </a:solidFill>
          <a:ln/>
        </p:spPr>
        <p:txBody>
          <a:bodyPr/>
          <a:lstStyle/>
          <a:p>
            <a:endParaRPr lang="en-GB" dirty="0"/>
          </a:p>
        </p:txBody>
      </p:sp>
      <p:sp>
        <p:nvSpPr>
          <p:cNvPr id="24" name="Text 22"/>
          <p:cNvSpPr/>
          <p:nvPr/>
        </p:nvSpPr>
        <p:spPr>
          <a:xfrm>
            <a:off x="923544" y="4522030"/>
            <a:ext cx="3014472" cy="731520"/>
          </a:xfrm>
          <a:prstGeom prst="rect">
            <a:avLst/>
          </a:prstGeom>
          <a:noFill/>
          <a:ln/>
        </p:spPr>
        <p:txBody>
          <a:bodyPr wrap="square" lIns="0" tIns="0" rIns="0" bIns="0" rtlCol="0" anchor="ctr"/>
          <a:lstStyle/>
          <a:p>
            <a:pPr marL="0" indent="0">
              <a:buNone/>
            </a:pPr>
            <a:r>
              <a:rPr lang="en-US" sz="4800" b="1" kern="0" spc="-150" dirty="0">
                <a:solidFill>
                  <a:srgbClr val="EC4899"/>
                </a:solidFill>
                <a:latin typeface="Poppins" pitchFamily="34" charset="0"/>
                <a:ea typeface="Poppins" pitchFamily="34" charset="-122"/>
                <a:cs typeface="Poppins" pitchFamily="34" charset="-120"/>
              </a:rPr>
              <a:t>76</a:t>
            </a:r>
            <a:r>
              <a:rPr lang="en-US" sz="2400" b="1" kern="0" spc="-150" dirty="0">
                <a:solidFill>
                  <a:srgbClr val="EC4899"/>
                </a:solidFill>
                <a:latin typeface="Poppins" pitchFamily="34" charset="0"/>
                <a:ea typeface="Poppins" pitchFamily="34" charset="-122"/>
                <a:cs typeface="Poppins" pitchFamily="34" charset="-120"/>
              </a:rPr>
              <a:t> %</a:t>
            </a:r>
            <a:endParaRPr lang="en-US" sz="4800" dirty="0"/>
          </a:p>
        </p:txBody>
      </p:sp>
      <p:sp>
        <p:nvSpPr>
          <p:cNvPr id="25" name="Text 23"/>
          <p:cNvSpPr/>
          <p:nvPr/>
        </p:nvSpPr>
        <p:spPr>
          <a:xfrm>
            <a:off x="941832" y="5326702"/>
            <a:ext cx="2904744" cy="777240"/>
          </a:xfrm>
          <a:prstGeom prst="rect">
            <a:avLst/>
          </a:prstGeom>
          <a:noFill/>
          <a:ln/>
        </p:spPr>
        <p:txBody>
          <a:bodyPr wrap="square" lIns="0" tIns="0" rIns="0" bIns="0" rtlCol="0" anchor="t"/>
          <a:lstStyle/>
          <a:p>
            <a:pPr marL="0" indent="0">
              <a:lnSpc>
                <a:spcPct val="125000"/>
              </a:lnSpc>
              <a:buNone/>
            </a:pPr>
            <a:r>
              <a:rPr lang="en-US" sz="1050" b="1" dirty="0">
                <a:solidFill>
                  <a:srgbClr val="FFFFFF"/>
                </a:solidFill>
                <a:latin typeface="Poppins" pitchFamily="34" charset="0"/>
                <a:ea typeface="Poppins" pitchFamily="34" charset="-122"/>
                <a:cs typeface="Poppins" pitchFamily="34" charset="-120"/>
              </a:rPr>
              <a:t>have a broken impact chain — leaking value at one or more stages between strategic intent and proven outcome.</a:t>
            </a:r>
            <a:endParaRPr lang="en-US" sz="1050" dirty="0"/>
          </a:p>
        </p:txBody>
      </p:sp>
      <p:sp>
        <p:nvSpPr>
          <p:cNvPr id="26" name="Shape 24"/>
          <p:cNvSpPr/>
          <p:nvPr/>
        </p:nvSpPr>
        <p:spPr>
          <a:xfrm>
            <a:off x="4358640" y="4339150"/>
            <a:ext cx="3471672" cy="1783080"/>
          </a:xfrm>
          <a:prstGeom prst="roundRect">
            <a:avLst>
              <a:gd name="adj" fmla="val 6667"/>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27" name="Shape 25"/>
          <p:cNvSpPr/>
          <p:nvPr/>
        </p:nvSpPr>
        <p:spPr>
          <a:xfrm>
            <a:off x="4523232" y="4330006"/>
            <a:ext cx="3142488" cy="27432"/>
          </a:xfrm>
          <a:prstGeom prst="rect">
            <a:avLst/>
          </a:prstGeom>
          <a:solidFill>
            <a:srgbClr val="C084FC"/>
          </a:solidFill>
          <a:ln/>
        </p:spPr>
        <p:txBody>
          <a:bodyPr/>
          <a:lstStyle/>
          <a:p>
            <a:endParaRPr lang="en-GB" dirty="0"/>
          </a:p>
        </p:txBody>
      </p:sp>
      <p:sp>
        <p:nvSpPr>
          <p:cNvPr id="28" name="Text 26"/>
          <p:cNvSpPr/>
          <p:nvPr/>
        </p:nvSpPr>
        <p:spPr>
          <a:xfrm>
            <a:off x="4651248" y="4522030"/>
            <a:ext cx="3014472" cy="731520"/>
          </a:xfrm>
          <a:prstGeom prst="rect">
            <a:avLst/>
          </a:prstGeom>
          <a:noFill/>
          <a:ln/>
        </p:spPr>
        <p:txBody>
          <a:bodyPr wrap="square" lIns="0" tIns="0" rIns="0" bIns="0" rtlCol="0" anchor="ctr"/>
          <a:lstStyle/>
          <a:p>
            <a:pPr marL="0" indent="0">
              <a:buNone/>
            </a:pPr>
            <a:r>
              <a:rPr lang="en-US" sz="4800" b="1" kern="0" spc="-150" dirty="0">
                <a:solidFill>
                  <a:srgbClr val="C084FC"/>
                </a:solidFill>
                <a:latin typeface="Poppins" pitchFamily="34" charset="0"/>
                <a:ea typeface="Poppins" pitchFamily="34" charset="-122"/>
                <a:cs typeface="Poppins" pitchFamily="34" charset="-120"/>
              </a:rPr>
              <a:t>24</a:t>
            </a:r>
            <a:r>
              <a:rPr lang="en-US" sz="2400" b="1" kern="0" spc="-150" dirty="0">
                <a:solidFill>
                  <a:srgbClr val="C084FC"/>
                </a:solidFill>
                <a:latin typeface="Poppins" pitchFamily="34" charset="0"/>
                <a:ea typeface="Poppins" pitchFamily="34" charset="-122"/>
                <a:cs typeface="Poppins" pitchFamily="34" charset="-120"/>
              </a:rPr>
              <a:t> %</a:t>
            </a:r>
            <a:endParaRPr lang="en-US" sz="4800" dirty="0"/>
          </a:p>
        </p:txBody>
      </p:sp>
      <p:sp>
        <p:nvSpPr>
          <p:cNvPr id="29" name="Text 27"/>
          <p:cNvSpPr/>
          <p:nvPr/>
        </p:nvSpPr>
        <p:spPr>
          <a:xfrm>
            <a:off x="4669536" y="5326702"/>
            <a:ext cx="2904744" cy="777240"/>
          </a:xfrm>
          <a:prstGeom prst="rect">
            <a:avLst/>
          </a:prstGeom>
          <a:noFill/>
          <a:ln/>
        </p:spPr>
        <p:txBody>
          <a:bodyPr wrap="square" lIns="0" tIns="0" rIns="0" bIns="0" rtlCol="0" anchor="t"/>
          <a:lstStyle/>
          <a:p>
            <a:pPr marL="0" indent="0">
              <a:lnSpc>
                <a:spcPct val="125000"/>
              </a:lnSpc>
              <a:buNone/>
            </a:pPr>
            <a:r>
              <a:rPr lang="en-US" sz="1050" b="1" dirty="0">
                <a:solidFill>
                  <a:srgbClr val="FFFFFF"/>
                </a:solidFill>
                <a:latin typeface="Poppins" pitchFamily="34" charset="0"/>
                <a:ea typeface="Poppins" pitchFamily="34" charset="-122"/>
                <a:cs typeface="Poppins" pitchFamily="34" charset="-120"/>
              </a:rPr>
              <a:t>are strong on all five stages — the cohort that compounds activity into demonstrable impact.</a:t>
            </a:r>
            <a:endParaRPr lang="en-US" sz="1050" dirty="0"/>
          </a:p>
        </p:txBody>
      </p:sp>
      <p:sp>
        <p:nvSpPr>
          <p:cNvPr id="30" name="Shape 28"/>
          <p:cNvSpPr/>
          <p:nvPr/>
        </p:nvSpPr>
        <p:spPr>
          <a:xfrm>
            <a:off x="8086344" y="4339150"/>
            <a:ext cx="3471672" cy="1783080"/>
          </a:xfrm>
          <a:prstGeom prst="roundRect">
            <a:avLst>
              <a:gd name="adj" fmla="val 6667"/>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31" name="Shape 29"/>
          <p:cNvSpPr/>
          <p:nvPr/>
        </p:nvSpPr>
        <p:spPr>
          <a:xfrm>
            <a:off x="8250936" y="4330006"/>
            <a:ext cx="3142488" cy="27432"/>
          </a:xfrm>
          <a:prstGeom prst="rect">
            <a:avLst/>
          </a:prstGeom>
          <a:solidFill>
            <a:srgbClr val="F59E0B"/>
          </a:solidFill>
          <a:ln/>
        </p:spPr>
        <p:txBody>
          <a:bodyPr/>
          <a:lstStyle/>
          <a:p>
            <a:endParaRPr lang="en-GB" dirty="0"/>
          </a:p>
        </p:txBody>
      </p:sp>
      <p:sp>
        <p:nvSpPr>
          <p:cNvPr id="32" name="Text 30"/>
          <p:cNvSpPr/>
          <p:nvPr/>
        </p:nvSpPr>
        <p:spPr>
          <a:xfrm>
            <a:off x="8378952" y="4522030"/>
            <a:ext cx="3014472" cy="731520"/>
          </a:xfrm>
          <a:prstGeom prst="rect">
            <a:avLst/>
          </a:prstGeom>
          <a:noFill/>
          <a:ln/>
        </p:spPr>
        <p:txBody>
          <a:bodyPr wrap="square" lIns="0" tIns="0" rIns="0" bIns="0" rtlCol="0" anchor="ctr"/>
          <a:lstStyle/>
          <a:p>
            <a:pPr marL="0" indent="0">
              <a:buNone/>
            </a:pPr>
            <a:r>
              <a:rPr lang="en-US" sz="4800" b="1" kern="0" spc="-150" dirty="0">
                <a:solidFill>
                  <a:srgbClr val="F59E0B"/>
                </a:solidFill>
                <a:latin typeface="Poppins" pitchFamily="34" charset="0"/>
                <a:ea typeface="Poppins" pitchFamily="34" charset="-122"/>
                <a:cs typeface="Poppins" pitchFamily="34" charset="-120"/>
              </a:rPr>
              <a:t>45</a:t>
            </a:r>
            <a:r>
              <a:rPr lang="en-US" sz="2400" b="1" kern="0" spc="-150" dirty="0">
                <a:solidFill>
                  <a:srgbClr val="F59E0B"/>
                </a:solidFill>
                <a:latin typeface="Poppins" pitchFamily="34" charset="0"/>
                <a:ea typeface="Poppins" pitchFamily="34" charset="-122"/>
                <a:cs typeface="Poppins" pitchFamily="34" charset="-120"/>
              </a:rPr>
              <a:t> %</a:t>
            </a:r>
            <a:endParaRPr lang="en-US" sz="4800" dirty="0"/>
          </a:p>
        </p:txBody>
      </p:sp>
      <p:sp>
        <p:nvSpPr>
          <p:cNvPr id="33" name="Text 31"/>
          <p:cNvSpPr/>
          <p:nvPr/>
        </p:nvSpPr>
        <p:spPr>
          <a:xfrm>
            <a:off x="8397240" y="5326702"/>
            <a:ext cx="2904744" cy="777240"/>
          </a:xfrm>
          <a:prstGeom prst="rect">
            <a:avLst/>
          </a:prstGeom>
          <a:noFill/>
          <a:ln/>
        </p:spPr>
        <p:txBody>
          <a:bodyPr wrap="square" lIns="0" tIns="0" rIns="0" bIns="0" rtlCol="0" anchor="t"/>
          <a:lstStyle/>
          <a:p>
            <a:pPr marL="0" indent="0">
              <a:lnSpc>
                <a:spcPct val="125000"/>
              </a:lnSpc>
              <a:buNone/>
            </a:pPr>
            <a:r>
              <a:rPr lang="en-US" sz="1050" b="1" dirty="0">
                <a:solidFill>
                  <a:srgbClr val="FFFFFF"/>
                </a:solidFill>
                <a:latin typeface="Poppins" pitchFamily="34" charset="0"/>
                <a:ea typeface="Poppins" pitchFamily="34" charset="-122"/>
                <a:cs typeface="Poppins" pitchFamily="34" charset="-120"/>
              </a:rPr>
              <a:t>of executive-sponsored programmes cannot measure their own impact in real time.</a:t>
            </a:r>
            <a:endParaRPr lang="en-US" sz="1050" dirty="0"/>
          </a:p>
        </p:txBody>
      </p:sp>
      <p:pic>
        <p:nvPicPr>
          <p:cNvPr id="37" name="Graphic 36">
            <a:extLst>
              <a:ext uri="{FF2B5EF4-FFF2-40B4-BE49-F238E27FC236}">
                <a16:creationId xmlns:a16="http://schemas.microsoft.com/office/drawing/2014/main" id="{75EB26D1-5D78-FBCB-8FA2-88D1B3F4E4D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
        <p:nvSpPr>
          <p:cNvPr id="36" name="Text 33">
            <a:extLst>
              <a:ext uri="{FF2B5EF4-FFF2-40B4-BE49-F238E27FC236}">
                <a16:creationId xmlns:a16="http://schemas.microsoft.com/office/drawing/2014/main" id="{02630ED5-F8AD-F821-892E-2809DEABE76C}"/>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BBC14AD-5B92-53DB-0A7B-C36FC744E273}"/>
            </a:ext>
          </a:extLst>
        </p:cNvPr>
        <p:cNvGrpSpPr/>
        <p:nvPr/>
      </p:nvGrpSpPr>
      <p:grpSpPr>
        <a:xfrm>
          <a:off x="0" y="0"/>
          <a:ext cx="0" cy="0"/>
          <a:chOff x="0" y="0"/>
          <a:chExt cx="0" cy="0"/>
        </a:xfrm>
      </p:grpSpPr>
      <p:pic>
        <p:nvPicPr>
          <p:cNvPr id="55" name="Graphic 54">
            <a:extLst>
              <a:ext uri="{FF2B5EF4-FFF2-40B4-BE49-F238E27FC236}">
                <a16:creationId xmlns:a16="http://schemas.microsoft.com/office/drawing/2014/main" id="{2058242E-768F-F8BC-AC48-ED1E696446CB}"/>
              </a:ext>
            </a:extLst>
          </p:cNvPr>
          <p:cNvPicPr/>
          <p:nvPr/>
        </p:nvPicPr>
        <p:blipFill>
          <a:blip>
            <a:extLst>
              <a:ext uri="{96DAC541-7B7A-43D3-8B79-37D633B846F1}">
                <asvg:svgBlip xmlns:asvg="http://schemas.microsoft.com/office/drawing/2016/SVG/main" r:embed="rId4"/>
              </a:ext>
            </a:extLst>
          </a:blip>
          <a:stretch>
            <a:fillRect/>
          </a:stretch>
        </p:blipFill>
        <p:spPr>
          <a:xfrm rot="5400000">
            <a:off x="4656241" y="3733417"/>
            <a:ext cx="8407574" cy="5092627"/>
          </a:xfrm>
          <a:prstGeom prst="rect">
            <a:avLst/>
          </a:prstGeom>
        </p:spPr>
      </p:pic>
      <p:sp>
        <p:nvSpPr>
          <p:cNvPr id="56" name="Rectangle 55">
            <a:extLst>
              <a:ext uri="{FF2B5EF4-FFF2-40B4-BE49-F238E27FC236}">
                <a16:creationId xmlns:a16="http://schemas.microsoft.com/office/drawing/2014/main" id="{0494C0BD-593B-0645-44C0-0B5CC3FBF65D}"/>
              </a:ext>
            </a:extLst>
          </p:cNvPr>
          <p:cNvSpPr/>
          <p:nvPr/>
        </p:nvSpPr>
        <p:spPr>
          <a:xfrm>
            <a:off x="6970027" y="2331272"/>
            <a:ext cx="3780000" cy="695559"/>
          </a:xfrm>
          <a:prstGeom prst="rect">
            <a:avLst/>
          </a:prstGeom>
          <a:gradFill>
            <a:gsLst>
              <a:gs pos="84000">
                <a:srgbClr val="FFAB2F">
                  <a:alpha val="0"/>
                </a:srgbClr>
              </a:gs>
              <a:gs pos="49000">
                <a:srgbClr val="FFAB2F">
                  <a:alpha val="40000"/>
                </a:srgbClr>
              </a:gs>
              <a:gs pos="16000">
                <a:srgbClr val="FFAB2F">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C37CBA7B-E32A-719C-6582-36C3EE4F9278}"/>
              </a:ext>
            </a:extLst>
          </p:cNvPr>
          <p:cNvSpPr/>
          <p:nvPr/>
        </p:nvSpPr>
        <p:spPr>
          <a:xfrm>
            <a:off x="6970026" y="3026195"/>
            <a:ext cx="3780000" cy="720000"/>
          </a:xfrm>
          <a:prstGeom prst="rect">
            <a:avLst/>
          </a:prstGeom>
          <a:gradFill>
            <a:gsLst>
              <a:gs pos="84000">
                <a:srgbClr val="FFAB2F">
                  <a:alpha val="0"/>
                </a:srgbClr>
              </a:gs>
              <a:gs pos="49000">
                <a:srgbClr val="FFAB2F">
                  <a:alpha val="40000"/>
                </a:srgbClr>
              </a:gs>
              <a:gs pos="16000">
                <a:srgbClr val="FFAB2F">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25C16AFC-2891-C564-E5AE-FE0A29E60F81}"/>
              </a:ext>
            </a:extLst>
          </p:cNvPr>
          <p:cNvSpPr/>
          <p:nvPr/>
        </p:nvSpPr>
        <p:spPr>
          <a:xfrm>
            <a:off x="7446756" y="3736072"/>
            <a:ext cx="2826540" cy="711175"/>
          </a:xfrm>
          <a:prstGeom prst="rect">
            <a:avLst/>
          </a:prstGeom>
          <a:gradFill>
            <a:gsLst>
              <a:gs pos="84000">
                <a:srgbClr val="C18CF2">
                  <a:alpha val="0"/>
                </a:srgbClr>
              </a:gs>
              <a:gs pos="49000">
                <a:srgbClr val="C18CF2">
                  <a:alpha val="40000"/>
                </a:srgbClr>
              </a:gs>
              <a:gs pos="16000">
                <a:srgbClr val="C18CF2">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1B79695B-E936-BE98-21A7-2BE61EBB0761}"/>
              </a:ext>
            </a:extLst>
          </p:cNvPr>
          <p:cNvSpPr/>
          <p:nvPr/>
        </p:nvSpPr>
        <p:spPr>
          <a:xfrm>
            <a:off x="7446756" y="4441948"/>
            <a:ext cx="2826540" cy="648000"/>
          </a:xfrm>
          <a:prstGeom prst="rect">
            <a:avLst/>
          </a:prstGeom>
          <a:gradFill>
            <a:gsLst>
              <a:gs pos="84000">
                <a:srgbClr val="C18CF2">
                  <a:alpha val="0"/>
                </a:srgbClr>
              </a:gs>
              <a:gs pos="49000">
                <a:srgbClr val="C18CF2">
                  <a:alpha val="40000"/>
                </a:srgbClr>
              </a:gs>
              <a:gs pos="16000">
                <a:srgbClr val="C18CF2">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FFDA5006-5FE0-B61D-9AA5-746BF0056825}"/>
              </a:ext>
            </a:extLst>
          </p:cNvPr>
          <p:cNvSpPr/>
          <p:nvPr/>
        </p:nvSpPr>
        <p:spPr>
          <a:xfrm>
            <a:off x="7625208" y="5085775"/>
            <a:ext cx="2443453" cy="576000"/>
          </a:xfrm>
          <a:prstGeom prst="rect">
            <a:avLst/>
          </a:prstGeom>
          <a:gradFill>
            <a:gsLst>
              <a:gs pos="84000">
                <a:srgbClr val="7FDCD6">
                  <a:alpha val="0"/>
                </a:srgbClr>
              </a:gs>
              <a:gs pos="49000">
                <a:srgbClr val="7FDCD6">
                  <a:alpha val="40000"/>
                </a:srgbClr>
              </a:gs>
              <a:gs pos="16000">
                <a:srgbClr val="7FDCD6">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ED0FB73A-89A0-DC9F-FFD4-0ACAC4463EB7}"/>
              </a:ext>
            </a:extLst>
          </p:cNvPr>
          <p:cNvSpPr/>
          <p:nvPr/>
        </p:nvSpPr>
        <p:spPr>
          <a:xfrm>
            <a:off x="7651391" y="5664314"/>
            <a:ext cx="2417270" cy="432000"/>
          </a:xfrm>
          <a:prstGeom prst="rect">
            <a:avLst/>
          </a:prstGeom>
          <a:gradFill>
            <a:gsLst>
              <a:gs pos="84000">
                <a:srgbClr val="7FDCD6">
                  <a:alpha val="0"/>
                </a:srgbClr>
              </a:gs>
              <a:gs pos="49000">
                <a:srgbClr val="7FDCD6">
                  <a:alpha val="40000"/>
                </a:srgbClr>
              </a:gs>
              <a:gs pos="16000">
                <a:srgbClr val="7FDCD6">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7BADECE8-E66D-31AC-6819-FAB04ECBD99B}"/>
              </a:ext>
            </a:extLst>
          </p:cNvPr>
          <p:cNvSpPr txBox="1"/>
          <p:nvPr/>
        </p:nvSpPr>
        <p:spPr>
          <a:xfrm>
            <a:off x="360001" y="2005450"/>
            <a:ext cx="2421299" cy="2519664"/>
          </a:xfrm>
          <a:prstGeom prst="rect">
            <a:avLst/>
          </a:prstGeom>
          <a:noFill/>
        </p:spPr>
        <p:txBody>
          <a:bodyPr wrap="square" rtlCol="0">
            <a:spAutoFit/>
          </a:bodyPr>
          <a:lstStyle/>
          <a:p>
            <a:pPr>
              <a:lnSpc>
                <a:spcPct val="110000"/>
              </a:lnSpc>
              <a:spcAft>
                <a:spcPts val="1200"/>
              </a:spcAft>
              <a:defRPr/>
            </a:pPr>
            <a:r>
              <a:rPr lang="en-US" sz="1600" dirty="0">
                <a:solidFill>
                  <a:srgbClr val="F7FAFF"/>
                </a:solidFill>
                <a:latin typeface="Poppins"/>
                <a:cs typeface="Poppins"/>
              </a:rPr>
              <a:t>Finally, you need to connect everything together with a process that is tailored to engage your </a:t>
            </a:r>
            <a:r>
              <a:rPr lang="en-US" sz="1600" b="1" dirty="0">
                <a:solidFill>
                  <a:srgbClr val="F7FAFF"/>
                </a:solidFill>
                <a:latin typeface="Poppins"/>
                <a:cs typeface="Poppins"/>
              </a:rPr>
              <a:t>allies</a:t>
            </a:r>
            <a:r>
              <a:rPr lang="en-US" sz="1600" dirty="0">
                <a:solidFill>
                  <a:srgbClr val="F7FAFF"/>
                </a:solidFill>
                <a:latin typeface="Poppins"/>
                <a:cs typeface="Poppins"/>
              </a:rPr>
              <a:t>, manage your </a:t>
            </a:r>
            <a:r>
              <a:rPr lang="en-US" sz="1600" b="1" dirty="0">
                <a:solidFill>
                  <a:srgbClr val="F7FAFF"/>
                </a:solidFill>
                <a:latin typeface="Poppins"/>
                <a:cs typeface="Poppins"/>
              </a:rPr>
              <a:t>assets</a:t>
            </a:r>
            <a:r>
              <a:rPr lang="en-US" sz="1600" dirty="0">
                <a:solidFill>
                  <a:srgbClr val="F7FAFF"/>
                </a:solidFill>
                <a:latin typeface="Poppins"/>
                <a:cs typeface="Poppins"/>
              </a:rPr>
              <a:t>, and deliver your chosen </a:t>
            </a:r>
            <a:r>
              <a:rPr lang="en-US" sz="1600" b="1" dirty="0">
                <a:solidFill>
                  <a:srgbClr val="F7FAFF"/>
                </a:solidFill>
                <a:latin typeface="Poppins"/>
                <a:cs typeface="Poppins"/>
              </a:rPr>
              <a:t>outcomes</a:t>
            </a:r>
            <a:r>
              <a:rPr lang="en-US" sz="1600" dirty="0">
                <a:solidFill>
                  <a:srgbClr val="F7FAFF"/>
                </a:solidFill>
                <a:latin typeface="Poppins"/>
                <a:cs typeface="Poppins"/>
              </a:rPr>
              <a:t>.</a:t>
            </a:r>
          </a:p>
        </p:txBody>
      </p:sp>
      <p:sp>
        <p:nvSpPr>
          <p:cNvPr id="63" name="Title 1">
            <a:extLst>
              <a:ext uri="{FF2B5EF4-FFF2-40B4-BE49-F238E27FC236}">
                <a16:creationId xmlns:a16="http://schemas.microsoft.com/office/drawing/2014/main" id="{16B85788-4FCF-BCE0-429B-B43FF75B0ABD}"/>
              </a:ext>
            </a:extLst>
          </p:cNvPr>
          <p:cNvSpPr txBox="1">
            <a:spLocks/>
          </p:cNvSpPr>
          <p:nvPr/>
        </p:nvSpPr>
        <p:spPr>
          <a:xfrm>
            <a:off x="360001" y="379694"/>
            <a:ext cx="11106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Poppins" panose="00000500000000000000" pitchFamily="50" charset="0"/>
                <a:ea typeface="+mj-ea"/>
                <a:cs typeface="Poppins" panose="00000500000000000000" pitchFamily="50"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7FAFF"/>
                </a:solidFill>
                <a:effectLst/>
                <a:uLnTx/>
                <a:uFillTx/>
                <a:latin typeface="Poppins" panose="00000500000000000000" pitchFamily="50" charset="0"/>
                <a:ea typeface="+mj-ea"/>
                <a:cs typeface="Poppins" panose="00000500000000000000" pitchFamily="50" charset="0"/>
              </a:rPr>
              <a:t>Configure Your </a:t>
            </a:r>
            <a:r>
              <a:rPr kumimoji="0" lang="en-US" sz="3600" b="1" i="0" u="none" strike="noStrike" kern="1200" cap="none" spc="0" normalizeH="0" baseline="0" noProof="0" dirty="0">
                <a:ln>
                  <a:noFill/>
                </a:ln>
                <a:gradFill>
                  <a:gsLst>
                    <a:gs pos="92000">
                      <a:srgbClr val="C18CF2"/>
                    </a:gs>
                    <a:gs pos="12000">
                      <a:srgbClr val="7FDCD6"/>
                    </a:gs>
                  </a:gsLst>
                  <a:lin ang="3600000" scaled="0"/>
                </a:gradFill>
                <a:effectLst/>
                <a:uLnTx/>
                <a:uFillTx/>
                <a:latin typeface="Poppins" panose="00000500000000000000" pitchFamily="50" charset="0"/>
                <a:ea typeface="+mj-ea"/>
                <a:cs typeface="Poppins" panose="00000500000000000000" pitchFamily="50" charset="0"/>
              </a:rPr>
              <a:t>Innovation Process</a:t>
            </a:r>
          </a:p>
        </p:txBody>
      </p:sp>
      <p:sp>
        <p:nvSpPr>
          <p:cNvPr id="64" name="TextBox 63">
            <a:extLst>
              <a:ext uri="{FF2B5EF4-FFF2-40B4-BE49-F238E27FC236}">
                <a16:creationId xmlns:a16="http://schemas.microsoft.com/office/drawing/2014/main" id="{7D837636-2E63-EBA1-3864-F984F088FA54}"/>
              </a:ext>
            </a:extLst>
          </p:cNvPr>
          <p:cNvSpPr txBox="1"/>
          <p:nvPr/>
        </p:nvSpPr>
        <p:spPr>
          <a:xfrm>
            <a:off x="7793567" y="5484489"/>
            <a:ext cx="2189762" cy="369332"/>
          </a:xfrm>
          <a:prstGeom prst="rect">
            <a:avLst/>
          </a:prstGeom>
          <a:noFill/>
        </p:spPr>
        <p:txBody>
          <a:bodyPr wrap="square">
            <a:spAutoFit/>
          </a:bodyPr>
          <a:lstStyle/>
          <a:p>
            <a:pPr algn="ctr">
              <a:defRPr/>
            </a:pPr>
            <a:r>
              <a:rPr lang="en-US" dirty="0">
                <a:solidFill>
                  <a:srgbClr val="F7FAFF"/>
                </a:solidFill>
                <a:latin typeface="Poppins SemiBold" panose="00000700000000000000" pitchFamily="2" charset="0"/>
                <a:cs typeface="Poppins SemiBold" panose="00000700000000000000" pitchFamily="2" charset="0"/>
              </a:rPr>
              <a:t>Implementation</a:t>
            </a:r>
            <a:endParaRPr lang="en-IL">
              <a:solidFill>
                <a:srgbClr val="F7FAFF"/>
              </a:solidFill>
              <a:latin typeface="Poppins SemiBold" panose="00000700000000000000" pitchFamily="2" charset="0"/>
              <a:cs typeface="Poppins SemiBold" panose="00000700000000000000" pitchFamily="2" charset="0"/>
            </a:endParaRPr>
          </a:p>
        </p:txBody>
      </p:sp>
      <p:sp>
        <p:nvSpPr>
          <p:cNvPr id="65" name="TextBox 64">
            <a:extLst>
              <a:ext uri="{FF2B5EF4-FFF2-40B4-BE49-F238E27FC236}">
                <a16:creationId xmlns:a16="http://schemas.microsoft.com/office/drawing/2014/main" id="{0E1C06E7-F406-3EF3-0F5B-AFCE137FA27C}"/>
              </a:ext>
            </a:extLst>
          </p:cNvPr>
          <p:cNvSpPr txBox="1"/>
          <p:nvPr/>
        </p:nvSpPr>
        <p:spPr>
          <a:xfrm>
            <a:off x="7687813" y="4212722"/>
            <a:ext cx="2344431" cy="369332"/>
          </a:xfrm>
          <a:prstGeom prst="rect">
            <a:avLst/>
          </a:prstGeom>
          <a:noFill/>
        </p:spPr>
        <p:txBody>
          <a:bodyPr wrap="square">
            <a:spAutoFit/>
          </a:bodyPr>
          <a:lstStyle/>
          <a:p>
            <a:pPr algn="ctr">
              <a:defRPr/>
            </a:pPr>
            <a:r>
              <a:rPr lang="en-US" dirty="0">
                <a:solidFill>
                  <a:srgbClr val="F7FAFF"/>
                </a:solidFill>
                <a:latin typeface="Poppins SemiBold" panose="00000700000000000000" pitchFamily="2" charset="0"/>
                <a:cs typeface="Poppins SemiBold" panose="00000700000000000000" pitchFamily="2" charset="0"/>
              </a:rPr>
              <a:t>Evaluation</a:t>
            </a:r>
          </a:p>
        </p:txBody>
      </p:sp>
      <p:cxnSp>
        <p:nvCxnSpPr>
          <p:cNvPr id="66" name="Straight Connector 65">
            <a:extLst>
              <a:ext uri="{FF2B5EF4-FFF2-40B4-BE49-F238E27FC236}">
                <a16:creationId xmlns:a16="http://schemas.microsoft.com/office/drawing/2014/main" id="{EA18A19E-A564-F08A-7E1E-E43B15F7CC81}"/>
              </a:ext>
            </a:extLst>
          </p:cNvPr>
          <p:cNvCxnSpPr>
            <a:cxnSpLocks/>
          </p:cNvCxnSpPr>
          <p:nvPr/>
        </p:nvCxnSpPr>
        <p:spPr>
          <a:xfrm flipH="1">
            <a:off x="7823329" y="5084070"/>
            <a:ext cx="2160000" cy="0"/>
          </a:xfrm>
          <a:prstGeom prst="line">
            <a:avLst/>
          </a:prstGeom>
          <a:noFill/>
          <a:ln w="9525" cap="rnd" cmpd="sng" algn="ctr">
            <a:solidFill>
              <a:srgbClr val="F7FAFF"/>
            </a:solidFill>
            <a:prstDash val="dash"/>
            <a:miter lim="800000"/>
            <a:headEnd type="none"/>
            <a:tailEnd type="none"/>
          </a:ln>
          <a:effectLst/>
        </p:spPr>
      </p:cxnSp>
      <p:cxnSp>
        <p:nvCxnSpPr>
          <p:cNvPr id="67" name="Straight Connector 66">
            <a:extLst>
              <a:ext uri="{FF2B5EF4-FFF2-40B4-BE49-F238E27FC236}">
                <a16:creationId xmlns:a16="http://schemas.microsoft.com/office/drawing/2014/main" id="{52DE3B15-4FB1-4EA4-C162-1F118A378353}"/>
              </a:ext>
            </a:extLst>
          </p:cNvPr>
          <p:cNvCxnSpPr>
            <a:cxnSpLocks/>
          </p:cNvCxnSpPr>
          <p:nvPr/>
        </p:nvCxnSpPr>
        <p:spPr>
          <a:xfrm flipH="1">
            <a:off x="7265329" y="3734868"/>
            <a:ext cx="3276000" cy="0"/>
          </a:xfrm>
          <a:prstGeom prst="line">
            <a:avLst/>
          </a:prstGeom>
          <a:noFill/>
          <a:ln w="9525" cap="rnd" cmpd="sng" algn="ctr">
            <a:solidFill>
              <a:srgbClr val="F7FAFF"/>
            </a:solidFill>
            <a:prstDash val="dash"/>
            <a:miter lim="800000"/>
            <a:headEnd type="none"/>
            <a:tailEnd type="none"/>
          </a:ln>
          <a:effectLst/>
        </p:spPr>
      </p:cxnSp>
      <p:sp>
        <p:nvSpPr>
          <p:cNvPr id="68" name="TextBox 67">
            <a:extLst>
              <a:ext uri="{FF2B5EF4-FFF2-40B4-BE49-F238E27FC236}">
                <a16:creationId xmlns:a16="http://schemas.microsoft.com/office/drawing/2014/main" id="{D5CEC080-9B9A-7ECA-763A-0CE8B6F50E72}"/>
              </a:ext>
            </a:extLst>
          </p:cNvPr>
          <p:cNvSpPr txBox="1"/>
          <p:nvPr/>
        </p:nvSpPr>
        <p:spPr>
          <a:xfrm>
            <a:off x="8113276" y="2909892"/>
            <a:ext cx="1493504" cy="369332"/>
          </a:xfrm>
          <a:prstGeom prst="rect">
            <a:avLst/>
          </a:prstGeom>
          <a:noFill/>
        </p:spPr>
        <p:txBody>
          <a:bodyPr wrap="square">
            <a:spAutoFit/>
          </a:bodyPr>
          <a:lstStyle/>
          <a:p>
            <a:pPr algn="ctr">
              <a:defRPr/>
            </a:pPr>
            <a:r>
              <a:rPr lang="en-US" dirty="0">
                <a:solidFill>
                  <a:srgbClr val="F7FAFF"/>
                </a:solidFill>
                <a:latin typeface="Poppins SemiBold" panose="00000700000000000000" pitchFamily="2" charset="0"/>
                <a:cs typeface="Poppins SemiBold" panose="00000700000000000000" pitchFamily="2" charset="0"/>
              </a:rPr>
              <a:t>Discovery</a:t>
            </a:r>
            <a:endParaRPr lang="en-IL">
              <a:solidFill>
                <a:srgbClr val="162045"/>
              </a:solidFill>
              <a:latin typeface="Poppins SemiBold" panose="00000700000000000000" pitchFamily="2" charset="0"/>
              <a:cs typeface="Poppins SemiBold" panose="00000700000000000000" pitchFamily="2" charset="0"/>
            </a:endParaRPr>
          </a:p>
        </p:txBody>
      </p:sp>
      <p:pic>
        <p:nvPicPr>
          <p:cNvPr id="69" name="Graphic 68">
            <a:extLst>
              <a:ext uri="{FF2B5EF4-FFF2-40B4-BE49-F238E27FC236}">
                <a16:creationId xmlns:a16="http://schemas.microsoft.com/office/drawing/2014/main" id="{22EAB261-3A68-D683-A431-5769D950E1D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5400000" flipV="1">
            <a:off x="3483913" y="5063969"/>
            <a:ext cx="7611759" cy="1863251"/>
          </a:xfrm>
          <a:prstGeom prst="rect">
            <a:avLst/>
          </a:prstGeom>
        </p:spPr>
      </p:pic>
      <p:pic>
        <p:nvPicPr>
          <p:cNvPr id="70" name="Graphic 69">
            <a:extLst>
              <a:ext uri="{FF2B5EF4-FFF2-40B4-BE49-F238E27FC236}">
                <a16:creationId xmlns:a16="http://schemas.microsoft.com/office/drawing/2014/main" id="{BF14BC5D-97AE-9A8A-0C53-9DD980DA292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5400000">
            <a:off x="6647244" y="5028410"/>
            <a:ext cx="7611759" cy="1863251"/>
          </a:xfrm>
          <a:prstGeom prst="rect">
            <a:avLst/>
          </a:prstGeom>
        </p:spPr>
      </p:pic>
      <p:sp>
        <p:nvSpPr>
          <p:cNvPr id="71" name="Oval 70">
            <a:extLst>
              <a:ext uri="{FF2B5EF4-FFF2-40B4-BE49-F238E27FC236}">
                <a16:creationId xmlns:a16="http://schemas.microsoft.com/office/drawing/2014/main" id="{82203F7A-E1CB-8627-BDF9-4DE40ECB8EA1}"/>
              </a:ext>
            </a:extLst>
          </p:cNvPr>
          <p:cNvSpPr>
            <a:spLocks/>
          </p:cNvSpPr>
          <p:nvPr/>
        </p:nvSpPr>
        <p:spPr>
          <a:xfrm rot="5400000">
            <a:off x="8620979" y="-445546"/>
            <a:ext cx="478095" cy="5092629"/>
          </a:xfrm>
          <a:prstGeom prst="ellipse">
            <a:avLst/>
          </a:prstGeom>
          <a:solidFill>
            <a:srgbClr val="162045"/>
          </a:solidFill>
          <a:ln w="19050" cap="flat" cmpd="sng" algn="ctr">
            <a:solidFill>
              <a:srgbClr val="F7FA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C836501D-1290-02D5-390C-E8FDC98A0003}"/>
              </a:ext>
            </a:extLst>
          </p:cNvPr>
          <p:cNvSpPr/>
          <p:nvPr/>
        </p:nvSpPr>
        <p:spPr>
          <a:xfrm>
            <a:off x="7625208" y="6115047"/>
            <a:ext cx="2508046" cy="755655"/>
          </a:xfrm>
          <a:prstGeom prst="rect">
            <a:avLst/>
          </a:prstGeom>
          <a:solidFill>
            <a:srgbClr val="0F13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74" name="Text 33">
            <a:extLst>
              <a:ext uri="{FF2B5EF4-FFF2-40B4-BE49-F238E27FC236}">
                <a16:creationId xmlns:a16="http://schemas.microsoft.com/office/drawing/2014/main" id="{638D94C2-0B9E-58DD-AD5C-B8EC953A2A71}"/>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sp>
        <p:nvSpPr>
          <p:cNvPr id="75" name="Text 1">
            <a:extLst>
              <a:ext uri="{FF2B5EF4-FFF2-40B4-BE49-F238E27FC236}">
                <a16:creationId xmlns:a16="http://schemas.microsoft.com/office/drawing/2014/main" id="{3526FFFE-F66E-2CF2-E7FE-AD4D991DBDDF}"/>
              </a:ext>
            </a:extLst>
          </p:cNvPr>
          <p:cNvSpPr/>
          <p:nvPr/>
        </p:nvSpPr>
        <p:spPr>
          <a:xfrm>
            <a:off x="552952" y="411480"/>
            <a:ext cx="8686800" cy="237744"/>
          </a:xfrm>
          <a:prstGeom prst="rect">
            <a:avLst/>
          </a:prstGeom>
          <a:noFill/>
          <a:ln/>
        </p:spPr>
        <p:txBody>
          <a:bodyPr wrap="square" lIns="0" tIns="0" rIns="0" bIns="0" rtlCol="0" anchor="ctr"/>
          <a:lstStyle/>
          <a:p>
            <a:pPr marL="0" indent="0" algn="l">
              <a:buNone/>
            </a:pPr>
            <a:r>
              <a:rPr lang="en-US" sz="1400" b="1" kern="0" spc="260" dirty="0">
                <a:solidFill>
                  <a:srgbClr val="C084FC"/>
                </a:solidFill>
                <a:latin typeface="Poppins" pitchFamily="34" charset="0"/>
                <a:ea typeface="Poppins" pitchFamily="34" charset="-122"/>
                <a:cs typeface="Poppins" pitchFamily="34" charset="-120"/>
              </a:rPr>
              <a:t>FINDING 02</a:t>
            </a:r>
            <a:r>
              <a:rPr lang="en-US" sz="1400" b="1" kern="0" spc="260" dirty="0">
                <a:solidFill>
                  <a:srgbClr val="94A3B8"/>
                </a:solidFill>
                <a:latin typeface="Poppins" pitchFamily="34" charset="0"/>
                <a:ea typeface="Poppins" pitchFamily="34" charset="-122"/>
                <a:cs typeface="Poppins" pitchFamily="34" charset="-120"/>
              </a:rPr>
              <a:t>   ·   THE BROKEN IMPACT CHAIN</a:t>
            </a:r>
            <a:endParaRPr lang="en-US" sz="1400" dirty="0"/>
          </a:p>
        </p:txBody>
      </p:sp>
    </p:spTree>
    <p:extLst>
      <p:ext uri="{BB962C8B-B14F-4D97-AF65-F5344CB8AC3E}">
        <p14:creationId xmlns:p14="http://schemas.microsoft.com/office/powerpoint/2010/main" val="87857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500"/>
                                        <p:tgtEl>
                                          <p:spTgt spid="6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up)">
                                      <p:cBhvr>
                                        <p:cTn id="11" dur="500"/>
                                        <p:tgtEl>
                                          <p:spTgt spid="6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up)">
                                      <p:cBhvr>
                                        <p:cTn id="19" dur="500"/>
                                        <p:tgtEl>
                                          <p:spTgt spid="6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up)">
                                      <p:cBhvr>
                                        <p:cTn id="2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F983DE5-299A-037B-8147-6BCA63934339}"/>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0A59951E-2707-1138-991A-26B349A3F6BA}"/>
              </a:ext>
            </a:extLst>
          </p:cNvPr>
          <p:cNvPicPr/>
          <p:nvPr/>
        </p:nvPicPr>
        <p:blipFill>
          <a:blip>
            <a:extLst>
              <a:ext uri="{96DAC541-7B7A-43D3-8B79-37D633B846F1}">
                <asvg:svgBlip xmlns:asvg="http://schemas.microsoft.com/office/drawing/2016/SVG/main" r:embed="rId4"/>
              </a:ext>
            </a:extLst>
          </a:blip>
          <a:stretch>
            <a:fillRect/>
          </a:stretch>
        </p:blipFill>
        <p:spPr>
          <a:xfrm rot="5400000">
            <a:off x="4656241" y="3733417"/>
            <a:ext cx="8407574" cy="5092627"/>
          </a:xfrm>
          <a:prstGeom prst="rect">
            <a:avLst/>
          </a:prstGeom>
        </p:spPr>
      </p:pic>
      <p:sp>
        <p:nvSpPr>
          <p:cNvPr id="73" name="Rectangle 72">
            <a:extLst>
              <a:ext uri="{FF2B5EF4-FFF2-40B4-BE49-F238E27FC236}">
                <a16:creationId xmlns:a16="http://schemas.microsoft.com/office/drawing/2014/main" id="{6B0FC16F-9098-F914-11F7-F8C2D3D9DA28}"/>
              </a:ext>
            </a:extLst>
          </p:cNvPr>
          <p:cNvSpPr/>
          <p:nvPr/>
        </p:nvSpPr>
        <p:spPr>
          <a:xfrm>
            <a:off x="6679257" y="2337622"/>
            <a:ext cx="4361539" cy="684000"/>
          </a:xfrm>
          <a:prstGeom prst="rect">
            <a:avLst/>
          </a:prstGeom>
          <a:gradFill>
            <a:gsLst>
              <a:gs pos="84000">
                <a:srgbClr val="FFAB2F">
                  <a:alpha val="0"/>
                </a:srgbClr>
              </a:gs>
              <a:gs pos="49000">
                <a:srgbClr val="FFAB2F">
                  <a:alpha val="40000"/>
                </a:srgbClr>
              </a:gs>
              <a:gs pos="16000">
                <a:srgbClr val="FFAB2F">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5E1F1026-785D-8115-5046-6F4AA6F87861}"/>
              </a:ext>
            </a:extLst>
          </p:cNvPr>
          <p:cNvSpPr/>
          <p:nvPr/>
        </p:nvSpPr>
        <p:spPr>
          <a:xfrm>
            <a:off x="6970026" y="3021432"/>
            <a:ext cx="3780000" cy="720000"/>
          </a:xfrm>
          <a:prstGeom prst="rect">
            <a:avLst/>
          </a:prstGeom>
          <a:gradFill>
            <a:gsLst>
              <a:gs pos="84000">
                <a:srgbClr val="FFAB2F">
                  <a:alpha val="0"/>
                </a:srgbClr>
              </a:gs>
              <a:gs pos="49000">
                <a:srgbClr val="FFAB2F">
                  <a:alpha val="40000"/>
                </a:srgbClr>
              </a:gs>
              <a:gs pos="16000">
                <a:srgbClr val="FFAB2F">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F7E01470-888B-9B8B-75E3-56678F1A4DBA}"/>
              </a:ext>
            </a:extLst>
          </p:cNvPr>
          <p:cNvSpPr/>
          <p:nvPr/>
        </p:nvSpPr>
        <p:spPr>
          <a:xfrm>
            <a:off x="7207251" y="3743693"/>
            <a:ext cx="3305550" cy="684000"/>
          </a:xfrm>
          <a:prstGeom prst="rect">
            <a:avLst/>
          </a:prstGeom>
          <a:gradFill>
            <a:gsLst>
              <a:gs pos="84000">
                <a:srgbClr val="C18CF2">
                  <a:alpha val="0"/>
                </a:srgbClr>
              </a:gs>
              <a:gs pos="49000">
                <a:srgbClr val="C18CF2">
                  <a:alpha val="40000"/>
                </a:srgbClr>
              </a:gs>
              <a:gs pos="16000">
                <a:srgbClr val="C18CF2">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A9D6185B-8519-585A-CE5A-2A592968A8AB}"/>
              </a:ext>
            </a:extLst>
          </p:cNvPr>
          <p:cNvSpPr/>
          <p:nvPr/>
        </p:nvSpPr>
        <p:spPr>
          <a:xfrm>
            <a:off x="7446756" y="4429565"/>
            <a:ext cx="2826540" cy="648000"/>
          </a:xfrm>
          <a:prstGeom prst="rect">
            <a:avLst/>
          </a:prstGeom>
          <a:gradFill>
            <a:gsLst>
              <a:gs pos="84000">
                <a:srgbClr val="C18CF2">
                  <a:alpha val="0"/>
                </a:srgbClr>
              </a:gs>
              <a:gs pos="49000">
                <a:srgbClr val="C18CF2">
                  <a:alpha val="40000"/>
                </a:srgbClr>
              </a:gs>
              <a:gs pos="16000">
                <a:srgbClr val="C18CF2">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0C4E99A-4AB7-F4D3-5240-4C30DD95DCFF}"/>
              </a:ext>
            </a:extLst>
          </p:cNvPr>
          <p:cNvSpPr/>
          <p:nvPr/>
        </p:nvSpPr>
        <p:spPr>
          <a:xfrm>
            <a:off x="7602007" y="5081012"/>
            <a:ext cx="2516039" cy="576000"/>
          </a:xfrm>
          <a:prstGeom prst="rect">
            <a:avLst/>
          </a:prstGeom>
          <a:gradFill>
            <a:gsLst>
              <a:gs pos="84000">
                <a:srgbClr val="7FDCD6">
                  <a:alpha val="0"/>
                </a:srgbClr>
              </a:gs>
              <a:gs pos="49000">
                <a:srgbClr val="7FDCD6">
                  <a:alpha val="40000"/>
                </a:srgbClr>
              </a:gs>
              <a:gs pos="16000">
                <a:srgbClr val="7FDCD6">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699F9FC7-1BD9-391C-D6F5-D861FBC38C9B}"/>
              </a:ext>
            </a:extLst>
          </p:cNvPr>
          <p:cNvSpPr/>
          <p:nvPr/>
        </p:nvSpPr>
        <p:spPr>
          <a:xfrm>
            <a:off x="7651391" y="5659551"/>
            <a:ext cx="2417270" cy="612000"/>
          </a:xfrm>
          <a:prstGeom prst="rect">
            <a:avLst/>
          </a:prstGeom>
          <a:gradFill>
            <a:gsLst>
              <a:gs pos="84000">
                <a:srgbClr val="7FDCD6">
                  <a:alpha val="0"/>
                </a:srgbClr>
              </a:gs>
              <a:gs pos="49000">
                <a:srgbClr val="7FDCD6">
                  <a:alpha val="40000"/>
                </a:srgbClr>
              </a:gs>
              <a:gs pos="16000">
                <a:srgbClr val="7FDCD6">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64FD3874-A6E2-F2A7-69B2-70EE1F07FEE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5400000" flipV="1">
            <a:off x="3483913" y="5063969"/>
            <a:ext cx="7611759" cy="1863251"/>
          </a:xfrm>
          <a:prstGeom prst="rect">
            <a:avLst/>
          </a:prstGeom>
        </p:spPr>
      </p:pic>
      <p:pic>
        <p:nvPicPr>
          <p:cNvPr id="14" name="Graphic 13">
            <a:extLst>
              <a:ext uri="{FF2B5EF4-FFF2-40B4-BE49-F238E27FC236}">
                <a16:creationId xmlns:a16="http://schemas.microsoft.com/office/drawing/2014/main" id="{576B8385-7D0D-5199-6D2C-AC9BBF3FC86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5400000">
            <a:off x="6647244" y="5028410"/>
            <a:ext cx="7611759" cy="1863251"/>
          </a:xfrm>
          <a:prstGeom prst="rect">
            <a:avLst/>
          </a:prstGeom>
        </p:spPr>
      </p:pic>
      <p:sp>
        <p:nvSpPr>
          <p:cNvPr id="15" name="Oval 14">
            <a:extLst>
              <a:ext uri="{FF2B5EF4-FFF2-40B4-BE49-F238E27FC236}">
                <a16:creationId xmlns:a16="http://schemas.microsoft.com/office/drawing/2014/main" id="{6E86917C-9499-04FA-2BD4-6396034AF091}"/>
              </a:ext>
            </a:extLst>
          </p:cNvPr>
          <p:cNvSpPr>
            <a:spLocks/>
          </p:cNvSpPr>
          <p:nvPr/>
        </p:nvSpPr>
        <p:spPr>
          <a:xfrm rot="5400000">
            <a:off x="8620979" y="-445546"/>
            <a:ext cx="478095" cy="5092629"/>
          </a:xfrm>
          <a:prstGeom prst="ellipse">
            <a:avLst/>
          </a:prstGeom>
          <a:solidFill>
            <a:srgbClr val="162045"/>
          </a:solidFill>
          <a:ln w="19050" cap="flat" cmpd="sng" algn="ctr">
            <a:solidFill>
              <a:srgbClr val="F7FA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6805FFB-F61A-7083-18E6-6EE5D04B2655}"/>
              </a:ext>
            </a:extLst>
          </p:cNvPr>
          <p:cNvSpPr txBox="1"/>
          <p:nvPr/>
        </p:nvSpPr>
        <p:spPr>
          <a:xfrm>
            <a:off x="360001" y="2005450"/>
            <a:ext cx="2421299" cy="2529923"/>
          </a:xfrm>
          <a:prstGeom prst="rect">
            <a:avLst/>
          </a:prstGeom>
          <a:noFill/>
        </p:spPr>
        <p:txBody>
          <a:bodyPr wrap="square" rtlCol="0">
            <a:spAutoFit/>
          </a:bodyPr>
          <a:lstStyle/>
          <a:p>
            <a:pPr>
              <a:lnSpc>
                <a:spcPct val="110000"/>
              </a:lnSpc>
              <a:spcAft>
                <a:spcPts val="1200"/>
              </a:spcAft>
              <a:defRPr/>
            </a:pPr>
            <a:r>
              <a:rPr lang="en-US" sz="1600" dirty="0">
                <a:solidFill>
                  <a:srgbClr val="F7FAFF"/>
                </a:solidFill>
                <a:latin typeface="Poppins"/>
                <a:cs typeface="Poppins"/>
              </a:rPr>
              <a:t>Finally, you need to connect everything together with a process that is tailored to engage your </a:t>
            </a:r>
            <a:r>
              <a:rPr lang="en-US" sz="1600" b="1" dirty="0">
                <a:solidFill>
                  <a:srgbClr val="F7FAFF"/>
                </a:solidFill>
                <a:latin typeface="Poppins"/>
                <a:cs typeface="Poppins"/>
              </a:rPr>
              <a:t>allies</a:t>
            </a:r>
            <a:r>
              <a:rPr lang="en-US" sz="1600" dirty="0">
                <a:solidFill>
                  <a:srgbClr val="F7FAFF"/>
                </a:solidFill>
                <a:latin typeface="Poppins"/>
                <a:cs typeface="Poppins"/>
              </a:rPr>
              <a:t>, manage your </a:t>
            </a:r>
            <a:r>
              <a:rPr lang="en-US" sz="1600" b="1" dirty="0">
                <a:solidFill>
                  <a:srgbClr val="F7FAFF"/>
                </a:solidFill>
                <a:latin typeface="Poppins"/>
                <a:cs typeface="Poppins"/>
              </a:rPr>
              <a:t>assets</a:t>
            </a:r>
            <a:r>
              <a:rPr lang="en-US" sz="1600" dirty="0">
                <a:solidFill>
                  <a:srgbClr val="F7FAFF"/>
                </a:solidFill>
                <a:latin typeface="Poppins"/>
                <a:cs typeface="Poppins"/>
              </a:rPr>
              <a:t>, and deliver your chosen </a:t>
            </a:r>
            <a:r>
              <a:rPr lang="en-US" sz="1600" b="1" dirty="0">
                <a:solidFill>
                  <a:srgbClr val="F7FAFF"/>
                </a:solidFill>
                <a:latin typeface="Poppins"/>
                <a:cs typeface="Poppins"/>
              </a:rPr>
              <a:t>outcomes</a:t>
            </a:r>
            <a:r>
              <a:rPr lang="en-US" sz="1600" dirty="0">
                <a:solidFill>
                  <a:srgbClr val="F7FAFF"/>
                </a:solidFill>
                <a:latin typeface="Poppins"/>
                <a:cs typeface="Poppins"/>
              </a:rPr>
              <a:t>.</a:t>
            </a:r>
          </a:p>
        </p:txBody>
      </p:sp>
      <p:sp>
        <p:nvSpPr>
          <p:cNvPr id="49" name="TextBox 48">
            <a:extLst>
              <a:ext uri="{FF2B5EF4-FFF2-40B4-BE49-F238E27FC236}">
                <a16:creationId xmlns:a16="http://schemas.microsoft.com/office/drawing/2014/main" id="{4E7F2416-06F8-5CE0-4434-E66F5115D806}"/>
              </a:ext>
            </a:extLst>
          </p:cNvPr>
          <p:cNvSpPr txBox="1"/>
          <p:nvPr/>
        </p:nvSpPr>
        <p:spPr>
          <a:xfrm>
            <a:off x="8223830" y="5774904"/>
            <a:ext cx="1272392" cy="307777"/>
          </a:xfrm>
          <a:prstGeom prst="rect">
            <a:avLst/>
          </a:prstGeom>
          <a:noFill/>
        </p:spPr>
        <p:txBody>
          <a:bodyPr wrap="square">
            <a:spAutoFit/>
          </a:bodyPr>
          <a:lstStyle/>
          <a:p>
            <a:pPr algn="ctr">
              <a:defRPr/>
            </a:pPr>
            <a:r>
              <a:rPr lang="en-US" sz="1400" dirty="0">
                <a:solidFill>
                  <a:srgbClr val="F7FAFF"/>
                </a:solidFill>
                <a:latin typeface="Poppins SemiBold" panose="00000700000000000000" pitchFamily="2" charset="0"/>
                <a:cs typeface="Poppins SemiBold" panose="00000700000000000000" pitchFamily="2" charset="0"/>
              </a:rPr>
              <a:t>Pilot</a:t>
            </a:r>
            <a:endParaRPr lang="en-IL" sz="1400">
              <a:solidFill>
                <a:srgbClr val="F7FAFF"/>
              </a:solidFill>
              <a:latin typeface="Poppins SemiBold" panose="00000700000000000000" pitchFamily="2" charset="0"/>
              <a:cs typeface="Poppins SemiBold" panose="00000700000000000000" pitchFamily="2" charset="0"/>
            </a:endParaRPr>
          </a:p>
        </p:txBody>
      </p:sp>
      <p:sp>
        <p:nvSpPr>
          <p:cNvPr id="56" name="TextBox 55">
            <a:extLst>
              <a:ext uri="{FF2B5EF4-FFF2-40B4-BE49-F238E27FC236}">
                <a16:creationId xmlns:a16="http://schemas.microsoft.com/office/drawing/2014/main" id="{B1B07B7A-F02D-F08A-E3FF-A679B40534C1}"/>
              </a:ext>
            </a:extLst>
          </p:cNvPr>
          <p:cNvSpPr txBox="1"/>
          <p:nvPr/>
        </p:nvSpPr>
        <p:spPr>
          <a:xfrm>
            <a:off x="7687811" y="4624793"/>
            <a:ext cx="2344431" cy="307777"/>
          </a:xfrm>
          <a:prstGeom prst="rect">
            <a:avLst/>
          </a:prstGeom>
          <a:noFill/>
        </p:spPr>
        <p:txBody>
          <a:bodyPr wrap="square">
            <a:spAutoFit/>
          </a:bodyPr>
          <a:lstStyle/>
          <a:p>
            <a:pPr algn="ctr">
              <a:defRPr/>
            </a:pPr>
            <a:r>
              <a:rPr lang="en-US" sz="1400" dirty="0">
                <a:solidFill>
                  <a:srgbClr val="F7FAFF"/>
                </a:solidFill>
                <a:latin typeface="Poppins SemiBold" panose="00000700000000000000" pitchFamily="2" charset="0"/>
                <a:cs typeface="Poppins SemiBold" panose="00000700000000000000" pitchFamily="2" charset="0"/>
              </a:rPr>
              <a:t>Evaluate</a:t>
            </a:r>
          </a:p>
        </p:txBody>
      </p:sp>
      <p:sp>
        <p:nvSpPr>
          <p:cNvPr id="59" name="TextBox 58">
            <a:extLst>
              <a:ext uri="{FF2B5EF4-FFF2-40B4-BE49-F238E27FC236}">
                <a16:creationId xmlns:a16="http://schemas.microsoft.com/office/drawing/2014/main" id="{36886725-063E-A108-D2C0-EBAF52F2C0F7}"/>
              </a:ext>
            </a:extLst>
          </p:cNvPr>
          <p:cNvSpPr txBox="1"/>
          <p:nvPr/>
        </p:nvSpPr>
        <p:spPr>
          <a:xfrm>
            <a:off x="7589042" y="3945453"/>
            <a:ext cx="2541969" cy="307777"/>
          </a:xfrm>
          <a:prstGeom prst="rect">
            <a:avLst/>
          </a:prstGeom>
          <a:noFill/>
        </p:spPr>
        <p:txBody>
          <a:bodyPr wrap="square">
            <a:spAutoFit/>
          </a:bodyPr>
          <a:lstStyle/>
          <a:p>
            <a:pPr algn="ctr">
              <a:defRPr/>
            </a:pPr>
            <a:r>
              <a:rPr lang="en-US" sz="1400" dirty="0">
                <a:solidFill>
                  <a:srgbClr val="F7FAFF"/>
                </a:solidFill>
                <a:latin typeface="Poppins SemiBold" panose="00000700000000000000" pitchFamily="2" charset="0"/>
                <a:cs typeface="Poppins SemiBold" panose="00000700000000000000" pitchFamily="2" charset="0"/>
              </a:rPr>
              <a:t>Collaborate</a:t>
            </a:r>
            <a:endParaRPr lang="en-IL" sz="1400">
              <a:solidFill>
                <a:srgbClr val="F7FAFF"/>
              </a:solidFill>
              <a:effectLst>
                <a:outerShdw blurRad="63500" sx="102000" sy="102000" algn="ctr" rotWithShape="0">
                  <a:srgbClr val="313852">
                    <a:lumMod val="60000"/>
                    <a:lumOff val="40000"/>
                    <a:alpha val="40000"/>
                  </a:srgbClr>
                </a:outerShdw>
              </a:effectLst>
              <a:latin typeface="Poppins SemiBold" panose="00000700000000000000" pitchFamily="2" charset="0"/>
              <a:cs typeface="Poppins SemiBold" panose="00000700000000000000" pitchFamily="2" charset="0"/>
            </a:endParaRPr>
          </a:p>
        </p:txBody>
      </p:sp>
      <p:sp>
        <p:nvSpPr>
          <p:cNvPr id="65" name="TextBox 64">
            <a:extLst>
              <a:ext uri="{FF2B5EF4-FFF2-40B4-BE49-F238E27FC236}">
                <a16:creationId xmlns:a16="http://schemas.microsoft.com/office/drawing/2014/main" id="{5DAE64C8-2FEC-116B-E6B1-A25C85ED0FDC}"/>
              </a:ext>
            </a:extLst>
          </p:cNvPr>
          <p:cNvSpPr txBox="1"/>
          <p:nvPr/>
        </p:nvSpPr>
        <p:spPr>
          <a:xfrm>
            <a:off x="7322092" y="2548263"/>
            <a:ext cx="3075868" cy="286322"/>
          </a:xfrm>
          <a:prstGeom prst="rect">
            <a:avLst/>
          </a:prstGeom>
          <a:noFill/>
        </p:spPr>
        <p:txBody>
          <a:bodyPr wrap="square">
            <a:spAutoFit/>
          </a:bodyPr>
          <a:lstStyle/>
          <a:p>
            <a:pPr algn="ctr">
              <a:defRPr/>
            </a:pPr>
            <a:r>
              <a:rPr lang="en-US" sz="1400" dirty="0">
                <a:solidFill>
                  <a:srgbClr val="F7FAFF"/>
                </a:solidFill>
                <a:latin typeface="Poppins SemiBold" panose="00000700000000000000" pitchFamily="2" charset="0"/>
                <a:cs typeface="Poppins SemiBold" panose="00000700000000000000" pitchFamily="2" charset="0"/>
              </a:rPr>
              <a:t>Collect</a:t>
            </a:r>
            <a:endParaRPr lang="en-IL" sz="1400">
              <a:ln w="0">
                <a:noFill/>
              </a:ln>
              <a:solidFill>
                <a:srgbClr val="F7FAFF"/>
              </a:solidFill>
              <a:effectLst>
                <a:outerShdw blurRad="63500" sx="102000" sy="102000" algn="ctr" rotWithShape="0">
                  <a:srgbClr val="313852">
                    <a:lumMod val="75000"/>
                    <a:alpha val="40000"/>
                  </a:srgbClr>
                </a:outerShdw>
              </a:effectLst>
              <a:latin typeface="Poppins SemiBold" panose="00000700000000000000" pitchFamily="2" charset="0"/>
              <a:cs typeface="Poppins SemiBold" panose="00000700000000000000" pitchFamily="2" charset="0"/>
            </a:endParaRPr>
          </a:p>
        </p:txBody>
      </p:sp>
      <p:sp>
        <p:nvSpPr>
          <p:cNvPr id="86" name="TextBox 85">
            <a:extLst>
              <a:ext uri="{FF2B5EF4-FFF2-40B4-BE49-F238E27FC236}">
                <a16:creationId xmlns:a16="http://schemas.microsoft.com/office/drawing/2014/main" id="{2A8D7565-537D-B59B-A772-05912FBBDE6B}"/>
              </a:ext>
            </a:extLst>
          </p:cNvPr>
          <p:cNvSpPr txBox="1"/>
          <p:nvPr/>
        </p:nvSpPr>
        <p:spPr>
          <a:xfrm>
            <a:off x="8433256" y="5236013"/>
            <a:ext cx="853540" cy="307777"/>
          </a:xfrm>
          <a:prstGeom prst="rect">
            <a:avLst/>
          </a:prstGeom>
          <a:noFill/>
        </p:spPr>
        <p:txBody>
          <a:bodyPr wrap="square">
            <a:spAutoFit/>
          </a:bodyPr>
          <a:lstStyle/>
          <a:p>
            <a:pPr algn="ctr">
              <a:defRPr/>
            </a:pPr>
            <a:r>
              <a:rPr lang="en-US" sz="1400" dirty="0">
                <a:solidFill>
                  <a:srgbClr val="F7FAFF"/>
                </a:solidFill>
                <a:latin typeface="Poppins SemiBold" panose="00000700000000000000" pitchFamily="2" charset="0"/>
                <a:cs typeface="Poppins SemiBold" panose="00000700000000000000" pitchFamily="2" charset="0"/>
              </a:rPr>
              <a:t>Track</a:t>
            </a:r>
          </a:p>
        </p:txBody>
      </p:sp>
      <p:cxnSp>
        <p:nvCxnSpPr>
          <p:cNvPr id="2" name="Straight Connector 1">
            <a:extLst>
              <a:ext uri="{FF2B5EF4-FFF2-40B4-BE49-F238E27FC236}">
                <a16:creationId xmlns:a16="http://schemas.microsoft.com/office/drawing/2014/main" id="{5C5C4426-C8DF-4E89-BD05-6F459A18F3CA}"/>
              </a:ext>
            </a:extLst>
          </p:cNvPr>
          <p:cNvCxnSpPr>
            <a:cxnSpLocks/>
          </p:cNvCxnSpPr>
          <p:nvPr/>
        </p:nvCxnSpPr>
        <p:spPr>
          <a:xfrm flipH="1">
            <a:off x="8176026" y="5658400"/>
            <a:ext cx="1368000" cy="0"/>
          </a:xfrm>
          <a:prstGeom prst="line">
            <a:avLst/>
          </a:prstGeom>
          <a:noFill/>
          <a:ln w="9525" cap="rnd" cmpd="sng" algn="ctr">
            <a:gradFill>
              <a:gsLst>
                <a:gs pos="0">
                  <a:srgbClr val="40389E">
                    <a:lumMod val="5000"/>
                    <a:lumOff val="95000"/>
                  </a:srgbClr>
                </a:gs>
                <a:gs pos="100000">
                  <a:srgbClr val="40389E">
                    <a:lumMod val="30000"/>
                    <a:lumOff val="70000"/>
                  </a:srgbClr>
                </a:gs>
              </a:gsLst>
              <a:lin ang="5400000" scaled="1"/>
            </a:gradFill>
            <a:prstDash val="dash"/>
            <a:miter lim="800000"/>
            <a:headEnd type="none"/>
            <a:tailEnd type="none"/>
          </a:ln>
          <a:effectLst/>
        </p:spPr>
      </p:cxnSp>
      <p:cxnSp>
        <p:nvCxnSpPr>
          <p:cNvPr id="7" name="Straight Connector 6">
            <a:extLst>
              <a:ext uri="{FF2B5EF4-FFF2-40B4-BE49-F238E27FC236}">
                <a16:creationId xmlns:a16="http://schemas.microsoft.com/office/drawing/2014/main" id="{7A1DD6BC-0965-F62C-48C7-98A1D6600C0C}"/>
              </a:ext>
            </a:extLst>
          </p:cNvPr>
          <p:cNvCxnSpPr>
            <a:cxnSpLocks/>
          </p:cNvCxnSpPr>
          <p:nvPr/>
        </p:nvCxnSpPr>
        <p:spPr>
          <a:xfrm flipH="1">
            <a:off x="7528026" y="4431140"/>
            <a:ext cx="2664000" cy="0"/>
          </a:xfrm>
          <a:prstGeom prst="line">
            <a:avLst/>
          </a:prstGeom>
          <a:noFill/>
          <a:ln w="9525" cap="rnd" cmpd="sng" algn="ctr">
            <a:gradFill>
              <a:gsLst>
                <a:gs pos="0">
                  <a:srgbClr val="40389E">
                    <a:lumMod val="5000"/>
                    <a:lumOff val="95000"/>
                  </a:srgbClr>
                </a:gs>
                <a:gs pos="100000">
                  <a:srgbClr val="40389E">
                    <a:lumMod val="30000"/>
                    <a:lumOff val="70000"/>
                  </a:srgbClr>
                </a:gs>
              </a:gsLst>
              <a:lin ang="5400000" scaled="1"/>
            </a:gradFill>
            <a:prstDash val="dash"/>
            <a:miter lim="800000"/>
            <a:headEnd type="none"/>
            <a:tailEnd type="none"/>
          </a:ln>
          <a:effectLst/>
        </p:spPr>
      </p:cxnSp>
      <p:cxnSp>
        <p:nvCxnSpPr>
          <p:cNvPr id="12" name="Straight Connector 11">
            <a:extLst>
              <a:ext uri="{FF2B5EF4-FFF2-40B4-BE49-F238E27FC236}">
                <a16:creationId xmlns:a16="http://schemas.microsoft.com/office/drawing/2014/main" id="{275EAA30-1FCF-2581-3F45-6E39EB0A3845}"/>
              </a:ext>
            </a:extLst>
          </p:cNvPr>
          <p:cNvCxnSpPr>
            <a:cxnSpLocks/>
          </p:cNvCxnSpPr>
          <p:nvPr/>
        </p:nvCxnSpPr>
        <p:spPr>
          <a:xfrm flipH="1">
            <a:off x="6880026" y="3019944"/>
            <a:ext cx="3960000" cy="0"/>
          </a:xfrm>
          <a:prstGeom prst="line">
            <a:avLst/>
          </a:prstGeom>
          <a:noFill/>
          <a:ln w="9525" cap="rnd" cmpd="sng" algn="ctr">
            <a:gradFill>
              <a:gsLst>
                <a:gs pos="0">
                  <a:srgbClr val="40389E">
                    <a:lumMod val="5000"/>
                    <a:lumOff val="95000"/>
                  </a:srgbClr>
                </a:gs>
                <a:gs pos="100000">
                  <a:srgbClr val="40389E">
                    <a:lumMod val="30000"/>
                    <a:lumOff val="70000"/>
                  </a:srgbClr>
                </a:gs>
              </a:gsLst>
              <a:lin ang="5400000" scaled="1"/>
            </a:gradFill>
            <a:prstDash val="dash"/>
            <a:miter lim="800000"/>
            <a:headEnd type="none"/>
            <a:tailEnd type="none"/>
          </a:ln>
          <a:effectLst/>
        </p:spPr>
      </p:cxnSp>
      <p:grpSp>
        <p:nvGrpSpPr>
          <p:cNvPr id="4" name="Group 3">
            <a:extLst>
              <a:ext uri="{FF2B5EF4-FFF2-40B4-BE49-F238E27FC236}">
                <a16:creationId xmlns:a16="http://schemas.microsoft.com/office/drawing/2014/main" id="{9710545E-8505-AB94-FF14-C46A4DBB3588}"/>
              </a:ext>
            </a:extLst>
          </p:cNvPr>
          <p:cNvGrpSpPr/>
          <p:nvPr/>
        </p:nvGrpSpPr>
        <p:grpSpPr>
          <a:xfrm>
            <a:off x="3337744" y="1864584"/>
            <a:ext cx="1615256" cy="510078"/>
            <a:chOff x="3337744" y="1864584"/>
            <a:chExt cx="1615256" cy="510078"/>
          </a:xfrm>
        </p:grpSpPr>
        <p:sp>
          <p:nvSpPr>
            <p:cNvPr id="79" name="Rectangle 78">
              <a:extLst>
                <a:ext uri="{FF2B5EF4-FFF2-40B4-BE49-F238E27FC236}">
                  <a16:creationId xmlns:a16="http://schemas.microsoft.com/office/drawing/2014/main" id="{E39D5C38-7F3C-3F21-0D7A-1F5E29D9649E}"/>
                </a:ext>
              </a:extLst>
            </p:cNvPr>
            <p:cNvSpPr/>
            <p:nvPr/>
          </p:nvSpPr>
          <p:spPr>
            <a:xfrm>
              <a:off x="3354594" y="1864584"/>
              <a:ext cx="1597861" cy="504000"/>
            </a:xfrm>
            <a:prstGeom prst="rect">
              <a:avLst/>
            </a:prstGeom>
            <a:gradFill>
              <a:gsLst>
                <a:gs pos="84000">
                  <a:srgbClr val="FFAB2F">
                    <a:alpha val="0"/>
                  </a:srgbClr>
                </a:gs>
                <a:gs pos="49000">
                  <a:srgbClr val="FFAB2F">
                    <a:alpha val="40000"/>
                  </a:srgbClr>
                </a:gs>
                <a:gs pos="16000">
                  <a:srgbClr val="FFAB2F">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8716177A-E9C2-775C-FC60-7347CE65A406}"/>
                </a:ext>
              </a:extLst>
            </p:cNvPr>
            <p:cNvSpPr txBox="1"/>
            <p:nvPr/>
          </p:nvSpPr>
          <p:spPr>
            <a:xfrm>
              <a:off x="3761293" y="1968773"/>
              <a:ext cx="76815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7FAFF"/>
                  </a:solidFill>
                  <a:effectLst/>
                  <a:uLnTx/>
                  <a:uFillTx/>
                  <a:latin typeface="Poppins SemiBold" panose="00000700000000000000" pitchFamily="2" charset="0"/>
                  <a:cs typeface="Poppins SemiBold" panose="00000700000000000000" pitchFamily="2" charset="0"/>
                </a:rPr>
                <a:t>Ideate</a:t>
              </a:r>
              <a:endParaRPr kumimoji="0" lang="en-IL" sz="1400" b="0" i="0" u="none" strike="noStrike" kern="0" cap="none" spc="0" normalizeH="0" baseline="0" noProof="0">
                <a:ln>
                  <a:noFill/>
                </a:ln>
                <a:solidFill>
                  <a:srgbClr val="F7FAFF"/>
                </a:solidFill>
                <a:effectLst/>
                <a:uLnTx/>
                <a:uFillTx/>
                <a:latin typeface="Poppins SemiBold" panose="00000700000000000000" pitchFamily="2" charset="0"/>
                <a:cs typeface="Poppins SemiBold" panose="00000700000000000000" pitchFamily="2" charset="0"/>
              </a:endParaRPr>
            </a:p>
          </p:txBody>
        </p:sp>
        <p:sp>
          <p:nvSpPr>
            <p:cNvPr id="44" name="Rectangle: Rounded Corners 43">
              <a:extLst>
                <a:ext uri="{FF2B5EF4-FFF2-40B4-BE49-F238E27FC236}">
                  <a16:creationId xmlns:a16="http://schemas.microsoft.com/office/drawing/2014/main" id="{C21E2EDF-25C8-E17A-24AC-7450D50FB463}"/>
                </a:ext>
              </a:extLst>
            </p:cNvPr>
            <p:cNvSpPr/>
            <p:nvPr/>
          </p:nvSpPr>
          <p:spPr>
            <a:xfrm>
              <a:off x="3337744" y="1870662"/>
              <a:ext cx="1615256" cy="504000"/>
            </a:xfrm>
            <a:prstGeom prst="roundRect">
              <a:avLst/>
            </a:prstGeom>
            <a:noFill/>
            <a:ln w="9525" cap="rnd" cmpd="sng" algn="ctr">
              <a:solidFill>
                <a:srgbClr val="A8C0E4">
                  <a:lumMod val="20000"/>
                  <a:lumOff val="80000"/>
                  <a:alpha val="20000"/>
                </a:srgbClr>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10057BB6-9BAD-F8B3-BD93-4EC1CD0AFDE9}"/>
              </a:ext>
            </a:extLst>
          </p:cNvPr>
          <p:cNvGrpSpPr/>
          <p:nvPr/>
        </p:nvGrpSpPr>
        <p:grpSpPr>
          <a:xfrm>
            <a:off x="3337744" y="2621754"/>
            <a:ext cx="1615256" cy="512052"/>
            <a:chOff x="3337744" y="2621754"/>
            <a:chExt cx="1615256" cy="512052"/>
          </a:xfrm>
        </p:grpSpPr>
        <p:sp>
          <p:nvSpPr>
            <p:cNvPr id="85" name="Rectangle 84">
              <a:extLst>
                <a:ext uri="{FF2B5EF4-FFF2-40B4-BE49-F238E27FC236}">
                  <a16:creationId xmlns:a16="http://schemas.microsoft.com/office/drawing/2014/main" id="{B4D65F81-A279-8AAF-D90E-49DD8502E10F}"/>
                </a:ext>
              </a:extLst>
            </p:cNvPr>
            <p:cNvSpPr/>
            <p:nvPr/>
          </p:nvSpPr>
          <p:spPr>
            <a:xfrm>
              <a:off x="3354594" y="2629806"/>
              <a:ext cx="1597861" cy="504000"/>
            </a:xfrm>
            <a:prstGeom prst="rect">
              <a:avLst/>
            </a:prstGeom>
            <a:gradFill>
              <a:gsLst>
                <a:gs pos="84000">
                  <a:srgbClr val="C18CF2">
                    <a:alpha val="0"/>
                  </a:srgbClr>
                </a:gs>
                <a:gs pos="49000">
                  <a:srgbClr val="C18CF2">
                    <a:alpha val="40000"/>
                  </a:srgbClr>
                </a:gs>
                <a:gs pos="16000">
                  <a:srgbClr val="C18CF2">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8ECC7EB1-B882-4202-7BDB-39188D2E0732}"/>
                </a:ext>
              </a:extLst>
            </p:cNvPr>
            <p:cNvSpPr txBox="1"/>
            <p:nvPr/>
          </p:nvSpPr>
          <p:spPr>
            <a:xfrm>
              <a:off x="3433751" y="2730308"/>
              <a:ext cx="1411304"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7FAFF"/>
                  </a:solidFill>
                  <a:effectLst/>
                  <a:uLnTx/>
                  <a:uFillTx/>
                  <a:latin typeface="Poppins SemiBold" panose="00000700000000000000" pitchFamily="2" charset="0"/>
                  <a:cs typeface="Poppins SemiBold" panose="00000700000000000000" pitchFamily="2" charset="0"/>
                </a:rPr>
                <a:t>Develop</a:t>
              </a:r>
            </a:p>
          </p:txBody>
        </p:sp>
        <p:sp>
          <p:nvSpPr>
            <p:cNvPr id="45" name="Rectangle: Rounded Corners 44">
              <a:extLst>
                <a:ext uri="{FF2B5EF4-FFF2-40B4-BE49-F238E27FC236}">
                  <a16:creationId xmlns:a16="http://schemas.microsoft.com/office/drawing/2014/main" id="{58CFF6D9-35A4-A70D-5DCF-70A5F028C4B4}"/>
                </a:ext>
              </a:extLst>
            </p:cNvPr>
            <p:cNvSpPr/>
            <p:nvPr/>
          </p:nvSpPr>
          <p:spPr>
            <a:xfrm>
              <a:off x="3337744" y="2621754"/>
              <a:ext cx="1615256" cy="504000"/>
            </a:xfrm>
            <a:prstGeom prst="roundRect">
              <a:avLst/>
            </a:prstGeom>
            <a:noFill/>
            <a:ln w="9525" cap="rnd" cmpd="sng" algn="ctr">
              <a:solidFill>
                <a:srgbClr val="A8C0E4">
                  <a:lumMod val="20000"/>
                  <a:lumOff val="80000"/>
                  <a:alpha val="20000"/>
                </a:srgbClr>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BE7BA60B-F759-FD04-F5AF-765A995A3AA2}"/>
              </a:ext>
            </a:extLst>
          </p:cNvPr>
          <p:cNvSpPr txBox="1"/>
          <p:nvPr/>
        </p:nvSpPr>
        <p:spPr>
          <a:xfrm>
            <a:off x="8433256" y="3240422"/>
            <a:ext cx="853540" cy="307777"/>
          </a:xfrm>
          <a:prstGeom prst="rect">
            <a:avLst/>
          </a:prstGeom>
          <a:noFill/>
        </p:spPr>
        <p:txBody>
          <a:bodyPr wrap="square">
            <a:spAutoFit/>
          </a:bodyPr>
          <a:lstStyle/>
          <a:p>
            <a:pPr algn="ctr">
              <a:defRPr/>
            </a:pPr>
            <a:r>
              <a:rPr lang="en-US" sz="1400" dirty="0">
                <a:solidFill>
                  <a:srgbClr val="F7FAFF"/>
                </a:solidFill>
                <a:latin typeface="Poppins SemiBold" panose="00000700000000000000" pitchFamily="2" charset="0"/>
                <a:cs typeface="Poppins SemiBold" panose="00000700000000000000" pitchFamily="2" charset="0"/>
              </a:rPr>
              <a:t>Review</a:t>
            </a:r>
          </a:p>
        </p:txBody>
      </p:sp>
      <p:grpSp>
        <p:nvGrpSpPr>
          <p:cNvPr id="11" name="Group 10">
            <a:extLst>
              <a:ext uri="{FF2B5EF4-FFF2-40B4-BE49-F238E27FC236}">
                <a16:creationId xmlns:a16="http://schemas.microsoft.com/office/drawing/2014/main" id="{C560668A-6710-3968-464E-9766631AF307}"/>
              </a:ext>
            </a:extLst>
          </p:cNvPr>
          <p:cNvGrpSpPr/>
          <p:nvPr/>
        </p:nvGrpSpPr>
        <p:grpSpPr>
          <a:xfrm>
            <a:off x="3337744" y="4120793"/>
            <a:ext cx="1615256" cy="507145"/>
            <a:chOff x="3337744" y="4120793"/>
            <a:chExt cx="1615256" cy="507145"/>
          </a:xfrm>
        </p:grpSpPr>
        <p:sp>
          <p:nvSpPr>
            <p:cNvPr id="80" name="Rectangle 79">
              <a:extLst>
                <a:ext uri="{FF2B5EF4-FFF2-40B4-BE49-F238E27FC236}">
                  <a16:creationId xmlns:a16="http://schemas.microsoft.com/office/drawing/2014/main" id="{F16D66A5-D61D-1B28-26E6-A35171964BD1}"/>
                </a:ext>
              </a:extLst>
            </p:cNvPr>
            <p:cNvSpPr/>
            <p:nvPr/>
          </p:nvSpPr>
          <p:spPr>
            <a:xfrm>
              <a:off x="3354594" y="4120793"/>
              <a:ext cx="1597861" cy="504000"/>
            </a:xfrm>
            <a:prstGeom prst="rect">
              <a:avLst/>
            </a:prstGeom>
            <a:gradFill>
              <a:gsLst>
                <a:gs pos="84000">
                  <a:srgbClr val="7FDCD6">
                    <a:alpha val="0"/>
                  </a:srgbClr>
                </a:gs>
                <a:gs pos="49000">
                  <a:srgbClr val="7FDCD6">
                    <a:alpha val="40000"/>
                  </a:srgbClr>
                </a:gs>
                <a:gs pos="16000">
                  <a:srgbClr val="7FDCD6">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82420BA1-403F-B5EC-B48D-AE396AA444B1}"/>
                </a:ext>
              </a:extLst>
            </p:cNvPr>
            <p:cNvSpPr txBox="1"/>
            <p:nvPr/>
          </p:nvSpPr>
          <p:spPr>
            <a:xfrm>
              <a:off x="3414723" y="4222050"/>
              <a:ext cx="1461298"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7FAFF"/>
                  </a:solidFill>
                  <a:effectLst/>
                  <a:uLnTx/>
                  <a:uFillTx/>
                  <a:latin typeface="Poppins SemiBold" panose="00000700000000000000" pitchFamily="2" charset="0"/>
                  <a:cs typeface="Poppins SemiBold" panose="00000700000000000000" pitchFamily="2" charset="0"/>
                </a:rPr>
                <a:t>Validate</a:t>
              </a:r>
            </a:p>
          </p:txBody>
        </p:sp>
        <p:sp>
          <p:nvSpPr>
            <p:cNvPr id="67" name="Rectangle: Rounded Corners 66">
              <a:extLst>
                <a:ext uri="{FF2B5EF4-FFF2-40B4-BE49-F238E27FC236}">
                  <a16:creationId xmlns:a16="http://schemas.microsoft.com/office/drawing/2014/main" id="{1F46025B-FCA2-F64F-4BB7-FD67B63E46DA}"/>
                </a:ext>
              </a:extLst>
            </p:cNvPr>
            <p:cNvSpPr/>
            <p:nvPr/>
          </p:nvSpPr>
          <p:spPr>
            <a:xfrm>
              <a:off x="3337744" y="4123938"/>
              <a:ext cx="1615256" cy="504000"/>
            </a:xfrm>
            <a:prstGeom prst="roundRect">
              <a:avLst/>
            </a:prstGeom>
            <a:noFill/>
            <a:ln w="9525" cap="rnd" cmpd="sng" algn="ctr">
              <a:solidFill>
                <a:srgbClr val="A8C0E4">
                  <a:lumMod val="20000"/>
                  <a:lumOff val="80000"/>
                  <a:alpha val="20000"/>
                </a:srgbClr>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BA4A7346-C90F-0011-71AC-8548F72170FF}"/>
              </a:ext>
            </a:extLst>
          </p:cNvPr>
          <p:cNvGrpSpPr/>
          <p:nvPr/>
        </p:nvGrpSpPr>
        <p:grpSpPr>
          <a:xfrm>
            <a:off x="3337744" y="4875030"/>
            <a:ext cx="1615256" cy="504000"/>
            <a:chOff x="3337744" y="4875030"/>
            <a:chExt cx="1615256" cy="504000"/>
          </a:xfrm>
        </p:grpSpPr>
        <p:sp>
          <p:nvSpPr>
            <p:cNvPr id="81" name="Rectangle 80">
              <a:extLst>
                <a:ext uri="{FF2B5EF4-FFF2-40B4-BE49-F238E27FC236}">
                  <a16:creationId xmlns:a16="http://schemas.microsoft.com/office/drawing/2014/main" id="{FEE37CB8-DC29-BE1A-B1D0-A98E5D144F8E}"/>
                </a:ext>
              </a:extLst>
            </p:cNvPr>
            <p:cNvSpPr/>
            <p:nvPr/>
          </p:nvSpPr>
          <p:spPr>
            <a:xfrm>
              <a:off x="3354594" y="4875030"/>
              <a:ext cx="1597861" cy="504000"/>
            </a:xfrm>
            <a:prstGeom prst="rect">
              <a:avLst/>
            </a:prstGeom>
            <a:gradFill>
              <a:gsLst>
                <a:gs pos="84000">
                  <a:srgbClr val="C18CF2">
                    <a:alpha val="0"/>
                  </a:srgbClr>
                </a:gs>
                <a:gs pos="49000">
                  <a:srgbClr val="C18CF2">
                    <a:alpha val="40000"/>
                  </a:srgbClr>
                </a:gs>
                <a:gs pos="16000">
                  <a:srgbClr val="C18CF2">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16D073BB-28BF-801C-90B6-B18E64995F28}"/>
                </a:ext>
              </a:extLst>
            </p:cNvPr>
            <p:cNvSpPr txBox="1"/>
            <p:nvPr/>
          </p:nvSpPr>
          <p:spPr>
            <a:xfrm>
              <a:off x="3414723" y="4973142"/>
              <a:ext cx="1461298"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7FAFF"/>
                  </a:solidFill>
                  <a:effectLst/>
                  <a:uLnTx/>
                  <a:uFillTx/>
                  <a:latin typeface="Poppins SemiBold" panose="00000700000000000000" pitchFamily="2" charset="0"/>
                  <a:cs typeface="Poppins SemiBold" panose="00000700000000000000" pitchFamily="2" charset="0"/>
                </a:rPr>
                <a:t>Prioritize</a:t>
              </a:r>
            </a:p>
          </p:txBody>
        </p:sp>
        <p:sp>
          <p:nvSpPr>
            <p:cNvPr id="69" name="Rectangle: Rounded Corners 68">
              <a:extLst>
                <a:ext uri="{FF2B5EF4-FFF2-40B4-BE49-F238E27FC236}">
                  <a16:creationId xmlns:a16="http://schemas.microsoft.com/office/drawing/2014/main" id="{C7BFD7E3-55DC-D748-7E18-2A16EE34ECD3}"/>
                </a:ext>
              </a:extLst>
            </p:cNvPr>
            <p:cNvSpPr/>
            <p:nvPr/>
          </p:nvSpPr>
          <p:spPr>
            <a:xfrm>
              <a:off x="3337744" y="4875030"/>
              <a:ext cx="1615256" cy="504000"/>
            </a:xfrm>
            <a:prstGeom prst="roundRect">
              <a:avLst/>
            </a:prstGeom>
            <a:noFill/>
            <a:ln w="9525" cap="rnd" cmpd="sng" algn="ctr">
              <a:solidFill>
                <a:srgbClr val="A8C0E4">
                  <a:lumMod val="20000"/>
                  <a:lumOff val="80000"/>
                  <a:alpha val="20000"/>
                </a:srgbClr>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2B0605D6-39FB-73B7-6F9C-1B25D8DAB044}"/>
              </a:ext>
            </a:extLst>
          </p:cNvPr>
          <p:cNvGrpSpPr/>
          <p:nvPr/>
        </p:nvGrpSpPr>
        <p:grpSpPr>
          <a:xfrm>
            <a:off x="3337744" y="5626121"/>
            <a:ext cx="1615256" cy="504001"/>
            <a:chOff x="3337744" y="5626121"/>
            <a:chExt cx="1615256" cy="504001"/>
          </a:xfrm>
        </p:grpSpPr>
        <p:sp>
          <p:nvSpPr>
            <p:cNvPr id="82" name="Rectangle 81">
              <a:extLst>
                <a:ext uri="{FF2B5EF4-FFF2-40B4-BE49-F238E27FC236}">
                  <a16:creationId xmlns:a16="http://schemas.microsoft.com/office/drawing/2014/main" id="{2A307F67-ED0F-2FE0-22C3-F733D16C719F}"/>
                </a:ext>
              </a:extLst>
            </p:cNvPr>
            <p:cNvSpPr/>
            <p:nvPr/>
          </p:nvSpPr>
          <p:spPr>
            <a:xfrm>
              <a:off x="3354594" y="5626121"/>
              <a:ext cx="1597861" cy="504000"/>
            </a:xfrm>
            <a:prstGeom prst="rect">
              <a:avLst/>
            </a:prstGeom>
            <a:gradFill>
              <a:gsLst>
                <a:gs pos="84000">
                  <a:srgbClr val="7FDCD6">
                    <a:alpha val="0"/>
                  </a:srgbClr>
                </a:gs>
                <a:gs pos="49000">
                  <a:srgbClr val="7FDCD6">
                    <a:alpha val="40000"/>
                  </a:srgbClr>
                </a:gs>
                <a:gs pos="16000">
                  <a:srgbClr val="7FDCD6">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C50E58CB-2973-4170-3156-F8632C2B99DC}"/>
                </a:ext>
              </a:extLst>
            </p:cNvPr>
            <p:cNvSpPr txBox="1"/>
            <p:nvPr/>
          </p:nvSpPr>
          <p:spPr>
            <a:xfrm>
              <a:off x="3337744" y="5724234"/>
              <a:ext cx="161525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7FAFF"/>
                  </a:solidFill>
                  <a:effectLst/>
                  <a:uLnTx/>
                  <a:uFillTx/>
                  <a:latin typeface="Poppins SemiBold" panose="00000700000000000000" pitchFamily="2" charset="0"/>
                  <a:cs typeface="Poppins SemiBold" panose="00000700000000000000" pitchFamily="2" charset="0"/>
                </a:rPr>
                <a:t>Business Case</a:t>
              </a:r>
            </a:p>
          </p:txBody>
        </p:sp>
        <p:sp>
          <p:nvSpPr>
            <p:cNvPr id="71" name="Rectangle: Rounded Corners 70">
              <a:extLst>
                <a:ext uri="{FF2B5EF4-FFF2-40B4-BE49-F238E27FC236}">
                  <a16:creationId xmlns:a16="http://schemas.microsoft.com/office/drawing/2014/main" id="{FDB13FA0-5A2E-3CD9-09EC-EB6B1C16D807}"/>
                </a:ext>
              </a:extLst>
            </p:cNvPr>
            <p:cNvSpPr/>
            <p:nvPr/>
          </p:nvSpPr>
          <p:spPr>
            <a:xfrm>
              <a:off x="3337744" y="5626122"/>
              <a:ext cx="1615256" cy="504000"/>
            </a:xfrm>
            <a:prstGeom prst="roundRect">
              <a:avLst/>
            </a:prstGeom>
            <a:noFill/>
            <a:ln w="9525" cap="rnd" cmpd="sng" algn="ctr">
              <a:solidFill>
                <a:srgbClr val="A8C0E4">
                  <a:lumMod val="20000"/>
                  <a:lumOff val="80000"/>
                  <a:alpha val="20000"/>
                </a:srgbClr>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cxnSp>
        <p:nvCxnSpPr>
          <p:cNvPr id="17" name="Straight Connector 16">
            <a:extLst>
              <a:ext uri="{FF2B5EF4-FFF2-40B4-BE49-F238E27FC236}">
                <a16:creationId xmlns:a16="http://schemas.microsoft.com/office/drawing/2014/main" id="{8798A792-65DA-8329-6D30-782DCFEF29EA}"/>
              </a:ext>
            </a:extLst>
          </p:cNvPr>
          <p:cNvCxnSpPr>
            <a:cxnSpLocks/>
          </p:cNvCxnSpPr>
          <p:nvPr/>
        </p:nvCxnSpPr>
        <p:spPr>
          <a:xfrm flipH="1">
            <a:off x="7780026" y="5084070"/>
            <a:ext cx="2160000" cy="0"/>
          </a:xfrm>
          <a:prstGeom prst="line">
            <a:avLst/>
          </a:prstGeom>
          <a:noFill/>
          <a:ln w="9525" cap="rnd" cmpd="sng" algn="ctr">
            <a:solidFill>
              <a:srgbClr val="F7FAFF"/>
            </a:solidFill>
            <a:prstDash val="dash"/>
            <a:miter lim="800000"/>
            <a:headEnd type="none"/>
            <a:tailEnd type="none"/>
          </a:ln>
          <a:effectLst/>
        </p:spPr>
      </p:cxnSp>
      <p:cxnSp>
        <p:nvCxnSpPr>
          <p:cNvPr id="19" name="Straight Connector 18">
            <a:extLst>
              <a:ext uri="{FF2B5EF4-FFF2-40B4-BE49-F238E27FC236}">
                <a16:creationId xmlns:a16="http://schemas.microsoft.com/office/drawing/2014/main" id="{0226404F-20C7-3CA6-B0D8-0F915EBF5C7C}"/>
              </a:ext>
            </a:extLst>
          </p:cNvPr>
          <p:cNvCxnSpPr>
            <a:cxnSpLocks/>
          </p:cNvCxnSpPr>
          <p:nvPr/>
        </p:nvCxnSpPr>
        <p:spPr>
          <a:xfrm flipH="1">
            <a:off x="7222026" y="3734868"/>
            <a:ext cx="3276000" cy="0"/>
          </a:xfrm>
          <a:prstGeom prst="line">
            <a:avLst/>
          </a:prstGeom>
          <a:noFill/>
          <a:ln w="9525" cap="rnd" cmpd="sng" algn="ctr">
            <a:solidFill>
              <a:srgbClr val="F7FAFF"/>
            </a:solidFill>
            <a:prstDash val="dash"/>
            <a:miter lim="800000"/>
            <a:headEnd type="none"/>
            <a:tailEnd type="none"/>
          </a:ln>
          <a:effectLst/>
        </p:spPr>
      </p:cxnSp>
      <p:grpSp>
        <p:nvGrpSpPr>
          <p:cNvPr id="10" name="Group 9">
            <a:extLst>
              <a:ext uri="{FF2B5EF4-FFF2-40B4-BE49-F238E27FC236}">
                <a16:creationId xmlns:a16="http://schemas.microsoft.com/office/drawing/2014/main" id="{6B8B1914-5300-ADFD-BB38-10C300E2EC2A}"/>
              </a:ext>
            </a:extLst>
          </p:cNvPr>
          <p:cNvGrpSpPr/>
          <p:nvPr/>
        </p:nvGrpSpPr>
        <p:grpSpPr>
          <a:xfrm>
            <a:off x="3337744" y="3364793"/>
            <a:ext cx="1615256" cy="520105"/>
            <a:chOff x="3337744" y="3364793"/>
            <a:chExt cx="1615256" cy="520105"/>
          </a:xfrm>
        </p:grpSpPr>
        <p:sp>
          <p:nvSpPr>
            <p:cNvPr id="83" name="Rectangle 82">
              <a:extLst>
                <a:ext uri="{FF2B5EF4-FFF2-40B4-BE49-F238E27FC236}">
                  <a16:creationId xmlns:a16="http://schemas.microsoft.com/office/drawing/2014/main" id="{9EF3741A-5901-1FBD-1575-47B5DE10846F}"/>
                </a:ext>
              </a:extLst>
            </p:cNvPr>
            <p:cNvSpPr/>
            <p:nvPr/>
          </p:nvSpPr>
          <p:spPr>
            <a:xfrm>
              <a:off x="3354594" y="3380898"/>
              <a:ext cx="1597861" cy="504000"/>
            </a:xfrm>
            <a:prstGeom prst="rect">
              <a:avLst/>
            </a:prstGeom>
            <a:gradFill>
              <a:gsLst>
                <a:gs pos="84000">
                  <a:srgbClr val="FFAB2F">
                    <a:alpha val="0"/>
                  </a:srgbClr>
                </a:gs>
                <a:gs pos="49000">
                  <a:srgbClr val="FFAB2F">
                    <a:alpha val="40000"/>
                  </a:srgbClr>
                </a:gs>
                <a:gs pos="16000">
                  <a:srgbClr val="FFAB2F">
                    <a:alpha val="0"/>
                  </a:srgbClr>
                </a:gs>
              </a:gsLst>
              <a:lin ang="12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0DB1DC28-3114-E40C-5825-371F5FA82382}"/>
                </a:ext>
              </a:extLst>
            </p:cNvPr>
            <p:cNvSpPr txBox="1"/>
            <p:nvPr/>
          </p:nvSpPr>
          <p:spPr>
            <a:xfrm>
              <a:off x="3590562" y="3464236"/>
              <a:ext cx="1118426" cy="2616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7FAFF"/>
                  </a:solidFill>
                  <a:effectLst/>
                  <a:uLnTx/>
                  <a:uFillTx/>
                  <a:latin typeface="Poppins SemiBold" panose="00000700000000000000" pitchFamily="2" charset="0"/>
                  <a:cs typeface="Poppins SemiBold" panose="00000700000000000000" pitchFamily="2" charset="0"/>
                </a:rPr>
                <a:t>Compliance</a:t>
              </a:r>
            </a:p>
          </p:txBody>
        </p:sp>
        <p:sp>
          <p:nvSpPr>
            <p:cNvPr id="48" name="Rectangle: Rounded Corners 47">
              <a:extLst>
                <a:ext uri="{FF2B5EF4-FFF2-40B4-BE49-F238E27FC236}">
                  <a16:creationId xmlns:a16="http://schemas.microsoft.com/office/drawing/2014/main" id="{7D1D7136-4BA1-B83B-1D26-69EB26BC9FF3}"/>
                </a:ext>
              </a:extLst>
            </p:cNvPr>
            <p:cNvSpPr/>
            <p:nvPr/>
          </p:nvSpPr>
          <p:spPr>
            <a:xfrm>
              <a:off x="3337744" y="3372846"/>
              <a:ext cx="1615256" cy="504000"/>
            </a:xfrm>
            <a:prstGeom prst="roundRect">
              <a:avLst/>
            </a:prstGeom>
            <a:noFill/>
            <a:ln w="9525" cap="rnd" cmpd="sng" algn="ctr">
              <a:solidFill>
                <a:srgbClr val="A8C0E4">
                  <a:lumMod val="20000"/>
                  <a:lumOff val="80000"/>
                  <a:alpha val="20000"/>
                </a:srgbClr>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84" name="Rectangle: Rounded Corners 83">
              <a:extLst>
                <a:ext uri="{FF2B5EF4-FFF2-40B4-BE49-F238E27FC236}">
                  <a16:creationId xmlns:a16="http://schemas.microsoft.com/office/drawing/2014/main" id="{4BE24F24-3FFE-58A4-B56E-098F6E95A813}"/>
                </a:ext>
              </a:extLst>
            </p:cNvPr>
            <p:cNvSpPr/>
            <p:nvPr/>
          </p:nvSpPr>
          <p:spPr>
            <a:xfrm>
              <a:off x="3337744" y="3364793"/>
              <a:ext cx="1615256" cy="504000"/>
            </a:xfrm>
            <a:prstGeom prst="roundRect">
              <a:avLst/>
            </a:prstGeom>
            <a:noFill/>
            <a:ln w="9525" cap="rnd" cmpd="sng" algn="ctr">
              <a:solidFill>
                <a:srgbClr val="A8C0E4">
                  <a:lumMod val="20000"/>
                  <a:lumOff val="80000"/>
                  <a:alpha val="20000"/>
                </a:srgbClr>
              </a:solidFill>
              <a:prstDash val="dash"/>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cxnSp>
        <p:nvCxnSpPr>
          <p:cNvPr id="30" name="Connector: Curved 29">
            <a:extLst>
              <a:ext uri="{FF2B5EF4-FFF2-40B4-BE49-F238E27FC236}">
                <a16:creationId xmlns:a16="http://schemas.microsoft.com/office/drawing/2014/main" id="{597E9B65-9DE3-A681-BD51-6D1AFC2DAEB0}"/>
              </a:ext>
            </a:extLst>
          </p:cNvPr>
          <p:cNvCxnSpPr>
            <a:cxnSpLocks/>
          </p:cNvCxnSpPr>
          <p:nvPr/>
        </p:nvCxnSpPr>
        <p:spPr>
          <a:xfrm>
            <a:off x="5029200" y="2942835"/>
            <a:ext cx="2376580" cy="2321753"/>
          </a:xfrm>
          <a:prstGeom prst="curvedConnector3">
            <a:avLst>
              <a:gd name="adj1" fmla="val 43187"/>
            </a:avLst>
          </a:prstGeom>
          <a:noFill/>
          <a:ln w="15875" cap="flat" cmpd="sng" algn="ctr">
            <a:solidFill>
              <a:srgbClr val="F7FAFF"/>
            </a:solidFill>
            <a:prstDash val="solid"/>
            <a:miter lim="800000"/>
            <a:headEnd type="arrow"/>
            <a:tailEnd type="arrow"/>
          </a:ln>
          <a:effectLst/>
        </p:spPr>
      </p:cxnSp>
      <p:cxnSp>
        <p:nvCxnSpPr>
          <p:cNvPr id="31" name="Connector: Curved 30">
            <a:extLst>
              <a:ext uri="{FF2B5EF4-FFF2-40B4-BE49-F238E27FC236}">
                <a16:creationId xmlns:a16="http://schemas.microsoft.com/office/drawing/2014/main" id="{DB863241-1EAE-8243-28E7-8A14995D5886}"/>
              </a:ext>
            </a:extLst>
          </p:cNvPr>
          <p:cNvCxnSpPr>
            <a:cxnSpLocks/>
          </p:cNvCxnSpPr>
          <p:nvPr/>
        </p:nvCxnSpPr>
        <p:spPr>
          <a:xfrm flipV="1">
            <a:off x="5164837" y="3372846"/>
            <a:ext cx="1499764" cy="252000"/>
          </a:xfrm>
          <a:prstGeom prst="curvedConnector3">
            <a:avLst>
              <a:gd name="adj1" fmla="val 50000"/>
            </a:avLst>
          </a:prstGeom>
          <a:noFill/>
          <a:ln w="15875" cap="flat" cmpd="sng" algn="ctr">
            <a:solidFill>
              <a:srgbClr val="F7FAFF"/>
            </a:solidFill>
            <a:prstDash val="solid"/>
            <a:miter lim="800000"/>
            <a:headEnd type="arrow"/>
            <a:tailEnd type="arrow"/>
          </a:ln>
          <a:effectLst/>
        </p:spPr>
      </p:cxnSp>
      <p:sp>
        <p:nvSpPr>
          <p:cNvPr id="21" name="Rectangle 20">
            <a:extLst>
              <a:ext uri="{FF2B5EF4-FFF2-40B4-BE49-F238E27FC236}">
                <a16:creationId xmlns:a16="http://schemas.microsoft.com/office/drawing/2014/main" id="{DBB276CE-2CEA-74D0-7F82-F7AA91BD59E2}"/>
              </a:ext>
            </a:extLst>
          </p:cNvPr>
          <p:cNvSpPr/>
          <p:nvPr/>
        </p:nvSpPr>
        <p:spPr>
          <a:xfrm>
            <a:off x="7625208" y="6115047"/>
            <a:ext cx="2508046" cy="755655"/>
          </a:xfrm>
          <a:prstGeom prst="rect">
            <a:avLst/>
          </a:prstGeom>
          <a:solidFill>
            <a:srgbClr val="0F13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20" name="Text 33">
            <a:extLst>
              <a:ext uri="{FF2B5EF4-FFF2-40B4-BE49-F238E27FC236}">
                <a16:creationId xmlns:a16="http://schemas.microsoft.com/office/drawing/2014/main" id="{B625F758-5026-0A40-FEAB-60B9C899FB7E}"/>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sp>
        <p:nvSpPr>
          <p:cNvPr id="22" name="Title 1">
            <a:extLst>
              <a:ext uri="{FF2B5EF4-FFF2-40B4-BE49-F238E27FC236}">
                <a16:creationId xmlns:a16="http://schemas.microsoft.com/office/drawing/2014/main" id="{4612669D-DCE1-947A-F02C-5BD9F4837F26}"/>
              </a:ext>
            </a:extLst>
          </p:cNvPr>
          <p:cNvSpPr txBox="1">
            <a:spLocks/>
          </p:cNvSpPr>
          <p:nvPr/>
        </p:nvSpPr>
        <p:spPr>
          <a:xfrm>
            <a:off x="360001" y="379694"/>
            <a:ext cx="11106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Poppins" panose="00000500000000000000" pitchFamily="50" charset="0"/>
                <a:ea typeface="+mj-ea"/>
                <a:cs typeface="Poppins" panose="00000500000000000000" pitchFamily="50"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7FAFF"/>
                </a:solidFill>
                <a:effectLst/>
                <a:uLnTx/>
                <a:uFillTx/>
                <a:latin typeface="Poppins" panose="00000500000000000000" pitchFamily="50" charset="0"/>
                <a:ea typeface="+mj-ea"/>
                <a:cs typeface="Poppins" panose="00000500000000000000" pitchFamily="50" charset="0"/>
              </a:rPr>
              <a:t>Configure Your </a:t>
            </a:r>
            <a:r>
              <a:rPr kumimoji="0" lang="en-US" sz="3600" b="1" i="0" u="none" strike="noStrike" kern="1200" cap="none" spc="0" normalizeH="0" baseline="0" noProof="0" dirty="0">
                <a:ln>
                  <a:noFill/>
                </a:ln>
                <a:gradFill>
                  <a:gsLst>
                    <a:gs pos="92000">
                      <a:srgbClr val="C18CF2"/>
                    </a:gs>
                    <a:gs pos="12000">
                      <a:srgbClr val="7FDCD6"/>
                    </a:gs>
                  </a:gsLst>
                  <a:lin ang="3600000" scaled="0"/>
                </a:gradFill>
                <a:effectLst/>
                <a:uLnTx/>
                <a:uFillTx/>
                <a:latin typeface="Poppins" panose="00000500000000000000" pitchFamily="50" charset="0"/>
                <a:ea typeface="+mj-ea"/>
                <a:cs typeface="Poppins" panose="00000500000000000000" pitchFamily="50" charset="0"/>
              </a:rPr>
              <a:t>Innovation Process</a:t>
            </a:r>
          </a:p>
        </p:txBody>
      </p:sp>
      <p:sp>
        <p:nvSpPr>
          <p:cNvPr id="23" name="Text 1">
            <a:extLst>
              <a:ext uri="{FF2B5EF4-FFF2-40B4-BE49-F238E27FC236}">
                <a16:creationId xmlns:a16="http://schemas.microsoft.com/office/drawing/2014/main" id="{87D7E748-CA82-6228-4298-90C450557AA6}"/>
              </a:ext>
            </a:extLst>
          </p:cNvPr>
          <p:cNvSpPr/>
          <p:nvPr/>
        </p:nvSpPr>
        <p:spPr>
          <a:xfrm>
            <a:off x="541077" y="411480"/>
            <a:ext cx="8686800" cy="237744"/>
          </a:xfrm>
          <a:prstGeom prst="rect">
            <a:avLst/>
          </a:prstGeom>
          <a:noFill/>
          <a:ln/>
        </p:spPr>
        <p:txBody>
          <a:bodyPr wrap="square" lIns="0" tIns="0" rIns="0" bIns="0" rtlCol="0" anchor="ctr"/>
          <a:lstStyle/>
          <a:p>
            <a:pPr marL="0" indent="0" algn="l">
              <a:buNone/>
            </a:pPr>
            <a:r>
              <a:rPr lang="en-US" sz="1400" b="1" kern="0" spc="260" dirty="0">
                <a:solidFill>
                  <a:srgbClr val="C084FC"/>
                </a:solidFill>
                <a:latin typeface="Poppins" pitchFamily="34" charset="0"/>
                <a:ea typeface="Poppins" pitchFamily="34" charset="-122"/>
                <a:cs typeface="Poppins" pitchFamily="34" charset="-120"/>
              </a:rPr>
              <a:t>FINDING 02</a:t>
            </a:r>
            <a:r>
              <a:rPr lang="en-US" sz="1400" b="1" kern="0" spc="260" dirty="0">
                <a:solidFill>
                  <a:srgbClr val="94A3B8"/>
                </a:solidFill>
                <a:latin typeface="Poppins" pitchFamily="34" charset="0"/>
                <a:ea typeface="Poppins" pitchFamily="34" charset="-122"/>
                <a:cs typeface="Poppins" pitchFamily="34" charset="-120"/>
              </a:rPr>
              <a:t>   ·   THE BROKEN IMPACT CHAIN</a:t>
            </a:r>
            <a:endParaRPr lang="en-US" sz="1400" dirty="0"/>
          </a:p>
        </p:txBody>
      </p:sp>
    </p:spTree>
    <p:extLst>
      <p:ext uri="{BB962C8B-B14F-4D97-AF65-F5344CB8AC3E}">
        <p14:creationId xmlns:p14="http://schemas.microsoft.com/office/powerpoint/2010/main" val="44239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250"/>
                                        <p:tgtEl>
                                          <p:spTgt spid="65"/>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50"/>
                                        <p:tgtEl>
                                          <p:spTgt spid="12"/>
                                        </p:tgtEl>
                                      </p:cBhvr>
                                    </p:animEffect>
                                  </p:childTnLst>
                                </p:cTn>
                              </p:par>
                            </p:childTnLst>
                          </p:cTn>
                        </p:par>
                        <p:par>
                          <p:cTn id="11" fill="hold">
                            <p:stCondLst>
                              <p:cond delay="250"/>
                            </p:stCondLst>
                            <p:childTnLst>
                              <p:par>
                                <p:cTn id="12" presetID="22" presetClass="entr" presetSubtype="1"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up)">
                                      <p:cBhvr>
                                        <p:cTn id="14" dur="250"/>
                                        <p:tgtEl>
                                          <p:spTgt spid="46"/>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down)">
                                      <p:cBhvr>
                                        <p:cTn id="18" dur="250"/>
                                        <p:tgtEl>
                                          <p:spTgt spid="59"/>
                                        </p:tgtEl>
                                      </p:cBhvr>
                                    </p:animEffect>
                                  </p:childTnLst>
                                </p:cTn>
                              </p:par>
                            </p:childTnLst>
                          </p:cTn>
                        </p:par>
                        <p:par>
                          <p:cTn id="19" fill="hold">
                            <p:stCondLst>
                              <p:cond delay="750"/>
                            </p:stCondLst>
                            <p:childTnLst>
                              <p:par>
                                <p:cTn id="20" presetID="2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250"/>
                                        <p:tgtEl>
                                          <p:spTgt spid="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up)">
                                      <p:cBhvr>
                                        <p:cTn id="26" dur="250"/>
                                        <p:tgtEl>
                                          <p:spTgt spid="56"/>
                                        </p:tgtEl>
                                      </p:cBhvr>
                                    </p:animEffect>
                                  </p:childTnLst>
                                </p:cTn>
                              </p:par>
                            </p:childTnLst>
                          </p:cTn>
                        </p:par>
                        <p:par>
                          <p:cTn id="27" fill="hold">
                            <p:stCondLst>
                              <p:cond delay="1250"/>
                            </p:stCondLst>
                            <p:childTnLst>
                              <p:par>
                                <p:cTn id="28" presetID="22" presetClass="entr" presetSubtype="1" fill="hold" grpId="0"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wipe(up)">
                                      <p:cBhvr>
                                        <p:cTn id="30" dur="250"/>
                                        <p:tgtEl>
                                          <p:spTgt spid="86"/>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250"/>
                                        <p:tgtEl>
                                          <p:spTgt spid="2"/>
                                        </p:tgtEl>
                                      </p:cBhvr>
                                    </p:animEffect>
                                  </p:childTnLst>
                                </p:cTn>
                              </p:par>
                            </p:childTnLst>
                          </p:cTn>
                        </p:par>
                        <p:par>
                          <p:cTn id="35" fill="hold">
                            <p:stCondLst>
                              <p:cond delay="1750"/>
                            </p:stCondLst>
                            <p:childTnLst>
                              <p:par>
                                <p:cTn id="36" presetID="22" presetClass="entr" presetSubtype="4"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250"/>
                                        <p:tgtEl>
                                          <p:spTgt spid="49"/>
                                        </p:tgtEl>
                                      </p:cBhvr>
                                    </p:animEffect>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250"/>
                                        <p:tgtEl>
                                          <p:spTgt spid="4"/>
                                        </p:tgtEl>
                                      </p:cBhvr>
                                    </p:animEffect>
                                  </p:childTnLst>
                                </p:cTn>
                              </p:par>
                            </p:childTnLst>
                          </p:cTn>
                        </p:par>
                        <p:par>
                          <p:cTn id="43" fill="hold">
                            <p:stCondLst>
                              <p:cond delay="2250"/>
                            </p:stCondLst>
                            <p:childTnLst>
                              <p:par>
                                <p:cTn id="44" presetID="22" presetClass="entr" presetSubtype="4"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250"/>
                                        <p:tgtEl>
                                          <p:spTgt spid="6"/>
                                        </p:tgtEl>
                                      </p:cBhvr>
                                    </p:animEffect>
                                  </p:childTnLst>
                                </p:cTn>
                              </p:par>
                            </p:childTnLst>
                          </p:cTn>
                        </p:par>
                        <p:par>
                          <p:cTn id="47" fill="hold">
                            <p:stCondLst>
                              <p:cond delay="2500"/>
                            </p:stCondLst>
                            <p:childTnLst>
                              <p:par>
                                <p:cTn id="48" presetID="22" presetClass="entr" presetSubtype="4"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250"/>
                                        <p:tgtEl>
                                          <p:spTgt spid="10"/>
                                        </p:tgtEl>
                                      </p:cBhvr>
                                    </p:animEffect>
                                  </p:childTnLst>
                                </p:cTn>
                              </p:par>
                            </p:childTnLst>
                          </p:cTn>
                        </p:par>
                        <p:par>
                          <p:cTn id="51" fill="hold">
                            <p:stCondLst>
                              <p:cond delay="2750"/>
                            </p:stCondLst>
                            <p:childTnLst>
                              <p:par>
                                <p:cTn id="52" presetID="22" presetClass="entr" presetSubtype="4"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250"/>
                                        <p:tgtEl>
                                          <p:spTgt spid="11"/>
                                        </p:tgtEl>
                                      </p:cBhvr>
                                    </p:animEffect>
                                  </p:childTnLst>
                                </p:cTn>
                              </p:par>
                            </p:childTnLst>
                          </p:cTn>
                        </p:par>
                        <p:par>
                          <p:cTn id="55" fill="hold">
                            <p:stCondLst>
                              <p:cond delay="3000"/>
                            </p:stCondLst>
                            <p:childTnLst>
                              <p:par>
                                <p:cTn id="56" presetID="22" presetClass="entr" presetSubtype="4"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250"/>
                                        <p:tgtEl>
                                          <p:spTgt spid="13"/>
                                        </p:tgtEl>
                                      </p:cBhvr>
                                    </p:animEffect>
                                  </p:childTnLst>
                                </p:cTn>
                              </p:par>
                            </p:childTnLst>
                          </p:cTn>
                        </p:par>
                        <p:par>
                          <p:cTn id="59" fill="hold">
                            <p:stCondLst>
                              <p:cond delay="3250"/>
                            </p:stCondLst>
                            <p:childTnLst>
                              <p:par>
                                <p:cTn id="60" presetID="22" presetClass="entr" presetSubtype="4"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250"/>
                                        <p:tgtEl>
                                          <p:spTgt spid="16"/>
                                        </p:tgtEl>
                                      </p:cBhvr>
                                    </p:animEffect>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250"/>
                                        <p:tgtEl>
                                          <p:spTgt spid="30"/>
                                        </p:tgtEl>
                                      </p:cBhvr>
                                    </p:animEffect>
                                  </p:childTnLst>
                                </p:cTn>
                              </p:par>
                            </p:childTnLst>
                          </p:cTn>
                        </p:par>
                        <p:par>
                          <p:cTn id="67" fill="hold">
                            <p:stCondLst>
                              <p:cond delay="375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6" grpId="0"/>
      <p:bldP spid="59" grpId="0"/>
      <p:bldP spid="65" grpId="0"/>
      <p:bldP spid="86"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1"/>
          <p:cNvSpPr/>
          <p:nvPr/>
        </p:nvSpPr>
        <p:spPr>
          <a:xfrm>
            <a:off x="673096" y="411480"/>
            <a:ext cx="8686800" cy="237744"/>
          </a:xfrm>
          <a:prstGeom prst="rect">
            <a:avLst/>
          </a:prstGeom>
          <a:noFill/>
          <a:ln/>
        </p:spPr>
        <p:txBody>
          <a:bodyPr wrap="square" lIns="0" tIns="0" rIns="0" bIns="0" rtlCol="0" anchor="ctr"/>
          <a:lstStyle/>
          <a:p>
            <a:pPr marL="0" indent="0" algn="l">
              <a:buNone/>
            </a:pPr>
            <a:r>
              <a:rPr lang="en-US" sz="1400" b="1" kern="0" spc="260" dirty="0">
                <a:solidFill>
                  <a:srgbClr val="C084FC"/>
                </a:solidFill>
                <a:latin typeface="Poppins" pitchFamily="34" charset="0"/>
                <a:ea typeface="Poppins" pitchFamily="34" charset="-122"/>
                <a:cs typeface="Poppins" pitchFamily="34" charset="-120"/>
              </a:rPr>
              <a:t>FINDING 03</a:t>
            </a:r>
            <a:r>
              <a:rPr lang="en-US" sz="1400" b="1" kern="0" spc="260" dirty="0">
                <a:solidFill>
                  <a:srgbClr val="94A3B8"/>
                </a:solidFill>
                <a:latin typeface="Poppins" pitchFamily="34" charset="0"/>
                <a:ea typeface="Poppins" pitchFamily="34" charset="-122"/>
                <a:cs typeface="Poppins" pitchFamily="34" charset="-120"/>
              </a:rPr>
              <a:t>   ·   THE INFRASTRUCTURE DEFICIT</a:t>
            </a:r>
            <a:endParaRPr lang="en-US" sz="1400" dirty="0"/>
          </a:p>
        </p:txBody>
      </p:sp>
      <p:sp>
        <p:nvSpPr>
          <p:cNvPr id="4" name="Text 2"/>
          <p:cNvSpPr/>
          <p:nvPr/>
        </p:nvSpPr>
        <p:spPr>
          <a:xfrm>
            <a:off x="630936" y="768096"/>
            <a:ext cx="11387188" cy="548640"/>
          </a:xfrm>
          <a:prstGeom prst="rect">
            <a:avLst/>
          </a:prstGeom>
          <a:noFill/>
          <a:ln/>
        </p:spPr>
        <p:txBody>
          <a:bodyPr wrap="square" lIns="0" tIns="0" rIns="0" bIns="0" rtlCol="0" anchor="t"/>
          <a:lstStyle/>
          <a:p>
            <a:pPr marL="0" indent="0">
              <a:buNone/>
            </a:pPr>
            <a:r>
              <a:rPr lang="en-US" sz="3600" b="1" kern="0" spc="-50" dirty="0">
                <a:solidFill>
                  <a:srgbClr val="FFFFFF"/>
                </a:solidFill>
                <a:latin typeface="Poppins" pitchFamily="34" charset="0"/>
                <a:ea typeface="Poppins" pitchFamily="34" charset="-122"/>
                <a:cs typeface="Poppins" pitchFamily="34" charset="-120"/>
              </a:rPr>
              <a:t>Running today's strategy on </a:t>
            </a:r>
            <a:r>
              <a:rPr lang="en-US" sz="36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yesterday's tooling</a:t>
            </a:r>
            <a:r>
              <a:rPr lang="en-US" sz="3600" b="1" kern="0" spc="-50" dirty="0">
                <a:solidFill>
                  <a:srgbClr val="FFFFFF"/>
                </a:solidFill>
                <a:latin typeface="Poppins" pitchFamily="34" charset="0"/>
                <a:ea typeface="Poppins" pitchFamily="34" charset="-122"/>
                <a:cs typeface="Poppins" pitchFamily="34" charset="-120"/>
              </a:rPr>
              <a:t>.</a:t>
            </a:r>
            <a:endParaRPr lang="en-US" sz="3600" dirty="0"/>
          </a:p>
        </p:txBody>
      </p:sp>
      <p:sp>
        <p:nvSpPr>
          <p:cNvPr id="5" name="Text 3"/>
          <p:cNvSpPr/>
          <p:nvPr/>
        </p:nvSpPr>
        <p:spPr>
          <a:xfrm>
            <a:off x="630936" y="1371600"/>
            <a:ext cx="10241280" cy="457200"/>
          </a:xfrm>
          <a:prstGeom prst="rect">
            <a:avLst/>
          </a:prstGeom>
          <a:noFill/>
          <a:ln/>
        </p:spPr>
        <p:txBody>
          <a:bodyPr wrap="square" lIns="0" tIns="0" rIns="0" bIns="0" rtlCol="0" anchor="t"/>
          <a:lstStyle/>
          <a:p>
            <a:pPr marL="0" indent="0">
              <a:lnSpc>
                <a:spcPct val="125000"/>
              </a:lnSpc>
              <a:buNone/>
            </a:pPr>
            <a:r>
              <a:rPr lang="en-US" sz="1200" dirty="0">
                <a:solidFill>
                  <a:srgbClr val="CBD5E1"/>
                </a:solidFill>
                <a:latin typeface="Poppins" pitchFamily="34" charset="0"/>
                <a:ea typeface="Poppins" pitchFamily="34" charset="-122"/>
                <a:cs typeface="Poppins" pitchFamily="34" charset="-120"/>
              </a:rPr>
              <a:t>Programmes have evolved. The systems they run on, in most cases, haven't. Across the diagnostic's infrastructure capabilities, the deficit is consistent.</a:t>
            </a:r>
            <a:endParaRPr lang="en-US" sz="1200" dirty="0"/>
          </a:p>
        </p:txBody>
      </p:sp>
      <p:sp>
        <p:nvSpPr>
          <p:cNvPr id="6" name="Shape 4"/>
          <p:cNvSpPr/>
          <p:nvPr/>
        </p:nvSpPr>
        <p:spPr>
          <a:xfrm>
            <a:off x="630936" y="2103120"/>
            <a:ext cx="10927080" cy="2743200"/>
          </a:xfrm>
          <a:prstGeom prst="roundRect">
            <a:avLst>
              <a:gd name="adj" fmla="val 4333"/>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7" name="Text 5"/>
          <p:cNvSpPr/>
          <p:nvPr/>
        </p:nvSpPr>
        <p:spPr>
          <a:xfrm>
            <a:off x="996696" y="2359152"/>
            <a:ext cx="10195560" cy="201168"/>
          </a:xfrm>
          <a:prstGeom prst="rect">
            <a:avLst/>
          </a:prstGeom>
          <a:noFill/>
          <a:ln/>
        </p:spPr>
        <p:txBody>
          <a:bodyPr wrap="square" lIns="0" tIns="0" rIns="0" bIns="0" rtlCol="0" anchor="ctr"/>
          <a:lstStyle/>
          <a:p>
            <a:pPr marL="0" indent="0">
              <a:buNone/>
            </a:pPr>
            <a:r>
              <a:rPr lang="en-US" sz="850" b="1" kern="0" spc="200" dirty="0">
                <a:solidFill>
                  <a:srgbClr val="94A3B8"/>
                </a:solidFill>
                <a:latin typeface="Poppins" pitchFamily="34" charset="0"/>
                <a:ea typeface="Poppins" pitchFamily="34" charset="-122"/>
                <a:cs typeface="Poppins" pitchFamily="34" charset="-120"/>
              </a:rPr>
              <a:t>% OF ORGANISATIONS LACKING EACH INFRASTRUCTURE CAPABILITY</a:t>
            </a:r>
            <a:endParaRPr lang="en-US" sz="850" dirty="0"/>
          </a:p>
        </p:txBody>
      </p:sp>
      <p:sp>
        <p:nvSpPr>
          <p:cNvPr id="8" name="Text 6"/>
          <p:cNvSpPr/>
          <p:nvPr/>
        </p:nvSpPr>
        <p:spPr>
          <a:xfrm>
            <a:off x="950976" y="2724912"/>
            <a:ext cx="2194560" cy="310896"/>
          </a:xfrm>
          <a:prstGeom prst="rect">
            <a:avLst/>
          </a:prstGeom>
          <a:noFill/>
          <a:ln/>
        </p:spPr>
        <p:txBody>
          <a:bodyPr wrap="square" lIns="0" tIns="0" rIns="0" bIns="0" rtlCol="0" anchor="ctr"/>
          <a:lstStyle/>
          <a:p>
            <a:pPr marL="0" indent="0" algn="r">
              <a:buNone/>
            </a:pPr>
            <a:r>
              <a:rPr lang="en-US" sz="1100" b="1" dirty="0">
                <a:solidFill>
                  <a:srgbClr val="EC4899"/>
                </a:solidFill>
                <a:latin typeface="Poppins" pitchFamily="34" charset="0"/>
                <a:ea typeface="Poppins" pitchFamily="34" charset="-122"/>
                <a:cs typeface="Poppins" pitchFamily="34" charset="-120"/>
              </a:rPr>
              <a:t>Integrations</a:t>
            </a:r>
            <a:endParaRPr lang="en-US" sz="1100" dirty="0"/>
          </a:p>
        </p:txBody>
      </p:sp>
      <p:sp>
        <p:nvSpPr>
          <p:cNvPr id="9" name="Shape 7"/>
          <p:cNvSpPr/>
          <p:nvPr/>
        </p:nvSpPr>
        <p:spPr>
          <a:xfrm>
            <a:off x="3355848" y="2761488"/>
            <a:ext cx="6940296" cy="237744"/>
          </a:xfrm>
          <a:prstGeom prst="roundRect">
            <a:avLst>
              <a:gd name="adj" fmla="val 50000"/>
            </a:avLst>
          </a:prstGeom>
          <a:solidFill>
            <a:srgbClr val="94A3B8">
              <a:alpha val="8000"/>
            </a:srgbClr>
          </a:solidFill>
          <a:ln w="12700">
            <a:solidFill>
              <a:srgbClr val="EC4899">
                <a:alpha val="45000"/>
              </a:srgbClr>
            </a:solidFill>
            <a:prstDash val="solid"/>
          </a:ln>
        </p:spPr>
        <p:txBody>
          <a:bodyPr/>
          <a:lstStyle/>
          <a:p>
            <a:endParaRPr lang="en-GB" dirty="0"/>
          </a:p>
        </p:txBody>
      </p:sp>
      <p:sp>
        <p:nvSpPr>
          <p:cNvPr id="10" name="Shape 8"/>
          <p:cNvSpPr/>
          <p:nvPr/>
        </p:nvSpPr>
        <p:spPr>
          <a:xfrm>
            <a:off x="3355848" y="2761488"/>
            <a:ext cx="5274625" cy="237744"/>
          </a:xfrm>
          <a:prstGeom prst="roundRect">
            <a:avLst>
              <a:gd name="adj" fmla="val 50000"/>
            </a:avLst>
          </a:prstGeom>
          <a:solidFill>
            <a:srgbClr val="EC4899"/>
          </a:solidFill>
          <a:ln/>
        </p:spPr>
        <p:txBody>
          <a:bodyPr/>
          <a:lstStyle/>
          <a:p>
            <a:endParaRPr lang="en-GB" dirty="0"/>
          </a:p>
        </p:txBody>
      </p:sp>
      <p:sp>
        <p:nvSpPr>
          <p:cNvPr id="11" name="Text 9"/>
          <p:cNvSpPr/>
          <p:nvPr/>
        </p:nvSpPr>
        <p:spPr>
          <a:xfrm>
            <a:off x="10460736" y="2724912"/>
            <a:ext cx="731520" cy="310896"/>
          </a:xfrm>
          <a:prstGeom prst="rect">
            <a:avLst/>
          </a:prstGeom>
          <a:noFill/>
          <a:ln/>
        </p:spPr>
        <p:txBody>
          <a:bodyPr wrap="square" lIns="0" tIns="0" rIns="0" bIns="0" rtlCol="0" anchor="ctr"/>
          <a:lstStyle/>
          <a:p>
            <a:pPr marL="0" indent="0" algn="l">
              <a:buNone/>
            </a:pPr>
            <a:r>
              <a:rPr lang="en-US" sz="1500" b="1" dirty="0">
                <a:solidFill>
                  <a:srgbClr val="FFFFFF"/>
                </a:solidFill>
                <a:latin typeface="Poppins" pitchFamily="34" charset="0"/>
                <a:ea typeface="Poppins" pitchFamily="34" charset="-122"/>
                <a:cs typeface="Poppins" pitchFamily="34" charset="-120"/>
              </a:rPr>
              <a:t>76</a:t>
            </a:r>
            <a:r>
              <a:rPr lang="en-US" sz="900" b="1" dirty="0">
                <a:solidFill>
                  <a:srgbClr val="94A3B8"/>
                </a:solidFill>
                <a:latin typeface="Poppins" pitchFamily="34" charset="0"/>
                <a:ea typeface="Poppins" pitchFamily="34" charset="-122"/>
                <a:cs typeface="Poppins" pitchFamily="34" charset="-120"/>
              </a:rPr>
              <a:t> %</a:t>
            </a:r>
            <a:endParaRPr lang="en-US" sz="1500" dirty="0"/>
          </a:p>
        </p:txBody>
      </p:sp>
      <p:sp>
        <p:nvSpPr>
          <p:cNvPr id="12" name="Text 10"/>
          <p:cNvSpPr/>
          <p:nvPr/>
        </p:nvSpPr>
        <p:spPr>
          <a:xfrm>
            <a:off x="950976" y="3118104"/>
            <a:ext cx="2194560" cy="310896"/>
          </a:xfrm>
          <a:prstGeom prst="rect">
            <a:avLst/>
          </a:prstGeom>
          <a:noFill/>
          <a:ln/>
        </p:spPr>
        <p:txBody>
          <a:bodyPr wrap="square" lIns="0" tIns="0" rIns="0" bIns="0" rtlCol="0" anchor="ctr"/>
          <a:lstStyle/>
          <a:p>
            <a:pPr marL="0" indent="0" algn="r">
              <a:buNone/>
            </a:pPr>
            <a:r>
              <a:rPr lang="en-US" sz="1100" b="1" dirty="0">
                <a:solidFill>
                  <a:srgbClr val="EC4899"/>
                </a:solidFill>
                <a:latin typeface="Poppins" pitchFamily="34" charset="0"/>
                <a:ea typeface="Poppins" pitchFamily="34" charset="-122"/>
                <a:cs typeface="Poppins" pitchFamily="34" charset="-120"/>
              </a:rPr>
              <a:t>Open Innovation Hub</a:t>
            </a:r>
            <a:endParaRPr lang="en-US" sz="1100" dirty="0"/>
          </a:p>
        </p:txBody>
      </p:sp>
      <p:sp>
        <p:nvSpPr>
          <p:cNvPr id="13" name="Shape 11"/>
          <p:cNvSpPr/>
          <p:nvPr/>
        </p:nvSpPr>
        <p:spPr>
          <a:xfrm>
            <a:off x="3355848" y="3154680"/>
            <a:ext cx="6940296" cy="237744"/>
          </a:xfrm>
          <a:prstGeom prst="roundRect">
            <a:avLst>
              <a:gd name="adj" fmla="val 50000"/>
            </a:avLst>
          </a:prstGeom>
          <a:solidFill>
            <a:srgbClr val="94A3B8">
              <a:alpha val="8000"/>
            </a:srgbClr>
          </a:solidFill>
          <a:ln w="12700">
            <a:solidFill>
              <a:srgbClr val="EC4899">
                <a:alpha val="45000"/>
              </a:srgbClr>
            </a:solidFill>
            <a:prstDash val="solid"/>
          </a:ln>
        </p:spPr>
        <p:txBody>
          <a:bodyPr/>
          <a:lstStyle/>
          <a:p>
            <a:endParaRPr lang="en-GB" dirty="0"/>
          </a:p>
        </p:txBody>
      </p:sp>
      <p:sp>
        <p:nvSpPr>
          <p:cNvPr id="14" name="Shape 12"/>
          <p:cNvSpPr/>
          <p:nvPr/>
        </p:nvSpPr>
        <p:spPr>
          <a:xfrm>
            <a:off x="3355848" y="3154680"/>
            <a:ext cx="4997013" cy="237744"/>
          </a:xfrm>
          <a:prstGeom prst="roundRect">
            <a:avLst>
              <a:gd name="adj" fmla="val 50000"/>
            </a:avLst>
          </a:prstGeom>
          <a:solidFill>
            <a:srgbClr val="EC4899"/>
          </a:solidFill>
          <a:ln/>
        </p:spPr>
        <p:txBody>
          <a:bodyPr/>
          <a:lstStyle/>
          <a:p>
            <a:endParaRPr lang="en-GB" dirty="0"/>
          </a:p>
        </p:txBody>
      </p:sp>
      <p:sp>
        <p:nvSpPr>
          <p:cNvPr id="15" name="Text 13"/>
          <p:cNvSpPr/>
          <p:nvPr/>
        </p:nvSpPr>
        <p:spPr>
          <a:xfrm>
            <a:off x="10460736" y="3118104"/>
            <a:ext cx="731520" cy="310896"/>
          </a:xfrm>
          <a:prstGeom prst="rect">
            <a:avLst/>
          </a:prstGeom>
          <a:noFill/>
          <a:ln/>
        </p:spPr>
        <p:txBody>
          <a:bodyPr wrap="square" lIns="0" tIns="0" rIns="0" bIns="0" rtlCol="0" anchor="ctr"/>
          <a:lstStyle/>
          <a:p>
            <a:pPr marL="0" indent="0" algn="l">
              <a:buNone/>
            </a:pPr>
            <a:r>
              <a:rPr lang="en-US" sz="1500" b="1" dirty="0">
                <a:solidFill>
                  <a:srgbClr val="FFFFFF"/>
                </a:solidFill>
                <a:latin typeface="Poppins" pitchFamily="34" charset="0"/>
                <a:ea typeface="Poppins" pitchFamily="34" charset="-122"/>
                <a:cs typeface="Poppins" pitchFamily="34" charset="-120"/>
              </a:rPr>
              <a:t>72</a:t>
            </a:r>
            <a:r>
              <a:rPr lang="en-US" sz="900" b="1" dirty="0">
                <a:solidFill>
                  <a:srgbClr val="94A3B8"/>
                </a:solidFill>
                <a:latin typeface="Poppins" pitchFamily="34" charset="0"/>
                <a:ea typeface="Poppins" pitchFamily="34" charset="-122"/>
                <a:cs typeface="Poppins" pitchFamily="34" charset="-120"/>
              </a:rPr>
              <a:t> %</a:t>
            </a:r>
            <a:endParaRPr lang="en-US" sz="1500" dirty="0"/>
          </a:p>
        </p:txBody>
      </p:sp>
      <p:sp>
        <p:nvSpPr>
          <p:cNvPr id="16" name="Text 14"/>
          <p:cNvSpPr/>
          <p:nvPr/>
        </p:nvSpPr>
        <p:spPr>
          <a:xfrm>
            <a:off x="950976" y="3511296"/>
            <a:ext cx="2194560" cy="310896"/>
          </a:xfrm>
          <a:prstGeom prst="rect">
            <a:avLst/>
          </a:prstGeom>
          <a:noFill/>
          <a:ln/>
        </p:spPr>
        <p:txBody>
          <a:bodyPr wrap="square" lIns="0" tIns="0" rIns="0" bIns="0" rtlCol="0" anchor="ctr"/>
          <a:lstStyle/>
          <a:p>
            <a:pPr marL="0" indent="0" algn="r">
              <a:buNone/>
            </a:pPr>
            <a:r>
              <a:rPr lang="en-US" sz="1100" b="1" dirty="0">
                <a:solidFill>
                  <a:srgbClr val="EC4899"/>
                </a:solidFill>
                <a:latin typeface="Poppins" pitchFamily="34" charset="0"/>
                <a:ea typeface="Poppins" pitchFamily="34" charset="-122"/>
                <a:cs typeface="Poppins" pitchFamily="34" charset="-120"/>
              </a:rPr>
              <a:t>Ideation Platform</a:t>
            </a:r>
            <a:endParaRPr lang="en-US" sz="1100" dirty="0"/>
          </a:p>
        </p:txBody>
      </p:sp>
      <p:sp>
        <p:nvSpPr>
          <p:cNvPr id="17" name="Shape 15"/>
          <p:cNvSpPr/>
          <p:nvPr/>
        </p:nvSpPr>
        <p:spPr>
          <a:xfrm>
            <a:off x="3355848" y="3547872"/>
            <a:ext cx="6940296" cy="237744"/>
          </a:xfrm>
          <a:prstGeom prst="roundRect">
            <a:avLst>
              <a:gd name="adj" fmla="val 50000"/>
            </a:avLst>
          </a:prstGeom>
          <a:solidFill>
            <a:srgbClr val="94A3B8">
              <a:alpha val="8000"/>
            </a:srgbClr>
          </a:solidFill>
          <a:ln w="12700">
            <a:solidFill>
              <a:srgbClr val="EC4899">
                <a:alpha val="45000"/>
              </a:srgbClr>
            </a:solidFill>
            <a:prstDash val="solid"/>
          </a:ln>
        </p:spPr>
        <p:txBody>
          <a:bodyPr/>
          <a:lstStyle/>
          <a:p>
            <a:endParaRPr lang="en-GB" dirty="0"/>
          </a:p>
        </p:txBody>
      </p:sp>
      <p:sp>
        <p:nvSpPr>
          <p:cNvPr id="18" name="Shape 16"/>
          <p:cNvSpPr/>
          <p:nvPr/>
        </p:nvSpPr>
        <p:spPr>
          <a:xfrm>
            <a:off x="3355848" y="3547872"/>
            <a:ext cx="4997013" cy="237744"/>
          </a:xfrm>
          <a:prstGeom prst="roundRect">
            <a:avLst>
              <a:gd name="adj" fmla="val 50000"/>
            </a:avLst>
          </a:prstGeom>
          <a:solidFill>
            <a:srgbClr val="EC4899"/>
          </a:solidFill>
          <a:ln/>
        </p:spPr>
        <p:txBody>
          <a:bodyPr/>
          <a:lstStyle/>
          <a:p>
            <a:endParaRPr lang="en-GB" dirty="0"/>
          </a:p>
        </p:txBody>
      </p:sp>
      <p:sp>
        <p:nvSpPr>
          <p:cNvPr id="19" name="Text 17"/>
          <p:cNvSpPr/>
          <p:nvPr/>
        </p:nvSpPr>
        <p:spPr>
          <a:xfrm>
            <a:off x="10460736" y="3511296"/>
            <a:ext cx="731520" cy="310896"/>
          </a:xfrm>
          <a:prstGeom prst="rect">
            <a:avLst/>
          </a:prstGeom>
          <a:noFill/>
          <a:ln/>
        </p:spPr>
        <p:txBody>
          <a:bodyPr wrap="square" lIns="0" tIns="0" rIns="0" bIns="0" rtlCol="0" anchor="ctr"/>
          <a:lstStyle/>
          <a:p>
            <a:pPr marL="0" indent="0" algn="l">
              <a:buNone/>
            </a:pPr>
            <a:r>
              <a:rPr lang="en-US" sz="1500" b="1" dirty="0">
                <a:solidFill>
                  <a:srgbClr val="FFFFFF"/>
                </a:solidFill>
                <a:latin typeface="Poppins" pitchFamily="34" charset="0"/>
                <a:ea typeface="Poppins" pitchFamily="34" charset="-122"/>
                <a:cs typeface="Poppins" pitchFamily="34" charset="-120"/>
              </a:rPr>
              <a:t>72</a:t>
            </a:r>
            <a:r>
              <a:rPr lang="en-US" sz="900" b="1" dirty="0">
                <a:solidFill>
                  <a:srgbClr val="94A3B8"/>
                </a:solidFill>
                <a:latin typeface="Poppins" pitchFamily="34" charset="0"/>
                <a:ea typeface="Poppins" pitchFamily="34" charset="-122"/>
                <a:cs typeface="Poppins" pitchFamily="34" charset="-120"/>
              </a:rPr>
              <a:t> %</a:t>
            </a:r>
            <a:endParaRPr lang="en-US" sz="1500" dirty="0"/>
          </a:p>
        </p:txBody>
      </p:sp>
      <p:sp>
        <p:nvSpPr>
          <p:cNvPr id="20" name="Text 18"/>
          <p:cNvSpPr/>
          <p:nvPr/>
        </p:nvSpPr>
        <p:spPr>
          <a:xfrm>
            <a:off x="950976" y="3904488"/>
            <a:ext cx="2194560" cy="310896"/>
          </a:xfrm>
          <a:prstGeom prst="rect">
            <a:avLst/>
          </a:prstGeom>
          <a:noFill/>
          <a:ln/>
        </p:spPr>
        <p:txBody>
          <a:bodyPr wrap="square" lIns="0" tIns="0" rIns="0" bIns="0" rtlCol="0" anchor="ctr"/>
          <a:lstStyle/>
          <a:p>
            <a:pPr marL="0" indent="0" algn="r">
              <a:buNone/>
            </a:pPr>
            <a:r>
              <a:rPr lang="en-US" sz="1100" b="1" dirty="0">
                <a:solidFill>
                  <a:srgbClr val="EC4899"/>
                </a:solidFill>
                <a:latin typeface="Poppins" pitchFamily="34" charset="0"/>
                <a:ea typeface="Poppins" pitchFamily="34" charset="-122"/>
                <a:cs typeface="Poppins" pitchFamily="34" charset="-120"/>
              </a:rPr>
              <a:t>Reporting &amp; Analytics</a:t>
            </a:r>
            <a:endParaRPr lang="en-US" sz="1100" dirty="0"/>
          </a:p>
        </p:txBody>
      </p:sp>
      <p:sp>
        <p:nvSpPr>
          <p:cNvPr id="21" name="Shape 19"/>
          <p:cNvSpPr/>
          <p:nvPr/>
        </p:nvSpPr>
        <p:spPr>
          <a:xfrm>
            <a:off x="3355848" y="3941064"/>
            <a:ext cx="6940296" cy="237744"/>
          </a:xfrm>
          <a:prstGeom prst="roundRect">
            <a:avLst>
              <a:gd name="adj" fmla="val 50000"/>
            </a:avLst>
          </a:prstGeom>
          <a:solidFill>
            <a:srgbClr val="94A3B8">
              <a:alpha val="8000"/>
            </a:srgbClr>
          </a:solidFill>
          <a:ln w="12700">
            <a:solidFill>
              <a:srgbClr val="EC4899">
                <a:alpha val="45000"/>
              </a:srgbClr>
            </a:solidFill>
            <a:prstDash val="solid"/>
          </a:ln>
        </p:spPr>
        <p:txBody>
          <a:bodyPr/>
          <a:lstStyle/>
          <a:p>
            <a:endParaRPr lang="en-GB" dirty="0"/>
          </a:p>
        </p:txBody>
      </p:sp>
      <p:sp>
        <p:nvSpPr>
          <p:cNvPr id="22" name="Shape 20"/>
          <p:cNvSpPr/>
          <p:nvPr/>
        </p:nvSpPr>
        <p:spPr>
          <a:xfrm>
            <a:off x="3355848" y="3941064"/>
            <a:ext cx="4788804" cy="237744"/>
          </a:xfrm>
          <a:prstGeom prst="roundRect">
            <a:avLst>
              <a:gd name="adj" fmla="val 50000"/>
            </a:avLst>
          </a:prstGeom>
          <a:solidFill>
            <a:srgbClr val="EC4899"/>
          </a:solidFill>
          <a:ln/>
        </p:spPr>
        <p:txBody>
          <a:bodyPr/>
          <a:lstStyle/>
          <a:p>
            <a:endParaRPr lang="en-GB" dirty="0"/>
          </a:p>
        </p:txBody>
      </p:sp>
      <p:sp>
        <p:nvSpPr>
          <p:cNvPr id="23" name="Text 21"/>
          <p:cNvSpPr/>
          <p:nvPr/>
        </p:nvSpPr>
        <p:spPr>
          <a:xfrm>
            <a:off x="10460736" y="3904488"/>
            <a:ext cx="731520" cy="310896"/>
          </a:xfrm>
          <a:prstGeom prst="rect">
            <a:avLst/>
          </a:prstGeom>
          <a:noFill/>
          <a:ln/>
        </p:spPr>
        <p:txBody>
          <a:bodyPr wrap="square" lIns="0" tIns="0" rIns="0" bIns="0" rtlCol="0" anchor="ctr"/>
          <a:lstStyle/>
          <a:p>
            <a:pPr marL="0" indent="0" algn="l">
              <a:buNone/>
            </a:pPr>
            <a:r>
              <a:rPr lang="en-US" sz="1500" b="1" dirty="0">
                <a:solidFill>
                  <a:srgbClr val="FFFFFF"/>
                </a:solidFill>
                <a:latin typeface="Poppins" pitchFamily="34" charset="0"/>
                <a:ea typeface="Poppins" pitchFamily="34" charset="-122"/>
                <a:cs typeface="Poppins" pitchFamily="34" charset="-120"/>
              </a:rPr>
              <a:t>69</a:t>
            </a:r>
            <a:r>
              <a:rPr lang="en-US" sz="900" b="1" dirty="0">
                <a:solidFill>
                  <a:srgbClr val="94A3B8"/>
                </a:solidFill>
                <a:latin typeface="Poppins" pitchFamily="34" charset="0"/>
                <a:ea typeface="Poppins" pitchFamily="34" charset="-122"/>
                <a:cs typeface="Poppins" pitchFamily="34" charset="-120"/>
              </a:rPr>
              <a:t> %</a:t>
            </a:r>
            <a:endParaRPr lang="en-US" sz="1500" dirty="0"/>
          </a:p>
        </p:txBody>
      </p:sp>
      <p:sp>
        <p:nvSpPr>
          <p:cNvPr id="24" name="Text 22"/>
          <p:cNvSpPr/>
          <p:nvPr/>
        </p:nvSpPr>
        <p:spPr>
          <a:xfrm>
            <a:off x="950976" y="4297680"/>
            <a:ext cx="2194560" cy="310896"/>
          </a:xfrm>
          <a:prstGeom prst="rect">
            <a:avLst/>
          </a:prstGeom>
          <a:noFill/>
          <a:ln/>
        </p:spPr>
        <p:txBody>
          <a:bodyPr wrap="square" lIns="0" tIns="0" rIns="0" bIns="0" rtlCol="0" anchor="ctr"/>
          <a:lstStyle/>
          <a:p>
            <a:pPr marL="0" indent="0" algn="r">
              <a:buNone/>
            </a:pPr>
            <a:r>
              <a:rPr lang="en-US" sz="1100" b="1" dirty="0">
                <a:solidFill>
                  <a:srgbClr val="EC4899"/>
                </a:solidFill>
                <a:latin typeface="Poppins" pitchFamily="34" charset="0"/>
                <a:ea typeface="Poppins" pitchFamily="34" charset="-122"/>
                <a:cs typeface="Poppins" pitchFamily="34" charset="-120"/>
              </a:rPr>
              <a:t>Projects &amp; Portfolio</a:t>
            </a:r>
            <a:endParaRPr lang="en-US" sz="1100" dirty="0"/>
          </a:p>
        </p:txBody>
      </p:sp>
      <p:sp>
        <p:nvSpPr>
          <p:cNvPr id="25" name="Shape 23"/>
          <p:cNvSpPr/>
          <p:nvPr/>
        </p:nvSpPr>
        <p:spPr>
          <a:xfrm>
            <a:off x="3355848" y="4334256"/>
            <a:ext cx="6940296" cy="237744"/>
          </a:xfrm>
          <a:prstGeom prst="roundRect">
            <a:avLst>
              <a:gd name="adj" fmla="val 50000"/>
            </a:avLst>
          </a:prstGeom>
          <a:solidFill>
            <a:srgbClr val="94A3B8">
              <a:alpha val="8000"/>
            </a:srgbClr>
          </a:solidFill>
          <a:ln w="12700">
            <a:solidFill>
              <a:srgbClr val="EC4899">
                <a:alpha val="45000"/>
              </a:srgbClr>
            </a:solidFill>
            <a:prstDash val="solid"/>
          </a:ln>
        </p:spPr>
        <p:txBody>
          <a:bodyPr/>
          <a:lstStyle/>
          <a:p>
            <a:endParaRPr lang="en-GB" dirty="0"/>
          </a:p>
        </p:txBody>
      </p:sp>
      <p:sp>
        <p:nvSpPr>
          <p:cNvPr id="26" name="Shape 24"/>
          <p:cNvSpPr/>
          <p:nvPr/>
        </p:nvSpPr>
        <p:spPr>
          <a:xfrm>
            <a:off x="3355848" y="4334256"/>
            <a:ext cx="4788804" cy="237744"/>
          </a:xfrm>
          <a:prstGeom prst="roundRect">
            <a:avLst>
              <a:gd name="adj" fmla="val 50000"/>
            </a:avLst>
          </a:prstGeom>
          <a:solidFill>
            <a:srgbClr val="EC4899"/>
          </a:solidFill>
          <a:ln/>
        </p:spPr>
        <p:txBody>
          <a:bodyPr/>
          <a:lstStyle/>
          <a:p>
            <a:endParaRPr lang="en-GB" dirty="0"/>
          </a:p>
        </p:txBody>
      </p:sp>
      <p:sp>
        <p:nvSpPr>
          <p:cNvPr id="27" name="Text 25"/>
          <p:cNvSpPr/>
          <p:nvPr/>
        </p:nvSpPr>
        <p:spPr>
          <a:xfrm>
            <a:off x="10460736" y="4297680"/>
            <a:ext cx="731520" cy="310896"/>
          </a:xfrm>
          <a:prstGeom prst="rect">
            <a:avLst/>
          </a:prstGeom>
          <a:noFill/>
          <a:ln/>
        </p:spPr>
        <p:txBody>
          <a:bodyPr wrap="square" lIns="0" tIns="0" rIns="0" bIns="0" rtlCol="0" anchor="ctr"/>
          <a:lstStyle/>
          <a:p>
            <a:pPr marL="0" indent="0" algn="l">
              <a:buNone/>
            </a:pPr>
            <a:r>
              <a:rPr lang="en-US" sz="1500" b="1" dirty="0">
                <a:solidFill>
                  <a:srgbClr val="FFFFFF"/>
                </a:solidFill>
                <a:latin typeface="Poppins" pitchFamily="34" charset="0"/>
                <a:ea typeface="Poppins" pitchFamily="34" charset="-122"/>
                <a:cs typeface="Poppins" pitchFamily="34" charset="-120"/>
              </a:rPr>
              <a:t>69</a:t>
            </a:r>
            <a:r>
              <a:rPr lang="en-US" sz="900" b="1" dirty="0">
                <a:solidFill>
                  <a:srgbClr val="94A3B8"/>
                </a:solidFill>
                <a:latin typeface="Poppins" pitchFamily="34" charset="0"/>
                <a:ea typeface="Poppins" pitchFamily="34" charset="-122"/>
                <a:cs typeface="Poppins" pitchFamily="34" charset="-120"/>
              </a:rPr>
              <a:t> %</a:t>
            </a:r>
            <a:endParaRPr lang="en-US" sz="1500" dirty="0"/>
          </a:p>
        </p:txBody>
      </p:sp>
      <p:sp>
        <p:nvSpPr>
          <p:cNvPr id="28" name="Shape 26"/>
          <p:cNvSpPr/>
          <p:nvPr/>
        </p:nvSpPr>
        <p:spPr>
          <a:xfrm>
            <a:off x="630936" y="5074920"/>
            <a:ext cx="41148" cy="713232"/>
          </a:xfrm>
          <a:prstGeom prst="rect">
            <a:avLst/>
          </a:prstGeom>
          <a:solidFill>
            <a:srgbClr val="F59E0B"/>
          </a:solidFill>
          <a:ln/>
        </p:spPr>
        <p:txBody>
          <a:bodyPr/>
          <a:lstStyle/>
          <a:p>
            <a:endParaRPr lang="en-GB" dirty="0"/>
          </a:p>
        </p:txBody>
      </p:sp>
      <p:sp>
        <p:nvSpPr>
          <p:cNvPr id="29" name="Text 27"/>
          <p:cNvSpPr/>
          <p:nvPr/>
        </p:nvSpPr>
        <p:spPr>
          <a:xfrm>
            <a:off x="813816" y="5129784"/>
            <a:ext cx="10652760" cy="182880"/>
          </a:xfrm>
          <a:prstGeom prst="rect">
            <a:avLst/>
          </a:prstGeom>
          <a:noFill/>
          <a:ln/>
        </p:spPr>
        <p:txBody>
          <a:bodyPr wrap="square" lIns="0" tIns="0" rIns="0" bIns="0" rtlCol="0" anchor="ctr"/>
          <a:lstStyle/>
          <a:p>
            <a:pPr marL="0" indent="0">
              <a:buNone/>
            </a:pPr>
            <a:r>
              <a:rPr lang="en-US" sz="800" b="1" kern="0" spc="220" dirty="0">
                <a:solidFill>
                  <a:srgbClr val="F59E0B"/>
                </a:solidFill>
                <a:latin typeface="Poppins" pitchFamily="34" charset="0"/>
                <a:ea typeface="Poppins" pitchFamily="34" charset="-122"/>
                <a:cs typeface="Poppins" pitchFamily="34" charset="-120"/>
              </a:rPr>
              <a:t>WHAT THIS MEANS</a:t>
            </a:r>
            <a:endParaRPr lang="en-US" sz="800" dirty="0"/>
          </a:p>
        </p:txBody>
      </p:sp>
      <p:sp>
        <p:nvSpPr>
          <p:cNvPr id="30" name="Text 28"/>
          <p:cNvSpPr/>
          <p:nvPr/>
        </p:nvSpPr>
        <p:spPr>
          <a:xfrm>
            <a:off x="813816" y="5321808"/>
            <a:ext cx="10652760" cy="420624"/>
          </a:xfrm>
          <a:prstGeom prst="rect">
            <a:avLst/>
          </a:prstGeom>
          <a:noFill/>
          <a:ln/>
        </p:spPr>
        <p:txBody>
          <a:bodyPr wrap="square" lIns="0" tIns="0" rIns="0" bIns="0" rtlCol="0" anchor="t"/>
          <a:lstStyle/>
          <a:p>
            <a:pPr marL="0" indent="0">
              <a:lnSpc>
                <a:spcPct val="115000"/>
              </a:lnSpc>
              <a:buNone/>
            </a:pPr>
            <a:r>
              <a:rPr lang="en-US" sz="1200" b="1" dirty="0">
                <a:solidFill>
                  <a:srgbClr val="EC4899"/>
                </a:solidFill>
                <a:latin typeface="Poppins" pitchFamily="34" charset="0"/>
                <a:ea typeface="Poppins" pitchFamily="34" charset="-122"/>
                <a:cs typeface="Poppins" pitchFamily="34" charset="-120"/>
              </a:rPr>
              <a:t>52%</a:t>
            </a:r>
            <a:r>
              <a:rPr lang="en-US" sz="1200" b="1" dirty="0">
                <a:solidFill>
                  <a:srgbClr val="FFFFFF"/>
                </a:solidFill>
                <a:latin typeface="Poppins" pitchFamily="34" charset="0"/>
                <a:ea typeface="Poppins" pitchFamily="34" charset="-122"/>
                <a:cs typeface="Poppins" pitchFamily="34" charset="-120"/>
              </a:rPr>
              <a:t> of organisations lack all four core infrastructure capabilities at once. The deficit isn't a tweak problem — it's a build problem.</a:t>
            </a:r>
            <a:endParaRPr lang="en-US" sz="1200" dirty="0"/>
          </a:p>
        </p:txBody>
      </p:sp>
      <p:pic>
        <p:nvPicPr>
          <p:cNvPr id="34" name="Graphic 33">
            <a:extLst>
              <a:ext uri="{FF2B5EF4-FFF2-40B4-BE49-F238E27FC236}">
                <a16:creationId xmlns:a16="http://schemas.microsoft.com/office/drawing/2014/main" id="{394FAC97-79B2-37F2-10F4-7513274CBBB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
        <p:nvSpPr>
          <p:cNvPr id="33" name="Text 33">
            <a:extLst>
              <a:ext uri="{FF2B5EF4-FFF2-40B4-BE49-F238E27FC236}">
                <a16:creationId xmlns:a16="http://schemas.microsoft.com/office/drawing/2014/main" id="{C4C2F9CA-95A2-ACC7-6679-C2E2D4ABFE05}"/>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95F7FB5-3603-D129-7296-778783C1B60D}"/>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D2033911-755D-86D8-7593-4E40D673B184}"/>
              </a:ext>
            </a:extLst>
          </p:cNvPr>
          <p:cNvSpPr/>
          <p:nvPr/>
        </p:nvSpPr>
        <p:spPr>
          <a:xfrm>
            <a:off x="4576140" y="6534561"/>
            <a:ext cx="7734611" cy="458853"/>
          </a:xfrm>
          <a:prstGeom prst="rect">
            <a:avLst/>
          </a:prstGeom>
          <a:solidFill>
            <a:srgbClr val="1620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Poppins" panose="00000500000000000000" pitchFamily="2" charset="0"/>
              <a:ea typeface="+mn-ea"/>
              <a:cs typeface="Poppins" panose="00000500000000000000" pitchFamily="2" charset="0"/>
            </a:endParaRPr>
          </a:p>
        </p:txBody>
      </p:sp>
      <p:pic>
        <p:nvPicPr>
          <p:cNvPr id="35" name="Graphic 34">
            <a:extLst>
              <a:ext uri="{FF2B5EF4-FFF2-40B4-BE49-F238E27FC236}">
                <a16:creationId xmlns:a16="http://schemas.microsoft.com/office/drawing/2014/main" id="{97C3A79F-270E-D5EE-FC6D-40C03D10467B}"/>
              </a:ext>
            </a:extLst>
          </p:cNvPr>
          <p:cNvPicPr/>
          <p:nvPr/>
        </p:nvPicPr>
        <p:blipFill>
          <a:blip>
            <a:extLst>
              <a:ext uri="{96DAC541-7B7A-43D3-8B79-37D633B846F1}">
                <asvg:svgBlip xmlns:asvg="http://schemas.microsoft.com/office/drawing/2016/SVG/main" r:embed="rId4"/>
              </a:ext>
            </a:extLst>
          </a:blip>
          <a:stretch>
            <a:fillRect/>
          </a:stretch>
        </p:blipFill>
        <p:spPr>
          <a:xfrm rot="5400000">
            <a:off x="773618" y="6534949"/>
            <a:ext cx="13610373" cy="8244061"/>
          </a:xfrm>
          <a:prstGeom prst="rect">
            <a:avLst/>
          </a:prstGeom>
        </p:spPr>
      </p:pic>
      <p:pic>
        <p:nvPicPr>
          <p:cNvPr id="36" name="Graphic 35">
            <a:extLst>
              <a:ext uri="{FF2B5EF4-FFF2-40B4-BE49-F238E27FC236}">
                <a16:creationId xmlns:a16="http://schemas.microsoft.com/office/drawing/2014/main" id="{C179A9B3-48A0-1118-BAD2-7216DA87405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5400000" flipV="1">
            <a:off x="-356597" y="8708657"/>
            <a:ext cx="10901318" cy="2668488"/>
          </a:xfrm>
          <a:prstGeom prst="rect">
            <a:avLst/>
          </a:prstGeom>
        </p:spPr>
      </p:pic>
      <p:pic>
        <p:nvPicPr>
          <p:cNvPr id="37" name="Graphic 36">
            <a:extLst>
              <a:ext uri="{FF2B5EF4-FFF2-40B4-BE49-F238E27FC236}">
                <a16:creationId xmlns:a16="http://schemas.microsoft.com/office/drawing/2014/main" id="{031F1315-4AF9-0684-DD18-88A3B29DC59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5400000">
            <a:off x="4848706" y="8546821"/>
            <a:ext cx="10472736" cy="2563578"/>
          </a:xfrm>
          <a:prstGeom prst="rect">
            <a:avLst/>
          </a:prstGeom>
        </p:spPr>
      </p:pic>
      <p:sp>
        <p:nvSpPr>
          <p:cNvPr id="38" name="Oval 37">
            <a:extLst>
              <a:ext uri="{FF2B5EF4-FFF2-40B4-BE49-F238E27FC236}">
                <a16:creationId xmlns:a16="http://schemas.microsoft.com/office/drawing/2014/main" id="{126ED517-F007-2DAB-CC53-544D759FFB1A}"/>
              </a:ext>
            </a:extLst>
          </p:cNvPr>
          <p:cNvSpPr/>
          <p:nvPr/>
        </p:nvSpPr>
        <p:spPr>
          <a:xfrm>
            <a:off x="3563189" y="1406069"/>
            <a:ext cx="8244060" cy="5227706"/>
          </a:xfrm>
          <a:prstGeom prst="ellipse">
            <a:avLst/>
          </a:prstGeom>
          <a:solidFill>
            <a:srgbClr val="162045"/>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Poppins" panose="00000500000000000000" pitchFamily="2" charset="0"/>
              <a:ea typeface="+mn-ea"/>
              <a:cs typeface="Poppins" panose="00000500000000000000" pitchFamily="2" charset="0"/>
            </a:endParaRPr>
          </a:p>
        </p:txBody>
      </p:sp>
      <p:sp>
        <p:nvSpPr>
          <p:cNvPr id="39" name="Oval 35">
            <a:extLst>
              <a:ext uri="{FF2B5EF4-FFF2-40B4-BE49-F238E27FC236}">
                <a16:creationId xmlns:a16="http://schemas.microsoft.com/office/drawing/2014/main" id="{C1EDB0F7-4D0B-B788-9AA3-F03EEDCF2F7E}"/>
              </a:ext>
            </a:extLst>
          </p:cNvPr>
          <p:cNvSpPr/>
          <p:nvPr/>
        </p:nvSpPr>
        <p:spPr>
          <a:xfrm>
            <a:off x="4065367" y="4212258"/>
            <a:ext cx="7098602" cy="2428485"/>
          </a:xfrm>
          <a:custGeom>
            <a:avLst/>
            <a:gdLst>
              <a:gd name="connsiteX0" fmla="*/ 0 w 7029450"/>
              <a:gd name="connsiteY0" fmla="*/ 1214190 h 2428380"/>
              <a:gd name="connsiteX1" fmla="*/ 3514725 w 7029450"/>
              <a:gd name="connsiteY1" fmla="*/ 0 h 2428380"/>
              <a:gd name="connsiteX2" fmla="*/ 7029450 w 7029450"/>
              <a:gd name="connsiteY2" fmla="*/ 1214190 h 2428380"/>
              <a:gd name="connsiteX3" fmla="*/ 3514725 w 7029450"/>
              <a:gd name="connsiteY3" fmla="*/ 2428380 h 2428380"/>
              <a:gd name="connsiteX4" fmla="*/ 0 w 7029450"/>
              <a:gd name="connsiteY4" fmla="*/ 1214190 h 2428380"/>
              <a:gd name="connsiteX0" fmla="*/ 77540 w 7106990"/>
              <a:gd name="connsiteY0" fmla="*/ 1214190 h 2428380"/>
              <a:gd name="connsiteX1" fmla="*/ 3592265 w 7106990"/>
              <a:gd name="connsiteY1" fmla="*/ 0 h 2428380"/>
              <a:gd name="connsiteX2" fmla="*/ 7106990 w 7106990"/>
              <a:gd name="connsiteY2" fmla="*/ 1214190 h 2428380"/>
              <a:gd name="connsiteX3" fmla="*/ 3592265 w 7106990"/>
              <a:gd name="connsiteY3" fmla="*/ 2428380 h 2428380"/>
              <a:gd name="connsiteX4" fmla="*/ 77540 w 7106990"/>
              <a:gd name="connsiteY4" fmla="*/ 1214190 h 2428380"/>
              <a:gd name="connsiteX0" fmla="*/ 77540 w 7106990"/>
              <a:gd name="connsiteY0" fmla="*/ 1214190 h 2428380"/>
              <a:gd name="connsiteX1" fmla="*/ 3592265 w 7106990"/>
              <a:gd name="connsiteY1" fmla="*/ 0 h 2428380"/>
              <a:gd name="connsiteX2" fmla="*/ 7106990 w 7106990"/>
              <a:gd name="connsiteY2" fmla="*/ 1214190 h 2428380"/>
              <a:gd name="connsiteX3" fmla="*/ 3592265 w 7106990"/>
              <a:gd name="connsiteY3" fmla="*/ 2428380 h 2428380"/>
              <a:gd name="connsiteX4" fmla="*/ 77540 w 7106990"/>
              <a:gd name="connsiteY4" fmla="*/ 1214190 h 2428380"/>
              <a:gd name="connsiteX0" fmla="*/ 77540 w 7106990"/>
              <a:gd name="connsiteY0" fmla="*/ 1214190 h 2428380"/>
              <a:gd name="connsiteX1" fmla="*/ 3592265 w 7106990"/>
              <a:gd name="connsiteY1" fmla="*/ 0 h 2428380"/>
              <a:gd name="connsiteX2" fmla="*/ 7106990 w 7106990"/>
              <a:gd name="connsiteY2" fmla="*/ 1214190 h 2428380"/>
              <a:gd name="connsiteX3" fmla="*/ 3592265 w 7106990"/>
              <a:gd name="connsiteY3" fmla="*/ 2428380 h 2428380"/>
              <a:gd name="connsiteX4" fmla="*/ 77540 w 7106990"/>
              <a:gd name="connsiteY4" fmla="*/ 1214190 h 2428380"/>
              <a:gd name="connsiteX0" fmla="*/ 77540 w 7106990"/>
              <a:gd name="connsiteY0" fmla="*/ 1214190 h 2428804"/>
              <a:gd name="connsiteX1" fmla="*/ 3592265 w 7106990"/>
              <a:gd name="connsiteY1" fmla="*/ 0 h 2428804"/>
              <a:gd name="connsiteX2" fmla="*/ 7106990 w 7106990"/>
              <a:gd name="connsiteY2" fmla="*/ 1214190 h 2428804"/>
              <a:gd name="connsiteX3" fmla="*/ 3592265 w 7106990"/>
              <a:gd name="connsiteY3" fmla="*/ 2428380 h 2428804"/>
              <a:gd name="connsiteX4" fmla="*/ 77540 w 7106990"/>
              <a:gd name="connsiteY4" fmla="*/ 1214190 h 2428804"/>
              <a:gd name="connsiteX0" fmla="*/ 132845 w 7162295"/>
              <a:gd name="connsiteY0" fmla="*/ 1214190 h 2428762"/>
              <a:gd name="connsiteX1" fmla="*/ 3647570 w 7162295"/>
              <a:gd name="connsiteY1" fmla="*/ 0 h 2428762"/>
              <a:gd name="connsiteX2" fmla="*/ 7162295 w 7162295"/>
              <a:gd name="connsiteY2" fmla="*/ 1214190 h 2428762"/>
              <a:gd name="connsiteX3" fmla="*/ 3647570 w 7162295"/>
              <a:gd name="connsiteY3" fmla="*/ 2428380 h 2428762"/>
              <a:gd name="connsiteX4" fmla="*/ 132845 w 7162295"/>
              <a:gd name="connsiteY4" fmla="*/ 1214190 h 2428762"/>
              <a:gd name="connsiteX0" fmla="*/ 106562 w 7116962"/>
              <a:gd name="connsiteY0" fmla="*/ 1182472 h 2428465"/>
              <a:gd name="connsiteX1" fmla="*/ 3602237 w 7116962"/>
              <a:gd name="connsiteY1" fmla="*/ 32 h 2428465"/>
              <a:gd name="connsiteX2" fmla="*/ 7116962 w 7116962"/>
              <a:gd name="connsiteY2" fmla="*/ 1214222 h 2428465"/>
              <a:gd name="connsiteX3" fmla="*/ 3602237 w 7116962"/>
              <a:gd name="connsiteY3" fmla="*/ 2428412 h 2428465"/>
              <a:gd name="connsiteX4" fmla="*/ 106562 w 7116962"/>
              <a:gd name="connsiteY4" fmla="*/ 1182472 h 2428465"/>
              <a:gd name="connsiteX0" fmla="*/ 88202 w 7098602"/>
              <a:gd name="connsiteY0" fmla="*/ 1182493 h 2428486"/>
              <a:gd name="connsiteX1" fmla="*/ 3583877 w 7098602"/>
              <a:gd name="connsiteY1" fmla="*/ 53 h 2428486"/>
              <a:gd name="connsiteX2" fmla="*/ 7098602 w 7098602"/>
              <a:gd name="connsiteY2" fmla="*/ 1214243 h 2428486"/>
              <a:gd name="connsiteX3" fmla="*/ 3583877 w 7098602"/>
              <a:gd name="connsiteY3" fmla="*/ 2428433 h 2428486"/>
              <a:gd name="connsiteX4" fmla="*/ 88202 w 7098602"/>
              <a:gd name="connsiteY4" fmla="*/ 1182493 h 2428486"/>
              <a:gd name="connsiteX0" fmla="*/ 88202 w 7098602"/>
              <a:gd name="connsiteY0" fmla="*/ 1182493 h 2428485"/>
              <a:gd name="connsiteX1" fmla="*/ 3583877 w 7098602"/>
              <a:gd name="connsiteY1" fmla="*/ 53 h 2428485"/>
              <a:gd name="connsiteX2" fmla="*/ 7098602 w 7098602"/>
              <a:gd name="connsiteY2" fmla="*/ 1214243 h 2428485"/>
              <a:gd name="connsiteX3" fmla="*/ 3583877 w 7098602"/>
              <a:gd name="connsiteY3" fmla="*/ 2428433 h 2428485"/>
              <a:gd name="connsiteX4" fmla="*/ 88202 w 7098602"/>
              <a:gd name="connsiteY4" fmla="*/ 1182493 h 242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8602" h="2428485">
                <a:moveTo>
                  <a:pt x="88202" y="1182493"/>
                </a:moveTo>
                <a:cubicBezTo>
                  <a:pt x="-546798" y="378564"/>
                  <a:pt x="2415477" y="-5239"/>
                  <a:pt x="3583877" y="53"/>
                </a:cubicBezTo>
                <a:cubicBezTo>
                  <a:pt x="4752277" y="5345"/>
                  <a:pt x="7098602" y="543664"/>
                  <a:pt x="7098602" y="1214243"/>
                </a:cubicBezTo>
                <a:cubicBezTo>
                  <a:pt x="6304852" y="2037222"/>
                  <a:pt x="4752277" y="2433725"/>
                  <a:pt x="3583877" y="2428433"/>
                </a:cubicBezTo>
                <a:cubicBezTo>
                  <a:pt x="2415477" y="2423141"/>
                  <a:pt x="723202" y="1986422"/>
                  <a:pt x="88202" y="1182493"/>
                </a:cubicBezTo>
                <a:close/>
              </a:path>
            </a:pathLst>
          </a:custGeom>
          <a:solidFill>
            <a:srgbClr val="7FDCD6">
              <a:lumMod val="50000"/>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Poppins" panose="00000500000000000000" pitchFamily="2" charset="0"/>
              <a:ea typeface="+mn-ea"/>
              <a:cs typeface="Poppins" panose="00000500000000000000" pitchFamily="2" charset="0"/>
            </a:endParaRPr>
          </a:p>
        </p:txBody>
      </p:sp>
      <p:sp>
        <p:nvSpPr>
          <p:cNvPr id="40" name="Oval 39">
            <a:extLst>
              <a:ext uri="{FF2B5EF4-FFF2-40B4-BE49-F238E27FC236}">
                <a16:creationId xmlns:a16="http://schemas.microsoft.com/office/drawing/2014/main" id="{50C3D6BF-48DA-DEBC-EDA7-06D2796FE7D8}"/>
              </a:ext>
            </a:extLst>
          </p:cNvPr>
          <p:cNvSpPr/>
          <p:nvPr/>
        </p:nvSpPr>
        <p:spPr>
          <a:xfrm>
            <a:off x="3557017" y="1381318"/>
            <a:ext cx="8244060" cy="5227706"/>
          </a:xfrm>
          <a:prstGeom prst="ellipse">
            <a:avLst/>
          </a:prstGeom>
          <a:noFill/>
          <a:ln w="19050" cap="flat" cmpd="sng" algn="ctr">
            <a:solidFill>
              <a:srgbClr val="7FDCD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Poppins" panose="00000500000000000000" pitchFamily="2" charset="0"/>
              <a:ea typeface="+mn-ea"/>
              <a:cs typeface="Poppins" panose="00000500000000000000" pitchFamily="2" charset="0"/>
            </a:endParaRPr>
          </a:p>
        </p:txBody>
      </p:sp>
      <p:sp>
        <p:nvSpPr>
          <p:cNvPr id="41" name="Title 1">
            <a:extLst>
              <a:ext uri="{FF2B5EF4-FFF2-40B4-BE49-F238E27FC236}">
                <a16:creationId xmlns:a16="http://schemas.microsoft.com/office/drawing/2014/main" id="{A78E8922-4D6B-AA6B-F870-C08DCAE53BE8}"/>
              </a:ext>
            </a:extLst>
          </p:cNvPr>
          <p:cNvSpPr txBox="1">
            <a:spLocks/>
          </p:cNvSpPr>
          <p:nvPr/>
        </p:nvSpPr>
        <p:spPr>
          <a:xfrm>
            <a:off x="360001" y="378321"/>
            <a:ext cx="105183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Poppins" panose="00000500000000000000" pitchFamily="50" charset="0"/>
                <a:ea typeface="+mj-ea"/>
                <a:cs typeface="Poppins" panose="00000500000000000000" pitchFamily="50"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7FAFF"/>
                </a:solidFill>
                <a:effectLst/>
                <a:uLnTx/>
                <a:uFillTx/>
                <a:latin typeface="Poppins" panose="00000500000000000000" pitchFamily="50" charset="0"/>
                <a:ea typeface="+mj-ea"/>
                <a:cs typeface="Poppins" panose="00000500000000000000" pitchFamily="50" charset="0"/>
              </a:rPr>
              <a:t>Engage Your </a:t>
            </a:r>
            <a:r>
              <a:rPr kumimoji="0" lang="en-US" sz="3600" b="1" i="0" u="none" strike="noStrike" kern="1200" cap="none" spc="0" normalizeH="0" baseline="0" noProof="0" dirty="0">
                <a:ln>
                  <a:noFill/>
                </a:ln>
                <a:gradFill>
                  <a:gsLst>
                    <a:gs pos="92000">
                      <a:srgbClr val="C18CF2"/>
                    </a:gs>
                    <a:gs pos="12000">
                      <a:srgbClr val="7FDCD6"/>
                    </a:gs>
                  </a:gsLst>
                  <a:lin ang="3600000" scaled="0"/>
                </a:gradFill>
                <a:effectLst/>
                <a:uLnTx/>
                <a:uFillTx/>
                <a:latin typeface="Poppins" panose="00000500000000000000" pitchFamily="50" charset="0"/>
                <a:ea typeface="+mj-ea"/>
                <a:cs typeface="Poppins" panose="00000500000000000000" pitchFamily="50" charset="0"/>
              </a:rPr>
              <a:t>Innovation Alliance</a:t>
            </a:r>
          </a:p>
        </p:txBody>
      </p:sp>
      <p:sp>
        <p:nvSpPr>
          <p:cNvPr id="42" name="TextBox 41">
            <a:extLst>
              <a:ext uri="{FF2B5EF4-FFF2-40B4-BE49-F238E27FC236}">
                <a16:creationId xmlns:a16="http://schemas.microsoft.com/office/drawing/2014/main" id="{3FB3C2CD-A2FF-F08B-9C6C-967C541E9439}"/>
              </a:ext>
            </a:extLst>
          </p:cNvPr>
          <p:cNvSpPr txBox="1"/>
          <p:nvPr/>
        </p:nvSpPr>
        <p:spPr>
          <a:xfrm>
            <a:off x="360000" y="2013886"/>
            <a:ext cx="2746949" cy="1707134"/>
          </a:xfrm>
          <a:prstGeom prst="rect">
            <a:avLst/>
          </a:prstGeom>
          <a:noFill/>
        </p:spPr>
        <p:txBody>
          <a:bodyPr wrap="square" rtlCol="0">
            <a:spAutoFit/>
          </a:bodyPr>
          <a:lstStyle/>
          <a:p>
            <a:pPr>
              <a:lnSpc>
                <a:spcPct val="110000"/>
              </a:lnSpc>
              <a:spcAft>
                <a:spcPts val="1200"/>
              </a:spcAft>
              <a:defRPr/>
            </a:pPr>
            <a:r>
              <a:rPr lang="en-US" sz="1600" dirty="0">
                <a:solidFill>
                  <a:srgbClr val="F7FAFF"/>
                </a:solidFill>
                <a:latin typeface="Poppins"/>
                <a:cs typeface="Poppins"/>
              </a:rPr>
              <a:t>There are many stakeholders both inside and outside your organization who can contribute across your innovation funnel.</a:t>
            </a:r>
          </a:p>
        </p:txBody>
      </p:sp>
      <p:sp>
        <p:nvSpPr>
          <p:cNvPr id="43" name="TextBox 42">
            <a:extLst>
              <a:ext uri="{FF2B5EF4-FFF2-40B4-BE49-F238E27FC236}">
                <a16:creationId xmlns:a16="http://schemas.microsoft.com/office/drawing/2014/main" id="{65A3CB44-9A01-4943-EE82-FC0C6C72D302}"/>
              </a:ext>
            </a:extLst>
          </p:cNvPr>
          <p:cNvSpPr txBox="1"/>
          <p:nvPr/>
        </p:nvSpPr>
        <p:spPr>
          <a:xfrm>
            <a:off x="362236" y="4327600"/>
            <a:ext cx="2247230" cy="1323439"/>
          </a:xfrm>
          <a:prstGeom prst="rect">
            <a:avLst/>
          </a:prstGeom>
          <a:noFill/>
        </p:spPr>
        <p:txBody>
          <a:bodyPr wrap="square">
            <a:spAutoFit/>
          </a:bodyPr>
          <a:lstStyle/>
          <a:p>
            <a:pPr>
              <a:defRPr/>
            </a:pPr>
            <a:r>
              <a:rPr lang="en-US" sz="1600" dirty="0">
                <a:solidFill>
                  <a:srgbClr val="F7FAFF"/>
                </a:solidFill>
                <a:latin typeface="Poppins SemiBold" panose="00000700000000000000" pitchFamily="2" charset="0"/>
                <a:cs typeface="Poppins SemiBold" panose="00000700000000000000" pitchFamily="2" charset="0"/>
              </a:rPr>
              <a:t>You need to engage the right people at the right time across your entire process.</a:t>
            </a:r>
          </a:p>
        </p:txBody>
      </p:sp>
      <p:sp>
        <p:nvSpPr>
          <p:cNvPr id="44" name="Oval 43">
            <a:extLst>
              <a:ext uri="{FF2B5EF4-FFF2-40B4-BE49-F238E27FC236}">
                <a16:creationId xmlns:a16="http://schemas.microsoft.com/office/drawing/2014/main" id="{47AD43B2-F28E-6F2B-E4CC-64C4BF265033}"/>
              </a:ext>
            </a:extLst>
          </p:cNvPr>
          <p:cNvSpPr/>
          <p:nvPr/>
        </p:nvSpPr>
        <p:spPr>
          <a:xfrm>
            <a:off x="4580104" y="2112946"/>
            <a:ext cx="6197886" cy="3718730"/>
          </a:xfrm>
          <a:prstGeom prst="ellipse">
            <a:avLst/>
          </a:prstGeom>
          <a:noFill/>
          <a:ln w="19050" cap="flat" cmpd="sng" algn="ctr">
            <a:solidFill>
              <a:srgbClr val="C18C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Poppins" panose="00000500000000000000" pitchFamily="2" charset="0"/>
              <a:ea typeface="+mn-ea"/>
              <a:cs typeface="Poppins" panose="00000500000000000000" pitchFamily="2" charset="0"/>
            </a:endParaRPr>
          </a:p>
        </p:txBody>
      </p:sp>
      <p:sp>
        <p:nvSpPr>
          <p:cNvPr id="45" name="Oval 44">
            <a:extLst>
              <a:ext uri="{FF2B5EF4-FFF2-40B4-BE49-F238E27FC236}">
                <a16:creationId xmlns:a16="http://schemas.microsoft.com/office/drawing/2014/main" id="{1583A351-C9E6-AC11-1926-AF1C198D1099}"/>
              </a:ext>
            </a:extLst>
          </p:cNvPr>
          <p:cNvSpPr/>
          <p:nvPr/>
        </p:nvSpPr>
        <p:spPr>
          <a:xfrm>
            <a:off x="5649947" y="2925034"/>
            <a:ext cx="4058200" cy="2094554"/>
          </a:xfrm>
          <a:prstGeom prst="ellipse">
            <a:avLst/>
          </a:prstGeom>
          <a:noFill/>
          <a:ln w="19050" cap="flat" cmpd="sng" algn="ctr">
            <a:solidFill>
              <a:srgbClr val="FE4F79"/>
            </a:solidFill>
            <a:prstDash val="solid"/>
            <a:miter lim="800000"/>
          </a:ln>
          <a:effectLst/>
        </p:spPr>
        <p:txBody>
          <a:bodyPr tIns="216000" bIns="0" rtlCol="0"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6" name="Oval 45">
            <a:extLst>
              <a:ext uri="{FF2B5EF4-FFF2-40B4-BE49-F238E27FC236}">
                <a16:creationId xmlns:a16="http://schemas.microsoft.com/office/drawing/2014/main" id="{3CAC474A-BFB8-7B89-F09D-204C3074B538}"/>
              </a:ext>
            </a:extLst>
          </p:cNvPr>
          <p:cNvSpPr/>
          <p:nvPr/>
        </p:nvSpPr>
        <p:spPr>
          <a:xfrm>
            <a:off x="6920200" y="3633719"/>
            <a:ext cx="1554714" cy="677186"/>
          </a:xfrm>
          <a:prstGeom prst="ellipse">
            <a:avLst/>
          </a:prstGeom>
          <a:gradFill>
            <a:gsLst>
              <a:gs pos="0">
                <a:srgbClr val="7FDCD6">
                  <a:alpha val="70000"/>
                </a:srgbClr>
              </a:gs>
              <a:gs pos="48000">
                <a:srgbClr val="C18CF2">
                  <a:alpha val="70000"/>
                </a:srgbClr>
              </a:gs>
              <a:gs pos="100000">
                <a:srgbClr val="FE4F79">
                  <a:alpha val="70000"/>
                </a:srgbClr>
              </a:gs>
            </a:gsLst>
            <a:lin ang="3600000" scaled="0"/>
          </a:gradFill>
          <a:ln w="19050" cap="flat" cmpd="sng" algn="ctr">
            <a:gradFill>
              <a:gsLst>
                <a:gs pos="0">
                  <a:srgbClr val="7FDCD6"/>
                </a:gs>
                <a:gs pos="48000">
                  <a:srgbClr val="C18CF2"/>
                </a:gs>
                <a:gs pos="100000">
                  <a:srgbClr val="FE4F79"/>
                </a:gs>
              </a:gsLst>
              <a:lin ang="3600000" scaled="0"/>
            </a:gradFill>
            <a:prstDash val="solid"/>
            <a:miter lim="800000"/>
          </a:ln>
          <a:effectLst>
            <a:innerShdw blurRad="152400" dist="50800" dir="15600000">
              <a:prstClr val="black">
                <a:alpha val="47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Your</a:t>
            </a:r>
            <a:br>
              <a:rPr kumimoji="0" lang="en-US" sz="14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br>
            <a:r>
              <a:rPr kumimoji="0" lang="en-US" sz="14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Strategy</a:t>
            </a:r>
            <a:endParaRPr kumimoji="0" lang="en-IL" sz="1400" b="0" i="0" u="none" strike="noStrike" kern="0" cap="none" spc="0" normalizeH="0" baseline="0" noProof="0">
              <a:ln>
                <a:noFill/>
              </a:ln>
              <a:solidFill>
                <a:srgbClr val="F7FAFF"/>
              </a:solidFill>
              <a:effectLst/>
              <a:uLnTx/>
              <a:uFillTx/>
              <a:latin typeface="Poppins" panose="00000500000000000000" pitchFamily="2" charset="0"/>
              <a:ea typeface="+mn-ea"/>
              <a:cs typeface="Poppins" panose="00000500000000000000" pitchFamily="2" charset="0"/>
            </a:endParaRPr>
          </a:p>
        </p:txBody>
      </p:sp>
      <p:grpSp>
        <p:nvGrpSpPr>
          <p:cNvPr id="47" name="Group 46">
            <a:extLst>
              <a:ext uri="{FF2B5EF4-FFF2-40B4-BE49-F238E27FC236}">
                <a16:creationId xmlns:a16="http://schemas.microsoft.com/office/drawing/2014/main" id="{8689EEC6-8A93-84C1-3960-E8C62925BCF0}"/>
              </a:ext>
            </a:extLst>
          </p:cNvPr>
          <p:cNvGrpSpPr/>
          <p:nvPr/>
        </p:nvGrpSpPr>
        <p:grpSpPr>
          <a:xfrm>
            <a:off x="4645943" y="2489530"/>
            <a:ext cx="6085291" cy="2897741"/>
            <a:chOff x="4527192" y="2347029"/>
            <a:chExt cx="6085291" cy="2897741"/>
          </a:xfrm>
          <a:noFill/>
        </p:grpSpPr>
        <p:sp>
          <p:nvSpPr>
            <p:cNvPr id="48" name="Rectangle: Rounded Corners 47">
              <a:extLst>
                <a:ext uri="{FF2B5EF4-FFF2-40B4-BE49-F238E27FC236}">
                  <a16:creationId xmlns:a16="http://schemas.microsoft.com/office/drawing/2014/main" id="{1569AF2E-F6E6-A666-4986-3262FAD69265}"/>
                </a:ext>
              </a:extLst>
            </p:cNvPr>
            <p:cNvSpPr/>
            <p:nvPr/>
          </p:nvSpPr>
          <p:spPr>
            <a:xfrm>
              <a:off x="8329180" y="4901384"/>
              <a:ext cx="1205009" cy="324000"/>
            </a:xfrm>
            <a:prstGeom prst="roundRect">
              <a:avLst/>
            </a:prstGeom>
            <a:grpFill/>
            <a:ln w="9525" cap="flat" cmpd="sng" algn="ctr">
              <a:noFill/>
              <a:prstDash val="solid"/>
              <a:miter lim="800000"/>
            </a:ln>
            <a:effectLst/>
          </p:spPr>
          <p:txBody>
            <a:bodyPr lIns="0" tIns="3600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Subject-Matter Experts</a:t>
              </a:r>
            </a:p>
          </p:txBody>
        </p:sp>
        <p:sp>
          <p:nvSpPr>
            <p:cNvPr id="49" name="Rectangle: Rounded Corners 48">
              <a:extLst>
                <a:ext uri="{FF2B5EF4-FFF2-40B4-BE49-F238E27FC236}">
                  <a16:creationId xmlns:a16="http://schemas.microsoft.com/office/drawing/2014/main" id="{FA15FA58-2526-D3DD-043F-AD39DDA9FDDC}"/>
                </a:ext>
              </a:extLst>
            </p:cNvPr>
            <p:cNvSpPr/>
            <p:nvPr/>
          </p:nvSpPr>
          <p:spPr>
            <a:xfrm>
              <a:off x="8404836" y="2428803"/>
              <a:ext cx="900000" cy="324000"/>
            </a:xfrm>
            <a:prstGeom prst="roundRect">
              <a:avLst/>
            </a:prstGeom>
            <a:grpFill/>
            <a:ln w="9525" cap="flat" cmpd="sng" algn="ctr">
              <a:noFill/>
              <a:prstDash val="solid"/>
              <a:miter lim="800000"/>
            </a:ln>
            <a:effectLst/>
          </p:spPr>
          <p:txBody>
            <a:bodyPr lIns="0" tIns="3600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Business Units</a:t>
              </a:r>
            </a:p>
          </p:txBody>
        </p:sp>
        <p:sp>
          <p:nvSpPr>
            <p:cNvPr id="50" name="Rectangle: Rounded Corners 49">
              <a:extLst>
                <a:ext uri="{FF2B5EF4-FFF2-40B4-BE49-F238E27FC236}">
                  <a16:creationId xmlns:a16="http://schemas.microsoft.com/office/drawing/2014/main" id="{7359911B-3553-09AB-CF6E-4196C8A2D5AE}"/>
                </a:ext>
              </a:extLst>
            </p:cNvPr>
            <p:cNvSpPr/>
            <p:nvPr/>
          </p:nvSpPr>
          <p:spPr>
            <a:xfrm>
              <a:off x="5818532" y="2347029"/>
              <a:ext cx="900000" cy="324000"/>
            </a:xfrm>
            <a:prstGeom prst="roundRect">
              <a:avLst/>
            </a:prstGeom>
            <a:grpFill/>
            <a:ln w="9525" cap="flat" cmpd="sng" algn="ctr">
              <a:noFill/>
              <a:prstDash val="solid"/>
              <a:miter lim="800000"/>
            </a:ln>
            <a:effectLst/>
          </p:spPr>
          <p:txBody>
            <a:bodyPr lIns="0" tIns="3600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Leadership</a:t>
              </a:r>
            </a:p>
          </p:txBody>
        </p:sp>
        <p:sp>
          <p:nvSpPr>
            <p:cNvPr id="51" name="Rectangle: Rounded Corners 50">
              <a:extLst>
                <a:ext uri="{FF2B5EF4-FFF2-40B4-BE49-F238E27FC236}">
                  <a16:creationId xmlns:a16="http://schemas.microsoft.com/office/drawing/2014/main" id="{50E15806-5250-006A-51A1-DC5FFD1701C9}"/>
                </a:ext>
              </a:extLst>
            </p:cNvPr>
            <p:cNvSpPr/>
            <p:nvPr/>
          </p:nvSpPr>
          <p:spPr>
            <a:xfrm>
              <a:off x="4527192" y="3683351"/>
              <a:ext cx="938166" cy="324000"/>
            </a:xfrm>
            <a:prstGeom prst="roundRect">
              <a:avLst/>
            </a:prstGeom>
            <a:grpFill/>
            <a:ln w="9525" cap="flat" cmpd="sng" algn="ctr">
              <a:noFill/>
              <a:prstDash val="solid"/>
              <a:miter lim="800000"/>
            </a:ln>
            <a:effectLst/>
          </p:spPr>
          <p:txBody>
            <a:bodyPr lIns="0" tIns="3600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Office Employees</a:t>
              </a:r>
            </a:p>
          </p:txBody>
        </p:sp>
        <p:sp>
          <p:nvSpPr>
            <p:cNvPr id="52" name="Rectangle: Rounded Corners 51">
              <a:extLst>
                <a:ext uri="{FF2B5EF4-FFF2-40B4-BE49-F238E27FC236}">
                  <a16:creationId xmlns:a16="http://schemas.microsoft.com/office/drawing/2014/main" id="{2BC11A13-4145-3EC3-C1DE-B5E5EDF03EA6}"/>
                </a:ext>
              </a:extLst>
            </p:cNvPr>
            <p:cNvSpPr/>
            <p:nvPr/>
          </p:nvSpPr>
          <p:spPr>
            <a:xfrm>
              <a:off x="5783893" y="4920770"/>
              <a:ext cx="900000" cy="324000"/>
            </a:xfrm>
            <a:prstGeom prst="roundRect">
              <a:avLst/>
            </a:prstGeom>
            <a:grpFill/>
            <a:ln w="9525" cap="flat" cmpd="sng" algn="ctr">
              <a:noFill/>
              <a:prstDash val="solid"/>
              <a:miter lim="800000"/>
            </a:ln>
            <a:effectLst/>
          </p:spPr>
          <p:txBody>
            <a:bodyPr lIns="0" tIns="3600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Front-line Employees</a:t>
              </a:r>
            </a:p>
          </p:txBody>
        </p:sp>
        <p:sp>
          <p:nvSpPr>
            <p:cNvPr id="53" name="Rectangle: Rounded Corners 52">
              <a:extLst>
                <a:ext uri="{FF2B5EF4-FFF2-40B4-BE49-F238E27FC236}">
                  <a16:creationId xmlns:a16="http://schemas.microsoft.com/office/drawing/2014/main" id="{8AC9946F-A358-28B1-3A27-47F2C3F9F963}"/>
                </a:ext>
              </a:extLst>
            </p:cNvPr>
            <p:cNvSpPr/>
            <p:nvPr/>
          </p:nvSpPr>
          <p:spPr>
            <a:xfrm>
              <a:off x="9712483" y="3689793"/>
              <a:ext cx="900000" cy="324000"/>
            </a:xfrm>
            <a:prstGeom prst="roundRect">
              <a:avLst/>
            </a:prstGeom>
            <a:grpFill/>
            <a:ln w="9525" cap="flat" cmpd="sng" algn="ctr">
              <a:noFill/>
              <a:prstDash val="solid"/>
              <a:miter lim="800000"/>
            </a:ln>
            <a:effectLst/>
          </p:spPr>
          <p:txBody>
            <a:bodyPr lIns="0" tIns="3600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Team Leaders</a:t>
              </a:r>
            </a:p>
          </p:txBody>
        </p:sp>
      </p:grpSp>
      <p:grpSp>
        <p:nvGrpSpPr>
          <p:cNvPr id="54" name="Group 53">
            <a:extLst>
              <a:ext uri="{FF2B5EF4-FFF2-40B4-BE49-F238E27FC236}">
                <a16:creationId xmlns:a16="http://schemas.microsoft.com/office/drawing/2014/main" id="{0AEF0433-D822-F3FD-CF68-1D7805AFEF83}"/>
              </a:ext>
            </a:extLst>
          </p:cNvPr>
          <p:cNvGrpSpPr/>
          <p:nvPr/>
        </p:nvGrpSpPr>
        <p:grpSpPr>
          <a:xfrm>
            <a:off x="5982320" y="3158655"/>
            <a:ext cx="3497173" cy="1423069"/>
            <a:chOff x="5863569" y="3016154"/>
            <a:chExt cx="3497173" cy="1423069"/>
          </a:xfrm>
          <a:solidFill>
            <a:srgbClr val="C18CF2">
              <a:lumMod val="40000"/>
              <a:lumOff val="60000"/>
            </a:srgbClr>
          </a:solidFill>
        </p:grpSpPr>
        <p:sp>
          <p:nvSpPr>
            <p:cNvPr id="55" name="Rectangle: Rounded Corners 54">
              <a:extLst>
                <a:ext uri="{FF2B5EF4-FFF2-40B4-BE49-F238E27FC236}">
                  <a16:creationId xmlns:a16="http://schemas.microsoft.com/office/drawing/2014/main" id="{C2AF5B53-579E-A305-6BFC-54A4A81F22F7}"/>
                </a:ext>
              </a:extLst>
            </p:cNvPr>
            <p:cNvSpPr/>
            <p:nvPr/>
          </p:nvSpPr>
          <p:spPr>
            <a:xfrm>
              <a:off x="5863569" y="4115223"/>
              <a:ext cx="1122325" cy="324000"/>
            </a:xfrm>
            <a:prstGeom prst="roundRect">
              <a:avLst/>
            </a:prstGeom>
            <a:noFill/>
            <a:ln w="9525" cap="flat" cmpd="sng" algn="ctr">
              <a:noFill/>
              <a:prstDash val="solid"/>
              <a:miter lim="800000"/>
            </a:ln>
            <a:effectLst/>
          </p:spPr>
          <p:txBody>
            <a:bodyPr t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Innovation Catalysts</a:t>
              </a:r>
            </a:p>
          </p:txBody>
        </p:sp>
        <p:sp>
          <p:nvSpPr>
            <p:cNvPr id="56" name="Rectangle: Rounded Corners 55">
              <a:extLst>
                <a:ext uri="{FF2B5EF4-FFF2-40B4-BE49-F238E27FC236}">
                  <a16:creationId xmlns:a16="http://schemas.microsoft.com/office/drawing/2014/main" id="{970E9927-E9F8-EECC-DD7C-0BC5F9E9F962}"/>
                </a:ext>
              </a:extLst>
            </p:cNvPr>
            <p:cNvSpPr/>
            <p:nvPr/>
          </p:nvSpPr>
          <p:spPr>
            <a:xfrm>
              <a:off x="5932451" y="3320467"/>
              <a:ext cx="1084111" cy="324000"/>
            </a:xfrm>
            <a:prstGeom prst="roundRect">
              <a:avLst/>
            </a:prstGeom>
            <a:noFill/>
            <a:ln w="9525" cap="flat" cmpd="sng" algn="ctr">
              <a:noFill/>
              <a:prstDash val="solid"/>
              <a:miter lim="800000"/>
            </a:ln>
            <a:effectLst/>
          </p:spPr>
          <p:txBody>
            <a:bodyPr t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Innovation Team </a:t>
              </a:r>
            </a:p>
          </p:txBody>
        </p:sp>
        <p:sp>
          <p:nvSpPr>
            <p:cNvPr id="57" name="Rectangle: Rounded Corners 56">
              <a:extLst>
                <a:ext uri="{FF2B5EF4-FFF2-40B4-BE49-F238E27FC236}">
                  <a16:creationId xmlns:a16="http://schemas.microsoft.com/office/drawing/2014/main" id="{3395E3DB-B3B9-8414-0065-21026F2B35FC}"/>
                </a:ext>
              </a:extLst>
            </p:cNvPr>
            <p:cNvSpPr/>
            <p:nvPr/>
          </p:nvSpPr>
          <p:spPr>
            <a:xfrm>
              <a:off x="8238418" y="4063174"/>
              <a:ext cx="1122324" cy="324000"/>
            </a:xfrm>
            <a:prstGeom prst="roundRect">
              <a:avLst/>
            </a:prstGeom>
            <a:noFill/>
            <a:ln w="9525" cap="flat" cmpd="sng" algn="ctr">
              <a:noFill/>
              <a:prstDash val="solid"/>
              <a:miter lim="800000"/>
            </a:ln>
            <a:effectLst/>
          </p:spPr>
          <p:txBody>
            <a:bodyPr t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Innovation Scouts</a:t>
              </a:r>
            </a:p>
          </p:txBody>
        </p:sp>
        <p:sp>
          <p:nvSpPr>
            <p:cNvPr id="58" name="Rectangle: Rounded Corners 57">
              <a:extLst>
                <a:ext uri="{FF2B5EF4-FFF2-40B4-BE49-F238E27FC236}">
                  <a16:creationId xmlns:a16="http://schemas.microsoft.com/office/drawing/2014/main" id="{94B7BF03-1E00-51A0-3893-3D2278D3BD5D}"/>
                </a:ext>
              </a:extLst>
            </p:cNvPr>
            <p:cNvSpPr/>
            <p:nvPr/>
          </p:nvSpPr>
          <p:spPr>
            <a:xfrm>
              <a:off x="8320087" y="3284830"/>
              <a:ext cx="900000" cy="324000"/>
            </a:xfrm>
            <a:prstGeom prst="roundRect">
              <a:avLst/>
            </a:prstGeom>
            <a:noFill/>
            <a:ln w="9525" cap="flat" cmpd="sng" algn="ctr">
              <a:noFill/>
              <a:prstDash val="solid"/>
              <a:miter lim="800000"/>
            </a:ln>
            <a:effectLst/>
          </p:spPr>
          <p:txBody>
            <a:bodyPr t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CVC</a:t>
              </a:r>
            </a:p>
          </p:txBody>
        </p:sp>
        <p:sp>
          <p:nvSpPr>
            <p:cNvPr id="59" name="Rectangle: Rounded Corners 58">
              <a:extLst>
                <a:ext uri="{FF2B5EF4-FFF2-40B4-BE49-F238E27FC236}">
                  <a16:creationId xmlns:a16="http://schemas.microsoft.com/office/drawing/2014/main" id="{30BFD058-7C8A-E29A-AC5B-3BD6088EB65E}"/>
                </a:ext>
              </a:extLst>
            </p:cNvPr>
            <p:cNvSpPr/>
            <p:nvPr/>
          </p:nvSpPr>
          <p:spPr>
            <a:xfrm>
              <a:off x="7218324" y="3016154"/>
              <a:ext cx="900000" cy="324000"/>
            </a:xfrm>
            <a:prstGeom prst="roundRect">
              <a:avLst/>
            </a:prstGeom>
            <a:noFill/>
            <a:ln w="9525" cap="flat" cmpd="sng" algn="ctr">
              <a:noFill/>
              <a:prstDash val="solid"/>
              <a:miter lim="800000"/>
            </a:ln>
            <a:effectLst/>
          </p:spPr>
          <p:txBody>
            <a:bodyPr t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R&amp;D</a:t>
              </a:r>
            </a:p>
          </p:txBody>
        </p:sp>
      </p:grpSp>
      <p:pic>
        <p:nvPicPr>
          <p:cNvPr id="60" name="Graphic 59">
            <a:extLst>
              <a:ext uri="{FF2B5EF4-FFF2-40B4-BE49-F238E27FC236}">
                <a16:creationId xmlns:a16="http://schemas.microsoft.com/office/drawing/2014/main" id="{74C089E8-0337-8B6E-E53B-1169EB732024}"/>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63537" y="6479285"/>
            <a:ext cx="1354586" cy="301019"/>
          </a:xfrm>
          <a:prstGeom prst="rect">
            <a:avLst/>
          </a:prstGeom>
        </p:spPr>
      </p:pic>
      <p:grpSp>
        <p:nvGrpSpPr>
          <p:cNvPr id="61" name="Group 60">
            <a:extLst>
              <a:ext uri="{FF2B5EF4-FFF2-40B4-BE49-F238E27FC236}">
                <a16:creationId xmlns:a16="http://schemas.microsoft.com/office/drawing/2014/main" id="{5C2891D4-5E5F-8E4F-4BD7-59625D8BD077}"/>
              </a:ext>
            </a:extLst>
          </p:cNvPr>
          <p:cNvGrpSpPr/>
          <p:nvPr/>
        </p:nvGrpSpPr>
        <p:grpSpPr>
          <a:xfrm>
            <a:off x="3647981" y="1570599"/>
            <a:ext cx="8195434" cy="4208121"/>
            <a:chOff x="3529230" y="1428098"/>
            <a:chExt cx="8195434" cy="4208121"/>
          </a:xfrm>
        </p:grpSpPr>
        <p:grpSp>
          <p:nvGrpSpPr>
            <p:cNvPr id="62" name="Group 61">
              <a:extLst>
                <a:ext uri="{FF2B5EF4-FFF2-40B4-BE49-F238E27FC236}">
                  <a16:creationId xmlns:a16="http://schemas.microsoft.com/office/drawing/2014/main" id="{72066EDB-0622-4A9B-A24B-138E69B006E8}"/>
                </a:ext>
              </a:extLst>
            </p:cNvPr>
            <p:cNvGrpSpPr/>
            <p:nvPr/>
          </p:nvGrpSpPr>
          <p:grpSpPr>
            <a:xfrm>
              <a:off x="4235725" y="1428098"/>
              <a:ext cx="6718025" cy="4208121"/>
              <a:chOff x="4235726" y="1428098"/>
              <a:chExt cx="6773726" cy="4208121"/>
            </a:xfrm>
            <a:noFill/>
          </p:grpSpPr>
          <p:sp>
            <p:nvSpPr>
              <p:cNvPr id="65" name="Rectangle: Rounded Corners 64">
                <a:extLst>
                  <a:ext uri="{FF2B5EF4-FFF2-40B4-BE49-F238E27FC236}">
                    <a16:creationId xmlns:a16="http://schemas.microsoft.com/office/drawing/2014/main" id="{55124E9E-759F-F9AC-548E-ABDA4E901812}"/>
                  </a:ext>
                </a:extLst>
              </p:cNvPr>
              <p:cNvSpPr/>
              <p:nvPr/>
            </p:nvSpPr>
            <p:spPr>
              <a:xfrm>
                <a:off x="6879137" y="1428098"/>
                <a:ext cx="900000" cy="324000"/>
              </a:xfrm>
              <a:prstGeom prst="roundRect">
                <a:avLst/>
              </a:prstGeom>
              <a:grpFill/>
              <a:ln w="9525" cap="flat" cmpd="sng" algn="ctr">
                <a:noFill/>
                <a:prstDash val="solid"/>
                <a:miter lim="800000"/>
              </a:ln>
              <a:effectLst/>
            </p:spPr>
            <p:txBody>
              <a:bodyPr t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Supply Chain</a:t>
                </a:r>
              </a:p>
            </p:txBody>
          </p:sp>
          <p:sp>
            <p:nvSpPr>
              <p:cNvPr id="66" name="Rectangle: Rounded Corners 65">
                <a:extLst>
                  <a:ext uri="{FF2B5EF4-FFF2-40B4-BE49-F238E27FC236}">
                    <a16:creationId xmlns:a16="http://schemas.microsoft.com/office/drawing/2014/main" id="{5D7A3653-5201-66BA-AB66-906DFBE85E75}"/>
                  </a:ext>
                </a:extLst>
              </p:cNvPr>
              <p:cNvSpPr/>
              <p:nvPr/>
            </p:nvSpPr>
            <p:spPr>
              <a:xfrm>
                <a:off x="9978349" y="2305221"/>
                <a:ext cx="1031103" cy="324000"/>
              </a:xfrm>
              <a:prstGeom prst="roundRect">
                <a:avLst/>
              </a:prstGeom>
              <a:grpFill/>
              <a:ln w="9525" cap="flat" cmpd="sng" algn="ctr">
                <a:noFill/>
                <a:prstDash val="solid"/>
                <a:miter lim="800000"/>
              </a:ln>
              <a:effectLst/>
            </p:spPr>
            <p:txBody>
              <a:bodyPr t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Academia</a:t>
                </a:r>
              </a:p>
            </p:txBody>
          </p:sp>
          <p:sp>
            <p:nvSpPr>
              <p:cNvPr id="67" name="Rectangle: Rounded Corners 66">
                <a:extLst>
                  <a:ext uri="{FF2B5EF4-FFF2-40B4-BE49-F238E27FC236}">
                    <a16:creationId xmlns:a16="http://schemas.microsoft.com/office/drawing/2014/main" id="{D1049D81-CF65-2028-1F75-42EE80CA2EB7}"/>
                  </a:ext>
                </a:extLst>
              </p:cNvPr>
              <p:cNvSpPr/>
              <p:nvPr/>
            </p:nvSpPr>
            <p:spPr>
              <a:xfrm>
                <a:off x="4235726" y="2296071"/>
                <a:ext cx="900000" cy="324000"/>
              </a:xfrm>
              <a:prstGeom prst="roundRect">
                <a:avLst/>
              </a:prstGeom>
              <a:grpFill/>
              <a:ln w="9525" cap="flat" cmpd="sng" algn="ctr">
                <a:noFill/>
                <a:prstDash val="solid"/>
                <a:miter lim="800000"/>
              </a:ln>
              <a:effectLst/>
            </p:spPr>
            <p:txBody>
              <a:bodyPr t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Startups</a:t>
                </a:r>
              </a:p>
            </p:txBody>
          </p:sp>
          <p:sp>
            <p:nvSpPr>
              <p:cNvPr id="68" name="Rectangle: Rounded Corners 67">
                <a:extLst>
                  <a:ext uri="{FF2B5EF4-FFF2-40B4-BE49-F238E27FC236}">
                    <a16:creationId xmlns:a16="http://schemas.microsoft.com/office/drawing/2014/main" id="{FCD6A111-F86C-6254-5C60-D66D288FF74C}"/>
                  </a:ext>
                </a:extLst>
              </p:cNvPr>
              <p:cNvSpPr/>
              <p:nvPr/>
            </p:nvSpPr>
            <p:spPr>
              <a:xfrm>
                <a:off x="4592212" y="5312219"/>
                <a:ext cx="1204518" cy="324000"/>
              </a:xfrm>
              <a:prstGeom prst="roundRect">
                <a:avLst/>
              </a:prstGeom>
              <a:grpFill/>
              <a:ln w="9525" cap="flat" cmpd="sng" algn="ctr">
                <a:noFill/>
                <a:prstDash val="solid"/>
                <a:miter lim="800000"/>
              </a:ln>
              <a:effectLst/>
            </p:spPr>
            <p:txBody>
              <a:bodyPr t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Customers</a:t>
                </a:r>
              </a:p>
            </p:txBody>
          </p:sp>
          <p:sp>
            <p:nvSpPr>
              <p:cNvPr id="69" name="Rectangle: Rounded Corners 68">
                <a:extLst>
                  <a:ext uri="{FF2B5EF4-FFF2-40B4-BE49-F238E27FC236}">
                    <a16:creationId xmlns:a16="http://schemas.microsoft.com/office/drawing/2014/main" id="{253FBEAF-04E3-1CA0-7008-901945A1FDF0}"/>
                  </a:ext>
                </a:extLst>
              </p:cNvPr>
              <p:cNvSpPr/>
              <p:nvPr/>
            </p:nvSpPr>
            <p:spPr>
              <a:xfrm>
                <a:off x="9720104" y="5217272"/>
                <a:ext cx="992396" cy="324000"/>
              </a:xfrm>
              <a:prstGeom prst="roundRect">
                <a:avLst/>
              </a:prstGeom>
              <a:grpFill/>
              <a:ln w="9525" cap="flat" cmpd="sng" algn="ctr">
                <a:noFill/>
                <a:prstDash val="solid"/>
                <a:miter lim="800000"/>
              </a:ln>
              <a:effectLst/>
            </p:spPr>
            <p:txBody>
              <a:bodyPr t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Business Partners</a:t>
                </a:r>
              </a:p>
            </p:txBody>
          </p:sp>
        </p:grpSp>
        <p:sp>
          <p:nvSpPr>
            <p:cNvPr id="63" name="Rectangle: Rounded Corners 62">
              <a:extLst>
                <a:ext uri="{FF2B5EF4-FFF2-40B4-BE49-F238E27FC236}">
                  <a16:creationId xmlns:a16="http://schemas.microsoft.com/office/drawing/2014/main" id="{8B913E16-26A0-80A3-87C9-970BEF24C2D1}"/>
                </a:ext>
              </a:extLst>
            </p:cNvPr>
            <p:cNvSpPr/>
            <p:nvPr/>
          </p:nvSpPr>
          <p:spPr>
            <a:xfrm>
              <a:off x="10404060" y="4094832"/>
              <a:ext cx="1320604" cy="344391"/>
            </a:xfrm>
            <a:prstGeom prst="roundRect">
              <a:avLst/>
            </a:prstGeom>
            <a:grpFill/>
            <a:ln w="9525" cap="flat" cmpd="sng" algn="ctr">
              <a:noFill/>
              <a:prstDash val="solid"/>
              <a:miter lim="800000"/>
            </a:ln>
            <a:effectLst/>
          </p:spPr>
          <p:txBody>
            <a:bodyPr t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Innovation Communities</a:t>
              </a:r>
            </a:p>
          </p:txBody>
        </p:sp>
        <p:sp>
          <p:nvSpPr>
            <p:cNvPr id="64" name="Rectangle: Rounded Corners 63">
              <a:extLst>
                <a:ext uri="{FF2B5EF4-FFF2-40B4-BE49-F238E27FC236}">
                  <a16:creationId xmlns:a16="http://schemas.microsoft.com/office/drawing/2014/main" id="{9F6C1C27-4B65-EB6A-BA55-3F7498EB2A25}"/>
                </a:ext>
              </a:extLst>
            </p:cNvPr>
            <p:cNvSpPr/>
            <p:nvPr/>
          </p:nvSpPr>
          <p:spPr>
            <a:xfrm>
              <a:off x="3529230" y="4306462"/>
              <a:ext cx="1194613" cy="324000"/>
            </a:xfrm>
            <a:prstGeom prst="roundRect">
              <a:avLst/>
            </a:prstGeom>
            <a:noFill/>
            <a:ln w="9525" cap="flat" cmpd="sng" algn="ctr">
              <a:noFill/>
              <a:prstDash val="solid"/>
              <a:miter lim="800000"/>
            </a:ln>
            <a:effectLst/>
          </p:spPr>
          <p:txBody>
            <a:bodyPr t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7FAFF"/>
                  </a:solidFill>
                  <a:effectLst/>
                  <a:uLnTx/>
                  <a:uFillTx/>
                  <a:latin typeface="Poppins" panose="00000500000000000000" pitchFamily="2" charset="0"/>
                  <a:ea typeface="+mn-ea"/>
                  <a:cs typeface="Poppins" panose="00000500000000000000" pitchFamily="2" charset="0"/>
                </a:rPr>
                <a:t>Experts</a:t>
              </a:r>
            </a:p>
          </p:txBody>
        </p:sp>
      </p:grpSp>
      <p:grpSp>
        <p:nvGrpSpPr>
          <p:cNvPr id="70" name="Group 69">
            <a:extLst>
              <a:ext uri="{FF2B5EF4-FFF2-40B4-BE49-F238E27FC236}">
                <a16:creationId xmlns:a16="http://schemas.microsoft.com/office/drawing/2014/main" id="{232DB3DA-7172-12B4-DFF6-075486820C5E}"/>
              </a:ext>
            </a:extLst>
          </p:cNvPr>
          <p:cNvGrpSpPr/>
          <p:nvPr/>
        </p:nvGrpSpPr>
        <p:grpSpPr>
          <a:xfrm>
            <a:off x="6863930" y="5502350"/>
            <a:ext cx="1651716" cy="369542"/>
            <a:chOff x="2928827" y="1195662"/>
            <a:chExt cx="1651716" cy="369542"/>
          </a:xfrm>
        </p:grpSpPr>
        <p:sp>
          <p:nvSpPr>
            <p:cNvPr id="71" name="TextBox 70">
              <a:extLst>
                <a:ext uri="{FF2B5EF4-FFF2-40B4-BE49-F238E27FC236}">
                  <a16:creationId xmlns:a16="http://schemas.microsoft.com/office/drawing/2014/main" id="{48727E38-04D8-F3F0-C516-20D9992B4D50}"/>
                </a:ext>
              </a:extLst>
            </p:cNvPr>
            <p:cNvSpPr txBox="1"/>
            <p:nvPr/>
          </p:nvSpPr>
          <p:spPr>
            <a:xfrm rot="21120000">
              <a:off x="4282063" y="1195662"/>
              <a:ext cx="298480" cy="307777"/>
            </a:xfrm>
            <a:prstGeom prst="rect">
              <a:avLst/>
            </a:prstGeom>
            <a:noFill/>
          </p:spPr>
          <p:txBody>
            <a:bodyPr wrap="none" rtlCol="0">
              <a:spAutoFit/>
            </a:bodyPr>
            <a:lstStyle/>
            <a:p>
              <a:pPr>
                <a:defRPr/>
              </a:pPr>
              <a:r>
                <a:rPr lang="en-US" sz="1400" b="1" dirty="0">
                  <a:solidFill>
                    <a:srgbClr val="C18CF2"/>
                  </a:solidFill>
                  <a:latin typeface="Poppins" panose="00000500000000000000" pitchFamily="2" charset="0"/>
                  <a:cs typeface="Poppins" panose="00000500000000000000" pitchFamily="2" charset="0"/>
                </a:rPr>
                <a:t>y</a:t>
              </a:r>
              <a:endParaRPr lang="en-IL" sz="1400" b="1">
                <a:solidFill>
                  <a:srgbClr val="C18CF2"/>
                </a:solidFill>
                <a:latin typeface="Poppins" panose="00000500000000000000" pitchFamily="2" charset="0"/>
                <a:cs typeface="Poppins" panose="00000500000000000000" pitchFamily="2" charset="0"/>
              </a:endParaRPr>
            </a:p>
          </p:txBody>
        </p:sp>
        <p:sp>
          <p:nvSpPr>
            <p:cNvPr id="72" name="TextBox 71">
              <a:extLst>
                <a:ext uri="{FF2B5EF4-FFF2-40B4-BE49-F238E27FC236}">
                  <a16:creationId xmlns:a16="http://schemas.microsoft.com/office/drawing/2014/main" id="{EDCA0A74-D59E-921C-F7D8-E6E110E87417}"/>
                </a:ext>
              </a:extLst>
            </p:cNvPr>
            <p:cNvSpPr txBox="1"/>
            <p:nvPr/>
          </p:nvSpPr>
          <p:spPr>
            <a:xfrm rot="420000">
              <a:off x="2928827" y="1218134"/>
              <a:ext cx="304892" cy="307777"/>
            </a:xfrm>
            <a:prstGeom prst="rect">
              <a:avLst/>
            </a:prstGeom>
            <a:noFill/>
          </p:spPr>
          <p:txBody>
            <a:bodyPr wrap="none" rtlCol="0">
              <a:spAutoFit/>
            </a:bodyPr>
            <a:lstStyle/>
            <a:p>
              <a:pPr>
                <a:defRPr/>
              </a:pPr>
              <a:r>
                <a:rPr lang="en-US" sz="1400" b="1" dirty="0">
                  <a:solidFill>
                    <a:srgbClr val="C18CF2"/>
                  </a:solidFill>
                  <a:latin typeface="Poppins" panose="00000500000000000000" pitchFamily="2" charset="0"/>
                  <a:cs typeface="Poppins" panose="00000500000000000000" pitchFamily="2" charset="0"/>
                </a:rPr>
                <a:t>Y</a:t>
              </a:r>
              <a:endParaRPr lang="en-IL" sz="1400" b="1">
                <a:solidFill>
                  <a:srgbClr val="C18CF2"/>
                </a:solidFill>
                <a:latin typeface="Poppins" panose="00000500000000000000" pitchFamily="2" charset="0"/>
                <a:cs typeface="Poppins" panose="00000500000000000000" pitchFamily="2" charset="0"/>
              </a:endParaRPr>
            </a:p>
          </p:txBody>
        </p:sp>
        <p:sp>
          <p:nvSpPr>
            <p:cNvPr id="73" name="TextBox 72">
              <a:extLst>
                <a:ext uri="{FF2B5EF4-FFF2-40B4-BE49-F238E27FC236}">
                  <a16:creationId xmlns:a16="http://schemas.microsoft.com/office/drawing/2014/main" id="{CB431202-FD58-331E-2797-2D6CB8069731}"/>
                </a:ext>
              </a:extLst>
            </p:cNvPr>
            <p:cNvSpPr txBox="1"/>
            <p:nvPr/>
          </p:nvSpPr>
          <p:spPr>
            <a:xfrm rot="420000">
              <a:off x="3039502" y="1225705"/>
              <a:ext cx="298480" cy="307777"/>
            </a:xfrm>
            <a:prstGeom prst="rect">
              <a:avLst/>
            </a:prstGeom>
            <a:noFill/>
          </p:spPr>
          <p:txBody>
            <a:bodyPr wrap="none" rtlCol="0">
              <a:spAutoFit/>
            </a:bodyPr>
            <a:lstStyle/>
            <a:p>
              <a:pPr>
                <a:defRPr/>
              </a:pPr>
              <a:r>
                <a:rPr lang="en-US" sz="1400" b="1" dirty="0">
                  <a:solidFill>
                    <a:srgbClr val="C18CF2"/>
                  </a:solidFill>
                  <a:latin typeface="Poppins" panose="00000500000000000000" pitchFamily="2" charset="0"/>
                  <a:cs typeface="Poppins" panose="00000500000000000000" pitchFamily="2" charset="0"/>
                </a:rPr>
                <a:t>o</a:t>
              </a:r>
              <a:endParaRPr lang="en-IL" sz="1400" b="1">
                <a:solidFill>
                  <a:srgbClr val="C18CF2"/>
                </a:solidFill>
                <a:latin typeface="Poppins" panose="00000500000000000000" pitchFamily="2" charset="0"/>
                <a:cs typeface="Poppins" panose="00000500000000000000" pitchFamily="2" charset="0"/>
              </a:endParaRPr>
            </a:p>
          </p:txBody>
        </p:sp>
        <p:sp>
          <p:nvSpPr>
            <p:cNvPr id="74" name="TextBox 73">
              <a:extLst>
                <a:ext uri="{FF2B5EF4-FFF2-40B4-BE49-F238E27FC236}">
                  <a16:creationId xmlns:a16="http://schemas.microsoft.com/office/drawing/2014/main" id="{7FEC3D59-CC54-6AD3-2FA7-6C2D747F8BC3}"/>
                </a:ext>
              </a:extLst>
            </p:cNvPr>
            <p:cNvSpPr txBox="1"/>
            <p:nvPr/>
          </p:nvSpPr>
          <p:spPr>
            <a:xfrm rot="300000">
              <a:off x="3154785" y="1239186"/>
              <a:ext cx="304892" cy="307777"/>
            </a:xfrm>
            <a:prstGeom prst="rect">
              <a:avLst/>
            </a:prstGeom>
            <a:noFill/>
          </p:spPr>
          <p:txBody>
            <a:bodyPr wrap="none" rtlCol="0">
              <a:spAutoFit/>
            </a:bodyPr>
            <a:lstStyle/>
            <a:p>
              <a:pPr>
                <a:defRPr/>
              </a:pPr>
              <a:r>
                <a:rPr lang="en-US" sz="1400" b="1" dirty="0">
                  <a:solidFill>
                    <a:srgbClr val="C18CF2"/>
                  </a:solidFill>
                  <a:latin typeface="Poppins" panose="00000500000000000000" pitchFamily="2" charset="0"/>
                  <a:cs typeface="Poppins" panose="00000500000000000000" pitchFamily="2" charset="0"/>
                </a:rPr>
                <a:t>u</a:t>
              </a:r>
              <a:endParaRPr lang="en-IL" sz="1400" b="1">
                <a:solidFill>
                  <a:srgbClr val="C18CF2"/>
                </a:solidFill>
                <a:latin typeface="Poppins" panose="00000500000000000000" pitchFamily="2" charset="0"/>
                <a:cs typeface="Poppins" panose="00000500000000000000" pitchFamily="2" charset="0"/>
              </a:endParaRPr>
            </a:p>
          </p:txBody>
        </p:sp>
        <p:sp>
          <p:nvSpPr>
            <p:cNvPr id="75" name="TextBox 74">
              <a:extLst>
                <a:ext uri="{FF2B5EF4-FFF2-40B4-BE49-F238E27FC236}">
                  <a16:creationId xmlns:a16="http://schemas.microsoft.com/office/drawing/2014/main" id="{77701766-FF48-B869-2050-E06154C4F41E}"/>
                </a:ext>
              </a:extLst>
            </p:cNvPr>
            <p:cNvSpPr txBox="1"/>
            <p:nvPr/>
          </p:nvSpPr>
          <p:spPr>
            <a:xfrm rot="240000">
              <a:off x="3278147" y="1246015"/>
              <a:ext cx="261610" cy="307777"/>
            </a:xfrm>
            <a:prstGeom prst="rect">
              <a:avLst/>
            </a:prstGeom>
            <a:noFill/>
          </p:spPr>
          <p:txBody>
            <a:bodyPr wrap="none" rtlCol="0">
              <a:spAutoFit/>
            </a:bodyPr>
            <a:lstStyle/>
            <a:p>
              <a:pPr>
                <a:defRPr/>
              </a:pPr>
              <a:r>
                <a:rPr lang="en-US" sz="1400" b="1" dirty="0">
                  <a:solidFill>
                    <a:srgbClr val="C18CF2"/>
                  </a:solidFill>
                  <a:latin typeface="Poppins" panose="00000500000000000000" pitchFamily="2" charset="0"/>
                  <a:cs typeface="Poppins" panose="00000500000000000000" pitchFamily="2" charset="0"/>
                </a:rPr>
                <a:t>r</a:t>
              </a:r>
              <a:endParaRPr lang="en-IL" sz="1400" b="1">
                <a:solidFill>
                  <a:srgbClr val="C18CF2"/>
                </a:solidFill>
                <a:latin typeface="Poppins" panose="00000500000000000000" pitchFamily="2" charset="0"/>
                <a:cs typeface="Poppins" panose="00000500000000000000" pitchFamily="2" charset="0"/>
              </a:endParaRPr>
            </a:p>
          </p:txBody>
        </p:sp>
        <p:sp>
          <p:nvSpPr>
            <p:cNvPr id="76" name="TextBox 75">
              <a:extLst>
                <a:ext uri="{FF2B5EF4-FFF2-40B4-BE49-F238E27FC236}">
                  <a16:creationId xmlns:a16="http://schemas.microsoft.com/office/drawing/2014/main" id="{E7313174-D77E-6C02-AE65-8E82737251B8}"/>
                </a:ext>
              </a:extLst>
            </p:cNvPr>
            <p:cNvSpPr txBox="1"/>
            <p:nvPr/>
          </p:nvSpPr>
          <p:spPr>
            <a:xfrm rot="60000">
              <a:off x="3437372" y="1257427"/>
              <a:ext cx="320922" cy="307777"/>
            </a:xfrm>
            <a:prstGeom prst="rect">
              <a:avLst/>
            </a:prstGeom>
            <a:noFill/>
          </p:spPr>
          <p:txBody>
            <a:bodyPr wrap="none" rtlCol="0">
              <a:spAutoFit/>
            </a:bodyPr>
            <a:lstStyle/>
            <a:p>
              <a:pPr>
                <a:defRPr/>
              </a:pPr>
              <a:r>
                <a:rPr lang="en-US" sz="1400" b="1" dirty="0">
                  <a:solidFill>
                    <a:srgbClr val="C18CF2"/>
                  </a:solidFill>
                  <a:latin typeface="Poppins" panose="00000500000000000000" pitchFamily="2" charset="0"/>
                  <a:cs typeface="Poppins" panose="00000500000000000000" pitchFamily="2" charset="0"/>
                </a:rPr>
                <a:t>C</a:t>
              </a:r>
              <a:endParaRPr lang="en-IL" sz="1400" b="1">
                <a:solidFill>
                  <a:srgbClr val="C18CF2"/>
                </a:solidFill>
                <a:latin typeface="Poppins" panose="00000500000000000000" pitchFamily="2" charset="0"/>
                <a:cs typeface="Poppins" panose="00000500000000000000" pitchFamily="2" charset="0"/>
              </a:endParaRPr>
            </a:p>
          </p:txBody>
        </p:sp>
        <p:sp>
          <p:nvSpPr>
            <p:cNvPr id="77" name="TextBox 76">
              <a:extLst>
                <a:ext uri="{FF2B5EF4-FFF2-40B4-BE49-F238E27FC236}">
                  <a16:creationId xmlns:a16="http://schemas.microsoft.com/office/drawing/2014/main" id="{628685E6-FD9D-F2CA-A63E-921F08653C26}"/>
                </a:ext>
              </a:extLst>
            </p:cNvPr>
            <p:cNvSpPr txBox="1"/>
            <p:nvPr/>
          </p:nvSpPr>
          <p:spPr>
            <a:xfrm>
              <a:off x="3577467" y="1249174"/>
              <a:ext cx="298480" cy="307777"/>
            </a:xfrm>
            <a:prstGeom prst="rect">
              <a:avLst/>
            </a:prstGeom>
            <a:noFill/>
          </p:spPr>
          <p:txBody>
            <a:bodyPr wrap="none" rtlCol="0">
              <a:spAutoFit/>
            </a:bodyPr>
            <a:lstStyle/>
            <a:p>
              <a:pPr>
                <a:defRPr/>
              </a:pPr>
              <a:r>
                <a:rPr lang="en-US" sz="1400" b="1" dirty="0">
                  <a:solidFill>
                    <a:srgbClr val="C18CF2"/>
                  </a:solidFill>
                  <a:latin typeface="Poppins" panose="00000500000000000000" pitchFamily="2" charset="0"/>
                  <a:cs typeface="Poppins" panose="00000500000000000000" pitchFamily="2" charset="0"/>
                </a:rPr>
                <a:t>o</a:t>
              </a:r>
              <a:endParaRPr lang="en-IL" sz="1400" b="1">
                <a:solidFill>
                  <a:srgbClr val="C18CF2"/>
                </a:solidFill>
                <a:latin typeface="Poppins" panose="00000500000000000000" pitchFamily="2" charset="0"/>
                <a:cs typeface="Poppins" panose="00000500000000000000" pitchFamily="2" charset="0"/>
              </a:endParaRPr>
            </a:p>
          </p:txBody>
        </p:sp>
        <p:sp>
          <p:nvSpPr>
            <p:cNvPr id="78" name="TextBox 77">
              <a:extLst>
                <a:ext uri="{FF2B5EF4-FFF2-40B4-BE49-F238E27FC236}">
                  <a16:creationId xmlns:a16="http://schemas.microsoft.com/office/drawing/2014/main" id="{32CD8903-F4D7-C70E-C653-4643B09D963A}"/>
                </a:ext>
              </a:extLst>
            </p:cNvPr>
            <p:cNvSpPr txBox="1"/>
            <p:nvPr/>
          </p:nvSpPr>
          <p:spPr>
            <a:xfrm rot="21540000">
              <a:off x="3700851" y="1248006"/>
              <a:ext cx="375424" cy="307777"/>
            </a:xfrm>
            <a:prstGeom prst="rect">
              <a:avLst/>
            </a:prstGeom>
            <a:noFill/>
          </p:spPr>
          <p:txBody>
            <a:bodyPr wrap="square" rtlCol="0">
              <a:spAutoFit/>
            </a:bodyPr>
            <a:lstStyle/>
            <a:p>
              <a:pPr>
                <a:defRPr/>
              </a:pPr>
              <a:r>
                <a:rPr lang="en-US" sz="1400" b="1" dirty="0">
                  <a:solidFill>
                    <a:srgbClr val="C18CF2"/>
                  </a:solidFill>
                  <a:latin typeface="Poppins" panose="00000500000000000000" pitchFamily="2" charset="0"/>
                  <a:cs typeface="Poppins" panose="00000500000000000000" pitchFamily="2" charset="0"/>
                </a:rPr>
                <a:t>m</a:t>
              </a:r>
              <a:endParaRPr lang="en-IL" sz="1400" b="1">
                <a:solidFill>
                  <a:srgbClr val="C18CF2"/>
                </a:solidFill>
                <a:latin typeface="Poppins" panose="00000500000000000000" pitchFamily="2" charset="0"/>
                <a:cs typeface="Poppins" panose="00000500000000000000" pitchFamily="2" charset="0"/>
              </a:endParaRPr>
            </a:p>
          </p:txBody>
        </p:sp>
        <p:sp>
          <p:nvSpPr>
            <p:cNvPr id="79" name="TextBox 78">
              <a:extLst>
                <a:ext uri="{FF2B5EF4-FFF2-40B4-BE49-F238E27FC236}">
                  <a16:creationId xmlns:a16="http://schemas.microsoft.com/office/drawing/2014/main" id="{C986B5F6-91FC-3E64-5B18-A457A486A761}"/>
                </a:ext>
              </a:extLst>
            </p:cNvPr>
            <p:cNvSpPr txBox="1"/>
            <p:nvPr/>
          </p:nvSpPr>
          <p:spPr>
            <a:xfrm rot="21180000">
              <a:off x="4152218" y="1209970"/>
              <a:ext cx="304892" cy="307777"/>
            </a:xfrm>
            <a:prstGeom prst="rect">
              <a:avLst/>
            </a:prstGeom>
            <a:noFill/>
          </p:spPr>
          <p:txBody>
            <a:bodyPr wrap="none" rtlCol="0">
              <a:spAutoFit/>
            </a:bodyPr>
            <a:lstStyle/>
            <a:p>
              <a:pPr>
                <a:defRPr/>
              </a:pPr>
              <a:r>
                <a:rPr lang="en-US" sz="1400" b="1" dirty="0">
                  <a:solidFill>
                    <a:srgbClr val="C18CF2"/>
                  </a:solidFill>
                  <a:latin typeface="Poppins" panose="00000500000000000000" pitchFamily="2" charset="0"/>
                  <a:cs typeface="Poppins" panose="00000500000000000000" pitchFamily="2" charset="0"/>
                </a:rPr>
                <a:t>n</a:t>
              </a:r>
              <a:endParaRPr lang="en-IL" sz="1400" b="1">
                <a:solidFill>
                  <a:srgbClr val="C18CF2"/>
                </a:solidFill>
                <a:latin typeface="Poppins" panose="00000500000000000000" pitchFamily="2" charset="0"/>
                <a:cs typeface="Poppins" panose="00000500000000000000" pitchFamily="2" charset="0"/>
              </a:endParaRPr>
            </a:p>
          </p:txBody>
        </p:sp>
        <p:sp>
          <p:nvSpPr>
            <p:cNvPr id="80" name="TextBox 79">
              <a:extLst>
                <a:ext uri="{FF2B5EF4-FFF2-40B4-BE49-F238E27FC236}">
                  <a16:creationId xmlns:a16="http://schemas.microsoft.com/office/drawing/2014/main" id="{ACA2F0BC-91C7-267C-46A6-AD58CBC86B5C}"/>
                </a:ext>
              </a:extLst>
            </p:cNvPr>
            <p:cNvSpPr txBox="1"/>
            <p:nvPr/>
          </p:nvSpPr>
          <p:spPr>
            <a:xfrm rot="21420000">
              <a:off x="3891630" y="1237489"/>
              <a:ext cx="306494" cy="307777"/>
            </a:xfrm>
            <a:prstGeom prst="rect">
              <a:avLst/>
            </a:prstGeom>
            <a:noFill/>
          </p:spPr>
          <p:txBody>
            <a:bodyPr wrap="none" rtlCol="0">
              <a:spAutoFit/>
            </a:bodyPr>
            <a:lstStyle/>
            <a:p>
              <a:pPr>
                <a:defRPr/>
              </a:pPr>
              <a:r>
                <a:rPr lang="en-US" sz="1400" b="1" dirty="0">
                  <a:solidFill>
                    <a:srgbClr val="C18CF2"/>
                  </a:solidFill>
                  <a:latin typeface="Poppins" panose="00000500000000000000" pitchFamily="2" charset="0"/>
                  <a:cs typeface="Poppins" panose="00000500000000000000" pitchFamily="2" charset="0"/>
                </a:rPr>
                <a:t>p</a:t>
              </a:r>
              <a:endParaRPr lang="en-IL" sz="1400" b="1">
                <a:solidFill>
                  <a:srgbClr val="C18CF2"/>
                </a:solidFill>
                <a:latin typeface="Poppins" panose="00000500000000000000" pitchFamily="2" charset="0"/>
                <a:cs typeface="Poppins" panose="00000500000000000000" pitchFamily="2" charset="0"/>
              </a:endParaRPr>
            </a:p>
          </p:txBody>
        </p:sp>
        <p:sp>
          <p:nvSpPr>
            <p:cNvPr id="81" name="TextBox 80">
              <a:extLst>
                <a:ext uri="{FF2B5EF4-FFF2-40B4-BE49-F238E27FC236}">
                  <a16:creationId xmlns:a16="http://schemas.microsoft.com/office/drawing/2014/main" id="{3A24B804-CD2D-8338-72DC-2D71BC54F532}"/>
                </a:ext>
              </a:extLst>
            </p:cNvPr>
            <p:cNvSpPr txBox="1"/>
            <p:nvPr/>
          </p:nvSpPr>
          <p:spPr>
            <a:xfrm rot="21180000">
              <a:off x="4022580" y="1223942"/>
              <a:ext cx="306494" cy="307777"/>
            </a:xfrm>
            <a:prstGeom prst="rect">
              <a:avLst/>
            </a:prstGeom>
            <a:noFill/>
          </p:spPr>
          <p:txBody>
            <a:bodyPr wrap="none" rtlCol="0">
              <a:spAutoFit/>
            </a:bodyPr>
            <a:lstStyle/>
            <a:p>
              <a:pPr>
                <a:defRPr/>
              </a:pPr>
              <a:r>
                <a:rPr lang="en-US" sz="1400" b="1" dirty="0">
                  <a:solidFill>
                    <a:srgbClr val="C18CF2"/>
                  </a:solidFill>
                  <a:latin typeface="Poppins" panose="00000500000000000000" pitchFamily="2" charset="0"/>
                  <a:cs typeface="Poppins" panose="00000500000000000000" pitchFamily="2" charset="0"/>
                </a:rPr>
                <a:t>a</a:t>
              </a:r>
              <a:endParaRPr lang="en-IL" sz="1400" b="1">
                <a:solidFill>
                  <a:srgbClr val="C18CF2"/>
                </a:solidFill>
                <a:latin typeface="Poppins" panose="00000500000000000000" pitchFamily="2" charset="0"/>
                <a:cs typeface="Poppins" panose="00000500000000000000" pitchFamily="2" charset="0"/>
              </a:endParaRPr>
            </a:p>
          </p:txBody>
        </p:sp>
      </p:grpSp>
      <p:grpSp>
        <p:nvGrpSpPr>
          <p:cNvPr id="82" name="Group 81">
            <a:extLst>
              <a:ext uri="{FF2B5EF4-FFF2-40B4-BE49-F238E27FC236}">
                <a16:creationId xmlns:a16="http://schemas.microsoft.com/office/drawing/2014/main" id="{AF13B921-78C9-6836-DABE-407A5FAB8919}"/>
              </a:ext>
            </a:extLst>
          </p:cNvPr>
          <p:cNvGrpSpPr/>
          <p:nvPr/>
        </p:nvGrpSpPr>
        <p:grpSpPr>
          <a:xfrm>
            <a:off x="7074052" y="4716217"/>
            <a:ext cx="1225122" cy="337466"/>
            <a:chOff x="2595840" y="1745299"/>
            <a:chExt cx="1225122" cy="337466"/>
          </a:xfrm>
        </p:grpSpPr>
        <p:sp>
          <p:nvSpPr>
            <p:cNvPr id="83" name="TextBox 82">
              <a:extLst>
                <a:ext uri="{FF2B5EF4-FFF2-40B4-BE49-F238E27FC236}">
                  <a16:creationId xmlns:a16="http://schemas.microsoft.com/office/drawing/2014/main" id="{7E6B0EEB-9BAD-1A88-543B-50277F244A4B}"/>
                </a:ext>
              </a:extLst>
            </p:cNvPr>
            <p:cNvSpPr txBox="1"/>
            <p:nvPr/>
          </p:nvSpPr>
          <p:spPr>
            <a:xfrm rot="360000">
              <a:off x="2595840" y="1749742"/>
              <a:ext cx="304892" cy="307777"/>
            </a:xfrm>
            <a:prstGeom prst="rect">
              <a:avLst/>
            </a:prstGeom>
            <a:noFill/>
          </p:spPr>
          <p:txBody>
            <a:bodyPr wrap="none" rtlCol="0">
              <a:spAutoFit/>
            </a:bodyPr>
            <a:lstStyle/>
            <a:p>
              <a:pPr>
                <a:defRPr/>
              </a:pPr>
              <a:r>
                <a:rPr lang="en-US" sz="1400" b="1" dirty="0">
                  <a:solidFill>
                    <a:srgbClr val="FE4F79"/>
                  </a:solidFill>
                  <a:latin typeface="Poppins" panose="00000500000000000000" pitchFamily="2" charset="0"/>
                  <a:cs typeface="Poppins" panose="00000500000000000000" pitchFamily="2" charset="0"/>
                </a:rPr>
                <a:t>Y</a:t>
              </a:r>
              <a:endParaRPr lang="en-IL" sz="1400" b="1">
                <a:solidFill>
                  <a:srgbClr val="FE4F79"/>
                </a:solidFill>
                <a:latin typeface="Poppins" panose="00000500000000000000" pitchFamily="2" charset="0"/>
                <a:cs typeface="Poppins" panose="00000500000000000000" pitchFamily="2" charset="0"/>
              </a:endParaRPr>
            </a:p>
          </p:txBody>
        </p:sp>
        <p:sp>
          <p:nvSpPr>
            <p:cNvPr id="84" name="TextBox 83">
              <a:extLst>
                <a:ext uri="{FF2B5EF4-FFF2-40B4-BE49-F238E27FC236}">
                  <a16:creationId xmlns:a16="http://schemas.microsoft.com/office/drawing/2014/main" id="{120C0655-EBFE-A128-1C21-1C2B9FF6DC37}"/>
                </a:ext>
              </a:extLst>
            </p:cNvPr>
            <p:cNvSpPr txBox="1"/>
            <p:nvPr/>
          </p:nvSpPr>
          <p:spPr>
            <a:xfrm rot="240000">
              <a:off x="2705721" y="1755949"/>
              <a:ext cx="298480" cy="307777"/>
            </a:xfrm>
            <a:prstGeom prst="rect">
              <a:avLst/>
            </a:prstGeom>
            <a:noFill/>
          </p:spPr>
          <p:txBody>
            <a:bodyPr wrap="none" rtlCol="0">
              <a:spAutoFit/>
            </a:bodyPr>
            <a:lstStyle/>
            <a:p>
              <a:pPr>
                <a:defRPr/>
              </a:pPr>
              <a:r>
                <a:rPr lang="en-US" sz="1400" b="1" dirty="0">
                  <a:solidFill>
                    <a:srgbClr val="FE4F79"/>
                  </a:solidFill>
                  <a:latin typeface="Poppins" panose="00000500000000000000" pitchFamily="2" charset="0"/>
                  <a:cs typeface="Poppins" panose="00000500000000000000" pitchFamily="2" charset="0"/>
                </a:rPr>
                <a:t>o</a:t>
              </a:r>
              <a:endParaRPr lang="en-IL" sz="1400" b="1">
                <a:solidFill>
                  <a:srgbClr val="FE4F79"/>
                </a:solidFill>
                <a:latin typeface="Poppins" panose="00000500000000000000" pitchFamily="2" charset="0"/>
                <a:cs typeface="Poppins" panose="00000500000000000000" pitchFamily="2" charset="0"/>
              </a:endParaRPr>
            </a:p>
          </p:txBody>
        </p:sp>
        <p:sp>
          <p:nvSpPr>
            <p:cNvPr id="85" name="TextBox 84">
              <a:extLst>
                <a:ext uri="{FF2B5EF4-FFF2-40B4-BE49-F238E27FC236}">
                  <a16:creationId xmlns:a16="http://schemas.microsoft.com/office/drawing/2014/main" id="{E316E22D-472E-112F-E812-78B118E36BA9}"/>
                </a:ext>
              </a:extLst>
            </p:cNvPr>
            <p:cNvSpPr txBox="1"/>
            <p:nvPr/>
          </p:nvSpPr>
          <p:spPr>
            <a:xfrm rot="120000">
              <a:off x="2822418" y="1767189"/>
              <a:ext cx="304892" cy="307777"/>
            </a:xfrm>
            <a:prstGeom prst="rect">
              <a:avLst/>
            </a:prstGeom>
            <a:noFill/>
          </p:spPr>
          <p:txBody>
            <a:bodyPr wrap="none" rtlCol="0">
              <a:spAutoFit/>
            </a:bodyPr>
            <a:lstStyle/>
            <a:p>
              <a:pPr>
                <a:defRPr/>
              </a:pPr>
              <a:r>
                <a:rPr lang="en-US" sz="1400" b="1" dirty="0">
                  <a:solidFill>
                    <a:srgbClr val="FE4F79"/>
                  </a:solidFill>
                  <a:latin typeface="Poppins" panose="00000500000000000000" pitchFamily="2" charset="0"/>
                  <a:cs typeface="Poppins" panose="00000500000000000000" pitchFamily="2" charset="0"/>
                </a:rPr>
                <a:t>u</a:t>
              </a:r>
              <a:endParaRPr lang="en-IL" sz="1400" b="1">
                <a:solidFill>
                  <a:srgbClr val="FE4F79"/>
                </a:solidFill>
                <a:latin typeface="Poppins" panose="00000500000000000000" pitchFamily="2" charset="0"/>
                <a:cs typeface="Poppins" panose="00000500000000000000" pitchFamily="2" charset="0"/>
              </a:endParaRPr>
            </a:p>
          </p:txBody>
        </p:sp>
        <p:sp>
          <p:nvSpPr>
            <p:cNvPr id="86" name="TextBox 85">
              <a:extLst>
                <a:ext uri="{FF2B5EF4-FFF2-40B4-BE49-F238E27FC236}">
                  <a16:creationId xmlns:a16="http://schemas.microsoft.com/office/drawing/2014/main" id="{63A0F999-63C9-1BE2-8FBC-23072290443B}"/>
                </a:ext>
              </a:extLst>
            </p:cNvPr>
            <p:cNvSpPr txBox="1"/>
            <p:nvPr/>
          </p:nvSpPr>
          <p:spPr>
            <a:xfrm rot="60000">
              <a:off x="2953830" y="1771714"/>
              <a:ext cx="261610" cy="307777"/>
            </a:xfrm>
            <a:prstGeom prst="rect">
              <a:avLst/>
            </a:prstGeom>
            <a:noFill/>
          </p:spPr>
          <p:txBody>
            <a:bodyPr wrap="none" rtlCol="0">
              <a:spAutoFit/>
            </a:bodyPr>
            <a:lstStyle/>
            <a:p>
              <a:pPr>
                <a:defRPr/>
              </a:pPr>
              <a:r>
                <a:rPr lang="en-US" sz="1400" b="1" dirty="0">
                  <a:solidFill>
                    <a:srgbClr val="FE4F79"/>
                  </a:solidFill>
                  <a:latin typeface="Poppins" panose="00000500000000000000" pitchFamily="2" charset="0"/>
                  <a:cs typeface="Poppins" panose="00000500000000000000" pitchFamily="2" charset="0"/>
                </a:rPr>
                <a:t>r</a:t>
              </a:r>
              <a:endParaRPr lang="en-IL" sz="1400" b="1">
                <a:solidFill>
                  <a:srgbClr val="FE4F79"/>
                </a:solidFill>
                <a:latin typeface="Poppins" panose="00000500000000000000" pitchFamily="2" charset="0"/>
                <a:cs typeface="Poppins" panose="00000500000000000000" pitchFamily="2" charset="0"/>
              </a:endParaRPr>
            </a:p>
          </p:txBody>
        </p:sp>
        <p:sp>
          <p:nvSpPr>
            <p:cNvPr id="87" name="TextBox 86">
              <a:extLst>
                <a:ext uri="{FF2B5EF4-FFF2-40B4-BE49-F238E27FC236}">
                  <a16:creationId xmlns:a16="http://schemas.microsoft.com/office/drawing/2014/main" id="{CF44D8F8-41B3-CCD2-EED7-CB3B4F7838C6}"/>
                </a:ext>
              </a:extLst>
            </p:cNvPr>
            <p:cNvSpPr txBox="1"/>
            <p:nvPr/>
          </p:nvSpPr>
          <p:spPr>
            <a:xfrm>
              <a:off x="3096602" y="1774988"/>
              <a:ext cx="290464" cy="307777"/>
            </a:xfrm>
            <a:prstGeom prst="rect">
              <a:avLst/>
            </a:prstGeom>
            <a:noFill/>
          </p:spPr>
          <p:txBody>
            <a:bodyPr wrap="none" rtlCol="0">
              <a:spAutoFit/>
            </a:bodyPr>
            <a:lstStyle/>
            <a:p>
              <a:pPr>
                <a:defRPr/>
              </a:pPr>
              <a:r>
                <a:rPr lang="en-US" sz="1400" b="1" dirty="0">
                  <a:solidFill>
                    <a:srgbClr val="FE4F79"/>
                  </a:solidFill>
                  <a:latin typeface="Poppins" panose="00000500000000000000" pitchFamily="2" charset="0"/>
                  <a:cs typeface="Poppins" panose="00000500000000000000" pitchFamily="2" charset="0"/>
                </a:rPr>
                <a:t>T</a:t>
              </a:r>
              <a:endParaRPr lang="en-IL" sz="1400" b="1">
                <a:solidFill>
                  <a:srgbClr val="FE4F79"/>
                </a:solidFill>
                <a:latin typeface="Poppins" panose="00000500000000000000" pitchFamily="2" charset="0"/>
                <a:cs typeface="Poppins" panose="00000500000000000000" pitchFamily="2" charset="0"/>
              </a:endParaRPr>
            </a:p>
          </p:txBody>
        </p:sp>
        <p:sp>
          <p:nvSpPr>
            <p:cNvPr id="88" name="TextBox 87">
              <a:extLst>
                <a:ext uri="{FF2B5EF4-FFF2-40B4-BE49-F238E27FC236}">
                  <a16:creationId xmlns:a16="http://schemas.microsoft.com/office/drawing/2014/main" id="{FB2D531B-FC39-38CA-EA22-67E501925248}"/>
                </a:ext>
              </a:extLst>
            </p:cNvPr>
            <p:cNvSpPr txBox="1"/>
            <p:nvPr/>
          </p:nvSpPr>
          <p:spPr>
            <a:xfrm rot="21420000">
              <a:off x="3197818" y="1773064"/>
              <a:ext cx="295274" cy="307777"/>
            </a:xfrm>
            <a:prstGeom prst="rect">
              <a:avLst/>
            </a:prstGeom>
            <a:noFill/>
          </p:spPr>
          <p:txBody>
            <a:bodyPr wrap="none" rtlCol="0">
              <a:spAutoFit/>
            </a:bodyPr>
            <a:lstStyle/>
            <a:p>
              <a:pPr>
                <a:defRPr/>
              </a:pPr>
              <a:r>
                <a:rPr lang="en-US" sz="1400" b="1" dirty="0">
                  <a:solidFill>
                    <a:srgbClr val="FE4F79"/>
                  </a:solidFill>
                  <a:latin typeface="Poppins" panose="00000500000000000000" pitchFamily="2" charset="0"/>
                  <a:cs typeface="Poppins" panose="00000500000000000000" pitchFamily="2" charset="0"/>
                </a:rPr>
                <a:t>e</a:t>
              </a:r>
              <a:endParaRPr lang="en-IL" sz="1400" b="1">
                <a:solidFill>
                  <a:srgbClr val="FE4F79"/>
                </a:solidFill>
                <a:latin typeface="Poppins" panose="00000500000000000000" pitchFamily="2" charset="0"/>
                <a:cs typeface="Poppins" panose="00000500000000000000" pitchFamily="2" charset="0"/>
              </a:endParaRPr>
            </a:p>
          </p:txBody>
        </p:sp>
        <p:sp>
          <p:nvSpPr>
            <p:cNvPr id="89" name="TextBox 88">
              <a:extLst>
                <a:ext uri="{FF2B5EF4-FFF2-40B4-BE49-F238E27FC236}">
                  <a16:creationId xmlns:a16="http://schemas.microsoft.com/office/drawing/2014/main" id="{1A60FDD8-374A-3EFB-5F4C-3F4E6E4321A0}"/>
                </a:ext>
              </a:extLst>
            </p:cNvPr>
            <p:cNvSpPr txBox="1"/>
            <p:nvPr/>
          </p:nvSpPr>
          <p:spPr>
            <a:xfrm rot="21300000">
              <a:off x="3319322" y="1764352"/>
              <a:ext cx="306494" cy="307777"/>
            </a:xfrm>
            <a:prstGeom prst="rect">
              <a:avLst/>
            </a:prstGeom>
            <a:noFill/>
          </p:spPr>
          <p:txBody>
            <a:bodyPr wrap="none" rtlCol="0">
              <a:spAutoFit/>
            </a:bodyPr>
            <a:lstStyle/>
            <a:p>
              <a:pPr>
                <a:defRPr/>
              </a:pPr>
              <a:r>
                <a:rPr lang="en-US" sz="1400" b="1" dirty="0">
                  <a:solidFill>
                    <a:srgbClr val="FE4F79"/>
                  </a:solidFill>
                  <a:latin typeface="Poppins" panose="00000500000000000000" pitchFamily="2" charset="0"/>
                  <a:cs typeface="Poppins" panose="00000500000000000000" pitchFamily="2" charset="0"/>
                </a:rPr>
                <a:t>a</a:t>
              </a:r>
              <a:endParaRPr lang="en-IL" sz="1400" b="1">
                <a:solidFill>
                  <a:srgbClr val="FE4F79"/>
                </a:solidFill>
                <a:latin typeface="Poppins" panose="00000500000000000000" pitchFamily="2" charset="0"/>
                <a:cs typeface="Poppins" panose="00000500000000000000" pitchFamily="2" charset="0"/>
              </a:endParaRPr>
            </a:p>
          </p:txBody>
        </p:sp>
        <p:sp>
          <p:nvSpPr>
            <p:cNvPr id="90" name="TextBox 89">
              <a:extLst>
                <a:ext uri="{FF2B5EF4-FFF2-40B4-BE49-F238E27FC236}">
                  <a16:creationId xmlns:a16="http://schemas.microsoft.com/office/drawing/2014/main" id="{B1400748-CCF4-D738-1297-F899B1D4E87E}"/>
                </a:ext>
              </a:extLst>
            </p:cNvPr>
            <p:cNvSpPr txBox="1"/>
            <p:nvPr/>
          </p:nvSpPr>
          <p:spPr>
            <a:xfrm rot="21240000">
              <a:off x="3445538" y="1745299"/>
              <a:ext cx="375424" cy="307777"/>
            </a:xfrm>
            <a:prstGeom prst="rect">
              <a:avLst/>
            </a:prstGeom>
            <a:noFill/>
          </p:spPr>
          <p:txBody>
            <a:bodyPr wrap="none" rtlCol="0">
              <a:spAutoFit/>
            </a:bodyPr>
            <a:lstStyle/>
            <a:p>
              <a:pPr>
                <a:defRPr/>
              </a:pPr>
              <a:r>
                <a:rPr lang="en-US" sz="1400" b="1" dirty="0">
                  <a:solidFill>
                    <a:srgbClr val="FE4F79"/>
                  </a:solidFill>
                  <a:latin typeface="Poppins" panose="00000500000000000000" pitchFamily="2" charset="0"/>
                  <a:cs typeface="Poppins" panose="00000500000000000000" pitchFamily="2" charset="0"/>
                </a:rPr>
                <a:t>m</a:t>
              </a:r>
              <a:endParaRPr lang="en-IL" sz="1400" b="1">
                <a:solidFill>
                  <a:srgbClr val="FE4F79"/>
                </a:solidFill>
                <a:latin typeface="Poppins" panose="00000500000000000000" pitchFamily="2" charset="0"/>
                <a:cs typeface="Poppins" panose="00000500000000000000" pitchFamily="2" charset="0"/>
              </a:endParaRPr>
            </a:p>
          </p:txBody>
        </p:sp>
      </p:grpSp>
      <p:grpSp>
        <p:nvGrpSpPr>
          <p:cNvPr id="91" name="Group 90">
            <a:extLst>
              <a:ext uri="{FF2B5EF4-FFF2-40B4-BE49-F238E27FC236}">
                <a16:creationId xmlns:a16="http://schemas.microsoft.com/office/drawing/2014/main" id="{769F7B6E-39BD-46EE-94D9-A62EEA3FC6A1}"/>
              </a:ext>
            </a:extLst>
          </p:cNvPr>
          <p:cNvGrpSpPr/>
          <p:nvPr/>
        </p:nvGrpSpPr>
        <p:grpSpPr>
          <a:xfrm>
            <a:off x="6812044" y="6263756"/>
            <a:ext cx="1802507" cy="369910"/>
            <a:chOff x="6721890" y="6164726"/>
            <a:chExt cx="1802507" cy="369910"/>
          </a:xfrm>
        </p:grpSpPr>
        <p:sp>
          <p:nvSpPr>
            <p:cNvPr id="92" name="TextBox 91">
              <a:extLst>
                <a:ext uri="{FF2B5EF4-FFF2-40B4-BE49-F238E27FC236}">
                  <a16:creationId xmlns:a16="http://schemas.microsoft.com/office/drawing/2014/main" id="{C988CBB9-D57A-29CD-60C1-3BBD98DB923A}"/>
                </a:ext>
              </a:extLst>
            </p:cNvPr>
            <p:cNvSpPr txBox="1"/>
            <p:nvPr/>
          </p:nvSpPr>
          <p:spPr>
            <a:xfrm rot="21360000">
              <a:off x="7827115" y="6213943"/>
              <a:ext cx="284052"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s</a:t>
              </a:r>
              <a:endParaRPr lang="en-IL" sz="1400" b="1">
                <a:solidFill>
                  <a:srgbClr val="7FDCD6"/>
                </a:solidFill>
                <a:latin typeface="Poppins" panose="00000500000000000000" pitchFamily="2" charset="0"/>
                <a:cs typeface="Poppins" panose="00000500000000000000" pitchFamily="2" charset="0"/>
              </a:endParaRPr>
            </a:p>
          </p:txBody>
        </p:sp>
        <p:sp>
          <p:nvSpPr>
            <p:cNvPr id="93" name="TextBox 92">
              <a:extLst>
                <a:ext uri="{FF2B5EF4-FFF2-40B4-BE49-F238E27FC236}">
                  <a16:creationId xmlns:a16="http://schemas.microsoft.com/office/drawing/2014/main" id="{82A61B80-BCFE-E000-446A-128912AE0F9A}"/>
                </a:ext>
              </a:extLst>
            </p:cNvPr>
            <p:cNvSpPr txBox="1"/>
            <p:nvPr/>
          </p:nvSpPr>
          <p:spPr>
            <a:xfrm rot="21420000">
              <a:off x="7710128" y="6220899"/>
              <a:ext cx="306494"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y</a:t>
              </a:r>
              <a:endParaRPr lang="en-IL" sz="1400" b="1">
                <a:solidFill>
                  <a:srgbClr val="7FDCD6"/>
                </a:solidFill>
                <a:latin typeface="Poppins" panose="00000500000000000000" pitchFamily="2" charset="0"/>
                <a:cs typeface="Poppins" panose="00000500000000000000" pitchFamily="2" charset="0"/>
              </a:endParaRPr>
            </a:p>
          </p:txBody>
        </p:sp>
        <p:sp>
          <p:nvSpPr>
            <p:cNvPr id="94" name="TextBox 93">
              <a:extLst>
                <a:ext uri="{FF2B5EF4-FFF2-40B4-BE49-F238E27FC236}">
                  <a16:creationId xmlns:a16="http://schemas.microsoft.com/office/drawing/2014/main" id="{D5CF84BC-D320-9AF4-F5A2-95AE1FC05ADA}"/>
                </a:ext>
              </a:extLst>
            </p:cNvPr>
            <p:cNvSpPr txBox="1"/>
            <p:nvPr/>
          </p:nvSpPr>
          <p:spPr>
            <a:xfrm rot="21240000">
              <a:off x="7939050" y="6201687"/>
              <a:ext cx="256802"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t</a:t>
              </a:r>
              <a:endParaRPr lang="en-IL" sz="1400" b="1">
                <a:solidFill>
                  <a:srgbClr val="7FDCD6"/>
                </a:solidFill>
                <a:latin typeface="Poppins" panose="00000500000000000000" pitchFamily="2" charset="0"/>
                <a:cs typeface="Poppins" panose="00000500000000000000" pitchFamily="2" charset="0"/>
              </a:endParaRPr>
            </a:p>
          </p:txBody>
        </p:sp>
        <p:sp>
          <p:nvSpPr>
            <p:cNvPr id="95" name="TextBox 94">
              <a:extLst>
                <a:ext uri="{FF2B5EF4-FFF2-40B4-BE49-F238E27FC236}">
                  <a16:creationId xmlns:a16="http://schemas.microsoft.com/office/drawing/2014/main" id="{B550DC89-50CA-56FA-3138-BD96744AAFEA}"/>
                </a:ext>
              </a:extLst>
            </p:cNvPr>
            <p:cNvSpPr txBox="1"/>
            <p:nvPr/>
          </p:nvSpPr>
          <p:spPr>
            <a:xfrm rot="420000">
              <a:off x="6721890" y="6184011"/>
              <a:ext cx="304892"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Y</a:t>
              </a:r>
              <a:endParaRPr lang="en-IL" sz="1400" b="1">
                <a:solidFill>
                  <a:srgbClr val="7FDCD6"/>
                </a:solidFill>
                <a:latin typeface="Poppins" panose="00000500000000000000" pitchFamily="2" charset="0"/>
                <a:cs typeface="Poppins" panose="00000500000000000000" pitchFamily="2" charset="0"/>
              </a:endParaRPr>
            </a:p>
          </p:txBody>
        </p:sp>
        <p:sp>
          <p:nvSpPr>
            <p:cNvPr id="96" name="TextBox 95">
              <a:extLst>
                <a:ext uri="{FF2B5EF4-FFF2-40B4-BE49-F238E27FC236}">
                  <a16:creationId xmlns:a16="http://schemas.microsoft.com/office/drawing/2014/main" id="{8BAB1E32-2BA5-9CAE-06FF-1B7F9A3EC0D0}"/>
                </a:ext>
              </a:extLst>
            </p:cNvPr>
            <p:cNvSpPr txBox="1"/>
            <p:nvPr/>
          </p:nvSpPr>
          <p:spPr>
            <a:xfrm rot="420000">
              <a:off x="6832565" y="6191582"/>
              <a:ext cx="298480"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o</a:t>
              </a:r>
              <a:endParaRPr lang="en-IL" sz="1400" b="1">
                <a:solidFill>
                  <a:srgbClr val="7FDCD6"/>
                </a:solidFill>
                <a:latin typeface="Poppins" panose="00000500000000000000" pitchFamily="2" charset="0"/>
                <a:cs typeface="Poppins" panose="00000500000000000000" pitchFamily="2" charset="0"/>
              </a:endParaRPr>
            </a:p>
          </p:txBody>
        </p:sp>
        <p:sp>
          <p:nvSpPr>
            <p:cNvPr id="97" name="TextBox 96">
              <a:extLst>
                <a:ext uri="{FF2B5EF4-FFF2-40B4-BE49-F238E27FC236}">
                  <a16:creationId xmlns:a16="http://schemas.microsoft.com/office/drawing/2014/main" id="{D018FF23-F1C5-6CFD-5F09-FB012E14FE7F}"/>
                </a:ext>
              </a:extLst>
            </p:cNvPr>
            <p:cNvSpPr txBox="1"/>
            <p:nvPr/>
          </p:nvSpPr>
          <p:spPr>
            <a:xfrm rot="360000">
              <a:off x="6947848" y="6205063"/>
              <a:ext cx="304892"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u</a:t>
              </a:r>
              <a:endParaRPr lang="en-IL" sz="1400" b="1">
                <a:solidFill>
                  <a:srgbClr val="7FDCD6"/>
                </a:solidFill>
                <a:latin typeface="Poppins" panose="00000500000000000000" pitchFamily="2" charset="0"/>
                <a:cs typeface="Poppins" panose="00000500000000000000" pitchFamily="2" charset="0"/>
              </a:endParaRPr>
            </a:p>
          </p:txBody>
        </p:sp>
        <p:sp>
          <p:nvSpPr>
            <p:cNvPr id="98" name="TextBox 97">
              <a:extLst>
                <a:ext uri="{FF2B5EF4-FFF2-40B4-BE49-F238E27FC236}">
                  <a16:creationId xmlns:a16="http://schemas.microsoft.com/office/drawing/2014/main" id="{C036C370-4956-1427-08BB-A11D92D2CF77}"/>
                </a:ext>
              </a:extLst>
            </p:cNvPr>
            <p:cNvSpPr txBox="1"/>
            <p:nvPr/>
          </p:nvSpPr>
          <p:spPr>
            <a:xfrm rot="240000">
              <a:off x="7071210" y="6211892"/>
              <a:ext cx="261610"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r</a:t>
              </a:r>
              <a:endParaRPr lang="en-IL" sz="1400" b="1">
                <a:solidFill>
                  <a:srgbClr val="7FDCD6"/>
                </a:solidFill>
                <a:latin typeface="Poppins" panose="00000500000000000000" pitchFamily="2" charset="0"/>
                <a:cs typeface="Poppins" panose="00000500000000000000" pitchFamily="2" charset="0"/>
              </a:endParaRPr>
            </a:p>
          </p:txBody>
        </p:sp>
        <p:sp>
          <p:nvSpPr>
            <p:cNvPr id="99" name="TextBox 98">
              <a:extLst>
                <a:ext uri="{FF2B5EF4-FFF2-40B4-BE49-F238E27FC236}">
                  <a16:creationId xmlns:a16="http://schemas.microsoft.com/office/drawing/2014/main" id="{4EC8CC92-8D74-0B7E-D1F5-C3B95158B735}"/>
                </a:ext>
              </a:extLst>
            </p:cNvPr>
            <p:cNvSpPr txBox="1"/>
            <p:nvPr/>
          </p:nvSpPr>
          <p:spPr>
            <a:xfrm rot="60000">
              <a:off x="7240046" y="6223304"/>
              <a:ext cx="282450"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E</a:t>
              </a:r>
              <a:endParaRPr lang="en-IL" sz="1400" b="1">
                <a:solidFill>
                  <a:srgbClr val="7FDCD6"/>
                </a:solidFill>
                <a:latin typeface="Poppins" panose="00000500000000000000" pitchFamily="2" charset="0"/>
                <a:cs typeface="Poppins" panose="00000500000000000000" pitchFamily="2" charset="0"/>
              </a:endParaRPr>
            </a:p>
          </p:txBody>
        </p:sp>
        <p:sp>
          <p:nvSpPr>
            <p:cNvPr id="100" name="TextBox 99">
              <a:extLst>
                <a:ext uri="{FF2B5EF4-FFF2-40B4-BE49-F238E27FC236}">
                  <a16:creationId xmlns:a16="http://schemas.microsoft.com/office/drawing/2014/main" id="{0EA174DD-C918-04FA-4435-34A8B9EAFD1B}"/>
                </a:ext>
              </a:extLst>
            </p:cNvPr>
            <p:cNvSpPr txBox="1"/>
            <p:nvPr/>
          </p:nvSpPr>
          <p:spPr>
            <a:xfrm>
              <a:off x="7349101" y="6224575"/>
              <a:ext cx="293670"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c</a:t>
              </a:r>
              <a:endParaRPr lang="en-IL" sz="1400" b="1">
                <a:solidFill>
                  <a:srgbClr val="7FDCD6"/>
                </a:solidFill>
                <a:latin typeface="Poppins" panose="00000500000000000000" pitchFamily="2" charset="0"/>
                <a:cs typeface="Poppins" panose="00000500000000000000" pitchFamily="2" charset="0"/>
              </a:endParaRPr>
            </a:p>
          </p:txBody>
        </p:sp>
        <p:sp>
          <p:nvSpPr>
            <p:cNvPr id="101" name="TextBox 100">
              <a:extLst>
                <a:ext uri="{FF2B5EF4-FFF2-40B4-BE49-F238E27FC236}">
                  <a16:creationId xmlns:a16="http://schemas.microsoft.com/office/drawing/2014/main" id="{71A0BE90-0AF3-2FCE-854A-02C0A012C7FB}"/>
                </a:ext>
              </a:extLst>
            </p:cNvPr>
            <p:cNvSpPr txBox="1"/>
            <p:nvPr/>
          </p:nvSpPr>
          <p:spPr>
            <a:xfrm rot="21540000">
              <a:off x="7472209" y="6226859"/>
              <a:ext cx="298480"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o</a:t>
              </a:r>
              <a:endParaRPr lang="en-IL" sz="1400" b="1">
                <a:solidFill>
                  <a:srgbClr val="7FDCD6"/>
                </a:solidFill>
                <a:latin typeface="Poppins" panose="00000500000000000000" pitchFamily="2" charset="0"/>
                <a:cs typeface="Poppins" panose="00000500000000000000" pitchFamily="2" charset="0"/>
              </a:endParaRPr>
            </a:p>
          </p:txBody>
        </p:sp>
        <p:sp>
          <p:nvSpPr>
            <p:cNvPr id="102" name="TextBox 101">
              <a:extLst>
                <a:ext uri="{FF2B5EF4-FFF2-40B4-BE49-F238E27FC236}">
                  <a16:creationId xmlns:a16="http://schemas.microsoft.com/office/drawing/2014/main" id="{EA9495E0-AD68-5126-D732-6CD2C8FAC398}"/>
                </a:ext>
              </a:extLst>
            </p:cNvPr>
            <p:cNvSpPr txBox="1"/>
            <p:nvPr/>
          </p:nvSpPr>
          <p:spPr>
            <a:xfrm rot="21480000">
              <a:off x="7595901" y="6222414"/>
              <a:ext cx="284052"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s</a:t>
              </a:r>
              <a:endParaRPr lang="en-IL" sz="1400" b="1">
                <a:solidFill>
                  <a:srgbClr val="7FDCD6"/>
                </a:solidFill>
                <a:latin typeface="Poppins" panose="00000500000000000000" pitchFamily="2" charset="0"/>
                <a:cs typeface="Poppins" panose="00000500000000000000" pitchFamily="2" charset="0"/>
              </a:endParaRPr>
            </a:p>
          </p:txBody>
        </p:sp>
        <p:sp>
          <p:nvSpPr>
            <p:cNvPr id="103" name="TextBox 102">
              <a:extLst>
                <a:ext uri="{FF2B5EF4-FFF2-40B4-BE49-F238E27FC236}">
                  <a16:creationId xmlns:a16="http://schemas.microsoft.com/office/drawing/2014/main" id="{13B8E849-9F86-686E-8763-57F4CD9098E2}"/>
                </a:ext>
              </a:extLst>
            </p:cNvPr>
            <p:cNvSpPr txBox="1"/>
            <p:nvPr/>
          </p:nvSpPr>
          <p:spPr>
            <a:xfrm rot="21240000">
              <a:off x="8024975" y="6187709"/>
              <a:ext cx="295274"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e</a:t>
              </a:r>
              <a:endParaRPr lang="en-IL" sz="1400" b="1">
                <a:solidFill>
                  <a:srgbClr val="7FDCD6"/>
                </a:solidFill>
                <a:latin typeface="Poppins" panose="00000500000000000000" pitchFamily="2" charset="0"/>
                <a:cs typeface="Poppins" panose="00000500000000000000" pitchFamily="2" charset="0"/>
              </a:endParaRPr>
            </a:p>
          </p:txBody>
        </p:sp>
        <p:sp>
          <p:nvSpPr>
            <p:cNvPr id="104" name="TextBox 103">
              <a:extLst>
                <a:ext uri="{FF2B5EF4-FFF2-40B4-BE49-F238E27FC236}">
                  <a16:creationId xmlns:a16="http://schemas.microsoft.com/office/drawing/2014/main" id="{E3C47985-4B66-48D2-0343-FFAB5DE7184F}"/>
                </a:ext>
              </a:extLst>
            </p:cNvPr>
            <p:cNvSpPr txBox="1"/>
            <p:nvPr/>
          </p:nvSpPr>
          <p:spPr>
            <a:xfrm rot="21180000">
              <a:off x="8148973" y="6164726"/>
              <a:ext cx="375424" cy="307777"/>
            </a:xfrm>
            <a:prstGeom prst="rect">
              <a:avLst/>
            </a:prstGeom>
            <a:noFill/>
          </p:spPr>
          <p:txBody>
            <a:bodyPr wrap="none" rtlCol="0">
              <a:spAutoFit/>
            </a:bodyPr>
            <a:lstStyle/>
            <a:p>
              <a:pPr>
                <a:defRPr/>
              </a:pPr>
              <a:r>
                <a:rPr lang="en-US" sz="1400" b="1" dirty="0">
                  <a:solidFill>
                    <a:srgbClr val="7FDCD6"/>
                  </a:solidFill>
                  <a:latin typeface="Poppins" panose="00000500000000000000" pitchFamily="2" charset="0"/>
                  <a:cs typeface="Poppins" panose="00000500000000000000" pitchFamily="2" charset="0"/>
                </a:rPr>
                <a:t>m</a:t>
              </a:r>
              <a:endParaRPr lang="en-IL" sz="1400" b="1">
                <a:solidFill>
                  <a:srgbClr val="7FDCD6"/>
                </a:solidFill>
                <a:latin typeface="Poppins" panose="00000500000000000000" pitchFamily="2" charset="0"/>
                <a:cs typeface="Poppins" panose="00000500000000000000" pitchFamily="2" charset="0"/>
              </a:endParaRPr>
            </a:p>
          </p:txBody>
        </p:sp>
      </p:grpSp>
      <p:sp>
        <p:nvSpPr>
          <p:cNvPr id="105" name="Text 33">
            <a:extLst>
              <a:ext uri="{FF2B5EF4-FFF2-40B4-BE49-F238E27FC236}">
                <a16:creationId xmlns:a16="http://schemas.microsoft.com/office/drawing/2014/main" id="{0BE2A61A-72C9-8144-20E5-5175AD1247B8}"/>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sp>
        <p:nvSpPr>
          <p:cNvPr id="106" name="Text 1">
            <a:extLst>
              <a:ext uri="{FF2B5EF4-FFF2-40B4-BE49-F238E27FC236}">
                <a16:creationId xmlns:a16="http://schemas.microsoft.com/office/drawing/2014/main" id="{84F83F23-945D-80C0-6D49-4637AE00AB43}"/>
              </a:ext>
            </a:extLst>
          </p:cNvPr>
          <p:cNvSpPr/>
          <p:nvPr/>
        </p:nvSpPr>
        <p:spPr>
          <a:xfrm>
            <a:off x="494971" y="411480"/>
            <a:ext cx="8686800" cy="237744"/>
          </a:xfrm>
          <a:prstGeom prst="rect">
            <a:avLst/>
          </a:prstGeom>
          <a:noFill/>
          <a:ln/>
        </p:spPr>
        <p:txBody>
          <a:bodyPr wrap="square" lIns="0" tIns="0" rIns="0" bIns="0" rtlCol="0" anchor="ctr"/>
          <a:lstStyle/>
          <a:p>
            <a:pPr marL="0" indent="0" algn="l">
              <a:buNone/>
            </a:pPr>
            <a:r>
              <a:rPr lang="en-US" sz="1400" b="1" kern="0" spc="260" dirty="0">
                <a:solidFill>
                  <a:srgbClr val="C084FC"/>
                </a:solidFill>
                <a:latin typeface="Poppins" pitchFamily="34" charset="0"/>
                <a:ea typeface="Poppins" pitchFamily="34" charset="-122"/>
                <a:cs typeface="Poppins" pitchFamily="34" charset="-120"/>
              </a:rPr>
              <a:t>FINDING 03</a:t>
            </a:r>
            <a:r>
              <a:rPr lang="en-US" sz="1400" b="1" kern="0" spc="260" dirty="0">
                <a:solidFill>
                  <a:srgbClr val="94A3B8"/>
                </a:solidFill>
                <a:latin typeface="Poppins" pitchFamily="34" charset="0"/>
                <a:ea typeface="Poppins" pitchFamily="34" charset="-122"/>
                <a:cs typeface="Poppins" pitchFamily="34" charset="-120"/>
              </a:rPr>
              <a:t>   ·   THE INFRASTRUCTURE DEFICIT</a:t>
            </a:r>
            <a:endParaRPr lang="en-US" sz="1400" dirty="0"/>
          </a:p>
        </p:txBody>
      </p:sp>
    </p:spTree>
    <p:extLst>
      <p:ext uri="{BB962C8B-B14F-4D97-AF65-F5344CB8AC3E}">
        <p14:creationId xmlns:p14="http://schemas.microsoft.com/office/powerpoint/2010/main" val="416113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F30BBE0-69E7-9D36-BC00-D9D48B27C712}"/>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AD3D0B8C-A30B-BC23-71BC-0CE100DE0E25}"/>
              </a:ext>
            </a:extLst>
          </p:cNvPr>
          <p:cNvPicPr/>
          <p:nvPr/>
        </p:nvPicPr>
        <p:blipFill>
          <a:blip>
            <a:extLst>
              <a:ext uri="{96DAC541-7B7A-43D3-8B79-37D633B846F1}">
                <asvg:svgBlip xmlns:asvg="http://schemas.microsoft.com/office/drawing/2016/SVG/main" r:embed="rId4"/>
              </a:ext>
            </a:extLst>
          </a:blip>
          <a:stretch>
            <a:fillRect/>
          </a:stretch>
        </p:blipFill>
        <p:spPr>
          <a:xfrm rot="5400000">
            <a:off x="3949245" y="5983392"/>
            <a:ext cx="7360732" cy="4458535"/>
          </a:xfrm>
          <a:prstGeom prst="rect">
            <a:avLst/>
          </a:prstGeom>
        </p:spPr>
      </p:pic>
      <p:sp>
        <p:nvSpPr>
          <p:cNvPr id="3" name="TextBox 2">
            <a:extLst>
              <a:ext uri="{FF2B5EF4-FFF2-40B4-BE49-F238E27FC236}">
                <a16:creationId xmlns:a16="http://schemas.microsoft.com/office/drawing/2014/main" id="{1ADC1537-6142-2D74-107A-95529F110DBA}"/>
              </a:ext>
            </a:extLst>
          </p:cNvPr>
          <p:cNvSpPr txBox="1"/>
          <p:nvPr/>
        </p:nvSpPr>
        <p:spPr>
          <a:xfrm>
            <a:off x="360000" y="2013886"/>
            <a:ext cx="4005265" cy="1165447"/>
          </a:xfrm>
          <a:prstGeom prst="rect">
            <a:avLst/>
          </a:prstGeom>
          <a:noFill/>
        </p:spPr>
        <p:txBody>
          <a:bodyPr wrap="square" rtlCol="0">
            <a:spAutoFit/>
          </a:bodyPr>
          <a:lstStyle/>
          <a:p>
            <a:pPr>
              <a:lnSpc>
                <a:spcPct val="110000"/>
              </a:lnSpc>
              <a:spcAft>
                <a:spcPts val="1200"/>
              </a:spcAft>
              <a:defRPr/>
            </a:pPr>
            <a:r>
              <a:rPr lang="en-US" sz="1600" dirty="0">
                <a:solidFill>
                  <a:srgbClr val="F7FAFF"/>
                </a:solidFill>
                <a:latin typeface="Poppins"/>
                <a:cs typeface="Poppins"/>
              </a:rPr>
              <a:t>At the top of your funnel there are different kinds of data and input that can bring value to your innovation program.</a:t>
            </a:r>
          </a:p>
        </p:txBody>
      </p:sp>
      <p:sp>
        <p:nvSpPr>
          <p:cNvPr id="4" name="TextBox 3">
            <a:extLst>
              <a:ext uri="{FF2B5EF4-FFF2-40B4-BE49-F238E27FC236}">
                <a16:creationId xmlns:a16="http://schemas.microsoft.com/office/drawing/2014/main" id="{1859906E-77D5-FDA7-1B83-ABEC61146DAB}"/>
              </a:ext>
            </a:extLst>
          </p:cNvPr>
          <p:cNvSpPr txBox="1"/>
          <p:nvPr/>
        </p:nvSpPr>
        <p:spPr>
          <a:xfrm>
            <a:off x="362235" y="4327600"/>
            <a:ext cx="3969347" cy="1077218"/>
          </a:xfrm>
          <a:prstGeom prst="rect">
            <a:avLst/>
          </a:prstGeom>
          <a:noFill/>
        </p:spPr>
        <p:txBody>
          <a:bodyPr wrap="square">
            <a:spAutoFit/>
          </a:bodyPr>
          <a:lstStyle/>
          <a:p>
            <a:pPr>
              <a:defRPr/>
            </a:pPr>
            <a:r>
              <a:rPr lang="en-US" sz="1600" dirty="0">
                <a:solidFill>
                  <a:srgbClr val="F7FAFF"/>
                </a:solidFill>
                <a:latin typeface="Poppins SemiBold" panose="00000700000000000000" pitchFamily="2" charset="0"/>
                <a:cs typeface="Poppins SemiBold" panose="00000700000000000000" pitchFamily="2" charset="0"/>
              </a:rPr>
              <a:t>You need to effectively gather and manage all relevant assets with distinct but connected processes to maximize the potential impact.</a:t>
            </a:r>
          </a:p>
        </p:txBody>
      </p:sp>
      <p:sp>
        <p:nvSpPr>
          <p:cNvPr id="5" name="Oval 4">
            <a:extLst>
              <a:ext uri="{FF2B5EF4-FFF2-40B4-BE49-F238E27FC236}">
                <a16:creationId xmlns:a16="http://schemas.microsoft.com/office/drawing/2014/main" id="{E737734F-0ECC-E81A-F2FF-EC43BFFEB616}"/>
              </a:ext>
            </a:extLst>
          </p:cNvPr>
          <p:cNvSpPr/>
          <p:nvPr/>
        </p:nvSpPr>
        <p:spPr>
          <a:xfrm>
            <a:off x="6355579" y="6767873"/>
            <a:ext cx="2557416" cy="190842"/>
          </a:xfrm>
          <a:prstGeom prst="ellipse">
            <a:avLst/>
          </a:prstGeom>
          <a:noFill/>
          <a:ln w="19050" cap="flat" cmpd="sng" algn="ctr">
            <a:solidFill>
              <a:srgbClr val="FE4F79"/>
            </a:solidFill>
            <a:prstDash val="solid"/>
            <a:miter lim="800000"/>
          </a:ln>
          <a:effectLst/>
        </p:spPr>
        <p:txBody>
          <a:bodyPr tIns="216000" bIns="0" rtlCol="0"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1248B00-4A83-6F8F-7364-6D54D9DF3E38}"/>
              </a:ext>
            </a:extLst>
          </p:cNvPr>
          <p:cNvSpPr/>
          <p:nvPr/>
        </p:nvSpPr>
        <p:spPr>
          <a:xfrm>
            <a:off x="5915025" y="5694716"/>
            <a:ext cx="3409949" cy="230972"/>
          </a:xfrm>
          <a:prstGeom prst="ellipse">
            <a:avLst/>
          </a:prstGeom>
          <a:noFill/>
          <a:ln w="19050" cap="flat" cmpd="sng" algn="ctr">
            <a:solidFill>
              <a:srgbClr val="C18C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C580311-BDC1-169D-4A75-D83A51817380}"/>
              </a:ext>
            </a:extLst>
          </p:cNvPr>
          <p:cNvSpPr/>
          <p:nvPr/>
        </p:nvSpPr>
        <p:spPr>
          <a:xfrm>
            <a:off x="5391150" y="4394845"/>
            <a:ext cx="4429126" cy="294146"/>
          </a:xfrm>
          <a:prstGeom prst="ellipse">
            <a:avLst/>
          </a:prstGeom>
          <a:solidFill>
            <a:srgbClr val="162045"/>
          </a:solidFill>
          <a:ln w="19050" cap="flat" cmpd="sng" algn="ctr">
            <a:solidFill>
              <a:srgbClr val="7FDCD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05649E2B-5A7A-EB13-55D8-23DBE64B2A85}"/>
              </a:ext>
            </a:extLst>
          </p:cNvPr>
          <p:cNvGrpSpPr/>
          <p:nvPr/>
        </p:nvGrpSpPr>
        <p:grpSpPr>
          <a:xfrm>
            <a:off x="5807152" y="20261"/>
            <a:ext cx="3601884" cy="4619833"/>
            <a:chOff x="3933771" y="2793711"/>
            <a:chExt cx="2304474" cy="2955752"/>
          </a:xfrm>
        </p:grpSpPr>
        <p:sp>
          <p:nvSpPr>
            <p:cNvPr id="9" name="Flowchart: Alternate Process 8">
              <a:extLst>
                <a:ext uri="{FF2B5EF4-FFF2-40B4-BE49-F238E27FC236}">
                  <a16:creationId xmlns:a16="http://schemas.microsoft.com/office/drawing/2014/main" id="{DAEC6602-C5BD-69B5-30FF-B528291D6C07}"/>
                </a:ext>
              </a:extLst>
            </p:cNvPr>
            <p:cNvSpPr/>
            <p:nvPr/>
          </p:nvSpPr>
          <p:spPr>
            <a:xfrm>
              <a:off x="4733707" y="4429890"/>
              <a:ext cx="690980" cy="990405"/>
            </a:xfrm>
            <a:prstGeom prst="flowChartAlternateProcess">
              <a:avLst/>
            </a:prstGeom>
            <a:noFill/>
            <a:ln w="9525" cap="flat" cmpd="sng" algn="ctr">
              <a:solidFill>
                <a:srgbClr val="A8C0E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rPr>
                <a:t>Startups</a:t>
              </a:r>
            </a:p>
          </p:txBody>
        </p:sp>
        <p:sp>
          <p:nvSpPr>
            <p:cNvPr id="10" name="Flowchart: Alternate Process 9">
              <a:extLst>
                <a:ext uri="{FF2B5EF4-FFF2-40B4-BE49-F238E27FC236}">
                  <a16:creationId xmlns:a16="http://schemas.microsoft.com/office/drawing/2014/main" id="{89AC13B7-5F56-A63B-5BFE-5B7F6666F40B}"/>
                </a:ext>
              </a:extLst>
            </p:cNvPr>
            <p:cNvSpPr/>
            <p:nvPr/>
          </p:nvSpPr>
          <p:spPr>
            <a:xfrm>
              <a:off x="3933771" y="3878856"/>
              <a:ext cx="690980" cy="990405"/>
            </a:xfrm>
            <a:prstGeom prst="flowChartAlternateProcess">
              <a:avLst/>
            </a:prstGeom>
            <a:noFill/>
            <a:ln w="9525" cap="flat" cmpd="sng" algn="ctr">
              <a:solidFill>
                <a:srgbClr val="A8C0E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rPr>
                <a:t>Challenges</a:t>
              </a:r>
            </a:p>
          </p:txBody>
        </p:sp>
        <p:sp>
          <p:nvSpPr>
            <p:cNvPr id="11" name="Flowchart: Alternate Process 10">
              <a:extLst>
                <a:ext uri="{FF2B5EF4-FFF2-40B4-BE49-F238E27FC236}">
                  <a16:creationId xmlns:a16="http://schemas.microsoft.com/office/drawing/2014/main" id="{FF49D876-56E9-AC80-F038-A622DA50A756}"/>
                </a:ext>
              </a:extLst>
            </p:cNvPr>
            <p:cNvSpPr/>
            <p:nvPr/>
          </p:nvSpPr>
          <p:spPr>
            <a:xfrm>
              <a:off x="5547265" y="3878856"/>
              <a:ext cx="690980" cy="990405"/>
            </a:xfrm>
            <a:prstGeom prst="flowChartAlternateProcess">
              <a:avLst/>
            </a:prstGeom>
            <a:noFill/>
            <a:ln w="9525" cap="flat" cmpd="sng" algn="ctr">
              <a:solidFill>
                <a:srgbClr val="A8C0E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rPr>
                <a:t>Needs</a:t>
              </a:r>
            </a:p>
          </p:txBody>
        </p:sp>
        <p:sp>
          <p:nvSpPr>
            <p:cNvPr id="12" name="Flowchart: Alternate Process 11">
              <a:extLst>
                <a:ext uri="{FF2B5EF4-FFF2-40B4-BE49-F238E27FC236}">
                  <a16:creationId xmlns:a16="http://schemas.microsoft.com/office/drawing/2014/main" id="{58425642-8007-0B7C-0F9F-FFD4BFD670C2}"/>
                </a:ext>
              </a:extLst>
            </p:cNvPr>
            <p:cNvSpPr/>
            <p:nvPr/>
          </p:nvSpPr>
          <p:spPr>
            <a:xfrm>
              <a:off x="4733707" y="3351547"/>
              <a:ext cx="690980" cy="990405"/>
            </a:xfrm>
            <a:prstGeom prst="flowChartAlternateProcess">
              <a:avLst/>
            </a:prstGeom>
            <a:noFill/>
            <a:ln w="9525" cap="flat" cmpd="sng" algn="ctr">
              <a:gradFill>
                <a:gsLst>
                  <a:gs pos="0">
                    <a:srgbClr val="A8C0E4"/>
                  </a:gs>
                  <a:gs pos="84000">
                    <a:srgbClr val="162045"/>
                  </a:gs>
                </a:gsLst>
                <a:lin ang="16200000" scaled="0"/>
              </a:gra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rPr>
                <a:t>Ideas</a:t>
              </a:r>
            </a:p>
          </p:txBody>
        </p:sp>
        <p:sp>
          <p:nvSpPr>
            <p:cNvPr id="13" name="Flowchart: Alternate Process 12">
              <a:extLst>
                <a:ext uri="{FF2B5EF4-FFF2-40B4-BE49-F238E27FC236}">
                  <a16:creationId xmlns:a16="http://schemas.microsoft.com/office/drawing/2014/main" id="{AE6DA0B6-CC6C-8710-2312-491203882CF2}"/>
                </a:ext>
              </a:extLst>
            </p:cNvPr>
            <p:cNvSpPr/>
            <p:nvPr/>
          </p:nvSpPr>
          <p:spPr>
            <a:xfrm>
              <a:off x="5547265" y="4964001"/>
              <a:ext cx="690980" cy="739241"/>
            </a:xfrm>
            <a:prstGeom prst="flowChartAlternateProcess">
              <a:avLst/>
            </a:prstGeom>
            <a:noFill/>
            <a:ln w="9525" cap="flat" cmpd="sng" algn="ctr">
              <a:gradFill>
                <a:gsLst>
                  <a:gs pos="0">
                    <a:srgbClr val="A8C0E4"/>
                  </a:gs>
                  <a:gs pos="88000">
                    <a:srgbClr val="162045"/>
                  </a:gs>
                </a:gsLst>
                <a:lin ang="5400000" scaled="1"/>
              </a:gradFill>
              <a:prstDash val="solid"/>
              <a:miter lim="800000"/>
            </a:ln>
            <a:effectLst/>
          </p:spPr>
          <p:txBody>
            <a:bodyPr lIns="0" tIns="28800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rPr>
                <a:t>Projects</a:t>
              </a:r>
            </a:p>
          </p:txBody>
        </p:sp>
        <p:sp>
          <p:nvSpPr>
            <p:cNvPr id="14" name="Flowchart: Alternate Process 13">
              <a:extLst>
                <a:ext uri="{FF2B5EF4-FFF2-40B4-BE49-F238E27FC236}">
                  <a16:creationId xmlns:a16="http://schemas.microsoft.com/office/drawing/2014/main" id="{27858EED-B05B-2C43-4332-8DFBCA1E2440}"/>
                </a:ext>
              </a:extLst>
            </p:cNvPr>
            <p:cNvSpPr/>
            <p:nvPr/>
          </p:nvSpPr>
          <p:spPr>
            <a:xfrm>
              <a:off x="3933771" y="4964001"/>
              <a:ext cx="690980" cy="739241"/>
            </a:xfrm>
            <a:prstGeom prst="flowChartAlternateProcess">
              <a:avLst/>
            </a:prstGeom>
            <a:noFill/>
            <a:ln w="9525" cap="flat" cmpd="sng" algn="ctr">
              <a:gradFill>
                <a:gsLst>
                  <a:gs pos="0">
                    <a:srgbClr val="A8C0E4"/>
                  </a:gs>
                  <a:gs pos="88000">
                    <a:srgbClr val="162045"/>
                  </a:gs>
                </a:gsLst>
                <a:lin ang="5400000" scaled="0"/>
              </a:gradFill>
              <a:prstDash val="solid"/>
              <a:miter lim="800000"/>
            </a:ln>
            <a:effectLst/>
          </p:spPr>
          <p:txBody>
            <a:bodyPr lIns="0" tIns="28800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rPr>
                <a:t>Trends</a:t>
              </a:r>
            </a:p>
          </p:txBody>
        </p:sp>
        <p:sp>
          <p:nvSpPr>
            <p:cNvPr id="15" name="Flowchart: Alternate Process 14">
              <a:extLst>
                <a:ext uri="{FF2B5EF4-FFF2-40B4-BE49-F238E27FC236}">
                  <a16:creationId xmlns:a16="http://schemas.microsoft.com/office/drawing/2014/main" id="{3BA7F8B6-5032-D87B-F09D-9A110ECAF17D}"/>
                </a:ext>
              </a:extLst>
            </p:cNvPr>
            <p:cNvSpPr/>
            <p:nvPr/>
          </p:nvSpPr>
          <p:spPr>
            <a:xfrm>
              <a:off x="3939163" y="2793711"/>
              <a:ext cx="690980" cy="990405"/>
            </a:xfrm>
            <a:prstGeom prst="flowChartAlternateProcess">
              <a:avLst/>
            </a:prstGeom>
            <a:noFill/>
            <a:ln w="9525" cap="flat" cmpd="sng" algn="ctr">
              <a:gradFill>
                <a:gsLst>
                  <a:gs pos="0">
                    <a:srgbClr val="A8C0E4">
                      <a:alpha val="30000"/>
                    </a:srgbClr>
                  </a:gs>
                  <a:gs pos="33000">
                    <a:srgbClr val="162045"/>
                  </a:gs>
                </a:gsLst>
                <a:lin ang="16200000" scaled="0"/>
              </a:gra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6" name="Flowchart: Alternate Process 15">
              <a:extLst>
                <a:ext uri="{FF2B5EF4-FFF2-40B4-BE49-F238E27FC236}">
                  <a16:creationId xmlns:a16="http://schemas.microsoft.com/office/drawing/2014/main" id="{837F3D97-5730-1CEE-1947-353B830ACFA4}"/>
                </a:ext>
              </a:extLst>
            </p:cNvPr>
            <p:cNvSpPr/>
            <p:nvPr/>
          </p:nvSpPr>
          <p:spPr>
            <a:xfrm>
              <a:off x="5544486" y="2793711"/>
              <a:ext cx="690980" cy="990405"/>
            </a:xfrm>
            <a:prstGeom prst="flowChartAlternateProcess">
              <a:avLst/>
            </a:prstGeom>
            <a:noFill/>
            <a:ln w="9525" cap="flat" cmpd="sng" algn="ctr">
              <a:gradFill>
                <a:gsLst>
                  <a:gs pos="0">
                    <a:srgbClr val="A8C0E4">
                      <a:alpha val="30000"/>
                    </a:srgbClr>
                  </a:gs>
                  <a:gs pos="33000">
                    <a:srgbClr val="162045"/>
                  </a:gs>
                </a:gsLst>
                <a:lin ang="16200000" scaled="0"/>
              </a:gra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7" name="Rectangle: Rounded Corners 16">
              <a:extLst>
                <a:ext uri="{FF2B5EF4-FFF2-40B4-BE49-F238E27FC236}">
                  <a16:creationId xmlns:a16="http://schemas.microsoft.com/office/drawing/2014/main" id="{42C273DF-7429-6567-DAEE-8ADCD6D1882A}"/>
                </a:ext>
              </a:extLst>
            </p:cNvPr>
            <p:cNvSpPr/>
            <p:nvPr/>
          </p:nvSpPr>
          <p:spPr>
            <a:xfrm>
              <a:off x="4733706" y="5508234"/>
              <a:ext cx="690980" cy="241229"/>
            </a:xfrm>
            <a:prstGeom prst="roundRect">
              <a:avLst>
                <a:gd name="adj" fmla="val 50000"/>
              </a:avLst>
            </a:prstGeom>
            <a:noFill/>
            <a:ln w="9525" cap="flat" cmpd="sng" algn="ctr">
              <a:gradFill>
                <a:gsLst>
                  <a:gs pos="100000">
                    <a:srgbClr val="A8C0E4">
                      <a:alpha val="30000"/>
                    </a:srgbClr>
                  </a:gs>
                  <a:gs pos="67000">
                    <a:srgbClr val="162045"/>
                  </a:gs>
                </a:gsLst>
                <a:lin ang="16200000" scaled="0"/>
              </a:gra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grpSp>
      <p:sp>
        <p:nvSpPr>
          <p:cNvPr id="18" name="Title 1">
            <a:extLst>
              <a:ext uri="{FF2B5EF4-FFF2-40B4-BE49-F238E27FC236}">
                <a16:creationId xmlns:a16="http://schemas.microsoft.com/office/drawing/2014/main" id="{451F1288-5F8C-7EAA-4069-99270750B9F3}"/>
              </a:ext>
            </a:extLst>
          </p:cNvPr>
          <p:cNvSpPr txBox="1">
            <a:spLocks/>
          </p:cNvSpPr>
          <p:nvPr/>
        </p:nvSpPr>
        <p:spPr>
          <a:xfrm>
            <a:off x="367767" y="390199"/>
            <a:ext cx="105183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Poppins" panose="00000500000000000000" pitchFamily="50" charset="0"/>
                <a:ea typeface="+mj-ea"/>
                <a:cs typeface="Poppins" panose="00000500000000000000" pitchFamily="50"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7FAFF"/>
                </a:solidFill>
                <a:effectLst/>
                <a:uLnTx/>
                <a:uFillTx/>
                <a:latin typeface="Poppins" panose="00000500000000000000" pitchFamily="50" charset="0"/>
                <a:ea typeface="+mj-ea"/>
                <a:cs typeface="Poppins" panose="00000500000000000000" pitchFamily="50" charset="0"/>
              </a:rPr>
              <a:t>Harness Your </a:t>
            </a:r>
            <a:r>
              <a:rPr kumimoji="0" lang="en-US" sz="3600" b="1" i="0" u="none" strike="noStrike" kern="1200" cap="none" spc="0" normalizeH="0" baseline="0" noProof="0" dirty="0">
                <a:ln>
                  <a:noFill/>
                </a:ln>
                <a:gradFill>
                  <a:gsLst>
                    <a:gs pos="92000">
                      <a:srgbClr val="C18CF2"/>
                    </a:gs>
                    <a:gs pos="12000">
                      <a:srgbClr val="7FDCD6"/>
                    </a:gs>
                  </a:gsLst>
                  <a:lin ang="3600000" scaled="0"/>
                </a:gradFill>
                <a:effectLst/>
                <a:uLnTx/>
                <a:uFillTx/>
                <a:latin typeface="Poppins" panose="00000500000000000000" pitchFamily="50" charset="0"/>
                <a:ea typeface="+mj-ea"/>
                <a:cs typeface="Poppins" panose="00000500000000000000" pitchFamily="50" charset="0"/>
              </a:rPr>
              <a:t>Innovation Assets</a:t>
            </a:r>
          </a:p>
        </p:txBody>
      </p:sp>
      <p:pic>
        <p:nvPicPr>
          <p:cNvPr id="19" name="Graphic 18">
            <a:extLst>
              <a:ext uri="{FF2B5EF4-FFF2-40B4-BE49-F238E27FC236}">
                <a16:creationId xmlns:a16="http://schemas.microsoft.com/office/drawing/2014/main" id="{58726F36-DF16-4420-C656-0D93BF60FB7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5400000" flipV="1">
            <a:off x="2907344" y="7223067"/>
            <a:ext cx="6746202" cy="1651375"/>
          </a:xfrm>
          <a:prstGeom prst="rect">
            <a:avLst/>
          </a:prstGeom>
        </p:spPr>
      </p:pic>
      <p:pic>
        <p:nvPicPr>
          <p:cNvPr id="20" name="Graphic 19">
            <a:extLst>
              <a:ext uri="{FF2B5EF4-FFF2-40B4-BE49-F238E27FC236}">
                <a16:creationId xmlns:a16="http://schemas.microsoft.com/office/drawing/2014/main" id="{32AC74A1-02A7-D471-790F-424F380B66D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5400000">
            <a:off x="5618287" y="7187508"/>
            <a:ext cx="6746202" cy="1651375"/>
          </a:xfrm>
          <a:prstGeom prst="rect">
            <a:avLst/>
          </a:prstGeom>
        </p:spPr>
      </p:pic>
      <p:pic>
        <p:nvPicPr>
          <p:cNvPr id="21" name="Graphic 20">
            <a:extLst>
              <a:ext uri="{FF2B5EF4-FFF2-40B4-BE49-F238E27FC236}">
                <a16:creationId xmlns:a16="http://schemas.microsoft.com/office/drawing/2014/main" id="{2EB05E28-EF30-89CB-689C-AE69CCF3FC5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98124" y="6420305"/>
            <a:ext cx="1620000" cy="360000"/>
          </a:xfrm>
          <a:prstGeom prst="rect">
            <a:avLst/>
          </a:prstGeom>
        </p:spPr>
      </p:pic>
      <p:sp>
        <p:nvSpPr>
          <p:cNvPr id="22" name="Text 33">
            <a:extLst>
              <a:ext uri="{FF2B5EF4-FFF2-40B4-BE49-F238E27FC236}">
                <a16:creationId xmlns:a16="http://schemas.microsoft.com/office/drawing/2014/main" id="{26167266-44BF-8B69-35B1-6B77EE9BDCCA}"/>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sp>
        <p:nvSpPr>
          <p:cNvPr id="23" name="Text 1">
            <a:extLst>
              <a:ext uri="{FF2B5EF4-FFF2-40B4-BE49-F238E27FC236}">
                <a16:creationId xmlns:a16="http://schemas.microsoft.com/office/drawing/2014/main" id="{01A337BF-9FE0-7C43-7525-03B46087FFE2}"/>
              </a:ext>
            </a:extLst>
          </p:cNvPr>
          <p:cNvSpPr/>
          <p:nvPr/>
        </p:nvSpPr>
        <p:spPr>
          <a:xfrm>
            <a:off x="494971" y="411480"/>
            <a:ext cx="8686800" cy="237744"/>
          </a:xfrm>
          <a:prstGeom prst="rect">
            <a:avLst/>
          </a:prstGeom>
          <a:noFill/>
          <a:ln/>
        </p:spPr>
        <p:txBody>
          <a:bodyPr wrap="square" lIns="0" tIns="0" rIns="0" bIns="0" rtlCol="0" anchor="ctr"/>
          <a:lstStyle/>
          <a:p>
            <a:pPr marL="0" indent="0" algn="l">
              <a:buNone/>
            </a:pPr>
            <a:r>
              <a:rPr lang="en-US" sz="1400" b="1" kern="0" spc="260" dirty="0">
                <a:solidFill>
                  <a:srgbClr val="C084FC"/>
                </a:solidFill>
                <a:latin typeface="Poppins" pitchFamily="34" charset="0"/>
                <a:ea typeface="Poppins" pitchFamily="34" charset="-122"/>
                <a:cs typeface="Poppins" pitchFamily="34" charset="-120"/>
              </a:rPr>
              <a:t>FINDING 03</a:t>
            </a:r>
            <a:r>
              <a:rPr lang="en-US" sz="1400" b="1" kern="0" spc="260" dirty="0">
                <a:solidFill>
                  <a:srgbClr val="94A3B8"/>
                </a:solidFill>
                <a:latin typeface="Poppins" pitchFamily="34" charset="0"/>
                <a:ea typeface="Poppins" pitchFamily="34" charset="-122"/>
                <a:cs typeface="Poppins" pitchFamily="34" charset="-120"/>
              </a:rPr>
              <a:t>   ·   THE INFRASTRUCTURE DEFICIT</a:t>
            </a:r>
            <a:endParaRPr lang="en-US" sz="1400" dirty="0"/>
          </a:p>
        </p:txBody>
      </p:sp>
    </p:spTree>
    <p:extLst>
      <p:ext uri="{BB962C8B-B14F-4D97-AF65-F5344CB8AC3E}">
        <p14:creationId xmlns:p14="http://schemas.microsoft.com/office/powerpoint/2010/main" val="421905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2B61176-5866-2D51-2EE5-9786D4542332}"/>
            </a:ext>
          </a:extLst>
        </p:cNvPr>
        <p:cNvGrpSpPr/>
        <p:nvPr/>
      </p:nvGrpSpPr>
      <p:grpSpPr>
        <a:xfrm>
          <a:off x="0" y="0"/>
          <a:ext cx="0" cy="0"/>
          <a:chOff x="0" y="0"/>
          <a:chExt cx="0" cy="0"/>
        </a:xfrm>
      </p:grpSpPr>
      <p:pic>
        <p:nvPicPr>
          <p:cNvPr id="100" name="Graphic 99">
            <a:extLst>
              <a:ext uri="{FF2B5EF4-FFF2-40B4-BE49-F238E27FC236}">
                <a16:creationId xmlns:a16="http://schemas.microsoft.com/office/drawing/2014/main" id="{EE898683-1E48-5AEE-C21B-A270889F9409}"/>
              </a:ext>
            </a:extLst>
          </p:cNvPr>
          <p:cNvPicPr/>
          <p:nvPr/>
        </p:nvPicPr>
        <p:blipFill>
          <a:blip>
            <a:extLst>
              <a:ext uri="{96DAC541-7B7A-43D3-8B79-37D633B846F1}">
                <asvg:svgBlip xmlns:asvg="http://schemas.microsoft.com/office/drawing/2016/SVG/main" r:embed="rId4"/>
              </a:ext>
            </a:extLst>
          </a:blip>
          <a:stretch>
            <a:fillRect/>
          </a:stretch>
        </p:blipFill>
        <p:spPr>
          <a:xfrm>
            <a:off x="3976272" y="1265073"/>
            <a:ext cx="8023523" cy="4860000"/>
          </a:xfrm>
          <a:prstGeom prst="rect">
            <a:avLst/>
          </a:prstGeom>
        </p:spPr>
      </p:pic>
      <p:pic>
        <p:nvPicPr>
          <p:cNvPr id="101" name="Graphic 100">
            <a:extLst>
              <a:ext uri="{FF2B5EF4-FFF2-40B4-BE49-F238E27FC236}">
                <a16:creationId xmlns:a16="http://schemas.microsoft.com/office/drawing/2014/main" id="{30A27CEF-4E9E-AB07-EF11-D32C1EFAB93E}"/>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772753" y="2551257"/>
            <a:ext cx="6078162" cy="2265116"/>
          </a:xfrm>
          <a:prstGeom prst="rect">
            <a:avLst/>
          </a:prstGeom>
        </p:spPr>
      </p:pic>
      <p:pic>
        <p:nvPicPr>
          <p:cNvPr id="102" name="Graphic 101">
            <a:extLst>
              <a:ext uri="{FF2B5EF4-FFF2-40B4-BE49-F238E27FC236}">
                <a16:creationId xmlns:a16="http://schemas.microsoft.com/office/drawing/2014/main" id="{88BF7DB4-D6AF-0322-DB7B-6FDE647A2F5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flipV="1">
            <a:off x="4208586" y="4276374"/>
            <a:ext cx="7237342" cy="1771599"/>
          </a:xfrm>
          <a:prstGeom prst="rect">
            <a:avLst/>
          </a:prstGeom>
        </p:spPr>
      </p:pic>
      <p:pic>
        <p:nvPicPr>
          <p:cNvPr id="103" name="Graphic 102">
            <a:extLst>
              <a:ext uri="{FF2B5EF4-FFF2-40B4-BE49-F238E27FC236}">
                <a16:creationId xmlns:a16="http://schemas.microsoft.com/office/drawing/2014/main" id="{294D3E31-B358-C105-1F21-2370A2372EC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174621" y="1328191"/>
            <a:ext cx="7237342" cy="1771599"/>
          </a:xfrm>
          <a:prstGeom prst="rect">
            <a:avLst/>
          </a:prstGeom>
        </p:spPr>
      </p:pic>
      <p:grpSp>
        <p:nvGrpSpPr>
          <p:cNvPr id="104" name="Group 103">
            <a:extLst>
              <a:ext uri="{FF2B5EF4-FFF2-40B4-BE49-F238E27FC236}">
                <a16:creationId xmlns:a16="http://schemas.microsoft.com/office/drawing/2014/main" id="{F7D076C6-25EC-9E96-F707-A41BC177C62E}"/>
              </a:ext>
            </a:extLst>
          </p:cNvPr>
          <p:cNvGrpSpPr>
            <a:grpSpLocks/>
          </p:cNvGrpSpPr>
          <p:nvPr/>
        </p:nvGrpSpPr>
        <p:grpSpPr>
          <a:xfrm>
            <a:off x="2277708" y="1209087"/>
            <a:ext cx="3281865" cy="4924806"/>
            <a:chOff x="2277708" y="1209087"/>
            <a:chExt cx="3281865" cy="4924806"/>
          </a:xfrm>
        </p:grpSpPr>
        <p:sp>
          <p:nvSpPr>
            <p:cNvPr id="105" name="Oval 104">
              <a:extLst>
                <a:ext uri="{FF2B5EF4-FFF2-40B4-BE49-F238E27FC236}">
                  <a16:creationId xmlns:a16="http://schemas.microsoft.com/office/drawing/2014/main" id="{2D94B39F-A888-217F-0682-8FF0D4F62151}"/>
                </a:ext>
              </a:extLst>
            </p:cNvPr>
            <p:cNvSpPr>
              <a:spLocks/>
            </p:cNvSpPr>
            <p:nvPr/>
          </p:nvSpPr>
          <p:spPr>
            <a:xfrm>
              <a:off x="2277708" y="1209087"/>
              <a:ext cx="3281865" cy="4924806"/>
            </a:xfrm>
            <a:prstGeom prst="ellipse">
              <a:avLst/>
            </a:prstGeom>
            <a:solidFill>
              <a:srgbClr val="162045"/>
            </a:solidFill>
            <a:ln w="19050" cap="flat" cmpd="sng" algn="ctr">
              <a:solidFill>
                <a:srgbClr val="7FDCD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55345B5D-329F-B814-CD76-EF1B370AB935}"/>
                </a:ext>
              </a:extLst>
            </p:cNvPr>
            <p:cNvSpPr>
              <a:spLocks/>
            </p:cNvSpPr>
            <p:nvPr/>
          </p:nvSpPr>
          <p:spPr>
            <a:xfrm>
              <a:off x="2850725" y="1682678"/>
              <a:ext cx="2689714" cy="3977624"/>
            </a:xfrm>
            <a:prstGeom prst="ellipse">
              <a:avLst/>
            </a:prstGeom>
            <a:solidFill>
              <a:srgbClr val="162045"/>
            </a:solidFill>
            <a:ln w="19050" cap="flat" cmpd="sng" algn="ctr">
              <a:solidFill>
                <a:srgbClr val="C18C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5A7E63CF-807F-E3E9-BBCF-FB854EE22F87}"/>
                </a:ext>
              </a:extLst>
            </p:cNvPr>
            <p:cNvGrpSpPr>
              <a:grpSpLocks/>
            </p:cNvGrpSpPr>
            <p:nvPr/>
          </p:nvGrpSpPr>
          <p:grpSpPr>
            <a:xfrm>
              <a:off x="4281405" y="2478761"/>
              <a:ext cx="1267203" cy="2394740"/>
              <a:chOff x="4583398" y="2972653"/>
              <a:chExt cx="731958" cy="1320171"/>
            </a:xfrm>
          </p:grpSpPr>
          <p:grpSp>
            <p:nvGrpSpPr>
              <p:cNvPr id="109" name="Group 108">
                <a:extLst>
                  <a:ext uri="{FF2B5EF4-FFF2-40B4-BE49-F238E27FC236}">
                    <a16:creationId xmlns:a16="http://schemas.microsoft.com/office/drawing/2014/main" id="{65748ED7-6177-97F2-F85F-97DCFDB18653}"/>
                  </a:ext>
                </a:extLst>
              </p:cNvPr>
              <p:cNvGrpSpPr>
                <a:grpSpLocks/>
              </p:cNvGrpSpPr>
              <p:nvPr/>
            </p:nvGrpSpPr>
            <p:grpSpPr>
              <a:xfrm>
                <a:off x="4583398" y="2972653"/>
                <a:ext cx="731958" cy="1320171"/>
                <a:chOff x="4583398" y="2972653"/>
                <a:chExt cx="731958" cy="1320171"/>
              </a:xfrm>
            </p:grpSpPr>
            <p:sp>
              <p:nvSpPr>
                <p:cNvPr id="111" name="Arc 110">
                  <a:extLst>
                    <a:ext uri="{FF2B5EF4-FFF2-40B4-BE49-F238E27FC236}">
                      <a16:creationId xmlns:a16="http://schemas.microsoft.com/office/drawing/2014/main" id="{56D9D376-7F7A-8D9A-514D-6B5AE6BE8BDB}"/>
                    </a:ext>
                  </a:extLst>
                </p:cNvPr>
                <p:cNvSpPr>
                  <a:spLocks/>
                </p:cNvSpPr>
                <p:nvPr/>
              </p:nvSpPr>
              <p:spPr>
                <a:xfrm>
                  <a:off x="4583399" y="2972653"/>
                  <a:ext cx="731957" cy="1320170"/>
                </a:xfrm>
                <a:prstGeom prst="arc">
                  <a:avLst>
                    <a:gd name="adj1" fmla="val 14119645"/>
                    <a:gd name="adj2" fmla="val 15768844"/>
                  </a:avLst>
                </a:prstGeom>
                <a:noFill/>
                <a:ln w="19050" cap="rnd" cmpd="sng" algn="ctr">
                  <a:gradFill>
                    <a:gsLst>
                      <a:gs pos="4000">
                        <a:srgbClr val="E26BB1"/>
                      </a:gs>
                      <a:gs pos="79000">
                        <a:srgbClr val="FE4F79"/>
                      </a:gs>
                    </a:gsLst>
                    <a:lin ang="21594000" scaled="0"/>
                  </a:gradFill>
                  <a:prstDash val="solid"/>
                  <a:round/>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162045"/>
                    </a:solidFill>
                    <a:effectLst/>
                    <a:uLnTx/>
                    <a:uFillTx/>
                    <a:latin typeface="Calibri" panose="020F0502020204030204"/>
                    <a:ea typeface="+mn-ea"/>
                    <a:cs typeface="+mn-cs"/>
                  </a:endParaRPr>
                </a:p>
              </p:txBody>
            </p:sp>
            <p:sp>
              <p:nvSpPr>
                <p:cNvPr id="112" name="Arc 111">
                  <a:extLst>
                    <a:ext uri="{FF2B5EF4-FFF2-40B4-BE49-F238E27FC236}">
                      <a16:creationId xmlns:a16="http://schemas.microsoft.com/office/drawing/2014/main" id="{06145605-11D2-FEED-0560-9C5BA4036C6D}"/>
                    </a:ext>
                  </a:extLst>
                </p:cNvPr>
                <p:cNvSpPr>
                  <a:spLocks/>
                </p:cNvSpPr>
                <p:nvPr/>
              </p:nvSpPr>
              <p:spPr>
                <a:xfrm>
                  <a:off x="4583398" y="2972858"/>
                  <a:ext cx="731957" cy="1319762"/>
                </a:xfrm>
                <a:prstGeom prst="arc">
                  <a:avLst>
                    <a:gd name="adj1" fmla="val 4094263"/>
                    <a:gd name="adj2" fmla="val 6226754"/>
                  </a:avLst>
                </a:prstGeom>
                <a:noFill/>
                <a:ln w="19050" cap="rnd" cmpd="sng" algn="ctr">
                  <a:gradFill>
                    <a:gsLst>
                      <a:gs pos="0">
                        <a:srgbClr val="A6CFE7"/>
                      </a:gs>
                      <a:gs pos="100000">
                        <a:srgbClr val="7FDCD6"/>
                      </a:gs>
                    </a:gsLst>
                    <a:lin ang="0" scaled="0"/>
                  </a:gradFill>
                  <a:prstDash val="solid"/>
                  <a:round/>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113" name="Arc 112">
                  <a:extLst>
                    <a:ext uri="{FF2B5EF4-FFF2-40B4-BE49-F238E27FC236}">
                      <a16:creationId xmlns:a16="http://schemas.microsoft.com/office/drawing/2014/main" id="{B3D81161-97C9-A016-918F-BF678A399D5D}"/>
                    </a:ext>
                  </a:extLst>
                </p:cNvPr>
                <p:cNvSpPr>
                  <a:spLocks/>
                </p:cNvSpPr>
                <p:nvPr/>
              </p:nvSpPr>
              <p:spPr>
                <a:xfrm>
                  <a:off x="4583399" y="2972654"/>
                  <a:ext cx="731957" cy="1320170"/>
                </a:xfrm>
                <a:prstGeom prst="arc">
                  <a:avLst>
                    <a:gd name="adj1" fmla="val 6372192"/>
                    <a:gd name="adj2" fmla="val 8127120"/>
                  </a:avLst>
                </a:prstGeom>
                <a:noFill/>
                <a:ln w="19050" cap="rnd" cmpd="sng" algn="ctr">
                  <a:gradFill>
                    <a:gsLst>
                      <a:gs pos="0">
                        <a:srgbClr val="7FDCD6"/>
                      </a:gs>
                      <a:gs pos="100000">
                        <a:srgbClr val="C18CF2"/>
                      </a:gs>
                    </a:gsLst>
                    <a:lin ang="11400000" scaled="0"/>
                  </a:gradFill>
                  <a:prstDash val="solid"/>
                  <a:round/>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sp>
              <p:nvSpPr>
                <p:cNvPr id="114" name="Arc 113">
                  <a:extLst>
                    <a:ext uri="{FF2B5EF4-FFF2-40B4-BE49-F238E27FC236}">
                      <a16:creationId xmlns:a16="http://schemas.microsoft.com/office/drawing/2014/main" id="{99D14DE6-3058-5920-624F-8FE5C47E019E}"/>
                    </a:ext>
                  </a:extLst>
                </p:cNvPr>
                <p:cNvSpPr>
                  <a:spLocks/>
                </p:cNvSpPr>
                <p:nvPr/>
              </p:nvSpPr>
              <p:spPr>
                <a:xfrm>
                  <a:off x="4583421" y="2972653"/>
                  <a:ext cx="731914" cy="1320170"/>
                </a:xfrm>
                <a:prstGeom prst="arc">
                  <a:avLst>
                    <a:gd name="adj1" fmla="val 8679252"/>
                    <a:gd name="adj2" fmla="val 13732116"/>
                  </a:avLst>
                </a:prstGeom>
                <a:noFill/>
                <a:ln w="19050" cap="rnd" cmpd="sng" algn="ctr">
                  <a:gradFill>
                    <a:gsLst>
                      <a:gs pos="0">
                        <a:srgbClr val="C18CF2"/>
                      </a:gs>
                      <a:gs pos="100000">
                        <a:srgbClr val="E26BB1"/>
                      </a:gs>
                    </a:gsLst>
                    <a:lin ang="16200000" scaled="0"/>
                  </a:gradFill>
                  <a:prstDash val="solid"/>
                  <a:round/>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sp>
            <p:nvSpPr>
              <p:cNvPr id="110" name="Arc 109">
                <a:extLst>
                  <a:ext uri="{FF2B5EF4-FFF2-40B4-BE49-F238E27FC236}">
                    <a16:creationId xmlns:a16="http://schemas.microsoft.com/office/drawing/2014/main" id="{EE6095B0-DAF7-64C6-3AD6-D5B61EE9E68B}"/>
                  </a:ext>
                </a:extLst>
              </p:cNvPr>
              <p:cNvSpPr>
                <a:spLocks/>
              </p:cNvSpPr>
              <p:nvPr/>
            </p:nvSpPr>
            <p:spPr>
              <a:xfrm>
                <a:off x="4583399" y="2972653"/>
                <a:ext cx="731957" cy="1320170"/>
              </a:xfrm>
              <a:prstGeom prst="arc">
                <a:avLst>
                  <a:gd name="adj1" fmla="val 15930390"/>
                  <a:gd name="adj2" fmla="val 18746933"/>
                </a:avLst>
              </a:prstGeom>
              <a:noFill/>
              <a:ln w="19050" cap="rnd" cmpd="sng" algn="ctr">
                <a:gradFill>
                  <a:gsLst>
                    <a:gs pos="0">
                      <a:srgbClr val="FE4F79"/>
                    </a:gs>
                    <a:gs pos="100000">
                      <a:srgbClr val="FE4F79"/>
                    </a:gs>
                  </a:gsLst>
                  <a:lin ang="5400000" scaled="1"/>
                </a:gradFill>
                <a:prstDash val="solid"/>
                <a:roun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162045"/>
                  </a:solidFill>
                  <a:effectLst/>
                  <a:uLnTx/>
                  <a:uFillTx/>
                  <a:latin typeface="Calibri" panose="020F0502020204030204"/>
                  <a:ea typeface="+mn-ea"/>
                  <a:cs typeface="+mn-cs"/>
                </a:endParaRPr>
              </a:p>
            </p:txBody>
          </p:sp>
        </p:grpSp>
        <p:sp>
          <p:nvSpPr>
            <p:cNvPr id="108" name="Oval 107">
              <a:extLst>
                <a:ext uri="{FF2B5EF4-FFF2-40B4-BE49-F238E27FC236}">
                  <a16:creationId xmlns:a16="http://schemas.microsoft.com/office/drawing/2014/main" id="{71E62F08-135D-5F5C-568A-AC4F2BFA494C}"/>
                </a:ext>
              </a:extLst>
            </p:cNvPr>
            <p:cNvSpPr>
              <a:spLocks/>
            </p:cNvSpPr>
            <p:nvPr/>
          </p:nvSpPr>
          <p:spPr>
            <a:xfrm>
              <a:off x="3604439" y="2228728"/>
              <a:ext cx="1951226" cy="2885526"/>
            </a:xfrm>
            <a:prstGeom prst="ellipse">
              <a:avLst/>
            </a:prstGeom>
            <a:noFill/>
            <a:ln w="19050" cap="flat" cmpd="sng" algn="ctr">
              <a:solidFill>
                <a:srgbClr val="FE4F7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sp>
        <p:nvSpPr>
          <p:cNvPr id="115" name="Title 1">
            <a:extLst>
              <a:ext uri="{FF2B5EF4-FFF2-40B4-BE49-F238E27FC236}">
                <a16:creationId xmlns:a16="http://schemas.microsoft.com/office/drawing/2014/main" id="{D73A9A64-E81F-C814-E7EC-A21E6A913E3E}"/>
              </a:ext>
            </a:extLst>
          </p:cNvPr>
          <p:cNvSpPr txBox="1">
            <a:spLocks/>
          </p:cNvSpPr>
          <p:nvPr/>
        </p:nvSpPr>
        <p:spPr>
          <a:xfrm>
            <a:off x="271589" y="-82743"/>
            <a:ext cx="11648823" cy="1117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Poppins" panose="00000500000000000000" pitchFamily="50" charset="0"/>
                <a:ea typeface="+mj-ea"/>
                <a:cs typeface="Poppins" panose="00000500000000000000" pitchFamily="50"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gradFill>
                  <a:gsLst>
                    <a:gs pos="34000">
                      <a:srgbClr val="C18CF2"/>
                    </a:gs>
                    <a:gs pos="0">
                      <a:srgbClr val="7FDCD6"/>
                    </a:gs>
                  </a:gsLst>
                  <a:lin ang="3600000" scaled="0"/>
                </a:gradFill>
                <a:effectLst/>
                <a:uLnTx/>
                <a:uFillTx/>
                <a:latin typeface="Poppins" panose="00000500000000000000" pitchFamily="50" charset="0"/>
                <a:ea typeface="+mj-ea"/>
                <a:cs typeface="Poppins" panose="00000500000000000000" pitchFamily="50" charset="0"/>
              </a:rPr>
              <a:t>Impact-Driven</a:t>
            </a:r>
            <a:r>
              <a:rPr kumimoji="0" lang="en-US" sz="4000" b="0" i="0" u="none" strike="noStrike" kern="1200" cap="none" spc="0" normalizeH="0" baseline="0" noProof="0">
                <a:ln>
                  <a:noFill/>
                </a:ln>
                <a:solidFill>
                  <a:srgbClr val="F7FAFF"/>
                </a:solidFill>
                <a:effectLst/>
                <a:uLnTx/>
                <a:uFillTx/>
                <a:latin typeface="Poppins" panose="00000500000000000000" pitchFamily="50" charset="0"/>
                <a:ea typeface="+mj-ea"/>
                <a:cs typeface="Poppins" panose="00000500000000000000" pitchFamily="50" charset="0"/>
              </a:rPr>
              <a:t> Innovation Management</a:t>
            </a:r>
          </a:p>
        </p:txBody>
      </p:sp>
      <p:sp>
        <p:nvSpPr>
          <p:cNvPr id="116" name="TextBox 115">
            <a:extLst>
              <a:ext uri="{FF2B5EF4-FFF2-40B4-BE49-F238E27FC236}">
                <a16:creationId xmlns:a16="http://schemas.microsoft.com/office/drawing/2014/main" id="{BA6EE900-C9C8-4EA0-2DE0-0B7E2A2616C2}"/>
              </a:ext>
            </a:extLst>
          </p:cNvPr>
          <p:cNvSpPr txBox="1"/>
          <p:nvPr/>
        </p:nvSpPr>
        <p:spPr>
          <a:xfrm>
            <a:off x="1086904" y="6220118"/>
            <a:ext cx="1641583" cy="461665"/>
          </a:xfrm>
          <a:prstGeom prst="roundRect">
            <a:avLst>
              <a:gd name="adj" fmla="val 0"/>
            </a:avLst>
          </a:prstGeom>
          <a:noFill/>
        </p:spPr>
        <p:txBody>
          <a:bodyPr wrap="square" lIns="0" rIns="0" rtlCol="0">
            <a:spAutoFit/>
          </a:bodyPr>
          <a:lstStyle/>
          <a:p>
            <a:pPr algn="ctr">
              <a:defRPr/>
            </a:pPr>
            <a:r>
              <a:rPr lang="en-GB" sz="1200" b="1">
                <a:solidFill>
                  <a:srgbClr val="F7FAFF"/>
                </a:solidFill>
                <a:latin typeface="Poppins" panose="00000500000000000000" pitchFamily="50" charset="0"/>
                <a:cs typeface="Poppins" panose="00000500000000000000" pitchFamily="50" charset="0"/>
              </a:rPr>
              <a:t>Your Innovation Assets</a:t>
            </a:r>
          </a:p>
        </p:txBody>
      </p:sp>
      <p:sp>
        <p:nvSpPr>
          <p:cNvPr id="117" name="TextBox 116">
            <a:extLst>
              <a:ext uri="{FF2B5EF4-FFF2-40B4-BE49-F238E27FC236}">
                <a16:creationId xmlns:a16="http://schemas.microsoft.com/office/drawing/2014/main" id="{3D3CD201-5A61-84A5-4E46-423D2E8D6C33}"/>
              </a:ext>
            </a:extLst>
          </p:cNvPr>
          <p:cNvSpPr txBox="1"/>
          <p:nvPr/>
        </p:nvSpPr>
        <p:spPr>
          <a:xfrm>
            <a:off x="7718490" y="6229731"/>
            <a:ext cx="1641583" cy="461665"/>
          </a:xfrm>
          <a:prstGeom prst="roundRect">
            <a:avLst>
              <a:gd name="adj" fmla="val 0"/>
            </a:avLst>
          </a:prstGeom>
          <a:noFill/>
        </p:spPr>
        <p:txBody>
          <a:bodyPr wrap="square" lIns="0" rIns="0" rtlCol="0">
            <a:spAutoFit/>
          </a:bodyPr>
          <a:lstStyle/>
          <a:p>
            <a:pPr algn="ctr">
              <a:defRPr/>
            </a:pPr>
            <a:r>
              <a:rPr lang="en-GB" sz="1200" b="1">
                <a:solidFill>
                  <a:srgbClr val="F7FAFF"/>
                </a:solidFill>
                <a:latin typeface="Poppins" panose="00000500000000000000" pitchFamily="50" charset="0"/>
                <a:cs typeface="Poppins" panose="00000500000000000000" pitchFamily="50" charset="0"/>
              </a:rPr>
              <a:t>Your Innovation Process</a:t>
            </a:r>
          </a:p>
        </p:txBody>
      </p:sp>
      <p:sp>
        <p:nvSpPr>
          <p:cNvPr id="118" name="TextBox 117">
            <a:extLst>
              <a:ext uri="{FF2B5EF4-FFF2-40B4-BE49-F238E27FC236}">
                <a16:creationId xmlns:a16="http://schemas.microsoft.com/office/drawing/2014/main" id="{226AFCD0-C761-8E15-96CC-F7F0A1E81A1B}"/>
              </a:ext>
            </a:extLst>
          </p:cNvPr>
          <p:cNvSpPr txBox="1"/>
          <p:nvPr/>
        </p:nvSpPr>
        <p:spPr>
          <a:xfrm>
            <a:off x="7180163" y="3484396"/>
            <a:ext cx="1329211" cy="400110"/>
          </a:xfrm>
          <a:prstGeom prst="rect">
            <a:avLst/>
          </a:prstGeom>
          <a:noFill/>
        </p:spPr>
        <p:txBody>
          <a:bodyPr wrap="square" rtlCol="0">
            <a:spAutoFit/>
          </a:bodyPr>
          <a:lstStyle/>
          <a:p>
            <a:pPr algn="ctr">
              <a:defRPr/>
            </a:pPr>
            <a:r>
              <a:rPr lang="en-US" sz="2000" i="1">
                <a:solidFill>
                  <a:srgbClr val="F7FAFF"/>
                </a:solidFill>
                <a:latin typeface="Poppins SemiBold" panose="00000700000000000000" pitchFamily="2" charset="0"/>
                <a:cs typeface="Poppins SemiBold" panose="00000700000000000000" pitchFamily="2" charset="0"/>
              </a:rPr>
              <a:t>Impact</a:t>
            </a:r>
            <a:endParaRPr lang="en-IL" sz="2000" i="1">
              <a:solidFill>
                <a:srgbClr val="F7FAFF"/>
              </a:solidFill>
              <a:latin typeface="Poppins SemiBold" panose="00000700000000000000" pitchFamily="2" charset="0"/>
              <a:cs typeface="Poppins SemiBold" panose="00000700000000000000" pitchFamily="2" charset="0"/>
            </a:endParaRPr>
          </a:p>
        </p:txBody>
      </p:sp>
      <p:grpSp>
        <p:nvGrpSpPr>
          <p:cNvPr id="119" name="Group 118">
            <a:extLst>
              <a:ext uri="{FF2B5EF4-FFF2-40B4-BE49-F238E27FC236}">
                <a16:creationId xmlns:a16="http://schemas.microsoft.com/office/drawing/2014/main" id="{54816ACE-1341-D298-4244-9BE560646C01}"/>
              </a:ext>
            </a:extLst>
          </p:cNvPr>
          <p:cNvGrpSpPr/>
          <p:nvPr/>
        </p:nvGrpSpPr>
        <p:grpSpPr>
          <a:xfrm>
            <a:off x="-598575" y="2245040"/>
            <a:ext cx="5160296" cy="3237500"/>
            <a:chOff x="2729993" y="1858511"/>
            <a:chExt cx="5160296" cy="3237500"/>
          </a:xfrm>
        </p:grpSpPr>
        <p:sp>
          <p:nvSpPr>
            <p:cNvPr id="120" name="Flowchart: Alternate Process 119">
              <a:extLst>
                <a:ext uri="{FF2B5EF4-FFF2-40B4-BE49-F238E27FC236}">
                  <a16:creationId xmlns:a16="http://schemas.microsoft.com/office/drawing/2014/main" id="{3B3D9780-69BF-FDD6-2DB7-8073E5617E2A}"/>
                </a:ext>
              </a:extLst>
            </p:cNvPr>
            <p:cNvSpPr/>
            <p:nvPr/>
          </p:nvSpPr>
          <p:spPr>
            <a:xfrm>
              <a:off x="4330165" y="1869771"/>
              <a:ext cx="1390025" cy="432000"/>
            </a:xfrm>
            <a:prstGeom prst="flowChartAlternateProcess">
              <a:avLst/>
            </a:prstGeom>
            <a:solidFill>
              <a:srgbClr val="162045"/>
            </a:solidFill>
            <a:ln w="9525" cap="flat" cmpd="sng" algn="ctr">
              <a:solidFill>
                <a:srgbClr val="A8C0E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rPr>
                <a:t>Needs</a:t>
              </a:r>
            </a:p>
          </p:txBody>
        </p:sp>
        <p:sp>
          <p:nvSpPr>
            <p:cNvPr id="121" name="Flowchart: Alternate Process 120">
              <a:extLst>
                <a:ext uri="{FF2B5EF4-FFF2-40B4-BE49-F238E27FC236}">
                  <a16:creationId xmlns:a16="http://schemas.microsoft.com/office/drawing/2014/main" id="{16F2418A-DD92-FFE9-DD39-0C7400AF8473}"/>
                </a:ext>
              </a:extLst>
            </p:cNvPr>
            <p:cNvSpPr/>
            <p:nvPr/>
          </p:nvSpPr>
          <p:spPr>
            <a:xfrm>
              <a:off x="5050707" y="2971649"/>
              <a:ext cx="1390025" cy="432000"/>
            </a:xfrm>
            <a:prstGeom prst="flowChartAlternateProcess">
              <a:avLst/>
            </a:prstGeom>
            <a:solidFill>
              <a:srgbClr val="162045"/>
            </a:solidFill>
            <a:ln w="9525" cap="flat" cmpd="sng" algn="ctr">
              <a:solidFill>
                <a:srgbClr val="A8C0E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rPr>
                <a:t>Trends</a:t>
              </a:r>
            </a:p>
          </p:txBody>
        </p:sp>
        <p:sp>
          <p:nvSpPr>
            <p:cNvPr id="122" name="Flowchart: Alternate Process 121">
              <a:extLst>
                <a:ext uri="{FF2B5EF4-FFF2-40B4-BE49-F238E27FC236}">
                  <a16:creationId xmlns:a16="http://schemas.microsoft.com/office/drawing/2014/main" id="{23C90A4D-4DDB-8384-63D1-E6A7FDE0C407}"/>
                </a:ext>
              </a:extLst>
            </p:cNvPr>
            <p:cNvSpPr/>
            <p:nvPr/>
          </p:nvSpPr>
          <p:spPr>
            <a:xfrm>
              <a:off x="4694407" y="4664011"/>
              <a:ext cx="1390025" cy="432000"/>
            </a:xfrm>
            <a:prstGeom prst="flowChartAlternateProcess">
              <a:avLst/>
            </a:prstGeom>
            <a:solidFill>
              <a:srgbClr val="162045"/>
            </a:solidFill>
            <a:ln w="9525" cap="flat" cmpd="sng" algn="ctr">
              <a:solidFill>
                <a:srgbClr val="A8C0E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rPr>
                <a:t>Projects</a:t>
              </a:r>
            </a:p>
          </p:txBody>
        </p:sp>
        <p:sp>
          <p:nvSpPr>
            <p:cNvPr id="123" name="Flowchart: Alternate Process 122">
              <a:extLst>
                <a:ext uri="{FF2B5EF4-FFF2-40B4-BE49-F238E27FC236}">
                  <a16:creationId xmlns:a16="http://schemas.microsoft.com/office/drawing/2014/main" id="{5D4C16A9-0E2B-FB10-66FE-059256CD75AC}"/>
                </a:ext>
              </a:extLst>
            </p:cNvPr>
            <p:cNvSpPr/>
            <p:nvPr/>
          </p:nvSpPr>
          <p:spPr>
            <a:xfrm>
              <a:off x="4694407" y="2416974"/>
              <a:ext cx="1390025" cy="432000"/>
            </a:xfrm>
            <a:prstGeom prst="flowChartAlternateProcess">
              <a:avLst/>
            </a:prstGeom>
            <a:solidFill>
              <a:srgbClr val="162045"/>
            </a:solidFill>
            <a:ln w="9525" cap="flat" cmpd="sng" algn="ctr">
              <a:solidFill>
                <a:srgbClr val="A8C0E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rPr>
                <a:t>Challenges</a:t>
              </a:r>
            </a:p>
          </p:txBody>
        </p:sp>
        <p:sp>
          <p:nvSpPr>
            <p:cNvPr id="124" name="Flowchart: Alternate Process 123">
              <a:extLst>
                <a:ext uri="{FF2B5EF4-FFF2-40B4-BE49-F238E27FC236}">
                  <a16:creationId xmlns:a16="http://schemas.microsoft.com/office/drawing/2014/main" id="{D73B9F89-E864-08B4-753A-18D7CEA8B22B}"/>
                </a:ext>
              </a:extLst>
            </p:cNvPr>
            <p:cNvSpPr/>
            <p:nvPr/>
          </p:nvSpPr>
          <p:spPr>
            <a:xfrm>
              <a:off x="3437125" y="2971649"/>
              <a:ext cx="1390025" cy="432000"/>
            </a:xfrm>
            <a:prstGeom prst="flowChartAlternateProcess">
              <a:avLst/>
            </a:prstGeom>
            <a:noFill/>
            <a:ln w="9525" cap="flat" cmpd="sng" algn="ctr">
              <a:gradFill>
                <a:gsLst>
                  <a:gs pos="0">
                    <a:srgbClr val="A8C0E4">
                      <a:alpha val="30000"/>
                    </a:srgbClr>
                  </a:gs>
                  <a:gs pos="48000">
                    <a:srgbClr val="162045"/>
                  </a:gs>
                </a:gsLst>
                <a:lin ang="10800000" scaled="0"/>
              </a:gradFill>
              <a:prstDash val="solid"/>
              <a:miter lim="800000"/>
            </a:ln>
            <a:effectLst>
              <a:innerShdw blurRad="203200">
                <a:srgbClr val="808BB5"/>
              </a:inn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25" name="Flowchart: Alternate Process 124">
              <a:extLst>
                <a:ext uri="{FF2B5EF4-FFF2-40B4-BE49-F238E27FC236}">
                  <a16:creationId xmlns:a16="http://schemas.microsoft.com/office/drawing/2014/main" id="{E56D03A5-7CE2-BA54-13E0-B2800790A994}"/>
                </a:ext>
              </a:extLst>
            </p:cNvPr>
            <p:cNvSpPr/>
            <p:nvPr/>
          </p:nvSpPr>
          <p:spPr>
            <a:xfrm>
              <a:off x="3111106" y="2414009"/>
              <a:ext cx="1390025" cy="432000"/>
            </a:xfrm>
            <a:prstGeom prst="flowChartAlternateProcess">
              <a:avLst/>
            </a:prstGeom>
            <a:noFill/>
            <a:ln w="9525" cap="flat" cmpd="sng" algn="ctr">
              <a:gradFill>
                <a:gsLst>
                  <a:gs pos="0">
                    <a:srgbClr val="A8C0E4">
                      <a:alpha val="30000"/>
                    </a:srgbClr>
                  </a:gs>
                  <a:gs pos="48000">
                    <a:srgbClr val="162045"/>
                  </a:gs>
                </a:gsLst>
                <a:lin ang="10800000" scaled="0"/>
              </a:gradFill>
              <a:prstDash val="solid"/>
              <a:miter lim="800000"/>
            </a:ln>
            <a:effectLst>
              <a:innerShdw blurRad="203200">
                <a:srgbClr val="808BB5"/>
              </a:inn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26" name="Flowchart: Alternate Process 125">
              <a:extLst>
                <a:ext uri="{FF2B5EF4-FFF2-40B4-BE49-F238E27FC236}">
                  <a16:creationId xmlns:a16="http://schemas.microsoft.com/office/drawing/2014/main" id="{432FB4A5-F852-7E6C-DD58-B60F3952678F}"/>
                </a:ext>
              </a:extLst>
            </p:cNvPr>
            <p:cNvSpPr/>
            <p:nvPr/>
          </p:nvSpPr>
          <p:spPr>
            <a:xfrm>
              <a:off x="2729993" y="1858511"/>
              <a:ext cx="1390025" cy="432000"/>
            </a:xfrm>
            <a:prstGeom prst="flowChartAlternateProcess">
              <a:avLst/>
            </a:prstGeom>
            <a:noFill/>
            <a:ln w="9525" cap="flat" cmpd="sng" algn="ctr">
              <a:gradFill>
                <a:gsLst>
                  <a:gs pos="0">
                    <a:srgbClr val="A8C0E4">
                      <a:alpha val="30000"/>
                    </a:srgbClr>
                  </a:gs>
                  <a:gs pos="48000">
                    <a:srgbClr val="162045"/>
                  </a:gs>
                </a:gsLst>
                <a:lin ang="10800000" scaled="0"/>
              </a:gradFill>
              <a:prstDash val="solid"/>
              <a:miter lim="800000"/>
            </a:ln>
            <a:effectLst>
              <a:innerShdw blurRad="203200">
                <a:srgbClr val="808BB5"/>
              </a:inn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27" name="Flowchart: Alternate Process 126">
              <a:extLst>
                <a:ext uri="{FF2B5EF4-FFF2-40B4-BE49-F238E27FC236}">
                  <a16:creationId xmlns:a16="http://schemas.microsoft.com/office/drawing/2014/main" id="{B02F28C1-73D8-7A14-F840-E2FADBB5DC43}"/>
                </a:ext>
              </a:extLst>
            </p:cNvPr>
            <p:cNvSpPr/>
            <p:nvPr/>
          </p:nvSpPr>
          <p:spPr>
            <a:xfrm>
              <a:off x="3098987" y="4653487"/>
              <a:ext cx="1390025" cy="432000"/>
            </a:xfrm>
            <a:prstGeom prst="flowChartAlternateProcess">
              <a:avLst/>
            </a:prstGeom>
            <a:noFill/>
            <a:ln w="9525" cap="flat" cmpd="sng" algn="ctr">
              <a:gradFill>
                <a:gsLst>
                  <a:gs pos="0">
                    <a:srgbClr val="A8C0E4">
                      <a:alpha val="30000"/>
                    </a:srgbClr>
                  </a:gs>
                  <a:gs pos="48000">
                    <a:srgbClr val="162045"/>
                  </a:gs>
                </a:gsLst>
                <a:lin ang="10800000" scaled="0"/>
              </a:gradFill>
              <a:prstDash val="solid"/>
              <a:miter lim="800000"/>
            </a:ln>
            <a:effectLst>
              <a:innerShdw blurRad="203200">
                <a:srgbClr val="808BB5"/>
              </a:inn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28" name="Flowchart: Alternate Process 127">
              <a:extLst>
                <a:ext uri="{FF2B5EF4-FFF2-40B4-BE49-F238E27FC236}">
                  <a16:creationId xmlns:a16="http://schemas.microsoft.com/office/drawing/2014/main" id="{3ADEF4BE-EA57-644B-51CC-551FE39DA3E4}"/>
                </a:ext>
              </a:extLst>
            </p:cNvPr>
            <p:cNvSpPr/>
            <p:nvPr/>
          </p:nvSpPr>
          <p:spPr>
            <a:xfrm>
              <a:off x="6293759" y="2414009"/>
              <a:ext cx="1243396" cy="432000"/>
            </a:xfrm>
            <a:prstGeom prst="flowChartAlternateProcess">
              <a:avLst/>
            </a:prstGeom>
            <a:solidFill>
              <a:srgbClr val="162045"/>
            </a:solidFill>
            <a:ln w="9525" cap="flat" cmpd="sng" algn="ctr">
              <a:gradFill>
                <a:gsLst>
                  <a:gs pos="0">
                    <a:srgbClr val="A8C0E4">
                      <a:alpha val="30000"/>
                    </a:srgbClr>
                  </a:gs>
                  <a:gs pos="70000">
                    <a:srgbClr val="162045"/>
                  </a:gs>
                </a:gsLst>
                <a:lin ang="0" scaled="0"/>
              </a:gra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29" name="Flowchart: Alternate Process 128">
              <a:extLst>
                <a:ext uri="{FF2B5EF4-FFF2-40B4-BE49-F238E27FC236}">
                  <a16:creationId xmlns:a16="http://schemas.microsoft.com/office/drawing/2014/main" id="{B896F1A4-C7CD-6B3A-FD07-C5DE92D7E7FE}"/>
                </a:ext>
              </a:extLst>
            </p:cNvPr>
            <p:cNvSpPr/>
            <p:nvPr/>
          </p:nvSpPr>
          <p:spPr>
            <a:xfrm>
              <a:off x="5912645" y="1858511"/>
              <a:ext cx="1121245" cy="432000"/>
            </a:xfrm>
            <a:prstGeom prst="flowChartAlternateProcess">
              <a:avLst/>
            </a:prstGeom>
            <a:solidFill>
              <a:srgbClr val="162045"/>
            </a:solidFill>
            <a:ln w="9525" cap="flat" cmpd="sng" algn="ctr">
              <a:gradFill>
                <a:gsLst>
                  <a:gs pos="0">
                    <a:srgbClr val="A8C0E4">
                      <a:alpha val="30000"/>
                    </a:srgbClr>
                  </a:gs>
                  <a:gs pos="59000">
                    <a:srgbClr val="162045"/>
                  </a:gs>
                </a:gsLst>
                <a:lin ang="0" scaled="0"/>
              </a:gra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30" name="Flowchart: Alternate Process 129">
              <a:extLst>
                <a:ext uri="{FF2B5EF4-FFF2-40B4-BE49-F238E27FC236}">
                  <a16:creationId xmlns:a16="http://schemas.microsoft.com/office/drawing/2014/main" id="{F6D1B40E-4694-B0BA-2FC1-6BE2931A4C9E}"/>
                </a:ext>
              </a:extLst>
            </p:cNvPr>
            <p:cNvSpPr/>
            <p:nvPr/>
          </p:nvSpPr>
          <p:spPr>
            <a:xfrm>
              <a:off x="6281640" y="4653487"/>
              <a:ext cx="1313648" cy="432000"/>
            </a:xfrm>
            <a:prstGeom prst="flowChartAlternateProcess">
              <a:avLst/>
            </a:prstGeom>
            <a:solidFill>
              <a:srgbClr val="162045"/>
            </a:solidFill>
            <a:ln w="9525" cap="flat" cmpd="sng" algn="ctr">
              <a:gradFill>
                <a:gsLst>
                  <a:gs pos="7000">
                    <a:srgbClr val="A8C0E4">
                      <a:alpha val="30000"/>
                    </a:srgbClr>
                  </a:gs>
                  <a:gs pos="70000">
                    <a:srgbClr val="162045"/>
                  </a:gs>
                </a:gsLst>
                <a:lin ang="0" scaled="0"/>
              </a:gra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31" name="Flowchart: Alternate Process 130">
              <a:extLst>
                <a:ext uri="{FF2B5EF4-FFF2-40B4-BE49-F238E27FC236}">
                  <a16:creationId xmlns:a16="http://schemas.microsoft.com/office/drawing/2014/main" id="{FF596F70-0440-7263-F3B3-52B175449756}"/>
                </a:ext>
              </a:extLst>
            </p:cNvPr>
            <p:cNvSpPr/>
            <p:nvPr/>
          </p:nvSpPr>
          <p:spPr>
            <a:xfrm>
              <a:off x="6665402" y="2971649"/>
              <a:ext cx="815773" cy="432000"/>
            </a:xfrm>
            <a:prstGeom prst="flowChartAlternateProcess">
              <a:avLst/>
            </a:prstGeom>
            <a:solidFill>
              <a:srgbClr val="162045"/>
            </a:solidFill>
            <a:ln w="9525" cap="flat" cmpd="sng" algn="ctr">
              <a:gradFill>
                <a:gsLst>
                  <a:gs pos="0">
                    <a:srgbClr val="A8C0E4">
                      <a:alpha val="30000"/>
                    </a:srgbClr>
                  </a:gs>
                  <a:gs pos="48000">
                    <a:srgbClr val="162045"/>
                  </a:gs>
                </a:gsLst>
                <a:lin ang="0" scaled="0"/>
              </a:gra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32" name="Flowchart: Alternate Process 131">
              <a:extLst>
                <a:ext uri="{FF2B5EF4-FFF2-40B4-BE49-F238E27FC236}">
                  <a16:creationId xmlns:a16="http://schemas.microsoft.com/office/drawing/2014/main" id="{5715598D-749A-A246-3239-392B1E1B58BD}"/>
                </a:ext>
              </a:extLst>
            </p:cNvPr>
            <p:cNvSpPr/>
            <p:nvPr/>
          </p:nvSpPr>
          <p:spPr>
            <a:xfrm>
              <a:off x="5459821" y="3535617"/>
              <a:ext cx="1390025" cy="432000"/>
            </a:xfrm>
            <a:prstGeom prst="flowChartAlternateProcess">
              <a:avLst/>
            </a:prstGeom>
            <a:solidFill>
              <a:srgbClr val="162045"/>
            </a:solidFill>
            <a:ln w="9525" cap="flat" cmpd="sng" algn="ctr">
              <a:solidFill>
                <a:srgbClr val="A8C0E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rPr>
                <a:t>Startups</a:t>
              </a:r>
            </a:p>
          </p:txBody>
        </p:sp>
        <p:sp>
          <p:nvSpPr>
            <p:cNvPr id="133" name="Flowchart: Alternate Process 132">
              <a:extLst>
                <a:ext uri="{FF2B5EF4-FFF2-40B4-BE49-F238E27FC236}">
                  <a16:creationId xmlns:a16="http://schemas.microsoft.com/office/drawing/2014/main" id="{0A93310C-BC20-24ED-4D1A-99D8EA96A3CC}"/>
                </a:ext>
              </a:extLst>
            </p:cNvPr>
            <p:cNvSpPr/>
            <p:nvPr/>
          </p:nvSpPr>
          <p:spPr>
            <a:xfrm>
              <a:off x="3846239" y="3535617"/>
              <a:ext cx="1390025" cy="432000"/>
            </a:xfrm>
            <a:prstGeom prst="flowChartAlternateProcess">
              <a:avLst/>
            </a:prstGeom>
            <a:noFill/>
            <a:ln w="9525" cap="flat" cmpd="sng" algn="ctr">
              <a:gradFill>
                <a:gsLst>
                  <a:gs pos="0">
                    <a:srgbClr val="A8C0E4">
                      <a:alpha val="30000"/>
                    </a:srgbClr>
                  </a:gs>
                  <a:gs pos="48000">
                    <a:srgbClr val="162045"/>
                  </a:gs>
                </a:gsLst>
                <a:lin ang="10800000" scaled="0"/>
              </a:gradFill>
              <a:prstDash val="solid"/>
              <a:miter lim="800000"/>
            </a:ln>
            <a:effectLst>
              <a:innerShdw blurRad="203200">
                <a:srgbClr val="808BB5"/>
              </a:inn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34" name="Flowchart: Alternate Process 133">
              <a:extLst>
                <a:ext uri="{FF2B5EF4-FFF2-40B4-BE49-F238E27FC236}">
                  <a16:creationId xmlns:a16="http://schemas.microsoft.com/office/drawing/2014/main" id="{A6B86A3C-495C-A50F-62A9-0E565A858052}"/>
                </a:ext>
              </a:extLst>
            </p:cNvPr>
            <p:cNvSpPr/>
            <p:nvPr/>
          </p:nvSpPr>
          <p:spPr>
            <a:xfrm>
              <a:off x="7074516" y="3535617"/>
              <a:ext cx="815773" cy="432000"/>
            </a:xfrm>
            <a:prstGeom prst="flowChartAlternateProcess">
              <a:avLst/>
            </a:prstGeom>
            <a:solidFill>
              <a:srgbClr val="162045"/>
            </a:solidFill>
            <a:ln w="9525" cap="flat" cmpd="sng" algn="ctr">
              <a:gradFill>
                <a:gsLst>
                  <a:gs pos="0">
                    <a:srgbClr val="A8C0E4">
                      <a:alpha val="30000"/>
                    </a:srgbClr>
                  </a:gs>
                  <a:gs pos="48000">
                    <a:srgbClr val="162045"/>
                  </a:gs>
                </a:gsLst>
                <a:lin ang="0" scaled="0"/>
              </a:gra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35" name="Flowchart: Alternate Process 134">
              <a:extLst>
                <a:ext uri="{FF2B5EF4-FFF2-40B4-BE49-F238E27FC236}">
                  <a16:creationId xmlns:a16="http://schemas.microsoft.com/office/drawing/2014/main" id="{56B8908F-D91D-FB1B-039B-B028956B411E}"/>
                </a:ext>
              </a:extLst>
            </p:cNvPr>
            <p:cNvSpPr/>
            <p:nvPr/>
          </p:nvSpPr>
          <p:spPr>
            <a:xfrm>
              <a:off x="5050707" y="4094552"/>
              <a:ext cx="1390025" cy="432000"/>
            </a:xfrm>
            <a:prstGeom prst="flowChartAlternateProcess">
              <a:avLst/>
            </a:prstGeom>
            <a:solidFill>
              <a:srgbClr val="162045"/>
            </a:solidFill>
            <a:ln w="9525" cap="flat" cmpd="sng" algn="ctr">
              <a:solidFill>
                <a:srgbClr val="A8C0E4"/>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rPr>
                <a:t>Ideas</a:t>
              </a:r>
            </a:p>
          </p:txBody>
        </p:sp>
        <p:sp>
          <p:nvSpPr>
            <p:cNvPr id="136" name="Flowchart: Alternate Process 135">
              <a:extLst>
                <a:ext uri="{FF2B5EF4-FFF2-40B4-BE49-F238E27FC236}">
                  <a16:creationId xmlns:a16="http://schemas.microsoft.com/office/drawing/2014/main" id="{61B48670-74C7-CA02-89B7-E80F1A396041}"/>
                </a:ext>
              </a:extLst>
            </p:cNvPr>
            <p:cNvSpPr/>
            <p:nvPr/>
          </p:nvSpPr>
          <p:spPr>
            <a:xfrm>
              <a:off x="3437125" y="4094552"/>
              <a:ext cx="1390025" cy="432000"/>
            </a:xfrm>
            <a:prstGeom prst="flowChartAlternateProcess">
              <a:avLst/>
            </a:prstGeom>
            <a:noFill/>
            <a:ln w="9525" cap="flat" cmpd="sng" algn="ctr">
              <a:gradFill>
                <a:gsLst>
                  <a:gs pos="0">
                    <a:srgbClr val="A8C0E4">
                      <a:alpha val="30000"/>
                    </a:srgbClr>
                  </a:gs>
                  <a:gs pos="48000">
                    <a:srgbClr val="162045"/>
                  </a:gs>
                </a:gsLst>
                <a:lin ang="10800000" scaled="0"/>
              </a:gradFill>
              <a:prstDash val="solid"/>
              <a:miter lim="800000"/>
            </a:ln>
            <a:effectLst>
              <a:innerShdw blurRad="203200">
                <a:srgbClr val="808BB5"/>
              </a:inn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sp>
          <p:nvSpPr>
            <p:cNvPr id="137" name="Flowchart: Alternate Process 136">
              <a:extLst>
                <a:ext uri="{FF2B5EF4-FFF2-40B4-BE49-F238E27FC236}">
                  <a16:creationId xmlns:a16="http://schemas.microsoft.com/office/drawing/2014/main" id="{EDCDBB6F-9F2B-E0AC-9BCE-41A5260E2807}"/>
                </a:ext>
              </a:extLst>
            </p:cNvPr>
            <p:cNvSpPr/>
            <p:nvPr/>
          </p:nvSpPr>
          <p:spPr>
            <a:xfrm>
              <a:off x="6665402" y="4094552"/>
              <a:ext cx="815773" cy="432000"/>
            </a:xfrm>
            <a:prstGeom prst="flowChartAlternateProcess">
              <a:avLst/>
            </a:prstGeom>
            <a:solidFill>
              <a:srgbClr val="162045"/>
            </a:solidFill>
            <a:ln w="9525" cap="flat" cmpd="sng" algn="ctr">
              <a:gradFill>
                <a:gsLst>
                  <a:gs pos="0">
                    <a:srgbClr val="A8C0E4">
                      <a:alpha val="30000"/>
                    </a:srgbClr>
                  </a:gs>
                  <a:gs pos="48000">
                    <a:srgbClr val="162045"/>
                  </a:gs>
                </a:gsLst>
                <a:lin ang="0" scaled="0"/>
              </a:gra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A8C0E4">
                    <a:lumMod val="20000"/>
                    <a:lumOff val="80000"/>
                  </a:srgbClr>
                </a:solidFill>
                <a:effectLst/>
                <a:uLnTx/>
                <a:uFillTx/>
                <a:latin typeface="Poppins SemiBold" panose="00000700000000000000" pitchFamily="2" charset="0"/>
                <a:ea typeface="+mn-ea"/>
                <a:cs typeface="Poppins SemiBold" panose="00000700000000000000" pitchFamily="2" charset="0"/>
              </a:endParaRPr>
            </a:p>
          </p:txBody>
        </p:sp>
      </p:grpSp>
      <p:sp>
        <p:nvSpPr>
          <p:cNvPr id="138" name="TextBox 137">
            <a:extLst>
              <a:ext uri="{FF2B5EF4-FFF2-40B4-BE49-F238E27FC236}">
                <a16:creationId xmlns:a16="http://schemas.microsoft.com/office/drawing/2014/main" id="{D04AE158-9C63-9E31-5386-ADC3A1675B7B}"/>
              </a:ext>
            </a:extLst>
          </p:cNvPr>
          <p:cNvSpPr txBox="1"/>
          <p:nvPr/>
        </p:nvSpPr>
        <p:spPr>
          <a:xfrm>
            <a:off x="3077463" y="6229731"/>
            <a:ext cx="1641583" cy="461665"/>
          </a:xfrm>
          <a:prstGeom prst="roundRect">
            <a:avLst>
              <a:gd name="adj" fmla="val 0"/>
            </a:avLst>
          </a:prstGeom>
          <a:noFill/>
        </p:spPr>
        <p:txBody>
          <a:bodyPr wrap="square" lIns="0" rIns="0" rtlCol="0">
            <a:spAutoFit/>
          </a:bodyPr>
          <a:lstStyle/>
          <a:p>
            <a:pPr algn="ctr">
              <a:defRPr/>
            </a:pPr>
            <a:r>
              <a:rPr lang="en-GB" sz="1200" b="1">
                <a:solidFill>
                  <a:srgbClr val="F7FAFF"/>
                </a:solidFill>
                <a:latin typeface="Poppins" panose="00000500000000000000" pitchFamily="50" charset="0"/>
                <a:cs typeface="Poppins" panose="00000500000000000000" pitchFamily="50" charset="0"/>
              </a:rPr>
              <a:t>Your Innovation Alliance</a:t>
            </a:r>
          </a:p>
        </p:txBody>
      </p:sp>
      <p:grpSp>
        <p:nvGrpSpPr>
          <p:cNvPr id="140" name="Group 139">
            <a:extLst>
              <a:ext uri="{FF2B5EF4-FFF2-40B4-BE49-F238E27FC236}">
                <a16:creationId xmlns:a16="http://schemas.microsoft.com/office/drawing/2014/main" id="{4700578A-419A-E66A-FEF7-13BA3135029F}"/>
              </a:ext>
            </a:extLst>
          </p:cNvPr>
          <p:cNvGrpSpPr/>
          <p:nvPr/>
        </p:nvGrpSpPr>
        <p:grpSpPr>
          <a:xfrm>
            <a:off x="2642181" y="939463"/>
            <a:ext cx="1808728" cy="897093"/>
            <a:chOff x="2642181" y="958713"/>
            <a:chExt cx="1808728" cy="897093"/>
          </a:xfrm>
        </p:grpSpPr>
        <p:sp>
          <p:nvSpPr>
            <p:cNvPr id="141" name="TextBox 140">
              <a:extLst>
                <a:ext uri="{FF2B5EF4-FFF2-40B4-BE49-F238E27FC236}">
                  <a16:creationId xmlns:a16="http://schemas.microsoft.com/office/drawing/2014/main" id="{33536D72-51C5-89DB-0B40-36C2B1E4957E}"/>
                </a:ext>
              </a:extLst>
            </p:cNvPr>
            <p:cNvSpPr txBox="1"/>
            <p:nvPr/>
          </p:nvSpPr>
          <p:spPr>
            <a:xfrm rot="18360000">
              <a:off x="2643624" y="1549471"/>
              <a:ext cx="304892" cy="307777"/>
            </a:xfrm>
            <a:prstGeom prst="rect">
              <a:avLst/>
            </a:prstGeom>
            <a:noFill/>
          </p:spPr>
          <p:txBody>
            <a:bodyPr wrap="none" rtlCol="0">
              <a:spAutoFit/>
            </a:bodyPr>
            <a:lstStyle/>
            <a:p>
              <a:pPr>
                <a:defRPr/>
              </a:pPr>
              <a:r>
                <a:rPr lang="en-US" sz="1400" b="1">
                  <a:solidFill>
                    <a:srgbClr val="7FDCD6"/>
                  </a:solidFill>
                  <a:latin typeface="Poppins" panose="00000500000000000000" pitchFamily="2" charset="0"/>
                  <a:cs typeface="Poppins" panose="00000500000000000000" pitchFamily="2" charset="0"/>
                </a:rPr>
                <a:t>Y</a:t>
              </a:r>
              <a:endParaRPr lang="en-IL" sz="1400" b="1">
                <a:solidFill>
                  <a:srgbClr val="7FDCD6"/>
                </a:solidFill>
                <a:latin typeface="Poppins" panose="00000500000000000000" pitchFamily="2" charset="0"/>
                <a:cs typeface="Poppins" panose="00000500000000000000" pitchFamily="2" charset="0"/>
              </a:endParaRPr>
            </a:p>
          </p:txBody>
        </p:sp>
        <p:sp>
          <p:nvSpPr>
            <p:cNvPr id="142" name="TextBox 141">
              <a:extLst>
                <a:ext uri="{FF2B5EF4-FFF2-40B4-BE49-F238E27FC236}">
                  <a16:creationId xmlns:a16="http://schemas.microsoft.com/office/drawing/2014/main" id="{594BB1B8-C77A-967F-AAFC-EEF8F3AB4B98}"/>
                </a:ext>
              </a:extLst>
            </p:cNvPr>
            <p:cNvSpPr txBox="1"/>
            <p:nvPr/>
          </p:nvSpPr>
          <p:spPr>
            <a:xfrm rot="18660000">
              <a:off x="2719743" y="1463054"/>
              <a:ext cx="298480" cy="307777"/>
            </a:xfrm>
            <a:prstGeom prst="rect">
              <a:avLst/>
            </a:prstGeom>
            <a:noFill/>
          </p:spPr>
          <p:txBody>
            <a:bodyPr wrap="none" rtlCol="0">
              <a:spAutoFit/>
            </a:bodyPr>
            <a:lstStyle/>
            <a:p>
              <a:pPr>
                <a:defRPr/>
              </a:pPr>
              <a:r>
                <a:rPr lang="en-US" sz="1400" b="1">
                  <a:solidFill>
                    <a:srgbClr val="7FDCD6"/>
                  </a:solidFill>
                  <a:latin typeface="Poppins" panose="00000500000000000000" pitchFamily="2" charset="0"/>
                  <a:cs typeface="Poppins" panose="00000500000000000000" pitchFamily="2" charset="0"/>
                </a:rPr>
                <a:t>o</a:t>
              </a:r>
              <a:endParaRPr lang="en-IL" sz="1400" b="1">
                <a:solidFill>
                  <a:srgbClr val="7FDCD6"/>
                </a:solidFill>
                <a:latin typeface="Poppins" panose="00000500000000000000" pitchFamily="2" charset="0"/>
                <a:cs typeface="Poppins" panose="00000500000000000000" pitchFamily="2" charset="0"/>
              </a:endParaRPr>
            </a:p>
          </p:txBody>
        </p:sp>
        <p:sp>
          <p:nvSpPr>
            <p:cNvPr id="143" name="TextBox 142">
              <a:extLst>
                <a:ext uri="{FF2B5EF4-FFF2-40B4-BE49-F238E27FC236}">
                  <a16:creationId xmlns:a16="http://schemas.microsoft.com/office/drawing/2014/main" id="{B436F77A-B521-CB4C-BCAF-F1982E189ED0}"/>
                </a:ext>
              </a:extLst>
            </p:cNvPr>
            <p:cNvSpPr txBox="1"/>
            <p:nvPr/>
          </p:nvSpPr>
          <p:spPr>
            <a:xfrm rot="18900000">
              <a:off x="2805723" y="1368835"/>
              <a:ext cx="304892" cy="307777"/>
            </a:xfrm>
            <a:prstGeom prst="rect">
              <a:avLst/>
            </a:prstGeom>
            <a:noFill/>
          </p:spPr>
          <p:txBody>
            <a:bodyPr wrap="none" rtlCol="0">
              <a:spAutoFit/>
            </a:bodyPr>
            <a:lstStyle/>
            <a:p>
              <a:pPr>
                <a:defRPr/>
              </a:pPr>
              <a:r>
                <a:rPr lang="en-US" sz="1400" b="1">
                  <a:solidFill>
                    <a:srgbClr val="7FDCD6"/>
                  </a:solidFill>
                  <a:latin typeface="Poppins" panose="00000500000000000000" pitchFamily="2" charset="0"/>
                  <a:cs typeface="Poppins" panose="00000500000000000000" pitchFamily="2" charset="0"/>
                </a:rPr>
                <a:t>u</a:t>
              </a:r>
              <a:endParaRPr lang="en-IL" sz="1400" b="1">
                <a:solidFill>
                  <a:srgbClr val="7FDCD6"/>
                </a:solidFill>
                <a:latin typeface="Poppins" panose="00000500000000000000" pitchFamily="2" charset="0"/>
                <a:cs typeface="Poppins" panose="00000500000000000000" pitchFamily="2" charset="0"/>
              </a:endParaRPr>
            </a:p>
          </p:txBody>
        </p:sp>
        <p:sp>
          <p:nvSpPr>
            <p:cNvPr id="144" name="TextBox 143">
              <a:extLst>
                <a:ext uri="{FF2B5EF4-FFF2-40B4-BE49-F238E27FC236}">
                  <a16:creationId xmlns:a16="http://schemas.microsoft.com/office/drawing/2014/main" id="{4C7486BF-430A-4B84-20DF-896D6990FC56}"/>
                </a:ext>
              </a:extLst>
            </p:cNvPr>
            <p:cNvSpPr txBox="1"/>
            <p:nvPr/>
          </p:nvSpPr>
          <p:spPr>
            <a:xfrm rot="19080000">
              <a:off x="2907367" y="1292734"/>
              <a:ext cx="261610" cy="307777"/>
            </a:xfrm>
            <a:prstGeom prst="rect">
              <a:avLst/>
            </a:prstGeom>
            <a:noFill/>
          </p:spPr>
          <p:txBody>
            <a:bodyPr wrap="none" rtlCol="0">
              <a:spAutoFit/>
            </a:bodyPr>
            <a:lstStyle/>
            <a:p>
              <a:pPr>
                <a:defRPr/>
              </a:pPr>
              <a:r>
                <a:rPr lang="en-US" sz="1400" b="1">
                  <a:solidFill>
                    <a:srgbClr val="7FDCD6"/>
                  </a:solidFill>
                  <a:latin typeface="Poppins" panose="00000500000000000000" pitchFamily="2" charset="0"/>
                  <a:cs typeface="Poppins" panose="00000500000000000000" pitchFamily="2" charset="0"/>
                </a:rPr>
                <a:t>r</a:t>
              </a:r>
              <a:endParaRPr lang="en-IL" sz="1400" b="1">
                <a:solidFill>
                  <a:srgbClr val="7FDCD6"/>
                </a:solidFill>
                <a:latin typeface="Poppins" panose="00000500000000000000" pitchFamily="2" charset="0"/>
                <a:cs typeface="Poppins" panose="00000500000000000000" pitchFamily="2" charset="0"/>
              </a:endParaRPr>
            </a:p>
          </p:txBody>
        </p:sp>
        <p:sp>
          <p:nvSpPr>
            <p:cNvPr id="145" name="TextBox 144">
              <a:extLst>
                <a:ext uri="{FF2B5EF4-FFF2-40B4-BE49-F238E27FC236}">
                  <a16:creationId xmlns:a16="http://schemas.microsoft.com/office/drawing/2014/main" id="{E4DBDA16-2E97-97B5-C1DE-E04EE000B923}"/>
                </a:ext>
              </a:extLst>
            </p:cNvPr>
            <p:cNvSpPr txBox="1"/>
            <p:nvPr/>
          </p:nvSpPr>
          <p:spPr>
            <a:xfrm rot="19800000">
              <a:off x="3124224" y="1129378"/>
              <a:ext cx="282450" cy="307777"/>
            </a:xfrm>
            <a:prstGeom prst="rect">
              <a:avLst/>
            </a:prstGeom>
            <a:noFill/>
          </p:spPr>
          <p:txBody>
            <a:bodyPr wrap="none" rtlCol="0">
              <a:spAutoFit/>
            </a:bodyPr>
            <a:lstStyle/>
            <a:p>
              <a:pPr>
                <a:defRPr/>
              </a:pPr>
              <a:r>
                <a:rPr lang="en-US" sz="1400" b="1">
                  <a:solidFill>
                    <a:srgbClr val="7FDCD6"/>
                  </a:solidFill>
                  <a:latin typeface="Poppins" panose="00000500000000000000" pitchFamily="2" charset="0"/>
                  <a:cs typeface="Poppins" panose="00000500000000000000" pitchFamily="2" charset="0"/>
                </a:rPr>
                <a:t>E</a:t>
              </a:r>
              <a:endParaRPr lang="en-IL" sz="1400" b="1">
                <a:solidFill>
                  <a:srgbClr val="7FDCD6"/>
                </a:solidFill>
                <a:latin typeface="Poppins" panose="00000500000000000000" pitchFamily="2" charset="0"/>
                <a:cs typeface="Poppins" panose="00000500000000000000" pitchFamily="2" charset="0"/>
              </a:endParaRPr>
            </a:p>
          </p:txBody>
        </p:sp>
        <p:sp>
          <p:nvSpPr>
            <p:cNvPr id="146" name="TextBox 145">
              <a:extLst>
                <a:ext uri="{FF2B5EF4-FFF2-40B4-BE49-F238E27FC236}">
                  <a16:creationId xmlns:a16="http://schemas.microsoft.com/office/drawing/2014/main" id="{45C6A7F8-2E98-C42C-46C9-A6FCCFC75132}"/>
                </a:ext>
              </a:extLst>
            </p:cNvPr>
            <p:cNvSpPr txBox="1"/>
            <p:nvPr/>
          </p:nvSpPr>
          <p:spPr>
            <a:xfrm rot="20220000">
              <a:off x="3232184" y="1074603"/>
              <a:ext cx="293670" cy="307777"/>
            </a:xfrm>
            <a:prstGeom prst="rect">
              <a:avLst/>
            </a:prstGeom>
            <a:noFill/>
          </p:spPr>
          <p:txBody>
            <a:bodyPr wrap="none" rtlCol="0">
              <a:spAutoFit/>
            </a:bodyPr>
            <a:lstStyle/>
            <a:p>
              <a:pPr>
                <a:defRPr/>
              </a:pPr>
              <a:r>
                <a:rPr lang="en-US" sz="1400" b="1">
                  <a:solidFill>
                    <a:srgbClr val="7FDCD6"/>
                  </a:solidFill>
                  <a:latin typeface="Poppins" panose="00000500000000000000" pitchFamily="2" charset="0"/>
                  <a:cs typeface="Poppins" panose="00000500000000000000" pitchFamily="2" charset="0"/>
                </a:rPr>
                <a:t>c</a:t>
              </a:r>
              <a:endParaRPr lang="en-IL" sz="1400" b="1">
                <a:solidFill>
                  <a:srgbClr val="7FDCD6"/>
                </a:solidFill>
                <a:latin typeface="Poppins" panose="00000500000000000000" pitchFamily="2" charset="0"/>
                <a:cs typeface="Poppins" panose="00000500000000000000" pitchFamily="2" charset="0"/>
              </a:endParaRPr>
            </a:p>
          </p:txBody>
        </p:sp>
        <p:sp>
          <p:nvSpPr>
            <p:cNvPr id="147" name="TextBox 146">
              <a:extLst>
                <a:ext uri="{FF2B5EF4-FFF2-40B4-BE49-F238E27FC236}">
                  <a16:creationId xmlns:a16="http://schemas.microsoft.com/office/drawing/2014/main" id="{C4052E41-E712-EE13-4642-E34CF9164AA2}"/>
                </a:ext>
              </a:extLst>
            </p:cNvPr>
            <p:cNvSpPr txBox="1"/>
            <p:nvPr/>
          </p:nvSpPr>
          <p:spPr>
            <a:xfrm rot="20520000">
              <a:off x="3356693" y="1022786"/>
              <a:ext cx="298480" cy="307777"/>
            </a:xfrm>
            <a:prstGeom prst="rect">
              <a:avLst/>
            </a:prstGeom>
            <a:noFill/>
          </p:spPr>
          <p:txBody>
            <a:bodyPr wrap="none" rtlCol="0">
              <a:spAutoFit/>
            </a:bodyPr>
            <a:lstStyle/>
            <a:p>
              <a:pPr>
                <a:defRPr/>
              </a:pPr>
              <a:r>
                <a:rPr lang="en-US" sz="1400" b="1">
                  <a:solidFill>
                    <a:srgbClr val="7FDCD6"/>
                  </a:solidFill>
                  <a:latin typeface="Poppins" panose="00000500000000000000" pitchFamily="2" charset="0"/>
                  <a:cs typeface="Poppins" panose="00000500000000000000" pitchFamily="2" charset="0"/>
                </a:rPr>
                <a:t>o</a:t>
              </a:r>
              <a:endParaRPr lang="en-IL" sz="1400" b="1">
                <a:solidFill>
                  <a:srgbClr val="7FDCD6"/>
                </a:solidFill>
                <a:latin typeface="Poppins" panose="00000500000000000000" pitchFamily="2" charset="0"/>
                <a:cs typeface="Poppins" panose="00000500000000000000" pitchFamily="2" charset="0"/>
              </a:endParaRPr>
            </a:p>
          </p:txBody>
        </p:sp>
        <p:sp>
          <p:nvSpPr>
            <p:cNvPr id="148" name="TextBox 147">
              <a:extLst>
                <a:ext uri="{FF2B5EF4-FFF2-40B4-BE49-F238E27FC236}">
                  <a16:creationId xmlns:a16="http://schemas.microsoft.com/office/drawing/2014/main" id="{8AC3CE25-09CD-683E-3388-3C7C194041DB}"/>
                </a:ext>
              </a:extLst>
            </p:cNvPr>
            <p:cNvSpPr txBox="1"/>
            <p:nvPr/>
          </p:nvSpPr>
          <p:spPr>
            <a:xfrm rot="21240000">
              <a:off x="3604873" y="964268"/>
              <a:ext cx="298480" cy="307777"/>
            </a:xfrm>
            <a:prstGeom prst="rect">
              <a:avLst/>
            </a:prstGeom>
            <a:noFill/>
          </p:spPr>
          <p:txBody>
            <a:bodyPr wrap="none" rtlCol="0">
              <a:spAutoFit/>
            </a:bodyPr>
            <a:lstStyle/>
            <a:p>
              <a:pPr>
                <a:defRPr/>
              </a:pPr>
              <a:r>
                <a:rPr lang="en-US" sz="1400" b="1">
                  <a:solidFill>
                    <a:srgbClr val="7FDCD6"/>
                  </a:solidFill>
                  <a:latin typeface="Poppins" panose="00000500000000000000" pitchFamily="2" charset="0"/>
                  <a:cs typeface="Poppins" panose="00000500000000000000" pitchFamily="2" charset="0"/>
                </a:rPr>
                <a:t>y</a:t>
              </a:r>
              <a:endParaRPr lang="en-IL" sz="1400" b="1">
                <a:solidFill>
                  <a:srgbClr val="7FDCD6"/>
                </a:solidFill>
                <a:latin typeface="Poppins" panose="00000500000000000000" pitchFamily="2" charset="0"/>
                <a:cs typeface="Poppins" panose="00000500000000000000" pitchFamily="2" charset="0"/>
              </a:endParaRPr>
            </a:p>
          </p:txBody>
        </p:sp>
        <p:sp>
          <p:nvSpPr>
            <p:cNvPr id="149" name="TextBox 148">
              <a:extLst>
                <a:ext uri="{FF2B5EF4-FFF2-40B4-BE49-F238E27FC236}">
                  <a16:creationId xmlns:a16="http://schemas.microsoft.com/office/drawing/2014/main" id="{DF41B9A6-9B5E-B285-596E-89AB4F7D3CC4}"/>
                </a:ext>
              </a:extLst>
            </p:cNvPr>
            <p:cNvSpPr txBox="1"/>
            <p:nvPr/>
          </p:nvSpPr>
          <p:spPr>
            <a:xfrm rot="240000">
              <a:off x="3848487" y="962371"/>
              <a:ext cx="256802" cy="307777"/>
            </a:xfrm>
            <a:prstGeom prst="rect">
              <a:avLst/>
            </a:prstGeom>
            <a:noFill/>
          </p:spPr>
          <p:txBody>
            <a:bodyPr wrap="none" rtlCol="0">
              <a:spAutoFit/>
            </a:bodyPr>
            <a:lstStyle/>
            <a:p>
              <a:pPr>
                <a:defRPr/>
              </a:pPr>
              <a:r>
                <a:rPr lang="en-US" sz="1400" b="1">
                  <a:solidFill>
                    <a:srgbClr val="7FDCD6"/>
                  </a:solidFill>
                  <a:latin typeface="Poppins" panose="00000500000000000000" pitchFamily="2" charset="0"/>
                  <a:cs typeface="Poppins" panose="00000500000000000000" pitchFamily="2" charset="0"/>
                </a:rPr>
                <a:t>t</a:t>
              </a:r>
              <a:endParaRPr lang="en-IL" sz="1400" b="1">
                <a:solidFill>
                  <a:srgbClr val="7FDCD6"/>
                </a:solidFill>
                <a:latin typeface="Poppins" panose="00000500000000000000" pitchFamily="2" charset="0"/>
                <a:cs typeface="Poppins" panose="00000500000000000000" pitchFamily="2" charset="0"/>
              </a:endParaRPr>
            </a:p>
          </p:txBody>
        </p:sp>
        <p:sp>
          <p:nvSpPr>
            <p:cNvPr id="150" name="TextBox 149">
              <a:extLst>
                <a:ext uri="{FF2B5EF4-FFF2-40B4-BE49-F238E27FC236}">
                  <a16:creationId xmlns:a16="http://schemas.microsoft.com/office/drawing/2014/main" id="{500CE310-51D0-24EC-35A6-C99A19FD2CB6}"/>
                </a:ext>
              </a:extLst>
            </p:cNvPr>
            <p:cNvSpPr txBox="1"/>
            <p:nvPr/>
          </p:nvSpPr>
          <p:spPr>
            <a:xfrm rot="540000">
              <a:off x="3945014" y="976751"/>
              <a:ext cx="295274" cy="307777"/>
            </a:xfrm>
            <a:prstGeom prst="rect">
              <a:avLst/>
            </a:prstGeom>
            <a:noFill/>
          </p:spPr>
          <p:txBody>
            <a:bodyPr wrap="none" rtlCol="0">
              <a:spAutoFit/>
            </a:bodyPr>
            <a:lstStyle/>
            <a:p>
              <a:pPr>
                <a:defRPr/>
              </a:pPr>
              <a:r>
                <a:rPr lang="en-US" sz="1400" b="1">
                  <a:solidFill>
                    <a:srgbClr val="7FDCD6"/>
                  </a:solidFill>
                  <a:latin typeface="Poppins" panose="00000500000000000000" pitchFamily="2" charset="0"/>
                  <a:cs typeface="Poppins" panose="00000500000000000000" pitchFamily="2" charset="0"/>
                </a:rPr>
                <a:t>e</a:t>
              </a:r>
              <a:endParaRPr lang="en-IL" sz="1400" b="1">
                <a:solidFill>
                  <a:srgbClr val="7FDCD6"/>
                </a:solidFill>
                <a:latin typeface="Poppins" panose="00000500000000000000" pitchFamily="2" charset="0"/>
                <a:cs typeface="Poppins" panose="00000500000000000000" pitchFamily="2" charset="0"/>
              </a:endParaRPr>
            </a:p>
          </p:txBody>
        </p:sp>
        <p:sp>
          <p:nvSpPr>
            <p:cNvPr id="151" name="TextBox 150">
              <a:extLst>
                <a:ext uri="{FF2B5EF4-FFF2-40B4-BE49-F238E27FC236}">
                  <a16:creationId xmlns:a16="http://schemas.microsoft.com/office/drawing/2014/main" id="{8FE5F19A-33C6-1013-D7CF-9C0392549AF8}"/>
                </a:ext>
              </a:extLst>
            </p:cNvPr>
            <p:cNvSpPr txBox="1"/>
            <p:nvPr/>
          </p:nvSpPr>
          <p:spPr>
            <a:xfrm rot="960000">
              <a:off x="4075485" y="1012715"/>
              <a:ext cx="375424" cy="307777"/>
            </a:xfrm>
            <a:prstGeom prst="rect">
              <a:avLst/>
            </a:prstGeom>
            <a:noFill/>
          </p:spPr>
          <p:txBody>
            <a:bodyPr wrap="none" rtlCol="0">
              <a:spAutoFit/>
            </a:bodyPr>
            <a:lstStyle/>
            <a:p>
              <a:pPr>
                <a:defRPr/>
              </a:pPr>
              <a:r>
                <a:rPr lang="en-US" sz="1400" b="1">
                  <a:solidFill>
                    <a:srgbClr val="7FDCD6"/>
                  </a:solidFill>
                  <a:latin typeface="Poppins" panose="00000500000000000000" pitchFamily="2" charset="0"/>
                  <a:cs typeface="Poppins" panose="00000500000000000000" pitchFamily="2" charset="0"/>
                </a:rPr>
                <a:t>m</a:t>
              </a:r>
              <a:endParaRPr lang="en-IL" sz="1400" b="1">
                <a:solidFill>
                  <a:srgbClr val="7FDCD6"/>
                </a:solidFill>
                <a:latin typeface="Poppins" panose="00000500000000000000" pitchFamily="2" charset="0"/>
                <a:cs typeface="Poppins" panose="00000500000000000000" pitchFamily="2" charset="0"/>
              </a:endParaRPr>
            </a:p>
          </p:txBody>
        </p:sp>
        <p:sp>
          <p:nvSpPr>
            <p:cNvPr id="152" name="TextBox 151">
              <a:extLst>
                <a:ext uri="{FF2B5EF4-FFF2-40B4-BE49-F238E27FC236}">
                  <a16:creationId xmlns:a16="http://schemas.microsoft.com/office/drawing/2014/main" id="{70C8592F-4FB8-5D32-F128-69571A70B2E7}"/>
                </a:ext>
              </a:extLst>
            </p:cNvPr>
            <p:cNvSpPr txBox="1"/>
            <p:nvPr/>
          </p:nvSpPr>
          <p:spPr>
            <a:xfrm rot="20880000">
              <a:off x="3487969" y="983729"/>
              <a:ext cx="284052" cy="307777"/>
            </a:xfrm>
            <a:prstGeom prst="rect">
              <a:avLst/>
            </a:prstGeom>
            <a:noFill/>
          </p:spPr>
          <p:txBody>
            <a:bodyPr wrap="none" rtlCol="0">
              <a:spAutoFit/>
            </a:bodyPr>
            <a:lstStyle/>
            <a:p>
              <a:pPr>
                <a:defRPr/>
              </a:pPr>
              <a:r>
                <a:rPr lang="en-US" sz="1400" b="1">
                  <a:solidFill>
                    <a:srgbClr val="7FDCD6"/>
                  </a:solidFill>
                  <a:latin typeface="Poppins" panose="00000500000000000000" pitchFamily="2" charset="0"/>
                  <a:cs typeface="Poppins" panose="00000500000000000000" pitchFamily="2" charset="0"/>
                </a:rPr>
                <a:t>s</a:t>
              </a:r>
              <a:endParaRPr lang="en-IL" sz="1400" b="1">
                <a:solidFill>
                  <a:srgbClr val="7FDCD6"/>
                </a:solidFill>
                <a:latin typeface="Poppins" panose="00000500000000000000" pitchFamily="2" charset="0"/>
                <a:cs typeface="Poppins" panose="00000500000000000000" pitchFamily="2" charset="0"/>
              </a:endParaRPr>
            </a:p>
          </p:txBody>
        </p:sp>
        <p:sp>
          <p:nvSpPr>
            <p:cNvPr id="153" name="TextBox 152">
              <a:extLst>
                <a:ext uri="{FF2B5EF4-FFF2-40B4-BE49-F238E27FC236}">
                  <a16:creationId xmlns:a16="http://schemas.microsoft.com/office/drawing/2014/main" id="{453414E7-6C1F-94CD-E07E-52CAF229664A}"/>
                </a:ext>
              </a:extLst>
            </p:cNvPr>
            <p:cNvSpPr txBox="1"/>
            <p:nvPr/>
          </p:nvSpPr>
          <p:spPr>
            <a:xfrm>
              <a:off x="3729796" y="958713"/>
              <a:ext cx="295144" cy="307777"/>
            </a:xfrm>
            <a:prstGeom prst="rect">
              <a:avLst/>
            </a:prstGeom>
            <a:noFill/>
          </p:spPr>
          <p:txBody>
            <a:bodyPr wrap="square" rtlCol="0">
              <a:spAutoFit/>
            </a:bodyPr>
            <a:lstStyle/>
            <a:p>
              <a:pPr>
                <a:defRPr/>
              </a:pPr>
              <a:r>
                <a:rPr lang="en-US" sz="1400" b="1">
                  <a:solidFill>
                    <a:srgbClr val="7FDCD6"/>
                  </a:solidFill>
                  <a:latin typeface="Poppins" panose="00000500000000000000" pitchFamily="2" charset="0"/>
                  <a:cs typeface="Poppins" panose="00000500000000000000" pitchFamily="2" charset="0"/>
                </a:rPr>
                <a:t>s</a:t>
              </a:r>
              <a:endParaRPr lang="en-IL" sz="1400" b="1">
                <a:solidFill>
                  <a:srgbClr val="7FDCD6"/>
                </a:solidFill>
                <a:latin typeface="Poppins" panose="00000500000000000000" pitchFamily="2" charset="0"/>
                <a:cs typeface="Poppins" panose="00000500000000000000" pitchFamily="2" charset="0"/>
              </a:endParaRPr>
            </a:p>
          </p:txBody>
        </p:sp>
      </p:grpSp>
      <p:grpSp>
        <p:nvGrpSpPr>
          <p:cNvPr id="154" name="Group 153">
            <a:extLst>
              <a:ext uri="{FF2B5EF4-FFF2-40B4-BE49-F238E27FC236}">
                <a16:creationId xmlns:a16="http://schemas.microsoft.com/office/drawing/2014/main" id="{13365675-2277-EE05-6F77-D4D6CB06D795}"/>
              </a:ext>
            </a:extLst>
          </p:cNvPr>
          <p:cNvGrpSpPr/>
          <p:nvPr/>
        </p:nvGrpSpPr>
        <p:grpSpPr>
          <a:xfrm>
            <a:off x="3098850" y="1412896"/>
            <a:ext cx="1605075" cy="815883"/>
            <a:chOff x="2810456" y="973247"/>
            <a:chExt cx="1605075" cy="815883"/>
          </a:xfrm>
        </p:grpSpPr>
        <p:sp>
          <p:nvSpPr>
            <p:cNvPr id="155" name="TextBox 154">
              <a:extLst>
                <a:ext uri="{FF2B5EF4-FFF2-40B4-BE49-F238E27FC236}">
                  <a16:creationId xmlns:a16="http://schemas.microsoft.com/office/drawing/2014/main" id="{5CB0693F-DBF2-465B-42D1-D0F3750AAF8A}"/>
                </a:ext>
              </a:extLst>
            </p:cNvPr>
            <p:cNvSpPr txBox="1"/>
            <p:nvPr/>
          </p:nvSpPr>
          <p:spPr>
            <a:xfrm rot="18360000">
              <a:off x="2811899" y="1482795"/>
              <a:ext cx="304892" cy="307777"/>
            </a:xfrm>
            <a:prstGeom prst="rect">
              <a:avLst/>
            </a:prstGeom>
            <a:noFill/>
          </p:spPr>
          <p:txBody>
            <a:bodyPr wrap="none" rtlCol="0">
              <a:spAutoFit/>
            </a:bodyPr>
            <a:lstStyle/>
            <a:p>
              <a:pPr>
                <a:defRPr/>
              </a:pPr>
              <a:r>
                <a:rPr lang="en-US" sz="1400" b="1">
                  <a:solidFill>
                    <a:srgbClr val="C18CF2"/>
                  </a:solidFill>
                  <a:latin typeface="Poppins" panose="00000500000000000000" pitchFamily="2" charset="0"/>
                  <a:cs typeface="Poppins" panose="00000500000000000000" pitchFamily="2" charset="0"/>
                </a:rPr>
                <a:t>Y</a:t>
              </a:r>
              <a:endParaRPr lang="en-IL" sz="1400" b="1">
                <a:solidFill>
                  <a:srgbClr val="C18CF2"/>
                </a:solidFill>
                <a:latin typeface="Poppins" panose="00000500000000000000" pitchFamily="2" charset="0"/>
                <a:cs typeface="Poppins" panose="00000500000000000000" pitchFamily="2" charset="0"/>
              </a:endParaRPr>
            </a:p>
          </p:txBody>
        </p:sp>
        <p:sp>
          <p:nvSpPr>
            <p:cNvPr id="156" name="TextBox 155">
              <a:extLst>
                <a:ext uri="{FF2B5EF4-FFF2-40B4-BE49-F238E27FC236}">
                  <a16:creationId xmlns:a16="http://schemas.microsoft.com/office/drawing/2014/main" id="{8C6A3C6E-83BC-EDFD-467B-AAF99A8380E1}"/>
                </a:ext>
              </a:extLst>
            </p:cNvPr>
            <p:cNvSpPr txBox="1"/>
            <p:nvPr/>
          </p:nvSpPr>
          <p:spPr>
            <a:xfrm rot="18660000">
              <a:off x="2884843" y="1400349"/>
              <a:ext cx="298480" cy="307777"/>
            </a:xfrm>
            <a:prstGeom prst="rect">
              <a:avLst/>
            </a:prstGeom>
            <a:noFill/>
          </p:spPr>
          <p:txBody>
            <a:bodyPr wrap="none" rtlCol="0">
              <a:spAutoFit/>
            </a:bodyPr>
            <a:lstStyle/>
            <a:p>
              <a:pPr>
                <a:defRPr/>
              </a:pPr>
              <a:r>
                <a:rPr lang="en-US" sz="1400" b="1">
                  <a:solidFill>
                    <a:srgbClr val="C18CF2"/>
                  </a:solidFill>
                  <a:latin typeface="Poppins" panose="00000500000000000000" pitchFamily="2" charset="0"/>
                  <a:cs typeface="Poppins" panose="00000500000000000000" pitchFamily="2" charset="0"/>
                </a:rPr>
                <a:t>o</a:t>
              </a:r>
              <a:endParaRPr lang="en-IL" sz="1400" b="1">
                <a:solidFill>
                  <a:srgbClr val="C18CF2"/>
                </a:solidFill>
                <a:latin typeface="Poppins" panose="00000500000000000000" pitchFamily="2" charset="0"/>
                <a:cs typeface="Poppins" panose="00000500000000000000" pitchFamily="2" charset="0"/>
              </a:endParaRPr>
            </a:p>
          </p:txBody>
        </p:sp>
        <p:sp>
          <p:nvSpPr>
            <p:cNvPr id="157" name="TextBox 156">
              <a:extLst>
                <a:ext uri="{FF2B5EF4-FFF2-40B4-BE49-F238E27FC236}">
                  <a16:creationId xmlns:a16="http://schemas.microsoft.com/office/drawing/2014/main" id="{44529E1E-9DBB-4636-45F8-541EC5E2C364}"/>
                </a:ext>
              </a:extLst>
            </p:cNvPr>
            <p:cNvSpPr txBox="1"/>
            <p:nvPr/>
          </p:nvSpPr>
          <p:spPr>
            <a:xfrm rot="18900000">
              <a:off x="2974793" y="1306130"/>
              <a:ext cx="304892" cy="307777"/>
            </a:xfrm>
            <a:prstGeom prst="rect">
              <a:avLst/>
            </a:prstGeom>
            <a:noFill/>
          </p:spPr>
          <p:txBody>
            <a:bodyPr wrap="none" rtlCol="0">
              <a:spAutoFit/>
            </a:bodyPr>
            <a:lstStyle/>
            <a:p>
              <a:pPr>
                <a:defRPr/>
              </a:pPr>
              <a:r>
                <a:rPr lang="en-US" sz="1400" b="1">
                  <a:solidFill>
                    <a:srgbClr val="C18CF2"/>
                  </a:solidFill>
                  <a:latin typeface="Poppins" panose="00000500000000000000" pitchFamily="2" charset="0"/>
                  <a:cs typeface="Poppins" panose="00000500000000000000" pitchFamily="2" charset="0"/>
                </a:rPr>
                <a:t>u</a:t>
              </a:r>
              <a:endParaRPr lang="en-IL" sz="1400" b="1">
                <a:solidFill>
                  <a:srgbClr val="C18CF2"/>
                </a:solidFill>
                <a:latin typeface="Poppins" panose="00000500000000000000" pitchFamily="2" charset="0"/>
                <a:cs typeface="Poppins" panose="00000500000000000000" pitchFamily="2" charset="0"/>
              </a:endParaRPr>
            </a:p>
          </p:txBody>
        </p:sp>
        <p:sp>
          <p:nvSpPr>
            <p:cNvPr id="158" name="TextBox 157">
              <a:extLst>
                <a:ext uri="{FF2B5EF4-FFF2-40B4-BE49-F238E27FC236}">
                  <a16:creationId xmlns:a16="http://schemas.microsoft.com/office/drawing/2014/main" id="{223E657B-856E-1EC5-4A8C-515B6CA765A7}"/>
                </a:ext>
              </a:extLst>
            </p:cNvPr>
            <p:cNvSpPr txBox="1"/>
            <p:nvPr/>
          </p:nvSpPr>
          <p:spPr>
            <a:xfrm rot="19080000">
              <a:off x="3080406" y="1229235"/>
              <a:ext cx="261610" cy="307777"/>
            </a:xfrm>
            <a:prstGeom prst="rect">
              <a:avLst/>
            </a:prstGeom>
            <a:noFill/>
          </p:spPr>
          <p:txBody>
            <a:bodyPr wrap="none" rtlCol="0">
              <a:spAutoFit/>
            </a:bodyPr>
            <a:lstStyle/>
            <a:p>
              <a:pPr>
                <a:defRPr/>
              </a:pPr>
              <a:r>
                <a:rPr lang="en-US" sz="1400" b="1">
                  <a:solidFill>
                    <a:srgbClr val="C18CF2"/>
                  </a:solidFill>
                  <a:latin typeface="Poppins" panose="00000500000000000000" pitchFamily="2" charset="0"/>
                  <a:cs typeface="Poppins" panose="00000500000000000000" pitchFamily="2" charset="0"/>
                </a:rPr>
                <a:t>r</a:t>
              </a:r>
              <a:endParaRPr lang="en-IL" sz="1400" b="1">
                <a:solidFill>
                  <a:srgbClr val="C18CF2"/>
                </a:solidFill>
                <a:latin typeface="Poppins" panose="00000500000000000000" pitchFamily="2" charset="0"/>
                <a:cs typeface="Poppins" panose="00000500000000000000" pitchFamily="2" charset="0"/>
              </a:endParaRPr>
            </a:p>
          </p:txBody>
        </p:sp>
        <p:sp>
          <p:nvSpPr>
            <p:cNvPr id="159" name="TextBox 158">
              <a:extLst>
                <a:ext uri="{FF2B5EF4-FFF2-40B4-BE49-F238E27FC236}">
                  <a16:creationId xmlns:a16="http://schemas.microsoft.com/office/drawing/2014/main" id="{37639B85-53A7-114D-BF39-34023C654619}"/>
                </a:ext>
              </a:extLst>
            </p:cNvPr>
            <p:cNvSpPr txBox="1"/>
            <p:nvPr/>
          </p:nvSpPr>
          <p:spPr>
            <a:xfrm rot="19800000">
              <a:off x="3245144" y="1108102"/>
              <a:ext cx="320922" cy="307777"/>
            </a:xfrm>
            <a:prstGeom prst="rect">
              <a:avLst/>
            </a:prstGeom>
            <a:noFill/>
          </p:spPr>
          <p:txBody>
            <a:bodyPr wrap="none" rtlCol="0">
              <a:spAutoFit/>
            </a:bodyPr>
            <a:lstStyle/>
            <a:p>
              <a:pPr>
                <a:defRPr/>
              </a:pPr>
              <a:r>
                <a:rPr lang="en-US" sz="1400" b="1">
                  <a:solidFill>
                    <a:srgbClr val="C18CF2"/>
                  </a:solidFill>
                  <a:latin typeface="Poppins" panose="00000500000000000000" pitchFamily="2" charset="0"/>
                  <a:cs typeface="Poppins" panose="00000500000000000000" pitchFamily="2" charset="0"/>
                </a:rPr>
                <a:t>C</a:t>
              </a:r>
              <a:endParaRPr lang="en-IL" sz="1400" b="1">
                <a:solidFill>
                  <a:srgbClr val="C18CF2"/>
                </a:solidFill>
                <a:latin typeface="Poppins" panose="00000500000000000000" pitchFamily="2" charset="0"/>
                <a:cs typeface="Poppins" panose="00000500000000000000" pitchFamily="2" charset="0"/>
              </a:endParaRPr>
            </a:p>
          </p:txBody>
        </p:sp>
        <p:sp>
          <p:nvSpPr>
            <p:cNvPr id="160" name="TextBox 159">
              <a:extLst>
                <a:ext uri="{FF2B5EF4-FFF2-40B4-BE49-F238E27FC236}">
                  <a16:creationId xmlns:a16="http://schemas.microsoft.com/office/drawing/2014/main" id="{DF52464F-336D-17B0-FD28-917CEAF442A2}"/>
                </a:ext>
              </a:extLst>
            </p:cNvPr>
            <p:cNvSpPr txBox="1"/>
            <p:nvPr/>
          </p:nvSpPr>
          <p:spPr>
            <a:xfrm rot="20280000">
              <a:off x="3385246" y="1042121"/>
              <a:ext cx="298480" cy="307777"/>
            </a:xfrm>
            <a:prstGeom prst="rect">
              <a:avLst/>
            </a:prstGeom>
            <a:noFill/>
          </p:spPr>
          <p:txBody>
            <a:bodyPr wrap="none" rtlCol="0">
              <a:spAutoFit/>
            </a:bodyPr>
            <a:lstStyle/>
            <a:p>
              <a:pPr>
                <a:defRPr/>
              </a:pPr>
              <a:r>
                <a:rPr lang="en-US" sz="1400" b="1">
                  <a:solidFill>
                    <a:srgbClr val="C18CF2"/>
                  </a:solidFill>
                  <a:latin typeface="Poppins" panose="00000500000000000000" pitchFamily="2" charset="0"/>
                  <a:cs typeface="Poppins" panose="00000500000000000000" pitchFamily="2" charset="0"/>
                </a:rPr>
                <a:t>o</a:t>
              </a:r>
              <a:endParaRPr lang="en-IL" sz="1400" b="1">
                <a:solidFill>
                  <a:srgbClr val="C18CF2"/>
                </a:solidFill>
                <a:latin typeface="Poppins" panose="00000500000000000000" pitchFamily="2" charset="0"/>
                <a:cs typeface="Poppins" panose="00000500000000000000" pitchFamily="2" charset="0"/>
              </a:endParaRPr>
            </a:p>
          </p:txBody>
        </p:sp>
        <p:sp>
          <p:nvSpPr>
            <p:cNvPr id="161" name="TextBox 160">
              <a:extLst>
                <a:ext uri="{FF2B5EF4-FFF2-40B4-BE49-F238E27FC236}">
                  <a16:creationId xmlns:a16="http://schemas.microsoft.com/office/drawing/2014/main" id="{7747FD58-D8AA-FFAA-A7B6-4FA08DB58599}"/>
                </a:ext>
              </a:extLst>
            </p:cNvPr>
            <p:cNvSpPr txBox="1"/>
            <p:nvPr/>
          </p:nvSpPr>
          <p:spPr>
            <a:xfrm rot="20820000">
              <a:off x="3510309" y="992193"/>
              <a:ext cx="375424" cy="307777"/>
            </a:xfrm>
            <a:prstGeom prst="rect">
              <a:avLst/>
            </a:prstGeom>
            <a:noFill/>
          </p:spPr>
          <p:txBody>
            <a:bodyPr wrap="none" rtlCol="0">
              <a:spAutoFit/>
            </a:bodyPr>
            <a:lstStyle/>
            <a:p>
              <a:pPr>
                <a:defRPr/>
              </a:pPr>
              <a:r>
                <a:rPr lang="en-US" sz="1400" b="1">
                  <a:solidFill>
                    <a:srgbClr val="C18CF2"/>
                  </a:solidFill>
                  <a:latin typeface="Poppins" panose="00000500000000000000" pitchFamily="2" charset="0"/>
                  <a:cs typeface="Poppins" panose="00000500000000000000" pitchFamily="2" charset="0"/>
                </a:rPr>
                <a:t>m</a:t>
              </a:r>
              <a:endParaRPr lang="en-IL" sz="1400" b="1">
                <a:solidFill>
                  <a:srgbClr val="C18CF2"/>
                </a:solidFill>
                <a:latin typeface="Poppins" panose="00000500000000000000" pitchFamily="2" charset="0"/>
                <a:cs typeface="Poppins" panose="00000500000000000000" pitchFamily="2" charset="0"/>
              </a:endParaRPr>
            </a:p>
          </p:txBody>
        </p:sp>
        <p:sp>
          <p:nvSpPr>
            <p:cNvPr id="162" name="TextBox 161">
              <a:extLst>
                <a:ext uri="{FF2B5EF4-FFF2-40B4-BE49-F238E27FC236}">
                  <a16:creationId xmlns:a16="http://schemas.microsoft.com/office/drawing/2014/main" id="{3CABD398-82D5-DBAA-FD7C-697E29EACB6B}"/>
                </a:ext>
              </a:extLst>
            </p:cNvPr>
            <p:cNvSpPr txBox="1"/>
            <p:nvPr/>
          </p:nvSpPr>
          <p:spPr>
            <a:xfrm rot="720000">
              <a:off x="3989611" y="997610"/>
              <a:ext cx="304892" cy="307777"/>
            </a:xfrm>
            <a:prstGeom prst="rect">
              <a:avLst/>
            </a:prstGeom>
            <a:noFill/>
          </p:spPr>
          <p:txBody>
            <a:bodyPr wrap="none" rtlCol="0">
              <a:spAutoFit/>
            </a:bodyPr>
            <a:lstStyle/>
            <a:p>
              <a:pPr>
                <a:defRPr/>
              </a:pPr>
              <a:r>
                <a:rPr lang="en-US" sz="1400" b="1">
                  <a:solidFill>
                    <a:srgbClr val="C18CF2"/>
                  </a:solidFill>
                  <a:latin typeface="Poppins" panose="00000500000000000000" pitchFamily="2" charset="0"/>
                  <a:cs typeface="Poppins" panose="00000500000000000000" pitchFamily="2" charset="0"/>
                </a:rPr>
                <a:t>n</a:t>
              </a:r>
              <a:endParaRPr lang="en-IL" sz="1400" b="1">
                <a:solidFill>
                  <a:srgbClr val="C18CF2"/>
                </a:solidFill>
                <a:latin typeface="Poppins" panose="00000500000000000000" pitchFamily="2" charset="0"/>
                <a:cs typeface="Poppins" panose="00000500000000000000" pitchFamily="2" charset="0"/>
              </a:endParaRPr>
            </a:p>
          </p:txBody>
        </p:sp>
        <p:sp>
          <p:nvSpPr>
            <p:cNvPr id="163" name="TextBox 162">
              <a:extLst>
                <a:ext uri="{FF2B5EF4-FFF2-40B4-BE49-F238E27FC236}">
                  <a16:creationId xmlns:a16="http://schemas.microsoft.com/office/drawing/2014/main" id="{63E1BCF9-CE86-9B4B-523F-C72E10447D36}"/>
                </a:ext>
              </a:extLst>
            </p:cNvPr>
            <p:cNvSpPr txBox="1"/>
            <p:nvPr/>
          </p:nvSpPr>
          <p:spPr>
            <a:xfrm rot="1140000">
              <a:off x="4117051" y="1030521"/>
              <a:ext cx="298480" cy="307777"/>
            </a:xfrm>
            <a:prstGeom prst="rect">
              <a:avLst/>
            </a:prstGeom>
            <a:noFill/>
          </p:spPr>
          <p:txBody>
            <a:bodyPr wrap="none" rtlCol="0">
              <a:spAutoFit/>
            </a:bodyPr>
            <a:lstStyle/>
            <a:p>
              <a:pPr>
                <a:defRPr/>
              </a:pPr>
              <a:r>
                <a:rPr lang="en-US" sz="1400" b="1">
                  <a:solidFill>
                    <a:srgbClr val="C18CF2"/>
                  </a:solidFill>
                  <a:latin typeface="Poppins" panose="00000500000000000000" pitchFamily="2" charset="0"/>
                  <a:cs typeface="Poppins" panose="00000500000000000000" pitchFamily="2" charset="0"/>
                </a:rPr>
                <a:t>y</a:t>
              </a:r>
              <a:endParaRPr lang="en-IL" sz="1400" b="1">
                <a:solidFill>
                  <a:srgbClr val="C18CF2"/>
                </a:solidFill>
                <a:latin typeface="Poppins" panose="00000500000000000000" pitchFamily="2" charset="0"/>
                <a:cs typeface="Poppins" panose="00000500000000000000" pitchFamily="2" charset="0"/>
              </a:endParaRPr>
            </a:p>
          </p:txBody>
        </p:sp>
        <p:sp>
          <p:nvSpPr>
            <p:cNvPr id="164" name="TextBox 163">
              <a:extLst>
                <a:ext uri="{FF2B5EF4-FFF2-40B4-BE49-F238E27FC236}">
                  <a16:creationId xmlns:a16="http://schemas.microsoft.com/office/drawing/2014/main" id="{7244ABC6-0944-CFCB-2AAD-C6CD2F33C6B7}"/>
                </a:ext>
              </a:extLst>
            </p:cNvPr>
            <p:cNvSpPr txBox="1"/>
            <p:nvPr/>
          </p:nvSpPr>
          <p:spPr>
            <a:xfrm rot="21420000">
              <a:off x="3710830" y="973247"/>
              <a:ext cx="306494" cy="307777"/>
            </a:xfrm>
            <a:prstGeom prst="rect">
              <a:avLst/>
            </a:prstGeom>
            <a:noFill/>
          </p:spPr>
          <p:txBody>
            <a:bodyPr wrap="none" rtlCol="0">
              <a:spAutoFit/>
            </a:bodyPr>
            <a:lstStyle/>
            <a:p>
              <a:pPr>
                <a:defRPr/>
              </a:pPr>
              <a:r>
                <a:rPr lang="en-US" sz="1400" b="1">
                  <a:solidFill>
                    <a:srgbClr val="C18CF2"/>
                  </a:solidFill>
                  <a:latin typeface="Poppins" panose="00000500000000000000" pitchFamily="2" charset="0"/>
                  <a:cs typeface="Poppins" panose="00000500000000000000" pitchFamily="2" charset="0"/>
                </a:rPr>
                <a:t>p</a:t>
              </a:r>
              <a:endParaRPr lang="en-IL" sz="1400" b="1">
                <a:solidFill>
                  <a:srgbClr val="C18CF2"/>
                </a:solidFill>
                <a:latin typeface="Poppins" panose="00000500000000000000" pitchFamily="2" charset="0"/>
                <a:cs typeface="Poppins" panose="00000500000000000000" pitchFamily="2" charset="0"/>
              </a:endParaRPr>
            </a:p>
          </p:txBody>
        </p:sp>
        <p:sp>
          <p:nvSpPr>
            <p:cNvPr id="165" name="TextBox 164">
              <a:extLst>
                <a:ext uri="{FF2B5EF4-FFF2-40B4-BE49-F238E27FC236}">
                  <a16:creationId xmlns:a16="http://schemas.microsoft.com/office/drawing/2014/main" id="{1BEBB00A-2454-0462-C8BE-2CB785877308}"/>
                </a:ext>
              </a:extLst>
            </p:cNvPr>
            <p:cNvSpPr txBox="1"/>
            <p:nvPr/>
          </p:nvSpPr>
          <p:spPr>
            <a:xfrm rot="420000">
              <a:off x="3848226" y="976184"/>
              <a:ext cx="306494" cy="307777"/>
            </a:xfrm>
            <a:prstGeom prst="rect">
              <a:avLst/>
            </a:prstGeom>
            <a:noFill/>
          </p:spPr>
          <p:txBody>
            <a:bodyPr wrap="none" rtlCol="0">
              <a:spAutoFit/>
            </a:bodyPr>
            <a:lstStyle/>
            <a:p>
              <a:pPr>
                <a:defRPr/>
              </a:pPr>
              <a:r>
                <a:rPr lang="en-US" sz="1400" b="1">
                  <a:solidFill>
                    <a:srgbClr val="C18CF2"/>
                  </a:solidFill>
                  <a:latin typeface="Poppins" panose="00000500000000000000" pitchFamily="2" charset="0"/>
                  <a:cs typeface="Poppins" panose="00000500000000000000" pitchFamily="2" charset="0"/>
                </a:rPr>
                <a:t>a</a:t>
              </a:r>
              <a:endParaRPr lang="en-IL" sz="1400" b="1">
                <a:solidFill>
                  <a:srgbClr val="C18CF2"/>
                </a:solidFill>
                <a:latin typeface="Poppins" panose="00000500000000000000" pitchFamily="2" charset="0"/>
                <a:cs typeface="Poppins" panose="00000500000000000000" pitchFamily="2" charset="0"/>
              </a:endParaRPr>
            </a:p>
          </p:txBody>
        </p:sp>
      </p:grpSp>
      <p:grpSp>
        <p:nvGrpSpPr>
          <p:cNvPr id="166" name="Group 165">
            <a:extLst>
              <a:ext uri="{FF2B5EF4-FFF2-40B4-BE49-F238E27FC236}">
                <a16:creationId xmlns:a16="http://schemas.microsoft.com/office/drawing/2014/main" id="{6AE207CD-61BF-5CBF-6568-20DC1D1E5E8B}"/>
              </a:ext>
            </a:extLst>
          </p:cNvPr>
          <p:cNvGrpSpPr/>
          <p:nvPr/>
        </p:nvGrpSpPr>
        <p:grpSpPr>
          <a:xfrm>
            <a:off x="3637926" y="1972125"/>
            <a:ext cx="1174658" cy="784237"/>
            <a:chOff x="2845381" y="976318"/>
            <a:chExt cx="1174658" cy="784237"/>
          </a:xfrm>
        </p:grpSpPr>
        <p:sp>
          <p:nvSpPr>
            <p:cNvPr id="167" name="TextBox 166">
              <a:extLst>
                <a:ext uri="{FF2B5EF4-FFF2-40B4-BE49-F238E27FC236}">
                  <a16:creationId xmlns:a16="http://schemas.microsoft.com/office/drawing/2014/main" id="{C6B9D89C-4438-602A-ECFD-26354D1332E6}"/>
                </a:ext>
              </a:extLst>
            </p:cNvPr>
            <p:cNvSpPr txBox="1"/>
            <p:nvPr/>
          </p:nvSpPr>
          <p:spPr>
            <a:xfrm rot="18120000">
              <a:off x="2846824" y="1454220"/>
              <a:ext cx="304892" cy="307777"/>
            </a:xfrm>
            <a:prstGeom prst="rect">
              <a:avLst/>
            </a:prstGeom>
            <a:noFill/>
          </p:spPr>
          <p:txBody>
            <a:bodyPr wrap="none" rtlCol="0">
              <a:spAutoFit/>
            </a:bodyPr>
            <a:lstStyle/>
            <a:p>
              <a:pPr>
                <a:defRPr/>
              </a:pPr>
              <a:r>
                <a:rPr lang="en-US" sz="1400" b="1">
                  <a:solidFill>
                    <a:srgbClr val="FE4F79"/>
                  </a:solidFill>
                  <a:latin typeface="Poppins" panose="00000500000000000000" pitchFamily="2" charset="0"/>
                  <a:cs typeface="Poppins" panose="00000500000000000000" pitchFamily="2" charset="0"/>
                </a:rPr>
                <a:t>Y</a:t>
              </a:r>
              <a:endParaRPr lang="en-IL" sz="1400" b="1">
                <a:solidFill>
                  <a:srgbClr val="FE4F79"/>
                </a:solidFill>
                <a:latin typeface="Poppins" panose="00000500000000000000" pitchFamily="2" charset="0"/>
                <a:cs typeface="Poppins" panose="00000500000000000000" pitchFamily="2" charset="0"/>
              </a:endParaRPr>
            </a:p>
          </p:txBody>
        </p:sp>
        <p:sp>
          <p:nvSpPr>
            <p:cNvPr id="168" name="TextBox 167">
              <a:extLst>
                <a:ext uri="{FF2B5EF4-FFF2-40B4-BE49-F238E27FC236}">
                  <a16:creationId xmlns:a16="http://schemas.microsoft.com/office/drawing/2014/main" id="{A28294F1-7BE0-7C48-6164-447ADC5445C9}"/>
                </a:ext>
              </a:extLst>
            </p:cNvPr>
            <p:cNvSpPr txBox="1"/>
            <p:nvPr/>
          </p:nvSpPr>
          <p:spPr>
            <a:xfrm rot="18420000">
              <a:off x="2903893" y="1371774"/>
              <a:ext cx="298480" cy="307777"/>
            </a:xfrm>
            <a:prstGeom prst="rect">
              <a:avLst/>
            </a:prstGeom>
            <a:noFill/>
          </p:spPr>
          <p:txBody>
            <a:bodyPr wrap="none" rtlCol="0">
              <a:spAutoFit/>
            </a:bodyPr>
            <a:lstStyle/>
            <a:p>
              <a:pPr>
                <a:defRPr/>
              </a:pPr>
              <a:r>
                <a:rPr lang="en-US" sz="1400" b="1">
                  <a:solidFill>
                    <a:srgbClr val="FE4F79"/>
                  </a:solidFill>
                  <a:latin typeface="Poppins" panose="00000500000000000000" pitchFamily="2" charset="0"/>
                  <a:cs typeface="Poppins" panose="00000500000000000000" pitchFamily="2" charset="0"/>
                </a:rPr>
                <a:t>o</a:t>
              </a:r>
              <a:endParaRPr lang="en-IL" sz="1400" b="1">
                <a:solidFill>
                  <a:srgbClr val="FE4F79"/>
                </a:solidFill>
                <a:latin typeface="Poppins" panose="00000500000000000000" pitchFamily="2" charset="0"/>
                <a:cs typeface="Poppins" panose="00000500000000000000" pitchFamily="2" charset="0"/>
              </a:endParaRPr>
            </a:p>
          </p:txBody>
        </p:sp>
        <p:sp>
          <p:nvSpPr>
            <p:cNvPr id="169" name="TextBox 168">
              <a:extLst>
                <a:ext uri="{FF2B5EF4-FFF2-40B4-BE49-F238E27FC236}">
                  <a16:creationId xmlns:a16="http://schemas.microsoft.com/office/drawing/2014/main" id="{983CAD38-0432-ADEE-D2C3-E0BECB878AB3}"/>
                </a:ext>
              </a:extLst>
            </p:cNvPr>
            <p:cNvSpPr txBox="1"/>
            <p:nvPr/>
          </p:nvSpPr>
          <p:spPr>
            <a:xfrm rot="18780000">
              <a:off x="2984318" y="1274380"/>
              <a:ext cx="304892" cy="307777"/>
            </a:xfrm>
            <a:prstGeom prst="rect">
              <a:avLst/>
            </a:prstGeom>
            <a:noFill/>
          </p:spPr>
          <p:txBody>
            <a:bodyPr wrap="none" rtlCol="0">
              <a:spAutoFit/>
            </a:bodyPr>
            <a:lstStyle/>
            <a:p>
              <a:pPr>
                <a:defRPr/>
              </a:pPr>
              <a:r>
                <a:rPr lang="en-US" sz="1400" b="1">
                  <a:solidFill>
                    <a:srgbClr val="FE4F79"/>
                  </a:solidFill>
                  <a:latin typeface="Poppins" panose="00000500000000000000" pitchFamily="2" charset="0"/>
                  <a:cs typeface="Poppins" panose="00000500000000000000" pitchFamily="2" charset="0"/>
                </a:rPr>
                <a:t>u</a:t>
              </a:r>
              <a:endParaRPr lang="en-IL" sz="1400" b="1">
                <a:solidFill>
                  <a:srgbClr val="FE4F79"/>
                </a:solidFill>
                <a:latin typeface="Poppins" panose="00000500000000000000" pitchFamily="2" charset="0"/>
                <a:cs typeface="Poppins" panose="00000500000000000000" pitchFamily="2" charset="0"/>
              </a:endParaRPr>
            </a:p>
          </p:txBody>
        </p:sp>
        <p:sp>
          <p:nvSpPr>
            <p:cNvPr id="170" name="TextBox 169">
              <a:extLst>
                <a:ext uri="{FF2B5EF4-FFF2-40B4-BE49-F238E27FC236}">
                  <a16:creationId xmlns:a16="http://schemas.microsoft.com/office/drawing/2014/main" id="{8D9BC4A6-6D34-1AF0-55D5-55384C8CB5DB}"/>
                </a:ext>
              </a:extLst>
            </p:cNvPr>
            <p:cNvSpPr txBox="1"/>
            <p:nvPr/>
          </p:nvSpPr>
          <p:spPr>
            <a:xfrm rot="19080000">
              <a:off x="3086756" y="1194310"/>
              <a:ext cx="261610" cy="307777"/>
            </a:xfrm>
            <a:prstGeom prst="rect">
              <a:avLst/>
            </a:prstGeom>
            <a:noFill/>
          </p:spPr>
          <p:txBody>
            <a:bodyPr wrap="none" rtlCol="0">
              <a:spAutoFit/>
            </a:bodyPr>
            <a:lstStyle/>
            <a:p>
              <a:pPr>
                <a:defRPr/>
              </a:pPr>
              <a:r>
                <a:rPr lang="en-US" sz="1400" b="1">
                  <a:solidFill>
                    <a:srgbClr val="FE4F79"/>
                  </a:solidFill>
                  <a:latin typeface="Poppins" panose="00000500000000000000" pitchFamily="2" charset="0"/>
                  <a:cs typeface="Poppins" panose="00000500000000000000" pitchFamily="2" charset="0"/>
                </a:rPr>
                <a:t>r</a:t>
              </a:r>
              <a:endParaRPr lang="en-IL" sz="1400" b="1">
                <a:solidFill>
                  <a:srgbClr val="FE4F79"/>
                </a:solidFill>
                <a:latin typeface="Poppins" panose="00000500000000000000" pitchFamily="2" charset="0"/>
                <a:cs typeface="Poppins" panose="00000500000000000000" pitchFamily="2" charset="0"/>
              </a:endParaRPr>
            </a:p>
          </p:txBody>
        </p:sp>
        <p:sp>
          <p:nvSpPr>
            <p:cNvPr id="171" name="TextBox 170">
              <a:extLst>
                <a:ext uri="{FF2B5EF4-FFF2-40B4-BE49-F238E27FC236}">
                  <a16:creationId xmlns:a16="http://schemas.microsoft.com/office/drawing/2014/main" id="{2992E8A7-4EF5-0A3C-0608-44EBB0BD8BF0}"/>
                </a:ext>
              </a:extLst>
            </p:cNvPr>
            <p:cNvSpPr txBox="1"/>
            <p:nvPr/>
          </p:nvSpPr>
          <p:spPr>
            <a:xfrm rot="19980000">
              <a:off x="3282598" y="1047777"/>
              <a:ext cx="290464" cy="307777"/>
            </a:xfrm>
            <a:prstGeom prst="rect">
              <a:avLst/>
            </a:prstGeom>
            <a:noFill/>
          </p:spPr>
          <p:txBody>
            <a:bodyPr wrap="none" rtlCol="0">
              <a:spAutoFit/>
            </a:bodyPr>
            <a:lstStyle/>
            <a:p>
              <a:pPr>
                <a:defRPr/>
              </a:pPr>
              <a:r>
                <a:rPr lang="en-US" sz="1400" b="1">
                  <a:solidFill>
                    <a:srgbClr val="FE4F79"/>
                  </a:solidFill>
                  <a:latin typeface="Poppins" panose="00000500000000000000" pitchFamily="2" charset="0"/>
                  <a:cs typeface="Poppins" panose="00000500000000000000" pitchFamily="2" charset="0"/>
                </a:rPr>
                <a:t>T</a:t>
              </a:r>
              <a:endParaRPr lang="en-IL" sz="1400" b="1">
                <a:solidFill>
                  <a:srgbClr val="FE4F79"/>
                </a:solidFill>
                <a:latin typeface="Poppins" panose="00000500000000000000" pitchFamily="2" charset="0"/>
                <a:cs typeface="Poppins" panose="00000500000000000000" pitchFamily="2" charset="0"/>
              </a:endParaRPr>
            </a:p>
          </p:txBody>
        </p:sp>
        <p:sp>
          <p:nvSpPr>
            <p:cNvPr id="172" name="TextBox 171">
              <a:extLst>
                <a:ext uri="{FF2B5EF4-FFF2-40B4-BE49-F238E27FC236}">
                  <a16:creationId xmlns:a16="http://schemas.microsoft.com/office/drawing/2014/main" id="{1690C101-AE4F-47F5-010B-C916703C6AB9}"/>
                </a:ext>
              </a:extLst>
            </p:cNvPr>
            <p:cNvSpPr txBox="1"/>
            <p:nvPr/>
          </p:nvSpPr>
          <p:spPr>
            <a:xfrm rot="20520000">
              <a:off x="3380499" y="1007196"/>
              <a:ext cx="295274" cy="307777"/>
            </a:xfrm>
            <a:prstGeom prst="rect">
              <a:avLst/>
            </a:prstGeom>
            <a:noFill/>
          </p:spPr>
          <p:txBody>
            <a:bodyPr wrap="none" rtlCol="0">
              <a:spAutoFit/>
            </a:bodyPr>
            <a:lstStyle/>
            <a:p>
              <a:pPr>
                <a:defRPr/>
              </a:pPr>
              <a:r>
                <a:rPr lang="en-US" sz="1400" b="1">
                  <a:solidFill>
                    <a:srgbClr val="FE4F79"/>
                  </a:solidFill>
                  <a:latin typeface="Poppins" panose="00000500000000000000" pitchFamily="2" charset="0"/>
                  <a:cs typeface="Poppins" panose="00000500000000000000" pitchFamily="2" charset="0"/>
                </a:rPr>
                <a:t>e</a:t>
              </a:r>
              <a:endParaRPr lang="en-IL" sz="1400" b="1">
                <a:solidFill>
                  <a:srgbClr val="FE4F79"/>
                </a:solidFill>
                <a:latin typeface="Poppins" panose="00000500000000000000" pitchFamily="2" charset="0"/>
                <a:cs typeface="Poppins" panose="00000500000000000000" pitchFamily="2" charset="0"/>
              </a:endParaRPr>
            </a:p>
          </p:txBody>
        </p:sp>
        <p:sp>
          <p:nvSpPr>
            <p:cNvPr id="173" name="TextBox 172">
              <a:extLst>
                <a:ext uri="{FF2B5EF4-FFF2-40B4-BE49-F238E27FC236}">
                  <a16:creationId xmlns:a16="http://schemas.microsoft.com/office/drawing/2014/main" id="{19DDD5D0-E13F-19DE-9C8E-05F1BBD99B4D}"/>
                </a:ext>
              </a:extLst>
            </p:cNvPr>
            <p:cNvSpPr txBox="1"/>
            <p:nvPr/>
          </p:nvSpPr>
          <p:spPr>
            <a:xfrm rot="21000000">
              <a:off x="3503499" y="976318"/>
              <a:ext cx="306494" cy="307777"/>
            </a:xfrm>
            <a:prstGeom prst="rect">
              <a:avLst/>
            </a:prstGeom>
            <a:noFill/>
          </p:spPr>
          <p:txBody>
            <a:bodyPr wrap="none" rtlCol="0">
              <a:spAutoFit/>
            </a:bodyPr>
            <a:lstStyle/>
            <a:p>
              <a:pPr>
                <a:defRPr/>
              </a:pPr>
              <a:r>
                <a:rPr lang="en-US" sz="1400" b="1">
                  <a:solidFill>
                    <a:srgbClr val="FE4F79"/>
                  </a:solidFill>
                  <a:latin typeface="Poppins" panose="00000500000000000000" pitchFamily="2" charset="0"/>
                  <a:cs typeface="Poppins" panose="00000500000000000000" pitchFamily="2" charset="0"/>
                </a:rPr>
                <a:t>a</a:t>
              </a:r>
              <a:endParaRPr lang="en-IL" sz="1400" b="1">
                <a:solidFill>
                  <a:srgbClr val="FE4F79"/>
                </a:solidFill>
                <a:latin typeface="Poppins" panose="00000500000000000000" pitchFamily="2" charset="0"/>
                <a:cs typeface="Poppins" panose="00000500000000000000" pitchFamily="2" charset="0"/>
              </a:endParaRPr>
            </a:p>
          </p:txBody>
        </p:sp>
        <p:sp>
          <p:nvSpPr>
            <p:cNvPr id="174" name="TextBox 173">
              <a:extLst>
                <a:ext uri="{FF2B5EF4-FFF2-40B4-BE49-F238E27FC236}">
                  <a16:creationId xmlns:a16="http://schemas.microsoft.com/office/drawing/2014/main" id="{A20C2C47-7EB1-0C74-DE7A-12DCC5FB1395}"/>
                </a:ext>
              </a:extLst>
            </p:cNvPr>
            <p:cNvSpPr txBox="1"/>
            <p:nvPr/>
          </p:nvSpPr>
          <p:spPr>
            <a:xfrm rot="420000">
              <a:off x="3644615" y="976422"/>
              <a:ext cx="375424" cy="307777"/>
            </a:xfrm>
            <a:prstGeom prst="rect">
              <a:avLst/>
            </a:prstGeom>
            <a:noFill/>
          </p:spPr>
          <p:txBody>
            <a:bodyPr wrap="none" rtlCol="0">
              <a:spAutoFit/>
            </a:bodyPr>
            <a:lstStyle/>
            <a:p>
              <a:pPr>
                <a:defRPr/>
              </a:pPr>
              <a:r>
                <a:rPr lang="en-US" sz="1400" b="1">
                  <a:solidFill>
                    <a:srgbClr val="FE4F79"/>
                  </a:solidFill>
                  <a:latin typeface="Poppins" panose="00000500000000000000" pitchFamily="2" charset="0"/>
                  <a:cs typeface="Poppins" panose="00000500000000000000" pitchFamily="2" charset="0"/>
                </a:rPr>
                <a:t>m</a:t>
              </a:r>
              <a:endParaRPr lang="en-IL" sz="1400" b="1">
                <a:solidFill>
                  <a:srgbClr val="FE4F79"/>
                </a:solidFill>
                <a:latin typeface="Poppins" panose="00000500000000000000" pitchFamily="2" charset="0"/>
                <a:cs typeface="Poppins" panose="00000500000000000000" pitchFamily="2" charset="0"/>
              </a:endParaRPr>
            </a:p>
          </p:txBody>
        </p:sp>
      </p:grpSp>
      <p:sp>
        <p:nvSpPr>
          <p:cNvPr id="175" name="Arc 174">
            <a:extLst>
              <a:ext uri="{FF2B5EF4-FFF2-40B4-BE49-F238E27FC236}">
                <a16:creationId xmlns:a16="http://schemas.microsoft.com/office/drawing/2014/main" id="{212D4B1D-E165-C6E2-1FE9-95ED32618B8C}"/>
              </a:ext>
            </a:extLst>
          </p:cNvPr>
          <p:cNvSpPr/>
          <p:nvPr/>
        </p:nvSpPr>
        <p:spPr>
          <a:xfrm rot="20487423">
            <a:off x="7559026" y="2354111"/>
            <a:ext cx="1053753" cy="2405044"/>
          </a:xfrm>
          <a:prstGeom prst="arc">
            <a:avLst>
              <a:gd name="adj1" fmla="val 15612037"/>
              <a:gd name="adj2" fmla="val 4557270"/>
            </a:avLst>
          </a:prstGeom>
          <a:noFill/>
          <a:ln w="9525" cap="flat" cmpd="sng" algn="ctr">
            <a:gradFill>
              <a:gsLst>
                <a:gs pos="0">
                  <a:srgbClr val="40389E">
                    <a:lumMod val="5000"/>
                    <a:lumOff val="95000"/>
                    <a:alpha val="30000"/>
                  </a:srgbClr>
                </a:gs>
                <a:gs pos="100000">
                  <a:srgbClr val="F7FAFF"/>
                </a:gs>
                <a:gs pos="100000">
                  <a:srgbClr val="F7FAFF">
                    <a:alpha val="30000"/>
                  </a:srgbClr>
                </a:gs>
              </a:gsLst>
              <a:lin ang="5400000" scaled="1"/>
            </a:gradFill>
            <a:prstDash val="solid"/>
            <a:round/>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162045"/>
              </a:solidFill>
              <a:effectLst/>
              <a:uLnTx/>
              <a:uFillTx/>
              <a:latin typeface="Calibri" panose="020F0502020204030204"/>
              <a:ea typeface="+mn-ea"/>
              <a:cs typeface="+mn-cs"/>
            </a:endParaRPr>
          </a:p>
        </p:txBody>
      </p:sp>
      <p:sp>
        <p:nvSpPr>
          <p:cNvPr id="176" name="Arc 175">
            <a:extLst>
              <a:ext uri="{FF2B5EF4-FFF2-40B4-BE49-F238E27FC236}">
                <a16:creationId xmlns:a16="http://schemas.microsoft.com/office/drawing/2014/main" id="{AA90CD63-3913-0771-D585-BF53F71D447B}"/>
              </a:ext>
            </a:extLst>
          </p:cNvPr>
          <p:cNvSpPr/>
          <p:nvPr/>
        </p:nvSpPr>
        <p:spPr>
          <a:xfrm rot="20500118">
            <a:off x="5752784" y="1771867"/>
            <a:ext cx="1414486" cy="3415419"/>
          </a:xfrm>
          <a:prstGeom prst="arc">
            <a:avLst>
              <a:gd name="adj1" fmla="val 15790544"/>
              <a:gd name="adj2" fmla="val 4497039"/>
            </a:avLst>
          </a:prstGeom>
          <a:noFill/>
          <a:ln w="9525" cap="flat" cmpd="sng" algn="ctr">
            <a:gradFill>
              <a:gsLst>
                <a:gs pos="0">
                  <a:srgbClr val="40389E">
                    <a:lumMod val="5000"/>
                    <a:lumOff val="95000"/>
                    <a:alpha val="30000"/>
                  </a:srgbClr>
                </a:gs>
                <a:gs pos="100000">
                  <a:srgbClr val="F7FAFF"/>
                </a:gs>
                <a:gs pos="100000">
                  <a:srgbClr val="F7FAFF">
                    <a:alpha val="30000"/>
                  </a:srgbClr>
                </a:gs>
              </a:gsLst>
              <a:lin ang="5400000" scaled="1"/>
            </a:gradFill>
            <a:prstDash val="solid"/>
            <a:round/>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162045"/>
              </a:solidFill>
              <a:effectLst/>
              <a:uLnTx/>
              <a:uFillTx/>
              <a:latin typeface="Calibri" panose="020F0502020204030204"/>
              <a:ea typeface="+mn-ea"/>
              <a:cs typeface="+mn-cs"/>
            </a:endParaRPr>
          </a:p>
        </p:txBody>
      </p:sp>
      <p:sp>
        <p:nvSpPr>
          <p:cNvPr id="177" name="Arc 176">
            <a:extLst>
              <a:ext uri="{FF2B5EF4-FFF2-40B4-BE49-F238E27FC236}">
                <a16:creationId xmlns:a16="http://schemas.microsoft.com/office/drawing/2014/main" id="{016BB34C-A640-C539-F95E-14B6C055FE52}"/>
              </a:ext>
            </a:extLst>
          </p:cNvPr>
          <p:cNvSpPr/>
          <p:nvPr/>
        </p:nvSpPr>
        <p:spPr>
          <a:xfrm rot="20702203">
            <a:off x="9082887" y="2686728"/>
            <a:ext cx="758363" cy="1839784"/>
          </a:xfrm>
          <a:prstGeom prst="arc">
            <a:avLst>
              <a:gd name="adj1" fmla="val 15536404"/>
              <a:gd name="adj2" fmla="val 4462834"/>
            </a:avLst>
          </a:prstGeom>
          <a:noFill/>
          <a:ln w="9525" cap="flat" cmpd="sng" algn="ctr">
            <a:gradFill>
              <a:gsLst>
                <a:gs pos="0">
                  <a:srgbClr val="40389E">
                    <a:lumMod val="5000"/>
                    <a:lumOff val="95000"/>
                    <a:alpha val="30000"/>
                  </a:srgbClr>
                </a:gs>
                <a:gs pos="100000">
                  <a:srgbClr val="F7FAFF"/>
                </a:gs>
                <a:gs pos="100000">
                  <a:srgbClr val="F7FAFF">
                    <a:alpha val="30000"/>
                  </a:srgbClr>
                </a:gs>
              </a:gsLst>
              <a:lin ang="5400000" scaled="1"/>
            </a:gradFill>
            <a:prstDash val="solid"/>
            <a:round/>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162045"/>
              </a:solidFill>
              <a:effectLst/>
              <a:uLnTx/>
              <a:uFillTx/>
              <a:latin typeface="Calibri" panose="020F0502020204030204"/>
              <a:ea typeface="+mn-ea"/>
              <a:cs typeface="+mn-cs"/>
            </a:endParaRPr>
          </a:p>
        </p:txBody>
      </p:sp>
      <p:pic>
        <p:nvPicPr>
          <p:cNvPr id="178" name="Graphic 177">
            <a:extLst>
              <a:ext uri="{FF2B5EF4-FFF2-40B4-BE49-F238E27FC236}">
                <a16:creationId xmlns:a16="http://schemas.microsoft.com/office/drawing/2014/main" id="{1B4258F6-F575-6265-67BB-FE36C240EA7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98124" y="6420305"/>
            <a:ext cx="1620000" cy="360000"/>
          </a:xfrm>
          <a:prstGeom prst="rect">
            <a:avLst/>
          </a:prstGeom>
        </p:spPr>
      </p:pic>
    </p:spTree>
    <p:extLst>
      <p:ext uri="{BB962C8B-B14F-4D97-AF65-F5344CB8AC3E}">
        <p14:creationId xmlns:p14="http://schemas.microsoft.com/office/powerpoint/2010/main" val="264063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1500"/>
                                        <p:tgtEl>
                                          <p:spTgt spid="1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500"/>
                                        <p:tgtEl>
                                          <p:spTgt spid="1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8"/>
                                        </p:tgtEl>
                                        <p:attrNameLst>
                                          <p:attrName>style.visibility</p:attrName>
                                        </p:attrNameLst>
                                      </p:cBhvr>
                                      <p:to>
                                        <p:strVal val="visible"/>
                                      </p:to>
                                    </p:set>
                                    <p:animEffect transition="in" filter="fade">
                                      <p:cBhvr>
                                        <p:cTn id="20"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38"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6" name="Graphic 55">
            <a:extLst>
              <a:ext uri="{FF2B5EF4-FFF2-40B4-BE49-F238E27FC236}">
                <a16:creationId xmlns:a16="http://schemas.microsoft.com/office/drawing/2014/main" id="{0B6ABDC8-D78C-2A62-6BA4-71DF627F3039}"/>
              </a:ext>
            </a:extLst>
          </p:cNvPr>
          <p:cNvPicPr>
            <a:picLocks noChangeAspect="1"/>
          </p:cNvPicPr>
          <p:nvPr/>
        </p:nvPicPr>
        <p:blipFill>
          <a:blip>
            <a:extLst>
              <a:ext uri="{96DAC541-7B7A-43D3-8B79-37D633B846F1}">
                <asvg:svgBlip xmlns:asvg="http://schemas.microsoft.com/office/drawing/2016/SVG/main" r:embed="rId4"/>
              </a:ext>
            </a:extLst>
          </a:blip>
          <a:srcRect b="55275"/>
          <a:stretch>
            <a:fillRect/>
          </a:stretch>
        </p:blipFill>
        <p:spPr>
          <a:xfrm>
            <a:off x="0" y="4651277"/>
            <a:ext cx="12192000" cy="2206723"/>
          </a:xfrm>
          <a:prstGeom prst="rect">
            <a:avLst/>
          </a:prstGeom>
          <a:effectLst>
            <a:outerShdw blurRad="800100" sx="94000" sy="94000" algn="ctr" rotWithShape="0">
              <a:srgbClr val="7FDCD6">
                <a:alpha val="40000"/>
              </a:srgbClr>
            </a:outerShdw>
          </a:effectLst>
        </p:spPr>
      </p:pic>
      <p:sp>
        <p:nvSpPr>
          <p:cNvPr id="57" name="Title 1">
            <a:extLst>
              <a:ext uri="{FF2B5EF4-FFF2-40B4-BE49-F238E27FC236}">
                <a16:creationId xmlns:a16="http://schemas.microsoft.com/office/drawing/2014/main" id="{584D4244-BBCE-4DA6-55D2-81045FC0E840}"/>
              </a:ext>
            </a:extLst>
          </p:cNvPr>
          <p:cNvSpPr txBox="1">
            <a:spLocks/>
          </p:cNvSpPr>
          <p:nvPr/>
        </p:nvSpPr>
        <p:spPr>
          <a:xfrm>
            <a:off x="612000" y="120653"/>
            <a:ext cx="10968000" cy="1343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Poppins" panose="00000500000000000000" pitchFamily="50" charset="0"/>
                <a:ea typeface="+mj-ea"/>
                <a:cs typeface="Poppins" panose="00000500000000000000" pitchFamily="50"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Poppins" panose="00000500000000000000" pitchFamily="50" charset="0"/>
                <a:ea typeface="+mj-ea"/>
                <a:cs typeface="Poppins" panose="00000500000000000000" pitchFamily="50" charset="0"/>
              </a:rPr>
              <a:t>Driving </a:t>
            </a:r>
            <a:r>
              <a:rPr kumimoji="0" lang="en-US" sz="4400" b="1" i="0" u="none" strike="noStrike" kern="1200" cap="none" spc="0" normalizeH="0" baseline="0" noProof="0" dirty="0">
                <a:ln>
                  <a:noFill/>
                </a:ln>
                <a:gradFill>
                  <a:gsLst>
                    <a:gs pos="92000">
                      <a:srgbClr val="C18CF2"/>
                    </a:gs>
                    <a:gs pos="12000">
                      <a:srgbClr val="7FDCD6"/>
                    </a:gs>
                  </a:gsLst>
                  <a:lin ang="3600000" scaled="0"/>
                </a:gradFill>
                <a:effectLst/>
                <a:uLnTx/>
                <a:uFillTx/>
                <a:latin typeface="Poppins" panose="00000500000000000000" pitchFamily="50" charset="0"/>
                <a:ea typeface="+mj-ea"/>
                <a:cs typeface="Poppins" panose="00000500000000000000" pitchFamily="50" charset="0"/>
              </a:rPr>
              <a:t>Innovation Results </a:t>
            </a:r>
            <a:r>
              <a:rPr kumimoji="0" lang="en-US" sz="4400" b="0" i="0" u="none" strike="noStrike" kern="1200" cap="none" spc="0" normalizeH="0" baseline="0" noProof="0" dirty="0">
                <a:ln>
                  <a:noFill/>
                </a:ln>
                <a:solidFill>
                  <a:srgbClr val="FFFFFF"/>
                </a:solidFill>
                <a:effectLst/>
                <a:uLnTx/>
                <a:uFillTx/>
                <a:latin typeface="Poppins" panose="00000500000000000000" pitchFamily="50" charset="0"/>
                <a:ea typeface="+mj-ea"/>
                <a:cs typeface="Poppins" panose="00000500000000000000" pitchFamily="50" charset="0"/>
              </a:rPr>
              <a:t>at Scale</a:t>
            </a:r>
            <a:endParaRPr kumimoji="0" lang="en-IL" sz="4400" b="1" i="0" u="none" strike="noStrike" kern="1200" cap="none" spc="0" normalizeH="0" baseline="0" noProof="0">
              <a:ln>
                <a:noFill/>
              </a:ln>
              <a:solidFill>
                <a:srgbClr val="FFFFFF"/>
              </a:solidFill>
              <a:effectLst/>
              <a:uLnTx/>
              <a:uFillTx/>
              <a:latin typeface="Poppins SemiBold" panose="00000700000000000000" pitchFamily="50" charset="0"/>
              <a:ea typeface="+mj-ea"/>
              <a:cs typeface="Poppins SemiBold" panose="00000700000000000000" pitchFamily="50" charset="0"/>
            </a:endParaRPr>
          </a:p>
        </p:txBody>
      </p:sp>
      <p:sp>
        <p:nvSpPr>
          <p:cNvPr id="58" name="Content Placeholder 2">
            <a:extLst>
              <a:ext uri="{FF2B5EF4-FFF2-40B4-BE49-F238E27FC236}">
                <a16:creationId xmlns:a16="http://schemas.microsoft.com/office/drawing/2014/main" id="{12D69A8F-6811-90EB-09AC-7FE8B423B462}"/>
              </a:ext>
            </a:extLst>
          </p:cNvPr>
          <p:cNvSpPr txBox="1">
            <a:spLocks/>
          </p:cNvSpPr>
          <p:nvPr/>
        </p:nvSpPr>
        <p:spPr>
          <a:xfrm>
            <a:off x="1244600" y="1281001"/>
            <a:ext cx="9701668" cy="2336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Poppins" panose="00000500000000000000" pitchFamily="50" charset="0"/>
                <a:ea typeface="+mn-ea"/>
                <a:cs typeface="Poppins" panose="000005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Poppins" panose="00000500000000000000" pitchFamily="50" charset="0"/>
                <a:ea typeface="+mn-ea"/>
                <a:cs typeface="Poppins" panose="000005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Poppins" panose="00000500000000000000" pitchFamily="50" charset="0"/>
                <a:ea typeface="+mn-ea"/>
                <a:cs typeface="Poppins" panose="000005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Poppins" panose="00000500000000000000" pitchFamily="50" charset="0"/>
                <a:ea typeface="+mn-ea"/>
                <a:cs typeface="Poppins" panose="00000500000000000000" pitchFamily="50" charset="0"/>
              </a:rPr>
              <a:t>For nearly 20 years, we’ve been helping enterprises turn innovation into measurable impact - from launching new products and revenue streams to accelerating tech adoption, boosting customer experience, advancing sustainability, streamlining operations, building organizational resilience, and more…</a:t>
            </a:r>
            <a:endParaRPr kumimoji="0" lang="en-IL" sz="2000" b="1" i="0" u="none" strike="noStrike" kern="1200" cap="none" spc="0" normalizeH="0" baseline="0" noProof="0">
              <a:ln>
                <a:noFill/>
              </a:ln>
              <a:solidFill>
                <a:srgbClr val="FFFFFF"/>
              </a:solidFill>
              <a:effectLst/>
              <a:uLnTx/>
              <a:uFillTx/>
              <a:latin typeface="Poppins" panose="00000500000000000000" pitchFamily="50" charset="0"/>
              <a:ea typeface="+mn-ea"/>
              <a:cs typeface="Poppins" panose="00000500000000000000" pitchFamily="50" charset="0"/>
            </a:endParaRPr>
          </a:p>
        </p:txBody>
      </p:sp>
      <p:pic>
        <p:nvPicPr>
          <p:cNvPr id="59" name="Graphic 58">
            <a:extLst>
              <a:ext uri="{FF2B5EF4-FFF2-40B4-BE49-F238E27FC236}">
                <a16:creationId xmlns:a16="http://schemas.microsoft.com/office/drawing/2014/main" id="{55BAB527-ED12-2A0C-DA8B-379480B1752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98124" y="6420305"/>
            <a:ext cx="1620000" cy="360000"/>
          </a:xfrm>
          <a:prstGeom prst="rect">
            <a:avLst/>
          </a:prstGeom>
        </p:spPr>
      </p:pic>
      <p:sp>
        <p:nvSpPr>
          <p:cNvPr id="60" name="TextBox 59">
            <a:extLst>
              <a:ext uri="{FF2B5EF4-FFF2-40B4-BE49-F238E27FC236}">
                <a16:creationId xmlns:a16="http://schemas.microsoft.com/office/drawing/2014/main" id="{EAC541BE-AAE2-B4B3-E5B1-9F088344D776}"/>
              </a:ext>
            </a:extLst>
          </p:cNvPr>
          <p:cNvSpPr txBox="1"/>
          <p:nvPr/>
        </p:nvSpPr>
        <p:spPr>
          <a:xfrm>
            <a:off x="4871145" y="6618511"/>
            <a:ext cx="2449710" cy="215444"/>
          </a:xfrm>
          <a:prstGeom prst="rect">
            <a:avLst/>
          </a:prstGeom>
          <a:noFill/>
        </p:spPr>
        <p:txBody>
          <a:bodyPr wrap="none" rtlCol="0">
            <a:spAutoFit/>
          </a:bodyPr>
          <a:lstStyle/>
          <a:p>
            <a:pPr algn="ctr">
              <a:defRPr/>
            </a:pPr>
            <a:r>
              <a:rPr lang="en-US" sz="800" dirty="0">
                <a:solidFill>
                  <a:srgbClr val="909297"/>
                </a:solidFill>
                <a:latin typeface="Poppins" panose="00000500000000000000" pitchFamily="50" charset="0"/>
                <a:cs typeface="Poppins" panose="00000500000000000000" pitchFamily="50" charset="0"/>
              </a:rPr>
              <a:t>Copyright 2025 Qmarkets. All rights reserved</a:t>
            </a:r>
            <a:endParaRPr lang="en-IL" sz="800">
              <a:solidFill>
                <a:srgbClr val="909297"/>
              </a:solidFill>
              <a:latin typeface="Poppins" panose="00000500000000000000" pitchFamily="50" charset="0"/>
              <a:cs typeface="Poppins" panose="00000500000000000000" pitchFamily="50" charset="0"/>
            </a:endParaRPr>
          </a:p>
        </p:txBody>
      </p:sp>
      <p:grpSp>
        <p:nvGrpSpPr>
          <p:cNvPr id="61" name="Group 60">
            <a:extLst>
              <a:ext uri="{FF2B5EF4-FFF2-40B4-BE49-F238E27FC236}">
                <a16:creationId xmlns:a16="http://schemas.microsoft.com/office/drawing/2014/main" id="{CD501850-A02E-DDE8-C795-EFB14D093800}"/>
              </a:ext>
            </a:extLst>
          </p:cNvPr>
          <p:cNvGrpSpPr/>
          <p:nvPr/>
        </p:nvGrpSpPr>
        <p:grpSpPr>
          <a:xfrm>
            <a:off x="663828" y="4513779"/>
            <a:ext cx="2061029" cy="1631039"/>
            <a:chOff x="663828" y="4513779"/>
            <a:chExt cx="2061029" cy="1631039"/>
          </a:xfrm>
        </p:grpSpPr>
        <p:sp>
          <p:nvSpPr>
            <p:cNvPr id="62" name="Oval 61">
              <a:extLst>
                <a:ext uri="{FF2B5EF4-FFF2-40B4-BE49-F238E27FC236}">
                  <a16:creationId xmlns:a16="http://schemas.microsoft.com/office/drawing/2014/main" id="{CF551074-7FA3-FC13-2667-E1BEAC399C46}"/>
                </a:ext>
              </a:extLst>
            </p:cNvPr>
            <p:cNvSpPr/>
            <p:nvPr/>
          </p:nvSpPr>
          <p:spPr>
            <a:xfrm>
              <a:off x="663828" y="5904810"/>
              <a:ext cx="2061029" cy="171012"/>
            </a:xfrm>
            <a:prstGeom prst="ellipse">
              <a:avLst/>
            </a:prstGeom>
            <a:solidFill>
              <a:srgbClr val="3138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nvGrpSpPr>
            <p:cNvPr id="63" name="Group 62">
              <a:extLst>
                <a:ext uri="{FF2B5EF4-FFF2-40B4-BE49-F238E27FC236}">
                  <a16:creationId xmlns:a16="http://schemas.microsoft.com/office/drawing/2014/main" id="{83C60714-98C4-3015-948F-F4EBBC4BC936}"/>
                </a:ext>
              </a:extLst>
            </p:cNvPr>
            <p:cNvGrpSpPr/>
            <p:nvPr/>
          </p:nvGrpSpPr>
          <p:grpSpPr>
            <a:xfrm>
              <a:off x="757717" y="4513779"/>
              <a:ext cx="1967140" cy="1631039"/>
              <a:chOff x="650092" y="4498901"/>
              <a:chExt cx="1967140" cy="1631039"/>
            </a:xfrm>
          </p:grpSpPr>
          <p:grpSp>
            <p:nvGrpSpPr>
              <p:cNvPr id="64" name="Group 63">
                <a:extLst>
                  <a:ext uri="{FF2B5EF4-FFF2-40B4-BE49-F238E27FC236}">
                    <a16:creationId xmlns:a16="http://schemas.microsoft.com/office/drawing/2014/main" id="{BEFCF6A8-AE98-E5F2-DE9E-FF786AD1027C}"/>
                  </a:ext>
                </a:extLst>
              </p:cNvPr>
              <p:cNvGrpSpPr/>
              <p:nvPr/>
            </p:nvGrpSpPr>
            <p:grpSpPr>
              <a:xfrm>
                <a:off x="650092" y="5255687"/>
                <a:ext cx="1967140" cy="874253"/>
                <a:chOff x="8657317" y="735017"/>
                <a:chExt cx="1967140" cy="874253"/>
              </a:xfrm>
            </p:grpSpPr>
            <p:sp>
              <p:nvSpPr>
                <p:cNvPr id="66" name="Content Placeholder 2">
                  <a:extLst>
                    <a:ext uri="{FF2B5EF4-FFF2-40B4-BE49-F238E27FC236}">
                      <a16:creationId xmlns:a16="http://schemas.microsoft.com/office/drawing/2014/main" id="{6309ED51-8111-FE00-3B7D-173B3AF1AE9C}"/>
                    </a:ext>
                  </a:extLst>
                </p:cNvPr>
                <p:cNvSpPr txBox="1">
                  <a:spLocks/>
                </p:cNvSpPr>
                <p:nvPr/>
              </p:nvSpPr>
              <p:spPr>
                <a:xfrm>
                  <a:off x="8739186" y="735017"/>
                  <a:ext cx="1803401" cy="522514"/>
                </a:xfrm>
                <a:prstGeom prst="rect">
                  <a:avLst/>
                </a:prstGeom>
                <a:effectLst>
                  <a:outerShdw blurRad="190500" dir="5400000" algn="ctr" rotWithShape="0">
                    <a:srgbClr val="7FDCD6"/>
                  </a:outerShdw>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Poppins" panose="00000500000000000000" pitchFamily="50" charset="0"/>
                      <a:ea typeface="+mn-ea"/>
                      <a:cs typeface="Poppins" panose="000005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Poppins" panose="00000500000000000000" pitchFamily="50" charset="0"/>
                      <a:ea typeface="+mn-ea"/>
                      <a:cs typeface="Poppins" panose="000005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Poppins" panose="00000500000000000000" pitchFamily="50" charset="0"/>
                      <a:ea typeface="+mn-ea"/>
                      <a:cs typeface="Poppins" panose="000005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0" i="0" u="none" strike="noStrike" kern="1200" cap="none" spc="40" normalizeH="0" baseline="0" noProof="0" dirty="0">
                      <a:ln>
                        <a:noFill/>
                      </a:ln>
                      <a:solidFill>
                        <a:srgbClr val="FFFFFF"/>
                      </a:solidFill>
                      <a:effectLst/>
                      <a:uLnTx/>
                      <a:uFillTx/>
                      <a:latin typeface="Poppins ExtraBold" panose="00000900000000000000" pitchFamily="50" charset="0"/>
                      <a:ea typeface="+mn-ea"/>
                      <a:cs typeface="Poppins ExtraBold" panose="00000900000000000000" pitchFamily="50" charset="0"/>
                    </a:rPr>
                    <a:t>500+</a:t>
                  </a:r>
                  <a:endParaRPr kumimoji="0" lang="en-IL" sz="3200" b="0" i="0" u="none" strike="noStrike" kern="1200" cap="none" spc="40" normalizeH="0" baseline="0" noProof="0">
                    <a:ln>
                      <a:noFill/>
                    </a:ln>
                    <a:solidFill>
                      <a:srgbClr val="FFFFFF"/>
                    </a:solidFill>
                    <a:effectLst/>
                    <a:uLnTx/>
                    <a:uFillTx/>
                    <a:latin typeface="Poppins ExtraBold" panose="00000900000000000000" pitchFamily="50" charset="0"/>
                    <a:ea typeface="+mn-ea"/>
                    <a:cs typeface="Poppins ExtraBold" panose="00000900000000000000" pitchFamily="50" charset="0"/>
                  </a:endParaRPr>
                </a:p>
              </p:txBody>
            </p:sp>
            <p:sp>
              <p:nvSpPr>
                <p:cNvPr id="67" name="Content Placeholder 2">
                  <a:extLst>
                    <a:ext uri="{FF2B5EF4-FFF2-40B4-BE49-F238E27FC236}">
                      <a16:creationId xmlns:a16="http://schemas.microsoft.com/office/drawing/2014/main" id="{03764360-49CC-B4EE-8AB3-437A6289F716}"/>
                    </a:ext>
                  </a:extLst>
                </p:cNvPr>
                <p:cNvSpPr txBox="1">
                  <a:spLocks/>
                </p:cNvSpPr>
                <p:nvPr/>
              </p:nvSpPr>
              <p:spPr>
                <a:xfrm>
                  <a:off x="8657317" y="1205138"/>
                  <a:ext cx="1967140" cy="40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Poppins" panose="00000500000000000000" pitchFamily="50" charset="0"/>
                      <a:ea typeface="+mn-ea"/>
                      <a:cs typeface="Poppins" panose="000005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Poppins" panose="00000500000000000000" pitchFamily="50" charset="0"/>
                      <a:ea typeface="+mn-ea"/>
                      <a:cs typeface="Poppins" panose="000005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Poppins" panose="00000500000000000000" pitchFamily="50" charset="0"/>
                      <a:ea typeface="+mn-ea"/>
                      <a:cs typeface="Poppins" panose="000005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Poppins" panose="00000500000000000000" pitchFamily="50" charset="0"/>
                      <a:ea typeface="+mn-ea"/>
                      <a:cs typeface="Poppins" panose="00000500000000000000" pitchFamily="50" charset="0"/>
                    </a:rPr>
                    <a:t>Enterprise Clients</a:t>
                  </a:r>
                  <a:endParaRPr kumimoji="0" lang="en-IL" sz="1600" b="0" i="0" u="none" strike="noStrike" kern="1200" cap="none" spc="0" normalizeH="0" baseline="0" noProof="0">
                    <a:ln>
                      <a:noFill/>
                    </a:ln>
                    <a:solidFill>
                      <a:srgbClr val="FFFFFF"/>
                    </a:solidFill>
                    <a:effectLst/>
                    <a:uLnTx/>
                    <a:uFillTx/>
                    <a:latin typeface="Poppins" panose="00000500000000000000" pitchFamily="50" charset="0"/>
                    <a:ea typeface="+mn-ea"/>
                    <a:cs typeface="Poppins" panose="00000500000000000000" pitchFamily="50" charset="0"/>
                  </a:endParaRPr>
                </a:p>
              </p:txBody>
            </p:sp>
          </p:grpSp>
          <p:pic>
            <p:nvPicPr>
              <p:cNvPr id="65" name="Graphic 64">
                <a:extLst>
                  <a:ext uri="{FF2B5EF4-FFF2-40B4-BE49-F238E27FC236}">
                    <a16:creationId xmlns:a16="http://schemas.microsoft.com/office/drawing/2014/main" id="{0B6E5ED5-7663-A461-C530-01B44E6D358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239776" y="4498901"/>
                <a:ext cx="720000" cy="720000"/>
              </a:xfrm>
              <a:prstGeom prst="rect">
                <a:avLst/>
              </a:prstGeom>
            </p:spPr>
          </p:pic>
        </p:grpSp>
      </p:grpSp>
      <p:grpSp>
        <p:nvGrpSpPr>
          <p:cNvPr id="68" name="Group 67">
            <a:extLst>
              <a:ext uri="{FF2B5EF4-FFF2-40B4-BE49-F238E27FC236}">
                <a16:creationId xmlns:a16="http://schemas.microsoft.com/office/drawing/2014/main" id="{38F499E8-6C6B-AB6B-1558-6A91C3F7A175}"/>
              </a:ext>
            </a:extLst>
          </p:cNvPr>
          <p:cNvGrpSpPr/>
          <p:nvPr/>
        </p:nvGrpSpPr>
        <p:grpSpPr>
          <a:xfrm>
            <a:off x="3500409" y="3949824"/>
            <a:ext cx="1967140" cy="1649800"/>
            <a:chOff x="3500409" y="4089524"/>
            <a:chExt cx="1967140" cy="1649800"/>
          </a:xfrm>
        </p:grpSpPr>
        <p:sp>
          <p:nvSpPr>
            <p:cNvPr id="69" name="Oval 68">
              <a:extLst>
                <a:ext uri="{FF2B5EF4-FFF2-40B4-BE49-F238E27FC236}">
                  <a16:creationId xmlns:a16="http://schemas.microsoft.com/office/drawing/2014/main" id="{C0F4F60C-8EEC-8924-5DA6-5617529775D9}"/>
                </a:ext>
              </a:extLst>
            </p:cNvPr>
            <p:cNvSpPr/>
            <p:nvPr/>
          </p:nvSpPr>
          <p:spPr>
            <a:xfrm>
              <a:off x="3910650" y="5489091"/>
              <a:ext cx="1175686" cy="172546"/>
            </a:xfrm>
            <a:prstGeom prst="ellipse">
              <a:avLst/>
            </a:prstGeom>
            <a:solidFill>
              <a:srgbClr val="3138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nvGrpSpPr>
            <p:cNvPr id="70" name="Group 69">
              <a:extLst>
                <a:ext uri="{FF2B5EF4-FFF2-40B4-BE49-F238E27FC236}">
                  <a16:creationId xmlns:a16="http://schemas.microsoft.com/office/drawing/2014/main" id="{246A2B89-5594-E98F-582B-455785977027}"/>
                </a:ext>
              </a:extLst>
            </p:cNvPr>
            <p:cNvGrpSpPr/>
            <p:nvPr/>
          </p:nvGrpSpPr>
          <p:grpSpPr>
            <a:xfrm>
              <a:off x="3500409" y="4089524"/>
              <a:ext cx="1967140" cy="1649800"/>
              <a:chOff x="2888919" y="4035493"/>
              <a:chExt cx="1967140" cy="1649800"/>
            </a:xfrm>
          </p:grpSpPr>
          <p:grpSp>
            <p:nvGrpSpPr>
              <p:cNvPr id="71" name="Group 70">
                <a:extLst>
                  <a:ext uri="{FF2B5EF4-FFF2-40B4-BE49-F238E27FC236}">
                    <a16:creationId xmlns:a16="http://schemas.microsoft.com/office/drawing/2014/main" id="{6F817235-27F0-60E1-4421-5D9C302B119E}"/>
                  </a:ext>
                </a:extLst>
              </p:cNvPr>
              <p:cNvGrpSpPr/>
              <p:nvPr/>
            </p:nvGrpSpPr>
            <p:grpSpPr>
              <a:xfrm>
                <a:off x="2888919" y="4784047"/>
                <a:ext cx="1967140" cy="901246"/>
                <a:chOff x="8642802" y="885372"/>
                <a:chExt cx="1967140" cy="901246"/>
              </a:xfrm>
            </p:grpSpPr>
            <p:sp>
              <p:nvSpPr>
                <p:cNvPr id="73" name="Content Placeholder 2">
                  <a:extLst>
                    <a:ext uri="{FF2B5EF4-FFF2-40B4-BE49-F238E27FC236}">
                      <a16:creationId xmlns:a16="http://schemas.microsoft.com/office/drawing/2014/main" id="{362668E3-50A3-6971-2306-0265C249F1D1}"/>
                    </a:ext>
                  </a:extLst>
                </p:cNvPr>
                <p:cNvSpPr txBox="1">
                  <a:spLocks/>
                </p:cNvSpPr>
                <p:nvPr/>
              </p:nvSpPr>
              <p:spPr>
                <a:xfrm>
                  <a:off x="8724673" y="885372"/>
                  <a:ext cx="1803401" cy="522514"/>
                </a:xfrm>
                <a:prstGeom prst="rect">
                  <a:avLst/>
                </a:prstGeom>
                <a:effectLst>
                  <a:outerShdw blurRad="190500" dir="5400000" algn="ctr" rotWithShape="0">
                    <a:srgbClr val="7FDCD6"/>
                  </a:outerShdw>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Poppins" panose="00000500000000000000" pitchFamily="50" charset="0"/>
                      <a:ea typeface="+mn-ea"/>
                      <a:cs typeface="Poppins" panose="000005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Poppins" panose="00000500000000000000" pitchFamily="50" charset="0"/>
                      <a:ea typeface="+mn-ea"/>
                      <a:cs typeface="Poppins" panose="000005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Poppins" panose="00000500000000000000" pitchFamily="50" charset="0"/>
                      <a:ea typeface="+mn-ea"/>
                      <a:cs typeface="Poppins" panose="000005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0" i="0" u="none" strike="noStrike" kern="1200" cap="none" spc="40" normalizeH="0" baseline="0" noProof="0" dirty="0">
                      <a:ln>
                        <a:noFill/>
                      </a:ln>
                      <a:solidFill>
                        <a:srgbClr val="FFFFFF"/>
                      </a:solidFill>
                      <a:effectLst/>
                      <a:uLnTx/>
                      <a:uFillTx/>
                      <a:latin typeface="Poppins ExtraBold" panose="00000900000000000000" pitchFamily="50" charset="0"/>
                      <a:ea typeface="+mn-ea"/>
                      <a:cs typeface="Poppins ExtraBold" panose="00000900000000000000" pitchFamily="50" charset="0"/>
                    </a:rPr>
                    <a:t>10M+</a:t>
                  </a:r>
                  <a:endParaRPr kumimoji="0" lang="en-IL" sz="3200" b="0" i="0" u="none" strike="noStrike" kern="1200" cap="none" spc="40" normalizeH="0" baseline="0" noProof="0">
                    <a:ln>
                      <a:noFill/>
                    </a:ln>
                    <a:solidFill>
                      <a:srgbClr val="FFFFFF"/>
                    </a:solidFill>
                    <a:effectLst/>
                    <a:uLnTx/>
                    <a:uFillTx/>
                    <a:latin typeface="Poppins ExtraBold" panose="00000900000000000000" pitchFamily="50" charset="0"/>
                    <a:ea typeface="+mn-ea"/>
                    <a:cs typeface="Poppins ExtraBold" panose="00000900000000000000" pitchFamily="50" charset="0"/>
                  </a:endParaRPr>
                </a:p>
              </p:txBody>
            </p:sp>
            <p:sp>
              <p:nvSpPr>
                <p:cNvPr id="74" name="Content Placeholder 2">
                  <a:extLst>
                    <a:ext uri="{FF2B5EF4-FFF2-40B4-BE49-F238E27FC236}">
                      <a16:creationId xmlns:a16="http://schemas.microsoft.com/office/drawing/2014/main" id="{761D8F41-D88E-A1BF-D9F1-EDA7F22E40C1}"/>
                    </a:ext>
                  </a:extLst>
                </p:cNvPr>
                <p:cNvSpPr txBox="1">
                  <a:spLocks/>
                </p:cNvSpPr>
                <p:nvPr/>
              </p:nvSpPr>
              <p:spPr>
                <a:xfrm>
                  <a:off x="8642802" y="1382486"/>
                  <a:ext cx="1967140" cy="40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Poppins" panose="00000500000000000000" pitchFamily="50" charset="0"/>
                      <a:ea typeface="+mn-ea"/>
                      <a:cs typeface="Poppins" panose="000005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Poppins" panose="00000500000000000000" pitchFamily="50" charset="0"/>
                      <a:ea typeface="+mn-ea"/>
                      <a:cs typeface="Poppins" panose="000005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Poppins" panose="00000500000000000000" pitchFamily="50" charset="0"/>
                      <a:ea typeface="+mn-ea"/>
                      <a:cs typeface="Poppins" panose="000005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Poppins" panose="00000500000000000000" pitchFamily="50" charset="0"/>
                      <a:ea typeface="+mn-ea"/>
                      <a:cs typeface="Poppins" panose="00000500000000000000" pitchFamily="50" charset="0"/>
                    </a:rPr>
                    <a:t>End Users</a:t>
                  </a:r>
                  <a:endParaRPr kumimoji="0" lang="en-IL" sz="1600" b="0" i="0" u="none" strike="noStrike" kern="1200" cap="none" spc="0" normalizeH="0" baseline="0" noProof="0">
                    <a:ln>
                      <a:noFill/>
                    </a:ln>
                    <a:solidFill>
                      <a:srgbClr val="FFFFFF"/>
                    </a:solidFill>
                    <a:effectLst/>
                    <a:uLnTx/>
                    <a:uFillTx/>
                    <a:latin typeface="Poppins" panose="00000500000000000000" pitchFamily="50" charset="0"/>
                    <a:ea typeface="+mn-ea"/>
                    <a:cs typeface="Poppins" panose="00000500000000000000" pitchFamily="50" charset="0"/>
                  </a:endParaRPr>
                </a:p>
              </p:txBody>
            </p:sp>
          </p:grpSp>
          <p:pic>
            <p:nvPicPr>
              <p:cNvPr id="72" name="Graphic 71">
                <a:extLst>
                  <a:ext uri="{FF2B5EF4-FFF2-40B4-BE49-F238E27FC236}">
                    <a16:creationId xmlns:a16="http://schemas.microsoft.com/office/drawing/2014/main" id="{76077C70-D458-2BBC-7B90-72F97F604A4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536261" y="4035493"/>
                <a:ext cx="570855" cy="648000"/>
              </a:xfrm>
              <a:prstGeom prst="rect">
                <a:avLst/>
              </a:prstGeom>
            </p:spPr>
          </p:pic>
        </p:grpSp>
      </p:grpSp>
      <p:grpSp>
        <p:nvGrpSpPr>
          <p:cNvPr id="75" name="Group 74">
            <a:extLst>
              <a:ext uri="{FF2B5EF4-FFF2-40B4-BE49-F238E27FC236}">
                <a16:creationId xmlns:a16="http://schemas.microsoft.com/office/drawing/2014/main" id="{25C5507C-EB3F-D30C-235C-2C9465BDC363}"/>
              </a:ext>
            </a:extLst>
          </p:cNvPr>
          <p:cNvGrpSpPr/>
          <p:nvPr/>
        </p:nvGrpSpPr>
        <p:grpSpPr>
          <a:xfrm>
            <a:off x="6383391" y="3922311"/>
            <a:ext cx="2584567" cy="1818375"/>
            <a:chOff x="6383391" y="4062011"/>
            <a:chExt cx="2584567" cy="1818375"/>
          </a:xfrm>
        </p:grpSpPr>
        <p:sp>
          <p:nvSpPr>
            <p:cNvPr id="76" name="Oval 75">
              <a:extLst>
                <a:ext uri="{FF2B5EF4-FFF2-40B4-BE49-F238E27FC236}">
                  <a16:creationId xmlns:a16="http://schemas.microsoft.com/office/drawing/2014/main" id="{9CDA1C00-0004-F0C1-346F-F0DEF40D1DB1}"/>
                </a:ext>
              </a:extLst>
            </p:cNvPr>
            <p:cNvSpPr/>
            <p:nvPr/>
          </p:nvSpPr>
          <p:spPr>
            <a:xfrm>
              <a:off x="6618179" y="5581456"/>
              <a:ext cx="2238828" cy="215444"/>
            </a:xfrm>
            <a:prstGeom prst="ellipse">
              <a:avLst/>
            </a:prstGeom>
            <a:solidFill>
              <a:srgbClr val="3138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6AE8A631-C6BA-4EF3-8096-5436D5494DAF}"/>
                </a:ext>
              </a:extLst>
            </p:cNvPr>
            <p:cNvGrpSpPr/>
            <p:nvPr/>
          </p:nvGrpSpPr>
          <p:grpSpPr>
            <a:xfrm>
              <a:off x="6383391" y="4062011"/>
              <a:ext cx="2584567" cy="1818375"/>
              <a:chOff x="5220052" y="4473340"/>
              <a:chExt cx="2584567" cy="1818375"/>
            </a:xfrm>
          </p:grpSpPr>
          <p:grpSp>
            <p:nvGrpSpPr>
              <p:cNvPr id="78" name="Group 77">
                <a:extLst>
                  <a:ext uri="{FF2B5EF4-FFF2-40B4-BE49-F238E27FC236}">
                    <a16:creationId xmlns:a16="http://schemas.microsoft.com/office/drawing/2014/main" id="{C0293D64-4CB7-A2DF-FE53-4F8D8F61AFF5}"/>
                  </a:ext>
                </a:extLst>
              </p:cNvPr>
              <p:cNvGrpSpPr/>
              <p:nvPr/>
            </p:nvGrpSpPr>
            <p:grpSpPr>
              <a:xfrm>
                <a:off x="5220052" y="5204887"/>
                <a:ext cx="2584567" cy="1086828"/>
                <a:chOff x="8414100" y="752404"/>
                <a:chExt cx="2584567" cy="1086828"/>
              </a:xfrm>
            </p:grpSpPr>
            <p:sp>
              <p:nvSpPr>
                <p:cNvPr id="80" name="Content Placeholder 2">
                  <a:extLst>
                    <a:ext uri="{FF2B5EF4-FFF2-40B4-BE49-F238E27FC236}">
                      <a16:creationId xmlns:a16="http://schemas.microsoft.com/office/drawing/2014/main" id="{8C27B33B-F7A9-3F83-238A-F5DB8FA889BA}"/>
                    </a:ext>
                  </a:extLst>
                </p:cNvPr>
                <p:cNvSpPr txBox="1">
                  <a:spLocks/>
                </p:cNvSpPr>
                <p:nvPr/>
              </p:nvSpPr>
              <p:spPr>
                <a:xfrm>
                  <a:off x="8657317" y="752404"/>
                  <a:ext cx="2238828" cy="604682"/>
                </a:xfrm>
                <a:prstGeom prst="rect">
                  <a:avLst/>
                </a:prstGeom>
                <a:effectLst>
                  <a:outerShdw blurRad="190500" dir="5400000" algn="ctr" rotWithShape="0">
                    <a:srgbClr val="7FDCD6"/>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Poppins" panose="00000500000000000000" pitchFamily="50" charset="0"/>
                      <a:ea typeface="+mn-ea"/>
                      <a:cs typeface="Poppins" panose="000005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Poppins" panose="00000500000000000000" pitchFamily="50" charset="0"/>
                      <a:ea typeface="+mn-ea"/>
                      <a:cs typeface="Poppins" panose="000005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Poppins" panose="00000500000000000000" pitchFamily="50" charset="0"/>
                      <a:ea typeface="+mn-ea"/>
                      <a:cs typeface="Poppins" panose="000005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000" b="0" i="0" u="none" strike="noStrike" kern="1200" cap="none" spc="40" normalizeH="0" baseline="0" noProof="0" dirty="0">
                      <a:ln>
                        <a:noFill/>
                      </a:ln>
                      <a:solidFill>
                        <a:srgbClr val="FFFFFF"/>
                      </a:solidFill>
                      <a:effectLst/>
                      <a:uLnTx/>
                      <a:uFillTx/>
                      <a:latin typeface="Poppins ExtraBold" panose="00000900000000000000" pitchFamily="50" charset="0"/>
                      <a:ea typeface="+mn-ea"/>
                      <a:cs typeface="Poppins ExtraBold" panose="00000900000000000000" pitchFamily="50" charset="0"/>
                    </a:rPr>
                    <a:t>100,000+</a:t>
                  </a:r>
                  <a:endParaRPr kumimoji="0" lang="en-IL" sz="3000" b="0" i="0" u="none" strike="noStrike" kern="1200" cap="none" spc="40" normalizeH="0" baseline="0" noProof="0">
                    <a:ln>
                      <a:noFill/>
                    </a:ln>
                    <a:solidFill>
                      <a:srgbClr val="FFFFFF"/>
                    </a:solidFill>
                    <a:effectLst/>
                    <a:uLnTx/>
                    <a:uFillTx/>
                    <a:latin typeface="Poppins ExtraBold" panose="00000900000000000000" pitchFamily="50" charset="0"/>
                    <a:ea typeface="+mn-ea"/>
                    <a:cs typeface="Poppins ExtraBold" panose="00000900000000000000" pitchFamily="50" charset="0"/>
                  </a:endParaRPr>
                </a:p>
              </p:txBody>
            </p:sp>
            <p:sp>
              <p:nvSpPr>
                <p:cNvPr id="81" name="Content Placeholder 2">
                  <a:extLst>
                    <a:ext uri="{FF2B5EF4-FFF2-40B4-BE49-F238E27FC236}">
                      <a16:creationId xmlns:a16="http://schemas.microsoft.com/office/drawing/2014/main" id="{046E56C6-3547-9540-AB13-DE960B830812}"/>
                    </a:ext>
                  </a:extLst>
                </p:cNvPr>
                <p:cNvSpPr txBox="1">
                  <a:spLocks/>
                </p:cNvSpPr>
                <p:nvPr/>
              </p:nvSpPr>
              <p:spPr>
                <a:xfrm>
                  <a:off x="8414100" y="1294038"/>
                  <a:ext cx="2584567" cy="54519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Poppins" panose="00000500000000000000" pitchFamily="50" charset="0"/>
                      <a:ea typeface="+mn-ea"/>
                      <a:cs typeface="Poppins" panose="000005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Poppins" panose="00000500000000000000" pitchFamily="50" charset="0"/>
                      <a:ea typeface="+mn-ea"/>
                      <a:cs typeface="Poppins" panose="000005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Poppins" panose="00000500000000000000" pitchFamily="50" charset="0"/>
                      <a:ea typeface="+mn-ea"/>
                      <a:cs typeface="Poppins" panose="000005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Poppins" panose="00000500000000000000" pitchFamily="50" charset="0"/>
                      <a:ea typeface="+mn-ea"/>
                      <a:cs typeface="Poppins" panose="00000500000000000000" pitchFamily="50" charset="0"/>
                    </a:rPr>
                    <a:t>Innovations Implemented</a:t>
                  </a:r>
                  <a:endParaRPr kumimoji="0" lang="en-IL" sz="1600" b="0" i="0" u="none" strike="noStrike" kern="1200" cap="none" spc="0" normalizeH="0" baseline="0" noProof="0">
                    <a:ln>
                      <a:noFill/>
                    </a:ln>
                    <a:solidFill>
                      <a:srgbClr val="FFFFFF"/>
                    </a:solidFill>
                    <a:effectLst/>
                    <a:uLnTx/>
                    <a:uFillTx/>
                    <a:latin typeface="Poppins" panose="00000500000000000000" pitchFamily="50" charset="0"/>
                    <a:ea typeface="+mn-ea"/>
                    <a:cs typeface="Poppins" panose="00000500000000000000" pitchFamily="50" charset="0"/>
                  </a:endParaRPr>
                </a:p>
              </p:txBody>
            </p:sp>
          </p:grpSp>
          <p:pic>
            <p:nvPicPr>
              <p:cNvPr id="79" name="Graphic 78">
                <a:extLst>
                  <a:ext uri="{FF2B5EF4-FFF2-40B4-BE49-F238E27FC236}">
                    <a16:creationId xmlns:a16="http://schemas.microsoft.com/office/drawing/2014/main" id="{C95E8FFE-942A-83A0-8C1A-BF29FA713173}"/>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6257790" y="4473340"/>
                <a:ext cx="632927" cy="648000"/>
              </a:xfrm>
              <a:prstGeom prst="rect">
                <a:avLst/>
              </a:prstGeom>
            </p:spPr>
          </p:pic>
        </p:grpSp>
      </p:grpSp>
      <p:grpSp>
        <p:nvGrpSpPr>
          <p:cNvPr id="82" name="Group 81">
            <a:extLst>
              <a:ext uri="{FF2B5EF4-FFF2-40B4-BE49-F238E27FC236}">
                <a16:creationId xmlns:a16="http://schemas.microsoft.com/office/drawing/2014/main" id="{A1626E1F-2582-4992-B491-C55BE5D582DF}"/>
              </a:ext>
            </a:extLst>
          </p:cNvPr>
          <p:cNvGrpSpPr/>
          <p:nvPr/>
        </p:nvGrpSpPr>
        <p:grpSpPr>
          <a:xfrm>
            <a:off x="9309527" y="4528878"/>
            <a:ext cx="2446111" cy="1767986"/>
            <a:chOff x="9309527" y="4503478"/>
            <a:chExt cx="2446111" cy="1767986"/>
          </a:xfrm>
        </p:grpSpPr>
        <p:sp>
          <p:nvSpPr>
            <p:cNvPr id="83" name="Oval 82">
              <a:extLst>
                <a:ext uri="{FF2B5EF4-FFF2-40B4-BE49-F238E27FC236}">
                  <a16:creationId xmlns:a16="http://schemas.microsoft.com/office/drawing/2014/main" id="{EB533E48-A32C-1497-13D5-E04D91CF5C0C}"/>
                </a:ext>
              </a:extLst>
            </p:cNvPr>
            <p:cNvSpPr/>
            <p:nvPr/>
          </p:nvSpPr>
          <p:spPr>
            <a:xfrm>
              <a:off x="9516810" y="5868080"/>
              <a:ext cx="2011362" cy="193228"/>
            </a:xfrm>
            <a:prstGeom prst="ellipse">
              <a:avLst/>
            </a:prstGeom>
            <a:solidFill>
              <a:srgbClr val="31385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srgbClr val="F7FAFF"/>
                </a:solidFill>
                <a:effectLst/>
                <a:uLnTx/>
                <a:uFillTx/>
                <a:latin typeface="Calibri" panose="020F0502020204030204"/>
                <a:ea typeface="+mn-ea"/>
                <a:cs typeface="+mn-cs"/>
              </a:endParaRPr>
            </a:p>
          </p:txBody>
        </p:sp>
        <p:grpSp>
          <p:nvGrpSpPr>
            <p:cNvPr id="84" name="Group 83">
              <a:extLst>
                <a:ext uri="{FF2B5EF4-FFF2-40B4-BE49-F238E27FC236}">
                  <a16:creationId xmlns:a16="http://schemas.microsoft.com/office/drawing/2014/main" id="{24AC2CDB-77DF-3EDB-5901-0A848223DEF3}"/>
                </a:ext>
              </a:extLst>
            </p:cNvPr>
            <p:cNvGrpSpPr/>
            <p:nvPr/>
          </p:nvGrpSpPr>
          <p:grpSpPr>
            <a:xfrm>
              <a:off x="9309527" y="4503478"/>
              <a:ext cx="2446111" cy="1767986"/>
              <a:chOff x="8821512" y="3920026"/>
              <a:chExt cx="2446111" cy="1767986"/>
            </a:xfrm>
          </p:grpSpPr>
          <p:grpSp>
            <p:nvGrpSpPr>
              <p:cNvPr id="85" name="Group 84">
                <a:extLst>
                  <a:ext uri="{FF2B5EF4-FFF2-40B4-BE49-F238E27FC236}">
                    <a16:creationId xmlns:a16="http://schemas.microsoft.com/office/drawing/2014/main" id="{4A066FDF-CD01-C95F-347C-28C25D920299}"/>
                  </a:ext>
                </a:extLst>
              </p:cNvPr>
              <p:cNvGrpSpPr/>
              <p:nvPr/>
            </p:nvGrpSpPr>
            <p:grpSpPr>
              <a:xfrm>
                <a:off x="8821512" y="4667932"/>
                <a:ext cx="2446111" cy="1020080"/>
                <a:chOff x="8657317" y="885372"/>
                <a:chExt cx="2446111" cy="1020080"/>
              </a:xfrm>
            </p:grpSpPr>
            <p:sp>
              <p:nvSpPr>
                <p:cNvPr id="87" name="Content Placeholder 2">
                  <a:extLst>
                    <a:ext uri="{FF2B5EF4-FFF2-40B4-BE49-F238E27FC236}">
                      <a16:creationId xmlns:a16="http://schemas.microsoft.com/office/drawing/2014/main" id="{BA2C20D8-C115-93C7-F6E1-ABC4D9350110}"/>
                    </a:ext>
                  </a:extLst>
                </p:cNvPr>
                <p:cNvSpPr txBox="1">
                  <a:spLocks/>
                </p:cNvSpPr>
                <p:nvPr/>
              </p:nvSpPr>
              <p:spPr>
                <a:xfrm>
                  <a:off x="8978672" y="885372"/>
                  <a:ext cx="1803401" cy="522514"/>
                </a:xfrm>
                <a:prstGeom prst="rect">
                  <a:avLst/>
                </a:prstGeom>
                <a:effectLst>
                  <a:outerShdw blurRad="190500" dir="5400000" algn="ctr" rotWithShape="0">
                    <a:srgbClr val="7FDCD6"/>
                  </a:outerShdw>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Poppins" panose="00000500000000000000" pitchFamily="50" charset="0"/>
                      <a:ea typeface="+mn-ea"/>
                      <a:cs typeface="Poppins" panose="000005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Poppins" panose="00000500000000000000" pitchFamily="50" charset="0"/>
                      <a:ea typeface="+mn-ea"/>
                      <a:cs typeface="Poppins" panose="000005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Poppins" panose="00000500000000000000" pitchFamily="50" charset="0"/>
                      <a:ea typeface="+mn-ea"/>
                      <a:cs typeface="Poppins" panose="000005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40" normalizeH="0" baseline="0" noProof="0" dirty="0">
                      <a:ln>
                        <a:noFill/>
                      </a:ln>
                      <a:solidFill>
                        <a:srgbClr val="FFFFFF"/>
                      </a:solidFill>
                      <a:effectLst/>
                      <a:uLnTx/>
                      <a:uFillTx/>
                      <a:latin typeface="Poppins ExtraBold" panose="00000900000000000000" pitchFamily="50" charset="0"/>
                      <a:ea typeface="+mn-ea"/>
                      <a:cs typeface="Poppins ExtraBold" panose="00000900000000000000" pitchFamily="50" charset="0"/>
                    </a:rPr>
                    <a:t>$</a:t>
                  </a:r>
                  <a:r>
                    <a:rPr kumimoji="0" lang="en-US" sz="3200" b="0" i="0" u="none" strike="noStrike" kern="1200" cap="none" spc="40" normalizeH="0" baseline="0" noProof="0" dirty="0">
                      <a:ln>
                        <a:noFill/>
                      </a:ln>
                      <a:solidFill>
                        <a:srgbClr val="FFFFFF"/>
                      </a:solidFill>
                      <a:effectLst/>
                      <a:uLnTx/>
                      <a:uFillTx/>
                      <a:latin typeface="Poppins ExtraBold" panose="00000900000000000000" pitchFamily="50" charset="0"/>
                      <a:ea typeface="+mn-ea"/>
                      <a:cs typeface="Poppins ExtraBold" panose="00000900000000000000" pitchFamily="50" charset="0"/>
                    </a:rPr>
                    <a:t>1B</a:t>
                  </a:r>
                  <a:r>
                    <a:rPr kumimoji="0" lang="en-US" sz="2800" b="0" i="0" u="none" strike="noStrike" kern="1200" cap="none" spc="40" normalizeH="0" baseline="0" noProof="0" dirty="0">
                      <a:ln>
                        <a:noFill/>
                      </a:ln>
                      <a:solidFill>
                        <a:srgbClr val="FFFFFF"/>
                      </a:solidFill>
                      <a:effectLst/>
                      <a:uLnTx/>
                      <a:uFillTx/>
                      <a:latin typeface="Poppins ExtraBold" panose="00000900000000000000" pitchFamily="50" charset="0"/>
                      <a:ea typeface="+mn-ea"/>
                      <a:cs typeface="Poppins ExtraBold" panose="00000900000000000000" pitchFamily="50" charset="0"/>
                    </a:rPr>
                    <a:t>+</a:t>
                  </a:r>
                  <a:endParaRPr kumimoji="0" lang="en-IL" sz="2800" b="0" i="0" u="none" strike="noStrike" kern="1200" cap="none" spc="40" normalizeH="0" baseline="0" noProof="0">
                    <a:ln>
                      <a:noFill/>
                    </a:ln>
                    <a:solidFill>
                      <a:srgbClr val="FFFFFF"/>
                    </a:solidFill>
                    <a:effectLst/>
                    <a:uLnTx/>
                    <a:uFillTx/>
                    <a:latin typeface="Poppins ExtraBold" panose="00000900000000000000" pitchFamily="50" charset="0"/>
                    <a:ea typeface="+mn-ea"/>
                    <a:cs typeface="Poppins ExtraBold" panose="00000900000000000000" pitchFamily="50" charset="0"/>
                  </a:endParaRPr>
                </a:p>
              </p:txBody>
            </p:sp>
            <p:sp>
              <p:nvSpPr>
                <p:cNvPr id="88" name="Content Placeholder 2">
                  <a:extLst>
                    <a:ext uri="{FF2B5EF4-FFF2-40B4-BE49-F238E27FC236}">
                      <a16:creationId xmlns:a16="http://schemas.microsoft.com/office/drawing/2014/main" id="{06BE3813-BDF4-65A5-2D79-F56DA314F2D6}"/>
                    </a:ext>
                  </a:extLst>
                </p:cNvPr>
                <p:cNvSpPr txBox="1">
                  <a:spLocks/>
                </p:cNvSpPr>
                <p:nvPr/>
              </p:nvSpPr>
              <p:spPr>
                <a:xfrm>
                  <a:off x="8657317" y="1382938"/>
                  <a:ext cx="2446111" cy="522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Poppins" panose="00000500000000000000" pitchFamily="50" charset="0"/>
                      <a:ea typeface="+mn-ea"/>
                      <a:cs typeface="Poppins" panose="000005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Poppins" panose="00000500000000000000" pitchFamily="50" charset="0"/>
                      <a:ea typeface="+mn-ea"/>
                      <a:cs typeface="Poppins" panose="000005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Poppins" panose="00000500000000000000" pitchFamily="50" charset="0"/>
                      <a:ea typeface="+mn-ea"/>
                      <a:cs typeface="Poppins" panose="000005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Poppins" panose="00000500000000000000" pitchFamily="50" charset="0"/>
                      <a:ea typeface="+mn-ea"/>
                      <a:cs typeface="Poppins" panose="00000500000000000000" pitchFamily="50" charset="0"/>
                    </a:rPr>
                    <a:t>Total Customer ROI</a:t>
                  </a:r>
                  <a:endParaRPr kumimoji="0" lang="en-IL" sz="1600" b="0" i="0" u="none" strike="noStrike" kern="1200" cap="none" spc="0" normalizeH="0" baseline="0" noProof="0">
                    <a:ln>
                      <a:noFill/>
                    </a:ln>
                    <a:solidFill>
                      <a:srgbClr val="FFFFFF"/>
                    </a:solidFill>
                    <a:effectLst/>
                    <a:uLnTx/>
                    <a:uFillTx/>
                    <a:latin typeface="Poppins" panose="00000500000000000000" pitchFamily="50" charset="0"/>
                    <a:ea typeface="+mn-ea"/>
                    <a:cs typeface="Poppins" panose="00000500000000000000" pitchFamily="50" charset="0"/>
                  </a:endParaRPr>
                </a:p>
              </p:txBody>
            </p:sp>
          </p:grpSp>
          <p:pic>
            <p:nvPicPr>
              <p:cNvPr id="86" name="Graphic 85">
                <a:extLst>
                  <a:ext uri="{FF2B5EF4-FFF2-40B4-BE49-F238E27FC236}">
                    <a16:creationId xmlns:a16="http://schemas.microsoft.com/office/drawing/2014/main" id="{9F818889-F41D-D564-3F47-B4BEF1304D96}"/>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9674476" y="3920026"/>
                <a:ext cx="720000" cy="720000"/>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8">
                                            <p:txEl>
                                              <p:pRg st="0" end="0"/>
                                            </p:txEl>
                                          </p:spTgt>
                                        </p:tgtEl>
                                        <p:attrNameLst>
                                          <p:attrName>style.visibility</p:attrName>
                                        </p:attrNameLst>
                                      </p:cBhvr>
                                      <p:to>
                                        <p:strVal val="visible"/>
                                      </p:to>
                                    </p:set>
                                    <p:animEffect transition="in" filter="wipe(up)">
                                      <p:cBhvr>
                                        <p:cTn id="11" dur="750"/>
                                        <p:tgtEl>
                                          <p:spTgt spid="58">
                                            <p:txEl>
                                              <p:pRg st="0" end="0"/>
                                            </p:txEl>
                                          </p:spTgt>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1000"/>
                                        <p:tgtEl>
                                          <p:spTgt spid="56"/>
                                        </p:tgtEl>
                                      </p:cBhvr>
                                    </p:animEffect>
                                  </p:childTnLst>
                                </p:cTn>
                              </p:par>
                            </p:childTnLst>
                          </p:cTn>
                        </p:par>
                        <p:par>
                          <p:cTn id="16" fill="hold">
                            <p:stCondLst>
                              <p:cond delay="2250"/>
                            </p:stCondLst>
                            <p:childTnLst>
                              <p:par>
                                <p:cTn id="17" presetID="47"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1000"/>
                                        <p:tgtEl>
                                          <p:spTgt spid="61"/>
                                        </p:tgtEl>
                                      </p:cBhvr>
                                    </p:animEffect>
                                    <p:anim calcmode="lin" valueType="num">
                                      <p:cBhvr>
                                        <p:cTn id="20" dur="1000" fill="hold"/>
                                        <p:tgtEl>
                                          <p:spTgt spid="61"/>
                                        </p:tgtEl>
                                        <p:attrNameLst>
                                          <p:attrName>ppt_x</p:attrName>
                                        </p:attrNameLst>
                                      </p:cBhvr>
                                      <p:tavLst>
                                        <p:tav tm="0">
                                          <p:val>
                                            <p:strVal val="#ppt_x"/>
                                          </p:val>
                                        </p:tav>
                                        <p:tav tm="100000">
                                          <p:val>
                                            <p:strVal val="#ppt_x"/>
                                          </p:val>
                                        </p:tav>
                                      </p:tavLst>
                                    </p:anim>
                                    <p:anim calcmode="lin" valueType="num">
                                      <p:cBhvr>
                                        <p:cTn id="21" dur="1000" fill="hold"/>
                                        <p:tgtEl>
                                          <p:spTgt spid="61"/>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7" presetClass="entr" presetSubtype="0"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1000"/>
                                        <p:tgtEl>
                                          <p:spTgt spid="68"/>
                                        </p:tgtEl>
                                      </p:cBhvr>
                                    </p:animEffect>
                                    <p:anim calcmode="lin" valueType="num">
                                      <p:cBhvr>
                                        <p:cTn id="26" dur="1000" fill="hold"/>
                                        <p:tgtEl>
                                          <p:spTgt spid="68"/>
                                        </p:tgtEl>
                                        <p:attrNameLst>
                                          <p:attrName>ppt_x</p:attrName>
                                        </p:attrNameLst>
                                      </p:cBhvr>
                                      <p:tavLst>
                                        <p:tav tm="0">
                                          <p:val>
                                            <p:strVal val="#ppt_x"/>
                                          </p:val>
                                        </p:tav>
                                        <p:tav tm="100000">
                                          <p:val>
                                            <p:strVal val="#ppt_x"/>
                                          </p:val>
                                        </p:tav>
                                      </p:tavLst>
                                    </p:anim>
                                    <p:anim calcmode="lin" valueType="num">
                                      <p:cBhvr>
                                        <p:cTn id="27" dur="1000" fill="hold"/>
                                        <p:tgtEl>
                                          <p:spTgt spid="68"/>
                                        </p:tgtEl>
                                        <p:attrNameLst>
                                          <p:attrName>ppt_y</p:attrName>
                                        </p:attrNameLst>
                                      </p:cBhvr>
                                      <p:tavLst>
                                        <p:tav tm="0">
                                          <p:val>
                                            <p:strVal val="#ppt_y-.1"/>
                                          </p:val>
                                        </p:tav>
                                        <p:tav tm="100000">
                                          <p:val>
                                            <p:strVal val="#ppt_y"/>
                                          </p:val>
                                        </p:tav>
                                      </p:tavLst>
                                    </p:anim>
                                  </p:childTnLst>
                                </p:cTn>
                              </p:par>
                            </p:childTnLst>
                          </p:cTn>
                        </p:par>
                        <p:par>
                          <p:cTn id="28" fill="hold">
                            <p:stCondLst>
                              <p:cond delay="4250"/>
                            </p:stCondLst>
                            <p:childTnLst>
                              <p:par>
                                <p:cTn id="29" presetID="47" presetClass="entr" presetSubtype="0"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1000"/>
                                        <p:tgtEl>
                                          <p:spTgt spid="75"/>
                                        </p:tgtEl>
                                      </p:cBhvr>
                                    </p:animEffect>
                                    <p:anim calcmode="lin" valueType="num">
                                      <p:cBhvr>
                                        <p:cTn id="32" dur="1000" fill="hold"/>
                                        <p:tgtEl>
                                          <p:spTgt spid="75"/>
                                        </p:tgtEl>
                                        <p:attrNameLst>
                                          <p:attrName>ppt_x</p:attrName>
                                        </p:attrNameLst>
                                      </p:cBhvr>
                                      <p:tavLst>
                                        <p:tav tm="0">
                                          <p:val>
                                            <p:strVal val="#ppt_x"/>
                                          </p:val>
                                        </p:tav>
                                        <p:tav tm="100000">
                                          <p:val>
                                            <p:strVal val="#ppt_x"/>
                                          </p:val>
                                        </p:tav>
                                      </p:tavLst>
                                    </p:anim>
                                    <p:anim calcmode="lin" valueType="num">
                                      <p:cBhvr>
                                        <p:cTn id="33" dur="1000" fill="hold"/>
                                        <p:tgtEl>
                                          <p:spTgt spid="75"/>
                                        </p:tgtEl>
                                        <p:attrNameLst>
                                          <p:attrName>ppt_y</p:attrName>
                                        </p:attrNameLst>
                                      </p:cBhvr>
                                      <p:tavLst>
                                        <p:tav tm="0">
                                          <p:val>
                                            <p:strVal val="#ppt_y-.1"/>
                                          </p:val>
                                        </p:tav>
                                        <p:tav tm="100000">
                                          <p:val>
                                            <p:strVal val="#ppt_y"/>
                                          </p:val>
                                        </p:tav>
                                      </p:tavLst>
                                    </p:anim>
                                  </p:childTnLst>
                                </p:cTn>
                              </p:par>
                            </p:childTnLst>
                          </p:cTn>
                        </p:par>
                        <p:par>
                          <p:cTn id="34" fill="hold">
                            <p:stCondLst>
                              <p:cond delay="5250"/>
                            </p:stCondLst>
                            <p:childTnLst>
                              <p:par>
                                <p:cTn id="35" presetID="47" presetClass="entr" presetSubtype="0"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1000"/>
                                        <p:tgtEl>
                                          <p:spTgt spid="82"/>
                                        </p:tgtEl>
                                      </p:cBhvr>
                                    </p:animEffect>
                                    <p:anim calcmode="lin" valueType="num">
                                      <p:cBhvr>
                                        <p:cTn id="38" dur="1000" fill="hold"/>
                                        <p:tgtEl>
                                          <p:spTgt spid="82"/>
                                        </p:tgtEl>
                                        <p:attrNameLst>
                                          <p:attrName>ppt_x</p:attrName>
                                        </p:attrNameLst>
                                      </p:cBhvr>
                                      <p:tavLst>
                                        <p:tav tm="0">
                                          <p:val>
                                            <p:strVal val="#ppt_x"/>
                                          </p:val>
                                        </p:tav>
                                        <p:tav tm="100000">
                                          <p:val>
                                            <p:strVal val="#ppt_x"/>
                                          </p:val>
                                        </p:tav>
                                      </p:tavLst>
                                    </p:anim>
                                    <p:anim calcmode="lin" valueType="num">
                                      <p:cBhvr>
                                        <p:cTn id="3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1"/>
          <p:cNvSpPr/>
          <p:nvPr/>
        </p:nvSpPr>
        <p:spPr>
          <a:xfrm>
            <a:off x="745551" y="457200"/>
            <a:ext cx="7315200" cy="25603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250" normalizeH="0" baseline="0" noProof="0" dirty="0">
                <a:ln>
                  <a:noFill/>
                </a:ln>
                <a:solidFill>
                  <a:srgbClr val="C084FC"/>
                </a:solidFill>
                <a:effectLst/>
                <a:uLnTx/>
                <a:uFillTx/>
                <a:latin typeface="Poppins" pitchFamily="34" charset="0"/>
                <a:ea typeface="Poppins" pitchFamily="34" charset="-122"/>
                <a:cs typeface="Poppins" pitchFamily="34" charset="-120"/>
              </a:rPr>
              <a:t>THREE CAPABILITY PROFILES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2"/>
          <p:cNvSpPr/>
          <p:nvPr/>
        </p:nvSpPr>
        <p:spPr>
          <a:xfrm>
            <a:off x="713232" y="777240"/>
            <a:ext cx="10789920" cy="54864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Most programs fall into one of </a:t>
            </a:r>
            <a:r>
              <a:rPr kumimoji="0" lang="en-US" sz="3200" b="1" i="0" u="none" strike="noStrike" kern="1200" cap="none" spc="0" normalizeH="0" baseline="0" noProof="0" dirty="0">
                <a:ln>
                  <a:noFill/>
                </a:ln>
                <a:gradFill flip="none" rotWithShape="1">
                  <a:gsLst>
                    <a:gs pos="100000">
                      <a:srgbClr val="C18CF2"/>
                    </a:gs>
                    <a:gs pos="0">
                      <a:srgbClr val="E80084"/>
                    </a:gs>
                  </a:gsLst>
                  <a:lin ang="8100000" scaled="0"/>
                  <a:tileRect/>
                </a:gradFill>
                <a:effectLst/>
                <a:uLnTx/>
                <a:uFillTx/>
                <a:latin typeface="Poppins" panose="00000500000000000000" pitchFamily="50" charset="0"/>
                <a:ea typeface="+mn-ea"/>
                <a:cs typeface="Poppins" panose="00000500000000000000" pitchFamily="50" charset="0"/>
              </a:rPr>
              <a:t>three patterns</a:t>
            </a:r>
            <a:r>
              <a:rPr kumimoji="0" lang="en-US" sz="32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hape 3"/>
          <p:cNvSpPr/>
          <p:nvPr/>
        </p:nvSpPr>
        <p:spPr>
          <a:xfrm>
            <a:off x="713232" y="1600200"/>
            <a:ext cx="3404616" cy="4331970"/>
          </a:xfrm>
          <a:prstGeom prst="roundRect">
            <a:avLst>
              <a:gd name="adj" fmla="val 2985"/>
            </a:avLst>
          </a:prstGeom>
          <a:solidFill>
            <a:srgbClr val="C9C2FF">
              <a:alpha val="6000"/>
            </a:srgbClr>
          </a:solidFill>
          <a:ln w="12700">
            <a:solidFill>
              <a:srgbClr val="FFFFFF">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4"/>
          <p:cNvSpPr/>
          <p:nvPr/>
        </p:nvSpPr>
        <p:spPr>
          <a:xfrm>
            <a:off x="881675" y="1874520"/>
            <a:ext cx="1188720" cy="310896"/>
          </a:xfrm>
          <a:prstGeom prst="roundRect">
            <a:avLst>
              <a:gd name="adj" fmla="val 50000"/>
            </a:avLst>
          </a:prstGeom>
          <a:solidFill>
            <a:srgbClr val="A855F7">
              <a:alpha val="15000"/>
            </a:srgbClr>
          </a:solidFill>
          <a:ln w="12700">
            <a:solidFill>
              <a:srgbClr val="A855F7">
                <a:alpha val="45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881675" y="1874520"/>
            <a:ext cx="1188720" cy="31089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0" cap="none" spc="100" normalizeH="0" baseline="0" noProof="0" dirty="0">
                <a:ln>
                  <a:noFill/>
                </a:ln>
                <a:solidFill>
                  <a:srgbClr val="C084FC"/>
                </a:solidFill>
                <a:effectLst/>
                <a:uLnTx/>
                <a:uFillTx/>
                <a:latin typeface="Poppins" pitchFamily="34" charset="0"/>
                <a:ea typeface="Poppins" pitchFamily="34" charset="-122"/>
                <a:cs typeface="Poppins" pitchFamily="34" charset="-120"/>
              </a:rPr>
              <a:t>PROFILE 01</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2289048" y="1901952"/>
            <a:ext cx="1554480" cy="256032"/>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0" cap="none" spc="100" normalizeH="0" baseline="0" noProof="0" dirty="0">
                <a:ln>
                  <a:noFill/>
                </a:ln>
                <a:solidFill>
                  <a:srgbClr val="94A3B8"/>
                </a:solidFill>
                <a:effectLst/>
                <a:uLnTx/>
                <a:uFillTx/>
                <a:latin typeface="Poppins" pitchFamily="34" charset="0"/>
                <a:ea typeface="Poppins" pitchFamily="34" charset="-122"/>
                <a:cs typeface="Poppins" pitchFamily="34" charset="-120"/>
              </a:rPr>
              <a:t>~15% OF ORGS</a:t>
            </a:r>
            <a:endParaRPr kumimoji="0" lang="en-US" sz="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7"/>
          <p:cNvSpPr/>
          <p:nvPr/>
        </p:nvSpPr>
        <p:spPr>
          <a:xfrm>
            <a:off x="891302" y="2409683"/>
            <a:ext cx="2901696" cy="685800"/>
          </a:xfrm>
          <a:prstGeom prst="rect">
            <a:avLst/>
          </a:prstGeom>
          <a:noFill/>
          <a:ln/>
        </p:spPr>
        <p:txBody>
          <a:bodyPr wrap="square" lIns="0" tIns="0" rIns="0" bIns="0" rtlCol="0" anchor="t"/>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Strong platform, </a:t>
            </a:r>
            <a:r>
              <a:rPr kumimoji="0" lang="en-US" sz="2400" b="1" i="0" u="none" strike="noStrike" kern="1200" cap="none" spc="0" normalizeH="0" baseline="0" noProof="0" dirty="0">
                <a:ln>
                  <a:noFill/>
                </a:ln>
                <a:solidFill>
                  <a:srgbClr val="EC4899"/>
                </a:solidFill>
                <a:effectLst/>
                <a:uLnTx/>
                <a:uFillTx/>
                <a:latin typeface="Poppins" pitchFamily="34" charset="0"/>
                <a:ea typeface="Poppins" pitchFamily="34" charset="-122"/>
                <a:cs typeface="Poppins" pitchFamily="34" charset="-120"/>
              </a:rPr>
              <a:t>weak process</a:t>
            </a:r>
            <a:r>
              <a:rPr kumimoji="0" lang="en-US" sz="24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8"/>
          <p:cNvSpPr/>
          <p:nvPr/>
        </p:nvSpPr>
        <p:spPr>
          <a:xfrm>
            <a:off x="900927" y="3273552"/>
            <a:ext cx="2901696" cy="777240"/>
          </a:xfrm>
          <a:prstGeom prst="rect">
            <a:avLst/>
          </a:prstGeom>
          <a:noFill/>
          <a:ln/>
        </p:spPr>
        <p:txBody>
          <a:bodyPr wrap="square" lIns="0" tIns="0" rIns="0" bIns="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Invested in tooling but lack the structured methodology and </a:t>
            </a:r>
            <a:r>
              <a:rPr kumimoji="0" lang="en-US" sz="1400" b="0" i="0" u="none" strike="noStrike" kern="1200" cap="none" spc="0" normalizeH="0" baseline="0" noProof="0" dirty="0" err="1">
                <a:ln>
                  <a:noFill/>
                </a:ln>
                <a:solidFill>
                  <a:srgbClr val="CBD5E1"/>
                </a:solidFill>
                <a:effectLst/>
                <a:uLnTx/>
                <a:uFillTx/>
                <a:latin typeface="Poppins" pitchFamily="34" charset="0"/>
                <a:ea typeface="Poppins" pitchFamily="34" charset="-122"/>
                <a:cs typeface="Poppins" pitchFamily="34" charset="-120"/>
              </a:rPr>
              <a:t>organisational</a:t>
            </a:r>
            <a:r>
              <a:rPr kumimoji="0" lang="en-US" sz="140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 alignment to drive consistent results.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9"/>
          <p:cNvSpPr/>
          <p:nvPr/>
        </p:nvSpPr>
        <p:spPr>
          <a:xfrm>
            <a:off x="987552" y="4670057"/>
            <a:ext cx="2947416"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120" normalizeH="0" baseline="0" noProof="0">
                <a:ln>
                  <a:noFill/>
                </a:ln>
                <a:solidFill>
                  <a:srgbClr val="94A3B8"/>
                </a:solidFill>
                <a:effectLst/>
                <a:uLnTx/>
                <a:uFillTx/>
                <a:latin typeface="Poppins" pitchFamily="34" charset="0"/>
                <a:ea typeface="Poppins" pitchFamily="34" charset="-122"/>
                <a:cs typeface="Poppins" pitchFamily="34" charset="-120"/>
              </a:rPr>
              <a:t>DEFINING SHAPE</a:t>
            </a: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 10"/>
          <p:cNvSpPr/>
          <p:nvPr/>
        </p:nvSpPr>
        <p:spPr>
          <a:xfrm>
            <a:off x="1033272" y="4889513"/>
            <a:ext cx="2855976" cy="502920"/>
          </a:xfrm>
          <a:prstGeom prst="rect">
            <a:avLst/>
          </a:prstGeom>
          <a:noFill/>
          <a:ln/>
        </p:spPr>
        <p:txBody>
          <a:bodyPr wrap="square" lIns="0" tIns="0" rIns="0" bIns="0" rtlCol="0" anchor="t"/>
          <a:lstStyle/>
          <a:p>
            <a:pPr marL="342900" marR="0" lvl="0" indent="-342900" algn="l" defTabSz="914400" rtl="0" eaLnBrk="1" fontAlgn="auto" latinLnBrk="0" hangingPunct="1">
              <a:lnSpc>
                <a:spcPct val="100000"/>
              </a:lnSpc>
              <a:spcBef>
                <a:spcPts val="0"/>
              </a:spcBef>
              <a:spcAft>
                <a:spcPts val="300"/>
              </a:spcAft>
              <a:buClrTx/>
              <a:buSzPct val="100000"/>
              <a:buFontTx/>
              <a:buChar char="•"/>
              <a:tabLst/>
              <a:defRPr/>
            </a:pPr>
            <a:r>
              <a:rPr kumimoji="0" lang="en-US" sz="1400" b="0" i="0" u="none" strike="noStrike" kern="1200" cap="none" spc="0" normalizeH="0" baseline="0" noProof="0">
                <a:ln>
                  <a:noFill/>
                </a:ln>
                <a:solidFill>
                  <a:srgbClr val="CBD5E1"/>
                </a:solidFill>
                <a:effectLst/>
                <a:uLnTx/>
                <a:uFillTx/>
                <a:latin typeface="Poppins" pitchFamily="34" charset="0"/>
                <a:ea typeface="Poppins" pitchFamily="34" charset="-122"/>
                <a:cs typeface="Poppins" pitchFamily="34" charset="-120"/>
              </a:rPr>
              <a:t>Low Process maturity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300"/>
              </a:spcAft>
              <a:buClrTx/>
              <a:buSzPct val="100000"/>
              <a:buFontTx/>
              <a:buChar char="•"/>
              <a:tabLst/>
              <a:defRPr/>
            </a:pPr>
            <a:r>
              <a:rPr kumimoji="0" lang="en-US" sz="1400" b="0" i="0" u="none" strike="noStrike" kern="1200" cap="none" spc="0" normalizeH="0" baseline="0" noProof="0">
                <a:ln>
                  <a:noFill/>
                </a:ln>
                <a:solidFill>
                  <a:srgbClr val="CBD5E1"/>
                </a:solidFill>
                <a:effectLst/>
                <a:uLnTx/>
                <a:uFillTx/>
                <a:latin typeface="Poppins" pitchFamily="34" charset="0"/>
                <a:ea typeface="Poppins" pitchFamily="34" charset="-122"/>
                <a:cs typeface="Poppins" pitchFamily="34" charset="-120"/>
              </a:rPr>
              <a:t>High Platform maturity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300"/>
              </a:spcAft>
              <a:buClrTx/>
              <a:buSzPct val="100000"/>
              <a:buFontTx/>
              <a:buChar char="•"/>
              <a:tabLst/>
              <a:defRPr/>
            </a:pPr>
            <a:r>
              <a:rPr kumimoji="0" lang="en-US" sz="1400" b="0" i="0" u="none" strike="noStrike" kern="1200" cap="none" spc="0" normalizeH="0" baseline="0" noProof="0">
                <a:ln>
                  <a:noFill/>
                </a:ln>
                <a:solidFill>
                  <a:srgbClr val="CBD5E1"/>
                </a:solidFill>
                <a:effectLst/>
                <a:uLnTx/>
                <a:uFillTx/>
                <a:latin typeface="Poppins" pitchFamily="34" charset="0"/>
                <a:ea typeface="Poppins" pitchFamily="34" charset="-122"/>
                <a:cs typeface="Poppins" pitchFamily="34" charset="-120"/>
              </a:rPr>
              <a:t>Mid People maturity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11"/>
          <p:cNvSpPr/>
          <p:nvPr/>
        </p:nvSpPr>
        <p:spPr>
          <a:xfrm>
            <a:off x="4392168" y="1600200"/>
            <a:ext cx="3404616" cy="4331970"/>
          </a:xfrm>
          <a:prstGeom prst="roundRect">
            <a:avLst>
              <a:gd name="adj" fmla="val 2985"/>
            </a:avLst>
          </a:prstGeom>
          <a:solidFill>
            <a:srgbClr val="C9C2FF">
              <a:alpha val="6000"/>
            </a:srgbClr>
          </a:solidFill>
          <a:ln w="12700">
            <a:solidFill>
              <a:srgbClr val="FFFFFF">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12"/>
          <p:cNvSpPr/>
          <p:nvPr/>
        </p:nvSpPr>
        <p:spPr>
          <a:xfrm>
            <a:off x="4560611" y="1874520"/>
            <a:ext cx="1188720" cy="310896"/>
          </a:xfrm>
          <a:prstGeom prst="roundRect">
            <a:avLst>
              <a:gd name="adj" fmla="val 50000"/>
            </a:avLst>
          </a:prstGeom>
          <a:solidFill>
            <a:srgbClr val="A855F7">
              <a:alpha val="15000"/>
            </a:srgbClr>
          </a:solidFill>
          <a:ln w="12700">
            <a:solidFill>
              <a:srgbClr val="A855F7">
                <a:alpha val="45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 13"/>
          <p:cNvSpPr/>
          <p:nvPr/>
        </p:nvSpPr>
        <p:spPr>
          <a:xfrm>
            <a:off x="4560611" y="1874520"/>
            <a:ext cx="1188720" cy="31089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0" cap="none" spc="100" normalizeH="0" baseline="0" noProof="0">
                <a:ln>
                  <a:noFill/>
                </a:ln>
                <a:solidFill>
                  <a:srgbClr val="C084FC"/>
                </a:solidFill>
                <a:effectLst/>
                <a:uLnTx/>
                <a:uFillTx/>
                <a:latin typeface="Poppins" pitchFamily="34" charset="0"/>
                <a:ea typeface="Poppins" pitchFamily="34" charset="-122"/>
                <a:cs typeface="Poppins" pitchFamily="34" charset="-120"/>
              </a:rPr>
              <a:t>PROFILE 02</a:t>
            </a:r>
            <a:endParaRPr kumimoji="0" lang="en-US" sz="8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14"/>
          <p:cNvSpPr/>
          <p:nvPr/>
        </p:nvSpPr>
        <p:spPr>
          <a:xfrm>
            <a:off x="5967984" y="1901952"/>
            <a:ext cx="1554480" cy="256032"/>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0" cap="none" spc="100" normalizeH="0" baseline="0" noProof="0">
                <a:ln>
                  <a:noFill/>
                </a:ln>
                <a:solidFill>
                  <a:srgbClr val="94A3B8"/>
                </a:solidFill>
                <a:effectLst/>
                <a:uLnTx/>
                <a:uFillTx/>
                <a:latin typeface="Poppins" pitchFamily="34" charset="0"/>
                <a:ea typeface="Poppins" pitchFamily="34" charset="-122"/>
                <a:cs typeface="Poppins" pitchFamily="34" charset="-120"/>
              </a:rPr>
              <a:t>~20% OF ORGS</a:t>
            </a:r>
            <a:endParaRPr kumimoji="0" lang="en-US" sz="9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 15"/>
          <p:cNvSpPr/>
          <p:nvPr/>
        </p:nvSpPr>
        <p:spPr>
          <a:xfrm>
            <a:off x="4570238" y="2409683"/>
            <a:ext cx="3176016" cy="685800"/>
          </a:xfrm>
          <a:prstGeom prst="rect">
            <a:avLst/>
          </a:prstGeom>
          <a:noFill/>
          <a:ln/>
        </p:spPr>
        <p:txBody>
          <a:bodyPr wrap="square" lIns="0" tIns="0" rIns="0" bIns="0" rtlCol="0" anchor="t"/>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Poppins" pitchFamily="34" charset="0"/>
                <a:ea typeface="Poppins" pitchFamily="34" charset="-122"/>
                <a:cs typeface="Poppins" pitchFamily="34" charset="-120"/>
              </a:rPr>
              <a:t>Engaged workforce, </a:t>
            </a:r>
            <a:r>
              <a:rPr kumimoji="0" lang="en-US" sz="2400" b="1" i="0" u="none" strike="noStrike" kern="1200" cap="none" spc="0" normalizeH="0" baseline="0" noProof="0">
                <a:ln>
                  <a:noFill/>
                </a:ln>
                <a:solidFill>
                  <a:srgbClr val="EC4899"/>
                </a:solidFill>
                <a:effectLst/>
                <a:uLnTx/>
                <a:uFillTx/>
                <a:latin typeface="Poppins" pitchFamily="34" charset="0"/>
                <a:ea typeface="Poppins" pitchFamily="34" charset="-122"/>
                <a:cs typeface="Poppins" pitchFamily="34" charset="-120"/>
              </a:rPr>
              <a:t>unstable program</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 16"/>
          <p:cNvSpPr/>
          <p:nvPr/>
        </p:nvSpPr>
        <p:spPr>
          <a:xfrm>
            <a:off x="4557003" y="3273552"/>
            <a:ext cx="2901696" cy="777240"/>
          </a:xfrm>
          <a:prstGeom prst="rect">
            <a:avLst/>
          </a:prstGeom>
          <a:noFill/>
          <a:ln/>
        </p:spPr>
        <p:txBody>
          <a:bodyPr wrap="square" lIns="0" tIns="0" rIns="0" bIns="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a:ln>
                  <a:noFill/>
                </a:ln>
                <a:solidFill>
                  <a:srgbClr val="CBD5E1"/>
                </a:solidFill>
                <a:effectLst/>
                <a:uLnTx/>
                <a:uFillTx/>
                <a:latin typeface="Poppins" pitchFamily="34" charset="0"/>
                <a:ea typeface="Poppins" pitchFamily="34" charset="-122"/>
                <a:cs typeface="Poppins" pitchFamily="34" charset="-120"/>
              </a:rPr>
              <a:t>Enthusiastic culture but lack the structured programme, resources, and stability to turn engagement into sustained results.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 17"/>
          <p:cNvSpPr/>
          <p:nvPr/>
        </p:nvSpPr>
        <p:spPr>
          <a:xfrm>
            <a:off x="4666488" y="4670057"/>
            <a:ext cx="2947416"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120" normalizeH="0" baseline="0" noProof="0">
                <a:ln>
                  <a:noFill/>
                </a:ln>
                <a:solidFill>
                  <a:srgbClr val="94A3B8"/>
                </a:solidFill>
                <a:effectLst/>
                <a:uLnTx/>
                <a:uFillTx/>
                <a:latin typeface="Poppins" pitchFamily="34" charset="0"/>
                <a:ea typeface="Poppins" pitchFamily="34" charset="-122"/>
                <a:cs typeface="Poppins" pitchFamily="34" charset="-120"/>
              </a:rPr>
              <a:t>DEFINING SHAPE</a:t>
            </a: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 18"/>
          <p:cNvSpPr/>
          <p:nvPr/>
        </p:nvSpPr>
        <p:spPr>
          <a:xfrm>
            <a:off x="4712208" y="4889513"/>
            <a:ext cx="2855976" cy="502920"/>
          </a:xfrm>
          <a:prstGeom prst="rect">
            <a:avLst/>
          </a:prstGeom>
          <a:noFill/>
          <a:ln/>
        </p:spPr>
        <p:txBody>
          <a:bodyPr wrap="square" lIns="0" tIns="0" rIns="0" bIns="0" rtlCol="0" anchor="t"/>
          <a:lstStyle/>
          <a:p>
            <a:pPr marL="342900" marR="0" lvl="0" indent="-342900" algn="l" defTabSz="914400" rtl="0" eaLnBrk="1" fontAlgn="auto" latinLnBrk="0" hangingPunct="1">
              <a:lnSpc>
                <a:spcPct val="100000"/>
              </a:lnSpc>
              <a:spcBef>
                <a:spcPts val="0"/>
              </a:spcBef>
              <a:spcAft>
                <a:spcPts val="300"/>
              </a:spcAft>
              <a:buClrTx/>
              <a:buSzPct val="100000"/>
              <a:buFontTx/>
              <a:buChar char="•"/>
              <a:tabLst/>
              <a:defRPr/>
            </a:pPr>
            <a:r>
              <a:rPr kumimoji="0" lang="en-US" sz="1400" b="0" i="0" u="none" strike="noStrike" kern="1200" cap="none" spc="0" normalizeH="0" baseline="0" noProof="0">
                <a:ln>
                  <a:noFill/>
                </a:ln>
                <a:solidFill>
                  <a:srgbClr val="CBD5E1"/>
                </a:solidFill>
                <a:effectLst/>
                <a:uLnTx/>
                <a:uFillTx/>
                <a:latin typeface="Poppins" pitchFamily="34" charset="0"/>
                <a:ea typeface="Poppins" pitchFamily="34" charset="-122"/>
                <a:cs typeface="Poppins" pitchFamily="34" charset="-120"/>
              </a:rPr>
              <a:t>High People maturity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300"/>
              </a:spcAft>
              <a:buClrTx/>
              <a:buSzPct val="100000"/>
              <a:buFontTx/>
              <a:buChar char="•"/>
              <a:tabLst/>
              <a:defRPr/>
            </a:pPr>
            <a:r>
              <a:rPr kumimoji="0" lang="en-US" sz="1400" b="0" i="0" u="none" strike="noStrike" kern="1200" cap="none" spc="0" normalizeH="0" baseline="0" noProof="0">
                <a:ln>
                  <a:noFill/>
                </a:ln>
                <a:solidFill>
                  <a:srgbClr val="CBD5E1"/>
                </a:solidFill>
                <a:effectLst/>
                <a:uLnTx/>
                <a:uFillTx/>
                <a:latin typeface="Poppins" pitchFamily="34" charset="0"/>
                <a:ea typeface="Poppins" pitchFamily="34" charset="-122"/>
                <a:cs typeface="Poppins" pitchFamily="34" charset="-120"/>
              </a:rPr>
              <a:t>Low Programme maturity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300"/>
              </a:spcAft>
              <a:buClrTx/>
              <a:buSzPct val="100000"/>
              <a:buFontTx/>
              <a:buChar char="•"/>
              <a:tabLst/>
              <a:defRPr/>
            </a:pPr>
            <a:r>
              <a:rPr kumimoji="0" lang="en-US" sz="1400" b="0" i="0" u="none" strike="noStrike" kern="1200" cap="none" spc="0" normalizeH="0" baseline="0" noProof="0">
                <a:ln>
                  <a:noFill/>
                </a:ln>
                <a:solidFill>
                  <a:srgbClr val="CBD5E1"/>
                </a:solidFill>
                <a:effectLst/>
                <a:uLnTx/>
                <a:uFillTx/>
                <a:latin typeface="Poppins" pitchFamily="34" charset="0"/>
                <a:ea typeface="Poppins" pitchFamily="34" charset="-122"/>
                <a:cs typeface="Poppins" pitchFamily="34" charset="-120"/>
              </a:rPr>
              <a:t>Low–mid Planning maturity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Shape 19"/>
          <p:cNvSpPr/>
          <p:nvPr/>
        </p:nvSpPr>
        <p:spPr>
          <a:xfrm>
            <a:off x="8071104" y="1600200"/>
            <a:ext cx="3404616" cy="4331970"/>
          </a:xfrm>
          <a:prstGeom prst="roundRect">
            <a:avLst>
              <a:gd name="adj" fmla="val 2985"/>
            </a:avLst>
          </a:prstGeom>
          <a:solidFill>
            <a:srgbClr val="C9C2FF">
              <a:alpha val="6000"/>
            </a:srgbClr>
          </a:solidFill>
          <a:ln w="12700">
            <a:solidFill>
              <a:srgbClr val="FFFFFF">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Shape 20"/>
          <p:cNvSpPr/>
          <p:nvPr/>
        </p:nvSpPr>
        <p:spPr>
          <a:xfrm>
            <a:off x="8239547" y="1874520"/>
            <a:ext cx="1188720" cy="310896"/>
          </a:xfrm>
          <a:prstGeom prst="roundRect">
            <a:avLst>
              <a:gd name="adj" fmla="val 50000"/>
            </a:avLst>
          </a:prstGeom>
          <a:solidFill>
            <a:srgbClr val="A855F7">
              <a:alpha val="15000"/>
            </a:srgbClr>
          </a:solidFill>
          <a:ln w="12700">
            <a:solidFill>
              <a:srgbClr val="A855F7">
                <a:alpha val="45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 21"/>
          <p:cNvSpPr/>
          <p:nvPr/>
        </p:nvSpPr>
        <p:spPr>
          <a:xfrm>
            <a:off x="8239547" y="1874520"/>
            <a:ext cx="1188720" cy="310896"/>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0" cap="none" spc="100" normalizeH="0" baseline="0" noProof="0">
                <a:ln>
                  <a:noFill/>
                </a:ln>
                <a:solidFill>
                  <a:srgbClr val="C084FC"/>
                </a:solidFill>
                <a:effectLst/>
                <a:uLnTx/>
                <a:uFillTx/>
                <a:latin typeface="Poppins" pitchFamily="34" charset="0"/>
                <a:ea typeface="Poppins" pitchFamily="34" charset="-122"/>
                <a:cs typeface="Poppins" pitchFamily="34" charset="-120"/>
              </a:rPr>
              <a:t>PROFILE 03</a:t>
            </a:r>
            <a:endParaRPr kumimoji="0" lang="en-US" sz="8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 22"/>
          <p:cNvSpPr/>
          <p:nvPr/>
        </p:nvSpPr>
        <p:spPr>
          <a:xfrm>
            <a:off x="9646920" y="1901952"/>
            <a:ext cx="1554480" cy="256032"/>
          </a:xfrm>
          <a:prstGeom prst="rect">
            <a:avLst/>
          </a:prstGeom>
          <a:noFill/>
          <a:ln/>
        </p:spPr>
        <p:txBody>
          <a:bodyPr wrap="squar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0" cap="none" spc="100" normalizeH="0" baseline="0" noProof="0">
                <a:ln>
                  <a:noFill/>
                </a:ln>
                <a:solidFill>
                  <a:srgbClr val="94A3B8"/>
                </a:solidFill>
                <a:effectLst/>
                <a:uLnTx/>
                <a:uFillTx/>
                <a:latin typeface="Poppins" pitchFamily="34" charset="0"/>
                <a:ea typeface="Poppins" pitchFamily="34" charset="-122"/>
                <a:cs typeface="Poppins" pitchFamily="34" charset="-120"/>
              </a:rPr>
              <a:t>~20% OF ORGS</a:t>
            </a:r>
            <a:endParaRPr kumimoji="0" lang="en-US" sz="9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 23"/>
          <p:cNvSpPr/>
          <p:nvPr/>
        </p:nvSpPr>
        <p:spPr>
          <a:xfrm>
            <a:off x="8249174" y="2409683"/>
            <a:ext cx="2901696" cy="685800"/>
          </a:xfrm>
          <a:prstGeom prst="rect">
            <a:avLst/>
          </a:prstGeom>
          <a:noFill/>
          <a:ln/>
        </p:spPr>
        <p:txBody>
          <a:bodyPr wrap="square" lIns="0" tIns="0" rIns="0" bIns="0" rtlCol="0" anchor="t"/>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Poppins" pitchFamily="34" charset="0"/>
                <a:ea typeface="Poppins" pitchFamily="34" charset="-122"/>
                <a:cs typeface="Poppins" pitchFamily="34" charset="-120"/>
              </a:rPr>
              <a:t>Methodical </a:t>
            </a:r>
            <a:r>
              <a:rPr kumimoji="0" lang="en-US" sz="2400" b="1" i="0" u="none" strike="noStrike" kern="1200" cap="none" spc="0" normalizeH="0" baseline="0" noProof="0">
                <a:ln>
                  <a:noFill/>
                </a:ln>
                <a:solidFill>
                  <a:srgbClr val="EC4899"/>
                </a:solidFill>
                <a:effectLst/>
                <a:uLnTx/>
                <a:uFillTx/>
                <a:latin typeface="Poppins" pitchFamily="34" charset="0"/>
                <a:ea typeface="Poppins" pitchFamily="34" charset="-122"/>
                <a:cs typeface="Poppins" pitchFamily="34" charset="-120"/>
              </a:rPr>
              <a:t>but narrow</a:t>
            </a:r>
            <a:r>
              <a:rPr kumimoji="0" lang="en-US" sz="2400" b="1" i="0" u="none" strike="noStrike" kern="1200" cap="none" spc="0" normalizeH="0" baseline="0" noProof="0">
                <a:ln>
                  <a:noFill/>
                </a:ln>
                <a:solidFill>
                  <a:srgbClr val="FFFFFF"/>
                </a:solidFill>
                <a:effectLst/>
                <a:uLnTx/>
                <a:uFillTx/>
                <a:latin typeface="Poppins" pitchFamily="34" charset="0"/>
                <a:ea typeface="Poppins" pitchFamily="34" charset="-122"/>
                <a:cs typeface="Poppins" pitchFamily="34" charset="-120"/>
              </a:rPr>
              <a:t>.</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 24"/>
          <p:cNvSpPr/>
          <p:nvPr/>
        </p:nvSpPr>
        <p:spPr>
          <a:xfrm>
            <a:off x="8258799" y="3273552"/>
            <a:ext cx="2901696" cy="777240"/>
          </a:xfrm>
          <a:prstGeom prst="rect">
            <a:avLst/>
          </a:prstGeom>
          <a:noFill/>
          <a:ln/>
        </p:spPr>
        <p:txBody>
          <a:bodyPr wrap="square" lIns="0" tIns="0" rIns="0" bIns="0" rtlCol="0" anchor="t"/>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a:ln>
                  <a:noFill/>
                </a:ln>
                <a:solidFill>
                  <a:srgbClr val="CBD5E1"/>
                </a:solidFill>
                <a:effectLst/>
                <a:uLnTx/>
                <a:uFillTx/>
                <a:latin typeface="Poppins" pitchFamily="34" charset="0"/>
                <a:ea typeface="Poppins" pitchFamily="34" charset="-122"/>
                <a:cs typeface="Poppins" pitchFamily="34" charset="-120"/>
              </a:rPr>
              <a:t>Strong internal alignment and methodology, but apply innovation narrowly — usually a single use-case run well.</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 25"/>
          <p:cNvSpPr/>
          <p:nvPr/>
        </p:nvSpPr>
        <p:spPr>
          <a:xfrm>
            <a:off x="8345424" y="4670057"/>
            <a:ext cx="2947416" cy="20116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120" normalizeH="0" baseline="0" noProof="0">
                <a:ln>
                  <a:noFill/>
                </a:ln>
                <a:solidFill>
                  <a:srgbClr val="94A3B8"/>
                </a:solidFill>
                <a:effectLst/>
                <a:uLnTx/>
                <a:uFillTx/>
                <a:latin typeface="Poppins" pitchFamily="34" charset="0"/>
                <a:ea typeface="Poppins" pitchFamily="34" charset="-122"/>
                <a:cs typeface="Poppins" pitchFamily="34" charset="-120"/>
              </a:rPr>
              <a:t>DEFINING SHAPE</a:t>
            </a: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 26"/>
          <p:cNvSpPr/>
          <p:nvPr/>
        </p:nvSpPr>
        <p:spPr>
          <a:xfrm>
            <a:off x="8391144" y="4889513"/>
            <a:ext cx="2855976" cy="502920"/>
          </a:xfrm>
          <a:prstGeom prst="rect">
            <a:avLst/>
          </a:prstGeom>
          <a:noFill/>
          <a:ln/>
        </p:spPr>
        <p:txBody>
          <a:bodyPr wrap="square" lIns="0" tIns="0" rIns="0" bIns="0" rtlCol="0" anchor="t"/>
          <a:lstStyle/>
          <a:p>
            <a:pPr marL="342900" marR="0" lvl="0" indent="-342900" algn="l" defTabSz="914400" rtl="0" eaLnBrk="1" fontAlgn="auto" latinLnBrk="0" hangingPunct="1">
              <a:lnSpc>
                <a:spcPct val="100000"/>
              </a:lnSpc>
              <a:spcBef>
                <a:spcPts val="0"/>
              </a:spcBef>
              <a:spcAft>
                <a:spcPts val="300"/>
              </a:spcAft>
              <a:buClrTx/>
              <a:buSzPct val="100000"/>
              <a:buFontTx/>
              <a:buChar char="•"/>
              <a:tabLst/>
              <a:defRPr/>
            </a:pPr>
            <a:r>
              <a:rPr kumimoji="0" lang="en-US" sz="1400" b="0" i="0" u="none" strike="noStrike" kern="1200" cap="none" spc="0" normalizeH="0" baseline="0" noProof="0">
                <a:ln>
                  <a:noFill/>
                </a:ln>
                <a:solidFill>
                  <a:srgbClr val="CBD5E1"/>
                </a:solidFill>
                <a:effectLst/>
                <a:uLnTx/>
                <a:uFillTx/>
                <a:latin typeface="Poppins" pitchFamily="34" charset="0"/>
                <a:ea typeface="Poppins" pitchFamily="34" charset="-122"/>
                <a:cs typeface="Poppins" pitchFamily="34" charset="-120"/>
              </a:rPr>
              <a:t>High Process maturity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300"/>
              </a:spcAft>
              <a:buClrTx/>
              <a:buSzPct val="100000"/>
              <a:buFontTx/>
              <a:buChar char="•"/>
              <a:tabLst/>
              <a:defRPr/>
            </a:pPr>
            <a:r>
              <a:rPr kumimoji="0" lang="en-US" sz="1400" b="0" i="0" u="none" strike="noStrike" kern="1200" cap="none" spc="0" normalizeH="0" baseline="0" noProof="0">
                <a:ln>
                  <a:noFill/>
                </a:ln>
                <a:solidFill>
                  <a:srgbClr val="CBD5E1"/>
                </a:solidFill>
                <a:effectLst/>
                <a:uLnTx/>
                <a:uFillTx/>
                <a:latin typeface="Poppins" pitchFamily="34" charset="0"/>
                <a:ea typeface="Poppins" pitchFamily="34" charset="-122"/>
                <a:cs typeface="Poppins" pitchFamily="34" charset="-120"/>
              </a:rPr>
              <a:t>Low Programme maturity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300"/>
              </a:spcAft>
              <a:buClrTx/>
              <a:buSzPct val="100000"/>
              <a:buFontTx/>
              <a:buChar char="•"/>
              <a:tabLst/>
              <a:defRPr/>
            </a:pPr>
            <a:r>
              <a:rPr kumimoji="0" lang="en-US" sz="1400" b="0" i="0" u="none" strike="noStrike" kern="1200" cap="none" spc="0" normalizeH="0" baseline="0" noProof="0">
                <a:ln>
                  <a:noFill/>
                </a:ln>
                <a:solidFill>
                  <a:srgbClr val="CBD5E1"/>
                </a:solidFill>
                <a:effectLst/>
                <a:uLnTx/>
                <a:uFillTx/>
                <a:latin typeface="Poppins" pitchFamily="34" charset="0"/>
                <a:ea typeface="Poppins" pitchFamily="34" charset="-122"/>
                <a:cs typeface="Poppins" pitchFamily="34" charset="-120"/>
              </a:rPr>
              <a:t>Mid Platform &amp; People</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33">
            <a:extLst>
              <a:ext uri="{FF2B5EF4-FFF2-40B4-BE49-F238E27FC236}">
                <a16:creationId xmlns:a16="http://schemas.microsoft.com/office/drawing/2014/main" id="{D064DCDD-1A4D-2136-8F61-F717F902FFDF}"/>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pic>
        <p:nvPicPr>
          <p:cNvPr id="32" name="Graphic 31">
            <a:extLst>
              <a:ext uri="{FF2B5EF4-FFF2-40B4-BE49-F238E27FC236}">
                <a16:creationId xmlns:a16="http://schemas.microsoft.com/office/drawing/2014/main" id="{ED9FA8AA-6F96-24AC-E272-FD481EDBF41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1"/>
          <p:cNvSpPr/>
          <p:nvPr/>
        </p:nvSpPr>
        <p:spPr>
          <a:xfrm>
            <a:off x="708721" y="411480"/>
            <a:ext cx="8686800" cy="237744"/>
          </a:xfrm>
          <a:prstGeom prst="rect">
            <a:avLst/>
          </a:prstGeom>
          <a:noFill/>
          <a:ln/>
        </p:spPr>
        <p:txBody>
          <a:bodyPr wrap="square" lIns="0" tIns="0" rIns="0" bIns="0" rtlCol="0" anchor="ctr"/>
          <a:lstStyle/>
          <a:p>
            <a:pPr marL="0" indent="0" algn="l">
              <a:buNone/>
            </a:pPr>
            <a:r>
              <a:rPr lang="en-US" sz="1400" b="1" kern="0" spc="260" dirty="0">
                <a:solidFill>
                  <a:srgbClr val="C084FC"/>
                </a:solidFill>
                <a:latin typeface="Poppins" pitchFamily="34" charset="0"/>
                <a:ea typeface="Poppins" pitchFamily="34" charset="-122"/>
                <a:cs typeface="Poppins" pitchFamily="34" charset="-120"/>
              </a:rPr>
              <a:t>WHAT WORKS</a:t>
            </a:r>
            <a:r>
              <a:rPr lang="en-US" sz="1400" b="1" kern="0" spc="260" dirty="0">
                <a:solidFill>
                  <a:srgbClr val="94A3B8"/>
                </a:solidFill>
                <a:latin typeface="Poppins" pitchFamily="34" charset="0"/>
                <a:ea typeface="Poppins" pitchFamily="34" charset="-122"/>
                <a:cs typeface="Poppins" pitchFamily="34" charset="-120"/>
              </a:rPr>
              <a:t>   ·   FROM RESEARCH TO PRACTICE</a:t>
            </a:r>
            <a:endParaRPr lang="en-US" sz="1400" dirty="0"/>
          </a:p>
        </p:txBody>
      </p:sp>
      <p:sp>
        <p:nvSpPr>
          <p:cNvPr id="6" name="Text 4"/>
          <p:cNvSpPr/>
          <p:nvPr/>
        </p:nvSpPr>
        <p:spPr>
          <a:xfrm>
            <a:off x="630936" y="941832"/>
            <a:ext cx="10698480" cy="640080"/>
          </a:xfrm>
          <a:prstGeom prst="rect">
            <a:avLst/>
          </a:prstGeom>
          <a:noFill/>
          <a:ln/>
        </p:spPr>
        <p:txBody>
          <a:bodyPr wrap="square" lIns="0" tIns="0" rIns="0" bIns="0" rtlCol="0" anchor="t"/>
          <a:lstStyle/>
          <a:p>
            <a:pPr marL="0" indent="0">
              <a:buNone/>
            </a:pPr>
            <a:r>
              <a:rPr lang="en-US" sz="4000" b="1" kern="0" spc="-50" dirty="0">
                <a:solidFill>
                  <a:srgbClr val="FFFFFF"/>
                </a:solidFill>
                <a:latin typeface="Poppins" pitchFamily="34" charset="0"/>
                <a:ea typeface="Poppins" pitchFamily="34" charset="-122"/>
                <a:cs typeface="Poppins" pitchFamily="34" charset="-120"/>
              </a:rPr>
              <a:t>Best practices for </a:t>
            </a:r>
            <a:r>
              <a:rPr lang="en-US" sz="40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closing the gap</a:t>
            </a:r>
            <a:r>
              <a:rPr lang="en-US" sz="4000" b="1" kern="0" spc="-50" dirty="0">
                <a:solidFill>
                  <a:srgbClr val="FFFFFF"/>
                </a:solidFill>
                <a:latin typeface="Poppins" pitchFamily="34" charset="0"/>
                <a:ea typeface="Poppins" pitchFamily="34" charset="-122"/>
                <a:cs typeface="Poppins" pitchFamily="34" charset="-120"/>
              </a:rPr>
              <a:t>.</a:t>
            </a:r>
            <a:endParaRPr lang="en-US" sz="4000" dirty="0"/>
          </a:p>
        </p:txBody>
      </p:sp>
      <p:sp>
        <p:nvSpPr>
          <p:cNvPr id="7" name="Text 5"/>
          <p:cNvSpPr/>
          <p:nvPr/>
        </p:nvSpPr>
        <p:spPr>
          <a:xfrm>
            <a:off x="630936" y="1741932"/>
            <a:ext cx="10058400" cy="502920"/>
          </a:xfrm>
          <a:prstGeom prst="rect">
            <a:avLst/>
          </a:prstGeom>
          <a:noFill/>
          <a:ln/>
        </p:spPr>
        <p:txBody>
          <a:bodyPr wrap="square" lIns="0" tIns="0" rIns="0" bIns="0" rtlCol="0" anchor="t"/>
          <a:lstStyle/>
          <a:p>
            <a:pPr marL="0" indent="0">
              <a:lnSpc>
                <a:spcPct val="130000"/>
              </a:lnSpc>
              <a:buNone/>
            </a:pPr>
            <a:r>
              <a:rPr lang="en-US" sz="1500" dirty="0">
                <a:solidFill>
                  <a:srgbClr val="CBD5E1"/>
                </a:solidFill>
                <a:latin typeface="Poppins" pitchFamily="34" charset="0"/>
                <a:ea typeface="Poppins" pitchFamily="34" charset="-122"/>
                <a:cs typeface="Poppins" pitchFamily="34" charset="-120"/>
              </a:rPr>
              <a:t>Three priorities the research points to, in the order they need to be tackled.</a:t>
            </a:r>
            <a:endParaRPr lang="en-US" sz="1500" dirty="0"/>
          </a:p>
        </p:txBody>
      </p:sp>
      <p:sp>
        <p:nvSpPr>
          <p:cNvPr id="8" name="Shape 6"/>
          <p:cNvSpPr/>
          <p:nvPr/>
        </p:nvSpPr>
        <p:spPr>
          <a:xfrm>
            <a:off x="630936" y="2292532"/>
            <a:ext cx="10927080" cy="3799509"/>
          </a:xfrm>
          <a:prstGeom prst="roundRect">
            <a:avLst>
              <a:gd name="adj" fmla="val 4194"/>
            </a:avLst>
          </a:prstGeom>
          <a:solidFill>
            <a:srgbClr val="EC4899">
              <a:alpha val="4000"/>
            </a:srgbClr>
          </a:solidFill>
          <a:ln w="12700">
            <a:solidFill>
              <a:srgbClr val="EC4899">
                <a:alpha val="40000"/>
              </a:srgbClr>
            </a:solidFill>
            <a:prstDash val="solid"/>
          </a:ln>
        </p:spPr>
        <p:txBody>
          <a:bodyPr/>
          <a:lstStyle/>
          <a:p>
            <a:endParaRPr lang="en-GB" sz="2800" dirty="0"/>
          </a:p>
        </p:txBody>
      </p:sp>
      <p:sp>
        <p:nvSpPr>
          <p:cNvPr id="9" name="Text 7"/>
          <p:cNvSpPr/>
          <p:nvPr/>
        </p:nvSpPr>
        <p:spPr>
          <a:xfrm>
            <a:off x="1042416" y="2585141"/>
            <a:ext cx="10104120" cy="228600"/>
          </a:xfrm>
          <a:prstGeom prst="rect">
            <a:avLst/>
          </a:prstGeom>
          <a:noFill/>
          <a:ln/>
        </p:spPr>
        <p:txBody>
          <a:bodyPr wrap="square" lIns="0" tIns="0" rIns="0" bIns="0" rtlCol="0" anchor="ctr"/>
          <a:lstStyle/>
          <a:p>
            <a:pPr marL="0" indent="0">
              <a:buNone/>
            </a:pPr>
            <a:r>
              <a:rPr lang="en-US" sz="1400" b="1" kern="0" spc="200" dirty="0">
                <a:solidFill>
                  <a:srgbClr val="EC4899"/>
                </a:solidFill>
                <a:latin typeface="Poppins" pitchFamily="34" charset="0"/>
                <a:ea typeface="Poppins" pitchFamily="34" charset="-122"/>
                <a:cs typeface="Poppins" pitchFamily="34" charset="-120"/>
              </a:rPr>
              <a:t>THREE KEY TAKEAWAYS</a:t>
            </a:r>
            <a:endParaRPr lang="en-US" sz="1400" dirty="0"/>
          </a:p>
        </p:txBody>
      </p:sp>
      <p:sp>
        <p:nvSpPr>
          <p:cNvPr id="10" name="Text 8"/>
          <p:cNvSpPr/>
          <p:nvPr/>
        </p:nvSpPr>
        <p:spPr>
          <a:xfrm>
            <a:off x="1042416" y="2978333"/>
            <a:ext cx="3063240" cy="548640"/>
          </a:xfrm>
          <a:prstGeom prst="rect">
            <a:avLst/>
          </a:prstGeom>
          <a:noFill/>
          <a:ln/>
        </p:spPr>
        <p:txBody>
          <a:bodyPr wrap="square" lIns="0" tIns="0" rIns="0" bIns="0" rtlCol="0" anchor="ctr"/>
          <a:lstStyle/>
          <a:p>
            <a:pPr marL="0" indent="0">
              <a:buNone/>
            </a:pPr>
            <a:r>
              <a:rPr lang="en-US" sz="4000" b="1" kern="0" spc="-100" dirty="0">
                <a:solidFill>
                  <a:srgbClr val="C084FC"/>
                </a:solidFill>
                <a:latin typeface="Poppins" pitchFamily="34" charset="0"/>
                <a:ea typeface="Poppins" pitchFamily="34" charset="-122"/>
                <a:cs typeface="Poppins" pitchFamily="34" charset="-120"/>
              </a:rPr>
              <a:t>01</a:t>
            </a:r>
            <a:endParaRPr lang="en-US" sz="4000" dirty="0"/>
          </a:p>
        </p:txBody>
      </p:sp>
      <p:sp>
        <p:nvSpPr>
          <p:cNvPr id="11" name="Text 9"/>
          <p:cNvSpPr/>
          <p:nvPr/>
        </p:nvSpPr>
        <p:spPr>
          <a:xfrm>
            <a:off x="1042416" y="3572693"/>
            <a:ext cx="3063240" cy="640080"/>
          </a:xfrm>
          <a:prstGeom prst="rect">
            <a:avLst/>
          </a:prstGeom>
          <a:noFill/>
          <a:ln/>
        </p:spPr>
        <p:txBody>
          <a:bodyPr wrap="square" lIns="0" tIns="0" rIns="0" bIns="0" rtlCol="0" anchor="t"/>
          <a:lstStyle/>
          <a:p>
            <a:pPr marL="0" indent="0">
              <a:lnSpc>
                <a:spcPct val="112000"/>
              </a:lnSpc>
              <a:buNone/>
            </a:pPr>
            <a:r>
              <a:rPr lang="en-US" b="1" dirty="0">
                <a:solidFill>
                  <a:srgbClr val="FFFFFF"/>
                </a:solidFill>
                <a:latin typeface="Poppins" pitchFamily="34" charset="0"/>
                <a:ea typeface="Poppins" pitchFamily="34" charset="-122"/>
                <a:cs typeface="Poppins" pitchFamily="34" charset="-120"/>
              </a:rPr>
              <a:t>Build the operational layer first.</a:t>
            </a:r>
            <a:endParaRPr lang="en-US" dirty="0"/>
          </a:p>
        </p:txBody>
      </p:sp>
      <p:sp>
        <p:nvSpPr>
          <p:cNvPr id="12" name="Text 10"/>
          <p:cNvSpPr/>
          <p:nvPr/>
        </p:nvSpPr>
        <p:spPr>
          <a:xfrm>
            <a:off x="1042415" y="4258493"/>
            <a:ext cx="3303953" cy="731520"/>
          </a:xfrm>
          <a:prstGeom prst="rect">
            <a:avLst/>
          </a:prstGeom>
          <a:noFill/>
          <a:ln/>
        </p:spPr>
        <p:txBody>
          <a:bodyPr wrap="square" lIns="0" tIns="0" rIns="0" bIns="0" rtlCol="0" anchor="t"/>
          <a:lstStyle/>
          <a:p>
            <a:pPr marL="0" indent="0">
              <a:lnSpc>
                <a:spcPct val="130000"/>
              </a:lnSpc>
              <a:buNone/>
            </a:pPr>
            <a:r>
              <a:rPr lang="en-US" sz="1400" dirty="0">
                <a:solidFill>
                  <a:srgbClr val="CBD5E1"/>
                </a:solidFill>
                <a:latin typeface="Poppins" pitchFamily="34" charset="0"/>
                <a:ea typeface="Poppins" pitchFamily="34" charset="-122"/>
                <a:cs typeface="Poppins" pitchFamily="34" charset="-120"/>
              </a:rPr>
              <a:t>Activity without infrastructure fragments instead of compounding.</a:t>
            </a:r>
          </a:p>
          <a:p>
            <a:pPr marL="0" indent="0">
              <a:lnSpc>
                <a:spcPct val="130000"/>
              </a:lnSpc>
              <a:buNone/>
            </a:pPr>
            <a:endParaRPr lang="en-US" sz="1400" dirty="0">
              <a:solidFill>
                <a:srgbClr val="CBD5E1"/>
              </a:solidFill>
              <a:latin typeface="Poppins" pitchFamily="34" charset="0"/>
              <a:ea typeface="Poppins" pitchFamily="34" charset="-122"/>
              <a:cs typeface="Poppins" pitchFamily="34" charset="-120"/>
            </a:endParaRPr>
          </a:p>
          <a:p>
            <a:pPr marL="0" indent="0">
              <a:lnSpc>
                <a:spcPct val="130000"/>
              </a:lnSpc>
              <a:buNone/>
            </a:pPr>
            <a:r>
              <a:rPr lang="en-US" sz="14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Recommendation: </a:t>
            </a:r>
            <a:r>
              <a:rPr lang="en-US" sz="1400" dirty="0">
                <a:solidFill>
                  <a:srgbClr val="CBD5E1"/>
                </a:solidFill>
                <a:latin typeface="Poppins" pitchFamily="34" charset="0"/>
                <a:ea typeface="Poppins" pitchFamily="34" charset="-122"/>
                <a:cs typeface="Poppins" pitchFamily="34" charset="-120"/>
              </a:rPr>
              <a:t>Pause new programs until the foundation can carry them.</a:t>
            </a:r>
            <a:endParaRPr lang="en-US" sz="1400" dirty="0"/>
          </a:p>
        </p:txBody>
      </p:sp>
      <p:sp>
        <p:nvSpPr>
          <p:cNvPr id="13" name="Text 11"/>
          <p:cNvSpPr/>
          <p:nvPr/>
        </p:nvSpPr>
        <p:spPr>
          <a:xfrm>
            <a:off x="4562856" y="2978333"/>
            <a:ext cx="3063240" cy="548640"/>
          </a:xfrm>
          <a:prstGeom prst="rect">
            <a:avLst/>
          </a:prstGeom>
          <a:noFill/>
          <a:ln/>
        </p:spPr>
        <p:txBody>
          <a:bodyPr wrap="square" lIns="0" tIns="0" rIns="0" bIns="0" rtlCol="0" anchor="ctr"/>
          <a:lstStyle/>
          <a:p>
            <a:pPr marL="0" indent="0">
              <a:buNone/>
            </a:pPr>
            <a:r>
              <a:rPr lang="en-US" sz="4000" b="1" kern="0" spc="-100" dirty="0">
                <a:solidFill>
                  <a:srgbClr val="EC4899"/>
                </a:solidFill>
                <a:latin typeface="Poppins" pitchFamily="34" charset="0"/>
                <a:ea typeface="Poppins" pitchFamily="34" charset="-122"/>
                <a:cs typeface="Poppins" pitchFamily="34" charset="-120"/>
              </a:rPr>
              <a:t>02</a:t>
            </a:r>
            <a:endParaRPr lang="en-US" sz="4000" dirty="0"/>
          </a:p>
        </p:txBody>
      </p:sp>
      <p:sp>
        <p:nvSpPr>
          <p:cNvPr id="14" name="Text 12"/>
          <p:cNvSpPr/>
          <p:nvPr/>
        </p:nvSpPr>
        <p:spPr>
          <a:xfrm>
            <a:off x="4562856" y="3572693"/>
            <a:ext cx="3251108" cy="640080"/>
          </a:xfrm>
          <a:prstGeom prst="rect">
            <a:avLst/>
          </a:prstGeom>
          <a:noFill/>
          <a:ln/>
        </p:spPr>
        <p:txBody>
          <a:bodyPr wrap="square" lIns="0" tIns="0" rIns="0" bIns="0" rtlCol="0" anchor="t"/>
          <a:lstStyle/>
          <a:p>
            <a:pPr marL="0" indent="0">
              <a:lnSpc>
                <a:spcPct val="112000"/>
              </a:lnSpc>
              <a:buNone/>
            </a:pPr>
            <a:r>
              <a:rPr lang="en-US" b="1" dirty="0">
                <a:solidFill>
                  <a:srgbClr val="FFFFFF"/>
                </a:solidFill>
                <a:latin typeface="Poppins" pitchFamily="34" charset="0"/>
                <a:ea typeface="Poppins" pitchFamily="34" charset="-122"/>
                <a:cs typeface="Poppins" pitchFamily="34" charset="-120"/>
              </a:rPr>
              <a:t>Treat measurement as architecture, not reporting.</a:t>
            </a:r>
            <a:endParaRPr lang="en-US" dirty="0"/>
          </a:p>
        </p:txBody>
      </p:sp>
      <p:sp>
        <p:nvSpPr>
          <p:cNvPr id="15" name="Text 13"/>
          <p:cNvSpPr/>
          <p:nvPr/>
        </p:nvSpPr>
        <p:spPr>
          <a:xfrm>
            <a:off x="4562856" y="4258492"/>
            <a:ext cx="3063240" cy="1833549"/>
          </a:xfrm>
          <a:prstGeom prst="rect">
            <a:avLst/>
          </a:prstGeom>
          <a:noFill/>
          <a:ln/>
        </p:spPr>
        <p:txBody>
          <a:bodyPr wrap="square" lIns="0" tIns="0" rIns="0" bIns="0" rtlCol="0" anchor="t"/>
          <a:lstStyle/>
          <a:p>
            <a:pPr marL="0" indent="0">
              <a:lnSpc>
                <a:spcPct val="130000"/>
              </a:lnSpc>
              <a:buNone/>
            </a:pPr>
            <a:r>
              <a:rPr lang="en-US" sz="1400" dirty="0">
                <a:solidFill>
                  <a:srgbClr val="CBD5E1"/>
                </a:solidFill>
                <a:latin typeface="Poppins" pitchFamily="34" charset="0"/>
                <a:ea typeface="Poppins" pitchFamily="34" charset="-122"/>
                <a:cs typeface="Poppins" pitchFamily="34" charset="-120"/>
              </a:rPr>
              <a:t>Measurement bolted on after launch loses the data path. </a:t>
            </a:r>
          </a:p>
          <a:p>
            <a:pPr marL="0" indent="0">
              <a:lnSpc>
                <a:spcPct val="130000"/>
              </a:lnSpc>
              <a:buNone/>
            </a:pPr>
            <a:endParaRPr lang="en-US" sz="1400" dirty="0">
              <a:solidFill>
                <a:srgbClr val="CBD5E1"/>
              </a:solidFill>
              <a:latin typeface="Poppins" pitchFamily="34" charset="0"/>
              <a:ea typeface="Poppins" pitchFamily="34" charset="-122"/>
              <a:cs typeface="Poppins" pitchFamily="34" charset="-120"/>
            </a:endParaRPr>
          </a:p>
          <a:p>
            <a:pPr marL="0" indent="0">
              <a:lnSpc>
                <a:spcPct val="130000"/>
              </a:lnSpc>
              <a:buNone/>
            </a:pPr>
            <a:r>
              <a:rPr lang="en-US" sz="14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Recommendation: </a:t>
            </a:r>
            <a:r>
              <a:rPr lang="en-US" sz="1400" dirty="0">
                <a:solidFill>
                  <a:srgbClr val="CBD5E1"/>
                </a:solidFill>
                <a:latin typeface="Poppins" pitchFamily="34" charset="0"/>
                <a:ea typeface="Poppins" pitchFamily="34" charset="-122"/>
                <a:cs typeface="Poppins" pitchFamily="34" charset="-120"/>
              </a:rPr>
              <a:t>Define impact metrics before launch, not after.</a:t>
            </a:r>
          </a:p>
          <a:p>
            <a:pPr marL="0" indent="0">
              <a:lnSpc>
                <a:spcPct val="130000"/>
              </a:lnSpc>
              <a:buNone/>
            </a:pPr>
            <a:endParaRPr lang="en-US" sz="1400" dirty="0">
              <a:solidFill>
                <a:srgbClr val="CBD5E1"/>
              </a:solidFill>
              <a:latin typeface="Poppins" pitchFamily="34" charset="0"/>
              <a:cs typeface="Poppins" pitchFamily="34" charset="-120"/>
            </a:endParaRPr>
          </a:p>
          <a:p>
            <a:pPr marL="0" indent="0">
              <a:lnSpc>
                <a:spcPct val="130000"/>
              </a:lnSpc>
              <a:buNone/>
            </a:pPr>
            <a:endParaRPr lang="en-US" sz="1400" dirty="0"/>
          </a:p>
        </p:txBody>
      </p:sp>
      <p:sp>
        <p:nvSpPr>
          <p:cNvPr id="16" name="Text 14"/>
          <p:cNvSpPr/>
          <p:nvPr/>
        </p:nvSpPr>
        <p:spPr>
          <a:xfrm>
            <a:off x="8083296" y="2978333"/>
            <a:ext cx="3063240" cy="548640"/>
          </a:xfrm>
          <a:prstGeom prst="rect">
            <a:avLst/>
          </a:prstGeom>
          <a:noFill/>
          <a:ln/>
        </p:spPr>
        <p:txBody>
          <a:bodyPr wrap="square" lIns="0" tIns="0" rIns="0" bIns="0" rtlCol="0" anchor="ctr"/>
          <a:lstStyle/>
          <a:p>
            <a:pPr marL="0" indent="0">
              <a:buNone/>
            </a:pPr>
            <a:r>
              <a:rPr lang="en-US" sz="4000" b="1" kern="0" spc="-100" dirty="0">
                <a:solidFill>
                  <a:srgbClr val="F59E0B"/>
                </a:solidFill>
                <a:latin typeface="Poppins" pitchFamily="34" charset="0"/>
                <a:ea typeface="Poppins" pitchFamily="34" charset="-122"/>
                <a:cs typeface="Poppins" pitchFamily="34" charset="-120"/>
              </a:rPr>
              <a:t>03</a:t>
            </a:r>
            <a:endParaRPr lang="en-US" sz="4000" dirty="0"/>
          </a:p>
        </p:txBody>
      </p:sp>
      <p:sp>
        <p:nvSpPr>
          <p:cNvPr id="17" name="Text 15"/>
          <p:cNvSpPr/>
          <p:nvPr/>
        </p:nvSpPr>
        <p:spPr>
          <a:xfrm>
            <a:off x="8083296" y="3572693"/>
            <a:ext cx="3063240" cy="640080"/>
          </a:xfrm>
          <a:prstGeom prst="rect">
            <a:avLst/>
          </a:prstGeom>
          <a:noFill/>
          <a:ln/>
        </p:spPr>
        <p:txBody>
          <a:bodyPr wrap="square" lIns="0" tIns="0" rIns="0" bIns="0" rtlCol="0" anchor="t"/>
          <a:lstStyle/>
          <a:p>
            <a:pPr marL="0" indent="0">
              <a:lnSpc>
                <a:spcPct val="112000"/>
              </a:lnSpc>
              <a:buNone/>
            </a:pPr>
            <a:r>
              <a:rPr lang="en-US" b="1" dirty="0">
                <a:solidFill>
                  <a:srgbClr val="FFFFFF"/>
                </a:solidFill>
                <a:latin typeface="Poppins" pitchFamily="34" charset="0"/>
                <a:ea typeface="Poppins" pitchFamily="34" charset="-122"/>
                <a:cs typeface="Poppins" pitchFamily="34" charset="-120"/>
              </a:rPr>
              <a:t>Use AI to scale, not to substitute.</a:t>
            </a:r>
            <a:endParaRPr lang="en-US" dirty="0"/>
          </a:p>
        </p:txBody>
      </p:sp>
      <p:sp>
        <p:nvSpPr>
          <p:cNvPr id="18" name="Text 16"/>
          <p:cNvSpPr/>
          <p:nvPr/>
        </p:nvSpPr>
        <p:spPr>
          <a:xfrm>
            <a:off x="8083296" y="4258493"/>
            <a:ext cx="3388268" cy="1833548"/>
          </a:xfrm>
          <a:prstGeom prst="rect">
            <a:avLst/>
          </a:prstGeom>
          <a:noFill/>
          <a:ln/>
        </p:spPr>
        <p:txBody>
          <a:bodyPr wrap="square" lIns="0" tIns="0" rIns="0" bIns="0" rtlCol="0" anchor="t"/>
          <a:lstStyle/>
          <a:p>
            <a:pPr marL="0" indent="0">
              <a:lnSpc>
                <a:spcPct val="130000"/>
              </a:lnSpc>
              <a:buNone/>
            </a:pPr>
            <a:r>
              <a:rPr lang="en-US" sz="1400" dirty="0">
                <a:solidFill>
                  <a:srgbClr val="CBD5E1"/>
                </a:solidFill>
                <a:latin typeface="Poppins" pitchFamily="34" charset="0"/>
                <a:ea typeface="Poppins" pitchFamily="34" charset="-122"/>
                <a:cs typeface="Poppins" pitchFamily="34" charset="-120"/>
              </a:rPr>
              <a:t>AI compounds whatever's underneath. </a:t>
            </a:r>
            <a:br>
              <a:rPr lang="en-US" sz="1400" dirty="0">
                <a:solidFill>
                  <a:srgbClr val="CBD5E1"/>
                </a:solidFill>
                <a:latin typeface="Poppins" pitchFamily="34" charset="0"/>
                <a:ea typeface="Poppins" pitchFamily="34" charset="-122"/>
                <a:cs typeface="Poppins" pitchFamily="34" charset="-120"/>
              </a:rPr>
            </a:br>
            <a:endParaRPr lang="en-US" sz="1400" dirty="0">
              <a:solidFill>
                <a:srgbClr val="CBD5E1"/>
              </a:solidFill>
              <a:latin typeface="Poppins" pitchFamily="34" charset="0"/>
              <a:ea typeface="Poppins" pitchFamily="34" charset="-122"/>
              <a:cs typeface="Poppins" pitchFamily="34" charset="-120"/>
            </a:endParaRPr>
          </a:p>
          <a:p>
            <a:pPr marL="0" indent="0">
              <a:lnSpc>
                <a:spcPct val="130000"/>
              </a:lnSpc>
              <a:buNone/>
            </a:pPr>
            <a:r>
              <a:rPr lang="en-US" sz="14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Recommendation</a:t>
            </a:r>
            <a:r>
              <a:rPr lang="en-US" sz="1400" dirty="0">
                <a:solidFill>
                  <a:srgbClr val="CBD5E1"/>
                </a:solidFill>
                <a:latin typeface="Poppins" pitchFamily="34" charset="0"/>
                <a:ea typeface="Poppins" pitchFamily="34" charset="-122"/>
                <a:cs typeface="Poppins" pitchFamily="34" charset="-120"/>
              </a:rPr>
              <a:t>: Sequence integrations and measurement first, intelligence on top.</a:t>
            </a:r>
            <a:endParaRPr lang="en-US" sz="1400" dirty="0"/>
          </a:p>
        </p:txBody>
      </p:sp>
      <p:sp>
        <p:nvSpPr>
          <p:cNvPr id="22" name="Text 33">
            <a:extLst>
              <a:ext uri="{FF2B5EF4-FFF2-40B4-BE49-F238E27FC236}">
                <a16:creationId xmlns:a16="http://schemas.microsoft.com/office/drawing/2014/main" id="{BD45C1B7-DCEC-8C36-8481-B03AA27EFA0C}"/>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pic>
        <p:nvPicPr>
          <p:cNvPr id="23" name="Graphic 22">
            <a:extLst>
              <a:ext uri="{FF2B5EF4-FFF2-40B4-BE49-F238E27FC236}">
                <a16:creationId xmlns:a16="http://schemas.microsoft.com/office/drawing/2014/main" id="{98DCD220-CBD1-3F5F-5A5E-A60B1A9CEEC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862D543-9F60-EDCC-B145-415F1FB551C7}"/>
            </a:ext>
          </a:extLst>
        </p:cNvPr>
        <p:cNvGrpSpPr/>
        <p:nvPr/>
      </p:nvGrpSpPr>
      <p:grpSpPr>
        <a:xfrm>
          <a:off x="0" y="0"/>
          <a:ext cx="0" cy="0"/>
          <a:chOff x="0" y="0"/>
          <a:chExt cx="0" cy="0"/>
        </a:xfrm>
      </p:grpSpPr>
      <p:pic>
        <p:nvPicPr>
          <p:cNvPr id="101" name="Graphic 100">
            <a:extLst>
              <a:ext uri="{FF2B5EF4-FFF2-40B4-BE49-F238E27FC236}">
                <a16:creationId xmlns:a16="http://schemas.microsoft.com/office/drawing/2014/main" id="{3C0240ED-1A41-0AD8-2FED-DECB7E2B87CC}"/>
              </a:ext>
            </a:extLst>
          </p:cNvPr>
          <p:cNvPicPr>
            <a:picLocks/>
          </p:cNvPicPr>
          <p:nvPr/>
        </p:nvPicPr>
        <p:blipFill>
          <a:blip>
            <a:extLst>
              <a:ext uri="{96DAC541-7B7A-43D3-8B79-37D633B846F1}">
                <asvg:svgBlip xmlns:asvg="http://schemas.microsoft.com/office/drawing/2016/SVG/main" r:embed="rId4"/>
              </a:ext>
            </a:extLst>
          </a:blip>
          <a:srcRect l="22024" t="-300" r="22024" b="39440"/>
          <a:stretch>
            <a:fillRect/>
          </a:stretch>
        </p:blipFill>
        <p:spPr>
          <a:xfrm rot="16200000">
            <a:off x="5714998" y="380997"/>
            <a:ext cx="6858003" cy="6096002"/>
          </a:xfrm>
          <a:prstGeom prst="rect">
            <a:avLst/>
          </a:prstGeom>
          <a:effectLst>
            <a:outerShdw blurRad="800100" sx="94000" sy="94000" algn="ctr" rotWithShape="0">
              <a:srgbClr val="7FDCD6">
                <a:alpha val="40000"/>
              </a:srgbClr>
            </a:outerShdw>
          </a:effectLst>
        </p:spPr>
      </p:pic>
      <p:sp>
        <p:nvSpPr>
          <p:cNvPr id="102" name="Title 1">
            <a:extLst>
              <a:ext uri="{FF2B5EF4-FFF2-40B4-BE49-F238E27FC236}">
                <a16:creationId xmlns:a16="http://schemas.microsoft.com/office/drawing/2014/main" id="{B10A10BB-D489-92F2-F8AC-DD2C7AB50F86}"/>
              </a:ext>
            </a:extLst>
          </p:cNvPr>
          <p:cNvSpPr txBox="1">
            <a:spLocks/>
          </p:cNvSpPr>
          <p:nvPr/>
        </p:nvSpPr>
        <p:spPr>
          <a:xfrm>
            <a:off x="1057723" y="1165162"/>
            <a:ext cx="4003497" cy="28819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Poppins" panose="00000500000000000000" pitchFamily="50" charset="0"/>
                <a:ea typeface="+mj-ea"/>
                <a:cs typeface="Poppins" panose="00000500000000000000" pitchFamily="50"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7FAFF"/>
                </a:solidFill>
                <a:effectLst/>
                <a:uLnTx/>
                <a:uFillTx/>
                <a:latin typeface="Poppins" panose="00000500000000000000" pitchFamily="2" charset="0"/>
                <a:ea typeface="+mj-ea"/>
                <a:cs typeface="Poppins" panose="00000500000000000000" pitchFamily="2" charset="0"/>
              </a:rPr>
              <a:t>Your </a:t>
            </a:r>
            <a:r>
              <a:rPr kumimoji="0" lang="en-US" sz="4400" b="1" i="0" u="none" strike="noStrike" kern="1200" cap="none" spc="0" normalizeH="0" baseline="0" noProof="0" dirty="0">
                <a:ln>
                  <a:noFill/>
                </a:ln>
                <a:gradFill flip="none" rotWithShape="1">
                  <a:gsLst>
                    <a:gs pos="100000">
                      <a:srgbClr val="C18CF2"/>
                    </a:gs>
                    <a:gs pos="0">
                      <a:srgbClr val="E80084"/>
                    </a:gs>
                  </a:gsLst>
                  <a:lin ang="8100000" scaled="0"/>
                  <a:tileRect/>
                </a:gradFill>
                <a:effectLst/>
                <a:uLnTx/>
                <a:uFillTx/>
                <a:latin typeface="Poppins" panose="00000500000000000000" pitchFamily="50" charset="0"/>
                <a:ea typeface="+mj-ea"/>
                <a:cs typeface="Poppins" panose="00000500000000000000" pitchFamily="50" charset="0"/>
              </a:rPr>
              <a:t>Innovation Impact </a:t>
            </a:r>
            <a:r>
              <a:rPr kumimoji="0" lang="en-US" sz="4400" b="1" i="0" u="none" strike="noStrike" kern="1200" cap="none" spc="0" normalizeH="0" baseline="0" noProof="0" dirty="0">
                <a:ln>
                  <a:noFill/>
                </a:ln>
                <a:solidFill>
                  <a:srgbClr val="F7FAFF"/>
                </a:solidFill>
                <a:effectLst/>
                <a:uLnTx/>
                <a:uFillTx/>
                <a:latin typeface="Poppins" panose="00000500000000000000" pitchFamily="2" charset="0"/>
                <a:ea typeface="+mj-ea"/>
                <a:cs typeface="Poppins" panose="00000500000000000000" pitchFamily="2" charset="0"/>
              </a:rPr>
              <a:t>Superpowers</a:t>
            </a:r>
            <a:endParaRPr kumimoji="0" lang="en-IL" sz="4400" b="1" i="0" u="none" strike="noStrike" kern="1200" cap="none" spc="0" normalizeH="0" baseline="0" noProof="0" dirty="0">
              <a:ln>
                <a:noFill/>
              </a:ln>
              <a:solidFill>
                <a:srgbClr val="F7FAFF"/>
              </a:solidFill>
              <a:effectLst/>
              <a:uLnTx/>
              <a:uFillTx/>
              <a:latin typeface="Poppins" panose="00000500000000000000" pitchFamily="2" charset="0"/>
              <a:ea typeface="+mj-ea"/>
              <a:cs typeface="Poppins" panose="00000500000000000000" pitchFamily="2" charset="0"/>
            </a:endParaRPr>
          </a:p>
        </p:txBody>
      </p:sp>
      <p:sp>
        <p:nvSpPr>
          <p:cNvPr id="103" name="Content Placeholder 19">
            <a:extLst>
              <a:ext uri="{FF2B5EF4-FFF2-40B4-BE49-F238E27FC236}">
                <a16:creationId xmlns:a16="http://schemas.microsoft.com/office/drawing/2014/main" id="{C888A485-7886-DFC7-3B8C-297C76C55C89}"/>
              </a:ext>
            </a:extLst>
          </p:cNvPr>
          <p:cNvSpPr txBox="1">
            <a:spLocks/>
          </p:cNvSpPr>
          <p:nvPr/>
        </p:nvSpPr>
        <p:spPr>
          <a:xfrm>
            <a:off x="1057723" y="4141193"/>
            <a:ext cx="3685997" cy="23963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Poppins" panose="00000500000000000000" pitchFamily="50" charset="0"/>
                <a:ea typeface="+mn-ea"/>
                <a:cs typeface="Poppins" panose="00000500000000000000"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Poppins" panose="00000500000000000000" pitchFamily="50" charset="0"/>
                <a:ea typeface="+mn-ea"/>
                <a:cs typeface="Poppins" panose="00000500000000000000"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Poppins" panose="00000500000000000000" pitchFamily="50" charset="0"/>
                <a:ea typeface="+mn-ea"/>
                <a:cs typeface="Poppins" panose="00000500000000000000"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Poppins" panose="00000500000000000000" pitchFamily="50" charset="0"/>
                <a:ea typeface="+mn-ea"/>
                <a:cs typeface="Poppins" panose="000005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defRPr/>
            </a:pPr>
            <a:r>
              <a:rPr lang="en-US" sz="1800">
                <a:latin typeface="Poppins" panose="00000500000000000000" pitchFamily="2" charset="0"/>
                <a:cs typeface="Poppins" panose="00000500000000000000" pitchFamily="2" charset="0"/>
              </a:rPr>
              <a:t>Rooted in our core company values, our impact-driven approach equips you with five superpowers designed to maximize your innovation results:</a:t>
            </a:r>
          </a:p>
        </p:txBody>
      </p:sp>
      <p:grpSp>
        <p:nvGrpSpPr>
          <p:cNvPr id="104" name="Group 103">
            <a:extLst>
              <a:ext uri="{FF2B5EF4-FFF2-40B4-BE49-F238E27FC236}">
                <a16:creationId xmlns:a16="http://schemas.microsoft.com/office/drawing/2014/main" id="{8FA51DF3-B550-3CAD-9EB3-2B07B7A02A64}"/>
              </a:ext>
            </a:extLst>
          </p:cNvPr>
          <p:cNvGrpSpPr/>
          <p:nvPr/>
        </p:nvGrpSpPr>
        <p:grpSpPr>
          <a:xfrm>
            <a:off x="7416284" y="619545"/>
            <a:ext cx="4282540" cy="952148"/>
            <a:chOff x="7003632" y="835445"/>
            <a:chExt cx="4282540" cy="952148"/>
          </a:xfrm>
        </p:grpSpPr>
        <p:grpSp>
          <p:nvGrpSpPr>
            <p:cNvPr id="105" name="Group 104">
              <a:extLst>
                <a:ext uri="{FF2B5EF4-FFF2-40B4-BE49-F238E27FC236}">
                  <a16:creationId xmlns:a16="http://schemas.microsoft.com/office/drawing/2014/main" id="{3A30C748-C676-C617-ED0F-FB281923ED10}"/>
                </a:ext>
              </a:extLst>
            </p:cNvPr>
            <p:cNvGrpSpPr/>
            <p:nvPr/>
          </p:nvGrpSpPr>
          <p:grpSpPr>
            <a:xfrm>
              <a:off x="7687515" y="835445"/>
              <a:ext cx="3598657" cy="952148"/>
              <a:chOff x="-799659" y="1055911"/>
              <a:chExt cx="2914404" cy="952148"/>
            </a:xfrm>
          </p:grpSpPr>
          <p:sp>
            <p:nvSpPr>
              <p:cNvPr id="107" name="Google Shape;117;p26">
                <a:extLst>
                  <a:ext uri="{FF2B5EF4-FFF2-40B4-BE49-F238E27FC236}">
                    <a16:creationId xmlns:a16="http://schemas.microsoft.com/office/drawing/2014/main" id="{6435C626-3942-B541-9664-3358891EB307}"/>
                  </a:ext>
                </a:extLst>
              </p:cNvPr>
              <p:cNvSpPr txBox="1"/>
              <p:nvPr/>
            </p:nvSpPr>
            <p:spPr>
              <a:xfrm>
                <a:off x="-799659" y="1352773"/>
                <a:ext cx="2914404" cy="655286"/>
              </a:xfrm>
              <a:prstGeom prst="rect">
                <a:avLst/>
              </a:prstGeom>
              <a:noFill/>
              <a:ln>
                <a:noFill/>
              </a:ln>
            </p:spPr>
            <p:txBody>
              <a:bodyPr spcFirstLastPara="1" wrap="square" lIns="34275" tIns="17150" rIns="34275" bIns="17150" anchor="t" anchorCtr="0">
                <a:noAutofit/>
              </a:bodyPr>
              <a:lstStyle/>
              <a:p>
                <a:pPr fontAlgn="base">
                  <a:buClr>
                    <a:srgbClr val="929292"/>
                  </a:buClr>
                  <a:buSzPts val="1100"/>
                  <a:buFont typeface="Arial"/>
                  <a:buNone/>
                  <a:defRPr/>
                </a:pPr>
                <a:r>
                  <a:rPr lang="en-US" sz="1400">
                    <a:solidFill>
                      <a:srgbClr val="F7FAFF"/>
                    </a:solidFill>
                    <a:latin typeface="Poppins" panose="00000500000000000000" pitchFamily="2" charset="0"/>
                    <a:cs typeface="Poppins" panose="00000500000000000000" pitchFamily="2" charset="0"/>
                    <a:sym typeface="Arial"/>
                  </a:rPr>
                  <a:t>Prove value early, deliver quick wins, and scale your ecosystem with tools built for enterprise growth.</a:t>
                </a:r>
                <a:endParaRPr lang="en-GB" sz="1400">
                  <a:solidFill>
                    <a:srgbClr val="F7FAFF"/>
                  </a:solidFill>
                  <a:latin typeface="Poppins" panose="00000500000000000000" pitchFamily="2" charset="0"/>
                  <a:cs typeface="Poppins" panose="00000500000000000000" pitchFamily="2" charset="0"/>
                  <a:sym typeface="Arial"/>
                </a:endParaRPr>
              </a:p>
            </p:txBody>
          </p:sp>
          <p:sp>
            <p:nvSpPr>
              <p:cNvPr id="108" name="Google Shape;118;p26">
                <a:extLst>
                  <a:ext uri="{FF2B5EF4-FFF2-40B4-BE49-F238E27FC236}">
                    <a16:creationId xmlns:a16="http://schemas.microsoft.com/office/drawing/2014/main" id="{185836FA-6052-E73B-4B0C-6C7CB9A310DE}"/>
                  </a:ext>
                </a:extLst>
              </p:cNvPr>
              <p:cNvSpPr txBox="1"/>
              <p:nvPr/>
            </p:nvSpPr>
            <p:spPr>
              <a:xfrm>
                <a:off x="-799659" y="1055911"/>
                <a:ext cx="2679637" cy="315422"/>
              </a:xfrm>
              <a:prstGeom prst="rect">
                <a:avLst/>
              </a:prstGeom>
              <a:noFill/>
              <a:ln>
                <a:noFill/>
              </a:ln>
            </p:spPr>
            <p:txBody>
              <a:bodyPr spcFirstLastPara="1" wrap="square" lIns="19050" tIns="19050" rIns="19050" bIns="19050" anchor="t" anchorCtr="0">
                <a:noAutofit/>
              </a:bodyPr>
              <a:lstStyle/>
              <a:p>
                <a:pPr fontAlgn="base">
                  <a:buClr>
                    <a:prstClr val="black"/>
                  </a:buClr>
                  <a:buSzPts val="1200"/>
                  <a:buFont typeface="Arial"/>
                  <a:buNone/>
                  <a:defRPr/>
                </a:pPr>
                <a:r>
                  <a:rPr lang="en-GB" sz="1600" b="1">
                    <a:solidFill>
                      <a:srgbClr val="F7FAFF"/>
                    </a:solidFill>
                    <a:latin typeface="Poppins" panose="00000500000000000000" pitchFamily="2" charset="0"/>
                    <a:cs typeface="Poppins" panose="00000500000000000000" pitchFamily="2" charset="0"/>
                    <a:sym typeface="Arial"/>
                  </a:rPr>
                  <a:t>Rapid Growth </a:t>
                </a:r>
                <a:endParaRPr sz="700" b="1">
                  <a:solidFill>
                    <a:srgbClr val="F7FAFF"/>
                  </a:solidFill>
                  <a:latin typeface="Poppins" panose="00000500000000000000" pitchFamily="2" charset="0"/>
                  <a:cs typeface="Poppins" panose="00000500000000000000" pitchFamily="2" charset="0"/>
                </a:endParaRPr>
              </a:p>
            </p:txBody>
          </p:sp>
        </p:grpSp>
        <p:pic>
          <p:nvPicPr>
            <p:cNvPr id="106" name="Graphic 105">
              <a:extLst>
                <a:ext uri="{FF2B5EF4-FFF2-40B4-BE49-F238E27FC236}">
                  <a16:creationId xmlns:a16="http://schemas.microsoft.com/office/drawing/2014/main" id="{FD39D5BF-BBE5-BA07-AF35-AB0B5825A98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003632" y="847950"/>
              <a:ext cx="612000" cy="612000"/>
            </a:xfrm>
            <a:prstGeom prst="rect">
              <a:avLst/>
            </a:prstGeom>
          </p:spPr>
        </p:pic>
      </p:grpSp>
      <p:grpSp>
        <p:nvGrpSpPr>
          <p:cNvPr id="109" name="Group 108">
            <a:extLst>
              <a:ext uri="{FF2B5EF4-FFF2-40B4-BE49-F238E27FC236}">
                <a16:creationId xmlns:a16="http://schemas.microsoft.com/office/drawing/2014/main" id="{3982BE19-09F8-C943-323C-3C1B74274CAE}"/>
              </a:ext>
            </a:extLst>
          </p:cNvPr>
          <p:cNvGrpSpPr/>
          <p:nvPr/>
        </p:nvGrpSpPr>
        <p:grpSpPr>
          <a:xfrm>
            <a:off x="6962003" y="1786158"/>
            <a:ext cx="4323300" cy="926134"/>
            <a:chOff x="6641969" y="1849658"/>
            <a:chExt cx="4323300" cy="926134"/>
          </a:xfrm>
        </p:grpSpPr>
        <p:grpSp>
          <p:nvGrpSpPr>
            <p:cNvPr id="110" name="Group 109">
              <a:extLst>
                <a:ext uri="{FF2B5EF4-FFF2-40B4-BE49-F238E27FC236}">
                  <a16:creationId xmlns:a16="http://schemas.microsoft.com/office/drawing/2014/main" id="{3F669D89-1881-78B7-C352-EB8C0D531113}"/>
                </a:ext>
              </a:extLst>
            </p:cNvPr>
            <p:cNvGrpSpPr/>
            <p:nvPr/>
          </p:nvGrpSpPr>
          <p:grpSpPr>
            <a:xfrm>
              <a:off x="7310290" y="1849658"/>
              <a:ext cx="3654979" cy="926134"/>
              <a:chOff x="1048211" y="3195664"/>
              <a:chExt cx="2210890" cy="926134"/>
            </a:xfrm>
          </p:grpSpPr>
          <p:sp>
            <p:nvSpPr>
              <p:cNvPr id="112" name="Google Shape;145;p26">
                <a:extLst>
                  <a:ext uri="{FF2B5EF4-FFF2-40B4-BE49-F238E27FC236}">
                    <a16:creationId xmlns:a16="http://schemas.microsoft.com/office/drawing/2014/main" id="{CFD96DA8-C208-6F5B-E09C-A1DC9A0D52D2}"/>
                  </a:ext>
                </a:extLst>
              </p:cNvPr>
              <p:cNvSpPr txBox="1"/>
              <p:nvPr/>
            </p:nvSpPr>
            <p:spPr>
              <a:xfrm>
                <a:off x="1048213" y="3466512"/>
                <a:ext cx="2210888" cy="655286"/>
              </a:xfrm>
              <a:prstGeom prst="rect">
                <a:avLst/>
              </a:prstGeom>
              <a:noFill/>
              <a:ln>
                <a:noFill/>
              </a:ln>
            </p:spPr>
            <p:txBody>
              <a:bodyPr spcFirstLastPara="1" wrap="square" lIns="34275" tIns="17150" rIns="34275" bIns="17150" anchor="t" anchorCtr="0">
                <a:noAutofit/>
              </a:bodyPr>
              <a:lstStyle/>
              <a:p>
                <a:pPr fontAlgn="base">
                  <a:buClr>
                    <a:srgbClr val="929292"/>
                  </a:buClr>
                  <a:buSzPts val="1100"/>
                  <a:buFont typeface="Arial"/>
                  <a:buNone/>
                  <a:defRPr/>
                </a:pPr>
                <a:r>
                  <a:rPr lang="en-US" sz="1400">
                    <a:solidFill>
                      <a:srgbClr val="F7FAFF"/>
                    </a:solidFill>
                    <a:latin typeface="Poppins" panose="00000500000000000000" pitchFamily="2" charset="0"/>
                    <a:cs typeface="Poppins" panose="00000500000000000000" pitchFamily="2" charset="0"/>
                    <a:sym typeface="Arial"/>
                  </a:rPr>
                  <a:t>Anticipate change and reconfigure your innovation process in real time with a flexible, modular platform.</a:t>
                </a:r>
              </a:p>
            </p:txBody>
          </p:sp>
          <p:sp>
            <p:nvSpPr>
              <p:cNvPr id="113" name="Google Shape;146;p26">
                <a:extLst>
                  <a:ext uri="{FF2B5EF4-FFF2-40B4-BE49-F238E27FC236}">
                    <a16:creationId xmlns:a16="http://schemas.microsoft.com/office/drawing/2014/main" id="{5C2FE6AC-512F-A085-DCD4-9169E8FE42A8}"/>
                  </a:ext>
                </a:extLst>
              </p:cNvPr>
              <p:cNvSpPr txBox="1"/>
              <p:nvPr/>
            </p:nvSpPr>
            <p:spPr>
              <a:xfrm>
                <a:off x="1048211" y="3195664"/>
                <a:ext cx="2176821" cy="274988"/>
              </a:xfrm>
              <a:prstGeom prst="rect">
                <a:avLst/>
              </a:prstGeom>
              <a:noFill/>
              <a:ln>
                <a:noFill/>
              </a:ln>
            </p:spPr>
            <p:txBody>
              <a:bodyPr spcFirstLastPara="1" wrap="square" lIns="19050" tIns="19050" rIns="19050" bIns="19050" anchor="t" anchorCtr="0">
                <a:noAutofit/>
              </a:bodyPr>
              <a:lstStyle/>
              <a:p>
                <a:pPr fontAlgn="base">
                  <a:spcBef>
                    <a:spcPct val="0"/>
                  </a:spcBef>
                  <a:spcAft>
                    <a:spcPct val="0"/>
                  </a:spcAft>
                  <a:defRPr/>
                </a:pPr>
                <a:r>
                  <a:rPr lang="en-US" sz="1600" b="1">
                    <a:solidFill>
                      <a:srgbClr val="F7FAFF"/>
                    </a:solidFill>
                    <a:latin typeface="Poppins" panose="00000500000000000000" pitchFamily="2" charset="0"/>
                    <a:cs typeface="Poppins" panose="00000500000000000000" pitchFamily="2" charset="0"/>
                  </a:rPr>
                  <a:t>Super Agility</a:t>
                </a:r>
                <a:endParaRPr lang="en-IL" sz="1600" b="1">
                  <a:solidFill>
                    <a:srgbClr val="F7FAFF"/>
                  </a:solidFill>
                  <a:latin typeface="Poppins" panose="00000500000000000000" pitchFamily="2" charset="0"/>
                  <a:cs typeface="Poppins" panose="00000500000000000000" pitchFamily="2" charset="0"/>
                </a:endParaRPr>
              </a:p>
            </p:txBody>
          </p:sp>
        </p:grpSp>
        <p:pic>
          <p:nvPicPr>
            <p:cNvPr id="111" name="Graphic 110">
              <a:extLst>
                <a:ext uri="{FF2B5EF4-FFF2-40B4-BE49-F238E27FC236}">
                  <a16:creationId xmlns:a16="http://schemas.microsoft.com/office/drawing/2014/main" id="{7F91C4AE-36CE-C1ED-C9C4-F1E0D65CF5A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641969" y="1932722"/>
              <a:ext cx="612000" cy="612000"/>
            </a:xfrm>
            <a:prstGeom prst="rect">
              <a:avLst/>
            </a:prstGeom>
          </p:spPr>
        </p:pic>
      </p:grpSp>
      <p:grpSp>
        <p:nvGrpSpPr>
          <p:cNvPr id="114" name="Group 113">
            <a:extLst>
              <a:ext uri="{FF2B5EF4-FFF2-40B4-BE49-F238E27FC236}">
                <a16:creationId xmlns:a16="http://schemas.microsoft.com/office/drawing/2014/main" id="{7C07653D-9D63-E661-7993-19B7F2ADF586}"/>
              </a:ext>
            </a:extLst>
          </p:cNvPr>
          <p:cNvGrpSpPr/>
          <p:nvPr/>
        </p:nvGrpSpPr>
        <p:grpSpPr>
          <a:xfrm>
            <a:off x="6350002" y="2916102"/>
            <a:ext cx="4961545" cy="940059"/>
            <a:chOff x="6487209" y="3069903"/>
            <a:chExt cx="4961545" cy="940059"/>
          </a:xfrm>
        </p:grpSpPr>
        <p:grpSp>
          <p:nvGrpSpPr>
            <p:cNvPr id="115" name="Group 114">
              <a:extLst>
                <a:ext uri="{FF2B5EF4-FFF2-40B4-BE49-F238E27FC236}">
                  <a16:creationId xmlns:a16="http://schemas.microsoft.com/office/drawing/2014/main" id="{8CC8A359-8455-BA9A-EA0E-0FEF376E499D}"/>
                </a:ext>
              </a:extLst>
            </p:cNvPr>
            <p:cNvGrpSpPr/>
            <p:nvPr/>
          </p:nvGrpSpPr>
          <p:grpSpPr>
            <a:xfrm>
              <a:off x="7252924" y="3086593"/>
              <a:ext cx="4195830" cy="923369"/>
              <a:chOff x="441466" y="4422912"/>
              <a:chExt cx="2169468" cy="923369"/>
            </a:xfrm>
          </p:grpSpPr>
          <p:sp>
            <p:nvSpPr>
              <p:cNvPr id="117" name="Google Shape;119;p26">
                <a:extLst>
                  <a:ext uri="{FF2B5EF4-FFF2-40B4-BE49-F238E27FC236}">
                    <a16:creationId xmlns:a16="http://schemas.microsoft.com/office/drawing/2014/main" id="{462B0DDA-A4FB-7FA6-FAD2-245C72E7FF36}"/>
                  </a:ext>
                </a:extLst>
              </p:cNvPr>
              <p:cNvSpPr txBox="1"/>
              <p:nvPr/>
            </p:nvSpPr>
            <p:spPr>
              <a:xfrm>
                <a:off x="441466" y="4690995"/>
                <a:ext cx="2169468" cy="655286"/>
              </a:xfrm>
              <a:prstGeom prst="rect">
                <a:avLst/>
              </a:prstGeom>
              <a:noFill/>
              <a:ln>
                <a:noFill/>
              </a:ln>
            </p:spPr>
            <p:txBody>
              <a:bodyPr spcFirstLastPara="1" wrap="square" lIns="34275" tIns="17150" rIns="34275" bIns="17150" anchor="t" anchorCtr="0">
                <a:noAutofit/>
              </a:bodyPr>
              <a:lstStyle/>
              <a:p>
                <a:pPr fontAlgn="base">
                  <a:buClr>
                    <a:srgbClr val="929292"/>
                  </a:buClr>
                  <a:buSzPts val="1100"/>
                  <a:buFont typeface="Arial"/>
                  <a:buNone/>
                  <a:defRPr/>
                </a:pPr>
                <a:r>
                  <a:rPr lang="en-US" sz="1400">
                    <a:solidFill>
                      <a:srgbClr val="F7FAFF"/>
                    </a:solidFill>
                    <a:latin typeface="Poppins" panose="00000500000000000000" pitchFamily="2" charset="0"/>
                    <a:cs typeface="Poppins" panose="00000500000000000000" pitchFamily="2" charset="0"/>
                    <a:sym typeface="Arial"/>
                  </a:rPr>
                  <a:t>Make tough decisions with confidence using data-driven analytics and reporting to cut through the noise.</a:t>
                </a:r>
                <a:endParaRPr lang="en-US" sz="1400">
                  <a:solidFill>
                    <a:srgbClr val="929292"/>
                  </a:solidFill>
                  <a:latin typeface="Poppins" panose="00000500000000000000" pitchFamily="2" charset="0"/>
                  <a:cs typeface="Poppins" panose="00000500000000000000" pitchFamily="2" charset="0"/>
                  <a:sym typeface="Arial"/>
                </a:endParaRPr>
              </a:p>
            </p:txBody>
          </p:sp>
          <p:sp>
            <p:nvSpPr>
              <p:cNvPr id="118" name="Google Shape;120;p26">
                <a:extLst>
                  <a:ext uri="{FF2B5EF4-FFF2-40B4-BE49-F238E27FC236}">
                    <a16:creationId xmlns:a16="http://schemas.microsoft.com/office/drawing/2014/main" id="{7700BBF6-3A07-B1E3-81DC-FAA3BFD8B75A}"/>
                  </a:ext>
                </a:extLst>
              </p:cNvPr>
              <p:cNvSpPr txBox="1"/>
              <p:nvPr/>
            </p:nvSpPr>
            <p:spPr>
              <a:xfrm>
                <a:off x="441467" y="4422912"/>
                <a:ext cx="1698803" cy="321792"/>
              </a:xfrm>
              <a:prstGeom prst="rect">
                <a:avLst/>
              </a:prstGeom>
              <a:noFill/>
              <a:ln>
                <a:noFill/>
              </a:ln>
            </p:spPr>
            <p:txBody>
              <a:bodyPr spcFirstLastPara="1" wrap="square" lIns="19050" tIns="19050" rIns="19050" bIns="19050" anchor="t" anchorCtr="0">
                <a:noAutofit/>
              </a:bodyPr>
              <a:lstStyle/>
              <a:p>
                <a:pPr fontAlgn="base">
                  <a:buClr>
                    <a:srgbClr val="000000"/>
                  </a:buClr>
                  <a:buSzPts val="1200"/>
                  <a:buFont typeface="Helvetica Neue"/>
                  <a:buNone/>
                  <a:defRPr/>
                </a:pPr>
                <a:r>
                  <a:rPr lang="en-GB" sz="1600" b="1">
                    <a:solidFill>
                      <a:srgbClr val="F7FAFF"/>
                    </a:solidFill>
                    <a:latin typeface="Poppins" panose="00000500000000000000" pitchFamily="2" charset="0"/>
                    <a:ea typeface="Helvetica Neue"/>
                    <a:cs typeface="Poppins" panose="00000500000000000000" pitchFamily="2" charset="0"/>
                    <a:sym typeface="Helvetica Neue"/>
                  </a:rPr>
                  <a:t>Unlimited Insights</a:t>
                </a:r>
                <a:endParaRPr lang="en-GB" sz="700" b="1">
                  <a:solidFill>
                    <a:srgbClr val="F7FAFF"/>
                  </a:solidFill>
                  <a:latin typeface="Poppins" panose="00000500000000000000" pitchFamily="2" charset="0"/>
                  <a:cs typeface="Poppins" panose="00000500000000000000" pitchFamily="2" charset="0"/>
                </a:endParaRPr>
              </a:p>
            </p:txBody>
          </p:sp>
        </p:grpSp>
        <p:pic>
          <p:nvPicPr>
            <p:cNvPr id="116" name="Graphic 115">
              <a:extLst>
                <a:ext uri="{FF2B5EF4-FFF2-40B4-BE49-F238E27FC236}">
                  <a16:creationId xmlns:a16="http://schemas.microsoft.com/office/drawing/2014/main" id="{0AF6FA81-0995-C66B-60EA-F0FDDE9B9B9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487209" y="3069903"/>
              <a:ext cx="612000" cy="612000"/>
            </a:xfrm>
            <a:prstGeom prst="rect">
              <a:avLst/>
            </a:prstGeom>
          </p:spPr>
        </p:pic>
      </p:grpSp>
      <p:grpSp>
        <p:nvGrpSpPr>
          <p:cNvPr id="119" name="Group 118">
            <a:extLst>
              <a:ext uri="{FF2B5EF4-FFF2-40B4-BE49-F238E27FC236}">
                <a16:creationId xmlns:a16="http://schemas.microsoft.com/office/drawing/2014/main" id="{B1BB8703-49E9-52D0-33FE-D8C6A29854A6}"/>
              </a:ext>
            </a:extLst>
          </p:cNvPr>
          <p:cNvGrpSpPr/>
          <p:nvPr/>
        </p:nvGrpSpPr>
        <p:grpSpPr>
          <a:xfrm>
            <a:off x="7061375" y="4047152"/>
            <a:ext cx="4501422" cy="933327"/>
            <a:chOff x="6746114" y="4047152"/>
            <a:chExt cx="4501422" cy="933327"/>
          </a:xfrm>
        </p:grpSpPr>
        <p:grpSp>
          <p:nvGrpSpPr>
            <p:cNvPr id="120" name="Group 119">
              <a:extLst>
                <a:ext uri="{FF2B5EF4-FFF2-40B4-BE49-F238E27FC236}">
                  <a16:creationId xmlns:a16="http://schemas.microsoft.com/office/drawing/2014/main" id="{F56D0F51-8AEE-86B0-F67E-12EAE187B009}"/>
                </a:ext>
              </a:extLst>
            </p:cNvPr>
            <p:cNvGrpSpPr/>
            <p:nvPr/>
          </p:nvGrpSpPr>
          <p:grpSpPr>
            <a:xfrm>
              <a:off x="7310290" y="4047152"/>
              <a:ext cx="3937246" cy="933327"/>
              <a:chOff x="6534039" y="1007139"/>
              <a:chExt cx="3370812" cy="933327"/>
            </a:xfrm>
          </p:grpSpPr>
          <p:sp>
            <p:nvSpPr>
              <p:cNvPr id="122" name="Google Shape;121;p26">
                <a:extLst>
                  <a:ext uri="{FF2B5EF4-FFF2-40B4-BE49-F238E27FC236}">
                    <a16:creationId xmlns:a16="http://schemas.microsoft.com/office/drawing/2014/main" id="{969A917B-1F03-4B66-A98C-347B1A02DD76}"/>
                  </a:ext>
                </a:extLst>
              </p:cNvPr>
              <p:cNvSpPr txBox="1"/>
              <p:nvPr/>
            </p:nvSpPr>
            <p:spPr>
              <a:xfrm>
                <a:off x="6534039" y="1285180"/>
                <a:ext cx="3370812" cy="655286"/>
              </a:xfrm>
              <a:prstGeom prst="rect">
                <a:avLst/>
              </a:prstGeom>
              <a:noFill/>
              <a:ln>
                <a:noFill/>
              </a:ln>
            </p:spPr>
            <p:txBody>
              <a:bodyPr spcFirstLastPara="1" wrap="square" lIns="34275" tIns="17150" rIns="34275" bIns="17150" anchor="t" anchorCtr="0">
                <a:noAutofit/>
              </a:bodyPr>
              <a:lstStyle/>
              <a:p>
                <a:pPr fontAlgn="base">
                  <a:buClr>
                    <a:srgbClr val="929292"/>
                  </a:buClr>
                  <a:buSzPts val="1100"/>
                  <a:buFont typeface="Arial"/>
                  <a:buNone/>
                  <a:defRPr/>
                </a:pPr>
                <a:r>
                  <a:rPr lang="en-US" sz="1400">
                    <a:solidFill>
                      <a:srgbClr val="F7FAFF"/>
                    </a:solidFill>
                    <a:latin typeface="Poppins" panose="00000500000000000000" pitchFamily="2" charset="0"/>
                    <a:cs typeface="Poppins" panose="00000500000000000000" pitchFamily="2" charset="0"/>
                    <a:sym typeface="Arial"/>
                  </a:rPr>
                  <a:t>Best-in-class tools that evolve alongside your challenges — including AI, smart automations, integrations, and more.</a:t>
                </a:r>
              </a:p>
            </p:txBody>
          </p:sp>
          <p:sp>
            <p:nvSpPr>
              <p:cNvPr id="123" name="Google Shape;122;p26">
                <a:extLst>
                  <a:ext uri="{FF2B5EF4-FFF2-40B4-BE49-F238E27FC236}">
                    <a16:creationId xmlns:a16="http://schemas.microsoft.com/office/drawing/2014/main" id="{03CE4CF1-BFEC-B384-1772-6253526AD2AC}"/>
                  </a:ext>
                </a:extLst>
              </p:cNvPr>
              <p:cNvSpPr txBox="1"/>
              <p:nvPr/>
            </p:nvSpPr>
            <p:spPr>
              <a:xfrm>
                <a:off x="6534039" y="1007139"/>
                <a:ext cx="2852332" cy="315422"/>
              </a:xfrm>
              <a:prstGeom prst="rect">
                <a:avLst/>
              </a:prstGeom>
              <a:noFill/>
              <a:ln>
                <a:noFill/>
              </a:ln>
            </p:spPr>
            <p:txBody>
              <a:bodyPr spcFirstLastPara="1" wrap="square" lIns="19050" tIns="19050" rIns="19050" bIns="19050" anchor="t" anchorCtr="0">
                <a:noAutofit/>
              </a:bodyPr>
              <a:lstStyle/>
              <a:p>
                <a:pPr fontAlgn="base">
                  <a:buClr>
                    <a:prstClr val="black"/>
                  </a:buClr>
                  <a:buSzPts val="1200"/>
                  <a:buFont typeface="Arial"/>
                  <a:buNone/>
                  <a:defRPr/>
                </a:pPr>
                <a:r>
                  <a:rPr lang="en-GB" sz="1600" b="1">
                    <a:solidFill>
                      <a:srgbClr val="F7FAFF"/>
                    </a:solidFill>
                    <a:latin typeface="Poppins" panose="00000500000000000000" pitchFamily="2" charset="0"/>
                    <a:cs typeface="Poppins" panose="00000500000000000000" pitchFamily="2" charset="0"/>
                    <a:sym typeface="Arial"/>
                  </a:rPr>
                  <a:t>High-Tech Utility Belt</a:t>
                </a:r>
                <a:endParaRPr lang="en-GB" sz="700" b="1">
                  <a:solidFill>
                    <a:srgbClr val="F7FAFF"/>
                  </a:solidFill>
                  <a:latin typeface="Poppins" panose="00000500000000000000" pitchFamily="2" charset="0"/>
                  <a:cs typeface="Poppins" panose="00000500000000000000" pitchFamily="2" charset="0"/>
                </a:endParaRPr>
              </a:p>
            </p:txBody>
          </p:sp>
        </p:grpSp>
        <p:pic>
          <p:nvPicPr>
            <p:cNvPr id="121" name="Graphic 120">
              <a:extLst>
                <a:ext uri="{FF2B5EF4-FFF2-40B4-BE49-F238E27FC236}">
                  <a16:creationId xmlns:a16="http://schemas.microsoft.com/office/drawing/2014/main" id="{25BBEF96-A34E-CB93-39A8-559E76DB9A6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746114" y="4204863"/>
              <a:ext cx="506813" cy="612000"/>
            </a:xfrm>
            <a:prstGeom prst="rect">
              <a:avLst/>
            </a:prstGeom>
          </p:spPr>
        </p:pic>
      </p:grpSp>
      <p:grpSp>
        <p:nvGrpSpPr>
          <p:cNvPr id="124" name="Group 123">
            <a:extLst>
              <a:ext uri="{FF2B5EF4-FFF2-40B4-BE49-F238E27FC236}">
                <a16:creationId xmlns:a16="http://schemas.microsoft.com/office/drawing/2014/main" id="{D77E6A81-A9FB-FC8D-58DF-F793336A8B58}"/>
              </a:ext>
            </a:extLst>
          </p:cNvPr>
          <p:cNvGrpSpPr/>
          <p:nvPr/>
        </p:nvGrpSpPr>
        <p:grpSpPr>
          <a:xfrm>
            <a:off x="7442751" y="5241763"/>
            <a:ext cx="4575373" cy="1208722"/>
            <a:chOff x="7030099" y="5241763"/>
            <a:chExt cx="4575373" cy="1208722"/>
          </a:xfrm>
        </p:grpSpPr>
        <p:grpSp>
          <p:nvGrpSpPr>
            <p:cNvPr id="125" name="Group 124">
              <a:extLst>
                <a:ext uri="{FF2B5EF4-FFF2-40B4-BE49-F238E27FC236}">
                  <a16:creationId xmlns:a16="http://schemas.microsoft.com/office/drawing/2014/main" id="{D7C11D10-DA24-EC2E-2328-81B6B1119CB3}"/>
                </a:ext>
              </a:extLst>
            </p:cNvPr>
            <p:cNvGrpSpPr/>
            <p:nvPr/>
          </p:nvGrpSpPr>
          <p:grpSpPr>
            <a:xfrm>
              <a:off x="7668225" y="5258520"/>
              <a:ext cx="3937247" cy="1191965"/>
              <a:chOff x="6126735" y="2558139"/>
              <a:chExt cx="4075160" cy="1191965"/>
            </a:xfrm>
          </p:grpSpPr>
          <p:sp>
            <p:nvSpPr>
              <p:cNvPr id="127" name="Google Shape;147;p26">
                <a:extLst>
                  <a:ext uri="{FF2B5EF4-FFF2-40B4-BE49-F238E27FC236}">
                    <a16:creationId xmlns:a16="http://schemas.microsoft.com/office/drawing/2014/main" id="{8C85D681-98CD-1A8D-5AC8-D8689C3EC885}"/>
                  </a:ext>
                </a:extLst>
              </p:cNvPr>
              <p:cNvSpPr txBox="1"/>
              <p:nvPr/>
            </p:nvSpPr>
            <p:spPr>
              <a:xfrm>
                <a:off x="6126735" y="2847382"/>
                <a:ext cx="3444636" cy="902722"/>
              </a:xfrm>
              <a:prstGeom prst="rect">
                <a:avLst/>
              </a:prstGeom>
              <a:noFill/>
              <a:ln>
                <a:noFill/>
              </a:ln>
            </p:spPr>
            <p:txBody>
              <a:bodyPr spcFirstLastPara="1" wrap="square" lIns="34275" tIns="17150" rIns="34275" bIns="17150" anchor="t" anchorCtr="0">
                <a:noAutofit/>
              </a:bodyPr>
              <a:lstStyle/>
              <a:p>
                <a:pPr fontAlgn="base">
                  <a:buClr>
                    <a:srgbClr val="929292"/>
                  </a:buClr>
                  <a:buSzPts val="1100"/>
                  <a:buFont typeface="Arial"/>
                  <a:buNone/>
                  <a:defRPr/>
                </a:pPr>
                <a:r>
                  <a:rPr lang="en-US" sz="1400">
                    <a:solidFill>
                      <a:srgbClr val="F7FAFF"/>
                    </a:solidFill>
                    <a:latin typeface="Poppins" panose="00000500000000000000" pitchFamily="2" charset="0"/>
                    <a:cs typeface="Poppins" panose="00000500000000000000" pitchFamily="2" charset="0"/>
                    <a:sym typeface="Arial"/>
                  </a:rPr>
                  <a:t>Leverage the expertise, frameworks, and best practices of our innovation experts and customer community.</a:t>
                </a:r>
                <a:endParaRPr lang="en-GB" sz="1400">
                  <a:solidFill>
                    <a:srgbClr val="F7FAFF"/>
                  </a:solidFill>
                  <a:latin typeface="Poppins" panose="00000500000000000000" pitchFamily="2" charset="0"/>
                  <a:cs typeface="Poppins" panose="00000500000000000000" pitchFamily="2" charset="0"/>
                  <a:sym typeface="Arial"/>
                </a:endParaRPr>
              </a:p>
            </p:txBody>
          </p:sp>
          <p:sp>
            <p:nvSpPr>
              <p:cNvPr id="128" name="Google Shape;148;p26">
                <a:extLst>
                  <a:ext uri="{FF2B5EF4-FFF2-40B4-BE49-F238E27FC236}">
                    <a16:creationId xmlns:a16="http://schemas.microsoft.com/office/drawing/2014/main" id="{EE68BC3C-FC75-4E2F-7BE4-2924168DFC32}"/>
                  </a:ext>
                </a:extLst>
              </p:cNvPr>
              <p:cNvSpPr txBox="1"/>
              <p:nvPr/>
            </p:nvSpPr>
            <p:spPr>
              <a:xfrm>
                <a:off x="6126735" y="2558139"/>
                <a:ext cx="4075160" cy="289243"/>
              </a:xfrm>
              <a:prstGeom prst="rect">
                <a:avLst/>
              </a:prstGeom>
              <a:noFill/>
              <a:ln>
                <a:noFill/>
              </a:ln>
            </p:spPr>
            <p:txBody>
              <a:bodyPr spcFirstLastPara="1" wrap="square" lIns="19050" tIns="19050" rIns="19050" bIns="19050" anchor="t" anchorCtr="0">
                <a:noAutofit/>
              </a:bodyPr>
              <a:lstStyle/>
              <a:p>
                <a:pPr fontAlgn="base">
                  <a:buClr>
                    <a:srgbClr val="000000"/>
                  </a:buClr>
                  <a:buSzPts val="1200"/>
                  <a:buFont typeface="Helvetica Neue"/>
                  <a:buNone/>
                  <a:defRPr/>
                </a:pPr>
                <a:r>
                  <a:rPr lang="en-GB" sz="1600" b="1">
                    <a:solidFill>
                      <a:srgbClr val="F7FAFF"/>
                    </a:solidFill>
                    <a:latin typeface="Poppins" panose="00000500000000000000" pitchFamily="2" charset="0"/>
                    <a:cs typeface="Poppins" panose="00000500000000000000" pitchFamily="2" charset="0"/>
                    <a:sym typeface="Helvetica Neue"/>
                  </a:rPr>
                  <a:t>Elite Alliance</a:t>
                </a:r>
                <a:endParaRPr sz="1600" b="1">
                  <a:solidFill>
                    <a:srgbClr val="F7FAFF"/>
                  </a:solidFill>
                  <a:latin typeface="Poppins" panose="00000500000000000000" pitchFamily="2" charset="0"/>
                  <a:cs typeface="Poppins" panose="00000500000000000000" pitchFamily="2" charset="0"/>
                </a:endParaRPr>
              </a:p>
            </p:txBody>
          </p:sp>
        </p:grpSp>
        <p:pic>
          <p:nvPicPr>
            <p:cNvPr id="126" name="Graphic 125">
              <a:extLst>
                <a:ext uri="{FF2B5EF4-FFF2-40B4-BE49-F238E27FC236}">
                  <a16:creationId xmlns:a16="http://schemas.microsoft.com/office/drawing/2014/main" id="{3DAA1F02-BE2D-D8FA-5A1B-8009D10E991A}"/>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7030099" y="5241763"/>
              <a:ext cx="612000" cy="612000"/>
            </a:xfrm>
            <a:prstGeom prst="rect">
              <a:avLst/>
            </a:prstGeom>
          </p:spPr>
        </p:pic>
      </p:grpSp>
      <p:pic>
        <p:nvPicPr>
          <p:cNvPr id="129" name="Graphic 128">
            <a:extLst>
              <a:ext uri="{FF2B5EF4-FFF2-40B4-BE49-F238E27FC236}">
                <a16:creationId xmlns:a16="http://schemas.microsoft.com/office/drawing/2014/main" id="{7DD8A4BC-9700-0234-9763-8977FF511331}"/>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98124" y="6420305"/>
            <a:ext cx="1620000" cy="360000"/>
          </a:xfrm>
          <a:prstGeom prst="rect">
            <a:avLst/>
          </a:prstGeom>
        </p:spPr>
      </p:pic>
      <p:sp>
        <p:nvSpPr>
          <p:cNvPr id="130" name="TextBox 129">
            <a:extLst>
              <a:ext uri="{FF2B5EF4-FFF2-40B4-BE49-F238E27FC236}">
                <a16:creationId xmlns:a16="http://schemas.microsoft.com/office/drawing/2014/main" id="{4CE689FC-E7D4-C158-1969-B57DAE902D35}"/>
              </a:ext>
            </a:extLst>
          </p:cNvPr>
          <p:cNvSpPr txBox="1"/>
          <p:nvPr/>
        </p:nvSpPr>
        <p:spPr>
          <a:xfrm>
            <a:off x="4871145" y="6618511"/>
            <a:ext cx="2449710" cy="215444"/>
          </a:xfrm>
          <a:prstGeom prst="rect">
            <a:avLst/>
          </a:prstGeom>
          <a:noFill/>
        </p:spPr>
        <p:txBody>
          <a:bodyPr wrap="none" rtlCol="0">
            <a:spAutoFit/>
          </a:bodyPr>
          <a:lstStyle/>
          <a:p>
            <a:pPr algn="ctr">
              <a:defRPr/>
            </a:pPr>
            <a:r>
              <a:rPr lang="en-US" sz="800">
                <a:solidFill>
                  <a:srgbClr val="909297"/>
                </a:solidFill>
                <a:latin typeface="Poppins" panose="00000500000000000000" pitchFamily="50" charset="0"/>
                <a:cs typeface="Poppins" panose="00000500000000000000" pitchFamily="50" charset="0"/>
              </a:rPr>
              <a:t>Copyright 2025 Qmarkets. All rights reserved</a:t>
            </a:r>
            <a:endParaRPr lang="en-IL" sz="800">
              <a:solidFill>
                <a:srgbClr val="909297"/>
              </a:solidFill>
              <a:latin typeface="Poppins" panose="00000500000000000000" pitchFamily="50" charset="0"/>
              <a:cs typeface="Poppins" panose="00000500000000000000" pitchFamily="50" charset="0"/>
            </a:endParaRPr>
          </a:p>
        </p:txBody>
      </p:sp>
    </p:spTree>
    <p:extLst>
      <p:ext uri="{BB962C8B-B14F-4D97-AF65-F5344CB8AC3E}">
        <p14:creationId xmlns:p14="http://schemas.microsoft.com/office/powerpoint/2010/main" val="376102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500"/>
                                        <p:tgtEl>
                                          <p:spTgt spid="10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wipe(up)">
                                      <p:cBhvr>
                                        <p:cTn id="15" dur="1000"/>
                                        <p:tgtEl>
                                          <p:spTgt spid="10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500"/>
                                        <p:tgtEl>
                                          <p:spTgt spid="109"/>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fade">
                                      <p:cBhvr>
                                        <p:cTn id="31" dur="500"/>
                                        <p:tgtEl>
                                          <p:spTgt spid="119"/>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fade">
                                      <p:cBhvr>
                                        <p:cTn id="35"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D9BA148-235C-1137-AAA9-3CC8D85923F4}"/>
            </a:ext>
          </a:extLst>
        </p:cNvPr>
        <p:cNvGrpSpPr/>
        <p:nvPr/>
      </p:nvGrpSpPr>
      <p:grpSpPr>
        <a:xfrm>
          <a:off x="0" y="0"/>
          <a:ext cx="0" cy="0"/>
          <a:chOff x="0" y="0"/>
          <a:chExt cx="0" cy="0"/>
        </a:xfrm>
      </p:grpSpPr>
      <p:sp>
        <p:nvSpPr>
          <p:cNvPr id="46" name="Oval 45">
            <a:extLst>
              <a:ext uri="{FF2B5EF4-FFF2-40B4-BE49-F238E27FC236}">
                <a16:creationId xmlns:a16="http://schemas.microsoft.com/office/drawing/2014/main" id="{E381F850-3F20-1EDA-9D1D-6FD182BB1358}"/>
              </a:ext>
            </a:extLst>
          </p:cNvPr>
          <p:cNvSpPr/>
          <p:nvPr/>
        </p:nvSpPr>
        <p:spPr>
          <a:xfrm>
            <a:off x="5073607" y="2613376"/>
            <a:ext cx="6738255" cy="3711703"/>
          </a:xfrm>
          <a:prstGeom prst="ellipse">
            <a:avLst/>
          </a:prstGeom>
          <a:noFill/>
          <a:ln w="28575" cap="flat" cmpd="sng" algn="ctr">
            <a:solidFill>
              <a:srgbClr val="4038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bg1"/>
              </a:solidFill>
              <a:effectLst/>
              <a:uLnTx/>
              <a:uFillTx/>
              <a:latin typeface="Poppins"/>
              <a:ea typeface="+mn-ea"/>
              <a:cs typeface="+mn-cs"/>
            </a:endParaRPr>
          </a:p>
        </p:txBody>
      </p:sp>
      <p:sp>
        <p:nvSpPr>
          <p:cNvPr id="47" name="Oval 46">
            <a:extLst>
              <a:ext uri="{FF2B5EF4-FFF2-40B4-BE49-F238E27FC236}">
                <a16:creationId xmlns:a16="http://schemas.microsoft.com/office/drawing/2014/main" id="{EABCD928-8A3B-6B3A-B64F-51EF94A0D9E8}"/>
              </a:ext>
            </a:extLst>
          </p:cNvPr>
          <p:cNvSpPr/>
          <p:nvPr/>
        </p:nvSpPr>
        <p:spPr>
          <a:xfrm>
            <a:off x="5073609" y="320572"/>
            <a:ext cx="6738256" cy="3827572"/>
          </a:xfrm>
          <a:prstGeom prst="ellipse">
            <a:avLst/>
          </a:prstGeom>
          <a:noFill/>
          <a:ln w="28575" cap="flat" cmpd="sng" algn="ctr">
            <a:solidFill>
              <a:srgbClr val="FE4F7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chemeClr val="bg1"/>
              </a:solidFill>
              <a:effectLst/>
              <a:uLnTx/>
              <a:uFillTx/>
              <a:latin typeface="Poppins"/>
              <a:ea typeface="+mn-ea"/>
              <a:cs typeface="+mn-cs"/>
            </a:endParaRPr>
          </a:p>
        </p:txBody>
      </p:sp>
      <p:sp>
        <p:nvSpPr>
          <p:cNvPr id="48" name="Text Placeholder 3">
            <a:extLst>
              <a:ext uri="{FF2B5EF4-FFF2-40B4-BE49-F238E27FC236}">
                <a16:creationId xmlns:a16="http://schemas.microsoft.com/office/drawing/2014/main" id="{57919B5F-7727-04C2-F3E0-FC0C9A81475F}"/>
              </a:ext>
            </a:extLst>
          </p:cNvPr>
          <p:cNvSpPr txBox="1">
            <a:spLocks/>
          </p:cNvSpPr>
          <p:nvPr/>
        </p:nvSpPr>
        <p:spPr>
          <a:xfrm>
            <a:off x="6689544" y="928230"/>
            <a:ext cx="1619037" cy="752572"/>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FFFFFF"/>
                </a:solidFill>
                <a:latin typeface="Poppins" panose="00000500000000000000" pitchFamily="50" charset="0"/>
                <a:ea typeface="+mn-ea"/>
                <a:cs typeface="Poppins" panose="000005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FFFFFF"/>
                </a:solidFill>
                <a:latin typeface="Poppins" panose="00000500000000000000" pitchFamily="50" charset="0"/>
                <a:ea typeface="+mn-ea"/>
                <a:cs typeface="Poppins" panose="00000500000000000000"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FFFFFF"/>
                </a:solidFill>
                <a:latin typeface="Poppins" panose="00000500000000000000" pitchFamily="50" charset="0"/>
                <a:ea typeface="+mn-ea"/>
                <a:cs typeface="Poppins" panose="00000500000000000000"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pPr>
            <a:r>
              <a:rPr lang="en-US">
                <a:solidFill>
                  <a:schemeClr val="bg1"/>
                </a:solidFill>
                <a:latin typeface="Poppins SemiBold" panose="00000700000000000000" pitchFamily="50" charset="0"/>
                <a:cs typeface="Poppins SemiBold" panose="00000700000000000000" pitchFamily="50" charset="0"/>
              </a:rPr>
              <a:t>Full-Funnel ROI &amp; Impact Tracking</a:t>
            </a:r>
            <a:endParaRPr lang="en-IL">
              <a:solidFill>
                <a:schemeClr val="bg1"/>
              </a:solidFill>
              <a:latin typeface="Poppins SemiBold" panose="00000700000000000000" pitchFamily="50" charset="0"/>
              <a:cs typeface="Poppins SemiBold" panose="00000700000000000000" pitchFamily="50" charset="0"/>
            </a:endParaRPr>
          </a:p>
        </p:txBody>
      </p:sp>
      <p:sp>
        <p:nvSpPr>
          <p:cNvPr id="49" name="Text Placeholder 3">
            <a:extLst>
              <a:ext uri="{FF2B5EF4-FFF2-40B4-BE49-F238E27FC236}">
                <a16:creationId xmlns:a16="http://schemas.microsoft.com/office/drawing/2014/main" id="{8FAAE31D-AD10-FFFD-7FCC-3E58AFE26D5B}"/>
              </a:ext>
            </a:extLst>
          </p:cNvPr>
          <p:cNvSpPr txBox="1">
            <a:spLocks/>
          </p:cNvSpPr>
          <p:nvPr/>
        </p:nvSpPr>
        <p:spPr>
          <a:xfrm>
            <a:off x="8188660" y="845973"/>
            <a:ext cx="3149425" cy="971697"/>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FFFFFF"/>
                </a:solidFill>
                <a:latin typeface="Poppins" panose="00000500000000000000" pitchFamily="50" charset="0"/>
                <a:ea typeface="+mn-ea"/>
                <a:cs typeface="Poppins" panose="000005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FFFFFF"/>
                </a:solidFill>
                <a:latin typeface="Poppins" panose="00000500000000000000" pitchFamily="50" charset="0"/>
                <a:ea typeface="+mn-ea"/>
                <a:cs typeface="Poppins" panose="00000500000000000000"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FFFFFF"/>
                </a:solidFill>
                <a:latin typeface="Poppins" panose="00000500000000000000" pitchFamily="50" charset="0"/>
                <a:ea typeface="+mn-ea"/>
                <a:cs typeface="Poppins" panose="00000500000000000000"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bg1"/>
                </a:solidFill>
                <a:effectLst/>
                <a:uLnTx/>
                <a:uFillTx/>
                <a:latin typeface="Poppins" panose="00000500000000000000" pitchFamily="50" charset="0"/>
                <a:ea typeface="+mn-ea"/>
                <a:cs typeface="Poppins" panose="00000500000000000000" pitchFamily="50" charset="0"/>
              </a:rPr>
              <a:t>Gather weighted ROI estimates </a:t>
            </a:r>
            <a:br>
              <a:rPr kumimoji="0" lang="en-US" sz="1200" b="0" i="0" u="none" strike="noStrike" kern="1200" cap="none" spc="0" normalizeH="0" baseline="0" noProof="0">
                <a:ln>
                  <a:noFill/>
                </a:ln>
                <a:solidFill>
                  <a:schemeClr val="bg1"/>
                </a:solidFill>
                <a:effectLst/>
                <a:uLnTx/>
                <a:uFillTx/>
                <a:latin typeface="Poppins" panose="00000500000000000000" pitchFamily="50" charset="0"/>
                <a:ea typeface="+mn-ea"/>
                <a:cs typeface="Poppins" panose="00000500000000000000" pitchFamily="50" charset="0"/>
              </a:rPr>
            </a:br>
            <a:r>
              <a:rPr kumimoji="0" lang="en-US" sz="1200" b="0" i="0" u="none" strike="noStrike" kern="1200" cap="none" spc="0" normalizeH="0" baseline="0" noProof="0">
                <a:ln>
                  <a:noFill/>
                </a:ln>
                <a:solidFill>
                  <a:schemeClr val="bg1"/>
                </a:solidFill>
                <a:effectLst/>
                <a:uLnTx/>
                <a:uFillTx/>
                <a:latin typeface="Poppins" panose="00000500000000000000" pitchFamily="50" charset="0"/>
                <a:ea typeface="+mn-ea"/>
                <a:cs typeface="Poppins" panose="00000500000000000000" pitchFamily="50" charset="0"/>
              </a:rPr>
              <a:t>both during idea evaluation and after implementation to get a clear picture of forecasted value vs actual impact</a:t>
            </a:r>
            <a:endParaRPr kumimoji="0" lang="en-IL" sz="1200" b="0" i="0" u="none" strike="noStrike" kern="1200" cap="none" spc="0" normalizeH="0" baseline="0" noProof="0">
              <a:ln>
                <a:noFill/>
              </a:ln>
              <a:solidFill>
                <a:schemeClr val="bg1"/>
              </a:solidFill>
              <a:effectLst/>
              <a:uLnTx/>
              <a:uFillTx/>
              <a:latin typeface="Poppins" panose="00000500000000000000" pitchFamily="50" charset="0"/>
              <a:ea typeface="+mn-ea"/>
              <a:cs typeface="Poppins" panose="00000500000000000000" pitchFamily="50" charset="0"/>
            </a:endParaRPr>
          </a:p>
        </p:txBody>
      </p:sp>
      <p:pic>
        <p:nvPicPr>
          <p:cNvPr id="50" name="Graphic 49">
            <a:extLst>
              <a:ext uri="{FF2B5EF4-FFF2-40B4-BE49-F238E27FC236}">
                <a16:creationId xmlns:a16="http://schemas.microsoft.com/office/drawing/2014/main" id="{22B7CF72-877B-0BBA-A53B-A8360950D18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151639" y="1889767"/>
            <a:ext cx="504000" cy="504000"/>
          </a:xfrm>
          <a:prstGeom prst="rect">
            <a:avLst/>
          </a:prstGeom>
        </p:spPr>
      </p:pic>
      <p:pic>
        <p:nvPicPr>
          <p:cNvPr id="51" name="Graphic 50">
            <a:extLst>
              <a:ext uri="{FF2B5EF4-FFF2-40B4-BE49-F238E27FC236}">
                <a16:creationId xmlns:a16="http://schemas.microsoft.com/office/drawing/2014/main" id="{4626B6F6-7EFA-CEF6-31C6-B4C525A55E5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51639" y="5083794"/>
            <a:ext cx="504000" cy="492279"/>
          </a:xfrm>
          <a:prstGeom prst="rect">
            <a:avLst/>
          </a:prstGeom>
        </p:spPr>
      </p:pic>
      <p:pic>
        <p:nvPicPr>
          <p:cNvPr id="52" name="Graphic 51">
            <a:extLst>
              <a:ext uri="{FF2B5EF4-FFF2-40B4-BE49-F238E27FC236}">
                <a16:creationId xmlns:a16="http://schemas.microsoft.com/office/drawing/2014/main" id="{FD838249-D136-A431-E270-F21A77CD257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151639" y="4255740"/>
            <a:ext cx="504000" cy="504000"/>
          </a:xfrm>
          <a:prstGeom prst="rect">
            <a:avLst/>
          </a:prstGeom>
        </p:spPr>
      </p:pic>
      <p:pic>
        <p:nvPicPr>
          <p:cNvPr id="53" name="Graphic 52">
            <a:extLst>
              <a:ext uri="{FF2B5EF4-FFF2-40B4-BE49-F238E27FC236}">
                <a16:creationId xmlns:a16="http://schemas.microsoft.com/office/drawing/2014/main" id="{6B3A7F87-A956-5F0C-6001-BE4141023E5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151640" y="3138317"/>
            <a:ext cx="504000" cy="504000"/>
          </a:xfrm>
          <a:prstGeom prst="rect">
            <a:avLst/>
          </a:prstGeom>
        </p:spPr>
      </p:pic>
      <p:pic>
        <p:nvPicPr>
          <p:cNvPr id="54" name="Graphic 53">
            <a:extLst>
              <a:ext uri="{FF2B5EF4-FFF2-40B4-BE49-F238E27FC236}">
                <a16:creationId xmlns:a16="http://schemas.microsoft.com/office/drawing/2014/main" id="{B1E23448-2470-FA7A-196F-FEC72CCA64D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151639" y="1052516"/>
            <a:ext cx="504000" cy="504000"/>
          </a:xfrm>
          <a:prstGeom prst="rect">
            <a:avLst/>
          </a:prstGeom>
        </p:spPr>
      </p:pic>
      <p:sp>
        <p:nvSpPr>
          <p:cNvPr id="55" name="Text Placeholder 3">
            <a:extLst>
              <a:ext uri="{FF2B5EF4-FFF2-40B4-BE49-F238E27FC236}">
                <a16:creationId xmlns:a16="http://schemas.microsoft.com/office/drawing/2014/main" id="{9698979B-3D10-7AE4-29EB-C70D6BFB4D56}"/>
              </a:ext>
            </a:extLst>
          </p:cNvPr>
          <p:cNvSpPr txBox="1">
            <a:spLocks/>
          </p:cNvSpPr>
          <p:nvPr/>
        </p:nvSpPr>
        <p:spPr>
          <a:xfrm>
            <a:off x="6710070" y="1706328"/>
            <a:ext cx="1619037" cy="971697"/>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FFFFFF"/>
                </a:solidFill>
                <a:latin typeface="Poppins" panose="00000500000000000000" pitchFamily="50" charset="0"/>
                <a:ea typeface="+mn-ea"/>
                <a:cs typeface="Poppins" panose="000005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FFFFFF"/>
                </a:solidFill>
                <a:latin typeface="Poppins" panose="00000500000000000000" pitchFamily="50" charset="0"/>
                <a:ea typeface="+mn-ea"/>
                <a:cs typeface="Poppins" panose="00000500000000000000"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FFFFFF"/>
                </a:solidFill>
                <a:latin typeface="Poppins" panose="00000500000000000000" pitchFamily="50" charset="0"/>
                <a:ea typeface="+mn-ea"/>
                <a:cs typeface="Poppins" panose="00000500000000000000"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pPr>
            <a:r>
              <a:rPr lang="en-US">
                <a:solidFill>
                  <a:schemeClr val="bg1"/>
                </a:solidFill>
                <a:latin typeface="Poppins SemiBold" panose="00000700000000000000" pitchFamily="50" charset="0"/>
                <a:cs typeface="Poppins SemiBold" panose="00000700000000000000" pitchFamily="50" charset="0"/>
              </a:rPr>
              <a:t>Best Practice Scaling</a:t>
            </a:r>
            <a:endParaRPr lang="en-IL">
              <a:solidFill>
                <a:schemeClr val="bg1"/>
              </a:solidFill>
              <a:latin typeface="Poppins SemiBold" panose="00000700000000000000" pitchFamily="50" charset="0"/>
              <a:cs typeface="Poppins SemiBold" panose="00000700000000000000" pitchFamily="50" charset="0"/>
            </a:endParaRPr>
          </a:p>
        </p:txBody>
      </p:sp>
      <p:sp>
        <p:nvSpPr>
          <p:cNvPr id="56" name="Text Placeholder 3">
            <a:extLst>
              <a:ext uri="{FF2B5EF4-FFF2-40B4-BE49-F238E27FC236}">
                <a16:creationId xmlns:a16="http://schemas.microsoft.com/office/drawing/2014/main" id="{92EB5364-C653-5478-332A-A5D5DACDF15A}"/>
              </a:ext>
            </a:extLst>
          </p:cNvPr>
          <p:cNvSpPr txBox="1">
            <a:spLocks/>
          </p:cNvSpPr>
          <p:nvPr/>
        </p:nvSpPr>
        <p:spPr>
          <a:xfrm>
            <a:off x="8213473" y="1797744"/>
            <a:ext cx="3100689" cy="75257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FFFFFF"/>
                </a:solidFill>
                <a:latin typeface="Poppins" panose="00000500000000000000" pitchFamily="50" charset="0"/>
                <a:ea typeface="+mn-ea"/>
                <a:cs typeface="Poppins" panose="000005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FFFFFF"/>
                </a:solidFill>
                <a:latin typeface="Poppins" panose="00000500000000000000" pitchFamily="50" charset="0"/>
                <a:ea typeface="+mn-ea"/>
                <a:cs typeface="Poppins" panose="00000500000000000000"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FFFFFF"/>
                </a:solidFill>
                <a:latin typeface="Poppins" panose="00000500000000000000" pitchFamily="50" charset="0"/>
                <a:ea typeface="+mn-ea"/>
                <a:cs typeface="Poppins" panose="00000500000000000000"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bg1"/>
                </a:solidFill>
                <a:effectLst/>
                <a:uLnTx/>
                <a:uFillTx/>
                <a:latin typeface="Poppins" panose="00000500000000000000" pitchFamily="50" charset="0"/>
                <a:ea typeface="+mn-ea"/>
                <a:cs typeface="Poppins" panose="00000500000000000000" pitchFamily="50" charset="0"/>
              </a:rPr>
              <a:t>Engage employees and teams to adopt your selected solutions and track the companywide impact</a:t>
            </a:r>
            <a:endParaRPr kumimoji="0" lang="en-IL" sz="1200" b="0" i="0" u="none" strike="noStrike" kern="1200" cap="none" spc="0" normalizeH="0" baseline="0" noProof="0">
              <a:ln>
                <a:noFill/>
              </a:ln>
              <a:solidFill>
                <a:schemeClr val="bg1"/>
              </a:solidFill>
              <a:effectLst/>
              <a:uLnTx/>
              <a:uFillTx/>
              <a:latin typeface="Poppins" panose="00000500000000000000" pitchFamily="50" charset="0"/>
              <a:ea typeface="+mn-ea"/>
              <a:cs typeface="Poppins" panose="00000500000000000000" pitchFamily="50" charset="0"/>
            </a:endParaRPr>
          </a:p>
        </p:txBody>
      </p:sp>
      <p:sp>
        <p:nvSpPr>
          <p:cNvPr id="57" name="Text Placeholder 3">
            <a:extLst>
              <a:ext uri="{FF2B5EF4-FFF2-40B4-BE49-F238E27FC236}">
                <a16:creationId xmlns:a16="http://schemas.microsoft.com/office/drawing/2014/main" id="{AC5F5A35-B0F6-29BB-46DA-CED607ADDEE6}"/>
              </a:ext>
            </a:extLst>
          </p:cNvPr>
          <p:cNvSpPr txBox="1">
            <a:spLocks/>
          </p:cNvSpPr>
          <p:nvPr/>
        </p:nvSpPr>
        <p:spPr>
          <a:xfrm>
            <a:off x="6792083" y="2877250"/>
            <a:ext cx="1619037" cy="971697"/>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FFFFFF"/>
                </a:solidFill>
                <a:latin typeface="Poppins" panose="00000500000000000000" pitchFamily="50" charset="0"/>
                <a:ea typeface="+mn-ea"/>
                <a:cs typeface="Poppins" panose="000005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FFFFFF"/>
                </a:solidFill>
                <a:latin typeface="Poppins" panose="00000500000000000000" pitchFamily="50" charset="0"/>
                <a:ea typeface="+mn-ea"/>
                <a:cs typeface="Poppins" panose="00000500000000000000"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FFFFFF"/>
                </a:solidFill>
                <a:latin typeface="Poppins" panose="00000500000000000000" pitchFamily="50" charset="0"/>
                <a:ea typeface="+mn-ea"/>
                <a:cs typeface="Poppins" panose="00000500000000000000"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pPr>
            <a:r>
              <a:rPr lang="en-US" dirty="0">
                <a:solidFill>
                  <a:schemeClr val="bg1"/>
                </a:solidFill>
                <a:latin typeface="Poppins SemiBold" panose="00000700000000000000" pitchFamily="50" charset="0"/>
                <a:cs typeface="Poppins SemiBold" panose="00000700000000000000" pitchFamily="50" charset="0"/>
              </a:rPr>
              <a:t>Innovation Catalyst Toolkit</a:t>
            </a:r>
            <a:endParaRPr lang="en-IL" dirty="0">
              <a:solidFill>
                <a:schemeClr val="bg1"/>
              </a:solidFill>
              <a:latin typeface="Poppins SemiBold" panose="00000700000000000000" pitchFamily="50" charset="0"/>
              <a:cs typeface="Poppins SemiBold" panose="00000700000000000000" pitchFamily="50" charset="0"/>
            </a:endParaRPr>
          </a:p>
        </p:txBody>
      </p:sp>
      <p:sp>
        <p:nvSpPr>
          <p:cNvPr id="58" name="Text Placeholder 3">
            <a:extLst>
              <a:ext uri="{FF2B5EF4-FFF2-40B4-BE49-F238E27FC236}">
                <a16:creationId xmlns:a16="http://schemas.microsoft.com/office/drawing/2014/main" id="{6F7CC43B-7B7D-5D06-AAAE-5C8376051DF6}"/>
              </a:ext>
            </a:extLst>
          </p:cNvPr>
          <p:cNvSpPr txBox="1">
            <a:spLocks/>
          </p:cNvSpPr>
          <p:nvPr/>
        </p:nvSpPr>
        <p:spPr>
          <a:xfrm>
            <a:off x="8194983" y="2796416"/>
            <a:ext cx="2495655" cy="1091809"/>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FFFFFF"/>
                </a:solidFill>
                <a:latin typeface="Poppins" panose="00000500000000000000" pitchFamily="50" charset="0"/>
                <a:ea typeface="+mn-ea"/>
                <a:cs typeface="Poppins" panose="000005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FFFFFF"/>
                </a:solidFill>
                <a:latin typeface="Poppins" panose="00000500000000000000" pitchFamily="50" charset="0"/>
                <a:ea typeface="+mn-ea"/>
                <a:cs typeface="Poppins" panose="00000500000000000000"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FFFFFF"/>
                </a:solidFill>
                <a:latin typeface="Poppins" panose="00000500000000000000" pitchFamily="50" charset="0"/>
                <a:ea typeface="+mn-ea"/>
                <a:cs typeface="Poppins" panose="00000500000000000000"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bg1"/>
                </a:solidFill>
                <a:effectLst/>
                <a:uLnTx/>
                <a:uFillTx/>
                <a:latin typeface="Poppins" panose="00000500000000000000" pitchFamily="50" charset="0"/>
                <a:ea typeface="+mn-ea"/>
                <a:cs typeface="Poppins" panose="00000500000000000000" pitchFamily="50" charset="0"/>
              </a:rPr>
              <a:t>Get support, resources, guidance, and smart features to help you scale up the impact of your program.</a:t>
            </a:r>
            <a:endParaRPr kumimoji="0" lang="en-IL" sz="1200" b="0" i="0" u="none" strike="noStrike" kern="1200" cap="none" spc="0" normalizeH="0" baseline="0" noProof="0">
              <a:ln>
                <a:noFill/>
              </a:ln>
              <a:solidFill>
                <a:schemeClr val="bg1"/>
              </a:solidFill>
              <a:effectLst/>
              <a:uLnTx/>
              <a:uFillTx/>
              <a:latin typeface="Poppins" panose="00000500000000000000" pitchFamily="50" charset="0"/>
              <a:ea typeface="+mn-ea"/>
              <a:cs typeface="Poppins" panose="00000500000000000000" pitchFamily="50" charset="0"/>
            </a:endParaRPr>
          </a:p>
        </p:txBody>
      </p:sp>
      <p:sp>
        <p:nvSpPr>
          <p:cNvPr id="59" name="Text Placeholder 3">
            <a:extLst>
              <a:ext uri="{FF2B5EF4-FFF2-40B4-BE49-F238E27FC236}">
                <a16:creationId xmlns:a16="http://schemas.microsoft.com/office/drawing/2014/main" id="{5A999628-E1BF-1AC8-8DF9-0549ACEB2590}"/>
              </a:ext>
            </a:extLst>
          </p:cNvPr>
          <p:cNvSpPr txBox="1">
            <a:spLocks/>
          </p:cNvSpPr>
          <p:nvPr/>
        </p:nvSpPr>
        <p:spPr>
          <a:xfrm>
            <a:off x="6823698" y="4025599"/>
            <a:ext cx="1587422" cy="971697"/>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FFFFFF"/>
                </a:solidFill>
                <a:latin typeface="Poppins" panose="00000500000000000000" pitchFamily="50" charset="0"/>
                <a:ea typeface="+mn-ea"/>
                <a:cs typeface="Poppins" panose="000005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FFFFFF"/>
                </a:solidFill>
                <a:latin typeface="Poppins" panose="00000500000000000000" pitchFamily="50" charset="0"/>
                <a:ea typeface="+mn-ea"/>
                <a:cs typeface="Poppins" panose="00000500000000000000"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FFFFFF"/>
                </a:solidFill>
                <a:latin typeface="Poppins" panose="00000500000000000000" pitchFamily="50" charset="0"/>
                <a:ea typeface="+mn-ea"/>
                <a:cs typeface="Poppins" panose="00000500000000000000"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pPr>
            <a:r>
              <a:rPr lang="en-US">
                <a:solidFill>
                  <a:schemeClr val="bg1"/>
                </a:solidFill>
                <a:latin typeface="Poppins SemiBold" panose="00000700000000000000" pitchFamily="50" charset="0"/>
                <a:cs typeface="Poppins SemiBold" panose="00000700000000000000" pitchFamily="50" charset="0"/>
              </a:rPr>
              <a:t>Expert Guidance</a:t>
            </a:r>
            <a:endParaRPr lang="en-IL">
              <a:solidFill>
                <a:schemeClr val="bg1"/>
              </a:solidFill>
              <a:latin typeface="Poppins SemiBold" panose="00000700000000000000" pitchFamily="50" charset="0"/>
              <a:cs typeface="Poppins SemiBold" panose="00000700000000000000" pitchFamily="50" charset="0"/>
            </a:endParaRPr>
          </a:p>
        </p:txBody>
      </p:sp>
      <p:sp>
        <p:nvSpPr>
          <p:cNvPr id="60" name="Text Placeholder 3">
            <a:extLst>
              <a:ext uri="{FF2B5EF4-FFF2-40B4-BE49-F238E27FC236}">
                <a16:creationId xmlns:a16="http://schemas.microsoft.com/office/drawing/2014/main" id="{C589A669-F4DE-0808-1F0E-B237115A148B}"/>
              </a:ext>
            </a:extLst>
          </p:cNvPr>
          <p:cNvSpPr txBox="1">
            <a:spLocks/>
          </p:cNvSpPr>
          <p:nvPr/>
        </p:nvSpPr>
        <p:spPr>
          <a:xfrm>
            <a:off x="8213473" y="4155706"/>
            <a:ext cx="2858661" cy="75257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FFFFFF"/>
                </a:solidFill>
                <a:latin typeface="Poppins" panose="00000500000000000000" pitchFamily="50" charset="0"/>
                <a:ea typeface="+mn-ea"/>
                <a:cs typeface="Poppins" panose="000005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FFFFFF"/>
                </a:solidFill>
                <a:latin typeface="Poppins" panose="00000500000000000000" pitchFamily="50" charset="0"/>
                <a:ea typeface="+mn-ea"/>
                <a:cs typeface="Poppins" panose="00000500000000000000"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FFFFFF"/>
                </a:solidFill>
                <a:latin typeface="Poppins" panose="00000500000000000000" pitchFamily="50" charset="0"/>
                <a:ea typeface="+mn-ea"/>
                <a:cs typeface="Poppins" panose="00000500000000000000"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bg1"/>
                </a:solidFill>
                <a:effectLst/>
                <a:uLnTx/>
                <a:uFillTx/>
                <a:latin typeface="Poppins" panose="00000500000000000000" pitchFamily="50" charset="0"/>
                <a:ea typeface="+mn-ea"/>
                <a:cs typeface="Poppins" panose="00000500000000000000" pitchFamily="50" charset="0"/>
              </a:rPr>
              <a:t>Your dedicated CSM can provide ongoing consultation, training, and roadmap sessions focused on ROI.</a:t>
            </a:r>
            <a:endParaRPr kumimoji="0" lang="en-IL" sz="1200" b="0" i="0" u="none" strike="noStrike" kern="1200" cap="none" spc="0" normalizeH="0" baseline="0" noProof="0">
              <a:ln>
                <a:noFill/>
              </a:ln>
              <a:solidFill>
                <a:schemeClr val="bg1"/>
              </a:solidFill>
              <a:effectLst/>
              <a:uLnTx/>
              <a:uFillTx/>
              <a:latin typeface="Poppins" panose="00000500000000000000" pitchFamily="50" charset="0"/>
              <a:ea typeface="+mn-ea"/>
              <a:cs typeface="Poppins" panose="00000500000000000000" pitchFamily="50" charset="0"/>
            </a:endParaRPr>
          </a:p>
        </p:txBody>
      </p:sp>
      <p:sp>
        <p:nvSpPr>
          <p:cNvPr id="61" name="Text Placeholder 3">
            <a:extLst>
              <a:ext uri="{FF2B5EF4-FFF2-40B4-BE49-F238E27FC236}">
                <a16:creationId xmlns:a16="http://schemas.microsoft.com/office/drawing/2014/main" id="{1174DDD8-FE15-C500-6D02-6DB61F5F104D}"/>
              </a:ext>
            </a:extLst>
          </p:cNvPr>
          <p:cNvSpPr txBox="1">
            <a:spLocks/>
          </p:cNvSpPr>
          <p:nvPr/>
        </p:nvSpPr>
        <p:spPr>
          <a:xfrm>
            <a:off x="6823699" y="4920520"/>
            <a:ext cx="1587422" cy="971697"/>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FFFFFF"/>
                </a:solidFill>
                <a:latin typeface="Poppins" panose="00000500000000000000" pitchFamily="50" charset="0"/>
                <a:ea typeface="+mn-ea"/>
                <a:cs typeface="Poppins" panose="000005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FFFFFF"/>
                </a:solidFill>
                <a:latin typeface="Poppins" panose="00000500000000000000" pitchFamily="50" charset="0"/>
                <a:ea typeface="+mn-ea"/>
                <a:cs typeface="Poppins" panose="00000500000000000000"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FFFFFF"/>
                </a:solidFill>
                <a:latin typeface="Poppins" panose="00000500000000000000" pitchFamily="50" charset="0"/>
                <a:ea typeface="+mn-ea"/>
                <a:cs typeface="Poppins" panose="00000500000000000000"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pPr>
            <a:r>
              <a:rPr lang="en-US">
                <a:solidFill>
                  <a:schemeClr val="bg1"/>
                </a:solidFill>
                <a:latin typeface="Poppins SemiBold" panose="00000700000000000000" pitchFamily="50" charset="0"/>
                <a:cs typeface="Poppins SemiBold" panose="00000700000000000000" pitchFamily="50" charset="0"/>
              </a:rPr>
              <a:t>Client Community</a:t>
            </a:r>
            <a:endParaRPr lang="en-IL">
              <a:solidFill>
                <a:schemeClr val="bg1"/>
              </a:solidFill>
              <a:latin typeface="Poppins SemiBold" panose="00000700000000000000" pitchFamily="50" charset="0"/>
              <a:cs typeface="Poppins SemiBold" panose="00000700000000000000" pitchFamily="50" charset="0"/>
            </a:endParaRPr>
          </a:p>
        </p:txBody>
      </p:sp>
      <p:sp>
        <p:nvSpPr>
          <p:cNvPr id="62" name="Text Placeholder 3">
            <a:extLst>
              <a:ext uri="{FF2B5EF4-FFF2-40B4-BE49-F238E27FC236}">
                <a16:creationId xmlns:a16="http://schemas.microsoft.com/office/drawing/2014/main" id="{4CB86479-AD9D-767F-FBB3-C79170A2F5C8}"/>
              </a:ext>
            </a:extLst>
          </p:cNvPr>
          <p:cNvSpPr txBox="1">
            <a:spLocks/>
          </p:cNvSpPr>
          <p:nvPr/>
        </p:nvSpPr>
        <p:spPr>
          <a:xfrm>
            <a:off x="8213472" y="4950299"/>
            <a:ext cx="2858661" cy="85857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FFFFFF"/>
                </a:solidFill>
                <a:latin typeface="Poppins" panose="00000500000000000000" pitchFamily="50" charset="0"/>
                <a:ea typeface="+mn-ea"/>
                <a:cs typeface="Poppins" panose="000005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FFFFFF"/>
                </a:solidFill>
                <a:latin typeface="Poppins" panose="00000500000000000000" pitchFamily="50" charset="0"/>
                <a:ea typeface="+mn-ea"/>
                <a:cs typeface="Poppins" panose="00000500000000000000"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FFFFFF"/>
                </a:solidFill>
                <a:latin typeface="Poppins" panose="00000500000000000000" pitchFamily="50" charset="0"/>
                <a:ea typeface="+mn-ea"/>
                <a:cs typeface="Poppins" panose="00000500000000000000"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bg1"/>
                </a:solidFill>
                <a:effectLst/>
                <a:uLnTx/>
                <a:uFillTx/>
                <a:latin typeface="Poppins" panose="00000500000000000000" pitchFamily="50" charset="0"/>
                <a:ea typeface="+mn-ea"/>
                <a:cs typeface="Poppins" panose="00000500000000000000" pitchFamily="50" charset="0"/>
              </a:rPr>
              <a:t>Our peer-to-peer innovation community is packed with proven insights and best practices.</a:t>
            </a:r>
            <a:endParaRPr kumimoji="0" lang="en-IL" sz="1200" b="0" i="0" u="none" strike="noStrike" kern="1200" cap="none" spc="0" normalizeH="0" baseline="0" noProof="0">
              <a:ln>
                <a:noFill/>
              </a:ln>
              <a:solidFill>
                <a:schemeClr val="bg1"/>
              </a:solidFill>
              <a:effectLst/>
              <a:uLnTx/>
              <a:uFillTx/>
              <a:latin typeface="Poppins" panose="00000500000000000000" pitchFamily="50" charset="0"/>
              <a:ea typeface="+mn-ea"/>
              <a:cs typeface="Poppins" panose="00000500000000000000" pitchFamily="50" charset="0"/>
            </a:endParaRPr>
          </a:p>
        </p:txBody>
      </p:sp>
      <p:sp>
        <p:nvSpPr>
          <p:cNvPr id="63" name="Title 1">
            <a:extLst>
              <a:ext uri="{FF2B5EF4-FFF2-40B4-BE49-F238E27FC236}">
                <a16:creationId xmlns:a16="http://schemas.microsoft.com/office/drawing/2014/main" id="{C9F473EB-94E9-4A49-A3AA-744E17F121BF}"/>
              </a:ext>
            </a:extLst>
          </p:cNvPr>
          <p:cNvSpPr txBox="1">
            <a:spLocks/>
          </p:cNvSpPr>
          <p:nvPr/>
        </p:nvSpPr>
        <p:spPr>
          <a:xfrm>
            <a:off x="640801" y="670517"/>
            <a:ext cx="4296363" cy="2971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baseline="0">
                <a:solidFill>
                  <a:srgbClr val="162045"/>
                </a:solidFill>
                <a:latin typeface="Poppins SemiBold" panose="000007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Poppins"/>
                <a:ea typeface="+mj-ea"/>
                <a:cs typeface="+mj-cs"/>
              </a:rPr>
              <a:t>Dedicated</a:t>
            </a:r>
            <a:r>
              <a:rPr kumimoji="0" lang="en-US" sz="4000" b="1" i="0" u="none" strike="noStrike" kern="1200" cap="none" spc="0" normalizeH="0" baseline="0" noProof="0" dirty="0">
                <a:ln>
                  <a:noFill/>
                </a:ln>
                <a:solidFill>
                  <a:schemeClr val="bg1"/>
                </a:solidFill>
                <a:effectLst/>
                <a:uLnTx/>
                <a:uFillTx/>
                <a:latin typeface="Poppins SemiBold" panose="00000700000000000000" pitchFamily="2" charset="0"/>
                <a:ea typeface="+mj-ea"/>
                <a:cs typeface="+mj-cs"/>
              </a:rPr>
              <a:t> </a:t>
            </a:r>
            <a:br>
              <a:rPr kumimoji="0" lang="en-US" sz="4000" b="1" i="0" u="none" strike="noStrike" kern="1200" cap="none" spc="0" normalizeH="0" baseline="0" noProof="0" dirty="0">
                <a:ln>
                  <a:noFill/>
                </a:ln>
                <a:solidFill>
                  <a:schemeClr val="bg1"/>
                </a:solidFill>
                <a:effectLst/>
                <a:uLnTx/>
                <a:uFillTx/>
                <a:latin typeface="Poppins SemiBold" panose="00000700000000000000" pitchFamily="2" charset="0"/>
                <a:ea typeface="+mj-ea"/>
                <a:cs typeface="+mj-cs"/>
              </a:rPr>
            </a:br>
            <a:r>
              <a:rPr lang="en-US" b="1" dirty="0">
                <a:gradFill flip="none" rotWithShape="1">
                  <a:gsLst>
                    <a:gs pos="100000">
                      <a:srgbClr val="C18CF2"/>
                    </a:gs>
                    <a:gs pos="0">
                      <a:srgbClr val="E80084"/>
                    </a:gs>
                  </a:gsLst>
                  <a:lin ang="8100000" scaled="0"/>
                  <a:tileRect/>
                </a:gradFill>
                <a:latin typeface="Poppins" panose="00000500000000000000" pitchFamily="50" charset="0"/>
                <a:cs typeface="Poppins" panose="00000500000000000000" pitchFamily="50" charset="0"/>
              </a:rPr>
              <a:t>Impact Support</a:t>
            </a:r>
            <a:endParaRPr lang="en-IL" b="1" dirty="0">
              <a:gradFill flip="none" rotWithShape="1">
                <a:gsLst>
                  <a:gs pos="100000">
                    <a:srgbClr val="C18CF2"/>
                  </a:gs>
                  <a:gs pos="0">
                    <a:srgbClr val="E80084"/>
                  </a:gs>
                </a:gsLst>
                <a:lin ang="8100000" scaled="0"/>
                <a:tileRect/>
              </a:gradFill>
              <a:latin typeface="Poppins" panose="00000500000000000000" pitchFamily="50" charset="0"/>
              <a:cs typeface="Poppins" panose="00000500000000000000" pitchFamily="50" charset="0"/>
            </a:endParaRPr>
          </a:p>
        </p:txBody>
      </p:sp>
      <p:sp>
        <p:nvSpPr>
          <p:cNvPr id="64" name="Text Placeholder 3">
            <a:extLst>
              <a:ext uri="{FF2B5EF4-FFF2-40B4-BE49-F238E27FC236}">
                <a16:creationId xmlns:a16="http://schemas.microsoft.com/office/drawing/2014/main" id="{D9C2FE28-85BA-6883-7B18-874E4BE2C1FB}"/>
              </a:ext>
            </a:extLst>
          </p:cNvPr>
          <p:cNvSpPr txBox="1">
            <a:spLocks/>
          </p:cNvSpPr>
          <p:nvPr/>
        </p:nvSpPr>
        <p:spPr>
          <a:xfrm>
            <a:off x="640801" y="2790437"/>
            <a:ext cx="4024225" cy="281413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1620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162045"/>
                </a:solidFill>
                <a:latin typeface="Poppins" panose="00000500000000000000" pitchFamily="2" charset="0"/>
                <a:ea typeface="+mn-ea"/>
                <a:cs typeface="Poppins" panose="000005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162045"/>
                </a:solidFill>
                <a:latin typeface="Poppins" panose="00000500000000000000" pitchFamily="2" charset="0"/>
                <a:ea typeface="+mn-ea"/>
                <a:cs typeface="Poppins" panose="000005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162045"/>
                </a:solidFill>
                <a:latin typeface="Poppins" panose="00000500000000000000" pitchFamily="2" charset="0"/>
                <a:ea typeface="+mn-ea"/>
                <a:cs typeface="Poppins" panose="000005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162045"/>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chemeClr val="bg1"/>
                </a:solidFill>
                <a:effectLst/>
                <a:uLnTx/>
                <a:uFillTx/>
                <a:latin typeface="Poppins" panose="00000500000000000000" pitchFamily="2" charset="0"/>
                <a:ea typeface="+mn-ea"/>
                <a:cs typeface="Poppins" panose="00000500000000000000" pitchFamily="2" charset="0"/>
              </a:rPr>
              <a:t>At Qmarkets we know how important it is to deliver, track, and multiply your bottom-line innovation impact. That’s why we offer all clients a combination of </a:t>
            </a:r>
            <a:r>
              <a:rPr kumimoji="0" lang="en-US" sz="2800" b="1" i="0" u="none" strike="noStrike" kern="1200" cap="none" spc="0" normalizeH="0" baseline="0" noProof="0">
                <a:ln>
                  <a:noFill/>
                </a:ln>
                <a:solidFill>
                  <a:schemeClr val="bg1"/>
                </a:solidFill>
                <a:effectLst/>
                <a:uLnTx/>
                <a:uFillTx/>
                <a:latin typeface="Poppins" panose="00000500000000000000" pitchFamily="2" charset="0"/>
                <a:ea typeface="+mn-ea"/>
                <a:cs typeface="Poppins" panose="00000500000000000000" pitchFamily="2" charset="0"/>
              </a:rPr>
              <a:t>customer success services</a:t>
            </a:r>
            <a:r>
              <a:rPr kumimoji="0" lang="en-US" sz="2800" b="0" i="0" u="none" strike="noStrike" kern="1200" cap="none" spc="0" normalizeH="0" baseline="0" noProof="0">
                <a:ln>
                  <a:noFill/>
                </a:ln>
                <a:solidFill>
                  <a:schemeClr val="bg1"/>
                </a:solidFill>
                <a:effectLst/>
                <a:uLnTx/>
                <a:uFillTx/>
                <a:latin typeface="Poppins" panose="00000500000000000000" pitchFamily="2" charset="0"/>
                <a:ea typeface="+mn-ea"/>
                <a:cs typeface="Poppins" panose="00000500000000000000" pitchFamily="2" charset="0"/>
              </a:rPr>
              <a:t> and </a:t>
            </a:r>
            <a:r>
              <a:rPr kumimoji="0" lang="en-US" sz="2800" b="1" i="0" u="none" strike="noStrike" kern="1200" cap="none" spc="0" normalizeH="0" baseline="0" noProof="0">
                <a:ln>
                  <a:noFill/>
                </a:ln>
                <a:solidFill>
                  <a:schemeClr val="bg1"/>
                </a:solidFill>
                <a:effectLst/>
                <a:uLnTx/>
                <a:uFillTx/>
                <a:latin typeface="Poppins" panose="00000500000000000000" pitchFamily="2" charset="0"/>
                <a:ea typeface="+mn-ea"/>
                <a:cs typeface="Poppins" panose="00000500000000000000" pitchFamily="2" charset="0"/>
              </a:rPr>
              <a:t>product features</a:t>
            </a:r>
            <a:r>
              <a:rPr kumimoji="0" lang="en-US" sz="2800" b="0" i="0" u="none" strike="noStrike" kern="1200" cap="none" spc="0" normalizeH="0" baseline="0" noProof="0">
                <a:ln>
                  <a:noFill/>
                </a:ln>
                <a:solidFill>
                  <a:schemeClr val="bg1"/>
                </a:solidFill>
                <a:effectLst/>
                <a:uLnTx/>
                <a:uFillTx/>
                <a:latin typeface="Poppins" panose="00000500000000000000" pitchFamily="2" charset="0"/>
                <a:ea typeface="+mn-ea"/>
                <a:cs typeface="Poppins" panose="00000500000000000000" pitchFamily="2" charset="0"/>
              </a:rPr>
              <a:t> that focus on continuously boosting the ROI of your program.</a:t>
            </a:r>
            <a:endParaRPr kumimoji="0" lang="en-IL" sz="2800" b="0" i="0" u="none" strike="noStrike" kern="1200" cap="none" spc="0" normalizeH="0" baseline="0" noProof="0">
              <a:ln>
                <a:noFill/>
              </a:ln>
              <a:solidFill>
                <a:schemeClr val="bg1"/>
              </a:solidFill>
              <a:effectLst/>
              <a:uLnTx/>
              <a:uFillTx/>
              <a:latin typeface="Poppins" panose="00000500000000000000" pitchFamily="2" charset="0"/>
              <a:ea typeface="+mn-ea"/>
              <a:cs typeface="Poppins" panose="00000500000000000000" pitchFamily="2" charset="0"/>
            </a:endParaRPr>
          </a:p>
        </p:txBody>
      </p:sp>
      <p:sp>
        <p:nvSpPr>
          <p:cNvPr id="65" name="Text Placeholder 3">
            <a:extLst>
              <a:ext uri="{FF2B5EF4-FFF2-40B4-BE49-F238E27FC236}">
                <a16:creationId xmlns:a16="http://schemas.microsoft.com/office/drawing/2014/main" id="{D256C547-06E9-850F-783C-EEF4697EF0D7}"/>
              </a:ext>
            </a:extLst>
          </p:cNvPr>
          <p:cNvSpPr txBox="1">
            <a:spLocks/>
          </p:cNvSpPr>
          <p:nvPr/>
        </p:nvSpPr>
        <p:spPr>
          <a:xfrm>
            <a:off x="7207387" y="5522697"/>
            <a:ext cx="2396688" cy="971697"/>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FFFFFF"/>
                </a:solidFill>
                <a:latin typeface="Poppins" panose="00000500000000000000" pitchFamily="50" charset="0"/>
                <a:ea typeface="+mn-ea"/>
                <a:cs typeface="Poppins" panose="000005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FFFFFF"/>
                </a:solidFill>
                <a:latin typeface="Poppins" panose="00000500000000000000" pitchFamily="50" charset="0"/>
                <a:ea typeface="+mn-ea"/>
                <a:cs typeface="Poppins" panose="00000500000000000000"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FFFFFF"/>
                </a:solidFill>
                <a:latin typeface="Poppins" panose="00000500000000000000" pitchFamily="50" charset="0"/>
                <a:ea typeface="+mn-ea"/>
                <a:cs typeface="Poppins" panose="00000500000000000000"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10000"/>
              </a:lnSpc>
            </a:pPr>
            <a:r>
              <a:rPr lang="en-US" sz="1800" b="1" dirty="0">
                <a:gradFill flip="none" rotWithShape="1">
                  <a:gsLst>
                    <a:gs pos="100000">
                      <a:srgbClr val="C18CF2"/>
                    </a:gs>
                    <a:gs pos="0">
                      <a:srgbClr val="E80084"/>
                    </a:gs>
                  </a:gsLst>
                  <a:lin ang="8100000" scaled="0"/>
                  <a:tileRect/>
                </a:gradFill>
                <a:ea typeface="+mj-ea"/>
              </a:rPr>
              <a:t>Customer Success</a:t>
            </a:r>
            <a:endParaRPr lang="en-IL" sz="1800" b="1" dirty="0">
              <a:gradFill flip="none" rotWithShape="1">
                <a:gsLst>
                  <a:gs pos="100000">
                    <a:srgbClr val="C18CF2"/>
                  </a:gs>
                  <a:gs pos="0">
                    <a:srgbClr val="E80084"/>
                  </a:gs>
                </a:gsLst>
                <a:lin ang="8100000" scaled="0"/>
                <a:tileRect/>
              </a:gradFill>
              <a:ea typeface="+mj-ea"/>
            </a:endParaRPr>
          </a:p>
        </p:txBody>
      </p:sp>
      <p:sp>
        <p:nvSpPr>
          <p:cNvPr id="66" name="Text Placeholder 3">
            <a:extLst>
              <a:ext uri="{FF2B5EF4-FFF2-40B4-BE49-F238E27FC236}">
                <a16:creationId xmlns:a16="http://schemas.microsoft.com/office/drawing/2014/main" id="{205ABAEA-B90D-5250-9878-CB9067B622CA}"/>
              </a:ext>
            </a:extLst>
          </p:cNvPr>
          <p:cNvSpPr txBox="1">
            <a:spLocks/>
          </p:cNvSpPr>
          <p:nvPr/>
        </p:nvSpPr>
        <p:spPr>
          <a:xfrm>
            <a:off x="7266473" y="320572"/>
            <a:ext cx="2352521" cy="69901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rgbClr val="FFFFFF"/>
                </a:solidFill>
                <a:latin typeface="Poppins" panose="00000500000000000000" pitchFamily="50" charset="0"/>
                <a:ea typeface="+mn-ea"/>
                <a:cs typeface="Poppins" panose="000005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FFFFFF"/>
                </a:solidFill>
                <a:latin typeface="Poppins" panose="00000500000000000000" pitchFamily="50" charset="0"/>
                <a:ea typeface="+mn-ea"/>
                <a:cs typeface="Poppins" panose="00000500000000000000" pitchFamily="50"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FFFFFF"/>
                </a:solidFill>
                <a:latin typeface="Poppins" panose="00000500000000000000" pitchFamily="50" charset="0"/>
                <a:ea typeface="+mn-ea"/>
                <a:cs typeface="Poppins" panose="00000500000000000000" pitchFamily="50"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FFFFFF"/>
                </a:solidFill>
                <a:latin typeface="Poppins" panose="00000500000000000000" pitchFamily="50" charset="0"/>
                <a:ea typeface="+mn-ea"/>
                <a:cs typeface="Poppins" panose="00000500000000000000" pitchFamily="50"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10000"/>
              </a:lnSpc>
            </a:pPr>
            <a:r>
              <a:rPr lang="en-US" sz="1800" b="1" dirty="0">
                <a:gradFill flip="none" rotWithShape="1">
                  <a:gsLst>
                    <a:gs pos="100000">
                      <a:srgbClr val="C18CF2"/>
                    </a:gs>
                    <a:gs pos="0">
                      <a:srgbClr val="E80084"/>
                    </a:gs>
                  </a:gsLst>
                  <a:lin ang="8100000" scaled="0"/>
                  <a:tileRect/>
                </a:gradFill>
                <a:ea typeface="+mj-ea"/>
              </a:rPr>
              <a:t>Product Features</a:t>
            </a:r>
            <a:endParaRPr lang="en-IL" sz="1800" b="1" dirty="0">
              <a:gradFill flip="none" rotWithShape="1">
                <a:gsLst>
                  <a:gs pos="100000">
                    <a:srgbClr val="C18CF2"/>
                  </a:gs>
                  <a:gs pos="0">
                    <a:srgbClr val="E80084"/>
                  </a:gs>
                </a:gsLst>
                <a:lin ang="8100000" scaled="0"/>
                <a:tileRect/>
              </a:gradFill>
              <a:ea typeface="+mj-ea"/>
            </a:endParaRPr>
          </a:p>
        </p:txBody>
      </p:sp>
      <p:sp>
        <p:nvSpPr>
          <p:cNvPr id="69" name="Text 33">
            <a:extLst>
              <a:ext uri="{FF2B5EF4-FFF2-40B4-BE49-F238E27FC236}">
                <a16:creationId xmlns:a16="http://schemas.microsoft.com/office/drawing/2014/main" id="{22521B52-BDA5-EA0A-F336-D37841A3490F}"/>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pic>
        <p:nvPicPr>
          <p:cNvPr id="70" name="Graphic 69">
            <a:extLst>
              <a:ext uri="{FF2B5EF4-FFF2-40B4-BE49-F238E27FC236}">
                <a16:creationId xmlns:a16="http://schemas.microsoft.com/office/drawing/2014/main" id="{FEB99C7B-1D39-5776-71AF-2AE0134F7B2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8124" y="6420305"/>
            <a:ext cx="1620000" cy="360000"/>
          </a:xfrm>
          <a:prstGeom prst="rect">
            <a:avLst/>
          </a:prstGeom>
        </p:spPr>
      </p:pic>
    </p:spTree>
    <p:extLst>
      <p:ext uri="{BB962C8B-B14F-4D97-AF65-F5344CB8AC3E}">
        <p14:creationId xmlns:p14="http://schemas.microsoft.com/office/powerpoint/2010/main" val="231305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5" grpId="0"/>
      <p:bldP spid="56" grpId="0"/>
      <p:bldP spid="57" grpId="0"/>
      <p:bldP spid="58" grpId="0"/>
      <p:bldP spid="59" grpId="0"/>
      <p:bldP spid="60" grpId="0"/>
      <p:bldP spid="61" grpId="0"/>
      <p:bldP spid="62" grpId="0"/>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A06436B4-6086-5265-5D5F-E955BC59533F}"/>
            </a:ext>
          </a:extLst>
        </p:cNvPr>
        <p:cNvGrpSpPr/>
        <p:nvPr/>
      </p:nvGrpSpPr>
      <p:grpSpPr>
        <a:xfrm>
          <a:off x="0" y="0"/>
          <a:ext cx="0" cy="0"/>
          <a:chOff x="0" y="0"/>
          <a:chExt cx="0" cy="0"/>
        </a:xfrm>
      </p:grpSpPr>
      <p:grpSp>
        <p:nvGrpSpPr>
          <p:cNvPr id="44" name="Group 43">
            <a:extLst>
              <a:ext uri="{FF2B5EF4-FFF2-40B4-BE49-F238E27FC236}">
                <a16:creationId xmlns:a16="http://schemas.microsoft.com/office/drawing/2014/main" id="{EFB9BAD2-13F3-F691-89F8-A0DA9F81C391}"/>
              </a:ext>
            </a:extLst>
          </p:cNvPr>
          <p:cNvGrpSpPr/>
          <p:nvPr/>
        </p:nvGrpSpPr>
        <p:grpSpPr>
          <a:xfrm>
            <a:off x="110915" y="4718632"/>
            <a:ext cx="5987512" cy="1925750"/>
            <a:chOff x="6578314" y="1111416"/>
            <a:chExt cx="5987512" cy="1925750"/>
          </a:xfrm>
        </p:grpSpPr>
        <p:sp>
          <p:nvSpPr>
            <p:cNvPr id="14" name="Shape 8">
              <a:extLst>
                <a:ext uri="{FF2B5EF4-FFF2-40B4-BE49-F238E27FC236}">
                  <a16:creationId xmlns:a16="http://schemas.microsoft.com/office/drawing/2014/main" id="{37A80445-6343-BD4A-89FA-E90F8C1E1AE4}"/>
                </a:ext>
              </a:extLst>
            </p:cNvPr>
            <p:cNvSpPr/>
            <p:nvPr/>
          </p:nvSpPr>
          <p:spPr>
            <a:xfrm>
              <a:off x="6580741" y="1111416"/>
              <a:ext cx="5985085" cy="1925750"/>
            </a:xfrm>
            <a:prstGeom prst="roundRect">
              <a:avLst>
                <a:gd name="adj" fmla="val 3509"/>
              </a:avLst>
            </a:prstGeom>
            <a:solidFill>
              <a:srgbClr val="C9C2FF">
                <a:alpha val="6000"/>
              </a:srgbClr>
            </a:solidFill>
            <a:ln w="12700">
              <a:solidFill>
                <a:srgbClr val="FFFFFF">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descr="image">
              <a:extLst>
                <a:ext uri="{FF2B5EF4-FFF2-40B4-BE49-F238E27FC236}">
                  <a16:creationId xmlns:a16="http://schemas.microsoft.com/office/drawing/2014/main" id="{C81813D9-2FA4-C2B5-48BF-47D334E9F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4155" y="1305921"/>
              <a:ext cx="2568309" cy="1622386"/>
            </a:xfrm>
            <a:prstGeom prst="roundRect">
              <a:avLst>
                <a:gd name="adj" fmla="val 3954"/>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021229F-F2A1-300D-8864-4B92F8F5D684}"/>
                </a:ext>
              </a:extLst>
            </p:cNvPr>
            <p:cNvSpPr txBox="1"/>
            <p:nvPr/>
          </p:nvSpPr>
          <p:spPr>
            <a:xfrm>
              <a:off x="6578314" y="1869089"/>
              <a:ext cx="3370721" cy="830997"/>
            </a:xfrm>
            <a:prstGeom prst="rect">
              <a:avLst/>
            </a:prstGeom>
            <a:noFill/>
          </p:spPr>
          <p:txBody>
            <a:bodyPr wrap="square">
              <a:spAutoFit/>
            </a:bodyPr>
            <a:lstStyle/>
            <a:p>
              <a:r>
                <a:rPr kumimoji="0" lang="en-US" sz="2400" b="0" i="0" u="none" strike="noStrike" kern="1200" cap="none" spc="0" normalizeH="0" baseline="0" noProof="0" dirty="0">
                  <a:ln>
                    <a:noFill/>
                  </a:ln>
                  <a:solidFill>
                    <a:srgbClr val="FFFFFF"/>
                  </a:solidFill>
                  <a:effectLst/>
                  <a:uLnTx/>
                  <a:uFillTx/>
                  <a:latin typeface="Poppins Bold" panose="00000800000000000000" pitchFamily="2" charset="0"/>
                  <a:ea typeface="+mj-ea"/>
                  <a:cs typeface="Poppins Bold" panose="00000800000000000000" pitchFamily="2" charset="0"/>
                </a:rPr>
                <a:t>“$2.4m Saved By Fast-Track Kaizen”</a:t>
              </a:r>
              <a:endParaRPr lang="en-GB" sz="2400" dirty="0"/>
            </a:p>
          </p:txBody>
        </p:sp>
        <p:pic>
          <p:nvPicPr>
            <p:cNvPr id="11" name="Picture 2" descr="https://upload.wikimedia.org/wikipedia/en/thumb/a/a9/Swiss_Post_Logo.svg/1280px-Swiss_Post_Logo.svg.png">
              <a:extLst>
                <a:ext uri="{FF2B5EF4-FFF2-40B4-BE49-F238E27FC236}">
                  <a16:creationId xmlns:a16="http://schemas.microsoft.com/office/drawing/2014/main" id="{BF401A67-ACBD-7BDF-975E-0D6F68D129F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99770" y="1363512"/>
              <a:ext cx="1218492" cy="3369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173023B6-2F25-6917-3EC8-3230E0ADB333}"/>
              </a:ext>
            </a:extLst>
          </p:cNvPr>
          <p:cNvGrpSpPr/>
          <p:nvPr/>
        </p:nvGrpSpPr>
        <p:grpSpPr>
          <a:xfrm>
            <a:off x="304375" y="1325576"/>
            <a:ext cx="5099475" cy="2266812"/>
            <a:chOff x="327175" y="968636"/>
            <a:chExt cx="5099475" cy="2266812"/>
          </a:xfrm>
        </p:grpSpPr>
        <p:sp>
          <p:nvSpPr>
            <p:cNvPr id="23" name="Shape 8">
              <a:extLst>
                <a:ext uri="{FF2B5EF4-FFF2-40B4-BE49-F238E27FC236}">
                  <a16:creationId xmlns:a16="http://schemas.microsoft.com/office/drawing/2014/main" id="{D4ABEA7A-F50A-E2DD-F95F-DC7D2EF30D7C}"/>
                </a:ext>
              </a:extLst>
            </p:cNvPr>
            <p:cNvSpPr/>
            <p:nvPr/>
          </p:nvSpPr>
          <p:spPr>
            <a:xfrm>
              <a:off x="327175" y="968636"/>
              <a:ext cx="5099475" cy="2266812"/>
            </a:xfrm>
            <a:prstGeom prst="roundRect">
              <a:avLst>
                <a:gd name="adj" fmla="val 3509"/>
              </a:avLst>
            </a:prstGeom>
            <a:solidFill>
              <a:srgbClr val="C9C2FF">
                <a:alpha val="6000"/>
              </a:srgbClr>
            </a:solidFill>
            <a:ln w="12700">
              <a:solidFill>
                <a:srgbClr val="FFFFFF">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3F1D8BA-57ED-B4C7-7E3C-6AB6FF634582}"/>
                </a:ext>
              </a:extLst>
            </p:cNvPr>
            <p:cNvSpPr txBox="1"/>
            <p:nvPr/>
          </p:nvSpPr>
          <p:spPr>
            <a:xfrm>
              <a:off x="508472" y="1726779"/>
              <a:ext cx="2113160" cy="1323439"/>
            </a:xfrm>
            <a:prstGeom prst="rect">
              <a:avLst/>
            </a:prstGeom>
            <a:noFill/>
          </p:spPr>
          <p:txBody>
            <a:bodyPr wrap="square">
              <a:spAutoFit/>
            </a:bodyPr>
            <a:lstStyle/>
            <a:p>
              <a:r>
                <a:rPr kumimoji="0" lang="en-US" sz="2400" b="0" i="0" u="none" strike="noStrike" kern="1200" cap="none" spc="0" normalizeH="0" baseline="0" noProof="0" dirty="0">
                  <a:ln>
                    <a:noFill/>
                  </a:ln>
                  <a:solidFill>
                    <a:srgbClr val="FFFFFF"/>
                  </a:solidFill>
                  <a:effectLst/>
                  <a:uLnTx/>
                  <a:uFillTx/>
                  <a:latin typeface="Poppins Bold" panose="00000800000000000000" pitchFamily="2" charset="0"/>
                  <a:ea typeface="+mj-ea"/>
                  <a:cs typeface="Poppins Bold" panose="00000800000000000000" pitchFamily="2" charset="0"/>
                </a:rPr>
                <a:t>“</a:t>
              </a:r>
              <a:r>
                <a:rPr kumimoji="0" lang="en-US" sz="3200" b="0" i="0" u="none" strike="noStrike" kern="1200" cap="none" spc="0" normalizeH="0" baseline="0" noProof="0" dirty="0">
                  <a:ln>
                    <a:noFill/>
                  </a:ln>
                  <a:solidFill>
                    <a:srgbClr val="FFFFFF"/>
                  </a:solidFill>
                  <a:effectLst/>
                  <a:uLnTx/>
                  <a:uFillTx/>
                  <a:latin typeface="Poppins Bold" panose="00000800000000000000" pitchFamily="2" charset="0"/>
                  <a:ea typeface="+mj-ea"/>
                  <a:cs typeface="Poppins Bold" panose="00000800000000000000" pitchFamily="2" charset="0"/>
                </a:rPr>
                <a:t>$1BN</a:t>
              </a:r>
              <a:r>
                <a:rPr kumimoji="0" lang="en-US" sz="2800" b="0" i="0" u="none" strike="noStrike" kern="1200" cap="none" spc="0" normalizeH="0" baseline="0" noProof="0" dirty="0">
                  <a:ln>
                    <a:noFill/>
                  </a:ln>
                  <a:solidFill>
                    <a:srgbClr val="FFFFFF"/>
                  </a:solidFill>
                  <a:effectLst/>
                  <a:uLnTx/>
                  <a:uFillTx/>
                  <a:latin typeface="Poppins Bold" panose="00000800000000000000" pitchFamily="2" charset="0"/>
                  <a:ea typeface="+mj-ea"/>
                  <a:cs typeface="Poppins Bold" panose="00000800000000000000" pitchFamily="2" charset="0"/>
                </a:rPr>
                <a:t> </a:t>
              </a:r>
              <a:r>
                <a:rPr kumimoji="0" lang="en-US" sz="2400" b="0" i="0" u="none" strike="noStrike" kern="1200" cap="none" spc="0" normalizeH="0" baseline="0" noProof="0" dirty="0">
                  <a:ln>
                    <a:noFill/>
                  </a:ln>
                  <a:solidFill>
                    <a:srgbClr val="FFFFFF"/>
                  </a:solidFill>
                  <a:effectLst/>
                  <a:uLnTx/>
                  <a:uFillTx/>
                  <a:latin typeface="Poppins Bold" panose="00000800000000000000" pitchFamily="2" charset="0"/>
                  <a:ea typeface="+mj-ea"/>
                  <a:cs typeface="Poppins Bold" panose="00000800000000000000" pitchFamily="2" charset="0"/>
                </a:rPr>
                <a:t>Innovation Portfolio”</a:t>
              </a:r>
              <a:endParaRPr lang="en-GB" sz="1050" dirty="0"/>
            </a:p>
          </p:txBody>
        </p:sp>
        <p:pic>
          <p:nvPicPr>
            <p:cNvPr id="21" name="Picture 4">
              <a:extLst>
                <a:ext uri="{FF2B5EF4-FFF2-40B4-BE49-F238E27FC236}">
                  <a16:creationId xmlns:a16="http://schemas.microsoft.com/office/drawing/2014/main" id="{C1FD121E-A0D0-DD8F-B80F-52E58DC2B8C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3915" t="22004" b="12302"/>
            <a:stretch/>
          </p:blipFill>
          <p:spPr bwMode="auto">
            <a:xfrm>
              <a:off x="2621632" y="1218437"/>
              <a:ext cx="2565234" cy="1745910"/>
            </a:xfrm>
            <a:prstGeom prst="roundRect">
              <a:avLst>
                <a:gd name="adj" fmla="val 9160"/>
              </a:avLst>
            </a:prstGeom>
            <a:noFill/>
            <a:ln w="41275">
              <a:solidFill>
                <a:srgbClr val="A9C0E5"/>
              </a:solidFill>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C6CBE332-1983-225D-2BB8-73BEA516472F}"/>
                </a:ext>
              </a:extLst>
            </p:cNvPr>
            <p:cNvPicPr>
              <a:picLocks noChangeAspect="1"/>
            </p:cNvPicPr>
            <p:nvPr/>
          </p:nvPicPr>
          <p:blipFill>
            <a:blip r:embed="rId8">
              <a:lum bright="70000" contrast="-70000"/>
            </a:blip>
            <a:stretch>
              <a:fillRect/>
            </a:stretch>
          </p:blipFill>
          <p:spPr>
            <a:xfrm>
              <a:off x="624862" y="1225793"/>
              <a:ext cx="951684" cy="394949"/>
            </a:xfrm>
            <a:prstGeom prst="rect">
              <a:avLst/>
            </a:prstGeom>
          </p:spPr>
        </p:pic>
      </p:grpSp>
      <p:grpSp>
        <p:nvGrpSpPr>
          <p:cNvPr id="56" name="Group 55">
            <a:extLst>
              <a:ext uri="{FF2B5EF4-FFF2-40B4-BE49-F238E27FC236}">
                <a16:creationId xmlns:a16="http://schemas.microsoft.com/office/drawing/2014/main" id="{643C918E-8F0E-2B68-BEC0-18B12EFA4C65}"/>
              </a:ext>
            </a:extLst>
          </p:cNvPr>
          <p:cNvGrpSpPr/>
          <p:nvPr/>
        </p:nvGrpSpPr>
        <p:grpSpPr>
          <a:xfrm>
            <a:off x="6326390" y="3666121"/>
            <a:ext cx="5200651" cy="1827181"/>
            <a:chOff x="562290" y="4203411"/>
            <a:chExt cx="5200651" cy="1827181"/>
          </a:xfrm>
        </p:grpSpPr>
        <p:sp>
          <p:nvSpPr>
            <p:cNvPr id="37" name="Shape 8">
              <a:extLst>
                <a:ext uri="{FF2B5EF4-FFF2-40B4-BE49-F238E27FC236}">
                  <a16:creationId xmlns:a16="http://schemas.microsoft.com/office/drawing/2014/main" id="{DFFB9FDC-7310-0B0D-42FB-E71BFD087260}"/>
                </a:ext>
              </a:extLst>
            </p:cNvPr>
            <p:cNvSpPr/>
            <p:nvPr/>
          </p:nvSpPr>
          <p:spPr>
            <a:xfrm>
              <a:off x="562290" y="4203411"/>
              <a:ext cx="5200651" cy="1827181"/>
            </a:xfrm>
            <a:prstGeom prst="roundRect">
              <a:avLst>
                <a:gd name="adj" fmla="val 3509"/>
              </a:avLst>
            </a:prstGeom>
            <a:solidFill>
              <a:srgbClr val="C9C2FF">
                <a:alpha val="6000"/>
              </a:srgbClr>
            </a:solidFill>
            <a:ln w="12700">
              <a:solidFill>
                <a:srgbClr val="FFFFFF">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25561479-D82E-76D9-11A6-BAE3EEAD9662}"/>
                </a:ext>
              </a:extLst>
            </p:cNvPr>
            <p:cNvPicPr>
              <a:picLocks noChangeAspect="1"/>
            </p:cNvPicPr>
            <p:nvPr/>
          </p:nvPicPr>
          <p:blipFill>
            <a:blip r:embed="rId9"/>
            <a:srcRect r="1207"/>
            <a:stretch>
              <a:fillRect/>
            </a:stretch>
          </p:blipFill>
          <p:spPr>
            <a:xfrm>
              <a:off x="3904556" y="4269208"/>
              <a:ext cx="1677592" cy="1695585"/>
            </a:xfrm>
            <a:prstGeom prst="roundRect">
              <a:avLst>
                <a:gd name="adj" fmla="val 5682"/>
              </a:avLst>
            </a:prstGeom>
          </p:spPr>
        </p:pic>
        <p:sp>
          <p:nvSpPr>
            <p:cNvPr id="38" name="TextBox 37">
              <a:extLst>
                <a:ext uri="{FF2B5EF4-FFF2-40B4-BE49-F238E27FC236}">
                  <a16:creationId xmlns:a16="http://schemas.microsoft.com/office/drawing/2014/main" id="{7DFCD68C-4997-AE5C-E21D-E5853535EE74}"/>
                </a:ext>
              </a:extLst>
            </p:cNvPr>
            <p:cNvSpPr txBox="1"/>
            <p:nvPr/>
          </p:nvSpPr>
          <p:spPr>
            <a:xfrm>
              <a:off x="842767" y="4484483"/>
              <a:ext cx="2724884" cy="1200329"/>
            </a:xfrm>
            <a:prstGeom prst="rect">
              <a:avLst/>
            </a:prstGeom>
            <a:noFill/>
          </p:spPr>
          <p:txBody>
            <a:bodyPr wrap="square">
              <a:spAutoFit/>
            </a:bodyPr>
            <a:lstStyle/>
            <a:p>
              <a:r>
                <a:rPr kumimoji="0" lang="en-US" sz="2400" b="0" i="0" u="none" strike="noStrike" kern="1200" cap="none" spc="0" normalizeH="0" baseline="0" noProof="0" dirty="0">
                  <a:ln>
                    <a:noFill/>
                  </a:ln>
                  <a:solidFill>
                    <a:srgbClr val="FFFFFF"/>
                  </a:solidFill>
                  <a:effectLst/>
                  <a:uLnTx/>
                  <a:uFillTx/>
                  <a:latin typeface="Poppins Bold" panose="00000800000000000000" pitchFamily="2" charset="0"/>
                  <a:ea typeface="+mj-ea"/>
                  <a:cs typeface="Poppins Bold" panose="00000800000000000000" pitchFamily="2" charset="0"/>
                </a:rPr>
                <a:t>“$40M+ ROI from a single improve-</a:t>
              </a:r>
              <a:r>
                <a:rPr kumimoji="0" lang="en-US" sz="2400" b="0" i="0" u="none" strike="noStrike" kern="1200" cap="none" spc="0" normalizeH="0" baseline="0" noProof="0" dirty="0" err="1">
                  <a:ln>
                    <a:noFill/>
                  </a:ln>
                  <a:solidFill>
                    <a:srgbClr val="FFFFFF"/>
                  </a:solidFill>
                  <a:effectLst/>
                  <a:uLnTx/>
                  <a:uFillTx/>
                  <a:latin typeface="Poppins Bold" panose="00000800000000000000" pitchFamily="2" charset="0"/>
                  <a:ea typeface="+mj-ea"/>
                  <a:cs typeface="Poppins Bold" panose="00000800000000000000" pitchFamily="2" charset="0"/>
                </a:rPr>
                <a:t>ment</a:t>
              </a:r>
              <a:r>
                <a:rPr kumimoji="0" lang="en-US" sz="2400" b="0" i="0" u="none" strike="noStrike" kern="1200" cap="none" spc="0" normalizeH="0" baseline="0" noProof="0" dirty="0">
                  <a:ln>
                    <a:noFill/>
                  </a:ln>
                  <a:solidFill>
                    <a:srgbClr val="FFFFFF"/>
                  </a:solidFill>
                  <a:effectLst/>
                  <a:uLnTx/>
                  <a:uFillTx/>
                  <a:latin typeface="Poppins Bold" panose="00000800000000000000" pitchFamily="2" charset="0"/>
                  <a:ea typeface="+mj-ea"/>
                  <a:cs typeface="Poppins Bold" panose="00000800000000000000" pitchFamily="2" charset="0"/>
                </a:rPr>
                <a:t>”</a:t>
              </a:r>
              <a:endParaRPr lang="en-GB" sz="1050" dirty="0"/>
            </a:p>
          </p:txBody>
        </p:sp>
      </p:grpSp>
      <p:grpSp>
        <p:nvGrpSpPr>
          <p:cNvPr id="48" name="Group 47">
            <a:extLst>
              <a:ext uri="{FF2B5EF4-FFF2-40B4-BE49-F238E27FC236}">
                <a16:creationId xmlns:a16="http://schemas.microsoft.com/office/drawing/2014/main" id="{3CA1D74F-93CB-5E0E-3C62-D1F9E56D385F}"/>
              </a:ext>
            </a:extLst>
          </p:cNvPr>
          <p:cNvGrpSpPr/>
          <p:nvPr/>
        </p:nvGrpSpPr>
        <p:grpSpPr>
          <a:xfrm>
            <a:off x="5586987" y="1270946"/>
            <a:ext cx="6310538" cy="2202075"/>
            <a:chOff x="5563962" y="4313077"/>
            <a:chExt cx="6310538" cy="2202075"/>
          </a:xfrm>
        </p:grpSpPr>
        <p:sp>
          <p:nvSpPr>
            <p:cNvPr id="40" name="Shape 8">
              <a:extLst>
                <a:ext uri="{FF2B5EF4-FFF2-40B4-BE49-F238E27FC236}">
                  <a16:creationId xmlns:a16="http://schemas.microsoft.com/office/drawing/2014/main" id="{5BDB5A26-87C9-972A-F82D-D0870D8EB400}"/>
                </a:ext>
              </a:extLst>
            </p:cNvPr>
            <p:cNvSpPr/>
            <p:nvPr/>
          </p:nvSpPr>
          <p:spPr>
            <a:xfrm>
              <a:off x="5563962" y="4313077"/>
              <a:ext cx="6310538" cy="2202075"/>
            </a:xfrm>
            <a:prstGeom prst="roundRect">
              <a:avLst>
                <a:gd name="adj" fmla="val 3509"/>
              </a:avLst>
            </a:prstGeom>
            <a:solidFill>
              <a:srgbClr val="C9C2FF">
                <a:alpha val="6000"/>
              </a:srgbClr>
            </a:solidFill>
            <a:ln w="12700">
              <a:solidFill>
                <a:srgbClr val="FFFFFF">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D2D5B51-127C-1C39-A22F-2D94511F3BEC}"/>
                </a:ext>
              </a:extLst>
            </p:cNvPr>
            <p:cNvSpPr txBox="1"/>
            <p:nvPr/>
          </p:nvSpPr>
          <p:spPr>
            <a:xfrm>
              <a:off x="5712222" y="5134373"/>
              <a:ext cx="2565234" cy="1200329"/>
            </a:xfrm>
            <a:prstGeom prst="rect">
              <a:avLst/>
            </a:prstGeom>
            <a:noFill/>
          </p:spPr>
          <p:txBody>
            <a:bodyPr wrap="square">
              <a:spAutoFit/>
            </a:bodyPr>
            <a:lstStyle/>
            <a:p>
              <a:r>
                <a:rPr kumimoji="0" lang="en-US" sz="2400" b="0" i="0" u="none" strike="noStrike" kern="1200" cap="none" spc="0" normalizeH="0" baseline="0" noProof="0" dirty="0">
                  <a:ln>
                    <a:noFill/>
                  </a:ln>
                  <a:solidFill>
                    <a:srgbClr val="FFFFFF"/>
                  </a:solidFill>
                  <a:effectLst/>
                  <a:uLnTx/>
                  <a:uFillTx/>
                  <a:latin typeface="Poppins Bold" panose="00000800000000000000" pitchFamily="2" charset="0"/>
                  <a:ea typeface="+mj-ea"/>
                  <a:cs typeface="Poppins Bold" panose="00000800000000000000" pitchFamily="2" charset="0"/>
                </a:rPr>
                <a:t>“$400M RD&amp;I Portfolio Management”</a:t>
              </a:r>
              <a:endParaRPr lang="en-GB" sz="2400" dirty="0"/>
            </a:p>
          </p:txBody>
        </p:sp>
        <p:pic>
          <p:nvPicPr>
            <p:cNvPr id="46" name="Picture 45">
              <a:extLst>
                <a:ext uri="{FF2B5EF4-FFF2-40B4-BE49-F238E27FC236}">
                  <a16:creationId xmlns:a16="http://schemas.microsoft.com/office/drawing/2014/main" id="{4FF176C0-4C15-C768-D114-F6C5C7C7D90D}"/>
                </a:ext>
              </a:extLst>
            </p:cNvPr>
            <p:cNvPicPr>
              <a:picLocks noChangeAspect="1"/>
            </p:cNvPicPr>
            <p:nvPr/>
          </p:nvPicPr>
          <p:blipFill>
            <a:blip r:embed="rId10"/>
            <a:stretch>
              <a:fillRect/>
            </a:stretch>
          </p:blipFill>
          <p:spPr>
            <a:xfrm>
              <a:off x="8506799" y="4650157"/>
              <a:ext cx="2997217" cy="1660570"/>
            </a:xfrm>
            <a:prstGeom prst="roundRect">
              <a:avLst>
                <a:gd name="adj" fmla="val 5195"/>
              </a:avLst>
            </a:prstGeom>
          </p:spPr>
        </p:pic>
        <p:pic>
          <p:nvPicPr>
            <p:cNvPr id="47" name="Picture 8">
              <a:extLst>
                <a:ext uri="{FF2B5EF4-FFF2-40B4-BE49-F238E27FC236}">
                  <a16:creationId xmlns:a16="http://schemas.microsoft.com/office/drawing/2014/main" id="{46F4F246-55D8-5555-EE20-9DB4DB32F16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930236" y="4562806"/>
              <a:ext cx="982725" cy="403619"/>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 4">
            <a:extLst>
              <a:ext uri="{FF2B5EF4-FFF2-40B4-BE49-F238E27FC236}">
                <a16:creationId xmlns:a16="http://schemas.microsoft.com/office/drawing/2014/main" id="{036F69DA-EE9D-6676-0B4A-53B394560601}"/>
              </a:ext>
            </a:extLst>
          </p:cNvPr>
          <p:cNvSpPr/>
          <p:nvPr/>
        </p:nvSpPr>
        <p:spPr>
          <a:xfrm>
            <a:off x="304375" y="404452"/>
            <a:ext cx="10698480" cy="640080"/>
          </a:xfrm>
          <a:prstGeom prst="rect">
            <a:avLst/>
          </a:prstGeom>
          <a:noFill/>
          <a:ln/>
        </p:spPr>
        <p:txBody>
          <a:bodyPr wrap="square" lIns="0" tIns="0" rIns="0" bIns="0" rtlCol="0" anchor="t"/>
          <a:lstStyle/>
          <a:p>
            <a:pPr marL="0" indent="0">
              <a:buNone/>
            </a:pPr>
            <a:r>
              <a:rPr lang="en-US" sz="4000" b="1" kern="0" spc="-50" dirty="0">
                <a:solidFill>
                  <a:srgbClr val="FFFFFF"/>
                </a:solidFill>
                <a:latin typeface="Poppins" pitchFamily="34" charset="0"/>
                <a:ea typeface="Poppins" pitchFamily="34" charset="-122"/>
                <a:cs typeface="Poppins" pitchFamily="34" charset="-120"/>
              </a:rPr>
              <a:t>Cross-Industry </a:t>
            </a:r>
            <a:r>
              <a:rPr lang="en-US" sz="40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Success Stories</a:t>
            </a:r>
            <a:endParaRPr lang="en-US" sz="4000" dirty="0"/>
          </a:p>
        </p:txBody>
      </p:sp>
      <p:grpSp>
        <p:nvGrpSpPr>
          <p:cNvPr id="52" name="Group 51">
            <a:extLst>
              <a:ext uri="{FF2B5EF4-FFF2-40B4-BE49-F238E27FC236}">
                <a16:creationId xmlns:a16="http://schemas.microsoft.com/office/drawing/2014/main" id="{FA0D7B33-6CF0-EEBA-577A-5AAB875F01AE}"/>
              </a:ext>
            </a:extLst>
          </p:cNvPr>
          <p:cNvGrpSpPr/>
          <p:nvPr/>
        </p:nvGrpSpPr>
        <p:grpSpPr>
          <a:xfrm>
            <a:off x="6209538" y="5714856"/>
            <a:ext cx="6112856" cy="802703"/>
            <a:chOff x="5932997" y="3599488"/>
            <a:chExt cx="6112856" cy="802703"/>
          </a:xfrm>
        </p:grpSpPr>
        <p:sp>
          <p:nvSpPr>
            <p:cNvPr id="53" name="Shape 8">
              <a:extLst>
                <a:ext uri="{FF2B5EF4-FFF2-40B4-BE49-F238E27FC236}">
                  <a16:creationId xmlns:a16="http://schemas.microsoft.com/office/drawing/2014/main" id="{53A1EF8E-18E4-BEEA-55DB-483A090B768A}"/>
                </a:ext>
              </a:extLst>
            </p:cNvPr>
            <p:cNvSpPr/>
            <p:nvPr/>
          </p:nvSpPr>
          <p:spPr>
            <a:xfrm>
              <a:off x="5932997" y="3599488"/>
              <a:ext cx="5866056" cy="802703"/>
            </a:xfrm>
            <a:prstGeom prst="roundRect">
              <a:avLst>
                <a:gd name="adj" fmla="val 3509"/>
              </a:avLst>
            </a:prstGeom>
            <a:solidFill>
              <a:srgbClr val="C9C2FF">
                <a:alpha val="6000"/>
              </a:srgbClr>
            </a:solidFill>
            <a:ln w="12700">
              <a:solidFill>
                <a:srgbClr val="FFFFFF">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4" name="Picture 53">
              <a:extLst>
                <a:ext uri="{FF2B5EF4-FFF2-40B4-BE49-F238E27FC236}">
                  <a16:creationId xmlns:a16="http://schemas.microsoft.com/office/drawing/2014/main" id="{2666B24D-D336-3751-39E7-20A10DE2C3C4}"/>
                </a:ext>
              </a:extLst>
            </p:cNvPr>
            <p:cNvPicPr>
              <a:picLocks noChangeAspect="1"/>
            </p:cNvPicPr>
            <p:nvPr/>
          </p:nvPicPr>
          <p:blipFill>
            <a:blip r:embed="rId12">
              <a:lum bright="70000" contrast="-70000"/>
            </a:blip>
            <a:stretch>
              <a:fillRect/>
            </a:stretch>
          </p:blipFill>
          <p:spPr>
            <a:xfrm>
              <a:off x="5986318" y="3711942"/>
              <a:ext cx="1036410" cy="585267"/>
            </a:xfrm>
            <a:prstGeom prst="rect">
              <a:avLst/>
            </a:prstGeom>
          </p:spPr>
        </p:pic>
        <p:sp>
          <p:nvSpPr>
            <p:cNvPr id="55" name="TextBox 54">
              <a:extLst>
                <a:ext uri="{FF2B5EF4-FFF2-40B4-BE49-F238E27FC236}">
                  <a16:creationId xmlns:a16="http://schemas.microsoft.com/office/drawing/2014/main" id="{9046D767-813C-1A74-101E-9BE076CF786D}"/>
                </a:ext>
              </a:extLst>
            </p:cNvPr>
            <p:cNvSpPr txBox="1"/>
            <p:nvPr/>
          </p:nvSpPr>
          <p:spPr>
            <a:xfrm>
              <a:off x="6946378" y="3812953"/>
              <a:ext cx="5099475" cy="338554"/>
            </a:xfrm>
            <a:prstGeom prst="rect">
              <a:avLst/>
            </a:prstGeom>
            <a:noFill/>
          </p:spPr>
          <p:txBody>
            <a:bodyPr wrap="square">
              <a:spAutoFit/>
            </a:bodyPr>
            <a:lstStyle/>
            <a:p>
              <a:r>
                <a:rPr kumimoji="0" lang="en-US" sz="1600" b="0" u="none" strike="noStrike" kern="1200" cap="none" spc="0" normalizeH="0" baseline="0" noProof="0" dirty="0">
                  <a:ln>
                    <a:noFill/>
                  </a:ln>
                  <a:solidFill>
                    <a:srgbClr val="FFFFFF"/>
                  </a:solidFill>
                  <a:effectLst/>
                  <a:uLnTx/>
                  <a:uFillTx/>
                  <a:latin typeface="Poppins Bold" panose="00000800000000000000" pitchFamily="2" charset="0"/>
                  <a:ea typeface="+mj-ea"/>
                  <a:cs typeface="Poppins Bold" panose="00000800000000000000" pitchFamily="2" charset="0"/>
                </a:rPr>
                <a:t>“1000+ employees coached in 12 months”</a:t>
              </a:r>
              <a:endParaRPr lang="en-GB" sz="800" dirty="0"/>
            </a:p>
          </p:txBody>
        </p:sp>
      </p:grpSp>
      <p:pic>
        <p:nvPicPr>
          <p:cNvPr id="61" name="Graphic 60">
            <a:extLst>
              <a:ext uri="{FF2B5EF4-FFF2-40B4-BE49-F238E27FC236}">
                <a16:creationId xmlns:a16="http://schemas.microsoft.com/office/drawing/2014/main" id="{7CB24BAC-1B3D-5E9B-EC51-92CA8F49854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67625" y="314735"/>
            <a:ext cx="1620000" cy="360000"/>
          </a:xfrm>
          <a:prstGeom prst="rect">
            <a:avLst/>
          </a:prstGeom>
        </p:spPr>
      </p:pic>
      <p:grpSp>
        <p:nvGrpSpPr>
          <p:cNvPr id="64" name="Group 63">
            <a:extLst>
              <a:ext uri="{FF2B5EF4-FFF2-40B4-BE49-F238E27FC236}">
                <a16:creationId xmlns:a16="http://schemas.microsoft.com/office/drawing/2014/main" id="{BB609C73-F4E9-790A-4761-3EB7FB7C405E}"/>
              </a:ext>
            </a:extLst>
          </p:cNvPr>
          <p:cNvGrpSpPr/>
          <p:nvPr/>
        </p:nvGrpSpPr>
        <p:grpSpPr>
          <a:xfrm>
            <a:off x="183192" y="3698425"/>
            <a:ext cx="5866056" cy="894366"/>
            <a:chOff x="183192" y="5726355"/>
            <a:chExt cx="5866056" cy="894366"/>
          </a:xfrm>
        </p:grpSpPr>
        <p:grpSp>
          <p:nvGrpSpPr>
            <p:cNvPr id="57" name="Group 56">
              <a:extLst>
                <a:ext uri="{FF2B5EF4-FFF2-40B4-BE49-F238E27FC236}">
                  <a16:creationId xmlns:a16="http://schemas.microsoft.com/office/drawing/2014/main" id="{A408C97C-C7F9-8097-1035-CFDD82912F8B}"/>
                </a:ext>
              </a:extLst>
            </p:cNvPr>
            <p:cNvGrpSpPr/>
            <p:nvPr/>
          </p:nvGrpSpPr>
          <p:grpSpPr>
            <a:xfrm>
              <a:off x="183192" y="5760852"/>
              <a:ext cx="5866056" cy="802703"/>
              <a:chOff x="5932997" y="3599488"/>
              <a:chExt cx="5866056" cy="802703"/>
            </a:xfrm>
          </p:grpSpPr>
          <p:sp>
            <p:nvSpPr>
              <p:cNvPr id="58" name="Shape 8">
                <a:extLst>
                  <a:ext uri="{FF2B5EF4-FFF2-40B4-BE49-F238E27FC236}">
                    <a16:creationId xmlns:a16="http://schemas.microsoft.com/office/drawing/2014/main" id="{0A357844-31E3-E53A-BADB-B3C9A1ECBB16}"/>
                  </a:ext>
                </a:extLst>
              </p:cNvPr>
              <p:cNvSpPr/>
              <p:nvPr/>
            </p:nvSpPr>
            <p:spPr>
              <a:xfrm>
                <a:off x="5932997" y="3599488"/>
                <a:ext cx="5866056" cy="802703"/>
              </a:xfrm>
              <a:prstGeom prst="roundRect">
                <a:avLst>
                  <a:gd name="adj" fmla="val 3509"/>
                </a:avLst>
              </a:prstGeom>
              <a:solidFill>
                <a:srgbClr val="C9C2FF">
                  <a:alpha val="6000"/>
                </a:srgbClr>
              </a:solidFill>
              <a:ln w="12700">
                <a:solidFill>
                  <a:srgbClr val="FFFFFF">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A9F59C27-FE51-A984-981E-19D5861C4C84}"/>
                  </a:ext>
                </a:extLst>
              </p:cNvPr>
              <p:cNvSpPr txBox="1"/>
              <p:nvPr/>
            </p:nvSpPr>
            <p:spPr>
              <a:xfrm>
                <a:off x="7794505" y="3782495"/>
                <a:ext cx="4004548" cy="584775"/>
              </a:xfrm>
              <a:prstGeom prst="rect">
                <a:avLst/>
              </a:prstGeom>
              <a:noFill/>
            </p:spPr>
            <p:txBody>
              <a:bodyPr wrap="square">
                <a:spAutoFit/>
              </a:bodyPr>
              <a:lstStyle/>
              <a:p>
                <a:r>
                  <a:rPr kumimoji="0" lang="en-US" sz="1600" b="0" u="none" strike="noStrike" kern="1200" cap="none" spc="0" normalizeH="0" baseline="0" noProof="0" dirty="0">
                    <a:ln>
                      <a:noFill/>
                    </a:ln>
                    <a:solidFill>
                      <a:srgbClr val="FFFFFF"/>
                    </a:solidFill>
                    <a:effectLst/>
                    <a:uLnTx/>
                    <a:uFillTx/>
                    <a:latin typeface="Poppins Bold" panose="00000800000000000000" pitchFamily="2" charset="0"/>
                    <a:ea typeface="+mj-ea"/>
                    <a:cs typeface="Poppins Bold" panose="00000800000000000000" pitchFamily="2" charset="0"/>
                  </a:rPr>
                  <a:t>Shift from innovation “momentum” to measurable delivery velocity</a:t>
                </a:r>
              </a:p>
            </p:txBody>
          </p:sp>
        </p:grpSp>
        <p:pic>
          <p:nvPicPr>
            <p:cNvPr id="63" name="Picture 62" descr="Discover logo and symbol, meaning, history, PNG">
              <a:extLst>
                <a:ext uri="{FF2B5EF4-FFF2-40B4-BE49-F238E27FC236}">
                  <a16:creationId xmlns:a16="http://schemas.microsoft.com/office/drawing/2014/main" id="{C41CBC89-C326-6D52-0568-DFF99CA2FABE}"/>
                </a:ext>
              </a:extLst>
            </p:cNvPr>
            <p:cNvPicPr>
              <a:picLocks noChangeAspect="1"/>
            </p:cNvPicPr>
            <p:nvPr/>
          </p:nvPicPr>
          <p:blipFill>
            <a:blip r:embed="rId14"/>
            <a:stretch>
              <a:fillRect/>
            </a:stretch>
          </p:blipFill>
          <p:spPr>
            <a:xfrm>
              <a:off x="318324" y="5726355"/>
              <a:ext cx="1589984" cy="894366"/>
            </a:xfrm>
            <a:prstGeom prst="rect">
              <a:avLst/>
            </a:prstGeom>
          </p:spPr>
        </p:pic>
      </p:grpSp>
    </p:spTree>
    <p:extLst>
      <p:ext uri="{BB962C8B-B14F-4D97-AF65-F5344CB8AC3E}">
        <p14:creationId xmlns:p14="http://schemas.microsoft.com/office/powerpoint/2010/main" val="3741906007"/>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1"/>
          <p:cNvSpPr/>
          <p:nvPr/>
        </p:nvSpPr>
        <p:spPr>
          <a:xfrm>
            <a:off x="673096" y="411480"/>
            <a:ext cx="8686800" cy="237744"/>
          </a:xfrm>
          <a:prstGeom prst="rect">
            <a:avLst/>
          </a:prstGeom>
          <a:noFill/>
          <a:ln/>
        </p:spPr>
        <p:txBody>
          <a:bodyPr wrap="square" lIns="0" tIns="0" rIns="0" bIns="0" rtlCol="0" anchor="ctr"/>
          <a:lstStyle/>
          <a:p>
            <a:pPr marL="0" indent="0" algn="l">
              <a:buNone/>
            </a:pPr>
            <a:r>
              <a:rPr lang="en-US" sz="1400" b="1" kern="0" spc="260" dirty="0">
                <a:solidFill>
                  <a:srgbClr val="C084FC"/>
                </a:solidFill>
                <a:latin typeface="Poppins" pitchFamily="34" charset="0"/>
                <a:ea typeface="Poppins" pitchFamily="34" charset="-122"/>
                <a:cs typeface="Poppins" pitchFamily="34" charset="-120"/>
              </a:rPr>
              <a:t>TAKE THE NEXT STEP</a:t>
            </a:r>
            <a:endParaRPr lang="en-US" sz="1400" dirty="0"/>
          </a:p>
        </p:txBody>
      </p:sp>
      <p:sp>
        <p:nvSpPr>
          <p:cNvPr id="4" name="Text 2"/>
          <p:cNvSpPr/>
          <p:nvPr/>
        </p:nvSpPr>
        <p:spPr>
          <a:xfrm>
            <a:off x="630936" y="768096"/>
            <a:ext cx="10698480" cy="640080"/>
          </a:xfrm>
          <a:prstGeom prst="rect">
            <a:avLst/>
          </a:prstGeom>
          <a:noFill/>
          <a:ln/>
        </p:spPr>
        <p:txBody>
          <a:bodyPr wrap="square" lIns="0" tIns="0" rIns="0" bIns="0" rtlCol="0" anchor="t"/>
          <a:lstStyle/>
          <a:p>
            <a:pPr marL="0" indent="0">
              <a:buNone/>
            </a:pPr>
            <a:r>
              <a:rPr lang="en-US" sz="4000" b="1" kern="0" spc="-50" dirty="0">
                <a:solidFill>
                  <a:srgbClr val="FFFFFF"/>
                </a:solidFill>
                <a:latin typeface="Poppins" pitchFamily="34" charset="0"/>
                <a:ea typeface="Poppins" pitchFamily="34" charset="-122"/>
                <a:cs typeface="Poppins" pitchFamily="34" charset="-120"/>
              </a:rPr>
              <a:t>Where does </a:t>
            </a:r>
            <a:r>
              <a:rPr lang="en-US" sz="40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your programme </a:t>
            </a:r>
            <a:r>
              <a:rPr lang="en-US" sz="4000" b="1" kern="0" spc="-50" dirty="0">
                <a:solidFill>
                  <a:srgbClr val="FFFFFF"/>
                </a:solidFill>
                <a:latin typeface="Poppins" pitchFamily="34" charset="0"/>
                <a:ea typeface="Poppins" pitchFamily="34" charset="-122"/>
                <a:cs typeface="Poppins" pitchFamily="34" charset="-120"/>
              </a:rPr>
              <a:t>stand?</a:t>
            </a:r>
            <a:endParaRPr lang="en-US" sz="4000" dirty="0"/>
          </a:p>
        </p:txBody>
      </p:sp>
      <p:sp>
        <p:nvSpPr>
          <p:cNvPr id="5" name="Shape 3"/>
          <p:cNvSpPr/>
          <p:nvPr/>
        </p:nvSpPr>
        <p:spPr>
          <a:xfrm>
            <a:off x="630936" y="1783080"/>
            <a:ext cx="10927080" cy="4306824"/>
          </a:xfrm>
          <a:prstGeom prst="roundRect">
            <a:avLst>
              <a:gd name="adj" fmla="val 2857"/>
            </a:avLst>
          </a:prstGeom>
          <a:solidFill>
            <a:srgbClr val="A855F7">
              <a:alpha val="8000"/>
            </a:srgbClr>
          </a:solidFill>
          <a:ln w="12700">
            <a:solidFill>
              <a:srgbClr val="A855F7">
                <a:alpha val="45000"/>
              </a:srgbClr>
            </a:solidFill>
            <a:prstDash val="solid"/>
          </a:ln>
        </p:spPr>
        <p:txBody>
          <a:bodyPr/>
          <a:lstStyle/>
          <a:p>
            <a:endParaRPr lang="en-GB" dirty="0"/>
          </a:p>
        </p:txBody>
      </p:sp>
      <p:sp>
        <p:nvSpPr>
          <p:cNvPr id="6" name="Shape 4"/>
          <p:cNvSpPr/>
          <p:nvPr/>
        </p:nvSpPr>
        <p:spPr>
          <a:xfrm>
            <a:off x="1088136" y="2148840"/>
            <a:ext cx="4572000" cy="384048"/>
          </a:xfrm>
          <a:prstGeom prst="roundRect">
            <a:avLst>
              <a:gd name="adj" fmla="val 28355"/>
            </a:avLst>
          </a:prstGeom>
          <a:ln w="12700">
            <a:solidFill>
              <a:srgbClr val="F59E0B">
                <a:alpha val="70000"/>
              </a:srgbClr>
            </a:solidFill>
            <a:prstDash val="solid"/>
          </a:ln>
        </p:spPr>
        <p:txBody>
          <a:bodyPr/>
          <a:lstStyle/>
          <a:p>
            <a:endParaRPr lang="en-GB"/>
          </a:p>
        </p:txBody>
      </p:sp>
      <p:sp>
        <p:nvSpPr>
          <p:cNvPr id="7" name="Text 5"/>
          <p:cNvSpPr/>
          <p:nvPr/>
        </p:nvSpPr>
        <p:spPr>
          <a:xfrm>
            <a:off x="1088136" y="2148840"/>
            <a:ext cx="4572000" cy="384048"/>
          </a:xfrm>
          <a:prstGeom prst="rect">
            <a:avLst/>
          </a:prstGeom>
          <a:noFill/>
          <a:ln/>
        </p:spPr>
        <p:txBody>
          <a:bodyPr wrap="square" lIns="0" tIns="0" rIns="0" bIns="0" rtlCol="0" anchor="ctr"/>
          <a:lstStyle/>
          <a:p>
            <a:pPr marL="0" indent="0" algn="ctr">
              <a:buNone/>
            </a:pPr>
            <a:r>
              <a:rPr lang="en-US" sz="1100" b="1" kern="0" spc="140" dirty="0">
                <a:solidFill>
                  <a:srgbClr val="F59E0B"/>
                </a:solidFill>
                <a:latin typeface="Poppins" pitchFamily="34" charset="0"/>
                <a:ea typeface="Poppins" pitchFamily="34" charset="-122"/>
                <a:cs typeface="Poppins" pitchFamily="34" charset="-120"/>
              </a:rPr>
              <a:t>THE 2026 INNOVATION MATURITY ASSESSMENT</a:t>
            </a:r>
            <a:endParaRPr lang="en-US" sz="1100" dirty="0"/>
          </a:p>
        </p:txBody>
      </p:sp>
      <p:sp>
        <p:nvSpPr>
          <p:cNvPr id="8" name="Text 6"/>
          <p:cNvSpPr/>
          <p:nvPr/>
        </p:nvSpPr>
        <p:spPr>
          <a:xfrm>
            <a:off x="1088136" y="2756855"/>
            <a:ext cx="10012680" cy="548640"/>
          </a:xfrm>
          <a:prstGeom prst="rect">
            <a:avLst/>
          </a:prstGeom>
          <a:noFill/>
          <a:ln/>
        </p:spPr>
        <p:txBody>
          <a:bodyPr wrap="square" lIns="0" tIns="0" rIns="0" bIns="0" rtlCol="0" anchor="t"/>
          <a:lstStyle/>
          <a:p>
            <a:pPr marL="0" indent="0">
              <a:buNone/>
            </a:pPr>
            <a:r>
              <a:rPr lang="en-US" sz="3000" b="1" kern="0" spc="-50" dirty="0">
                <a:solidFill>
                  <a:srgbClr val="FFFFFF"/>
                </a:solidFill>
                <a:latin typeface="Poppins" pitchFamily="34" charset="0"/>
                <a:ea typeface="Poppins" pitchFamily="34" charset="-122"/>
                <a:cs typeface="Poppins" pitchFamily="34" charset="-120"/>
              </a:rPr>
              <a:t>A diagnostic built to </a:t>
            </a:r>
            <a:r>
              <a:rPr lang="en-US" sz="30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find your gap.</a:t>
            </a:r>
          </a:p>
        </p:txBody>
      </p:sp>
      <p:sp>
        <p:nvSpPr>
          <p:cNvPr id="9" name="Text 7"/>
          <p:cNvSpPr/>
          <p:nvPr/>
        </p:nvSpPr>
        <p:spPr>
          <a:xfrm>
            <a:off x="1088136" y="3351215"/>
            <a:ext cx="9829800" cy="685800"/>
          </a:xfrm>
          <a:prstGeom prst="rect">
            <a:avLst/>
          </a:prstGeom>
          <a:noFill/>
          <a:ln/>
        </p:spPr>
        <p:txBody>
          <a:bodyPr wrap="square" lIns="0" tIns="0" rIns="0" bIns="0" rtlCol="0" anchor="t"/>
          <a:lstStyle/>
          <a:p>
            <a:pPr marL="0" indent="0">
              <a:lnSpc>
                <a:spcPct val="140000"/>
              </a:lnSpc>
              <a:buNone/>
            </a:pPr>
            <a:r>
              <a:rPr lang="en-US" sz="1300" dirty="0">
                <a:solidFill>
                  <a:srgbClr val="CBD5E1"/>
                </a:solidFill>
                <a:latin typeface="Poppins" pitchFamily="34" charset="0"/>
                <a:ea typeface="Poppins" pitchFamily="34" charset="-122"/>
                <a:cs typeface="Poppins" pitchFamily="34" charset="-120"/>
              </a:rPr>
              <a:t>The assessment uses the same diagnostic as this research. You'll get a personalised maturity score across all four capability areas — plus tailored recommendations for closing the specific gap in your programme.</a:t>
            </a:r>
            <a:endParaRPr lang="en-US" sz="1300" dirty="0"/>
          </a:p>
        </p:txBody>
      </p:sp>
      <p:sp>
        <p:nvSpPr>
          <p:cNvPr id="10" name="Shape 8"/>
          <p:cNvSpPr/>
          <p:nvPr/>
        </p:nvSpPr>
        <p:spPr>
          <a:xfrm>
            <a:off x="1088136" y="4255520"/>
            <a:ext cx="10012680" cy="0"/>
          </a:xfrm>
          <a:prstGeom prst="line">
            <a:avLst/>
          </a:prstGeom>
          <a:noFill/>
          <a:ln w="12700">
            <a:solidFill>
              <a:srgbClr val="94A3B8">
                <a:alpha val="18000"/>
              </a:srgbClr>
            </a:solidFill>
            <a:prstDash val="solid"/>
          </a:ln>
        </p:spPr>
        <p:txBody>
          <a:bodyPr/>
          <a:lstStyle/>
          <a:p>
            <a:endParaRPr lang="en-GB"/>
          </a:p>
        </p:txBody>
      </p:sp>
      <p:sp>
        <p:nvSpPr>
          <p:cNvPr id="11" name="Text 9"/>
          <p:cNvSpPr/>
          <p:nvPr/>
        </p:nvSpPr>
        <p:spPr>
          <a:xfrm>
            <a:off x="1010068" y="4518574"/>
            <a:ext cx="1371600" cy="548640"/>
          </a:xfrm>
          <a:prstGeom prst="rect">
            <a:avLst/>
          </a:prstGeom>
          <a:noFill/>
          <a:ln/>
        </p:spPr>
        <p:txBody>
          <a:bodyPr wrap="square" lIns="0" tIns="0" rIns="0" bIns="0" rtlCol="0" anchor="t"/>
          <a:lstStyle/>
          <a:p>
            <a:pPr marL="0" indent="0">
              <a:buNone/>
            </a:pPr>
            <a:r>
              <a:rPr lang="en-US" sz="3600" b="1" kern="0" spc="-100" dirty="0">
                <a:solidFill>
                  <a:srgbClr val="67E8F9"/>
                </a:solidFill>
                <a:latin typeface="Poppins" pitchFamily="34" charset="0"/>
                <a:ea typeface="Poppins" pitchFamily="34" charset="-122"/>
                <a:cs typeface="Poppins" pitchFamily="34" charset="-120"/>
              </a:rPr>
              <a:t>15</a:t>
            </a:r>
            <a:r>
              <a:rPr lang="en-US" sz="1600" b="1" kern="0" spc="-100" dirty="0">
                <a:solidFill>
                  <a:srgbClr val="67E8F9"/>
                </a:solidFill>
                <a:latin typeface="Poppins" pitchFamily="34" charset="0"/>
                <a:ea typeface="Poppins" pitchFamily="34" charset="-122"/>
                <a:cs typeface="Poppins" pitchFamily="34" charset="-120"/>
              </a:rPr>
              <a:t> min</a:t>
            </a:r>
            <a:endParaRPr lang="en-US" sz="3600" dirty="0"/>
          </a:p>
        </p:txBody>
      </p:sp>
      <p:sp>
        <p:nvSpPr>
          <p:cNvPr id="12" name="Text 10"/>
          <p:cNvSpPr/>
          <p:nvPr/>
        </p:nvSpPr>
        <p:spPr>
          <a:xfrm>
            <a:off x="2038768" y="4444813"/>
            <a:ext cx="2286000" cy="731520"/>
          </a:xfrm>
          <a:prstGeom prst="rect">
            <a:avLst/>
          </a:prstGeom>
          <a:noFill/>
          <a:ln/>
        </p:spPr>
        <p:txBody>
          <a:bodyPr wrap="square" lIns="0" tIns="0" rIns="0" bIns="0" rtlCol="0" anchor="t"/>
          <a:lstStyle/>
          <a:p>
            <a:pPr marL="0" indent="0">
              <a:lnSpc>
                <a:spcPct val="125000"/>
              </a:lnSpc>
              <a:buNone/>
            </a:pPr>
            <a:r>
              <a:rPr lang="en-US" sz="1200" dirty="0">
                <a:solidFill>
                  <a:srgbClr val="CBD5E1"/>
                </a:solidFill>
                <a:latin typeface="Poppins" pitchFamily="34" charset="0"/>
                <a:ea typeface="Poppins" pitchFamily="34" charset="-122"/>
                <a:cs typeface="Poppins" pitchFamily="34" charset="-120"/>
              </a:rPr>
              <a:t>Average time to complete the full diagnostic across all capability areas.</a:t>
            </a:r>
            <a:endParaRPr lang="en-US" sz="1200" dirty="0"/>
          </a:p>
        </p:txBody>
      </p:sp>
      <p:sp>
        <p:nvSpPr>
          <p:cNvPr id="13" name="Text 11"/>
          <p:cNvSpPr/>
          <p:nvPr/>
        </p:nvSpPr>
        <p:spPr>
          <a:xfrm>
            <a:off x="4667062" y="4492315"/>
            <a:ext cx="1371600" cy="548640"/>
          </a:xfrm>
          <a:prstGeom prst="rect">
            <a:avLst/>
          </a:prstGeom>
          <a:noFill/>
          <a:ln/>
        </p:spPr>
        <p:txBody>
          <a:bodyPr wrap="square" lIns="0" tIns="0" rIns="0" bIns="0" rtlCol="0" anchor="t"/>
          <a:lstStyle/>
          <a:p>
            <a:pPr marL="0" indent="0">
              <a:buNone/>
            </a:pPr>
            <a:r>
              <a:rPr lang="en-US" sz="4000" b="1" kern="0" spc="-100" dirty="0">
                <a:solidFill>
                  <a:srgbClr val="C084FC"/>
                </a:solidFill>
                <a:latin typeface="Poppins" pitchFamily="34" charset="0"/>
                <a:ea typeface="Poppins" pitchFamily="34" charset="-122"/>
                <a:cs typeface="Poppins" pitchFamily="34" charset="-120"/>
              </a:rPr>
              <a:t>4</a:t>
            </a:r>
            <a:endParaRPr lang="en-US" sz="4000" dirty="0"/>
          </a:p>
        </p:txBody>
      </p:sp>
      <p:sp>
        <p:nvSpPr>
          <p:cNvPr id="14" name="Text 12"/>
          <p:cNvSpPr/>
          <p:nvPr/>
        </p:nvSpPr>
        <p:spPr>
          <a:xfrm>
            <a:off x="5232898" y="4444813"/>
            <a:ext cx="2586835" cy="731520"/>
          </a:xfrm>
          <a:prstGeom prst="rect">
            <a:avLst/>
          </a:prstGeom>
          <a:noFill/>
          <a:ln/>
        </p:spPr>
        <p:txBody>
          <a:bodyPr wrap="square" lIns="0" tIns="0" rIns="0" bIns="0" rtlCol="0" anchor="t"/>
          <a:lstStyle/>
          <a:p>
            <a:pPr marL="0" indent="0">
              <a:lnSpc>
                <a:spcPct val="125000"/>
              </a:lnSpc>
              <a:buNone/>
            </a:pPr>
            <a:r>
              <a:rPr lang="en-US" sz="1200" dirty="0">
                <a:solidFill>
                  <a:srgbClr val="CBD5E1"/>
                </a:solidFill>
                <a:latin typeface="Poppins" pitchFamily="34" charset="0"/>
                <a:ea typeface="Poppins" pitchFamily="34" charset="-122"/>
                <a:cs typeface="Poppins" pitchFamily="34" charset="-120"/>
              </a:rPr>
              <a:t>Capability dimensions measured,  Strategy, Foundations, Program, Infrastructure.</a:t>
            </a:r>
            <a:endParaRPr lang="en-US" sz="1200" dirty="0"/>
          </a:p>
        </p:txBody>
      </p:sp>
      <p:sp>
        <p:nvSpPr>
          <p:cNvPr id="15" name="Text 13"/>
          <p:cNvSpPr/>
          <p:nvPr/>
        </p:nvSpPr>
        <p:spPr>
          <a:xfrm>
            <a:off x="8142673" y="4536252"/>
            <a:ext cx="1371600" cy="548640"/>
          </a:xfrm>
          <a:prstGeom prst="rect">
            <a:avLst/>
          </a:prstGeom>
          <a:noFill/>
          <a:ln/>
        </p:spPr>
        <p:txBody>
          <a:bodyPr wrap="square" lIns="0" tIns="0" rIns="0" bIns="0" rtlCol="0" anchor="t"/>
          <a:lstStyle/>
          <a:p>
            <a:pPr marL="0" indent="0">
              <a:buNone/>
            </a:pPr>
            <a:r>
              <a:rPr lang="en-US" sz="4000" b="1" kern="0" spc="-100" dirty="0">
                <a:solidFill>
                  <a:srgbClr val="F59E0B"/>
                </a:solidFill>
                <a:latin typeface="Poppins" pitchFamily="34" charset="0"/>
                <a:ea typeface="Poppins" pitchFamily="34" charset="-122"/>
                <a:cs typeface="Poppins" pitchFamily="34" charset="-120"/>
              </a:rPr>
              <a:t>3</a:t>
            </a:r>
            <a:endParaRPr lang="en-US" sz="4000" dirty="0"/>
          </a:p>
        </p:txBody>
      </p:sp>
      <p:sp>
        <p:nvSpPr>
          <p:cNvPr id="16" name="Text 14"/>
          <p:cNvSpPr/>
          <p:nvPr/>
        </p:nvSpPr>
        <p:spPr>
          <a:xfrm>
            <a:off x="8653906" y="4444813"/>
            <a:ext cx="2651760" cy="731520"/>
          </a:xfrm>
          <a:prstGeom prst="rect">
            <a:avLst/>
          </a:prstGeom>
          <a:noFill/>
          <a:ln/>
        </p:spPr>
        <p:txBody>
          <a:bodyPr wrap="square" lIns="0" tIns="0" rIns="0" bIns="0" rtlCol="0" anchor="t"/>
          <a:lstStyle/>
          <a:p>
            <a:pPr marL="0" indent="0">
              <a:lnSpc>
                <a:spcPct val="125000"/>
              </a:lnSpc>
              <a:buNone/>
            </a:pPr>
            <a:r>
              <a:rPr lang="en-US" sz="1200" dirty="0">
                <a:solidFill>
                  <a:srgbClr val="CBD5E1"/>
                </a:solidFill>
                <a:latin typeface="Poppins" pitchFamily="34" charset="0"/>
                <a:ea typeface="Poppins" pitchFamily="34" charset="-122"/>
                <a:cs typeface="Poppins" pitchFamily="34" charset="-120"/>
              </a:rPr>
              <a:t>Tailored recommendations delivered with every report,  calibrated to your specific profile.</a:t>
            </a:r>
            <a:endParaRPr lang="en-US" sz="1200" dirty="0"/>
          </a:p>
        </p:txBody>
      </p:sp>
      <p:sp>
        <p:nvSpPr>
          <p:cNvPr id="22" name="Text 20"/>
          <p:cNvSpPr/>
          <p:nvPr/>
        </p:nvSpPr>
        <p:spPr>
          <a:xfrm>
            <a:off x="3831336" y="5563647"/>
            <a:ext cx="3657600" cy="274320"/>
          </a:xfrm>
          <a:prstGeom prst="rect">
            <a:avLst/>
          </a:prstGeom>
          <a:noFill/>
          <a:ln/>
        </p:spPr>
        <p:txBody>
          <a:bodyPr wrap="square" lIns="0" tIns="0" rIns="0" bIns="0" rtlCol="0" anchor="ctr"/>
          <a:lstStyle/>
          <a:p>
            <a:pPr marL="0" indent="0" algn="r">
              <a:buNone/>
            </a:pPr>
            <a:r>
              <a:rPr lang="en-US" sz="1400" b="1" dirty="0">
                <a:solidFill>
                  <a:srgbClr val="FFFFFF"/>
                </a:solidFill>
                <a:latin typeface="Poppins" pitchFamily="34" charset="0"/>
                <a:ea typeface="Poppins" pitchFamily="34" charset="-122"/>
                <a:cs typeface="Poppins" pitchFamily="34" charset="-120"/>
              </a:rPr>
              <a:t>Qmarkets.net/maturity-assessment</a:t>
            </a:r>
            <a:endParaRPr lang="en-US" sz="1400" dirty="0"/>
          </a:p>
        </p:txBody>
      </p:sp>
      <p:sp>
        <p:nvSpPr>
          <p:cNvPr id="26" name="Text 33">
            <a:extLst>
              <a:ext uri="{FF2B5EF4-FFF2-40B4-BE49-F238E27FC236}">
                <a16:creationId xmlns:a16="http://schemas.microsoft.com/office/drawing/2014/main" id="{54748467-C762-8F8B-2CE6-6B7663631633}"/>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pic>
        <p:nvPicPr>
          <p:cNvPr id="27" name="Graphic 26">
            <a:extLst>
              <a:ext uri="{FF2B5EF4-FFF2-40B4-BE49-F238E27FC236}">
                <a16:creationId xmlns:a16="http://schemas.microsoft.com/office/drawing/2014/main" id="{60EAA822-30F3-2FD2-5792-263EDFCE8DB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1"/>
          <p:cNvSpPr/>
          <p:nvPr/>
        </p:nvSpPr>
        <p:spPr>
          <a:xfrm>
            <a:off x="1619794" y="1453897"/>
            <a:ext cx="8686800" cy="237744"/>
          </a:xfrm>
          <a:prstGeom prst="rect">
            <a:avLst/>
          </a:prstGeom>
          <a:noFill/>
          <a:ln/>
        </p:spPr>
        <p:txBody>
          <a:bodyPr wrap="square" lIns="0" tIns="0" rIns="0" bIns="0" rtlCol="0" anchor="ctr"/>
          <a:lstStyle/>
          <a:p>
            <a:pPr marL="0" indent="0" algn="ctr">
              <a:buNone/>
            </a:pPr>
            <a:r>
              <a:rPr lang="en-US" sz="1400" b="1" kern="0" spc="260" dirty="0">
                <a:solidFill>
                  <a:srgbClr val="C084FC"/>
                </a:solidFill>
                <a:latin typeface="Poppins" pitchFamily="34" charset="0"/>
                <a:ea typeface="Poppins" pitchFamily="34" charset="-122"/>
                <a:cs typeface="Poppins" pitchFamily="34" charset="-120"/>
              </a:rPr>
              <a:t>THE Q&amp;A</a:t>
            </a:r>
            <a:endParaRPr lang="en-US" sz="1400" dirty="0"/>
          </a:p>
        </p:txBody>
      </p:sp>
      <p:sp>
        <p:nvSpPr>
          <p:cNvPr id="4" name="Text 2"/>
          <p:cNvSpPr/>
          <p:nvPr/>
        </p:nvSpPr>
        <p:spPr>
          <a:xfrm>
            <a:off x="0" y="1783080"/>
            <a:ext cx="12191695" cy="1554480"/>
          </a:xfrm>
          <a:prstGeom prst="rect">
            <a:avLst/>
          </a:prstGeom>
          <a:noFill/>
          <a:ln/>
        </p:spPr>
        <p:txBody>
          <a:bodyPr wrap="square" lIns="0" tIns="0" rIns="0" bIns="0" rtlCol="0" anchor="ctr"/>
          <a:lstStyle/>
          <a:p>
            <a:pPr marL="0" indent="0" algn="ctr">
              <a:buNone/>
            </a:pPr>
            <a:r>
              <a:rPr lang="en-US" sz="10000" b="1" kern="0" spc="-200" dirty="0">
                <a:solidFill>
                  <a:srgbClr val="FFFFFF"/>
                </a:solidFill>
                <a:latin typeface="Poppins" pitchFamily="34" charset="0"/>
                <a:ea typeface="Poppins" pitchFamily="34" charset="-122"/>
                <a:cs typeface="Poppins" pitchFamily="34" charset="-120"/>
              </a:rPr>
              <a:t>Your </a:t>
            </a:r>
            <a:r>
              <a:rPr lang="en-US" sz="100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questions</a:t>
            </a:r>
            <a:r>
              <a:rPr lang="en-US" sz="10000" b="1" kern="0" spc="-200" dirty="0">
                <a:solidFill>
                  <a:srgbClr val="FFFFFF"/>
                </a:solidFill>
                <a:latin typeface="Poppins" pitchFamily="34" charset="0"/>
                <a:ea typeface="Poppins" pitchFamily="34" charset="-122"/>
                <a:cs typeface="Poppins" pitchFamily="34" charset="-120"/>
              </a:rPr>
              <a:t>.</a:t>
            </a:r>
            <a:endParaRPr lang="en-US" sz="10000" dirty="0"/>
          </a:p>
        </p:txBody>
      </p:sp>
      <p:sp>
        <p:nvSpPr>
          <p:cNvPr id="5" name="Text 3"/>
          <p:cNvSpPr/>
          <p:nvPr/>
        </p:nvSpPr>
        <p:spPr>
          <a:xfrm>
            <a:off x="2898648" y="3429000"/>
            <a:ext cx="6400800" cy="640080"/>
          </a:xfrm>
          <a:prstGeom prst="rect">
            <a:avLst/>
          </a:prstGeom>
          <a:noFill/>
          <a:ln/>
        </p:spPr>
        <p:txBody>
          <a:bodyPr wrap="square" lIns="0" tIns="0" rIns="0" bIns="0" rtlCol="0" anchor="t"/>
          <a:lstStyle/>
          <a:p>
            <a:pPr marL="0" indent="0" algn="ctr">
              <a:lnSpc>
                <a:spcPct val="140000"/>
              </a:lnSpc>
              <a:buNone/>
            </a:pPr>
            <a:r>
              <a:rPr lang="en-US" sz="1300" dirty="0">
                <a:solidFill>
                  <a:srgbClr val="CBD5E1"/>
                </a:solidFill>
                <a:latin typeface="Poppins" pitchFamily="34" charset="0"/>
                <a:ea typeface="Poppins" pitchFamily="34" charset="-122"/>
                <a:cs typeface="Poppins" pitchFamily="34" charset="-120"/>
              </a:rPr>
              <a:t>We'll batch and answer for the next 5–10 minutes. Thanks for joining — and for helping us pressure-test this research.</a:t>
            </a:r>
            <a:endParaRPr lang="en-US" sz="1300" dirty="0"/>
          </a:p>
        </p:txBody>
      </p:sp>
      <p:sp>
        <p:nvSpPr>
          <p:cNvPr id="6" name="Shape 4"/>
          <p:cNvSpPr/>
          <p:nvPr/>
        </p:nvSpPr>
        <p:spPr>
          <a:xfrm>
            <a:off x="4270248" y="4343400"/>
            <a:ext cx="3657600" cy="0"/>
          </a:xfrm>
          <a:prstGeom prst="line">
            <a:avLst/>
          </a:prstGeom>
          <a:noFill/>
          <a:ln w="12700">
            <a:solidFill>
              <a:srgbClr val="94A3B8">
                <a:alpha val="20000"/>
              </a:srgbClr>
            </a:solidFill>
            <a:prstDash val="solid"/>
          </a:ln>
        </p:spPr>
        <p:txBody>
          <a:bodyPr/>
          <a:lstStyle/>
          <a:p>
            <a:endParaRPr lang="en-GB" dirty="0"/>
          </a:p>
        </p:txBody>
      </p:sp>
      <p:sp>
        <p:nvSpPr>
          <p:cNvPr id="7" name="Text 5"/>
          <p:cNvSpPr/>
          <p:nvPr/>
        </p:nvSpPr>
        <p:spPr>
          <a:xfrm>
            <a:off x="0" y="4526280"/>
            <a:ext cx="12191695" cy="228600"/>
          </a:xfrm>
          <a:prstGeom prst="rect">
            <a:avLst/>
          </a:prstGeom>
          <a:noFill/>
          <a:ln/>
        </p:spPr>
        <p:txBody>
          <a:bodyPr wrap="square" lIns="0" tIns="0" rIns="0" bIns="0" rtlCol="0" anchor="ctr"/>
          <a:lstStyle/>
          <a:p>
            <a:pPr marL="0" indent="0" algn="ctr">
              <a:buNone/>
            </a:pPr>
            <a:r>
              <a:rPr lang="en-US" sz="800" b="1" kern="0" spc="240" dirty="0">
                <a:solidFill>
                  <a:srgbClr val="F59E0B"/>
                </a:solidFill>
                <a:latin typeface="Poppins" pitchFamily="34" charset="0"/>
                <a:ea typeface="Poppins" pitchFamily="34" charset="-122"/>
                <a:cs typeface="Poppins" pitchFamily="34" charset="-120"/>
              </a:rPr>
              <a:t>★ YOUR ONE NEXT STEP</a:t>
            </a:r>
            <a:endParaRPr lang="en-US" sz="800" dirty="0"/>
          </a:p>
        </p:txBody>
      </p:sp>
      <p:sp>
        <p:nvSpPr>
          <p:cNvPr id="8" name="Text 6"/>
          <p:cNvSpPr/>
          <p:nvPr/>
        </p:nvSpPr>
        <p:spPr>
          <a:xfrm>
            <a:off x="0" y="4773168"/>
            <a:ext cx="12191695" cy="365760"/>
          </a:xfrm>
          <a:prstGeom prst="rect">
            <a:avLst/>
          </a:prstGeom>
          <a:noFill/>
          <a:ln/>
        </p:spPr>
        <p:txBody>
          <a:bodyPr wrap="square" lIns="0" tIns="0" rIns="0" bIns="0" rtlCol="0" anchor="ctr"/>
          <a:lstStyle/>
          <a:p>
            <a:pPr marL="0" indent="0" algn="ctr">
              <a:buNone/>
            </a:pPr>
            <a:r>
              <a:rPr lang="en-US" sz="1600" b="1" dirty="0">
                <a:solidFill>
                  <a:srgbClr val="FFFFFF"/>
                </a:solidFill>
                <a:latin typeface="Poppins" pitchFamily="34" charset="0"/>
                <a:ea typeface="Poppins" pitchFamily="34" charset="-122"/>
                <a:cs typeface="Poppins" pitchFamily="34" charset="-120"/>
              </a:rPr>
              <a:t>Take the 2026 Maturity Assessment</a:t>
            </a:r>
            <a:endParaRPr lang="en-US" sz="1600" dirty="0"/>
          </a:p>
        </p:txBody>
      </p:sp>
      <p:sp>
        <p:nvSpPr>
          <p:cNvPr id="9" name="Text 7"/>
          <p:cNvSpPr/>
          <p:nvPr/>
        </p:nvSpPr>
        <p:spPr>
          <a:xfrm>
            <a:off x="0" y="5166360"/>
            <a:ext cx="12191695" cy="320040"/>
          </a:xfrm>
          <a:prstGeom prst="rect">
            <a:avLst/>
          </a:prstGeom>
          <a:noFill/>
          <a:ln/>
        </p:spPr>
        <p:txBody>
          <a:bodyPr wrap="square" lIns="0" tIns="0" rIns="0" bIns="0" rtlCol="0" anchor="ctr"/>
          <a:lstStyle/>
          <a:p>
            <a:pPr marL="0" indent="0" algn="ctr">
              <a:buNone/>
            </a:pPr>
            <a:r>
              <a:rPr lang="en-US" sz="1300" b="1" dirty="0">
                <a:solidFill>
                  <a:srgbClr val="F472B6"/>
                </a:solidFill>
                <a:latin typeface="Poppins" pitchFamily="34" charset="0"/>
                <a:ea typeface="Poppins" pitchFamily="34" charset="-122"/>
                <a:cs typeface="Poppins" pitchFamily="34" charset="-120"/>
              </a:rPr>
              <a:t>qmarkets.net/maturity-assessment</a:t>
            </a:r>
            <a:endParaRPr lang="en-US" sz="1300" dirty="0"/>
          </a:p>
        </p:txBody>
      </p:sp>
      <p:pic>
        <p:nvPicPr>
          <p:cNvPr id="13" name="Graphic 12">
            <a:extLst>
              <a:ext uri="{FF2B5EF4-FFF2-40B4-BE49-F238E27FC236}">
                <a16:creationId xmlns:a16="http://schemas.microsoft.com/office/drawing/2014/main" id="{E6F39A88-82E7-AEF2-3165-0A7ECC89A75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
        <p:nvSpPr>
          <p:cNvPr id="14" name="Text 33">
            <a:extLst>
              <a:ext uri="{FF2B5EF4-FFF2-40B4-BE49-F238E27FC236}">
                <a16:creationId xmlns:a16="http://schemas.microsoft.com/office/drawing/2014/main" id="{6F552DF5-E62F-D4D8-6B3D-6876E1B26132}"/>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97479A6-180F-5B1D-3712-5E9E7CCDC5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4287" y="2712907"/>
            <a:ext cx="537127" cy="537127"/>
          </a:xfrm>
          <a:prstGeom prst="rect">
            <a:avLst/>
          </a:prstGeom>
        </p:spPr>
      </p:pic>
      <p:sp>
        <p:nvSpPr>
          <p:cNvPr id="12" name="Title 1">
            <a:extLst>
              <a:ext uri="{FF2B5EF4-FFF2-40B4-BE49-F238E27FC236}">
                <a16:creationId xmlns:a16="http://schemas.microsoft.com/office/drawing/2014/main" id="{487C1C0A-7871-49DB-0367-C697A1E4E90F}"/>
              </a:ext>
            </a:extLst>
          </p:cNvPr>
          <p:cNvSpPr>
            <a:spLocks noGrp="1"/>
          </p:cNvSpPr>
          <p:nvPr>
            <p:ph type="title"/>
          </p:nvPr>
        </p:nvSpPr>
        <p:spPr/>
        <p:txBody>
          <a:bodyPr/>
          <a:lstStyle/>
          <a:p>
            <a:pPr algn="ctr"/>
            <a:r>
              <a:rPr lang="en-US" b="1" dirty="0">
                <a:effectLst/>
              </a:rPr>
              <a:t>Our World Class </a:t>
            </a:r>
            <a:r>
              <a:rPr lang="en-US" b="1" dirty="0">
                <a:effectLst/>
                <a:latin typeface="Poppins" panose="00000500000000000000" pitchFamily="2" charset="0"/>
                <a:cs typeface="Poppins" panose="00000500000000000000" pitchFamily="2" charset="0"/>
              </a:rPr>
              <a:t>Clients</a:t>
            </a:r>
            <a:endParaRPr lang="en-IL" b="1" dirty="0">
              <a:latin typeface="Poppins" panose="00000500000000000000" pitchFamily="2" charset="0"/>
              <a:cs typeface="Poppins" panose="00000500000000000000" pitchFamily="2" charset="0"/>
            </a:endParaRPr>
          </a:p>
        </p:txBody>
      </p:sp>
      <p:sp>
        <p:nvSpPr>
          <p:cNvPr id="5" name="Freeform: Shape 4">
            <a:extLst>
              <a:ext uri="{FF2B5EF4-FFF2-40B4-BE49-F238E27FC236}">
                <a16:creationId xmlns:a16="http://schemas.microsoft.com/office/drawing/2014/main" id="{455BD6BD-2041-AF2D-D73F-5B7CA4687908}"/>
              </a:ext>
            </a:extLst>
          </p:cNvPr>
          <p:cNvSpPr/>
          <p:nvPr/>
        </p:nvSpPr>
        <p:spPr>
          <a:xfrm>
            <a:off x="3618640" y="1838358"/>
            <a:ext cx="1116734" cy="403619"/>
          </a:xfrm>
          <a:custGeom>
            <a:avLst/>
            <a:gdLst>
              <a:gd name="connsiteX0" fmla="*/ 558367 w 1116734"/>
              <a:gd name="connsiteY0" fmla="*/ 0 h 403619"/>
              <a:gd name="connsiteX1" fmla="*/ 0 w 1116734"/>
              <a:gd name="connsiteY1" fmla="*/ 201814 h 403619"/>
              <a:gd name="connsiteX2" fmla="*/ 558367 w 1116734"/>
              <a:gd name="connsiteY2" fmla="*/ 403620 h 403619"/>
              <a:gd name="connsiteX3" fmla="*/ 1116734 w 1116734"/>
              <a:gd name="connsiteY3" fmla="*/ 201814 h 403619"/>
              <a:gd name="connsiteX4" fmla="*/ 558367 w 1116734"/>
              <a:gd name="connsiteY4" fmla="*/ 0 h 403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734" h="403619">
                <a:moveTo>
                  <a:pt x="558367" y="0"/>
                </a:moveTo>
                <a:cubicBezTo>
                  <a:pt x="249866" y="0"/>
                  <a:pt x="0" y="90205"/>
                  <a:pt x="0" y="201814"/>
                </a:cubicBezTo>
                <a:cubicBezTo>
                  <a:pt x="0" y="313389"/>
                  <a:pt x="249883" y="403620"/>
                  <a:pt x="558367" y="403620"/>
                </a:cubicBezTo>
                <a:cubicBezTo>
                  <a:pt x="866889" y="403620"/>
                  <a:pt x="1116734" y="313385"/>
                  <a:pt x="1116734" y="201814"/>
                </a:cubicBezTo>
                <a:cubicBezTo>
                  <a:pt x="1116734" y="90200"/>
                  <a:pt x="866893" y="0"/>
                  <a:pt x="558367" y="0"/>
                </a:cubicBezTo>
                <a:close/>
              </a:path>
            </a:pathLst>
          </a:custGeom>
          <a:noFill/>
          <a:ln w="42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CC079A6E-00E6-5261-8EAE-83364A43AAC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16407" y="3560689"/>
            <a:ext cx="921200" cy="565649"/>
          </a:xfrm>
          <a:prstGeom prst="rect">
            <a:avLst/>
          </a:prstGeom>
        </p:spPr>
      </p:pic>
      <p:pic>
        <p:nvPicPr>
          <p:cNvPr id="17" name="Picture 6">
            <a:extLst>
              <a:ext uri="{FF2B5EF4-FFF2-40B4-BE49-F238E27FC236}">
                <a16:creationId xmlns:a16="http://schemas.microsoft.com/office/drawing/2014/main" id="{E11CC89A-1455-0FF2-293C-03AB8D99BE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7523553" y="2417698"/>
            <a:ext cx="1698076" cy="1177076"/>
          </a:xfrm>
          <a:prstGeom prst="rect">
            <a:avLst/>
          </a:prstGeom>
          <a:noFill/>
        </p:spPr>
      </p:pic>
      <p:pic>
        <p:nvPicPr>
          <p:cNvPr id="19" name="Picture 8">
            <a:extLst>
              <a:ext uri="{FF2B5EF4-FFF2-40B4-BE49-F238E27FC236}">
                <a16:creationId xmlns:a16="http://schemas.microsoft.com/office/drawing/2014/main" id="{CA2896E4-F01E-E886-5FE8-F6E2EB127549}"/>
              </a:ext>
            </a:extLst>
          </p:cNvPr>
          <p:cNvPicPr>
            <a:picLocks noChangeAspect="1" noChangeArrowheads="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bwMode="auto">
          <a:xfrm>
            <a:off x="2047544" y="1873601"/>
            <a:ext cx="1061535" cy="333132"/>
          </a:xfrm>
          <a:prstGeom prst="rect">
            <a:avLst/>
          </a:prstGeom>
          <a:noFill/>
        </p:spPr>
      </p:pic>
      <p:pic>
        <p:nvPicPr>
          <p:cNvPr id="25" name="Picture 52">
            <a:extLst>
              <a:ext uri="{FF2B5EF4-FFF2-40B4-BE49-F238E27FC236}">
                <a16:creationId xmlns:a16="http://schemas.microsoft.com/office/drawing/2014/main" id="{81CA8E51-4E93-08B6-A70F-A67A0F6CCEAD}"/>
              </a:ext>
            </a:extLst>
          </p:cNvPr>
          <p:cNvPicPr>
            <a:picLocks noChangeAspect="1" noChangeArrowheads="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bwMode="auto">
          <a:xfrm>
            <a:off x="6052467" y="2793426"/>
            <a:ext cx="1329202" cy="397556"/>
          </a:xfrm>
          <a:prstGeom prst="rect">
            <a:avLst/>
          </a:prstGeom>
          <a:noFill/>
        </p:spPr>
      </p:pic>
      <p:grpSp>
        <p:nvGrpSpPr>
          <p:cNvPr id="201" name="Group 200">
            <a:extLst>
              <a:ext uri="{FF2B5EF4-FFF2-40B4-BE49-F238E27FC236}">
                <a16:creationId xmlns:a16="http://schemas.microsoft.com/office/drawing/2014/main" id="{7B8C58E2-BF38-6862-7909-04AC7CA048B2}"/>
              </a:ext>
            </a:extLst>
          </p:cNvPr>
          <p:cNvGrpSpPr/>
          <p:nvPr/>
        </p:nvGrpSpPr>
        <p:grpSpPr>
          <a:xfrm>
            <a:off x="5150857" y="1784118"/>
            <a:ext cx="529268" cy="529034"/>
            <a:chOff x="4793543" y="2671974"/>
            <a:chExt cx="585006" cy="584748"/>
          </a:xfrm>
        </p:grpSpPr>
        <p:sp>
          <p:nvSpPr>
            <p:cNvPr id="80" name="Freeform: Shape 79">
              <a:extLst>
                <a:ext uri="{FF2B5EF4-FFF2-40B4-BE49-F238E27FC236}">
                  <a16:creationId xmlns:a16="http://schemas.microsoft.com/office/drawing/2014/main" id="{B8384761-31CA-F9E8-5F01-89E84743D914}"/>
                </a:ext>
              </a:extLst>
            </p:cNvPr>
            <p:cNvSpPr/>
            <p:nvPr/>
          </p:nvSpPr>
          <p:spPr>
            <a:xfrm>
              <a:off x="4793543" y="2671974"/>
              <a:ext cx="585006" cy="584748"/>
            </a:xfrm>
            <a:custGeom>
              <a:avLst/>
              <a:gdLst>
                <a:gd name="connsiteX0" fmla="*/ 0 w 585006"/>
                <a:gd name="connsiteY0" fmla="*/ 0 h 584748"/>
                <a:gd name="connsiteX1" fmla="*/ 585006 w 585006"/>
                <a:gd name="connsiteY1" fmla="*/ 0 h 584748"/>
                <a:gd name="connsiteX2" fmla="*/ 585006 w 585006"/>
                <a:gd name="connsiteY2" fmla="*/ 584748 h 584748"/>
                <a:gd name="connsiteX3" fmla="*/ 0 w 585006"/>
                <a:gd name="connsiteY3" fmla="*/ 584748 h 584748"/>
                <a:gd name="connsiteX4" fmla="*/ 0 w 585006"/>
                <a:gd name="connsiteY4" fmla="*/ 0 h 584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006" h="584748">
                  <a:moveTo>
                    <a:pt x="0" y="0"/>
                  </a:moveTo>
                  <a:lnTo>
                    <a:pt x="585006" y="0"/>
                  </a:lnTo>
                  <a:lnTo>
                    <a:pt x="585006" y="584748"/>
                  </a:lnTo>
                  <a:lnTo>
                    <a:pt x="0" y="584748"/>
                  </a:lnTo>
                  <a:lnTo>
                    <a:pt x="0" y="0"/>
                  </a:lnTo>
                  <a:close/>
                </a:path>
              </a:pathLst>
            </a:custGeom>
            <a:solidFill>
              <a:srgbClr val="005BA2"/>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5829B3E2-1FB3-92D8-26F1-74D568B0B767}"/>
                </a:ext>
              </a:extLst>
            </p:cNvPr>
            <p:cNvSpPr/>
            <p:nvPr/>
          </p:nvSpPr>
          <p:spPr>
            <a:xfrm>
              <a:off x="4809200" y="2686235"/>
              <a:ext cx="555085" cy="554825"/>
            </a:xfrm>
            <a:custGeom>
              <a:avLst/>
              <a:gdLst>
                <a:gd name="connsiteX0" fmla="*/ 277568 w 555085"/>
                <a:gd name="connsiteY0" fmla="*/ 0 h 554825"/>
                <a:gd name="connsiteX1" fmla="*/ 0 w 555085"/>
                <a:gd name="connsiteY1" fmla="*/ 277412 h 554825"/>
                <a:gd name="connsiteX2" fmla="*/ 277568 w 555085"/>
                <a:gd name="connsiteY2" fmla="*/ 554826 h 554825"/>
                <a:gd name="connsiteX3" fmla="*/ 555085 w 555085"/>
                <a:gd name="connsiteY3" fmla="*/ 277412 h 554825"/>
                <a:gd name="connsiteX4" fmla="*/ 277568 w 555085"/>
                <a:gd name="connsiteY4" fmla="*/ 0 h 55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085" h="554825">
                  <a:moveTo>
                    <a:pt x="277568" y="0"/>
                  </a:moveTo>
                  <a:cubicBezTo>
                    <a:pt x="125270" y="0"/>
                    <a:pt x="0" y="123771"/>
                    <a:pt x="0" y="277412"/>
                  </a:cubicBezTo>
                  <a:cubicBezTo>
                    <a:pt x="0" y="429607"/>
                    <a:pt x="123823" y="554826"/>
                    <a:pt x="277568" y="554826"/>
                  </a:cubicBezTo>
                  <a:cubicBezTo>
                    <a:pt x="429866" y="554826"/>
                    <a:pt x="555085" y="431054"/>
                    <a:pt x="555085" y="277412"/>
                  </a:cubicBezTo>
                  <a:cubicBezTo>
                    <a:pt x="553689" y="125166"/>
                    <a:pt x="429866" y="0"/>
                    <a:pt x="277568" y="0"/>
                  </a:cubicBezTo>
                  <a:close/>
                </a:path>
              </a:pathLst>
            </a:custGeom>
            <a:solidFill>
              <a:srgbClr val="ED1C24"/>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C8B2D920-1C61-95D2-F1F5-0398B6DB672E}"/>
                </a:ext>
              </a:extLst>
            </p:cNvPr>
            <p:cNvSpPr/>
            <p:nvPr/>
          </p:nvSpPr>
          <p:spPr>
            <a:xfrm>
              <a:off x="4827701" y="2704743"/>
              <a:ext cx="518082" cy="517823"/>
            </a:xfrm>
            <a:custGeom>
              <a:avLst/>
              <a:gdLst>
                <a:gd name="connsiteX0" fmla="*/ 259068 w 518082"/>
                <a:gd name="connsiteY0" fmla="*/ 0 h 517823"/>
                <a:gd name="connsiteX1" fmla="*/ 0 w 518082"/>
                <a:gd name="connsiteY1" fmla="*/ 258912 h 517823"/>
                <a:gd name="connsiteX2" fmla="*/ 259068 w 518082"/>
                <a:gd name="connsiteY2" fmla="*/ 517824 h 517823"/>
                <a:gd name="connsiteX3" fmla="*/ 518083 w 518082"/>
                <a:gd name="connsiteY3" fmla="*/ 258912 h 517823"/>
                <a:gd name="connsiteX4" fmla="*/ 259068 w 518082"/>
                <a:gd name="connsiteY4" fmla="*/ 0 h 51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82" h="517823">
                  <a:moveTo>
                    <a:pt x="259068" y="0"/>
                  </a:moveTo>
                  <a:cubicBezTo>
                    <a:pt x="115296" y="0"/>
                    <a:pt x="0" y="116640"/>
                    <a:pt x="0" y="258912"/>
                  </a:cubicBezTo>
                  <a:cubicBezTo>
                    <a:pt x="0" y="402579"/>
                    <a:pt x="116743" y="517824"/>
                    <a:pt x="259068" y="517824"/>
                  </a:cubicBezTo>
                  <a:cubicBezTo>
                    <a:pt x="402787" y="517824"/>
                    <a:pt x="518083" y="401184"/>
                    <a:pt x="518083" y="258912"/>
                  </a:cubicBezTo>
                  <a:cubicBezTo>
                    <a:pt x="518083" y="115193"/>
                    <a:pt x="402787" y="0"/>
                    <a:pt x="259068" y="0"/>
                  </a:cubicBezTo>
                  <a:close/>
                </a:path>
              </a:pathLst>
            </a:custGeom>
            <a:solidFill>
              <a:srgbClr val="FFF200"/>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499A45EF-B724-0062-94D1-393A52930D96}"/>
                </a:ext>
              </a:extLst>
            </p:cNvPr>
            <p:cNvSpPr/>
            <p:nvPr/>
          </p:nvSpPr>
          <p:spPr>
            <a:xfrm>
              <a:off x="5200616" y="2915296"/>
              <a:ext cx="115295" cy="96742"/>
            </a:xfrm>
            <a:custGeom>
              <a:avLst/>
              <a:gdLst>
                <a:gd name="connsiteX0" fmla="*/ 0 w 115295"/>
                <a:gd name="connsiteY0" fmla="*/ 0 h 96742"/>
                <a:gd name="connsiteX1" fmla="*/ 0 w 115295"/>
                <a:gd name="connsiteY1" fmla="*/ 18502 h 96742"/>
                <a:gd name="connsiteX2" fmla="*/ 14212 w 115295"/>
                <a:gd name="connsiteY2" fmla="*/ 18502 h 96742"/>
                <a:gd name="connsiteX3" fmla="*/ 14212 w 115295"/>
                <a:gd name="connsiteY3" fmla="*/ 78242 h 96742"/>
                <a:gd name="connsiteX4" fmla="*/ 0 w 115295"/>
                <a:gd name="connsiteY4" fmla="*/ 78242 h 96742"/>
                <a:gd name="connsiteX5" fmla="*/ 0 w 115295"/>
                <a:gd name="connsiteY5" fmla="*/ 96743 h 96742"/>
                <a:gd name="connsiteX6" fmla="*/ 115296 w 115295"/>
                <a:gd name="connsiteY6" fmla="*/ 96743 h 96742"/>
                <a:gd name="connsiteX7" fmla="*/ 115296 w 115295"/>
                <a:gd name="connsiteY7" fmla="*/ 48372 h 96742"/>
                <a:gd name="connsiteX8" fmla="*/ 68320 w 115295"/>
                <a:gd name="connsiteY8" fmla="*/ 75399 h 96742"/>
                <a:gd name="connsiteX9" fmla="*/ 68320 w 115295"/>
                <a:gd name="connsiteY9" fmla="*/ 18502 h 96742"/>
                <a:gd name="connsiteX10" fmla="*/ 81136 w 115295"/>
                <a:gd name="connsiteY10" fmla="*/ 18502 h 96742"/>
                <a:gd name="connsiteX11" fmla="*/ 81136 w 115295"/>
                <a:gd name="connsiteY11" fmla="*/ 0 h 96742"/>
                <a:gd name="connsiteX12" fmla="*/ 0 w 115295"/>
                <a:gd name="connsiteY12" fmla="*/ 0 h 9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295" h="96742">
                  <a:moveTo>
                    <a:pt x="0" y="0"/>
                  </a:moveTo>
                  <a:lnTo>
                    <a:pt x="0" y="18502"/>
                  </a:lnTo>
                  <a:lnTo>
                    <a:pt x="14212" y="18502"/>
                  </a:lnTo>
                  <a:lnTo>
                    <a:pt x="14212" y="78242"/>
                  </a:lnTo>
                  <a:lnTo>
                    <a:pt x="0" y="78242"/>
                  </a:lnTo>
                  <a:lnTo>
                    <a:pt x="0" y="96743"/>
                  </a:lnTo>
                  <a:lnTo>
                    <a:pt x="115296" y="96743"/>
                  </a:lnTo>
                  <a:lnTo>
                    <a:pt x="115296" y="48372"/>
                  </a:lnTo>
                  <a:lnTo>
                    <a:pt x="68320" y="75399"/>
                  </a:lnTo>
                  <a:lnTo>
                    <a:pt x="68320" y="18502"/>
                  </a:lnTo>
                  <a:lnTo>
                    <a:pt x="81136" y="18502"/>
                  </a:lnTo>
                  <a:lnTo>
                    <a:pt x="81136" y="0"/>
                  </a:lnTo>
                  <a:lnTo>
                    <a:pt x="0" y="0"/>
                  </a:lnTo>
                  <a:close/>
                </a:path>
              </a:pathLst>
            </a:custGeom>
            <a:solidFill>
              <a:srgbClr val="005BA2"/>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25FB5E0B-186F-A80B-6D2F-DF90BC2BF226}"/>
                </a:ext>
              </a:extLst>
            </p:cNvPr>
            <p:cNvSpPr/>
            <p:nvPr/>
          </p:nvSpPr>
          <p:spPr>
            <a:xfrm>
              <a:off x="5076795" y="2915296"/>
              <a:ext cx="121511" cy="95311"/>
            </a:xfrm>
            <a:custGeom>
              <a:avLst/>
              <a:gdLst>
                <a:gd name="connsiteX0" fmla="*/ 66873 w 121511"/>
                <a:gd name="connsiteY0" fmla="*/ 66873 h 95311"/>
                <a:gd name="connsiteX1" fmla="*/ 62636 w 121511"/>
                <a:gd name="connsiteY1" fmla="*/ 66873 h 95311"/>
                <a:gd name="connsiteX2" fmla="*/ 62636 w 121511"/>
                <a:gd name="connsiteY2" fmla="*/ 29870 h 95311"/>
                <a:gd name="connsiteX3" fmla="*/ 65477 w 121511"/>
                <a:gd name="connsiteY3" fmla="*/ 29870 h 95311"/>
                <a:gd name="connsiteX4" fmla="*/ 66873 w 121511"/>
                <a:gd name="connsiteY4" fmla="*/ 66873 h 95311"/>
                <a:gd name="connsiteX5" fmla="*/ 78293 w 121511"/>
                <a:gd name="connsiteY5" fmla="*/ 0 h 95311"/>
                <a:gd name="connsiteX6" fmla="*/ 0 w 121511"/>
                <a:gd name="connsiteY6" fmla="*/ 0 h 95311"/>
                <a:gd name="connsiteX7" fmla="*/ 0 w 121511"/>
                <a:gd name="connsiteY7" fmla="*/ 17054 h 95311"/>
                <a:gd name="connsiteX8" fmla="*/ 14212 w 121511"/>
                <a:gd name="connsiteY8" fmla="*/ 17054 h 95311"/>
                <a:gd name="connsiteX9" fmla="*/ 14212 w 121511"/>
                <a:gd name="connsiteY9" fmla="*/ 78242 h 95311"/>
                <a:gd name="connsiteX10" fmla="*/ 0 w 121511"/>
                <a:gd name="connsiteY10" fmla="*/ 78242 h 95311"/>
                <a:gd name="connsiteX11" fmla="*/ 0 w 121511"/>
                <a:gd name="connsiteY11" fmla="*/ 95296 h 95311"/>
                <a:gd name="connsiteX12" fmla="*/ 78293 w 121511"/>
                <a:gd name="connsiteY12" fmla="*/ 95296 h 95311"/>
                <a:gd name="connsiteX13" fmla="*/ 78293 w 121511"/>
                <a:gd name="connsiteY13" fmla="*/ 0 h 9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511" h="95311">
                  <a:moveTo>
                    <a:pt x="66873" y="66873"/>
                  </a:moveTo>
                  <a:lnTo>
                    <a:pt x="62636" y="66873"/>
                  </a:lnTo>
                  <a:lnTo>
                    <a:pt x="62636" y="29870"/>
                  </a:lnTo>
                  <a:lnTo>
                    <a:pt x="65477" y="29870"/>
                  </a:lnTo>
                  <a:cubicBezTo>
                    <a:pt x="83979" y="29870"/>
                    <a:pt x="83979" y="66873"/>
                    <a:pt x="66873" y="66873"/>
                  </a:cubicBezTo>
                  <a:close/>
                  <a:moveTo>
                    <a:pt x="78293" y="0"/>
                  </a:moveTo>
                  <a:lnTo>
                    <a:pt x="0" y="0"/>
                  </a:lnTo>
                  <a:lnTo>
                    <a:pt x="0" y="17054"/>
                  </a:lnTo>
                  <a:lnTo>
                    <a:pt x="14212" y="17054"/>
                  </a:lnTo>
                  <a:lnTo>
                    <a:pt x="14212" y="78242"/>
                  </a:lnTo>
                  <a:lnTo>
                    <a:pt x="0" y="78242"/>
                  </a:lnTo>
                  <a:lnTo>
                    <a:pt x="0" y="95296"/>
                  </a:lnTo>
                  <a:lnTo>
                    <a:pt x="78293" y="95296"/>
                  </a:lnTo>
                  <a:cubicBezTo>
                    <a:pt x="135192" y="96743"/>
                    <a:pt x="136639" y="0"/>
                    <a:pt x="78293" y="0"/>
                  </a:cubicBezTo>
                  <a:close/>
                </a:path>
              </a:pathLst>
            </a:custGeom>
            <a:solidFill>
              <a:srgbClr val="005BA2"/>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85691542-B11D-52ED-12C1-641BC99964E4}"/>
                </a:ext>
              </a:extLst>
            </p:cNvPr>
            <p:cNvSpPr/>
            <p:nvPr/>
          </p:nvSpPr>
          <p:spPr>
            <a:xfrm>
              <a:off x="4971474" y="2925253"/>
              <a:ext cx="119533" cy="116639"/>
            </a:xfrm>
            <a:custGeom>
              <a:avLst/>
              <a:gdLst>
                <a:gd name="connsiteX0" fmla="*/ 99637 w 119533"/>
                <a:gd name="connsiteY0" fmla="*/ 45477 h 116639"/>
                <a:gd name="connsiteX1" fmla="*/ 52660 w 119533"/>
                <a:gd name="connsiteY1" fmla="*/ 0 h 116639"/>
                <a:gd name="connsiteX2" fmla="*/ 0 w 119533"/>
                <a:gd name="connsiteY2" fmla="*/ 52609 h 116639"/>
                <a:gd name="connsiteX3" fmla="*/ 0 w 119533"/>
                <a:gd name="connsiteY3" fmla="*/ 71110 h 116639"/>
                <a:gd name="connsiteX4" fmla="*/ 14211 w 119533"/>
                <a:gd name="connsiteY4" fmla="*/ 56899 h 116639"/>
                <a:gd name="connsiteX5" fmla="*/ 51213 w 119533"/>
                <a:gd name="connsiteY5" fmla="*/ 93849 h 116639"/>
                <a:gd name="connsiteX6" fmla="*/ 37003 w 119533"/>
                <a:gd name="connsiteY6" fmla="*/ 108112 h 116639"/>
                <a:gd name="connsiteX7" fmla="*/ 45529 w 119533"/>
                <a:gd name="connsiteY7" fmla="*/ 116639 h 116639"/>
                <a:gd name="connsiteX8" fmla="*/ 119533 w 119533"/>
                <a:gd name="connsiteY8" fmla="*/ 42634 h 116639"/>
                <a:gd name="connsiteX9" fmla="*/ 119533 w 119533"/>
                <a:gd name="connsiteY9" fmla="*/ 25580 h 116639"/>
                <a:gd name="connsiteX10" fmla="*/ 99637 w 119533"/>
                <a:gd name="connsiteY10" fmla="*/ 45477 h 11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33" h="116639">
                  <a:moveTo>
                    <a:pt x="99637" y="45477"/>
                  </a:moveTo>
                  <a:lnTo>
                    <a:pt x="52660" y="0"/>
                  </a:lnTo>
                  <a:lnTo>
                    <a:pt x="0" y="52609"/>
                  </a:lnTo>
                  <a:lnTo>
                    <a:pt x="0" y="71110"/>
                  </a:lnTo>
                  <a:lnTo>
                    <a:pt x="14211" y="56899"/>
                  </a:lnTo>
                  <a:lnTo>
                    <a:pt x="51213" y="93849"/>
                  </a:lnTo>
                  <a:lnTo>
                    <a:pt x="37003" y="108112"/>
                  </a:lnTo>
                  <a:lnTo>
                    <a:pt x="45529" y="116639"/>
                  </a:lnTo>
                  <a:lnTo>
                    <a:pt x="119533" y="42634"/>
                  </a:lnTo>
                  <a:lnTo>
                    <a:pt x="119533" y="25580"/>
                  </a:lnTo>
                  <a:lnTo>
                    <a:pt x="99637" y="45477"/>
                  </a:lnTo>
                  <a:close/>
                </a:path>
              </a:pathLst>
            </a:custGeom>
            <a:solidFill>
              <a:srgbClr val="ED1C24"/>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B0362BF4-946A-7187-4A77-70CD56D21FCB}"/>
                </a:ext>
              </a:extLst>
            </p:cNvPr>
            <p:cNvSpPr/>
            <p:nvPr/>
          </p:nvSpPr>
          <p:spPr>
            <a:xfrm>
              <a:off x="4989863" y="2861208"/>
              <a:ext cx="57061" cy="56898"/>
            </a:xfrm>
            <a:custGeom>
              <a:avLst/>
              <a:gdLst>
                <a:gd name="connsiteX0" fmla="*/ 28586 w 57061"/>
                <a:gd name="connsiteY0" fmla="*/ 0 h 56898"/>
                <a:gd name="connsiteX1" fmla="*/ 57061 w 57061"/>
                <a:gd name="connsiteY1" fmla="*/ 28423 h 56898"/>
                <a:gd name="connsiteX2" fmla="*/ 28586 w 57061"/>
                <a:gd name="connsiteY2" fmla="*/ 56899 h 56898"/>
                <a:gd name="connsiteX3" fmla="*/ 111 w 57061"/>
                <a:gd name="connsiteY3" fmla="*/ 28423 h 56898"/>
                <a:gd name="connsiteX4" fmla="*/ 28586 w 57061"/>
                <a:gd name="connsiteY4" fmla="*/ 0 h 5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61" h="56898">
                  <a:moveTo>
                    <a:pt x="28586" y="0"/>
                  </a:moveTo>
                  <a:cubicBezTo>
                    <a:pt x="44245" y="0"/>
                    <a:pt x="57061" y="12816"/>
                    <a:pt x="57061" y="28423"/>
                  </a:cubicBezTo>
                  <a:cubicBezTo>
                    <a:pt x="57061" y="44083"/>
                    <a:pt x="44245" y="56899"/>
                    <a:pt x="28586" y="56899"/>
                  </a:cubicBezTo>
                  <a:cubicBezTo>
                    <a:pt x="12928" y="56899"/>
                    <a:pt x="111" y="44083"/>
                    <a:pt x="111" y="28423"/>
                  </a:cubicBezTo>
                  <a:cubicBezTo>
                    <a:pt x="-1335" y="12816"/>
                    <a:pt x="11480" y="0"/>
                    <a:pt x="28586" y="0"/>
                  </a:cubicBezTo>
                  <a:close/>
                </a:path>
              </a:pathLst>
            </a:custGeom>
            <a:solidFill>
              <a:srgbClr val="ED1C24"/>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3B7C5123-30AA-EB55-57DD-2D7099805BEE}"/>
                </a:ext>
              </a:extLst>
            </p:cNvPr>
            <p:cNvSpPr/>
            <p:nvPr/>
          </p:nvSpPr>
          <p:spPr>
            <a:xfrm>
              <a:off x="4856178" y="2915296"/>
              <a:ext cx="115296" cy="96742"/>
            </a:xfrm>
            <a:custGeom>
              <a:avLst/>
              <a:gdLst>
                <a:gd name="connsiteX0" fmla="*/ 0 w 115296"/>
                <a:gd name="connsiteY0" fmla="*/ 0 h 96742"/>
                <a:gd name="connsiteX1" fmla="*/ 82531 w 115296"/>
                <a:gd name="connsiteY1" fmla="*/ 0 h 96742"/>
                <a:gd name="connsiteX2" fmla="*/ 82531 w 115296"/>
                <a:gd name="connsiteY2" fmla="*/ 18502 h 96742"/>
                <a:gd name="connsiteX3" fmla="*/ 68320 w 115296"/>
                <a:gd name="connsiteY3" fmla="*/ 18502 h 96742"/>
                <a:gd name="connsiteX4" fmla="*/ 68320 w 115296"/>
                <a:gd name="connsiteY4" fmla="*/ 75399 h 96742"/>
                <a:gd name="connsiteX5" fmla="*/ 115296 w 115296"/>
                <a:gd name="connsiteY5" fmla="*/ 48372 h 96742"/>
                <a:gd name="connsiteX6" fmla="*/ 115296 w 115296"/>
                <a:gd name="connsiteY6" fmla="*/ 96743 h 96742"/>
                <a:gd name="connsiteX7" fmla="*/ 0 w 115296"/>
                <a:gd name="connsiteY7" fmla="*/ 96743 h 96742"/>
                <a:gd name="connsiteX8" fmla="*/ 0 w 115296"/>
                <a:gd name="connsiteY8" fmla="*/ 78242 h 96742"/>
                <a:gd name="connsiteX9" fmla="*/ 14212 w 115296"/>
                <a:gd name="connsiteY9" fmla="*/ 78242 h 96742"/>
                <a:gd name="connsiteX10" fmla="*/ 14212 w 115296"/>
                <a:gd name="connsiteY10" fmla="*/ 18502 h 96742"/>
                <a:gd name="connsiteX11" fmla="*/ 0 w 115296"/>
                <a:gd name="connsiteY11" fmla="*/ 18502 h 96742"/>
                <a:gd name="connsiteX12" fmla="*/ 0 w 115296"/>
                <a:gd name="connsiteY12" fmla="*/ 0 h 9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296" h="96742">
                  <a:moveTo>
                    <a:pt x="0" y="0"/>
                  </a:moveTo>
                  <a:lnTo>
                    <a:pt x="82531" y="0"/>
                  </a:lnTo>
                  <a:lnTo>
                    <a:pt x="82531" y="18502"/>
                  </a:lnTo>
                  <a:lnTo>
                    <a:pt x="68320" y="18502"/>
                  </a:lnTo>
                  <a:lnTo>
                    <a:pt x="68320" y="75399"/>
                  </a:lnTo>
                  <a:lnTo>
                    <a:pt x="115296" y="48372"/>
                  </a:lnTo>
                  <a:lnTo>
                    <a:pt x="115296" y="96743"/>
                  </a:lnTo>
                  <a:lnTo>
                    <a:pt x="0" y="96743"/>
                  </a:lnTo>
                  <a:lnTo>
                    <a:pt x="0" y="78242"/>
                  </a:lnTo>
                  <a:lnTo>
                    <a:pt x="14212" y="78242"/>
                  </a:lnTo>
                  <a:lnTo>
                    <a:pt x="14212" y="18502"/>
                  </a:lnTo>
                  <a:lnTo>
                    <a:pt x="0" y="18502"/>
                  </a:lnTo>
                  <a:lnTo>
                    <a:pt x="0" y="0"/>
                  </a:lnTo>
                  <a:close/>
                </a:path>
              </a:pathLst>
            </a:custGeom>
            <a:solidFill>
              <a:srgbClr val="005BA2"/>
            </a:solidFill>
            <a:ln w="147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9" name="Group 298">
            <a:extLst>
              <a:ext uri="{FF2B5EF4-FFF2-40B4-BE49-F238E27FC236}">
                <a16:creationId xmlns:a16="http://schemas.microsoft.com/office/drawing/2014/main" id="{322FF1CA-33D6-106B-D731-45D39883A55E}"/>
              </a:ext>
            </a:extLst>
          </p:cNvPr>
          <p:cNvGrpSpPr/>
          <p:nvPr/>
        </p:nvGrpSpPr>
        <p:grpSpPr>
          <a:xfrm>
            <a:off x="9379461" y="1894151"/>
            <a:ext cx="993967" cy="359999"/>
            <a:chOff x="7993212" y="3650331"/>
            <a:chExt cx="993967" cy="359999"/>
          </a:xfrm>
        </p:grpSpPr>
        <p:sp>
          <p:nvSpPr>
            <p:cNvPr id="297" name="Freeform: Shape 296">
              <a:extLst>
                <a:ext uri="{FF2B5EF4-FFF2-40B4-BE49-F238E27FC236}">
                  <a16:creationId xmlns:a16="http://schemas.microsoft.com/office/drawing/2014/main" id="{36536E5C-2C4F-3990-50E9-7403CA9B1A40}"/>
                </a:ext>
              </a:extLst>
            </p:cNvPr>
            <p:cNvSpPr/>
            <p:nvPr/>
          </p:nvSpPr>
          <p:spPr>
            <a:xfrm>
              <a:off x="8382951" y="3701983"/>
              <a:ext cx="604228" cy="248869"/>
            </a:xfrm>
            <a:custGeom>
              <a:avLst/>
              <a:gdLst>
                <a:gd name="connsiteX0" fmla="*/ 191740 w 604228"/>
                <a:gd name="connsiteY0" fmla="*/ 165130 h 248869"/>
                <a:gd name="connsiteX1" fmla="*/ 110348 w 604228"/>
                <a:gd name="connsiteY1" fmla="*/ 248870 h 248869"/>
                <a:gd name="connsiteX2" fmla="*/ 25826 w 604228"/>
                <a:gd name="connsiteY2" fmla="*/ 162000 h 248869"/>
                <a:gd name="connsiteX3" fmla="*/ 25826 w 604228"/>
                <a:gd name="connsiteY3" fmla="*/ 17217 h 248869"/>
                <a:gd name="connsiteX4" fmla="*/ 0 w 604228"/>
                <a:gd name="connsiteY4" fmla="*/ 17217 h 248869"/>
                <a:gd name="connsiteX5" fmla="*/ 0 w 604228"/>
                <a:gd name="connsiteY5" fmla="*/ 3130 h 248869"/>
                <a:gd name="connsiteX6" fmla="*/ 97826 w 604228"/>
                <a:gd name="connsiteY6" fmla="*/ 3130 h 248869"/>
                <a:gd name="connsiteX7" fmla="*/ 97826 w 604228"/>
                <a:gd name="connsiteY7" fmla="*/ 17217 h 248869"/>
                <a:gd name="connsiteX8" fmla="*/ 70435 w 604228"/>
                <a:gd name="connsiteY8" fmla="*/ 17217 h 248869"/>
                <a:gd name="connsiteX9" fmla="*/ 70435 w 604228"/>
                <a:gd name="connsiteY9" fmla="*/ 157304 h 248869"/>
                <a:gd name="connsiteX10" fmla="*/ 118957 w 604228"/>
                <a:gd name="connsiteY10" fmla="*/ 231652 h 248869"/>
                <a:gd name="connsiteX11" fmla="*/ 172957 w 604228"/>
                <a:gd name="connsiteY11" fmla="*/ 162000 h 248869"/>
                <a:gd name="connsiteX12" fmla="*/ 172957 w 604228"/>
                <a:gd name="connsiteY12" fmla="*/ 17217 h 248869"/>
                <a:gd name="connsiteX13" fmla="*/ 147131 w 604228"/>
                <a:gd name="connsiteY13" fmla="*/ 17217 h 248869"/>
                <a:gd name="connsiteX14" fmla="*/ 147131 w 604228"/>
                <a:gd name="connsiteY14" fmla="*/ 3130 h 248869"/>
                <a:gd name="connsiteX15" fmla="*/ 216783 w 604228"/>
                <a:gd name="connsiteY15" fmla="*/ 3130 h 248869"/>
                <a:gd name="connsiteX16" fmla="*/ 216783 w 604228"/>
                <a:gd name="connsiteY16" fmla="*/ 17217 h 248869"/>
                <a:gd name="connsiteX17" fmla="*/ 193305 w 604228"/>
                <a:gd name="connsiteY17" fmla="*/ 17217 h 248869"/>
                <a:gd name="connsiteX18" fmla="*/ 191740 w 604228"/>
                <a:gd name="connsiteY18" fmla="*/ 165130 h 248869"/>
                <a:gd name="connsiteX19" fmla="*/ 259827 w 604228"/>
                <a:gd name="connsiteY19" fmla="*/ 231652 h 248869"/>
                <a:gd name="connsiteX20" fmla="*/ 259827 w 604228"/>
                <a:gd name="connsiteY20" fmla="*/ 17217 h 248869"/>
                <a:gd name="connsiteX21" fmla="*/ 232435 w 604228"/>
                <a:gd name="connsiteY21" fmla="*/ 17217 h 248869"/>
                <a:gd name="connsiteX22" fmla="*/ 232435 w 604228"/>
                <a:gd name="connsiteY22" fmla="*/ 3130 h 248869"/>
                <a:gd name="connsiteX23" fmla="*/ 340435 w 604228"/>
                <a:gd name="connsiteY23" fmla="*/ 3130 h 248869"/>
                <a:gd name="connsiteX24" fmla="*/ 409305 w 604228"/>
                <a:gd name="connsiteY24" fmla="*/ 59478 h 248869"/>
                <a:gd name="connsiteX25" fmla="*/ 353740 w 604228"/>
                <a:gd name="connsiteY25" fmla="*/ 115826 h 248869"/>
                <a:gd name="connsiteX26" fmla="*/ 418697 w 604228"/>
                <a:gd name="connsiteY26" fmla="*/ 177652 h 248869"/>
                <a:gd name="connsiteX27" fmla="*/ 335740 w 604228"/>
                <a:gd name="connsiteY27" fmla="*/ 245739 h 248869"/>
                <a:gd name="connsiteX28" fmla="*/ 230870 w 604228"/>
                <a:gd name="connsiteY28" fmla="*/ 245739 h 248869"/>
                <a:gd name="connsiteX29" fmla="*/ 230870 w 604228"/>
                <a:gd name="connsiteY29" fmla="*/ 231652 h 248869"/>
                <a:gd name="connsiteX30" fmla="*/ 259827 w 604228"/>
                <a:gd name="connsiteY30" fmla="*/ 231652 h 248869"/>
                <a:gd name="connsiteX31" fmla="*/ 365479 w 604228"/>
                <a:gd name="connsiteY31" fmla="*/ 62609 h 248869"/>
                <a:gd name="connsiteX32" fmla="*/ 327914 w 604228"/>
                <a:gd name="connsiteY32" fmla="*/ 17217 h 248869"/>
                <a:gd name="connsiteX33" fmla="*/ 299740 w 604228"/>
                <a:gd name="connsiteY33" fmla="*/ 17217 h 248869"/>
                <a:gd name="connsiteX34" fmla="*/ 299740 w 604228"/>
                <a:gd name="connsiteY34" fmla="*/ 110348 h 248869"/>
                <a:gd name="connsiteX35" fmla="*/ 324783 w 604228"/>
                <a:gd name="connsiteY35" fmla="*/ 110348 h 248869"/>
                <a:gd name="connsiteX36" fmla="*/ 365479 w 604228"/>
                <a:gd name="connsiteY36" fmla="*/ 62609 h 248869"/>
                <a:gd name="connsiteX37" fmla="*/ 374870 w 604228"/>
                <a:gd name="connsiteY37" fmla="*/ 178435 h 248869"/>
                <a:gd name="connsiteX38" fmla="*/ 328696 w 604228"/>
                <a:gd name="connsiteY38" fmla="*/ 124435 h 248869"/>
                <a:gd name="connsiteX39" fmla="*/ 301305 w 604228"/>
                <a:gd name="connsiteY39" fmla="*/ 124435 h 248869"/>
                <a:gd name="connsiteX40" fmla="*/ 301305 w 604228"/>
                <a:gd name="connsiteY40" fmla="*/ 232435 h 248869"/>
                <a:gd name="connsiteX41" fmla="*/ 324001 w 604228"/>
                <a:gd name="connsiteY41" fmla="*/ 232435 h 248869"/>
                <a:gd name="connsiteX42" fmla="*/ 374870 w 604228"/>
                <a:gd name="connsiteY42" fmla="*/ 178435 h 248869"/>
                <a:gd name="connsiteX43" fmla="*/ 527479 w 604228"/>
                <a:gd name="connsiteY43" fmla="*/ 14087 h 248869"/>
                <a:gd name="connsiteX44" fmla="*/ 485218 w 604228"/>
                <a:gd name="connsiteY44" fmla="*/ 55565 h 248869"/>
                <a:gd name="connsiteX45" fmla="*/ 536088 w 604228"/>
                <a:gd name="connsiteY45" fmla="*/ 99391 h 248869"/>
                <a:gd name="connsiteX46" fmla="*/ 583045 w 604228"/>
                <a:gd name="connsiteY46" fmla="*/ 123652 h 248869"/>
                <a:gd name="connsiteX47" fmla="*/ 604175 w 604228"/>
                <a:gd name="connsiteY47" fmla="*/ 177652 h 248869"/>
                <a:gd name="connsiteX48" fmla="*/ 521218 w 604228"/>
                <a:gd name="connsiteY48" fmla="*/ 248870 h 248869"/>
                <a:gd name="connsiteX49" fmla="*/ 453131 w 604228"/>
                <a:gd name="connsiteY49" fmla="*/ 234000 h 248869"/>
                <a:gd name="connsiteX50" fmla="*/ 450784 w 604228"/>
                <a:gd name="connsiteY50" fmla="*/ 170609 h 248869"/>
                <a:gd name="connsiteX51" fmla="*/ 466436 w 604228"/>
                <a:gd name="connsiteY51" fmla="*/ 170609 h 248869"/>
                <a:gd name="connsiteX52" fmla="*/ 522784 w 604228"/>
                <a:gd name="connsiteY52" fmla="*/ 235565 h 248869"/>
                <a:gd name="connsiteX53" fmla="*/ 566610 w 604228"/>
                <a:gd name="connsiteY53" fmla="*/ 187826 h 248869"/>
                <a:gd name="connsiteX54" fmla="*/ 514958 w 604228"/>
                <a:gd name="connsiteY54" fmla="*/ 141652 h 248869"/>
                <a:gd name="connsiteX55" fmla="*/ 470349 w 604228"/>
                <a:gd name="connsiteY55" fmla="*/ 116609 h 248869"/>
                <a:gd name="connsiteX56" fmla="*/ 451566 w 604228"/>
                <a:gd name="connsiteY56" fmla="*/ 71217 h 248869"/>
                <a:gd name="connsiteX57" fmla="*/ 530610 w 604228"/>
                <a:gd name="connsiteY57" fmla="*/ 0 h 248869"/>
                <a:gd name="connsiteX58" fmla="*/ 589306 w 604228"/>
                <a:gd name="connsiteY58" fmla="*/ 14870 h 248869"/>
                <a:gd name="connsiteX59" fmla="*/ 590871 w 604228"/>
                <a:gd name="connsiteY59" fmla="*/ 70435 h 248869"/>
                <a:gd name="connsiteX60" fmla="*/ 575219 w 604228"/>
                <a:gd name="connsiteY60" fmla="*/ 70435 h 248869"/>
                <a:gd name="connsiteX61" fmla="*/ 527479 w 604228"/>
                <a:gd name="connsiteY61" fmla="*/ 14087 h 24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4228" h="248869">
                  <a:moveTo>
                    <a:pt x="191740" y="165130"/>
                  </a:moveTo>
                  <a:cubicBezTo>
                    <a:pt x="191740" y="239478"/>
                    <a:pt x="151044" y="248870"/>
                    <a:pt x="110348" y="248870"/>
                  </a:cubicBezTo>
                  <a:cubicBezTo>
                    <a:pt x="40696" y="248870"/>
                    <a:pt x="25826" y="212870"/>
                    <a:pt x="25826" y="162000"/>
                  </a:cubicBezTo>
                  <a:lnTo>
                    <a:pt x="25826" y="17217"/>
                  </a:lnTo>
                  <a:lnTo>
                    <a:pt x="0" y="17217"/>
                  </a:lnTo>
                  <a:lnTo>
                    <a:pt x="0" y="3130"/>
                  </a:lnTo>
                  <a:lnTo>
                    <a:pt x="97826" y="3130"/>
                  </a:lnTo>
                  <a:lnTo>
                    <a:pt x="97826" y="17217"/>
                  </a:lnTo>
                  <a:lnTo>
                    <a:pt x="70435" y="17217"/>
                  </a:lnTo>
                  <a:lnTo>
                    <a:pt x="70435" y="157304"/>
                  </a:lnTo>
                  <a:cubicBezTo>
                    <a:pt x="70435" y="206609"/>
                    <a:pt x="82957" y="231652"/>
                    <a:pt x="118957" y="231652"/>
                  </a:cubicBezTo>
                  <a:cubicBezTo>
                    <a:pt x="154957" y="231652"/>
                    <a:pt x="172957" y="213652"/>
                    <a:pt x="172957" y="162000"/>
                  </a:cubicBezTo>
                  <a:lnTo>
                    <a:pt x="172957" y="17217"/>
                  </a:lnTo>
                  <a:lnTo>
                    <a:pt x="147131" y="17217"/>
                  </a:lnTo>
                  <a:lnTo>
                    <a:pt x="147131" y="3130"/>
                  </a:lnTo>
                  <a:lnTo>
                    <a:pt x="216783" y="3130"/>
                  </a:lnTo>
                  <a:lnTo>
                    <a:pt x="216783" y="17217"/>
                  </a:lnTo>
                  <a:lnTo>
                    <a:pt x="193305" y="17217"/>
                  </a:lnTo>
                  <a:lnTo>
                    <a:pt x="191740" y="165130"/>
                  </a:lnTo>
                  <a:close/>
                  <a:moveTo>
                    <a:pt x="259827" y="231652"/>
                  </a:moveTo>
                  <a:lnTo>
                    <a:pt x="259827" y="17217"/>
                  </a:lnTo>
                  <a:lnTo>
                    <a:pt x="232435" y="17217"/>
                  </a:lnTo>
                  <a:lnTo>
                    <a:pt x="232435" y="3130"/>
                  </a:lnTo>
                  <a:lnTo>
                    <a:pt x="340435" y="3130"/>
                  </a:lnTo>
                  <a:cubicBezTo>
                    <a:pt x="386609" y="3130"/>
                    <a:pt x="409305" y="28957"/>
                    <a:pt x="409305" y="59478"/>
                  </a:cubicBezTo>
                  <a:cubicBezTo>
                    <a:pt x="409305" y="92348"/>
                    <a:pt x="379566" y="110348"/>
                    <a:pt x="353740" y="115826"/>
                  </a:cubicBezTo>
                  <a:cubicBezTo>
                    <a:pt x="404610" y="120522"/>
                    <a:pt x="418697" y="153391"/>
                    <a:pt x="418697" y="177652"/>
                  </a:cubicBezTo>
                  <a:cubicBezTo>
                    <a:pt x="418697" y="226957"/>
                    <a:pt x="376436" y="245739"/>
                    <a:pt x="335740" y="245739"/>
                  </a:cubicBezTo>
                  <a:lnTo>
                    <a:pt x="230870" y="245739"/>
                  </a:lnTo>
                  <a:lnTo>
                    <a:pt x="230870" y="231652"/>
                  </a:lnTo>
                  <a:lnTo>
                    <a:pt x="259827" y="231652"/>
                  </a:lnTo>
                  <a:close/>
                  <a:moveTo>
                    <a:pt x="365479" y="62609"/>
                  </a:moveTo>
                  <a:cubicBezTo>
                    <a:pt x="365479" y="39913"/>
                    <a:pt x="353740" y="17217"/>
                    <a:pt x="327914" y="17217"/>
                  </a:cubicBezTo>
                  <a:lnTo>
                    <a:pt x="299740" y="17217"/>
                  </a:lnTo>
                  <a:lnTo>
                    <a:pt x="299740" y="110348"/>
                  </a:lnTo>
                  <a:lnTo>
                    <a:pt x="324783" y="110348"/>
                  </a:lnTo>
                  <a:cubicBezTo>
                    <a:pt x="352957" y="110348"/>
                    <a:pt x="365479" y="87652"/>
                    <a:pt x="365479" y="62609"/>
                  </a:cubicBezTo>
                  <a:close/>
                  <a:moveTo>
                    <a:pt x="374870" y="178435"/>
                  </a:moveTo>
                  <a:cubicBezTo>
                    <a:pt x="374870" y="146348"/>
                    <a:pt x="360783" y="124435"/>
                    <a:pt x="328696" y="124435"/>
                  </a:cubicBezTo>
                  <a:lnTo>
                    <a:pt x="301305" y="124435"/>
                  </a:lnTo>
                  <a:lnTo>
                    <a:pt x="301305" y="232435"/>
                  </a:lnTo>
                  <a:lnTo>
                    <a:pt x="324001" y="232435"/>
                  </a:lnTo>
                  <a:cubicBezTo>
                    <a:pt x="357653" y="231652"/>
                    <a:pt x="374870" y="211304"/>
                    <a:pt x="374870" y="178435"/>
                  </a:cubicBezTo>
                  <a:close/>
                  <a:moveTo>
                    <a:pt x="527479" y="14087"/>
                  </a:moveTo>
                  <a:cubicBezTo>
                    <a:pt x="501653" y="14087"/>
                    <a:pt x="485218" y="28957"/>
                    <a:pt x="485218" y="55565"/>
                  </a:cubicBezTo>
                  <a:cubicBezTo>
                    <a:pt x="485218" y="79043"/>
                    <a:pt x="511044" y="90783"/>
                    <a:pt x="536088" y="99391"/>
                  </a:cubicBezTo>
                  <a:cubicBezTo>
                    <a:pt x="550958" y="104870"/>
                    <a:pt x="569740" y="111913"/>
                    <a:pt x="583045" y="123652"/>
                  </a:cubicBezTo>
                  <a:cubicBezTo>
                    <a:pt x="597132" y="136957"/>
                    <a:pt x="604958" y="154957"/>
                    <a:pt x="604175" y="177652"/>
                  </a:cubicBezTo>
                  <a:cubicBezTo>
                    <a:pt x="603393" y="219913"/>
                    <a:pt x="573653" y="248870"/>
                    <a:pt x="521218" y="248870"/>
                  </a:cubicBezTo>
                  <a:cubicBezTo>
                    <a:pt x="501653" y="248870"/>
                    <a:pt x="471131" y="244174"/>
                    <a:pt x="453131" y="234000"/>
                  </a:cubicBezTo>
                  <a:lnTo>
                    <a:pt x="450784" y="170609"/>
                  </a:lnTo>
                  <a:lnTo>
                    <a:pt x="466436" y="170609"/>
                  </a:lnTo>
                  <a:cubicBezTo>
                    <a:pt x="468001" y="213652"/>
                    <a:pt x="487566" y="235565"/>
                    <a:pt x="522784" y="235565"/>
                  </a:cubicBezTo>
                  <a:cubicBezTo>
                    <a:pt x="550958" y="235565"/>
                    <a:pt x="566610" y="216783"/>
                    <a:pt x="566610" y="187826"/>
                  </a:cubicBezTo>
                  <a:cubicBezTo>
                    <a:pt x="566610" y="162783"/>
                    <a:pt x="546262" y="152609"/>
                    <a:pt x="514958" y="141652"/>
                  </a:cubicBezTo>
                  <a:cubicBezTo>
                    <a:pt x="504784" y="138522"/>
                    <a:pt x="484436" y="130696"/>
                    <a:pt x="470349" y="116609"/>
                  </a:cubicBezTo>
                  <a:cubicBezTo>
                    <a:pt x="457827" y="104087"/>
                    <a:pt x="451566" y="87652"/>
                    <a:pt x="451566" y="71217"/>
                  </a:cubicBezTo>
                  <a:cubicBezTo>
                    <a:pt x="451566" y="21913"/>
                    <a:pt x="486784" y="0"/>
                    <a:pt x="530610" y="0"/>
                  </a:cubicBezTo>
                  <a:cubicBezTo>
                    <a:pt x="547827" y="0"/>
                    <a:pt x="573653" y="6261"/>
                    <a:pt x="589306" y="14870"/>
                  </a:cubicBezTo>
                  <a:lnTo>
                    <a:pt x="590871" y="70435"/>
                  </a:lnTo>
                  <a:lnTo>
                    <a:pt x="575219" y="70435"/>
                  </a:lnTo>
                  <a:cubicBezTo>
                    <a:pt x="572871" y="31304"/>
                    <a:pt x="555653" y="14087"/>
                    <a:pt x="527479" y="14087"/>
                  </a:cubicBezTo>
                  <a:close/>
                </a:path>
              </a:pathLst>
            </a:custGeom>
            <a:solidFill>
              <a:srgbClr val="E60000"/>
            </a:solidFill>
            <a:ln w="78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A9BA9DD2-FCDA-F9C5-7F25-ACA91263B3F7}"/>
                </a:ext>
              </a:extLst>
            </p:cNvPr>
            <p:cNvSpPr/>
            <p:nvPr/>
          </p:nvSpPr>
          <p:spPr>
            <a:xfrm>
              <a:off x="7993212" y="3650331"/>
              <a:ext cx="327131" cy="359999"/>
            </a:xfrm>
            <a:custGeom>
              <a:avLst/>
              <a:gdLst>
                <a:gd name="connsiteX0" fmla="*/ 266870 w 327131"/>
                <a:gd name="connsiteY0" fmla="*/ 104087 h 359999"/>
                <a:gd name="connsiteX1" fmla="*/ 260609 w 327131"/>
                <a:gd name="connsiteY1" fmla="*/ 109565 h 359999"/>
                <a:gd name="connsiteX2" fmla="*/ 267653 w 327131"/>
                <a:gd name="connsiteY2" fmla="*/ 132261 h 359999"/>
                <a:gd name="connsiteX3" fmla="*/ 247305 w 327131"/>
                <a:gd name="connsiteY3" fmla="*/ 121304 h 359999"/>
                <a:gd name="connsiteX4" fmla="*/ 240261 w 327131"/>
                <a:gd name="connsiteY4" fmla="*/ 126783 h 359999"/>
                <a:gd name="connsiteX5" fmla="*/ 262957 w 327131"/>
                <a:gd name="connsiteY5" fmla="*/ 139304 h 359999"/>
                <a:gd name="connsiteX6" fmla="*/ 238696 w 327131"/>
                <a:gd name="connsiteY6" fmla="*/ 158870 h 359999"/>
                <a:gd name="connsiteX7" fmla="*/ 232435 w 327131"/>
                <a:gd name="connsiteY7" fmla="*/ 150261 h 359999"/>
                <a:gd name="connsiteX8" fmla="*/ 241044 w 327131"/>
                <a:gd name="connsiteY8" fmla="*/ 143217 h 359999"/>
                <a:gd name="connsiteX9" fmla="*/ 234783 w 327131"/>
                <a:gd name="connsiteY9" fmla="*/ 135391 h 359999"/>
                <a:gd name="connsiteX10" fmla="*/ 226174 w 327131"/>
                <a:gd name="connsiteY10" fmla="*/ 142435 h 359999"/>
                <a:gd name="connsiteX11" fmla="*/ 219131 w 327131"/>
                <a:gd name="connsiteY11" fmla="*/ 133043 h 359999"/>
                <a:gd name="connsiteX12" fmla="*/ 227740 w 327131"/>
                <a:gd name="connsiteY12" fmla="*/ 126000 h 359999"/>
                <a:gd name="connsiteX13" fmla="*/ 221479 w 327131"/>
                <a:gd name="connsiteY13" fmla="*/ 117391 h 359999"/>
                <a:gd name="connsiteX14" fmla="*/ 177653 w 327131"/>
                <a:gd name="connsiteY14" fmla="*/ 154174 h 359999"/>
                <a:gd name="connsiteX15" fmla="*/ 219913 w 327131"/>
                <a:gd name="connsiteY15" fmla="*/ 187826 h 359999"/>
                <a:gd name="connsiteX16" fmla="*/ 227740 w 327131"/>
                <a:gd name="connsiteY16" fmla="*/ 178435 h 359999"/>
                <a:gd name="connsiteX17" fmla="*/ 239479 w 327131"/>
                <a:gd name="connsiteY17" fmla="*/ 187826 h 359999"/>
                <a:gd name="connsiteX18" fmla="*/ 231653 w 327131"/>
                <a:gd name="connsiteY18" fmla="*/ 197217 h 359999"/>
                <a:gd name="connsiteX19" fmla="*/ 236348 w 327131"/>
                <a:gd name="connsiteY19" fmla="*/ 201130 h 359999"/>
                <a:gd name="connsiteX20" fmla="*/ 274696 w 327131"/>
                <a:gd name="connsiteY20" fmla="*/ 185478 h 359999"/>
                <a:gd name="connsiteX21" fmla="*/ 327131 w 327131"/>
                <a:gd name="connsiteY21" fmla="*/ 239478 h 359999"/>
                <a:gd name="connsiteX22" fmla="*/ 319305 w 327131"/>
                <a:gd name="connsiteY22" fmla="*/ 268435 h 359999"/>
                <a:gd name="connsiteX23" fmla="*/ 327131 w 327131"/>
                <a:gd name="connsiteY23" fmla="*/ 274696 h 359999"/>
                <a:gd name="connsiteX24" fmla="*/ 316175 w 327131"/>
                <a:gd name="connsiteY24" fmla="*/ 288000 h 359999"/>
                <a:gd name="connsiteX25" fmla="*/ 308348 w 327131"/>
                <a:gd name="connsiteY25" fmla="*/ 281739 h 359999"/>
                <a:gd name="connsiteX26" fmla="*/ 270001 w 327131"/>
                <a:gd name="connsiteY26" fmla="*/ 297391 h 359999"/>
                <a:gd name="connsiteX27" fmla="*/ 217566 w 327131"/>
                <a:gd name="connsiteY27" fmla="*/ 244174 h 359999"/>
                <a:gd name="connsiteX28" fmla="*/ 224609 w 327131"/>
                <a:gd name="connsiteY28" fmla="*/ 216000 h 359999"/>
                <a:gd name="connsiteX29" fmla="*/ 219131 w 327131"/>
                <a:gd name="connsiteY29" fmla="*/ 212087 h 359999"/>
                <a:gd name="connsiteX30" fmla="*/ 211305 w 327131"/>
                <a:gd name="connsiteY30" fmla="*/ 222261 h 359999"/>
                <a:gd name="connsiteX31" fmla="*/ 199566 w 327131"/>
                <a:gd name="connsiteY31" fmla="*/ 212087 h 359999"/>
                <a:gd name="connsiteX32" fmla="*/ 207392 w 327131"/>
                <a:gd name="connsiteY32" fmla="*/ 203478 h 359999"/>
                <a:gd name="connsiteX33" fmla="*/ 172174 w 327131"/>
                <a:gd name="connsiteY33" fmla="*/ 173739 h 359999"/>
                <a:gd name="connsiteX34" fmla="*/ 172174 w 327131"/>
                <a:gd name="connsiteY34" fmla="*/ 220696 h 359999"/>
                <a:gd name="connsiteX35" fmla="*/ 183913 w 327131"/>
                <a:gd name="connsiteY35" fmla="*/ 220696 h 359999"/>
                <a:gd name="connsiteX36" fmla="*/ 186261 w 327131"/>
                <a:gd name="connsiteY36" fmla="*/ 227739 h 359999"/>
                <a:gd name="connsiteX37" fmla="*/ 183913 w 327131"/>
                <a:gd name="connsiteY37" fmla="*/ 235565 h 359999"/>
                <a:gd name="connsiteX38" fmla="*/ 172174 w 327131"/>
                <a:gd name="connsiteY38" fmla="*/ 235565 h 359999"/>
                <a:gd name="connsiteX39" fmla="*/ 172174 w 327131"/>
                <a:gd name="connsiteY39" fmla="*/ 241043 h 359999"/>
                <a:gd name="connsiteX40" fmla="*/ 219913 w 327131"/>
                <a:gd name="connsiteY40" fmla="*/ 294261 h 359999"/>
                <a:gd name="connsiteX41" fmla="*/ 172174 w 327131"/>
                <a:gd name="connsiteY41" fmla="*/ 348261 h 359999"/>
                <a:gd name="connsiteX42" fmla="*/ 172174 w 327131"/>
                <a:gd name="connsiteY42" fmla="*/ 357652 h 359999"/>
                <a:gd name="connsiteX43" fmla="*/ 163566 w 327131"/>
                <a:gd name="connsiteY43" fmla="*/ 360000 h 359999"/>
                <a:gd name="connsiteX44" fmla="*/ 154174 w 327131"/>
                <a:gd name="connsiteY44" fmla="*/ 357652 h 359999"/>
                <a:gd name="connsiteX45" fmla="*/ 154174 w 327131"/>
                <a:gd name="connsiteY45" fmla="*/ 348261 h 359999"/>
                <a:gd name="connsiteX46" fmla="*/ 107218 w 327131"/>
                <a:gd name="connsiteY46" fmla="*/ 294261 h 359999"/>
                <a:gd name="connsiteX47" fmla="*/ 154174 w 327131"/>
                <a:gd name="connsiteY47" fmla="*/ 241826 h 359999"/>
                <a:gd name="connsiteX48" fmla="*/ 154174 w 327131"/>
                <a:gd name="connsiteY48" fmla="*/ 235565 h 359999"/>
                <a:gd name="connsiteX49" fmla="*/ 141652 w 327131"/>
                <a:gd name="connsiteY49" fmla="*/ 235565 h 359999"/>
                <a:gd name="connsiteX50" fmla="*/ 139305 w 327131"/>
                <a:gd name="connsiteY50" fmla="*/ 227739 h 359999"/>
                <a:gd name="connsiteX51" fmla="*/ 141652 w 327131"/>
                <a:gd name="connsiteY51" fmla="*/ 219913 h 359999"/>
                <a:gd name="connsiteX52" fmla="*/ 154174 w 327131"/>
                <a:gd name="connsiteY52" fmla="*/ 219913 h 359999"/>
                <a:gd name="connsiteX53" fmla="*/ 154174 w 327131"/>
                <a:gd name="connsiteY53" fmla="*/ 172957 h 359999"/>
                <a:gd name="connsiteX54" fmla="*/ 118174 w 327131"/>
                <a:gd name="connsiteY54" fmla="*/ 202696 h 359999"/>
                <a:gd name="connsiteX55" fmla="*/ 126000 w 327131"/>
                <a:gd name="connsiteY55" fmla="*/ 211304 h 359999"/>
                <a:gd name="connsiteX56" fmla="*/ 114261 w 327131"/>
                <a:gd name="connsiteY56" fmla="*/ 221478 h 359999"/>
                <a:gd name="connsiteX57" fmla="*/ 106435 w 327131"/>
                <a:gd name="connsiteY57" fmla="*/ 211304 h 359999"/>
                <a:gd name="connsiteX58" fmla="*/ 101739 w 327131"/>
                <a:gd name="connsiteY58" fmla="*/ 216000 h 359999"/>
                <a:gd name="connsiteX59" fmla="*/ 109565 w 327131"/>
                <a:gd name="connsiteY59" fmla="*/ 244174 h 359999"/>
                <a:gd name="connsiteX60" fmla="*/ 57131 w 327131"/>
                <a:gd name="connsiteY60" fmla="*/ 297391 h 359999"/>
                <a:gd name="connsiteX61" fmla="*/ 18783 w 327131"/>
                <a:gd name="connsiteY61" fmla="*/ 281739 h 359999"/>
                <a:gd name="connsiteX62" fmla="*/ 10957 w 327131"/>
                <a:gd name="connsiteY62" fmla="*/ 288000 h 359999"/>
                <a:gd name="connsiteX63" fmla="*/ 0 w 327131"/>
                <a:gd name="connsiteY63" fmla="*/ 274696 h 359999"/>
                <a:gd name="connsiteX64" fmla="*/ 7826 w 327131"/>
                <a:gd name="connsiteY64" fmla="*/ 268435 h 359999"/>
                <a:gd name="connsiteX65" fmla="*/ 0 w 327131"/>
                <a:gd name="connsiteY65" fmla="*/ 239478 h 359999"/>
                <a:gd name="connsiteX66" fmla="*/ 52435 w 327131"/>
                <a:gd name="connsiteY66" fmla="*/ 185478 h 359999"/>
                <a:gd name="connsiteX67" fmla="*/ 90783 w 327131"/>
                <a:gd name="connsiteY67" fmla="*/ 201130 h 359999"/>
                <a:gd name="connsiteX68" fmla="*/ 95478 w 327131"/>
                <a:gd name="connsiteY68" fmla="*/ 198000 h 359999"/>
                <a:gd name="connsiteX69" fmla="*/ 87652 w 327131"/>
                <a:gd name="connsiteY69" fmla="*/ 188609 h 359999"/>
                <a:gd name="connsiteX70" fmla="*/ 99392 w 327131"/>
                <a:gd name="connsiteY70" fmla="*/ 179217 h 359999"/>
                <a:gd name="connsiteX71" fmla="*/ 107218 w 327131"/>
                <a:gd name="connsiteY71" fmla="*/ 188609 h 359999"/>
                <a:gd name="connsiteX72" fmla="*/ 149479 w 327131"/>
                <a:gd name="connsiteY72" fmla="*/ 154957 h 359999"/>
                <a:gd name="connsiteX73" fmla="*/ 105652 w 327131"/>
                <a:gd name="connsiteY73" fmla="*/ 118174 h 359999"/>
                <a:gd name="connsiteX74" fmla="*/ 99392 w 327131"/>
                <a:gd name="connsiteY74" fmla="*/ 126783 h 359999"/>
                <a:gd name="connsiteX75" fmla="*/ 108000 w 327131"/>
                <a:gd name="connsiteY75" fmla="*/ 133826 h 359999"/>
                <a:gd name="connsiteX76" fmla="*/ 101739 w 327131"/>
                <a:gd name="connsiteY76" fmla="*/ 142435 h 359999"/>
                <a:gd name="connsiteX77" fmla="*/ 93131 w 327131"/>
                <a:gd name="connsiteY77" fmla="*/ 135391 h 359999"/>
                <a:gd name="connsiteX78" fmla="*/ 86870 w 327131"/>
                <a:gd name="connsiteY78" fmla="*/ 143217 h 359999"/>
                <a:gd name="connsiteX79" fmla="*/ 93913 w 327131"/>
                <a:gd name="connsiteY79" fmla="*/ 148696 h 359999"/>
                <a:gd name="connsiteX80" fmla="*/ 87652 w 327131"/>
                <a:gd name="connsiteY80" fmla="*/ 157304 h 359999"/>
                <a:gd name="connsiteX81" fmla="*/ 64174 w 327131"/>
                <a:gd name="connsiteY81" fmla="*/ 137739 h 359999"/>
                <a:gd name="connsiteX82" fmla="*/ 86087 w 327131"/>
                <a:gd name="connsiteY82" fmla="*/ 125217 h 359999"/>
                <a:gd name="connsiteX83" fmla="*/ 79826 w 327131"/>
                <a:gd name="connsiteY83" fmla="*/ 119739 h 359999"/>
                <a:gd name="connsiteX84" fmla="*/ 59478 w 327131"/>
                <a:gd name="connsiteY84" fmla="*/ 130696 h 359999"/>
                <a:gd name="connsiteX85" fmla="*/ 65739 w 327131"/>
                <a:gd name="connsiteY85" fmla="*/ 109565 h 359999"/>
                <a:gd name="connsiteX86" fmla="*/ 59478 w 327131"/>
                <a:gd name="connsiteY86" fmla="*/ 104087 h 359999"/>
                <a:gd name="connsiteX87" fmla="*/ 51652 w 327131"/>
                <a:gd name="connsiteY87" fmla="*/ 128348 h 359999"/>
                <a:gd name="connsiteX88" fmla="*/ 27391 w 327131"/>
                <a:gd name="connsiteY88" fmla="*/ 108783 h 359999"/>
                <a:gd name="connsiteX89" fmla="*/ 33652 w 327131"/>
                <a:gd name="connsiteY89" fmla="*/ 100957 h 359999"/>
                <a:gd name="connsiteX90" fmla="*/ 42261 w 327131"/>
                <a:gd name="connsiteY90" fmla="*/ 108000 h 359999"/>
                <a:gd name="connsiteX91" fmla="*/ 49304 w 327131"/>
                <a:gd name="connsiteY91" fmla="*/ 100174 h 359999"/>
                <a:gd name="connsiteX92" fmla="*/ 40696 w 327131"/>
                <a:gd name="connsiteY92" fmla="*/ 92348 h 359999"/>
                <a:gd name="connsiteX93" fmla="*/ 46957 w 327131"/>
                <a:gd name="connsiteY93" fmla="*/ 84522 h 359999"/>
                <a:gd name="connsiteX94" fmla="*/ 55565 w 327131"/>
                <a:gd name="connsiteY94" fmla="*/ 90783 h 359999"/>
                <a:gd name="connsiteX95" fmla="*/ 61826 w 327131"/>
                <a:gd name="connsiteY95" fmla="*/ 82957 h 359999"/>
                <a:gd name="connsiteX96" fmla="*/ 43044 w 327131"/>
                <a:gd name="connsiteY96" fmla="*/ 68870 h 359999"/>
                <a:gd name="connsiteX97" fmla="*/ 54783 w 327131"/>
                <a:gd name="connsiteY97" fmla="*/ 54000 h 359999"/>
                <a:gd name="connsiteX98" fmla="*/ 154174 w 327131"/>
                <a:gd name="connsiteY98" fmla="*/ 135391 h 359999"/>
                <a:gd name="connsiteX99" fmla="*/ 154174 w 327131"/>
                <a:gd name="connsiteY99" fmla="*/ 81391 h 359999"/>
                <a:gd name="connsiteX100" fmla="*/ 144000 w 327131"/>
                <a:gd name="connsiteY100" fmla="*/ 81391 h 359999"/>
                <a:gd name="connsiteX101" fmla="*/ 144000 w 327131"/>
                <a:gd name="connsiteY101" fmla="*/ 91565 h 359999"/>
                <a:gd name="connsiteX102" fmla="*/ 133826 w 327131"/>
                <a:gd name="connsiteY102" fmla="*/ 91565 h 359999"/>
                <a:gd name="connsiteX103" fmla="*/ 133826 w 327131"/>
                <a:gd name="connsiteY103" fmla="*/ 81391 h 359999"/>
                <a:gd name="connsiteX104" fmla="*/ 123652 w 327131"/>
                <a:gd name="connsiteY104" fmla="*/ 81391 h 359999"/>
                <a:gd name="connsiteX105" fmla="*/ 123652 w 327131"/>
                <a:gd name="connsiteY105" fmla="*/ 91565 h 359999"/>
                <a:gd name="connsiteX106" fmla="*/ 113478 w 327131"/>
                <a:gd name="connsiteY106" fmla="*/ 91565 h 359999"/>
                <a:gd name="connsiteX107" fmla="*/ 113478 w 327131"/>
                <a:gd name="connsiteY107" fmla="*/ 61043 h 359999"/>
                <a:gd name="connsiteX108" fmla="*/ 136957 w 327131"/>
                <a:gd name="connsiteY108" fmla="*/ 71217 h 359999"/>
                <a:gd name="connsiteX109" fmla="*/ 136957 w 327131"/>
                <a:gd name="connsiteY109" fmla="*/ 62609 h 359999"/>
                <a:gd name="connsiteX110" fmla="*/ 115044 w 327131"/>
                <a:gd name="connsiteY110" fmla="*/ 53217 h 359999"/>
                <a:gd name="connsiteX111" fmla="*/ 136957 w 327131"/>
                <a:gd name="connsiteY111" fmla="*/ 44609 h 359999"/>
                <a:gd name="connsiteX112" fmla="*/ 136957 w 327131"/>
                <a:gd name="connsiteY112" fmla="*/ 36783 h 359999"/>
                <a:gd name="connsiteX113" fmla="*/ 113478 w 327131"/>
                <a:gd name="connsiteY113" fmla="*/ 46174 h 359999"/>
                <a:gd name="connsiteX114" fmla="*/ 113478 w 327131"/>
                <a:gd name="connsiteY114" fmla="*/ 14870 h 359999"/>
                <a:gd name="connsiteX115" fmla="*/ 123652 w 327131"/>
                <a:gd name="connsiteY115" fmla="*/ 14870 h 359999"/>
                <a:gd name="connsiteX116" fmla="*/ 123652 w 327131"/>
                <a:gd name="connsiteY116" fmla="*/ 25826 h 359999"/>
                <a:gd name="connsiteX117" fmla="*/ 133826 w 327131"/>
                <a:gd name="connsiteY117" fmla="*/ 25826 h 359999"/>
                <a:gd name="connsiteX118" fmla="*/ 133826 w 327131"/>
                <a:gd name="connsiteY118" fmla="*/ 14870 h 359999"/>
                <a:gd name="connsiteX119" fmla="*/ 144000 w 327131"/>
                <a:gd name="connsiteY119" fmla="*/ 14870 h 359999"/>
                <a:gd name="connsiteX120" fmla="*/ 144000 w 327131"/>
                <a:gd name="connsiteY120" fmla="*/ 25826 h 359999"/>
                <a:gd name="connsiteX121" fmla="*/ 154174 w 327131"/>
                <a:gd name="connsiteY121" fmla="*/ 25826 h 359999"/>
                <a:gd name="connsiteX122" fmla="*/ 154174 w 327131"/>
                <a:gd name="connsiteY122" fmla="*/ 1565 h 359999"/>
                <a:gd name="connsiteX123" fmla="*/ 163566 w 327131"/>
                <a:gd name="connsiteY123" fmla="*/ 0 h 359999"/>
                <a:gd name="connsiteX124" fmla="*/ 172174 w 327131"/>
                <a:gd name="connsiteY124" fmla="*/ 1565 h 359999"/>
                <a:gd name="connsiteX125" fmla="*/ 172174 w 327131"/>
                <a:gd name="connsiteY125" fmla="*/ 135391 h 359999"/>
                <a:gd name="connsiteX126" fmla="*/ 271566 w 327131"/>
                <a:gd name="connsiteY126" fmla="*/ 54000 h 359999"/>
                <a:gd name="connsiteX127" fmla="*/ 283305 w 327131"/>
                <a:gd name="connsiteY127" fmla="*/ 68870 h 359999"/>
                <a:gd name="connsiteX128" fmla="*/ 264522 w 327131"/>
                <a:gd name="connsiteY128" fmla="*/ 83739 h 359999"/>
                <a:gd name="connsiteX129" fmla="*/ 270783 w 327131"/>
                <a:gd name="connsiteY129" fmla="*/ 91565 h 359999"/>
                <a:gd name="connsiteX130" fmla="*/ 279392 w 327131"/>
                <a:gd name="connsiteY130" fmla="*/ 85304 h 359999"/>
                <a:gd name="connsiteX131" fmla="*/ 285653 w 327131"/>
                <a:gd name="connsiteY131" fmla="*/ 93130 h 359999"/>
                <a:gd name="connsiteX132" fmla="*/ 277044 w 327131"/>
                <a:gd name="connsiteY132" fmla="*/ 100957 h 359999"/>
                <a:gd name="connsiteX133" fmla="*/ 283305 w 327131"/>
                <a:gd name="connsiteY133" fmla="*/ 108783 h 359999"/>
                <a:gd name="connsiteX134" fmla="*/ 291914 w 327131"/>
                <a:gd name="connsiteY134" fmla="*/ 101739 h 359999"/>
                <a:gd name="connsiteX135" fmla="*/ 298175 w 327131"/>
                <a:gd name="connsiteY135" fmla="*/ 109565 h 359999"/>
                <a:gd name="connsiteX136" fmla="*/ 273914 w 327131"/>
                <a:gd name="connsiteY136" fmla="*/ 129130 h 359999"/>
                <a:gd name="connsiteX137" fmla="*/ 266870 w 327131"/>
                <a:gd name="connsiteY137" fmla="*/ 104087 h 359999"/>
                <a:gd name="connsiteX138" fmla="*/ 64174 w 327131"/>
                <a:gd name="connsiteY138" fmla="*/ 251217 h 359999"/>
                <a:gd name="connsiteX139" fmla="*/ 78261 w 327131"/>
                <a:gd name="connsiteY139" fmla="*/ 266087 h 359999"/>
                <a:gd name="connsiteX140" fmla="*/ 65739 w 327131"/>
                <a:gd name="connsiteY140" fmla="*/ 275478 h 359999"/>
                <a:gd name="connsiteX141" fmla="*/ 49304 w 327131"/>
                <a:gd name="connsiteY141" fmla="*/ 252783 h 359999"/>
                <a:gd name="connsiteX142" fmla="*/ 50870 w 327131"/>
                <a:gd name="connsiteY142" fmla="*/ 245739 h 359999"/>
                <a:gd name="connsiteX143" fmla="*/ 48522 w 327131"/>
                <a:gd name="connsiteY143" fmla="*/ 245739 h 359999"/>
                <a:gd name="connsiteX144" fmla="*/ 25044 w 327131"/>
                <a:gd name="connsiteY144" fmla="*/ 223826 h 359999"/>
                <a:gd name="connsiteX145" fmla="*/ 38348 w 327131"/>
                <a:gd name="connsiteY145" fmla="*/ 213652 h 359999"/>
                <a:gd name="connsiteX146" fmla="*/ 38348 w 327131"/>
                <a:gd name="connsiteY146" fmla="*/ 217565 h 359999"/>
                <a:gd name="connsiteX147" fmla="*/ 52435 w 327131"/>
                <a:gd name="connsiteY147" fmla="*/ 230870 h 359999"/>
                <a:gd name="connsiteX148" fmla="*/ 67304 w 327131"/>
                <a:gd name="connsiteY148" fmla="*/ 216783 h 359999"/>
                <a:gd name="connsiteX149" fmla="*/ 50870 w 327131"/>
                <a:gd name="connsiteY149" fmla="*/ 201130 h 359999"/>
                <a:gd name="connsiteX150" fmla="*/ 16435 w 327131"/>
                <a:gd name="connsiteY150" fmla="*/ 240261 h 359999"/>
                <a:gd name="connsiteX151" fmla="*/ 20348 w 327131"/>
                <a:gd name="connsiteY151" fmla="*/ 258261 h 359999"/>
                <a:gd name="connsiteX152" fmla="*/ 28174 w 327131"/>
                <a:gd name="connsiteY152" fmla="*/ 252000 h 359999"/>
                <a:gd name="connsiteX153" fmla="*/ 39131 w 327131"/>
                <a:gd name="connsiteY153" fmla="*/ 266087 h 359999"/>
                <a:gd name="connsiteX154" fmla="*/ 31304 w 327131"/>
                <a:gd name="connsiteY154" fmla="*/ 272348 h 359999"/>
                <a:gd name="connsiteX155" fmla="*/ 57913 w 327131"/>
                <a:gd name="connsiteY155" fmla="*/ 281739 h 359999"/>
                <a:gd name="connsiteX156" fmla="*/ 93913 w 327131"/>
                <a:gd name="connsiteY156" fmla="*/ 251217 h 359999"/>
                <a:gd name="connsiteX157" fmla="*/ 79826 w 327131"/>
                <a:gd name="connsiteY157" fmla="*/ 235565 h 359999"/>
                <a:gd name="connsiteX158" fmla="*/ 64174 w 327131"/>
                <a:gd name="connsiteY158" fmla="*/ 251217 h 359999"/>
                <a:gd name="connsiteX159" fmla="*/ 170609 w 327131"/>
                <a:gd name="connsiteY159" fmla="*/ 282522 h 359999"/>
                <a:gd name="connsiteX160" fmla="*/ 184696 w 327131"/>
                <a:gd name="connsiteY160" fmla="*/ 296609 h 359999"/>
                <a:gd name="connsiteX161" fmla="*/ 196435 w 327131"/>
                <a:gd name="connsiteY161" fmla="*/ 291130 h 359999"/>
                <a:gd name="connsiteX162" fmla="*/ 196435 w 327131"/>
                <a:gd name="connsiteY162" fmla="*/ 307565 h 359999"/>
                <a:gd name="connsiteX163" fmla="*/ 183913 w 327131"/>
                <a:gd name="connsiteY163" fmla="*/ 310696 h 359999"/>
                <a:gd name="connsiteX164" fmla="*/ 163566 w 327131"/>
                <a:gd name="connsiteY164" fmla="*/ 300522 h 359999"/>
                <a:gd name="connsiteX165" fmla="*/ 142435 w 327131"/>
                <a:gd name="connsiteY165" fmla="*/ 310696 h 359999"/>
                <a:gd name="connsiteX166" fmla="*/ 129913 w 327131"/>
                <a:gd name="connsiteY166" fmla="*/ 307565 h 359999"/>
                <a:gd name="connsiteX167" fmla="*/ 129913 w 327131"/>
                <a:gd name="connsiteY167" fmla="*/ 291130 h 359999"/>
                <a:gd name="connsiteX168" fmla="*/ 141652 w 327131"/>
                <a:gd name="connsiteY168" fmla="*/ 296609 h 359999"/>
                <a:gd name="connsiteX169" fmla="*/ 155739 w 327131"/>
                <a:gd name="connsiteY169" fmla="*/ 282522 h 359999"/>
                <a:gd name="connsiteX170" fmla="*/ 142435 w 327131"/>
                <a:gd name="connsiteY170" fmla="*/ 268435 h 359999"/>
                <a:gd name="connsiteX171" fmla="*/ 121305 w 327131"/>
                <a:gd name="connsiteY171" fmla="*/ 295826 h 359999"/>
                <a:gd name="connsiteX172" fmla="*/ 153392 w 327131"/>
                <a:gd name="connsiteY172" fmla="*/ 334174 h 359999"/>
                <a:gd name="connsiteX173" fmla="*/ 153392 w 327131"/>
                <a:gd name="connsiteY173" fmla="*/ 324783 h 359999"/>
                <a:gd name="connsiteX174" fmla="*/ 162000 w 327131"/>
                <a:gd name="connsiteY174" fmla="*/ 323217 h 359999"/>
                <a:gd name="connsiteX175" fmla="*/ 171392 w 327131"/>
                <a:gd name="connsiteY175" fmla="*/ 324783 h 359999"/>
                <a:gd name="connsiteX176" fmla="*/ 171392 w 327131"/>
                <a:gd name="connsiteY176" fmla="*/ 334174 h 359999"/>
                <a:gd name="connsiteX177" fmla="*/ 203479 w 327131"/>
                <a:gd name="connsiteY177" fmla="*/ 295826 h 359999"/>
                <a:gd name="connsiteX178" fmla="*/ 182348 w 327131"/>
                <a:gd name="connsiteY178" fmla="*/ 268435 h 359999"/>
                <a:gd name="connsiteX179" fmla="*/ 170609 w 327131"/>
                <a:gd name="connsiteY179" fmla="*/ 282522 h 359999"/>
                <a:gd name="connsiteX180" fmla="*/ 259827 w 327131"/>
                <a:gd name="connsiteY180" fmla="*/ 217565 h 359999"/>
                <a:gd name="connsiteX181" fmla="*/ 274696 w 327131"/>
                <a:gd name="connsiteY181" fmla="*/ 231652 h 359999"/>
                <a:gd name="connsiteX182" fmla="*/ 288783 w 327131"/>
                <a:gd name="connsiteY182" fmla="*/ 218348 h 359999"/>
                <a:gd name="connsiteX183" fmla="*/ 288783 w 327131"/>
                <a:gd name="connsiteY183" fmla="*/ 214435 h 359999"/>
                <a:gd name="connsiteX184" fmla="*/ 301305 w 327131"/>
                <a:gd name="connsiteY184" fmla="*/ 224609 h 359999"/>
                <a:gd name="connsiteX185" fmla="*/ 275479 w 327131"/>
                <a:gd name="connsiteY185" fmla="*/ 246522 h 359999"/>
                <a:gd name="connsiteX186" fmla="*/ 276261 w 327131"/>
                <a:gd name="connsiteY186" fmla="*/ 253565 h 359999"/>
                <a:gd name="connsiteX187" fmla="*/ 259827 w 327131"/>
                <a:gd name="connsiteY187" fmla="*/ 276261 h 359999"/>
                <a:gd name="connsiteX188" fmla="*/ 248087 w 327131"/>
                <a:gd name="connsiteY188" fmla="*/ 266087 h 359999"/>
                <a:gd name="connsiteX189" fmla="*/ 262174 w 327131"/>
                <a:gd name="connsiteY189" fmla="*/ 251217 h 359999"/>
                <a:gd name="connsiteX190" fmla="*/ 247305 w 327131"/>
                <a:gd name="connsiteY190" fmla="*/ 237130 h 359999"/>
                <a:gd name="connsiteX191" fmla="*/ 233218 w 327131"/>
                <a:gd name="connsiteY191" fmla="*/ 252783 h 359999"/>
                <a:gd name="connsiteX192" fmla="*/ 270001 w 327131"/>
                <a:gd name="connsiteY192" fmla="*/ 283304 h 359999"/>
                <a:gd name="connsiteX193" fmla="*/ 295827 w 327131"/>
                <a:gd name="connsiteY193" fmla="*/ 273913 h 359999"/>
                <a:gd name="connsiteX194" fmla="*/ 288001 w 327131"/>
                <a:gd name="connsiteY194" fmla="*/ 267652 h 359999"/>
                <a:gd name="connsiteX195" fmla="*/ 298957 w 327131"/>
                <a:gd name="connsiteY195" fmla="*/ 253565 h 359999"/>
                <a:gd name="connsiteX196" fmla="*/ 306783 w 327131"/>
                <a:gd name="connsiteY196" fmla="*/ 259826 h 359999"/>
                <a:gd name="connsiteX197" fmla="*/ 311479 w 327131"/>
                <a:gd name="connsiteY197" fmla="*/ 241826 h 359999"/>
                <a:gd name="connsiteX198" fmla="*/ 277044 w 327131"/>
                <a:gd name="connsiteY198" fmla="*/ 202696 h 359999"/>
                <a:gd name="connsiteX199" fmla="*/ 259827 w 327131"/>
                <a:gd name="connsiteY199" fmla="*/ 217565 h 3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27131" h="359999">
                  <a:moveTo>
                    <a:pt x="266870" y="104087"/>
                  </a:moveTo>
                  <a:lnTo>
                    <a:pt x="260609" y="109565"/>
                  </a:lnTo>
                  <a:lnTo>
                    <a:pt x="267653" y="132261"/>
                  </a:lnTo>
                  <a:lnTo>
                    <a:pt x="247305" y="121304"/>
                  </a:lnTo>
                  <a:lnTo>
                    <a:pt x="240261" y="126783"/>
                  </a:lnTo>
                  <a:lnTo>
                    <a:pt x="262957" y="139304"/>
                  </a:lnTo>
                  <a:lnTo>
                    <a:pt x="238696" y="158870"/>
                  </a:lnTo>
                  <a:lnTo>
                    <a:pt x="232435" y="150261"/>
                  </a:lnTo>
                  <a:lnTo>
                    <a:pt x="241044" y="143217"/>
                  </a:lnTo>
                  <a:lnTo>
                    <a:pt x="234783" y="135391"/>
                  </a:lnTo>
                  <a:lnTo>
                    <a:pt x="226174" y="142435"/>
                  </a:lnTo>
                  <a:lnTo>
                    <a:pt x="219131" y="133043"/>
                  </a:lnTo>
                  <a:lnTo>
                    <a:pt x="227740" y="126000"/>
                  </a:lnTo>
                  <a:lnTo>
                    <a:pt x="221479" y="117391"/>
                  </a:lnTo>
                  <a:lnTo>
                    <a:pt x="177653" y="154174"/>
                  </a:lnTo>
                  <a:lnTo>
                    <a:pt x="219913" y="187826"/>
                  </a:lnTo>
                  <a:lnTo>
                    <a:pt x="227740" y="178435"/>
                  </a:lnTo>
                  <a:cubicBezTo>
                    <a:pt x="233218" y="178435"/>
                    <a:pt x="237131" y="183130"/>
                    <a:pt x="239479" y="187826"/>
                  </a:cubicBezTo>
                  <a:lnTo>
                    <a:pt x="231653" y="197217"/>
                  </a:lnTo>
                  <a:lnTo>
                    <a:pt x="236348" y="201130"/>
                  </a:lnTo>
                  <a:cubicBezTo>
                    <a:pt x="246522" y="191739"/>
                    <a:pt x="260609" y="185478"/>
                    <a:pt x="274696" y="185478"/>
                  </a:cubicBezTo>
                  <a:cubicBezTo>
                    <a:pt x="304435" y="185478"/>
                    <a:pt x="327131" y="209739"/>
                    <a:pt x="327131" y="239478"/>
                  </a:cubicBezTo>
                  <a:cubicBezTo>
                    <a:pt x="327131" y="248870"/>
                    <a:pt x="324783" y="259826"/>
                    <a:pt x="319305" y="268435"/>
                  </a:cubicBezTo>
                  <a:lnTo>
                    <a:pt x="327131" y="274696"/>
                  </a:lnTo>
                  <a:cubicBezTo>
                    <a:pt x="327131" y="280174"/>
                    <a:pt x="321653" y="286435"/>
                    <a:pt x="316175" y="288000"/>
                  </a:cubicBezTo>
                  <a:lnTo>
                    <a:pt x="308348" y="281739"/>
                  </a:lnTo>
                  <a:cubicBezTo>
                    <a:pt x="298175" y="291913"/>
                    <a:pt x="284088" y="297391"/>
                    <a:pt x="270001" y="297391"/>
                  </a:cubicBezTo>
                  <a:cubicBezTo>
                    <a:pt x="240261" y="297391"/>
                    <a:pt x="217566" y="273913"/>
                    <a:pt x="217566" y="244174"/>
                  </a:cubicBezTo>
                  <a:cubicBezTo>
                    <a:pt x="217566" y="234783"/>
                    <a:pt x="220696" y="224609"/>
                    <a:pt x="224609" y="216000"/>
                  </a:cubicBezTo>
                  <a:lnTo>
                    <a:pt x="219131" y="212087"/>
                  </a:lnTo>
                  <a:lnTo>
                    <a:pt x="211305" y="222261"/>
                  </a:lnTo>
                  <a:cubicBezTo>
                    <a:pt x="205826" y="221478"/>
                    <a:pt x="201131" y="217565"/>
                    <a:pt x="199566" y="212087"/>
                  </a:cubicBezTo>
                  <a:lnTo>
                    <a:pt x="207392" y="203478"/>
                  </a:lnTo>
                  <a:lnTo>
                    <a:pt x="172174" y="173739"/>
                  </a:lnTo>
                  <a:lnTo>
                    <a:pt x="172174" y="220696"/>
                  </a:lnTo>
                  <a:lnTo>
                    <a:pt x="183913" y="220696"/>
                  </a:lnTo>
                  <a:cubicBezTo>
                    <a:pt x="185479" y="223043"/>
                    <a:pt x="186261" y="225391"/>
                    <a:pt x="186261" y="227739"/>
                  </a:cubicBezTo>
                  <a:cubicBezTo>
                    <a:pt x="186261" y="230087"/>
                    <a:pt x="185479" y="233217"/>
                    <a:pt x="183913" y="235565"/>
                  </a:cubicBezTo>
                  <a:lnTo>
                    <a:pt x="172174" y="235565"/>
                  </a:lnTo>
                  <a:lnTo>
                    <a:pt x="172174" y="241043"/>
                  </a:lnTo>
                  <a:cubicBezTo>
                    <a:pt x="198000" y="245739"/>
                    <a:pt x="219913" y="267652"/>
                    <a:pt x="219913" y="294261"/>
                  </a:cubicBezTo>
                  <a:cubicBezTo>
                    <a:pt x="219913" y="321652"/>
                    <a:pt x="198783" y="343565"/>
                    <a:pt x="172174" y="348261"/>
                  </a:cubicBezTo>
                  <a:lnTo>
                    <a:pt x="172174" y="357652"/>
                  </a:lnTo>
                  <a:cubicBezTo>
                    <a:pt x="169826" y="359217"/>
                    <a:pt x="166696" y="360000"/>
                    <a:pt x="163566" y="360000"/>
                  </a:cubicBezTo>
                  <a:cubicBezTo>
                    <a:pt x="160435" y="360000"/>
                    <a:pt x="156522" y="359217"/>
                    <a:pt x="154174" y="357652"/>
                  </a:cubicBezTo>
                  <a:lnTo>
                    <a:pt x="154174" y="348261"/>
                  </a:lnTo>
                  <a:cubicBezTo>
                    <a:pt x="127565" y="344348"/>
                    <a:pt x="107218" y="321652"/>
                    <a:pt x="107218" y="294261"/>
                  </a:cubicBezTo>
                  <a:cubicBezTo>
                    <a:pt x="107218" y="267652"/>
                    <a:pt x="127565" y="245739"/>
                    <a:pt x="154174" y="241826"/>
                  </a:cubicBezTo>
                  <a:lnTo>
                    <a:pt x="154174" y="235565"/>
                  </a:lnTo>
                  <a:lnTo>
                    <a:pt x="141652" y="235565"/>
                  </a:lnTo>
                  <a:cubicBezTo>
                    <a:pt x="140087" y="233217"/>
                    <a:pt x="139305" y="230870"/>
                    <a:pt x="139305" y="227739"/>
                  </a:cubicBezTo>
                  <a:cubicBezTo>
                    <a:pt x="139305" y="224609"/>
                    <a:pt x="140087" y="222261"/>
                    <a:pt x="141652" y="219913"/>
                  </a:cubicBezTo>
                  <a:lnTo>
                    <a:pt x="154174" y="219913"/>
                  </a:lnTo>
                  <a:lnTo>
                    <a:pt x="154174" y="172957"/>
                  </a:lnTo>
                  <a:lnTo>
                    <a:pt x="118174" y="202696"/>
                  </a:lnTo>
                  <a:lnTo>
                    <a:pt x="126000" y="211304"/>
                  </a:lnTo>
                  <a:cubicBezTo>
                    <a:pt x="124435" y="216783"/>
                    <a:pt x="119739" y="220696"/>
                    <a:pt x="114261" y="221478"/>
                  </a:cubicBezTo>
                  <a:lnTo>
                    <a:pt x="106435" y="211304"/>
                  </a:lnTo>
                  <a:lnTo>
                    <a:pt x="101739" y="216000"/>
                  </a:lnTo>
                  <a:cubicBezTo>
                    <a:pt x="106435" y="224609"/>
                    <a:pt x="109565" y="234000"/>
                    <a:pt x="109565" y="244174"/>
                  </a:cubicBezTo>
                  <a:cubicBezTo>
                    <a:pt x="109565" y="273913"/>
                    <a:pt x="86087" y="297391"/>
                    <a:pt x="57131" y="297391"/>
                  </a:cubicBezTo>
                  <a:cubicBezTo>
                    <a:pt x="43044" y="297391"/>
                    <a:pt x="28957" y="291913"/>
                    <a:pt x="18783" y="281739"/>
                  </a:cubicBezTo>
                  <a:lnTo>
                    <a:pt x="10957" y="288000"/>
                  </a:lnTo>
                  <a:cubicBezTo>
                    <a:pt x="6261" y="286435"/>
                    <a:pt x="783" y="280174"/>
                    <a:pt x="0" y="274696"/>
                  </a:cubicBezTo>
                  <a:lnTo>
                    <a:pt x="7826" y="268435"/>
                  </a:lnTo>
                  <a:cubicBezTo>
                    <a:pt x="3130" y="259826"/>
                    <a:pt x="0" y="249652"/>
                    <a:pt x="0" y="239478"/>
                  </a:cubicBezTo>
                  <a:cubicBezTo>
                    <a:pt x="0" y="209739"/>
                    <a:pt x="22696" y="185478"/>
                    <a:pt x="52435" y="185478"/>
                  </a:cubicBezTo>
                  <a:cubicBezTo>
                    <a:pt x="66522" y="185478"/>
                    <a:pt x="80609" y="191739"/>
                    <a:pt x="90783" y="201130"/>
                  </a:cubicBezTo>
                  <a:lnTo>
                    <a:pt x="95478" y="198000"/>
                  </a:lnTo>
                  <a:lnTo>
                    <a:pt x="87652" y="188609"/>
                  </a:lnTo>
                  <a:cubicBezTo>
                    <a:pt x="89218" y="183913"/>
                    <a:pt x="93913" y="180000"/>
                    <a:pt x="99392" y="179217"/>
                  </a:cubicBezTo>
                  <a:lnTo>
                    <a:pt x="107218" y="188609"/>
                  </a:lnTo>
                  <a:lnTo>
                    <a:pt x="149479" y="154957"/>
                  </a:lnTo>
                  <a:lnTo>
                    <a:pt x="105652" y="118174"/>
                  </a:lnTo>
                  <a:lnTo>
                    <a:pt x="99392" y="126783"/>
                  </a:lnTo>
                  <a:lnTo>
                    <a:pt x="108000" y="133826"/>
                  </a:lnTo>
                  <a:lnTo>
                    <a:pt x="101739" y="142435"/>
                  </a:lnTo>
                  <a:lnTo>
                    <a:pt x="93131" y="135391"/>
                  </a:lnTo>
                  <a:lnTo>
                    <a:pt x="86870" y="143217"/>
                  </a:lnTo>
                  <a:lnTo>
                    <a:pt x="93913" y="148696"/>
                  </a:lnTo>
                  <a:lnTo>
                    <a:pt x="87652" y="157304"/>
                  </a:lnTo>
                  <a:lnTo>
                    <a:pt x="64174" y="137739"/>
                  </a:lnTo>
                  <a:lnTo>
                    <a:pt x="86087" y="125217"/>
                  </a:lnTo>
                  <a:lnTo>
                    <a:pt x="79826" y="119739"/>
                  </a:lnTo>
                  <a:lnTo>
                    <a:pt x="59478" y="130696"/>
                  </a:lnTo>
                  <a:lnTo>
                    <a:pt x="65739" y="109565"/>
                  </a:lnTo>
                  <a:lnTo>
                    <a:pt x="59478" y="104087"/>
                  </a:lnTo>
                  <a:lnTo>
                    <a:pt x="51652" y="128348"/>
                  </a:lnTo>
                  <a:lnTo>
                    <a:pt x="27391" y="108783"/>
                  </a:lnTo>
                  <a:lnTo>
                    <a:pt x="33652" y="100957"/>
                  </a:lnTo>
                  <a:lnTo>
                    <a:pt x="42261" y="108000"/>
                  </a:lnTo>
                  <a:lnTo>
                    <a:pt x="49304" y="100174"/>
                  </a:lnTo>
                  <a:lnTo>
                    <a:pt x="40696" y="92348"/>
                  </a:lnTo>
                  <a:lnTo>
                    <a:pt x="46957" y="84522"/>
                  </a:lnTo>
                  <a:lnTo>
                    <a:pt x="55565" y="90783"/>
                  </a:lnTo>
                  <a:lnTo>
                    <a:pt x="61826" y="82957"/>
                  </a:lnTo>
                  <a:lnTo>
                    <a:pt x="43044" y="68870"/>
                  </a:lnTo>
                  <a:cubicBezTo>
                    <a:pt x="44609" y="62609"/>
                    <a:pt x="48522" y="57913"/>
                    <a:pt x="54783" y="54000"/>
                  </a:cubicBezTo>
                  <a:lnTo>
                    <a:pt x="154174" y="135391"/>
                  </a:lnTo>
                  <a:lnTo>
                    <a:pt x="154174" y="81391"/>
                  </a:lnTo>
                  <a:lnTo>
                    <a:pt x="144000" y="81391"/>
                  </a:lnTo>
                  <a:lnTo>
                    <a:pt x="144000" y="91565"/>
                  </a:lnTo>
                  <a:lnTo>
                    <a:pt x="133826" y="91565"/>
                  </a:lnTo>
                  <a:lnTo>
                    <a:pt x="133826" y="81391"/>
                  </a:lnTo>
                  <a:lnTo>
                    <a:pt x="123652" y="81391"/>
                  </a:lnTo>
                  <a:lnTo>
                    <a:pt x="123652" y="91565"/>
                  </a:lnTo>
                  <a:lnTo>
                    <a:pt x="113478" y="91565"/>
                  </a:lnTo>
                  <a:lnTo>
                    <a:pt x="113478" y="61043"/>
                  </a:lnTo>
                  <a:lnTo>
                    <a:pt x="136957" y="71217"/>
                  </a:lnTo>
                  <a:lnTo>
                    <a:pt x="136957" y="62609"/>
                  </a:lnTo>
                  <a:lnTo>
                    <a:pt x="115044" y="53217"/>
                  </a:lnTo>
                  <a:lnTo>
                    <a:pt x="136957" y="44609"/>
                  </a:lnTo>
                  <a:lnTo>
                    <a:pt x="136957" y="36783"/>
                  </a:lnTo>
                  <a:lnTo>
                    <a:pt x="113478" y="46174"/>
                  </a:lnTo>
                  <a:lnTo>
                    <a:pt x="113478" y="14870"/>
                  </a:lnTo>
                  <a:lnTo>
                    <a:pt x="123652" y="14870"/>
                  </a:lnTo>
                  <a:lnTo>
                    <a:pt x="123652" y="25826"/>
                  </a:lnTo>
                  <a:lnTo>
                    <a:pt x="133826" y="25826"/>
                  </a:lnTo>
                  <a:lnTo>
                    <a:pt x="133826" y="14870"/>
                  </a:lnTo>
                  <a:lnTo>
                    <a:pt x="144000" y="14870"/>
                  </a:lnTo>
                  <a:lnTo>
                    <a:pt x="144000" y="25826"/>
                  </a:lnTo>
                  <a:lnTo>
                    <a:pt x="154174" y="25826"/>
                  </a:lnTo>
                  <a:lnTo>
                    <a:pt x="154174" y="1565"/>
                  </a:lnTo>
                  <a:cubicBezTo>
                    <a:pt x="157305" y="783"/>
                    <a:pt x="160435" y="0"/>
                    <a:pt x="163566" y="0"/>
                  </a:cubicBezTo>
                  <a:cubicBezTo>
                    <a:pt x="166696" y="0"/>
                    <a:pt x="169826" y="783"/>
                    <a:pt x="172174" y="1565"/>
                  </a:cubicBezTo>
                  <a:lnTo>
                    <a:pt x="172174" y="135391"/>
                  </a:lnTo>
                  <a:lnTo>
                    <a:pt x="271566" y="54000"/>
                  </a:lnTo>
                  <a:cubicBezTo>
                    <a:pt x="277044" y="57913"/>
                    <a:pt x="280957" y="62609"/>
                    <a:pt x="283305" y="68870"/>
                  </a:cubicBezTo>
                  <a:lnTo>
                    <a:pt x="264522" y="83739"/>
                  </a:lnTo>
                  <a:lnTo>
                    <a:pt x="270783" y="91565"/>
                  </a:lnTo>
                  <a:lnTo>
                    <a:pt x="279392" y="85304"/>
                  </a:lnTo>
                  <a:lnTo>
                    <a:pt x="285653" y="93130"/>
                  </a:lnTo>
                  <a:lnTo>
                    <a:pt x="277044" y="100957"/>
                  </a:lnTo>
                  <a:lnTo>
                    <a:pt x="283305" y="108783"/>
                  </a:lnTo>
                  <a:lnTo>
                    <a:pt x="291914" y="101739"/>
                  </a:lnTo>
                  <a:lnTo>
                    <a:pt x="298175" y="109565"/>
                  </a:lnTo>
                  <a:lnTo>
                    <a:pt x="273914" y="129130"/>
                  </a:lnTo>
                  <a:lnTo>
                    <a:pt x="266870" y="104087"/>
                  </a:lnTo>
                  <a:close/>
                  <a:moveTo>
                    <a:pt x="64174" y="251217"/>
                  </a:moveTo>
                  <a:cubicBezTo>
                    <a:pt x="64174" y="259826"/>
                    <a:pt x="70435" y="265304"/>
                    <a:pt x="78261" y="266087"/>
                  </a:cubicBezTo>
                  <a:lnTo>
                    <a:pt x="65739" y="275478"/>
                  </a:lnTo>
                  <a:cubicBezTo>
                    <a:pt x="57131" y="272348"/>
                    <a:pt x="49304" y="262174"/>
                    <a:pt x="49304" y="252783"/>
                  </a:cubicBezTo>
                  <a:cubicBezTo>
                    <a:pt x="49304" y="249652"/>
                    <a:pt x="50087" y="248087"/>
                    <a:pt x="50870" y="245739"/>
                  </a:cubicBezTo>
                  <a:lnTo>
                    <a:pt x="48522" y="245739"/>
                  </a:lnTo>
                  <a:cubicBezTo>
                    <a:pt x="36783" y="245739"/>
                    <a:pt x="27391" y="234783"/>
                    <a:pt x="25044" y="223826"/>
                  </a:cubicBezTo>
                  <a:lnTo>
                    <a:pt x="38348" y="213652"/>
                  </a:lnTo>
                  <a:lnTo>
                    <a:pt x="38348" y="217565"/>
                  </a:lnTo>
                  <a:cubicBezTo>
                    <a:pt x="38348" y="224609"/>
                    <a:pt x="45391" y="230870"/>
                    <a:pt x="52435" y="230870"/>
                  </a:cubicBezTo>
                  <a:cubicBezTo>
                    <a:pt x="60261" y="230870"/>
                    <a:pt x="67304" y="224609"/>
                    <a:pt x="67304" y="216783"/>
                  </a:cubicBezTo>
                  <a:cubicBezTo>
                    <a:pt x="67304" y="207391"/>
                    <a:pt x="60261" y="201130"/>
                    <a:pt x="50870" y="201130"/>
                  </a:cubicBezTo>
                  <a:cubicBezTo>
                    <a:pt x="33652" y="201130"/>
                    <a:pt x="16435" y="218348"/>
                    <a:pt x="16435" y="240261"/>
                  </a:cubicBezTo>
                  <a:cubicBezTo>
                    <a:pt x="16435" y="246522"/>
                    <a:pt x="18000" y="252783"/>
                    <a:pt x="20348" y="258261"/>
                  </a:cubicBezTo>
                  <a:lnTo>
                    <a:pt x="28174" y="252000"/>
                  </a:lnTo>
                  <a:cubicBezTo>
                    <a:pt x="33652" y="254348"/>
                    <a:pt x="37565" y="259826"/>
                    <a:pt x="39131" y="266087"/>
                  </a:cubicBezTo>
                  <a:lnTo>
                    <a:pt x="31304" y="272348"/>
                  </a:lnTo>
                  <a:cubicBezTo>
                    <a:pt x="39131" y="278609"/>
                    <a:pt x="48522" y="281739"/>
                    <a:pt x="57913" y="281739"/>
                  </a:cubicBezTo>
                  <a:cubicBezTo>
                    <a:pt x="78261" y="281739"/>
                    <a:pt x="93913" y="265304"/>
                    <a:pt x="93913" y="251217"/>
                  </a:cubicBezTo>
                  <a:cubicBezTo>
                    <a:pt x="93913" y="242609"/>
                    <a:pt x="88435" y="235565"/>
                    <a:pt x="79826" y="235565"/>
                  </a:cubicBezTo>
                  <a:cubicBezTo>
                    <a:pt x="70435" y="237130"/>
                    <a:pt x="64174" y="243391"/>
                    <a:pt x="64174" y="251217"/>
                  </a:cubicBezTo>
                  <a:close/>
                  <a:moveTo>
                    <a:pt x="170609" y="282522"/>
                  </a:moveTo>
                  <a:cubicBezTo>
                    <a:pt x="170609" y="290348"/>
                    <a:pt x="176870" y="296609"/>
                    <a:pt x="184696" y="296609"/>
                  </a:cubicBezTo>
                  <a:cubicBezTo>
                    <a:pt x="190174" y="296609"/>
                    <a:pt x="192522" y="294261"/>
                    <a:pt x="196435" y="291130"/>
                  </a:cubicBezTo>
                  <a:lnTo>
                    <a:pt x="196435" y="307565"/>
                  </a:lnTo>
                  <a:cubicBezTo>
                    <a:pt x="192522" y="309913"/>
                    <a:pt x="188609" y="310696"/>
                    <a:pt x="183913" y="310696"/>
                  </a:cubicBezTo>
                  <a:cubicBezTo>
                    <a:pt x="175305" y="310696"/>
                    <a:pt x="168261" y="308348"/>
                    <a:pt x="163566" y="300522"/>
                  </a:cubicBezTo>
                  <a:cubicBezTo>
                    <a:pt x="158870" y="308348"/>
                    <a:pt x="151044" y="310696"/>
                    <a:pt x="142435" y="310696"/>
                  </a:cubicBezTo>
                  <a:cubicBezTo>
                    <a:pt x="138522" y="310696"/>
                    <a:pt x="133826" y="309913"/>
                    <a:pt x="129913" y="307565"/>
                  </a:cubicBezTo>
                  <a:lnTo>
                    <a:pt x="129913" y="291130"/>
                  </a:lnTo>
                  <a:cubicBezTo>
                    <a:pt x="133826" y="295043"/>
                    <a:pt x="136174" y="296609"/>
                    <a:pt x="141652" y="296609"/>
                  </a:cubicBezTo>
                  <a:cubicBezTo>
                    <a:pt x="149479" y="296609"/>
                    <a:pt x="155739" y="290348"/>
                    <a:pt x="155739" y="282522"/>
                  </a:cubicBezTo>
                  <a:cubicBezTo>
                    <a:pt x="155739" y="274696"/>
                    <a:pt x="151044" y="268435"/>
                    <a:pt x="142435" y="268435"/>
                  </a:cubicBezTo>
                  <a:cubicBezTo>
                    <a:pt x="127565" y="268435"/>
                    <a:pt x="121305" y="282522"/>
                    <a:pt x="121305" y="295826"/>
                  </a:cubicBezTo>
                  <a:cubicBezTo>
                    <a:pt x="121305" y="314609"/>
                    <a:pt x="135392" y="331043"/>
                    <a:pt x="153392" y="334174"/>
                  </a:cubicBezTo>
                  <a:lnTo>
                    <a:pt x="153392" y="324783"/>
                  </a:lnTo>
                  <a:cubicBezTo>
                    <a:pt x="156522" y="323217"/>
                    <a:pt x="159652" y="323217"/>
                    <a:pt x="162000" y="323217"/>
                  </a:cubicBezTo>
                  <a:cubicBezTo>
                    <a:pt x="165131" y="323217"/>
                    <a:pt x="168261" y="323217"/>
                    <a:pt x="171392" y="324783"/>
                  </a:cubicBezTo>
                  <a:lnTo>
                    <a:pt x="171392" y="334174"/>
                  </a:lnTo>
                  <a:cubicBezTo>
                    <a:pt x="188609" y="331826"/>
                    <a:pt x="203479" y="313826"/>
                    <a:pt x="203479" y="295826"/>
                  </a:cubicBezTo>
                  <a:cubicBezTo>
                    <a:pt x="203479" y="282522"/>
                    <a:pt x="198000" y="268435"/>
                    <a:pt x="182348" y="268435"/>
                  </a:cubicBezTo>
                  <a:cubicBezTo>
                    <a:pt x="176087" y="267652"/>
                    <a:pt x="170609" y="274696"/>
                    <a:pt x="170609" y="282522"/>
                  </a:cubicBezTo>
                  <a:close/>
                  <a:moveTo>
                    <a:pt x="259827" y="217565"/>
                  </a:moveTo>
                  <a:cubicBezTo>
                    <a:pt x="259827" y="224609"/>
                    <a:pt x="267653" y="231652"/>
                    <a:pt x="274696" y="231652"/>
                  </a:cubicBezTo>
                  <a:cubicBezTo>
                    <a:pt x="281740" y="231652"/>
                    <a:pt x="288783" y="225391"/>
                    <a:pt x="288783" y="218348"/>
                  </a:cubicBezTo>
                  <a:lnTo>
                    <a:pt x="288783" y="214435"/>
                  </a:lnTo>
                  <a:lnTo>
                    <a:pt x="301305" y="224609"/>
                  </a:lnTo>
                  <a:cubicBezTo>
                    <a:pt x="298957" y="237130"/>
                    <a:pt x="288001" y="247304"/>
                    <a:pt x="275479" y="246522"/>
                  </a:cubicBezTo>
                  <a:cubicBezTo>
                    <a:pt x="276261" y="248870"/>
                    <a:pt x="276261" y="251217"/>
                    <a:pt x="276261" y="253565"/>
                  </a:cubicBezTo>
                  <a:cubicBezTo>
                    <a:pt x="276261" y="262957"/>
                    <a:pt x="268435" y="273130"/>
                    <a:pt x="259827" y="276261"/>
                  </a:cubicBezTo>
                  <a:lnTo>
                    <a:pt x="248087" y="266087"/>
                  </a:lnTo>
                  <a:cubicBezTo>
                    <a:pt x="255914" y="265304"/>
                    <a:pt x="262174" y="259826"/>
                    <a:pt x="262174" y="251217"/>
                  </a:cubicBezTo>
                  <a:cubicBezTo>
                    <a:pt x="262174" y="242609"/>
                    <a:pt x="255131" y="237130"/>
                    <a:pt x="247305" y="237130"/>
                  </a:cubicBezTo>
                  <a:cubicBezTo>
                    <a:pt x="238696" y="237130"/>
                    <a:pt x="233218" y="244174"/>
                    <a:pt x="233218" y="252783"/>
                  </a:cubicBezTo>
                  <a:cubicBezTo>
                    <a:pt x="233218" y="262957"/>
                    <a:pt x="245740" y="283304"/>
                    <a:pt x="270001" y="283304"/>
                  </a:cubicBezTo>
                  <a:cubicBezTo>
                    <a:pt x="279392" y="283304"/>
                    <a:pt x="288783" y="280174"/>
                    <a:pt x="295827" y="273913"/>
                  </a:cubicBezTo>
                  <a:lnTo>
                    <a:pt x="288001" y="267652"/>
                  </a:lnTo>
                  <a:cubicBezTo>
                    <a:pt x="289566" y="261391"/>
                    <a:pt x="293479" y="255913"/>
                    <a:pt x="298957" y="253565"/>
                  </a:cubicBezTo>
                  <a:lnTo>
                    <a:pt x="306783" y="259826"/>
                  </a:lnTo>
                  <a:cubicBezTo>
                    <a:pt x="309914" y="254348"/>
                    <a:pt x="311479" y="248087"/>
                    <a:pt x="311479" y="241826"/>
                  </a:cubicBezTo>
                  <a:cubicBezTo>
                    <a:pt x="311479" y="224609"/>
                    <a:pt x="298175" y="202696"/>
                    <a:pt x="277044" y="202696"/>
                  </a:cubicBezTo>
                  <a:cubicBezTo>
                    <a:pt x="267653" y="202696"/>
                    <a:pt x="259827" y="208174"/>
                    <a:pt x="259827" y="217565"/>
                  </a:cubicBezTo>
                  <a:close/>
                </a:path>
              </a:pathLst>
            </a:custGeom>
            <a:solidFill>
              <a:schemeClr val="tx1"/>
            </a:solidFill>
            <a:ln w="78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0" name="Picture 4">
            <a:extLst>
              <a:ext uri="{FF2B5EF4-FFF2-40B4-BE49-F238E27FC236}">
                <a16:creationId xmlns:a16="http://schemas.microsoft.com/office/drawing/2014/main" id="{999CCC5F-34E5-8954-96E5-98BFC55F21CB}"/>
              </a:ext>
            </a:extLst>
          </p:cNvPr>
          <p:cNvPicPr>
            <a:picLocks noChangeAspect="1" noChangeArrowheads="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bwMode="auto">
          <a:xfrm>
            <a:off x="6406794" y="1727542"/>
            <a:ext cx="642254" cy="676972"/>
          </a:xfrm>
          <a:prstGeom prst="rect">
            <a:avLst/>
          </a:prstGeom>
          <a:noFill/>
        </p:spPr>
      </p:pic>
      <p:grpSp>
        <p:nvGrpSpPr>
          <p:cNvPr id="300" name="Graphic 87">
            <a:extLst>
              <a:ext uri="{FF2B5EF4-FFF2-40B4-BE49-F238E27FC236}">
                <a16:creationId xmlns:a16="http://schemas.microsoft.com/office/drawing/2014/main" id="{51DD6776-C528-39A0-CBC4-5BBE806EDC31}"/>
              </a:ext>
            </a:extLst>
          </p:cNvPr>
          <p:cNvGrpSpPr/>
          <p:nvPr/>
        </p:nvGrpSpPr>
        <p:grpSpPr>
          <a:xfrm>
            <a:off x="9407539" y="3663534"/>
            <a:ext cx="945750" cy="359959"/>
            <a:chOff x="9867274" y="3677990"/>
            <a:chExt cx="945750" cy="359959"/>
          </a:xfrm>
        </p:grpSpPr>
        <p:sp>
          <p:nvSpPr>
            <p:cNvPr id="301" name="Freeform: Shape 300">
              <a:extLst>
                <a:ext uri="{FF2B5EF4-FFF2-40B4-BE49-F238E27FC236}">
                  <a16:creationId xmlns:a16="http://schemas.microsoft.com/office/drawing/2014/main" id="{3BB8D05A-30A2-66DC-64ED-AF314F3ADD2F}"/>
                </a:ext>
              </a:extLst>
            </p:cNvPr>
            <p:cNvSpPr/>
            <p:nvPr/>
          </p:nvSpPr>
          <p:spPr>
            <a:xfrm>
              <a:off x="9867274" y="3677990"/>
              <a:ext cx="71982" cy="71991"/>
            </a:xfrm>
            <a:custGeom>
              <a:avLst/>
              <a:gdLst>
                <a:gd name="connsiteX0" fmla="*/ 0 w 71982"/>
                <a:gd name="connsiteY0" fmla="*/ 71991 h 71991"/>
                <a:gd name="connsiteX1" fmla="*/ 71982 w 71982"/>
                <a:gd name="connsiteY1" fmla="*/ 71991 h 71991"/>
                <a:gd name="connsiteX2" fmla="*/ 71982 w 71982"/>
                <a:gd name="connsiteY2" fmla="*/ 0 h 71991"/>
                <a:gd name="connsiteX3" fmla="*/ 0 w 71982"/>
                <a:gd name="connsiteY3" fmla="*/ 0 h 71991"/>
              </a:gdLst>
              <a:ahLst/>
              <a:cxnLst>
                <a:cxn ang="0">
                  <a:pos x="connsiteX0" y="connsiteY0"/>
                </a:cxn>
                <a:cxn ang="0">
                  <a:pos x="connsiteX1" y="connsiteY1"/>
                </a:cxn>
                <a:cxn ang="0">
                  <a:pos x="connsiteX2" y="connsiteY2"/>
                </a:cxn>
                <a:cxn ang="0">
                  <a:pos x="connsiteX3" y="connsiteY3"/>
                </a:cxn>
              </a:cxnLst>
              <a:rect l="l" t="t" r="r" b="b"/>
              <a:pathLst>
                <a:path w="71982" h="71991">
                  <a:moveTo>
                    <a:pt x="0" y="71991"/>
                  </a:moveTo>
                  <a:lnTo>
                    <a:pt x="71982" y="71991"/>
                  </a:lnTo>
                  <a:lnTo>
                    <a:pt x="71982" y="0"/>
                  </a:lnTo>
                  <a:lnTo>
                    <a:pt x="0" y="0"/>
                  </a:lnTo>
                  <a:close/>
                </a:path>
              </a:pathLst>
            </a:custGeom>
            <a:solidFill>
              <a:srgbClr val="004F7F"/>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C8EC882-C35C-9AA8-55AF-6C6E82AC4C7D}"/>
                </a:ext>
              </a:extLst>
            </p:cNvPr>
            <p:cNvSpPr/>
            <p:nvPr/>
          </p:nvSpPr>
          <p:spPr>
            <a:xfrm>
              <a:off x="9867274" y="3749981"/>
              <a:ext cx="71982" cy="71992"/>
            </a:xfrm>
            <a:custGeom>
              <a:avLst/>
              <a:gdLst>
                <a:gd name="connsiteX0" fmla="*/ 0 w 71982"/>
                <a:gd name="connsiteY0" fmla="*/ 71992 h 71992"/>
                <a:gd name="connsiteX1" fmla="*/ 71982 w 71982"/>
                <a:gd name="connsiteY1" fmla="*/ 71992 h 71992"/>
                <a:gd name="connsiteX2" fmla="*/ 71982 w 71982"/>
                <a:gd name="connsiteY2" fmla="*/ 0 h 71992"/>
                <a:gd name="connsiteX3" fmla="*/ 0 w 71982"/>
                <a:gd name="connsiteY3" fmla="*/ 0 h 71992"/>
              </a:gdLst>
              <a:ahLst/>
              <a:cxnLst>
                <a:cxn ang="0">
                  <a:pos x="connsiteX0" y="connsiteY0"/>
                </a:cxn>
                <a:cxn ang="0">
                  <a:pos x="connsiteX1" y="connsiteY1"/>
                </a:cxn>
                <a:cxn ang="0">
                  <a:pos x="connsiteX2" y="connsiteY2"/>
                </a:cxn>
                <a:cxn ang="0">
                  <a:pos x="connsiteX3" y="connsiteY3"/>
                </a:cxn>
              </a:cxnLst>
              <a:rect l="l" t="t" r="r" b="b"/>
              <a:pathLst>
                <a:path w="71982" h="71992">
                  <a:moveTo>
                    <a:pt x="0" y="71992"/>
                  </a:moveTo>
                  <a:lnTo>
                    <a:pt x="71982" y="71992"/>
                  </a:lnTo>
                  <a:lnTo>
                    <a:pt x="71982" y="0"/>
                  </a:lnTo>
                  <a:lnTo>
                    <a:pt x="0" y="0"/>
                  </a:lnTo>
                  <a:close/>
                </a:path>
              </a:pathLst>
            </a:custGeom>
            <a:solidFill>
              <a:srgbClr val="0084C3"/>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CDBD1694-FE00-0E33-93BB-9FB2BB7F5ACC}"/>
                </a:ext>
              </a:extLst>
            </p:cNvPr>
            <p:cNvSpPr/>
            <p:nvPr/>
          </p:nvSpPr>
          <p:spPr>
            <a:xfrm>
              <a:off x="9867274" y="3821973"/>
              <a:ext cx="71982" cy="71991"/>
            </a:xfrm>
            <a:custGeom>
              <a:avLst/>
              <a:gdLst>
                <a:gd name="connsiteX0" fmla="*/ 0 w 71982"/>
                <a:gd name="connsiteY0" fmla="*/ 71992 h 71991"/>
                <a:gd name="connsiteX1" fmla="*/ 71982 w 71982"/>
                <a:gd name="connsiteY1" fmla="*/ 71992 h 71991"/>
                <a:gd name="connsiteX2" fmla="*/ 71982 w 71982"/>
                <a:gd name="connsiteY2" fmla="*/ 0 h 71991"/>
                <a:gd name="connsiteX3" fmla="*/ 0 w 71982"/>
                <a:gd name="connsiteY3" fmla="*/ 0 h 71991"/>
              </a:gdLst>
              <a:ahLst/>
              <a:cxnLst>
                <a:cxn ang="0">
                  <a:pos x="connsiteX0" y="connsiteY0"/>
                </a:cxn>
                <a:cxn ang="0">
                  <a:pos x="connsiteX1" y="connsiteY1"/>
                </a:cxn>
                <a:cxn ang="0">
                  <a:pos x="connsiteX2" y="connsiteY2"/>
                </a:cxn>
                <a:cxn ang="0">
                  <a:pos x="connsiteX3" y="connsiteY3"/>
                </a:cxn>
              </a:cxnLst>
              <a:rect l="l" t="t" r="r" b="b"/>
              <a:pathLst>
                <a:path w="71982" h="71991">
                  <a:moveTo>
                    <a:pt x="0" y="71992"/>
                  </a:moveTo>
                  <a:lnTo>
                    <a:pt x="71982" y="71992"/>
                  </a:lnTo>
                  <a:lnTo>
                    <a:pt x="71982" y="0"/>
                  </a:lnTo>
                  <a:lnTo>
                    <a:pt x="0" y="0"/>
                  </a:lnTo>
                  <a:close/>
                </a:path>
              </a:pathLst>
            </a:custGeom>
            <a:solidFill>
              <a:srgbClr val="76CCCD"/>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056108D5-0A55-8053-A64C-FB3689DDF9DB}"/>
                </a:ext>
              </a:extLst>
            </p:cNvPr>
            <p:cNvSpPr/>
            <p:nvPr/>
          </p:nvSpPr>
          <p:spPr>
            <a:xfrm>
              <a:off x="9867274" y="3893965"/>
              <a:ext cx="71982" cy="71991"/>
            </a:xfrm>
            <a:custGeom>
              <a:avLst/>
              <a:gdLst>
                <a:gd name="connsiteX0" fmla="*/ 0 w 71982"/>
                <a:gd name="connsiteY0" fmla="*/ 71991 h 71991"/>
                <a:gd name="connsiteX1" fmla="*/ 71982 w 71982"/>
                <a:gd name="connsiteY1" fmla="*/ 71991 h 71991"/>
                <a:gd name="connsiteX2" fmla="*/ 71982 w 71982"/>
                <a:gd name="connsiteY2" fmla="*/ 0 h 71991"/>
                <a:gd name="connsiteX3" fmla="*/ 0 w 71982"/>
                <a:gd name="connsiteY3" fmla="*/ 0 h 71991"/>
              </a:gdLst>
              <a:ahLst/>
              <a:cxnLst>
                <a:cxn ang="0">
                  <a:pos x="connsiteX0" y="connsiteY0"/>
                </a:cxn>
                <a:cxn ang="0">
                  <a:pos x="connsiteX1" y="connsiteY1"/>
                </a:cxn>
                <a:cxn ang="0">
                  <a:pos x="connsiteX2" y="connsiteY2"/>
                </a:cxn>
                <a:cxn ang="0">
                  <a:pos x="connsiteX3" y="connsiteY3"/>
                </a:cxn>
              </a:cxnLst>
              <a:rect l="l" t="t" r="r" b="b"/>
              <a:pathLst>
                <a:path w="71982" h="71991">
                  <a:moveTo>
                    <a:pt x="0" y="71991"/>
                  </a:moveTo>
                  <a:lnTo>
                    <a:pt x="71982" y="71991"/>
                  </a:lnTo>
                  <a:lnTo>
                    <a:pt x="71982" y="0"/>
                  </a:lnTo>
                  <a:lnTo>
                    <a:pt x="0" y="0"/>
                  </a:lnTo>
                  <a:close/>
                </a:path>
              </a:pathLst>
            </a:custGeom>
            <a:solidFill>
              <a:srgbClr val="75C043"/>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9413C60A-4A84-458A-E117-31A2749CFE45}"/>
                </a:ext>
              </a:extLst>
            </p:cNvPr>
            <p:cNvSpPr/>
            <p:nvPr/>
          </p:nvSpPr>
          <p:spPr>
            <a:xfrm>
              <a:off x="9867274" y="3965956"/>
              <a:ext cx="71982" cy="71992"/>
            </a:xfrm>
            <a:custGeom>
              <a:avLst/>
              <a:gdLst>
                <a:gd name="connsiteX0" fmla="*/ 0 w 71982"/>
                <a:gd name="connsiteY0" fmla="*/ 71992 h 71992"/>
                <a:gd name="connsiteX1" fmla="*/ 71982 w 71982"/>
                <a:gd name="connsiteY1" fmla="*/ 71992 h 71992"/>
                <a:gd name="connsiteX2" fmla="*/ 71982 w 71982"/>
                <a:gd name="connsiteY2" fmla="*/ 0 h 71992"/>
                <a:gd name="connsiteX3" fmla="*/ 0 w 71982"/>
                <a:gd name="connsiteY3" fmla="*/ 0 h 71992"/>
              </a:gdLst>
              <a:ahLst/>
              <a:cxnLst>
                <a:cxn ang="0">
                  <a:pos x="connsiteX0" y="connsiteY0"/>
                </a:cxn>
                <a:cxn ang="0">
                  <a:pos x="connsiteX1" y="connsiteY1"/>
                </a:cxn>
                <a:cxn ang="0">
                  <a:pos x="connsiteX2" y="connsiteY2"/>
                </a:cxn>
                <a:cxn ang="0">
                  <a:pos x="connsiteX3" y="connsiteY3"/>
                </a:cxn>
              </a:cxnLst>
              <a:rect l="l" t="t" r="r" b="b"/>
              <a:pathLst>
                <a:path w="71982" h="71992">
                  <a:moveTo>
                    <a:pt x="0" y="71992"/>
                  </a:moveTo>
                  <a:lnTo>
                    <a:pt x="71982" y="71992"/>
                  </a:lnTo>
                  <a:lnTo>
                    <a:pt x="71982" y="0"/>
                  </a:lnTo>
                  <a:lnTo>
                    <a:pt x="0" y="0"/>
                  </a:lnTo>
                  <a:close/>
                </a:path>
              </a:pathLst>
            </a:custGeom>
            <a:solidFill>
              <a:srgbClr val="00AA4F"/>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63B6638-DF37-AC33-0681-1396963F06B2}"/>
                </a:ext>
              </a:extLst>
            </p:cNvPr>
            <p:cNvSpPr/>
            <p:nvPr/>
          </p:nvSpPr>
          <p:spPr>
            <a:xfrm>
              <a:off x="9939256" y="3965956"/>
              <a:ext cx="71983" cy="71992"/>
            </a:xfrm>
            <a:custGeom>
              <a:avLst/>
              <a:gdLst>
                <a:gd name="connsiteX0" fmla="*/ 0 w 71983"/>
                <a:gd name="connsiteY0" fmla="*/ 71992 h 71992"/>
                <a:gd name="connsiteX1" fmla="*/ 71983 w 71983"/>
                <a:gd name="connsiteY1" fmla="*/ 71992 h 71992"/>
                <a:gd name="connsiteX2" fmla="*/ 71983 w 71983"/>
                <a:gd name="connsiteY2" fmla="*/ 0 h 71992"/>
                <a:gd name="connsiteX3" fmla="*/ 0 w 71983"/>
                <a:gd name="connsiteY3" fmla="*/ 0 h 71992"/>
              </a:gdLst>
              <a:ahLst/>
              <a:cxnLst>
                <a:cxn ang="0">
                  <a:pos x="connsiteX0" y="connsiteY0"/>
                </a:cxn>
                <a:cxn ang="0">
                  <a:pos x="connsiteX1" y="connsiteY1"/>
                </a:cxn>
                <a:cxn ang="0">
                  <a:pos x="connsiteX2" y="connsiteY2"/>
                </a:cxn>
                <a:cxn ang="0">
                  <a:pos x="connsiteX3" y="connsiteY3"/>
                </a:cxn>
              </a:cxnLst>
              <a:rect l="l" t="t" r="r" b="b"/>
              <a:pathLst>
                <a:path w="71983" h="71992">
                  <a:moveTo>
                    <a:pt x="0" y="71992"/>
                  </a:moveTo>
                  <a:lnTo>
                    <a:pt x="71983" y="71992"/>
                  </a:lnTo>
                  <a:lnTo>
                    <a:pt x="71983" y="0"/>
                  </a:lnTo>
                  <a:lnTo>
                    <a:pt x="0" y="0"/>
                  </a:lnTo>
                  <a:close/>
                </a:path>
              </a:pathLst>
            </a:custGeom>
            <a:solidFill>
              <a:srgbClr val="75C043"/>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ED35F5E7-A536-4301-B5E2-30F4B6F5A4EB}"/>
                </a:ext>
              </a:extLst>
            </p:cNvPr>
            <p:cNvSpPr/>
            <p:nvPr/>
          </p:nvSpPr>
          <p:spPr>
            <a:xfrm>
              <a:off x="10011239" y="3965956"/>
              <a:ext cx="71982" cy="71992"/>
            </a:xfrm>
            <a:custGeom>
              <a:avLst/>
              <a:gdLst>
                <a:gd name="connsiteX0" fmla="*/ 0 w 71982"/>
                <a:gd name="connsiteY0" fmla="*/ 71992 h 71992"/>
                <a:gd name="connsiteX1" fmla="*/ 71983 w 71982"/>
                <a:gd name="connsiteY1" fmla="*/ 71992 h 71992"/>
                <a:gd name="connsiteX2" fmla="*/ 71983 w 71982"/>
                <a:gd name="connsiteY2" fmla="*/ 0 h 71992"/>
                <a:gd name="connsiteX3" fmla="*/ 0 w 71982"/>
                <a:gd name="connsiteY3" fmla="*/ 0 h 71992"/>
              </a:gdLst>
              <a:ahLst/>
              <a:cxnLst>
                <a:cxn ang="0">
                  <a:pos x="connsiteX0" y="connsiteY0"/>
                </a:cxn>
                <a:cxn ang="0">
                  <a:pos x="connsiteX1" y="connsiteY1"/>
                </a:cxn>
                <a:cxn ang="0">
                  <a:pos x="connsiteX2" y="connsiteY2"/>
                </a:cxn>
                <a:cxn ang="0">
                  <a:pos x="connsiteX3" y="connsiteY3"/>
                </a:cxn>
              </a:cxnLst>
              <a:rect l="l" t="t" r="r" b="b"/>
              <a:pathLst>
                <a:path w="71982" h="71992">
                  <a:moveTo>
                    <a:pt x="0" y="71992"/>
                  </a:moveTo>
                  <a:lnTo>
                    <a:pt x="71983" y="71992"/>
                  </a:lnTo>
                  <a:lnTo>
                    <a:pt x="71983" y="0"/>
                  </a:lnTo>
                  <a:lnTo>
                    <a:pt x="0" y="0"/>
                  </a:lnTo>
                  <a:close/>
                </a:path>
              </a:pathLst>
            </a:custGeom>
            <a:solidFill>
              <a:srgbClr val="C4D92D"/>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792FC6FF-507B-A8C5-8CF0-D1E5B99E0BC8}"/>
                </a:ext>
              </a:extLst>
            </p:cNvPr>
            <p:cNvSpPr/>
            <p:nvPr/>
          </p:nvSpPr>
          <p:spPr>
            <a:xfrm>
              <a:off x="10083222" y="3965956"/>
              <a:ext cx="71982" cy="71992"/>
            </a:xfrm>
            <a:custGeom>
              <a:avLst/>
              <a:gdLst>
                <a:gd name="connsiteX0" fmla="*/ 0 w 71982"/>
                <a:gd name="connsiteY0" fmla="*/ 71992 h 71992"/>
                <a:gd name="connsiteX1" fmla="*/ 71982 w 71982"/>
                <a:gd name="connsiteY1" fmla="*/ 71992 h 71992"/>
                <a:gd name="connsiteX2" fmla="*/ 71982 w 71982"/>
                <a:gd name="connsiteY2" fmla="*/ 0 h 71992"/>
                <a:gd name="connsiteX3" fmla="*/ 0 w 71982"/>
                <a:gd name="connsiteY3" fmla="*/ 0 h 71992"/>
              </a:gdLst>
              <a:ahLst/>
              <a:cxnLst>
                <a:cxn ang="0">
                  <a:pos x="connsiteX0" y="connsiteY0"/>
                </a:cxn>
                <a:cxn ang="0">
                  <a:pos x="connsiteX1" y="connsiteY1"/>
                </a:cxn>
                <a:cxn ang="0">
                  <a:pos x="connsiteX2" y="connsiteY2"/>
                </a:cxn>
                <a:cxn ang="0">
                  <a:pos x="connsiteX3" y="connsiteY3"/>
                </a:cxn>
              </a:cxnLst>
              <a:rect l="l" t="t" r="r" b="b"/>
              <a:pathLst>
                <a:path w="71982" h="71992">
                  <a:moveTo>
                    <a:pt x="0" y="71992"/>
                  </a:moveTo>
                  <a:lnTo>
                    <a:pt x="71982" y="71992"/>
                  </a:lnTo>
                  <a:lnTo>
                    <a:pt x="71982" y="0"/>
                  </a:lnTo>
                  <a:lnTo>
                    <a:pt x="0" y="0"/>
                  </a:lnTo>
                  <a:close/>
                </a:path>
              </a:pathLst>
            </a:custGeom>
            <a:solidFill>
              <a:srgbClr val="D7A96F"/>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0C97B1B0-240E-33D4-6289-9BA844D4F8EE}"/>
                </a:ext>
              </a:extLst>
            </p:cNvPr>
            <p:cNvSpPr/>
            <p:nvPr/>
          </p:nvSpPr>
          <p:spPr>
            <a:xfrm>
              <a:off x="10155205" y="3965956"/>
              <a:ext cx="71983" cy="71992"/>
            </a:xfrm>
            <a:custGeom>
              <a:avLst/>
              <a:gdLst>
                <a:gd name="connsiteX0" fmla="*/ 0 w 71983"/>
                <a:gd name="connsiteY0" fmla="*/ 71992 h 71992"/>
                <a:gd name="connsiteX1" fmla="*/ 71983 w 71983"/>
                <a:gd name="connsiteY1" fmla="*/ 71992 h 71992"/>
                <a:gd name="connsiteX2" fmla="*/ 71983 w 71983"/>
                <a:gd name="connsiteY2" fmla="*/ 0 h 71992"/>
                <a:gd name="connsiteX3" fmla="*/ 0 w 71983"/>
                <a:gd name="connsiteY3" fmla="*/ 0 h 71992"/>
              </a:gdLst>
              <a:ahLst/>
              <a:cxnLst>
                <a:cxn ang="0">
                  <a:pos x="connsiteX0" y="connsiteY0"/>
                </a:cxn>
                <a:cxn ang="0">
                  <a:pos x="connsiteX1" y="connsiteY1"/>
                </a:cxn>
                <a:cxn ang="0">
                  <a:pos x="connsiteX2" y="connsiteY2"/>
                </a:cxn>
                <a:cxn ang="0">
                  <a:pos x="connsiteX3" y="connsiteY3"/>
                </a:cxn>
              </a:cxnLst>
              <a:rect l="l" t="t" r="r" b="b"/>
              <a:pathLst>
                <a:path w="71983" h="71992">
                  <a:moveTo>
                    <a:pt x="0" y="71992"/>
                  </a:moveTo>
                  <a:lnTo>
                    <a:pt x="71983" y="71992"/>
                  </a:lnTo>
                  <a:lnTo>
                    <a:pt x="71983" y="0"/>
                  </a:lnTo>
                  <a:lnTo>
                    <a:pt x="0" y="0"/>
                  </a:lnTo>
                  <a:close/>
                </a:path>
              </a:pathLst>
            </a:custGeom>
            <a:solidFill>
              <a:srgbClr val="EEE1C5"/>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769CAE0A-C450-BCC7-9F08-0D09C4151C81}"/>
                </a:ext>
              </a:extLst>
            </p:cNvPr>
            <p:cNvSpPr/>
            <p:nvPr/>
          </p:nvSpPr>
          <p:spPr>
            <a:xfrm>
              <a:off x="9939256" y="3893965"/>
              <a:ext cx="71983" cy="71991"/>
            </a:xfrm>
            <a:custGeom>
              <a:avLst/>
              <a:gdLst>
                <a:gd name="connsiteX0" fmla="*/ 0 w 71983"/>
                <a:gd name="connsiteY0" fmla="*/ 71991 h 71991"/>
                <a:gd name="connsiteX1" fmla="*/ 71983 w 71983"/>
                <a:gd name="connsiteY1" fmla="*/ 71991 h 71991"/>
                <a:gd name="connsiteX2" fmla="*/ 71983 w 71983"/>
                <a:gd name="connsiteY2" fmla="*/ 0 h 71991"/>
                <a:gd name="connsiteX3" fmla="*/ 0 w 71983"/>
                <a:gd name="connsiteY3" fmla="*/ 0 h 71991"/>
              </a:gdLst>
              <a:ahLst/>
              <a:cxnLst>
                <a:cxn ang="0">
                  <a:pos x="connsiteX0" y="connsiteY0"/>
                </a:cxn>
                <a:cxn ang="0">
                  <a:pos x="connsiteX1" y="connsiteY1"/>
                </a:cxn>
                <a:cxn ang="0">
                  <a:pos x="connsiteX2" y="connsiteY2"/>
                </a:cxn>
                <a:cxn ang="0">
                  <a:pos x="connsiteX3" y="connsiteY3"/>
                </a:cxn>
              </a:cxnLst>
              <a:rect l="l" t="t" r="r" b="b"/>
              <a:pathLst>
                <a:path w="71983" h="71991">
                  <a:moveTo>
                    <a:pt x="0" y="71991"/>
                  </a:moveTo>
                  <a:lnTo>
                    <a:pt x="71983" y="71991"/>
                  </a:lnTo>
                  <a:lnTo>
                    <a:pt x="71983" y="0"/>
                  </a:lnTo>
                  <a:lnTo>
                    <a:pt x="0" y="0"/>
                  </a:lnTo>
                  <a:close/>
                </a:path>
              </a:pathLst>
            </a:custGeom>
            <a:solidFill>
              <a:srgbClr val="C4D92D"/>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EDF2A712-4012-D9C1-22C9-C5EC01C31FC2}"/>
                </a:ext>
              </a:extLst>
            </p:cNvPr>
            <p:cNvSpPr/>
            <p:nvPr/>
          </p:nvSpPr>
          <p:spPr>
            <a:xfrm>
              <a:off x="10011239" y="3893965"/>
              <a:ext cx="71982" cy="71991"/>
            </a:xfrm>
            <a:custGeom>
              <a:avLst/>
              <a:gdLst>
                <a:gd name="connsiteX0" fmla="*/ 0 w 71982"/>
                <a:gd name="connsiteY0" fmla="*/ 71991 h 71991"/>
                <a:gd name="connsiteX1" fmla="*/ 71983 w 71982"/>
                <a:gd name="connsiteY1" fmla="*/ 71991 h 71991"/>
                <a:gd name="connsiteX2" fmla="*/ 71983 w 71982"/>
                <a:gd name="connsiteY2" fmla="*/ 0 h 71991"/>
                <a:gd name="connsiteX3" fmla="*/ 0 w 71982"/>
                <a:gd name="connsiteY3" fmla="*/ 0 h 71991"/>
              </a:gdLst>
              <a:ahLst/>
              <a:cxnLst>
                <a:cxn ang="0">
                  <a:pos x="connsiteX0" y="connsiteY0"/>
                </a:cxn>
                <a:cxn ang="0">
                  <a:pos x="connsiteX1" y="connsiteY1"/>
                </a:cxn>
                <a:cxn ang="0">
                  <a:pos x="connsiteX2" y="connsiteY2"/>
                </a:cxn>
                <a:cxn ang="0">
                  <a:pos x="connsiteX3" y="connsiteY3"/>
                </a:cxn>
              </a:cxnLst>
              <a:rect l="l" t="t" r="r" b="b"/>
              <a:pathLst>
                <a:path w="71982" h="71991">
                  <a:moveTo>
                    <a:pt x="0" y="71991"/>
                  </a:moveTo>
                  <a:lnTo>
                    <a:pt x="71983" y="71991"/>
                  </a:lnTo>
                  <a:lnTo>
                    <a:pt x="71983" y="0"/>
                  </a:lnTo>
                  <a:lnTo>
                    <a:pt x="0" y="0"/>
                  </a:lnTo>
                  <a:close/>
                </a:path>
              </a:pathLst>
            </a:custGeom>
            <a:solidFill>
              <a:srgbClr val="EEE1C5"/>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9A140FE5-2F75-5FAE-9891-DBA6DDCE2698}"/>
                </a:ext>
              </a:extLst>
            </p:cNvPr>
            <p:cNvSpPr/>
            <p:nvPr/>
          </p:nvSpPr>
          <p:spPr>
            <a:xfrm>
              <a:off x="10083222" y="3893965"/>
              <a:ext cx="71982" cy="71991"/>
            </a:xfrm>
            <a:custGeom>
              <a:avLst/>
              <a:gdLst>
                <a:gd name="connsiteX0" fmla="*/ 0 w 71982"/>
                <a:gd name="connsiteY0" fmla="*/ 71991 h 71991"/>
                <a:gd name="connsiteX1" fmla="*/ 71982 w 71982"/>
                <a:gd name="connsiteY1" fmla="*/ 71991 h 71991"/>
                <a:gd name="connsiteX2" fmla="*/ 71982 w 71982"/>
                <a:gd name="connsiteY2" fmla="*/ 0 h 71991"/>
                <a:gd name="connsiteX3" fmla="*/ 0 w 71982"/>
                <a:gd name="connsiteY3" fmla="*/ 0 h 71991"/>
              </a:gdLst>
              <a:ahLst/>
              <a:cxnLst>
                <a:cxn ang="0">
                  <a:pos x="connsiteX0" y="connsiteY0"/>
                </a:cxn>
                <a:cxn ang="0">
                  <a:pos x="connsiteX1" y="connsiteY1"/>
                </a:cxn>
                <a:cxn ang="0">
                  <a:pos x="connsiteX2" y="connsiteY2"/>
                </a:cxn>
                <a:cxn ang="0">
                  <a:pos x="connsiteX3" y="connsiteY3"/>
                </a:cxn>
              </a:cxnLst>
              <a:rect l="l" t="t" r="r" b="b"/>
              <a:pathLst>
                <a:path w="71982" h="71991">
                  <a:moveTo>
                    <a:pt x="0" y="71991"/>
                  </a:moveTo>
                  <a:lnTo>
                    <a:pt x="71982" y="71991"/>
                  </a:lnTo>
                  <a:lnTo>
                    <a:pt x="71982" y="0"/>
                  </a:lnTo>
                  <a:lnTo>
                    <a:pt x="0" y="0"/>
                  </a:lnTo>
                  <a:close/>
                </a:path>
              </a:pathLst>
            </a:custGeom>
            <a:solidFill>
              <a:srgbClr val="E2C197"/>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0AFA8CED-BA72-A083-2960-02FC20C396F2}"/>
                </a:ext>
              </a:extLst>
            </p:cNvPr>
            <p:cNvSpPr/>
            <p:nvPr/>
          </p:nvSpPr>
          <p:spPr>
            <a:xfrm>
              <a:off x="10155205" y="3893965"/>
              <a:ext cx="71983" cy="71991"/>
            </a:xfrm>
            <a:custGeom>
              <a:avLst/>
              <a:gdLst>
                <a:gd name="connsiteX0" fmla="*/ 0 w 71983"/>
                <a:gd name="connsiteY0" fmla="*/ 71991 h 71991"/>
                <a:gd name="connsiteX1" fmla="*/ 71983 w 71983"/>
                <a:gd name="connsiteY1" fmla="*/ 71991 h 71991"/>
                <a:gd name="connsiteX2" fmla="*/ 71983 w 71983"/>
                <a:gd name="connsiteY2" fmla="*/ 0 h 71991"/>
                <a:gd name="connsiteX3" fmla="*/ 0 w 71983"/>
                <a:gd name="connsiteY3" fmla="*/ 0 h 71991"/>
              </a:gdLst>
              <a:ahLst/>
              <a:cxnLst>
                <a:cxn ang="0">
                  <a:pos x="connsiteX0" y="connsiteY0"/>
                </a:cxn>
                <a:cxn ang="0">
                  <a:pos x="connsiteX1" y="connsiteY1"/>
                </a:cxn>
                <a:cxn ang="0">
                  <a:pos x="connsiteX2" y="connsiteY2"/>
                </a:cxn>
                <a:cxn ang="0">
                  <a:pos x="connsiteX3" y="connsiteY3"/>
                </a:cxn>
              </a:cxnLst>
              <a:rect l="l" t="t" r="r" b="b"/>
              <a:pathLst>
                <a:path w="71983" h="71991">
                  <a:moveTo>
                    <a:pt x="0" y="71991"/>
                  </a:moveTo>
                  <a:lnTo>
                    <a:pt x="71983" y="71991"/>
                  </a:lnTo>
                  <a:lnTo>
                    <a:pt x="71983" y="0"/>
                  </a:lnTo>
                  <a:lnTo>
                    <a:pt x="0" y="0"/>
                  </a:lnTo>
                  <a:close/>
                </a:path>
              </a:pathLst>
            </a:custGeom>
            <a:solidFill>
              <a:srgbClr val="D7A96F"/>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033201DB-E721-8469-F92D-AE6D9DA8B9C0}"/>
                </a:ext>
              </a:extLst>
            </p:cNvPr>
            <p:cNvSpPr/>
            <p:nvPr/>
          </p:nvSpPr>
          <p:spPr>
            <a:xfrm>
              <a:off x="9939256" y="3821973"/>
              <a:ext cx="71983" cy="71991"/>
            </a:xfrm>
            <a:custGeom>
              <a:avLst/>
              <a:gdLst>
                <a:gd name="connsiteX0" fmla="*/ 0 w 71983"/>
                <a:gd name="connsiteY0" fmla="*/ 71992 h 71991"/>
                <a:gd name="connsiteX1" fmla="*/ 71983 w 71983"/>
                <a:gd name="connsiteY1" fmla="*/ 71992 h 71991"/>
                <a:gd name="connsiteX2" fmla="*/ 71983 w 71983"/>
                <a:gd name="connsiteY2" fmla="*/ 0 h 71991"/>
                <a:gd name="connsiteX3" fmla="*/ 0 w 71983"/>
                <a:gd name="connsiteY3" fmla="*/ 0 h 71991"/>
              </a:gdLst>
              <a:ahLst/>
              <a:cxnLst>
                <a:cxn ang="0">
                  <a:pos x="connsiteX0" y="connsiteY0"/>
                </a:cxn>
                <a:cxn ang="0">
                  <a:pos x="connsiteX1" y="connsiteY1"/>
                </a:cxn>
                <a:cxn ang="0">
                  <a:pos x="connsiteX2" y="connsiteY2"/>
                </a:cxn>
                <a:cxn ang="0">
                  <a:pos x="connsiteX3" y="connsiteY3"/>
                </a:cxn>
              </a:cxnLst>
              <a:rect l="l" t="t" r="r" b="b"/>
              <a:pathLst>
                <a:path w="71983" h="71991">
                  <a:moveTo>
                    <a:pt x="0" y="71992"/>
                  </a:moveTo>
                  <a:lnTo>
                    <a:pt x="71983" y="71992"/>
                  </a:lnTo>
                  <a:lnTo>
                    <a:pt x="71983" y="0"/>
                  </a:lnTo>
                  <a:lnTo>
                    <a:pt x="0" y="0"/>
                  </a:lnTo>
                  <a:close/>
                </a:path>
              </a:pathLst>
            </a:custGeom>
            <a:solidFill>
              <a:srgbClr val="00B3C2"/>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7BB5CDB-B1EB-49FD-D41B-AA1336819BDE}"/>
                </a:ext>
              </a:extLst>
            </p:cNvPr>
            <p:cNvSpPr/>
            <p:nvPr/>
          </p:nvSpPr>
          <p:spPr>
            <a:xfrm>
              <a:off x="10011239" y="3821973"/>
              <a:ext cx="71982" cy="71991"/>
            </a:xfrm>
            <a:custGeom>
              <a:avLst/>
              <a:gdLst>
                <a:gd name="connsiteX0" fmla="*/ 0 w 71982"/>
                <a:gd name="connsiteY0" fmla="*/ 71992 h 71991"/>
                <a:gd name="connsiteX1" fmla="*/ 71983 w 71982"/>
                <a:gd name="connsiteY1" fmla="*/ 71992 h 71991"/>
                <a:gd name="connsiteX2" fmla="*/ 71983 w 71982"/>
                <a:gd name="connsiteY2" fmla="*/ 0 h 71991"/>
                <a:gd name="connsiteX3" fmla="*/ 0 w 71982"/>
                <a:gd name="connsiteY3" fmla="*/ 0 h 71991"/>
              </a:gdLst>
              <a:ahLst/>
              <a:cxnLst>
                <a:cxn ang="0">
                  <a:pos x="connsiteX0" y="connsiteY0"/>
                </a:cxn>
                <a:cxn ang="0">
                  <a:pos x="connsiteX1" y="connsiteY1"/>
                </a:cxn>
                <a:cxn ang="0">
                  <a:pos x="connsiteX2" y="connsiteY2"/>
                </a:cxn>
                <a:cxn ang="0">
                  <a:pos x="connsiteX3" y="connsiteY3"/>
                </a:cxn>
              </a:cxnLst>
              <a:rect l="l" t="t" r="r" b="b"/>
              <a:pathLst>
                <a:path w="71982" h="71991">
                  <a:moveTo>
                    <a:pt x="0" y="71992"/>
                  </a:moveTo>
                  <a:lnTo>
                    <a:pt x="71983" y="71992"/>
                  </a:lnTo>
                  <a:lnTo>
                    <a:pt x="71983" y="0"/>
                  </a:lnTo>
                  <a:lnTo>
                    <a:pt x="0" y="0"/>
                  </a:lnTo>
                  <a:close/>
                </a:path>
              </a:pathLst>
            </a:custGeom>
            <a:solidFill>
              <a:srgbClr val="E2C197"/>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431B7CD-F163-4958-0FB8-00069EFA449E}"/>
                </a:ext>
              </a:extLst>
            </p:cNvPr>
            <p:cNvSpPr/>
            <p:nvPr/>
          </p:nvSpPr>
          <p:spPr>
            <a:xfrm>
              <a:off x="10083222" y="3821973"/>
              <a:ext cx="71982" cy="71991"/>
            </a:xfrm>
            <a:custGeom>
              <a:avLst/>
              <a:gdLst>
                <a:gd name="connsiteX0" fmla="*/ 0 w 71982"/>
                <a:gd name="connsiteY0" fmla="*/ 71992 h 71991"/>
                <a:gd name="connsiteX1" fmla="*/ 71982 w 71982"/>
                <a:gd name="connsiteY1" fmla="*/ 71992 h 71991"/>
                <a:gd name="connsiteX2" fmla="*/ 71982 w 71982"/>
                <a:gd name="connsiteY2" fmla="*/ 0 h 71991"/>
                <a:gd name="connsiteX3" fmla="*/ 0 w 71982"/>
                <a:gd name="connsiteY3" fmla="*/ 0 h 71991"/>
              </a:gdLst>
              <a:ahLst/>
              <a:cxnLst>
                <a:cxn ang="0">
                  <a:pos x="connsiteX0" y="connsiteY0"/>
                </a:cxn>
                <a:cxn ang="0">
                  <a:pos x="connsiteX1" y="connsiteY1"/>
                </a:cxn>
                <a:cxn ang="0">
                  <a:pos x="connsiteX2" y="connsiteY2"/>
                </a:cxn>
                <a:cxn ang="0">
                  <a:pos x="connsiteX3" y="connsiteY3"/>
                </a:cxn>
              </a:cxnLst>
              <a:rect l="l" t="t" r="r" b="b"/>
              <a:pathLst>
                <a:path w="71982" h="71991">
                  <a:moveTo>
                    <a:pt x="0" y="71992"/>
                  </a:moveTo>
                  <a:lnTo>
                    <a:pt x="71982" y="71992"/>
                  </a:lnTo>
                  <a:lnTo>
                    <a:pt x="71982" y="0"/>
                  </a:lnTo>
                  <a:lnTo>
                    <a:pt x="0" y="0"/>
                  </a:lnTo>
                  <a:close/>
                </a:path>
              </a:pathLst>
            </a:custGeom>
            <a:solidFill>
              <a:srgbClr val="DF9D88"/>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70FDE5CA-2818-14B4-0AFE-42B97FD4C1AD}"/>
                </a:ext>
              </a:extLst>
            </p:cNvPr>
            <p:cNvSpPr/>
            <p:nvPr/>
          </p:nvSpPr>
          <p:spPr>
            <a:xfrm>
              <a:off x="10155205" y="3821973"/>
              <a:ext cx="71983" cy="71991"/>
            </a:xfrm>
            <a:custGeom>
              <a:avLst/>
              <a:gdLst>
                <a:gd name="connsiteX0" fmla="*/ 0 w 71983"/>
                <a:gd name="connsiteY0" fmla="*/ 71992 h 71991"/>
                <a:gd name="connsiteX1" fmla="*/ 71983 w 71983"/>
                <a:gd name="connsiteY1" fmla="*/ 71992 h 71991"/>
                <a:gd name="connsiteX2" fmla="*/ 71983 w 71983"/>
                <a:gd name="connsiteY2" fmla="*/ 0 h 71991"/>
                <a:gd name="connsiteX3" fmla="*/ 0 w 71983"/>
                <a:gd name="connsiteY3" fmla="*/ 0 h 71991"/>
              </a:gdLst>
              <a:ahLst/>
              <a:cxnLst>
                <a:cxn ang="0">
                  <a:pos x="connsiteX0" y="connsiteY0"/>
                </a:cxn>
                <a:cxn ang="0">
                  <a:pos x="connsiteX1" y="connsiteY1"/>
                </a:cxn>
                <a:cxn ang="0">
                  <a:pos x="connsiteX2" y="connsiteY2"/>
                </a:cxn>
                <a:cxn ang="0">
                  <a:pos x="connsiteX3" y="connsiteY3"/>
                </a:cxn>
              </a:cxnLst>
              <a:rect l="l" t="t" r="r" b="b"/>
              <a:pathLst>
                <a:path w="71983" h="71991">
                  <a:moveTo>
                    <a:pt x="0" y="71992"/>
                  </a:moveTo>
                  <a:lnTo>
                    <a:pt x="71983" y="71992"/>
                  </a:lnTo>
                  <a:lnTo>
                    <a:pt x="71983" y="0"/>
                  </a:lnTo>
                  <a:lnTo>
                    <a:pt x="0" y="0"/>
                  </a:lnTo>
                  <a:close/>
                </a:path>
              </a:pathLst>
            </a:custGeom>
            <a:solidFill>
              <a:srgbClr val="ED1C24"/>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E6E75E03-3930-6925-E83D-3A53F898961C}"/>
                </a:ext>
              </a:extLst>
            </p:cNvPr>
            <p:cNvSpPr/>
            <p:nvPr/>
          </p:nvSpPr>
          <p:spPr>
            <a:xfrm>
              <a:off x="9939256" y="3749981"/>
              <a:ext cx="71983" cy="71992"/>
            </a:xfrm>
            <a:custGeom>
              <a:avLst/>
              <a:gdLst>
                <a:gd name="connsiteX0" fmla="*/ 0 w 71983"/>
                <a:gd name="connsiteY0" fmla="*/ 71992 h 71992"/>
                <a:gd name="connsiteX1" fmla="*/ 71983 w 71983"/>
                <a:gd name="connsiteY1" fmla="*/ 71992 h 71992"/>
                <a:gd name="connsiteX2" fmla="*/ 71983 w 71983"/>
                <a:gd name="connsiteY2" fmla="*/ 0 h 71992"/>
                <a:gd name="connsiteX3" fmla="*/ 0 w 71983"/>
                <a:gd name="connsiteY3" fmla="*/ 0 h 71992"/>
              </a:gdLst>
              <a:ahLst/>
              <a:cxnLst>
                <a:cxn ang="0">
                  <a:pos x="connsiteX0" y="connsiteY0"/>
                </a:cxn>
                <a:cxn ang="0">
                  <a:pos x="connsiteX1" y="connsiteY1"/>
                </a:cxn>
                <a:cxn ang="0">
                  <a:pos x="connsiteX2" y="connsiteY2"/>
                </a:cxn>
                <a:cxn ang="0">
                  <a:pos x="connsiteX3" y="connsiteY3"/>
                </a:cxn>
              </a:cxnLst>
              <a:rect l="l" t="t" r="r" b="b"/>
              <a:pathLst>
                <a:path w="71983" h="71992">
                  <a:moveTo>
                    <a:pt x="0" y="71992"/>
                  </a:moveTo>
                  <a:lnTo>
                    <a:pt x="71983" y="71992"/>
                  </a:lnTo>
                  <a:lnTo>
                    <a:pt x="71983" y="0"/>
                  </a:lnTo>
                  <a:lnTo>
                    <a:pt x="0" y="0"/>
                  </a:lnTo>
                  <a:close/>
                </a:path>
              </a:pathLst>
            </a:custGeom>
            <a:solidFill>
              <a:srgbClr val="68C3EE"/>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41AFC73B-C153-E290-C120-DB5183F60E76}"/>
                </a:ext>
              </a:extLst>
            </p:cNvPr>
            <p:cNvSpPr/>
            <p:nvPr/>
          </p:nvSpPr>
          <p:spPr>
            <a:xfrm>
              <a:off x="10011239" y="3749981"/>
              <a:ext cx="71982" cy="71992"/>
            </a:xfrm>
            <a:custGeom>
              <a:avLst/>
              <a:gdLst>
                <a:gd name="connsiteX0" fmla="*/ 0 w 71982"/>
                <a:gd name="connsiteY0" fmla="*/ 71992 h 71992"/>
                <a:gd name="connsiteX1" fmla="*/ 71983 w 71982"/>
                <a:gd name="connsiteY1" fmla="*/ 71992 h 71992"/>
                <a:gd name="connsiteX2" fmla="*/ 71983 w 71982"/>
                <a:gd name="connsiteY2" fmla="*/ 0 h 71992"/>
                <a:gd name="connsiteX3" fmla="*/ 0 w 71982"/>
                <a:gd name="connsiteY3" fmla="*/ 0 h 71992"/>
              </a:gdLst>
              <a:ahLst/>
              <a:cxnLst>
                <a:cxn ang="0">
                  <a:pos x="connsiteX0" y="connsiteY0"/>
                </a:cxn>
                <a:cxn ang="0">
                  <a:pos x="connsiteX1" y="connsiteY1"/>
                </a:cxn>
                <a:cxn ang="0">
                  <a:pos x="connsiteX2" y="connsiteY2"/>
                </a:cxn>
                <a:cxn ang="0">
                  <a:pos x="connsiteX3" y="connsiteY3"/>
                </a:cxn>
              </a:cxnLst>
              <a:rect l="l" t="t" r="r" b="b"/>
              <a:pathLst>
                <a:path w="71982" h="71992">
                  <a:moveTo>
                    <a:pt x="0" y="71992"/>
                  </a:moveTo>
                  <a:lnTo>
                    <a:pt x="71983" y="71992"/>
                  </a:lnTo>
                  <a:lnTo>
                    <a:pt x="71983" y="0"/>
                  </a:lnTo>
                  <a:lnTo>
                    <a:pt x="0" y="0"/>
                  </a:lnTo>
                  <a:close/>
                </a:path>
              </a:pathLst>
            </a:custGeom>
            <a:solidFill>
              <a:srgbClr val="F58020"/>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461C0AE9-C415-E148-16C6-FD4D1796346B}"/>
                </a:ext>
              </a:extLst>
            </p:cNvPr>
            <p:cNvSpPr/>
            <p:nvPr/>
          </p:nvSpPr>
          <p:spPr>
            <a:xfrm>
              <a:off x="10083222" y="3749981"/>
              <a:ext cx="71982" cy="71992"/>
            </a:xfrm>
            <a:custGeom>
              <a:avLst/>
              <a:gdLst>
                <a:gd name="connsiteX0" fmla="*/ 0 w 71982"/>
                <a:gd name="connsiteY0" fmla="*/ 71992 h 71992"/>
                <a:gd name="connsiteX1" fmla="*/ 71982 w 71982"/>
                <a:gd name="connsiteY1" fmla="*/ 71992 h 71992"/>
                <a:gd name="connsiteX2" fmla="*/ 71982 w 71982"/>
                <a:gd name="connsiteY2" fmla="*/ 0 h 71992"/>
                <a:gd name="connsiteX3" fmla="*/ 0 w 71982"/>
                <a:gd name="connsiteY3" fmla="*/ 0 h 71992"/>
              </a:gdLst>
              <a:ahLst/>
              <a:cxnLst>
                <a:cxn ang="0">
                  <a:pos x="connsiteX0" y="connsiteY0"/>
                </a:cxn>
                <a:cxn ang="0">
                  <a:pos x="connsiteX1" y="connsiteY1"/>
                </a:cxn>
                <a:cxn ang="0">
                  <a:pos x="connsiteX2" y="connsiteY2"/>
                </a:cxn>
                <a:cxn ang="0">
                  <a:pos x="connsiteX3" y="connsiteY3"/>
                </a:cxn>
              </a:cxnLst>
              <a:rect l="l" t="t" r="r" b="b"/>
              <a:pathLst>
                <a:path w="71982" h="71992">
                  <a:moveTo>
                    <a:pt x="0" y="71992"/>
                  </a:moveTo>
                  <a:lnTo>
                    <a:pt x="71982" y="71992"/>
                  </a:lnTo>
                  <a:lnTo>
                    <a:pt x="71982" y="0"/>
                  </a:lnTo>
                  <a:lnTo>
                    <a:pt x="0" y="0"/>
                  </a:lnTo>
                  <a:close/>
                </a:path>
              </a:pathLst>
            </a:custGeom>
            <a:solidFill>
              <a:srgbClr val="ED1C24"/>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033CCD93-526C-6CF8-B298-6E9706EF4C0C}"/>
                </a:ext>
              </a:extLst>
            </p:cNvPr>
            <p:cNvSpPr/>
            <p:nvPr/>
          </p:nvSpPr>
          <p:spPr>
            <a:xfrm>
              <a:off x="10155205" y="3749981"/>
              <a:ext cx="71983" cy="71992"/>
            </a:xfrm>
            <a:custGeom>
              <a:avLst/>
              <a:gdLst>
                <a:gd name="connsiteX0" fmla="*/ 0 w 71983"/>
                <a:gd name="connsiteY0" fmla="*/ 71992 h 71992"/>
                <a:gd name="connsiteX1" fmla="*/ 71983 w 71983"/>
                <a:gd name="connsiteY1" fmla="*/ 71992 h 71992"/>
                <a:gd name="connsiteX2" fmla="*/ 71983 w 71983"/>
                <a:gd name="connsiteY2" fmla="*/ 0 h 71992"/>
                <a:gd name="connsiteX3" fmla="*/ 0 w 71983"/>
                <a:gd name="connsiteY3" fmla="*/ 0 h 71992"/>
              </a:gdLst>
              <a:ahLst/>
              <a:cxnLst>
                <a:cxn ang="0">
                  <a:pos x="connsiteX0" y="connsiteY0"/>
                </a:cxn>
                <a:cxn ang="0">
                  <a:pos x="connsiteX1" y="connsiteY1"/>
                </a:cxn>
                <a:cxn ang="0">
                  <a:pos x="connsiteX2" y="connsiteY2"/>
                </a:cxn>
                <a:cxn ang="0">
                  <a:pos x="connsiteX3" y="connsiteY3"/>
                </a:cxn>
              </a:cxnLst>
              <a:rect l="l" t="t" r="r" b="b"/>
              <a:pathLst>
                <a:path w="71983" h="71992">
                  <a:moveTo>
                    <a:pt x="0" y="71992"/>
                  </a:moveTo>
                  <a:lnTo>
                    <a:pt x="71983" y="71992"/>
                  </a:lnTo>
                  <a:lnTo>
                    <a:pt x="71983" y="0"/>
                  </a:lnTo>
                  <a:lnTo>
                    <a:pt x="0" y="0"/>
                  </a:lnTo>
                  <a:close/>
                </a:path>
              </a:pathLst>
            </a:custGeom>
            <a:solidFill>
              <a:srgbClr val="C3262D"/>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922183AC-97A4-8E78-1DFE-E4CB85C3AE90}"/>
                </a:ext>
              </a:extLst>
            </p:cNvPr>
            <p:cNvSpPr/>
            <p:nvPr/>
          </p:nvSpPr>
          <p:spPr>
            <a:xfrm>
              <a:off x="9939256" y="3677990"/>
              <a:ext cx="71983" cy="71991"/>
            </a:xfrm>
            <a:custGeom>
              <a:avLst/>
              <a:gdLst>
                <a:gd name="connsiteX0" fmla="*/ 0 w 71983"/>
                <a:gd name="connsiteY0" fmla="*/ 71991 h 71991"/>
                <a:gd name="connsiteX1" fmla="*/ 71983 w 71983"/>
                <a:gd name="connsiteY1" fmla="*/ 71991 h 71991"/>
                <a:gd name="connsiteX2" fmla="*/ 71983 w 71983"/>
                <a:gd name="connsiteY2" fmla="*/ 0 h 71991"/>
                <a:gd name="connsiteX3" fmla="*/ 0 w 71983"/>
                <a:gd name="connsiteY3" fmla="*/ 0 h 71991"/>
              </a:gdLst>
              <a:ahLst/>
              <a:cxnLst>
                <a:cxn ang="0">
                  <a:pos x="connsiteX0" y="connsiteY0"/>
                </a:cxn>
                <a:cxn ang="0">
                  <a:pos x="connsiteX1" y="connsiteY1"/>
                </a:cxn>
                <a:cxn ang="0">
                  <a:pos x="connsiteX2" y="connsiteY2"/>
                </a:cxn>
                <a:cxn ang="0">
                  <a:pos x="connsiteX3" y="connsiteY3"/>
                </a:cxn>
              </a:cxnLst>
              <a:rect l="l" t="t" r="r" b="b"/>
              <a:pathLst>
                <a:path w="71983" h="71991">
                  <a:moveTo>
                    <a:pt x="0" y="71991"/>
                  </a:moveTo>
                  <a:lnTo>
                    <a:pt x="71983" y="71991"/>
                  </a:lnTo>
                  <a:lnTo>
                    <a:pt x="71983" y="0"/>
                  </a:lnTo>
                  <a:lnTo>
                    <a:pt x="0" y="0"/>
                  </a:lnTo>
                  <a:close/>
                </a:path>
              </a:pathLst>
            </a:custGeom>
            <a:solidFill>
              <a:srgbClr val="0084C3"/>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DA51FF4-A2D2-DDD8-1D82-66FB11D3D301}"/>
                </a:ext>
              </a:extLst>
            </p:cNvPr>
            <p:cNvSpPr/>
            <p:nvPr/>
          </p:nvSpPr>
          <p:spPr>
            <a:xfrm>
              <a:off x="10011239" y="3677990"/>
              <a:ext cx="71982" cy="71991"/>
            </a:xfrm>
            <a:custGeom>
              <a:avLst/>
              <a:gdLst>
                <a:gd name="connsiteX0" fmla="*/ 0 w 71982"/>
                <a:gd name="connsiteY0" fmla="*/ 71991 h 71991"/>
                <a:gd name="connsiteX1" fmla="*/ 71983 w 71982"/>
                <a:gd name="connsiteY1" fmla="*/ 71991 h 71991"/>
                <a:gd name="connsiteX2" fmla="*/ 71983 w 71982"/>
                <a:gd name="connsiteY2" fmla="*/ 0 h 71991"/>
                <a:gd name="connsiteX3" fmla="*/ 0 w 71982"/>
                <a:gd name="connsiteY3" fmla="*/ 0 h 71991"/>
              </a:gdLst>
              <a:ahLst/>
              <a:cxnLst>
                <a:cxn ang="0">
                  <a:pos x="connsiteX0" y="connsiteY0"/>
                </a:cxn>
                <a:cxn ang="0">
                  <a:pos x="connsiteX1" y="connsiteY1"/>
                </a:cxn>
                <a:cxn ang="0">
                  <a:pos x="connsiteX2" y="connsiteY2"/>
                </a:cxn>
                <a:cxn ang="0">
                  <a:pos x="connsiteX3" y="connsiteY3"/>
                </a:cxn>
              </a:cxnLst>
              <a:rect l="l" t="t" r="r" b="b"/>
              <a:pathLst>
                <a:path w="71982" h="71991">
                  <a:moveTo>
                    <a:pt x="0" y="71991"/>
                  </a:moveTo>
                  <a:lnTo>
                    <a:pt x="71983" y="71991"/>
                  </a:lnTo>
                  <a:lnTo>
                    <a:pt x="71983" y="0"/>
                  </a:lnTo>
                  <a:lnTo>
                    <a:pt x="0" y="0"/>
                  </a:lnTo>
                  <a:close/>
                </a:path>
              </a:pathLst>
            </a:custGeom>
            <a:solidFill>
              <a:srgbClr val="FAA61A"/>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700F7809-413C-6524-2D8E-1D0CA20BEB84}"/>
                </a:ext>
              </a:extLst>
            </p:cNvPr>
            <p:cNvSpPr/>
            <p:nvPr/>
          </p:nvSpPr>
          <p:spPr>
            <a:xfrm>
              <a:off x="10083222" y="3677990"/>
              <a:ext cx="71982" cy="71991"/>
            </a:xfrm>
            <a:custGeom>
              <a:avLst/>
              <a:gdLst>
                <a:gd name="connsiteX0" fmla="*/ 0 w 71982"/>
                <a:gd name="connsiteY0" fmla="*/ 71991 h 71991"/>
                <a:gd name="connsiteX1" fmla="*/ 71982 w 71982"/>
                <a:gd name="connsiteY1" fmla="*/ 71991 h 71991"/>
                <a:gd name="connsiteX2" fmla="*/ 71982 w 71982"/>
                <a:gd name="connsiteY2" fmla="*/ 0 h 71991"/>
                <a:gd name="connsiteX3" fmla="*/ 0 w 71982"/>
                <a:gd name="connsiteY3" fmla="*/ 0 h 71991"/>
              </a:gdLst>
              <a:ahLst/>
              <a:cxnLst>
                <a:cxn ang="0">
                  <a:pos x="connsiteX0" y="connsiteY0"/>
                </a:cxn>
                <a:cxn ang="0">
                  <a:pos x="connsiteX1" y="connsiteY1"/>
                </a:cxn>
                <a:cxn ang="0">
                  <a:pos x="connsiteX2" y="connsiteY2"/>
                </a:cxn>
                <a:cxn ang="0">
                  <a:pos x="connsiteX3" y="connsiteY3"/>
                </a:cxn>
              </a:cxnLst>
              <a:rect l="l" t="t" r="r" b="b"/>
              <a:pathLst>
                <a:path w="71982" h="71991">
                  <a:moveTo>
                    <a:pt x="0" y="71991"/>
                  </a:moveTo>
                  <a:lnTo>
                    <a:pt x="71982" y="71991"/>
                  </a:lnTo>
                  <a:lnTo>
                    <a:pt x="71982" y="0"/>
                  </a:lnTo>
                  <a:lnTo>
                    <a:pt x="0" y="0"/>
                  </a:lnTo>
                  <a:close/>
                </a:path>
              </a:pathLst>
            </a:custGeom>
            <a:solidFill>
              <a:srgbClr val="C3262D"/>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C6AB2C6A-1112-9821-B7F8-56236FA0D0EB}"/>
                </a:ext>
              </a:extLst>
            </p:cNvPr>
            <p:cNvSpPr/>
            <p:nvPr/>
          </p:nvSpPr>
          <p:spPr>
            <a:xfrm>
              <a:off x="10155205" y="3677990"/>
              <a:ext cx="71983" cy="71991"/>
            </a:xfrm>
            <a:custGeom>
              <a:avLst/>
              <a:gdLst>
                <a:gd name="connsiteX0" fmla="*/ 0 w 71983"/>
                <a:gd name="connsiteY0" fmla="*/ 71991 h 71991"/>
                <a:gd name="connsiteX1" fmla="*/ 71983 w 71983"/>
                <a:gd name="connsiteY1" fmla="*/ 71991 h 71991"/>
                <a:gd name="connsiteX2" fmla="*/ 71983 w 71983"/>
                <a:gd name="connsiteY2" fmla="*/ 0 h 71991"/>
                <a:gd name="connsiteX3" fmla="*/ 0 w 71983"/>
                <a:gd name="connsiteY3" fmla="*/ 0 h 71991"/>
              </a:gdLst>
              <a:ahLst/>
              <a:cxnLst>
                <a:cxn ang="0">
                  <a:pos x="connsiteX0" y="connsiteY0"/>
                </a:cxn>
                <a:cxn ang="0">
                  <a:pos x="connsiteX1" y="connsiteY1"/>
                </a:cxn>
                <a:cxn ang="0">
                  <a:pos x="connsiteX2" y="connsiteY2"/>
                </a:cxn>
                <a:cxn ang="0">
                  <a:pos x="connsiteX3" y="connsiteY3"/>
                </a:cxn>
              </a:cxnLst>
              <a:rect l="l" t="t" r="r" b="b"/>
              <a:pathLst>
                <a:path w="71983" h="71991">
                  <a:moveTo>
                    <a:pt x="0" y="71991"/>
                  </a:moveTo>
                  <a:lnTo>
                    <a:pt x="71983" y="71991"/>
                  </a:lnTo>
                  <a:lnTo>
                    <a:pt x="71983" y="0"/>
                  </a:lnTo>
                  <a:lnTo>
                    <a:pt x="0" y="0"/>
                  </a:lnTo>
                  <a:close/>
                </a:path>
              </a:pathLst>
            </a:custGeom>
            <a:solidFill>
              <a:srgbClr val="8E181B"/>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C80B3F4E-6AB2-8554-6604-B44F59DE6683}"/>
                </a:ext>
              </a:extLst>
            </p:cNvPr>
            <p:cNvSpPr/>
            <p:nvPr/>
          </p:nvSpPr>
          <p:spPr>
            <a:xfrm>
              <a:off x="10286755" y="3786682"/>
              <a:ext cx="144045" cy="154083"/>
            </a:xfrm>
            <a:custGeom>
              <a:avLst/>
              <a:gdLst>
                <a:gd name="connsiteX0" fmla="*/ 37842 w 144045"/>
                <a:gd name="connsiteY0" fmla="*/ 100046 h 154083"/>
                <a:gd name="connsiteX1" fmla="*/ 85510 w 144045"/>
                <a:gd name="connsiteY1" fmla="*/ 100046 h 154083"/>
                <a:gd name="connsiteX2" fmla="*/ 61107 w 144045"/>
                <a:gd name="connsiteY2" fmla="*/ 32944 h 154083"/>
                <a:gd name="connsiteX3" fmla="*/ 37842 w 144045"/>
                <a:gd name="connsiteY3" fmla="*/ 100046 h 154083"/>
                <a:gd name="connsiteX4" fmla="*/ 0 w 144045"/>
                <a:gd name="connsiteY4" fmla="*/ 154083 h 154083"/>
                <a:gd name="connsiteX5" fmla="*/ 0 w 144045"/>
                <a:gd name="connsiteY5" fmla="*/ 140867 h 154083"/>
                <a:gd name="connsiteX6" fmla="*/ 11551 w 144045"/>
                <a:gd name="connsiteY6" fmla="*/ 140867 h 154083"/>
                <a:gd name="connsiteX7" fmla="*/ 60163 w 144045"/>
                <a:gd name="connsiteY7" fmla="*/ 0 h 154083"/>
                <a:gd name="connsiteX8" fmla="*/ 79523 w 144045"/>
                <a:gd name="connsiteY8" fmla="*/ 0 h 154083"/>
                <a:gd name="connsiteX9" fmla="*/ 132136 w 144045"/>
                <a:gd name="connsiteY9" fmla="*/ 140867 h 154083"/>
                <a:gd name="connsiteX10" fmla="*/ 144046 w 144045"/>
                <a:gd name="connsiteY10" fmla="*/ 140867 h 154083"/>
                <a:gd name="connsiteX11" fmla="*/ 144046 w 144045"/>
                <a:gd name="connsiteY11" fmla="*/ 154083 h 154083"/>
                <a:gd name="connsiteX12" fmla="*/ 85509 w 144045"/>
                <a:gd name="connsiteY12" fmla="*/ 154083 h 154083"/>
                <a:gd name="connsiteX13" fmla="*/ 85509 w 144045"/>
                <a:gd name="connsiteY13" fmla="*/ 140867 h 154083"/>
                <a:gd name="connsiteX14" fmla="*/ 99989 w 144045"/>
                <a:gd name="connsiteY14" fmla="*/ 140867 h 154083"/>
                <a:gd name="connsiteX15" fmla="*/ 89024 w 144045"/>
                <a:gd name="connsiteY15" fmla="*/ 112012 h 154083"/>
                <a:gd name="connsiteX16" fmla="*/ 33742 w 144045"/>
                <a:gd name="connsiteY16" fmla="*/ 112012 h 154083"/>
                <a:gd name="connsiteX17" fmla="*/ 24208 w 144045"/>
                <a:gd name="connsiteY17" fmla="*/ 140867 h 154083"/>
                <a:gd name="connsiteX18" fmla="*/ 38720 w 144045"/>
                <a:gd name="connsiteY18" fmla="*/ 140867 h 154083"/>
                <a:gd name="connsiteX19" fmla="*/ 38720 w 144045"/>
                <a:gd name="connsiteY19" fmla="*/ 154083 h 154083"/>
                <a:gd name="connsiteX20" fmla="*/ 0 w 144045"/>
                <a:gd name="connsiteY20" fmla="*/ 154083 h 1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045" h="154083">
                  <a:moveTo>
                    <a:pt x="37842" y="100046"/>
                  </a:moveTo>
                  <a:lnTo>
                    <a:pt x="85510" y="100046"/>
                  </a:lnTo>
                  <a:lnTo>
                    <a:pt x="61107" y="32944"/>
                  </a:lnTo>
                  <a:lnTo>
                    <a:pt x="37842" y="100046"/>
                  </a:lnTo>
                  <a:close/>
                  <a:moveTo>
                    <a:pt x="0" y="154083"/>
                  </a:moveTo>
                  <a:lnTo>
                    <a:pt x="0" y="140867"/>
                  </a:lnTo>
                  <a:lnTo>
                    <a:pt x="11551" y="140867"/>
                  </a:lnTo>
                  <a:lnTo>
                    <a:pt x="60163" y="0"/>
                  </a:lnTo>
                  <a:lnTo>
                    <a:pt x="79523" y="0"/>
                  </a:lnTo>
                  <a:lnTo>
                    <a:pt x="132136" y="140867"/>
                  </a:lnTo>
                  <a:lnTo>
                    <a:pt x="144046" y="140867"/>
                  </a:lnTo>
                  <a:lnTo>
                    <a:pt x="144046" y="154083"/>
                  </a:lnTo>
                  <a:lnTo>
                    <a:pt x="85509" y="154083"/>
                  </a:lnTo>
                  <a:lnTo>
                    <a:pt x="85509" y="140867"/>
                  </a:lnTo>
                  <a:lnTo>
                    <a:pt x="99989" y="140867"/>
                  </a:lnTo>
                  <a:lnTo>
                    <a:pt x="89024" y="112012"/>
                  </a:lnTo>
                  <a:lnTo>
                    <a:pt x="33742" y="112012"/>
                  </a:lnTo>
                  <a:lnTo>
                    <a:pt x="24208" y="140867"/>
                  </a:lnTo>
                  <a:lnTo>
                    <a:pt x="38720" y="140867"/>
                  </a:lnTo>
                  <a:lnTo>
                    <a:pt x="38720" y="154083"/>
                  </a:lnTo>
                  <a:lnTo>
                    <a:pt x="0" y="154083"/>
                  </a:lnTo>
                  <a:close/>
                </a:path>
              </a:pathLst>
            </a:custGeom>
            <a:solidFill>
              <a:schemeClr val="tx1"/>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1A3E5CA7-21BA-047E-1BD3-80C498AC22BE}"/>
                </a:ext>
              </a:extLst>
            </p:cNvPr>
            <p:cNvSpPr/>
            <p:nvPr/>
          </p:nvSpPr>
          <p:spPr>
            <a:xfrm>
              <a:off x="10438122" y="3787666"/>
              <a:ext cx="51310" cy="153099"/>
            </a:xfrm>
            <a:custGeom>
              <a:avLst/>
              <a:gdLst>
                <a:gd name="connsiteX0" fmla="*/ 0 w 51310"/>
                <a:gd name="connsiteY0" fmla="*/ 153099 h 153099"/>
                <a:gd name="connsiteX1" fmla="*/ 0 w 51310"/>
                <a:gd name="connsiteY1" fmla="*/ 141019 h 153099"/>
                <a:gd name="connsiteX2" fmla="*/ 12496 w 51310"/>
                <a:gd name="connsiteY2" fmla="*/ 141019 h 153099"/>
                <a:gd name="connsiteX3" fmla="*/ 12496 w 51310"/>
                <a:gd name="connsiteY3" fmla="*/ 12194 h 153099"/>
                <a:gd name="connsiteX4" fmla="*/ 0 w 51310"/>
                <a:gd name="connsiteY4" fmla="*/ 12194 h 153099"/>
                <a:gd name="connsiteX5" fmla="*/ 0 w 51310"/>
                <a:gd name="connsiteY5" fmla="*/ 0 h 153099"/>
                <a:gd name="connsiteX6" fmla="*/ 38818 w 51310"/>
                <a:gd name="connsiteY6" fmla="*/ 0 h 153099"/>
                <a:gd name="connsiteX7" fmla="*/ 38818 w 51310"/>
                <a:gd name="connsiteY7" fmla="*/ 141019 h 153099"/>
                <a:gd name="connsiteX8" fmla="*/ 51310 w 51310"/>
                <a:gd name="connsiteY8" fmla="*/ 141019 h 153099"/>
                <a:gd name="connsiteX9" fmla="*/ 51310 w 51310"/>
                <a:gd name="connsiteY9" fmla="*/ 153099 h 15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10" h="153099">
                  <a:moveTo>
                    <a:pt x="0" y="153099"/>
                  </a:moveTo>
                  <a:lnTo>
                    <a:pt x="0" y="141019"/>
                  </a:lnTo>
                  <a:lnTo>
                    <a:pt x="12496" y="141019"/>
                  </a:lnTo>
                  <a:lnTo>
                    <a:pt x="12496" y="12194"/>
                  </a:lnTo>
                  <a:lnTo>
                    <a:pt x="0" y="12194"/>
                  </a:lnTo>
                  <a:lnTo>
                    <a:pt x="0" y="0"/>
                  </a:lnTo>
                  <a:lnTo>
                    <a:pt x="38818" y="0"/>
                  </a:lnTo>
                  <a:lnTo>
                    <a:pt x="38818" y="141019"/>
                  </a:lnTo>
                  <a:lnTo>
                    <a:pt x="51310" y="141019"/>
                  </a:lnTo>
                  <a:lnTo>
                    <a:pt x="51310" y="153099"/>
                  </a:lnTo>
                  <a:close/>
                </a:path>
              </a:pathLst>
            </a:custGeom>
            <a:solidFill>
              <a:schemeClr val="tx1"/>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867E270C-B01A-5F4E-DB33-FA60AAEAE062}"/>
                </a:ext>
              </a:extLst>
            </p:cNvPr>
            <p:cNvSpPr/>
            <p:nvPr/>
          </p:nvSpPr>
          <p:spPr>
            <a:xfrm>
              <a:off x="10501311" y="3790999"/>
              <a:ext cx="59577" cy="152531"/>
            </a:xfrm>
            <a:custGeom>
              <a:avLst/>
              <a:gdLst>
                <a:gd name="connsiteX0" fmla="*/ 12300 w 59577"/>
                <a:gd name="connsiteY0" fmla="*/ 54113 h 152531"/>
                <a:gd name="connsiteX1" fmla="*/ 0 w 59577"/>
                <a:gd name="connsiteY1" fmla="*/ 54113 h 152531"/>
                <a:gd name="connsiteX2" fmla="*/ 0 w 59577"/>
                <a:gd name="connsiteY2" fmla="*/ 41806 h 152531"/>
                <a:gd name="connsiteX3" fmla="*/ 12300 w 59577"/>
                <a:gd name="connsiteY3" fmla="*/ 41806 h 152531"/>
                <a:gd name="connsiteX4" fmla="*/ 12300 w 59577"/>
                <a:gd name="connsiteY4" fmla="*/ 11436 h 152531"/>
                <a:gd name="connsiteX5" fmla="*/ 38525 w 59577"/>
                <a:gd name="connsiteY5" fmla="*/ 0 h 152531"/>
                <a:gd name="connsiteX6" fmla="*/ 38525 w 59577"/>
                <a:gd name="connsiteY6" fmla="*/ 41806 h 152531"/>
                <a:gd name="connsiteX7" fmla="*/ 55314 w 59577"/>
                <a:gd name="connsiteY7" fmla="*/ 41806 h 152531"/>
                <a:gd name="connsiteX8" fmla="*/ 55314 w 59577"/>
                <a:gd name="connsiteY8" fmla="*/ 54113 h 152531"/>
                <a:gd name="connsiteX9" fmla="*/ 38525 w 59577"/>
                <a:gd name="connsiteY9" fmla="*/ 54113 h 152531"/>
                <a:gd name="connsiteX10" fmla="*/ 38525 w 59577"/>
                <a:gd name="connsiteY10" fmla="*/ 130000 h 152531"/>
                <a:gd name="connsiteX11" fmla="*/ 39371 w 59577"/>
                <a:gd name="connsiteY11" fmla="*/ 138861 h 152531"/>
                <a:gd name="connsiteX12" fmla="*/ 42430 w 59577"/>
                <a:gd name="connsiteY12" fmla="*/ 141095 h 152531"/>
                <a:gd name="connsiteX13" fmla="*/ 46627 w 59577"/>
                <a:gd name="connsiteY13" fmla="*/ 137990 h 152531"/>
                <a:gd name="connsiteX14" fmla="*/ 49588 w 59577"/>
                <a:gd name="connsiteY14" fmla="*/ 128902 h 152531"/>
                <a:gd name="connsiteX15" fmla="*/ 59577 w 59577"/>
                <a:gd name="connsiteY15" fmla="*/ 134317 h 152531"/>
                <a:gd name="connsiteX16" fmla="*/ 50043 w 59577"/>
                <a:gd name="connsiteY16" fmla="*/ 147987 h 152531"/>
                <a:gd name="connsiteX17" fmla="*/ 35564 w 59577"/>
                <a:gd name="connsiteY17" fmla="*/ 152531 h 152531"/>
                <a:gd name="connsiteX18" fmla="*/ 17538 w 59577"/>
                <a:gd name="connsiteY18" fmla="*/ 146169 h 152531"/>
                <a:gd name="connsiteX19" fmla="*/ 12300 w 59577"/>
                <a:gd name="connsiteY19" fmla="*/ 122691 h 152531"/>
                <a:gd name="connsiteX20" fmla="*/ 12300 w 59577"/>
                <a:gd name="connsiteY20" fmla="*/ 54113 h 15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577" h="152531">
                  <a:moveTo>
                    <a:pt x="12300" y="54113"/>
                  </a:moveTo>
                  <a:lnTo>
                    <a:pt x="0" y="54113"/>
                  </a:lnTo>
                  <a:lnTo>
                    <a:pt x="0" y="41806"/>
                  </a:lnTo>
                  <a:lnTo>
                    <a:pt x="12300" y="41806"/>
                  </a:lnTo>
                  <a:lnTo>
                    <a:pt x="12300" y="11436"/>
                  </a:lnTo>
                  <a:lnTo>
                    <a:pt x="38525" y="0"/>
                  </a:lnTo>
                  <a:lnTo>
                    <a:pt x="38525" y="41806"/>
                  </a:lnTo>
                  <a:lnTo>
                    <a:pt x="55314" y="41806"/>
                  </a:lnTo>
                  <a:lnTo>
                    <a:pt x="55314" y="54113"/>
                  </a:lnTo>
                  <a:lnTo>
                    <a:pt x="38525" y="54113"/>
                  </a:lnTo>
                  <a:lnTo>
                    <a:pt x="38525" y="130000"/>
                  </a:lnTo>
                  <a:cubicBezTo>
                    <a:pt x="38525" y="134430"/>
                    <a:pt x="38818" y="137384"/>
                    <a:pt x="39371" y="138861"/>
                  </a:cubicBezTo>
                  <a:cubicBezTo>
                    <a:pt x="39956" y="140337"/>
                    <a:pt x="40965" y="141095"/>
                    <a:pt x="42430" y="141095"/>
                  </a:cubicBezTo>
                  <a:cubicBezTo>
                    <a:pt x="44024" y="141095"/>
                    <a:pt x="45423" y="140072"/>
                    <a:pt x="46627" y="137990"/>
                  </a:cubicBezTo>
                  <a:cubicBezTo>
                    <a:pt x="47831" y="135907"/>
                    <a:pt x="48840" y="132877"/>
                    <a:pt x="49588" y="128902"/>
                  </a:cubicBezTo>
                  <a:lnTo>
                    <a:pt x="59577" y="134317"/>
                  </a:lnTo>
                  <a:cubicBezTo>
                    <a:pt x="57234" y="140413"/>
                    <a:pt x="54045" y="144957"/>
                    <a:pt x="50043" y="147987"/>
                  </a:cubicBezTo>
                  <a:cubicBezTo>
                    <a:pt x="46041" y="151016"/>
                    <a:pt x="41226" y="152531"/>
                    <a:pt x="35564" y="152531"/>
                  </a:cubicBezTo>
                  <a:cubicBezTo>
                    <a:pt x="27039" y="152531"/>
                    <a:pt x="21052" y="150410"/>
                    <a:pt x="17538" y="146169"/>
                  </a:cubicBezTo>
                  <a:cubicBezTo>
                    <a:pt x="14057" y="141890"/>
                    <a:pt x="12300" y="134089"/>
                    <a:pt x="12300" y="122691"/>
                  </a:cubicBezTo>
                  <a:lnTo>
                    <a:pt x="12300" y="54113"/>
                  </a:lnTo>
                  <a:close/>
                </a:path>
              </a:pathLst>
            </a:custGeom>
            <a:solidFill>
              <a:schemeClr val="tx1"/>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AF1BEFF2-62BF-0CAE-451A-AB4915103C54}"/>
                </a:ext>
              </a:extLst>
            </p:cNvPr>
            <p:cNvSpPr/>
            <p:nvPr/>
          </p:nvSpPr>
          <p:spPr>
            <a:xfrm>
              <a:off x="10570029" y="3830381"/>
              <a:ext cx="76919" cy="110384"/>
            </a:xfrm>
            <a:custGeom>
              <a:avLst/>
              <a:gdLst>
                <a:gd name="connsiteX0" fmla="*/ 0 w 76919"/>
                <a:gd name="connsiteY0" fmla="*/ 110384 h 110384"/>
                <a:gd name="connsiteX1" fmla="*/ 0 w 76919"/>
                <a:gd name="connsiteY1" fmla="*/ 98304 h 110384"/>
                <a:gd name="connsiteX2" fmla="*/ 12495 w 76919"/>
                <a:gd name="connsiteY2" fmla="*/ 98304 h 110384"/>
                <a:gd name="connsiteX3" fmla="*/ 12495 w 76919"/>
                <a:gd name="connsiteY3" fmla="*/ 14730 h 110384"/>
                <a:gd name="connsiteX4" fmla="*/ 0 w 76919"/>
                <a:gd name="connsiteY4" fmla="*/ 14730 h 110384"/>
                <a:gd name="connsiteX5" fmla="*/ 0 w 76919"/>
                <a:gd name="connsiteY5" fmla="*/ 2424 h 110384"/>
                <a:gd name="connsiteX6" fmla="*/ 37647 w 76919"/>
                <a:gd name="connsiteY6" fmla="*/ 2424 h 110384"/>
                <a:gd name="connsiteX7" fmla="*/ 37647 w 76919"/>
                <a:gd name="connsiteY7" fmla="*/ 22418 h 110384"/>
                <a:gd name="connsiteX8" fmla="*/ 47994 w 76919"/>
                <a:gd name="connsiteY8" fmla="*/ 5756 h 110384"/>
                <a:gd name="connsiteX9" fmla="*/ 60911 w 76919"/>
                <a:gd name="connsiteY9" fmla="*/ 0 h 110384"/>
                <a:gd name="connsiteX10" fmla="*/ 72300 w 76919"/>
                <a:gd name="connsiteY10" fmla="*/ 5112 h 110384"/>
                <a:gd name="connsiteX11" fmla="*/ 76920 w 76919"/>
                <a:gd name="connsiteY11" fmla="*/ 18744 h 110384"/>
                <a:gd name="connsiteX12" fmla="*/ 59382 w 76919"/>
                <a:gd name="connsiteY12" fmla="*/ 33172 h 110384"/>
                <a:gd name="connsiteX13" fmla="*/ 56779 w 76919"/>
                <a:gd name="connsiteY13" fmla="*/ 21357 h 110384"/>
                <a:gd name="connsiteX14" fmla="*/ 51768 w 76919"/>
                <a:gd name="connsiteY14" fmla="*/ 17874 h 110384"/>
                <a:gd name="connsiteX15" fmla="*/ 42560 w 76919"/>
                <a:gd name="connsiteY15" fmla="*/ 27303 h 110384"/>
                <a:gd name="connsiteX16" fmla="*/ 39078 w 76919"/>
                <a:gd name="connsiteY16" fmla="*/ 52712 h 110384"/>
                <a:gd name="connsiteX17" fmla="*/ 39078 w 76919"/>
                <a:gd name="connsiteY17" fmla="*/ 98304 h 110384"/>
                <a:gd name="connsiteX18" fmla="*/ 53102 w 76919"/>
                <a:gd name="connsiteY18" fmla="*/ 98304 h 110384"/>
                <a:gd name="connsiteX19" fmla="*/ 53102 w 76919"/>
                <a:gd name="connsiteY19" fmla="*/ 110384 h 110384"/>
                <a:gd name="connsiteX20" fmla="*/ 0 w 76919"/>
                <a:gd name="connsiteY20" fmla="*/ 110384 h 11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919" h="110384">
                  <a:moveTo>
                    <a:pt x="0" y="110384"/>
                  </a:moveTo>
                  <a:lnTo>
                    <a:pt x="0" y="98304"/>
                  </a:lnTo>
                  <a:lnTo>
                    <a:pt x="12495" y="98304"/>
                  </a:lnTo>
                  <a:lnTo>
                    <a:pt x="12495" y="14730"/>
                  </a:lnTo>
                  <a:lnTo>
                    <a:pt x="0" y="14730"/>
                  </a:lnTo>
                  <a:lnTo>
                    <a:pt x="0" y="2424"/>
                  </a:lnTo>
                  <a:lnTo>
                    <a:pt x="37647" y="2424"/>
                  </a:lnTo>
                  <a:lnTo>
                    <a:pt x="37647" y="22418"/>
                  </a:lnTo>
                  <a:cubicBezTo>
                    <a:pt x="40575" y="15185"/>
                    <a:pt x="44024" y="9618"/>
                    <a:pt x="47994" y="5756"/>
                  </a:cubicBezTo>
                  <a:cubicBezTo>
                    <a:pt x="51963" y="1931"/>
                    <a:pt x="56258" y="0"/>
                    <a:pt x="60911" y="0"/>
                  </a:cubicBezTo>
                  <a:cubicBezTo>
                    <a:pt x="65597" y="0"/>
                    <a:pt x="69403" y="1704"/>
                    <a:pt x="72300" y="5112"/>
                  </a:cubicBezTo>
                  <a:cubicBezTo>
                    <a:pt x="75195" y="8520"/>
                    <a:pt x="76725" y="13064"/>
                    <a:pt x="76920" y="18744"/>
                  </a:cubicBezTo>
                  <a:lnTo>
                    <a:pt x="59382" y="33172"/>
                  </a:lnTo>
                  <a:cubicBezTo>
                    <a:pt x="58829" y="27643"/>
                    <a:pt x="57950" y="23705"/>
                    <a:pt x="56779" y="21357"/>
                  </a:cubicBezTo>
                  <a:cubicBezTo>
                    <a:pt x="55608" y="19047"/>
                    <a:pt x="53916" y="17874"/>
                    <a:pt x="51768" y="17874"/>
                  </a:cubicBezTo>
                  <a:cubicBezTo>
                    <a:pt x="47961" y="17874"/>
                    <a:pt x="44870" y="21016"/>
                    <a:pt x="42560" y="27303"/>
                  </a:cubicBezTo>
                  <a:cubicBezTo>
                    <a:pt x="40249" y="33588"/>
                    <a:pt x="39078" y="42071"/>
                    <a:pt x="39078" y="52712"/>
                  </a:cubicBezTo>
                  <a:lnTo>
                    <a:pt x="39078" y="98304"/>
                  </a:lnTo>
                  <a:lnTo>
                    <a:pt x="53102" y="98304"/>
                  </a:lnTo>
                  <a:lnTo>
                    <a:pt x="53102" y="110384"/>
                  </a:lnTo>
                  <a:lnTo>
                    <a:pt x="0" y="110384"/>
                  </a:lnTo>
                  <a:close/>
                </a:path>
              </a:pathLst>
            </a:custGeom>
            <a:solidFill>
              <a:schemeClr val="tx1"/>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0CD7FE7D-1078-08E8-5CE5-A52F230D03E6}"/>
                </a:ext>
              </a:extLst>
            </p:cNvPr>
            <p:cNvSpPr/>
            <p:nvPr/>
          </p:nvSpPr>
          <p:spPr>
            <a:xfrm>
              <a:off x="10652415" y="3785546"/>
              <a:ext cx="52906" cy="155219"/>
            </a:xfrm>
            <a:custGeom>
              <a:avLst/>
              <a:gdLst>
                <a:gd name="connsiteX0" fmla="*/ 39664 w 52906"/>
                <a:gd name="connsiteY0" fmla="*/ 143140 h 155219"/>
                <a:gd name="connsiteX1" fmla="*/ 52907 w 52906"/>
                <a:gd name="connsiteY1" fmla="*/ 143140 h 155219"/>
                <a:gd name="connsiteX2" fmla="*/ 52907 w 52906"/>
                <a:gd name="connsiteY2" fmla="*/ 155219 h 155219"/>
                <a:gd name="connsiteX3" fmla="*/ 0 w 52906"/>
                <a:gd name="connsiteY3" fmla="*/ 155219 h 155219"/>
                <a:gd name="connsiteX4" fmla="*/ 0 w 52906"/>
                <a:gd name="connsiteY4" fmla="*/ 143140 h 155219"/>
                <a:gd name="connsiteX5" fmla="*/ 13243 w 52906"/>
                <a:gd name="connsiteY5" fmla="*/ 143140 h 155219"/>
                <a:gd name="connsiteX6" fmla="*/ 13243 w 52906"/>
                <a:gd name="connsiteY6" fmla="*/ 59566 h 155219"/>
                <a:gd name="connsiteX7" fmla="*/ 748 w 52906"/>
                <a:gd name="connsiteY7" fmla="*/ 59566 h 155219"/>
                <a:gd name="connsiteX8" fmla="*/ 748 w 52906"/>
                <a:gd name="connsiteY8" fmla="*/ 47259 h 155219"/>
                <a:gd name="connsiteX9" fmla="*/ 39664 w 52906"/>
                <a:gd name="connsiteY9" fmla="*/ 47259 h 155219"/>
                <a:gd name="connsiteX10" fmla="*/ 39664 w 52906"/>
                <a:gd name="connsiteY10" fmla="*/ 143140 h 155219"/>
                <a:gd name="connsiteX11" fmla="*/ 10868 w 52906"/>
                <a:gd name="connsiteY11" fmla="*/ 16397 h 155219"/>
                <a:gd name="connsiteX12" fmla="*/ 15293 w 52906"/>
                <a:gd name="connsiteY12" fmla="*/ 5112 h 155219"/>
                <a:gd name="connsiteX13" fmla="*/ 24957 w 52906"/>
                <a:gd name="connsiteY13" fmla="*/ 0 h 155219"/>
                <a:gd name="connsiteX14" fmla="*/ 34783 w 52906"/>
                <a:gd name="connsiteY14" fmla="*/ 4923 h 155219"/>
                <a:gd name="connsiteX15" fmla="*/ 38981 w 52906"/>
                <a:gd name="connsiteY15" fmla="*/ 16397 h 155219"/>
                <a:gd name="connsiteX16" fmla="*/ 34978 w 52906"/>
                <a:gd name="connsiteY16" fmla="*/ 28060 h 155219"/>
                <a:gd name="connsiteX17" fmla="*/ 24957 w 52906"/>
                <a:gd name="connsiteY17" fmla="*/ 32718 h 155219"/>
                <a:gd name="connsiteX18" fmla="*/ 15000 w 52906"/>
                <a:gd name="connsiteY18" fmla="*/ 27946 h 155219"/>
                <a:gd name="connsiteX19" fmla="*/ 10868 w 52906"/>
                <a:gd name="connsiteY19" fmla="*/ 16397 h 15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06" h="155219">
                  <a:moveTo>
                    <a:pt x="39664" y="143140"/>
                  </a:moveTo>
                  <a:lnTo>
                    <a:pt x="52907" y="143140"/>
                  </a:lnTo>
                  <a:lnTo>
                    <a:pt x="52907" y="155219"/>
                  </a:lnTo>
                  <a:lnTo>
                    <a:pt x="0" y="155219"/>
                  </a:lnTo>
                  <a:lnTo>
                    <a:pt x="0" y="143140"/>
                  </a:lnTo>
                  <a:lnTo>
                    <a:pt x="13243" y="143140"/>
                  </a:lnTo>
                  <a:lnTo>
                    <a:pt x="13243" y="59566"/>
                  </a:lnTo>
                  <a:lnTo>
                    <a:pt x="748" y="59566"/>
                  </a:lnTo>
                  <a:lnTo>
                    <a:pt x="748" y="47259"/>
                  </a:lnTo>
                  <a:lnTo>
                    <a:pt x="39664" y="47259"/>
                  </a:lnTo>
                  <a:lnTo>
                    <a:pt x="39664" y="143140"/>
                  </a:lnTo>
                  <a:close/>
                  <a:moveTo>
                    <a:pt x="10868" y="16397"/>
                  </a:moveTo>
                  <a:cubicBezTo>
                    <a:pt x="10868" y="12269"/>
                    <a:pt x="12332" y="8520"/>
                    <a:pt x="15293" y="5112"/>
                  </a:cubicBezTo>
                  <a:cubicBezTo>
                    <a:pt x="18254" y="1704"/>
                    <a:pt x="21475" y="0"/>
                    <a:pt x="24957" y="0"/>
                  </a:cubicBezTo>
                  <a:cubicBezTo>
                    <a:pt x="28731" y="0"/>
                    <a:pt x="31985" y="1628"/>
                    <a:pt x="34783" y="4923"/>
                  </a:cubicBezTo>
                  <a:cubicBezTo>
                    <a:pt x="37581" y="8217"/>
                    <a:pt x="38981" y="12042"/>
                    <a:pt x="38981" y="16397"/>
                  </a:cubicBezTo>
                  <a:cubicBezTo>
                    <a:pt x="38981" y="21054"/>
                    <a:pt x="37647" y="24955"/>
                    <a:pt x="34978" y="28060"/>
                  </a:cubicBezTo>
                  <a:cubicBezTo>
                    <a:pt x="32310" y="31165"/>
                    <a:pt x="28959" y="32718"/>
                    <a:pt x="24957" y="32718"/>
                  </a:cubicBezTo>
                  <a:cubicBezTo>
                    <a:pt x="21085" y="32718"/>
                    <a:pt x="17765" y="31127"/>
                    <a:pt x="15000" y="27946"/>
                  </a:cubicBezTo>
                  <a:cubicBezTo>
                    <a:pt x="12234" y="24765"/>
                    <a:pt x="10868" y="20941"/>
                    <a:pt x="10868" y="16397"/>
                  </a:cubicBezTo>
                  <a:close/>
                </a:path>
              </a:pathLst>
            </a:custGeom>
            <a:solidFill>
              <a:schemeClr val="tx1"/>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A76CBDDA-12E6-F6FE-8D04-3B9424F95EDB}"/>
                </a:ext>
              </a:extLst>
            </p:cNvPr>
            <p:cNvSpPr/>
            <p:nvPr/>
          </p:nvSpPr>
          <p:spPr>
            <a:xfrm>
              <a:off x="10718566" y="3830381"/>
              <a:ext cx="94457" cy="113148"/>
            </a:xfrm>
            <a:custGeom>
              <a:avLst/>
              <a:gdLst>
                <a:gd name="connsiteX0" fmla="*/ 56420 w 94457"/>
                <a:gd name="connsiteY0" fmla="*/ 83763 h 113148"/>
                <a:gd name="connsiteX1" fmla="*/ 56420 w 94457"/>
                <a:gd name="connsiteY1" fmla="*/ 64905 h 113148"/>
                <a:gd name="connsiteX2" fmla="*/ 52419 w 94457"/>
                <a:gd name="connsiteY2" fmla="*/ 56839 h 113148"/>
                <a:gd name="connsiteX3" fmla="*/ 42722 w 94457"/>
                <a:gd name="connsiteY3" fmla="*/ 53355 h 113148"/>
                <a:gd name="connsiteX4" fmla="*/ 31659 w 94457"/>
                <a:gd name="connsiteY4" fmla="*/ 59187 h 113148"/>
                <a:gd name="connsiteX5" fmla="*/ 27755 w 94457"/>
                <a:gd name="connsiteY5" fmla="*/ 75886 h 113148"/>
                <a:gd name="connsiteX6" fmla="*/ 31627 w 94457"/>
                <a:gd name="connsiteY6" fmla="*/ 92889 h 113148"/>
                <a:gd name="connsiteX7" fmla="*/ 42332 w 94457"/>
                <a:gd name="connsiteY7" fmla="*/ 99062 h 113148"/>
                <a:gd name="connsiteX8" fmla="*/ 52386 w 94457"/>
                <a:gd name="connsiteY8" fmla="*/ 94517 h 113148"/>
                <a:gd name="connsiteX9" fmla="*/ 56420 w 94457"/>
                <a:gd name="connsiteY9" fmla="*/ 83763 h 113148"/>
                <a:gd name="connsiteX10" fmla="*/ 56420 w 94457"/>
                <a:gd name="connsiteY10" fmla="*/ 110384 h 113148"/>
                <a:gd name="connsiteX11" fmla="*/ 56420 w 94457"/>
                <a:gd name="connsiteY11" fmla="*/ 100160 h 113148"/>
                <a:gd name="connsiteX12" fmla="*/ 44902 w 94457"/>
                <a:gd name="connsiteY12" fmla="*/ 109892 h 113148"/>
                <a:gd name="connsiteX13" fmla="*/ 30228 w 94457"/>
                <a:gd name="connsiteY13" fmla="*/ 113148 h 113148"/>
                <a:gd name="connsiteX14" fmla="*/ 8102 w 94457"/>
                <a:gd name="connsiteY14" fmla="*/ 103492 h 113148"/>
                <a:gd name="connsiteX15" fmla="*/ 0 w 94457"/>
                <a:gd name="connsiteY15" fmla="*/ 76985 h 113148"/>
                <a:gd name="connsiteX16" fmla="*/ 9143 w 94457"/>
                <a:gd name="connsiteY16" fmla="*/ 50667 h 113148"/>
                <a:gd name="connsiteX17" fmla="*/ 32798 w 94457"/>
                <a:gd name="connsiteY17" fmla="*/ 40367 h 113148"/>
                <a:gd name="connsiteX18" fmla="*/ 45976 w 94457"/>
                <a:gd name="connsiteY18" fmla="*/ 42904 h 113148"/>
                <a:gd name="connsiteX19" fmla="*/ 56420 w 94457"/>
                <a:gd name="connsiteY19" fmla="*/ 50591 h 113148"/>
                <a:gd name="connsiteX20" fmla="*/ 56420 w 94457"/>
                <a:gd name="connsiteY20" fmla="*/ 36732 h 113148"/>
                <a:gd name="connsiteX21" fmla="*/ 52744 w 94457"/>
                <a:gd name="connsiteY21" fmla="*/ 16548 h 113148"/>
                <a:gd name="connsiteX22" fmla="*/ 39468 w 94457"/>
                <a:gd name="connsiteY22" fmla="*/ 11777 h 113148"/>
                <a:gd name="connsiteX23" fmla="*/ 26779 w 94457"/>
                <a:gd name="connsiteY23" fmla="*/ 14844 h 113148"/>
                <a:gd name="connsiteX24" fmla="*/ 15814 w 94457"/>
                <a:gd name="connsiteY24" fmla="*/ 24765 h 113148"/>
                <a:gd name="connsiteX25" fmla="*/ 6670 w 94457"/>
                <a:gd name="connsiteY25" fmla="*/ 12648 h 113148"/>
                <a:gd name="connsiteX26" fmla="*/ 22126 w 94457"/>
                <a:gd name="connsiteY26" fmla="*/ 3219 h 113148"/>
                <a:gd name="connsiteX27" fmla="*/ 44707 w 94457"/>
                <a:gd name="connsiteY27" fmla="*/ 0 h 113148"/>
                <a:gd name="connsiteX28" fmla="*/ 73926 w 94457"/>
                <a:gd name="connsiteY28" fmla="*/ 8028 h 113148"/>
                <a:gd name="connsiteX29" fmla="*/ 82549 w 94457"/>
                <a:gd name="connsiteY29" fmla="*/ 35822 h 113148"/>
                <a:gd name="connsiteX30" fmla="*/ 82549 w 94457"/>
                <a:gd name="connsiteY30" fmla="*/ 98304 h 113148"/>
                <a:gd name="connsiteX31" fmla="*/ 94458 w 94457"/>
                <a:gd name="connsiteY31" fmla="*/ 98304 h 113148"/>
                <a:gd name="connsiteX32" fmla="*/ 94458 w 94457"/>
                <a:gd name="connsiteY32" fmla="*/ 110384 h 113148"/>
                <a:gd name="connsiteX33" fmla="*/ 56420 w 94457"/>
                <a:gd name="connsiteY33" fmla="*/ 110384 h 11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4457" h="113148">
                  <a:moveTo>
                    <a:pt x="56420" y="83763"/>
                  </a:moveTo>
                  <a:lnTo>
                    <a:pt x="56420" y="64905"/>
                  </a:lnTo>
                  <a:cubicBezTo>
                    <a:pt x="56420" y="61876"/>
                    <a:pt x="55087" y="59187"/>
                    <a:pt x="52419" y="56839"/>
                  </a:cubicBezTo>
                  <a:cubicBezTo>
                    <a:pt x="49751" y="54529"/>
                    <a:pt x="46529" y="53355"/>
                    <a:pt x="42722" y="53355"/>
                  </a:cubicBezTo>
                  <a:cubicBezTo>
                    <a:pt x="37939" y="53355"/>
                    <a:pt x="34262" y="55287"/>
                    <a:pt x="31659" y="59187"/>
                  </a:cubicBezTo>
                  <a:cubicBezTo>
                    <a:pt x="29057" y="63049"/>
                    <a:pt x="27755" y="68616"/>
                    <a:pt x="27755" y="75886"/>
                  </a:cubicBezTo>
                  <a:cubicBezTo>
                    <a:pt x="27755" y="83119"/>
                    <a:pt x="29057" y="88799"/>
                    <a:pt x="31627" y="92889"/>
                  </a:cubicBezTo>
                  <a:cubicBezTo>
                    <a:pt x="34197" y="97017"/>
                    <a:pt x="37744" y="99062"/>
                    <a:pt x="42332" y="99062"/>
                  </a:cubicBezTo>
                  <a:cubicBezTo>
                    <a:pt x="46334" y="99062"/>
                    <a:pt x="49685" y="97547"/>
                    <a:pt x="52386" y="94517"/>
                  </a:cubicBezTo>
                  <a:cubicBezTo>
                    <a:pt x="55087" y="91488"/>
                    <a:pt x="56420" y="87891"/>
                    <a:pt x="56420" y="83763"/>
                  </a:cubicBezTo>
                  <a:close/>
                  <a:moveTo>
                    <a:pt x="56420" y="110384"/>
                  </a:moveTo>
                  <a:lnTo>
                    <a:pt x="56420" y="100160"/>
                  </a:lnTo>
                  <a:cubicBezTo>
                    <a:pt x="53102" y="104477"/>
                    <a:pt x="49262" y="107695"/>
                    <a:pt x="44902" y="109892"/>
                  </a:cubicBezTo>
                  <a:cubicBezTo>
                    <a:pt x="40510" y="112050"/>
                    <a:pt x="35596" y="113148"/>
                    <a:pt x="30228" y="113148"/>
                  </a:cubicBezTo>
                  <a:cubicBezTo>
                    <a:pt x="20857" y="113148"/>
                    <a:pt x="13503" y="109929"/>
                    <a:pt x="8102" y="103492"/>
                  </a:cubicBezTo>
                  <a:cubicBezTo>
                    <a:pt x="2701" y="97054"/>
                    <a:pt x="0" y="88231"/>
                    <a:pt x="0" y="76985"/>
                  </a:cubicBezTo>
                  <a:cubicBezTo>
                    <a:pt x="0" y="66344"/>
                    <a:pt x="3059" y="57559"/>
                    <a:pt x="9143" y="50667"/>
                  </a:cubicBezTo>
                  <a:cubicBezTo>
                    <a:pt x="15260" y="43813"/>
                    <a:pt x="23135" y="40367"/>
                    <a:pt x="32798" y="40367"/>
                  </a:cubicBezTo>
                  <a:cubicBezTo>
                    <a:pt x="37679" y="40367"/>
                    <a:pt x="42072" y="41200"/>
                    <a:pt x="45976" y="42904"/>
                  </a:cubicBezTo>
                  <a:cubicBezTo>
                    <a:pt x="49881" y="44608"/>
                    <a:pt x="53362" y="47183"/>
                    <a:pt x="56420" y="50591"/>
                  </a:cubicBezTo>
                  <a:lnTo>
                    <a:pt x="56420" y="36732"/>
                  </a:lnTo>
                  <a:cubicBezTo>
                    <a:pt x="56420" y="26431"/>
                    <a:pt x="55184" y="19729"/>
                    <a:pt x="52744" y="16548"/>
                  </a:cubicBezTo>
                  <a:cubicBezTo>
                    <a:pt x="50304" y="13367"/>
                    <a:pt x="45879" y="11777"/>
                    <a:pt x="39468" y="11777"/>
                  </a:cubicBezTo>
                  <a:cubicBezTo>
                    <a:pt x="34685" y="11777"/>
                    <a:pt x="30455" y="12799"/>
                    <a:pt x="26779" y="14844"/>
                  </a:cubicBezTo>
                  <a:cubicBezTo>
                    <a:pt x="23102" y="16851"/>
                    <a:pt x="19457" y="20183"/>
                    <a:pt x="15814" y="24765"/>
                  </a:cubicBezTo>
                  <a:lnTo>
                    <a:pt x="6670" y="12648"/>
                  </a:lnTo>
                  <a:cubicBezTo>
                    <a:pt x="10477" y="8520"/>
                    <a:pt x="15618" y="5377"/>
                    <a:pt x="22126" y="3219"/>
                  </a:cubicBezTo>
                  <a:cubicBezTo>
                    <a:pt x="28601" y="1060"/>
                    <a:pt x="36117" y="0"/>
                    <a:pt x="44707" y="0"/>
                  </a:cubicBezTo>
                  <a:cubicBezTo>
                    <a:pt x="58438" y="0"/>
                    <a:pt x="68167" y="2688"/>
                    <a:pt x="73926" y="8028"/>
                  </a:cubicBezTo>
                  <a:cubicBezTo>
                    <a:pt x="79685" y="13405"/>
                    <a:pt x="82549" y="22683"/>
                    <a:pt x="82549" y="35822"/>
                  </a:cubicBezTo>
                  <a:lnTo>
                    <a:pt x="82549" y="98304"/>
                  </a:lnTo>
                  <a:lnTo>
                    <a:pt x="94458" y="98304"/>
                  </a:lnTo>
                  <a:lnTo>
                    <a:pt x="94458" y="110384"/>
                  </a:lnTo>
                  <a:lnTo>
                    <a:pt x="56420" y="110384"/>
                  </a:lnTo>
                  <a:close/>
                </a:path>
              </a:pathLst>
            </a:custGeom>
            <a:solidFill>
              <a:schemeClr val="tx1"/>
            </a:solidFill>
            <a:ln w="4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05" name="Graphic 204">
            <a:extLst>
              <a:ext uri="{FF2B5EF4-FFF2-40B4-BE49-F238E27FC236}">
                <a16:creationId xmlns:a16="http://schemas.microsoft.com/office/drawing/2014/main" id="{08D74A1B-A3A3-3913-6D4E-C1356FE740A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18640" y="1839155"/>
            <a:ext cx="1116734" cy="402024"/>
          </a:xfrm>
          <a:prstGeom prst="rect">
            <a:avLst/>
          </a:prstGeom>
        </p:spPr>
      </p:pic>
      <p:grpSp>
        <p:nvGrpSpPr>
          <p:cNvPr id="226" name="Graphic 222">
            <a:extLst>
              <a:ext uri="{FF2B5EF4-FFF2-40B4-BE49-F238E27FC236}">
                <a16:creationId xmlns:a16="http://schemas.microsoft.com/office/drawing/2014/main" id="{804042CA-EA6A-F271-A159-3D07A4F87CF9}"/>
              </a:ext>
            </a:extLst>
          </p:cNvPr>
          <p:cNvGrpSpPr/>
          <p:nvPr/>
        </p:nvGrpSpPr>
        <p:grpSpPr>
          <a:xfrm>
            <a:off x="7783596" y="1876522"/>
            <a:ext cx="1186107" cy="327290"/>
            <a:chOff x="7893992" y="2341731"/>
            <a:chExt cx="1127394" cy="311089"/>
          </a:xfrm>
          <a:solidFill>
            <a:srgbClr val="E3000F"/>
          </a:solidFill>
        </p:grpSpPr>
        <p:sp>
          <p:nvSpPr>
            <p:cNvPr id="227" name="Freeform: Shape 226">
              <a:extLst>
                <a:ext uri="{FF2B5EF4-FFF2-40B4-BE49-F238E27FC236}">
                  <a16:creationId xmlns:a16="http://schemas.microsoft.com/office/drawing/2014/main" id="{4C1D3118-B07F-23DD-5A95-FFAFE121924B}"/>
                </a:ext>
              </a:extLst>
            </p:cNvPr>
            <p:cNvSpPr/>
            <p:nvPr/>
          </p:nvSpPr>
          <p:spPr>
            <a:xfrm>
              <a:off x="8253654" y="2464472"/>
              <a:ext cx="767732" cy="138557"/>
            </a:xfrm>
            <a:custGeom>
              <a:avLst/>
              <a:gdLst>
                <a:gd name="connsiteX0" fmla="*/ 108724 w 767732"/>
                <a:gd name="connsiteY0" fmla="*/ 1925 h 138557"/>
                <a:gd name="connsiteX1" fmla="*/ 74468 w 767732"/>
                <a:gd name="connsiteY1" fmla="*/ 1925 h 138557"/>
                <a:gd name="connsiteX2" fmla="*/ 30213 w 767732"/>
                <a:gd name="connsiteY2" fmla="*/ 63704 h 138557"/>
                <a:gd name="connsiteX3" fmla="*/ 30213 w 767732"/>
                <a:gd name="connsiteY3" fmla="*/ 1925 h 138557"/>
                <a:gd name="connsiteX4" fmla="*/ 0 w 767732"/>
                <a:gd name="connsiteY4" fmla="*/ 1925 h 138557"/>
                <a:gd name="connsiteX5" fmla="*/ 0 w 767732"/>
                <a:gd name="connsiteY5" fmla="*/ 136633 h 138557"/>
                <a:gd name="connsiteX6" fmla="*/ 30213 w 767732"/>
                <a:gd name="connsiteY6" fmla="*/ 136633 h 138557"/>
                <a:gd name="connsiteX7" fmla="*/ 30213 w 767732"/>
                <a:gd name="connsiteY7" fmla="*/ 76007 h 138557"/>
                <a:gd name="connsiteX8" fmla="*/ 74468 w 767732"/>
                <a:gd name="connsiteY8" fmla="*/ 136633 h 138557"/>
                <a:gd name="connsiteX9" fmla="*/ 109499 w 767732"/>
                <a:gd name="connsiteY9" fmla="*/ 136633 h 138557"/>
                <a:gd name="connsiteX10" fmla="*/ 57540 w 767732"/>
                <a:gd name="connsiteY10" fmla="*/ 67740 h 138557"/>
                <a:gd name="connsiteX11" fmla="*/ 175553 w 767732"/>
                <a:gd name="connsiteY11" fmla="*/ 56387 h 138557"/>
                <a:gd name="connsiteX12" fmla="*/ 148040 w 767732"/>
                <a:gd name="connsiteY12" fmla="*/ 45030 h 138557"/>
                <a:gd name="connsiteX13" fmla="*/ 105699 w 767732"/>
                <a:gd name="connsiteY13" fmla="*/ 92178 h 138557"/>
                <a:gd name="connsiteX14" fmla="*/ 148040 w 767732"/>
                <a:gd name="connsiteY14" fmla="*/ 138558 h 138557"/>
                <a:gd name="connsiteX15" fmla="*/ 175553 w 767732"/>
                <a:gd name="connsiteY15" fmla="*/ 127391 h 138557"/>
                <a:gd name="connsiteX16" fmla="*/ 175553 w 767732"/>
                <a:gd name="connsiteY16" fmla="*/ 136629 h 138557"/>
                <a:gd name="connsiteX17" fmla="*/ 201530 w 767732"/>
                <a:gd name="connsiteY17" fmla="*/ 136629 h 138557"/>
                <a:gd name="connsiteX18" fmla="*/ 201530 w 767732"/>
                <a:gd name="connsiteY18" fmla="*/ 46951 h 138557"/>
                <a:gd name="connsiteX19" fmla="*/ 175553 w 767732"/>
                <a:gd name="connsiteY19" fmla="*/ 46951 h 138557"/>
                <a:gd name="connsiteX20" fmla="*/ 175553 w 767732"/>
                <a:gd name="connsiteY20" fmla="*/ 107959 h 138557"/>
                <a:gd name="connsiteX21" fmla="*/ 156500 w 767732"/>
                <a:gd name="connsiteY21" fmla="*/ 116427 h 138557"/>
                <a:gd name="connsiteX22" fmla="*/ 132833 w 767732"/>
                <a:gd name="connsiteY22" fmla="*/ 91799 h 138557"/>
                <a:gd name="connsiteX23" fmla="*/ 156500 w 767732"/>
                <a:gd name="connsiteY23" fmla="*/ 67165 h 138557"/>
                <a:gd name="connsiteX24" fmla="*/ 175553 w 767732"/>
                <a:gd name="connsiteY24" fmla="*/ 75636 h 138557"/>
                <a:gd name="connsiteX25" fmla="*/ 522322 w 767732"/>
                <a:gd name="connsiteY25" fmla="*/ 56387 h 138557"/>
                <a:gd name="connsiteX26" fmla="*/ 494798 w 767732"/>
                <a:gd name="connsiteY26" fmla="*/ 45030 h 138557"/>
                <a:gd name="connsiteX27" fmla="*/ 452450 w 767732"/>
                <a:gd name="connsiteY27" fmla="*/ 92178 h 138557"/>
                <a:gd name="connsiteX28" fmla="*/ 494798 w 767732"/>
                <a:gd name="connsiteY28" fmla="*/ 138558 h 138557"/>
                <a:gd name="connsiteX29" fmla="*/ 522322 w 767732"/>
                <a:gd name="connsiteY29" fmla="*/ 127391 h 138557"/>
                <a:gd name="connsiteX30" fmla="*/ 522322 w 767732"/>
                <a:gd name="connsiteY30" fmla="*/ 136629 h 138557"/>
                <a:gd name="connsiteX31" fmla="*/ 548289 w 767732"/>
                <a:gd name="connsiteY31" fmla="*/ 136629 h 138557"/>
                <a:gd name="connsiteX32" fmla="*/ 548289 w 767732"/>
                <a:gd name="connsiteY32" fmla="*/ 46951 h 138557"/>
                <a:gd name="connsiteX33" fmla="*/ 522322 w 767732"/>
                <a:gd name="connsiteY33" fmla="*/ 46951 h 138557"/>
                <a:gd name="connsiteX34" fmla="*/ 522322 w 767732"/>
                <a:gd name="connsiteY34" fmla="*/ 107959 h 138557"/>
                <a:gd name="connsiteX35" fmla="*/ 503262 w 767732"/>
                <a:gd name="connsiteY35" fmla="*/ 116427 h 138557"/>
                <a:gd name="connsiteX36" fmla="*/ 479592 w 767732"/>
                <a:gd name="connsiteY36" fmla="*/ 91799 h 138557"/>
                <a:gd name="connsiteX37" fmla="*/ 503262 w 767732"/>
                <a:gd name="connsiteY37" fmla="*/ 67165 h 138557"/>
                <a:gd name="connsiteX38" fmla="*/ 522322 w 767732"/>
                <a:gd name="connsiteY38" fmla="*/ 75636 h 138557"/>
                <a:gd name="connsiteX39" fmla="*/ 283223 w 767732"/>
                <a:gd name="connsiteY39" fmla="*/ 105842 h 138557"/>
                <a:gd name="connsiteX40" fmla="*/ 263988 w 767732"/>
                <a:gd name="connsiteY40" fmla="*/ 116041 h 138557"/>
                <a:gd name="connsiteX41" fmla="*/ 246467 w 767732"/>
                <a:gd name="connsiteY41" fmla="*/ 97188 h 138557"/>
                <a:gd name="connsiteX42" fmla="*/ 246467 w 767732"/>
                <a:gd name="connsiteY42" fmla="*/ 46951 h 138557"/>
                <a:gd name="connsiteX43" fmla="*/ 220108 w 767732"/>
                <a:gd name="connsiteY43" fmla="*/ 46951 h 138557"/>
                <a:gd name="connsiteX44" fmla="*/ 220108 w 767732"/>
                <a:gd name="connsiteY44" fmla="*/ 102385 h 138557"/>
                <a:gd name="connsiteX45" fmla="*/ 254556 w 767732"/>
                <a:gd name="connsiteY45" fmla="*/ 138558 h 138557"/>
                <a:gd name="connsiteX46" fmla="*/ 283223 w 767732"/>
                <a:gd name="connsiteY46" fmla="*/ 125858 h 138557"/>
                <a:gd name="connsiteX47" fmla="*/ 283223 w 767732"/>
                <a:gd name="connsiteY47" fmla="*/ 136633 h 138557"/>
                <a:gd name="connsiteX48" fmla="*/ 309211 w 767732"/>
                <a:gd name="connsiteY48" fmla="*/ 136633 h 138557"/>
                <a:gd name="connsiteX49" fmla="*/ 309211 w 767732"/>
                <a:gd name="connsiteY49" fmla="*/ 46951 h 138557"/>
                <a:gd name="connsiteX50" fmla="*/ 283223 w 767732"/>
                <a:gd name="connsiteY50" fmla="*/ 46951 h 138557"/>
                <a:gd name="connsiteX51" fmla="*/ 378279 w 767732"/>
                <a:gd name="connsiteY51" fmla="*/ 21753 h 138557"/>
                <a:gd name="connsiteX52" fmla="*/ 392332 w 767732"/>
                <a:gd name="connsiteY52" fmla="*/ 25595 h 138557"/>
                <a:gd name="connsiteX53" fmla="*/ 396571 w 767732"/>
                <a:gd name="connsiteY53" fmla="*/ 5582 h 138557"/>
                <a:gd name="connsiteX54" fmla="*/ 372508 w 767732"/>
                <a:gd name="connsiteY54" fmla="*/ 0 h 138557"/>
                <a:gd name="connsiteX55" fmla="*/ 336909 w 767732"/>
                <a:gd name="connsiteY55" fmla="*/ 36373 h 138557"/>
                <a:gd name="connsiteX56" fmla="*/ 336909 w 767732"/>
                <a:gd name="connsiteY56" fmla="*/ 46951 h 138557"/>
                <a:gd name="connsiteX57" fmla="*/ 323624 w 767732"/>
                <a:gd name="connsiteY57" fmla="*/ 46951 h 138557"/>
                <a:gd name="connsiteX58" fmla="*/ 323624 w 767732"/>
                <a:gd name="connsiteY58" fmla="*/ 68511 h 138557"/>
                <a:gd name="connsiteX59" fmla="*/ 336909 w 767732"/>
                <a:gd name="connsiteY59" fmla="*/ 68511 h 138557"/>
                <a:gd name="connsiteX60" fmla="*/ 336909 w 767732"/>
                <a:gd name="connsiteY60" fmla="*/ 136633 h 138557"/>
                <a:gd name="connsiteX61" fmla="*/ 363655 w 767732"/>
                <a:gd name="connsiteY61" fmla="*/ 136633 h 138557"/>
                <a:gd name="connsiteX62" fmla="*/ 363655 w 767732"/>
                <a:gd name="connsiteY62" fmla="*/ 68511 h 138557"/>
                <a:gd name="connsiteX63" fmla="*/ 394060 w 767732"/>
                <a:gd name="connsiteY63" fmla="*/ 68511 h 138557"/>
                <a:gd name="connsiteX64" fmla="*/ 394060 w 767732"/>
                <a:gd name="connsiteY64" fmla="*/ 46951 h 138557"/>
                <a:gd name="connsiteX65" fmla="*/ 363655 w 767732"/>
                <a:gd name="connsiteY65" fmla="*/ 46951 h 138557"/>
                <a:gd name="connsiteX66" fmla="*/ 363655 w 767732"/>
                <a:gd name="connsiteY66" fmla="*/ 38680 h 138557"/>
                <a:gd name="connsiteX67" fmla="*/ 378279 w 767732"/>
                <a:gd name="connsiteY67" fmla="*/ 21753 h 138557"/>
                <a:gd name="connsiteX68" fmla="*/ 409163 w 767732"/>
                <a:gd name="connsiteY68" fmla="*/ 136633 h 138557"/>
                <a:gd name="connsiteX69" fmla="*/ 435905 w 767732"/>
                <a:gd name="connsiteY69" fmla="*/ 136633 h 138557"/>
                <a:gd name="connsiteX70" fmla="*/ 435905 w 767732"/>
                <a:gd name="connsiteY70" fmla="*/ 1925 h 138557"/>
                <a:gd name="connsiteX71" fmla="*/ 409163 w 767732"/>
                <a:gd name="connsiteY71" fmla="*/ 1925 h 138557"/>
                <a:gd name="connsiteX72" fmla="*/ 621989 w 767732"/>
                <a:gd name="connsiteY72" fmla="*/ 45030 h 138557"/>
                <a:gd name="connsiteX73" fmla="*/ 593501 w 767732"/>
                <a:gd name="connsiteY73" fmla="*/ 57740 h 138557"/>
                <a:gd name="connsiteX74" fmla="*/ 593501 w 767732"/>
                <a:gd name="connsiteY74" fmla="*/ 46951 h 138557"/>
                <a:gd name="connsiteX75" fmla="*/ 567331 w 767732"/>
                <a:gd name="connsiteY75" fmla="*/ 46951 h 138557"/>
                <a:gd name="connsiteX76" fmla="*/ 567331 w 767732"/>
                <a:gd name="connsiteY76" fmla="*/ 136633 h 138557"/>
                <a:gd name="connsiteX77" fmla="*/ 593501 w 767732"/>
                <a:gd name="connsiteY77" fmla="*/ 136633 h 138557"/>
                <a:gd name="connsiteX78" fmla="*/ 593501 w 767732"/>
                <a:gd name="connsiteY78" fmla="*/ 77743 h 138557"/>
                <a:gd name="connsiteX79" fmla="*/ 612747 w 767732"/>
                <a:gd name="connsiteY79" fmla="*/ 67547 h 138557"/>
                <a:gd name="connsiteX80" fmla="*/ 630067 w 767732"/>
                <a:gd name="connsiteY80" fmla="*/ 86414 h 138557"/>
                <a:gd name="connsiteX81" fmla="*/ 630067 w 767732"/>
                <a:gd name="connsiteY81" fmla="*/ 136633 h 138557"/>
                <a:gd name="connsiteX82" fmla="*/ 656434 w 767732"/>
                <a:gd name="connsiteY82" fmla="*/ 136633 h 138557"/>
                <a:gd name="connsiteX83" fmla="*/ 656434 w 767732"/>
                <a:gd name="connsiteY83" fmla="*/ 81211 h 138557"/>
                <a:gd name="connsiteX84" fmla="*/ 621989 w 767732"/>
                <a:gd name="connsiteY84" fmla="*/ 45030 h 138557"/>
                <a:gd name="connsiteX85" fmla="*/ 741759 w 767732"/>
                <a:gd name="connsiteY85" fmla="*/ 1925 h 138557"/>
                <a:gd name="connsiteX86" fmla="*/ 741759 w 767732"/>
                <a:gd name="connsiteY86" fmla="*/ 57158 h 138557"/>
                <a:gd name="connsiteX87" fmla="*/ 713274 w 767732"/>
                <a:gd name="connsiteY87" fmla="*/ 45030 h 138557"/>
                <a:gd name="connsiteX88" fmla="*/ 670944 w 767732"/>
                <a:gd name="connsiteY88" fmla="*/ 92178 h 138557"/>
                <a:gd name="connsiteX89" fmla="*/ 713274 w 767732"/>
                <a:gd name="connsiteY89" fmla="*/ 138558 h 138557"/>
                <a:gd name="connsiteX90" fmla="*/ 741759 w 767732"/>
                <a:gd name="connsiteY90" fmla="*/ 126437 h 138557"/>
                <a:gd name="connsiteX91" fmla="*/ 741759 w 767732"/>
                <a:gd name="connsiteY91" fmla="*/ 136633 h 138557"/>
                <a:gd name="connsiteX92" fmla="*/ 767732 w 767732"/>
                <a:gd name="connsiteY92" fmla="*/ 136633 h 138557"/>
                <a:gd name="connsiteX93" fmla="*/ 767732 w 767732"/>
                <a:gd name="connsiteY93" fmla="*/ 1925 h 138557"/>
                <a:gd name="connsiteX94" fmla="*/ 741759 w 767732"/>
                <a:gd name="connsiteY94" fmla="*/ 106809 h 138557"/>
                <a:gd name="connsiteX95" fmla="*/ 721734 w 767732"/>
                <a:gd name="connsiteY95" fmla="*/ 116427 h 138557"/>
                <a:gd name="connsiteX96" fmla="*/ 698075 w 767732"/>
                <a:gd name="connsiteY96" fmla="*/ 91799 h 138557"/>
                <a:gd name="connsiteX97" fmla="*/ 721734 w 767732"/>
                <a:gd name="connsiteY97" fmla="*/ 67165 h 138557"/>
                <a:gd name="connsiteX98" fmla="*/ 741759 w 767732"/>
                <a:gd name="connsiteY98" fmla="*/ 76786 h 13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67732" h="138557">
                  <a:moveTo>
                    <a:pt x="108724" y="1925"/>
                  </a:moveTo>
                  <a:lnTo>
                    <a:pt x="74468" y="1925"/>
                  </a:lnTo>
                  <a:lnTo>
                    <a:pt x="30213" y="63704"/>
                  </a:lnTo>
                  <a:lnTo>
                    <a:pt x="30213" y="1925"/>
                  </a:lnTo>
                  <a:lnTo>
                    <a:pt x="0" y="1925"/>
                  </a:lnTo>
                  <a:lnTo>
                    <a:pt x="0" y="136633"/>
                  </a:lnTo>
                  <a:lnTo>
                    <a:pt x="30213" y="136633"/>
                  </a:lnTo>
                  <a:lnTo>
                    <a:pt x="30213" y="76007"/>
                  </a:lnTo>
                  <a:lnTo>
                    <a:pt x="74468" y="136633"/>
                  </a:lnTo>
                  <a:lnTo>
                    <a:pt x="109499" y="136633"/>
                  </a:lnTo>
                  <a:lnTo>
                    <a:pt x="57540" y="67740"/>
                  </a:lnTo>
                  <a:close/>
                  <a:moveTo>
                    <a:pt x="175553" y="56387"/>
                  </a:moveTo>
                  <a:cubicBezTo>
                    <a:pt x="170160" y="51198"/>
                    <a:pt x="160928" y="45030"/>
                    <a:pt x="148040" y="45030"/>
                  </a:cubicBezTo>
                  <a:cubicBezTo>
                    <a:pt x="123023" y="45030"/>
                    <a:pt x="105699" y="65815"/>
                    <a:pt x="105699" y="92178"/>
                  </a:cubicBezTo>
                  <a:cubicBezTo>
                    <a:pt x="105699" y="118159"/>
                    <a:pt x="122830" y="138558"/>
                    <a:pt x="148040" y="138558"/>
                  </a:cubicBezTo>
                  <a:cubicBezTo>
                    <a:pt x="161692" y="138558"/>
                    <a:pt x="170746" y="132201"/>
                    <a:pt x="175553" y="127391"/>
                  </a:cubicBezTo>
                  <a:lnTo>
                    <a:pt x="175553" y="136629"/>
                  </a:lnTo>
                  <a:lnTo>
                    <a:pt x="201530" y="136629"/>
                  </a:lnTo>
                  <a:lnTo>
                    <a:pt x="201530" y="46951"/>
                  </a:lnTo>
                  <a:lnTo>
                    <a:pt x="175553" y="46951"/>
                  </a:lnTo>
                  <a:close/>
                  <a:moveTo>
                    <a:pt x="175553" y="107959"/>
                  </a:moveTo>
                  <a:cubicBezTo>
                    <a:pt x="171899" y="112002"/>
                    <a:pt x="165739" y="116427"/>
                    <a:pt x="156500" y="116427"/>
                  </a:cubicBezTo>
                  <a:cubicBezTo>
                    <a:pt x="142647" y="116427"/>
                    <a:pt x="132833" y="106420"/>
                    <a:pt x="132833" y="91799"/>
                  </a:cubicBezTo>
                  <a:cubicBezTo>
                    <a:pt x="132833" y="77168"/>
                    <a:pt x="142647" y="67165"/>
                    <a:pt x="156500" y="67165"/>
                  </a:cubicBezTo>
                  <a:cubicBezTo>
                    <a:pt x="165739" y="67165"/>
                    <a:pt x="171899" y="71590"/>
                    <a:pt x="175553" y="75636"/>
                  </a:cubicBezTo>
                  <a:close/>
                  <a:moveTo>
                    <a:pt x="522322" y="56387"/>
                  </a:moveTo>
                  <a:cubicBezTo>
                    <a:pt x="516922" y="51198"/>
                    <a:pt x="507691" y="45030"/>
                    <a:pt x="494798" y="45030"/>
                  </a:cubicBezTo>
                  <a:cubicBezTo>
                    <a:pt x="469782" y="45030"/>
                    <a:pt x="452450" y="65815"/>
                    <a:pt x="452450" y="92178"/>
                  </a:cubicBezTo>
                  <a:cubicBezTo>
                    <a:pt x="452450" y="118159"/>
                    <a:pt x="469582" y="138558"/>
                    <a:pt x="494798" y="138558"/>
                  </a:cubicBezTo>
                  <a:cubicBezTo>
                    <a:pt x="508462" y="138558"/>
                    <a:pt x="517505" y="132201"/>
                    <a:pt x="522322" y="127391"/>
                  </a:cubicBezTo>
                  <a:lnTo>
                    <a:pt x="522322" y="136629"/>
                  </a:lnTo>
                  <a:lnTo>
                    <a:pt x="548289" y="136629"/>
                  </a:lnTo>
                  <a:lnTo>
                    <a:pt x="548289" y="46951"/>
                  </a:lnTo>
                  <a:lnTo>
                    <a:pt x="522322" y="46951"/>
                  </a:lnTo>
                  <a:close/>
                  <a:moveTo>
                    <a:pt x="522322" y="107959"/>
                  </a:moveTo>
                  <a:cubicBezTo>
                    <a:pt x="518658" y="112002"/>
                    <a:pt x="512501" y="116427"/>
                    <a:pt x="503262" y="116427"/>
                  </a:cubicBezTo>
                  <a:cubicBezTo>
                    <a:pt x="489406" y="116427"/>
                    <a:pt x="479592" y="106420"/>
                    <a:pt x="479592" y="91799"/>
                  </a:cubicBezTo>
                  <a:cubicBezTo>
                    <a:pt x="479592" y="77168"/>
                    <a:pt x="489406" y="67165"/>
                    <a:pt x="503262" y="67165"/>
                  </a:cubicBezTo>
                  <a:cubicBezTo>
                    <a:pt x="512501" y="67165"/>
                    <a:pt x="518658" y="71590"/>
                    <a:pt x="522322" y="75636"/>
                  </a:cubicBezTo>
                  <a:close/>
                  <a:moveTo>
                    <a:pt x="283223" y="105842"/>
                  </a:moveTo>
                  <a:cubicBezTo>
                    <a:pt x="279758" y="110266"/>
                    <a:pt x="273612" y="116041"/>
                    <a:pt x="263988" y="116041"/>
                  </a:cubicBezTo>
                  <a:cubicBezTo>
                    <a:pt x="253020" y="116041"/>
                    <a:pt x="246467" y="108920"/>
                    <a:pt x="246467" y="97188"/>
                  </a:cubicBezTo>
                  <a:lnTo>
                    <a:pt x="246467" y="46951"/>
                  </a:lnTo>
                  <a:lnTo>
                    <a:pt x="220108" y="46951"/>
                  </a:lnTo>
                  <a:lnTo>
                    <a:pt x="220108" y="102385"/>
                  </a:lnTo>
                  <a:cubicBezTo>
                    <a:pt x="220108" y="123551"/>
                    <a:pt x="232232" y="138558"/>
                    <a:pt x="254556" y="138558"/>
                  </a:cubicBezTo>
                  <a:cubicBezTo>
                    <a:pt x="269377" y="138558"/>
                    <a:pt x="278598" y="130851"/>
                    <a:pt x="283223" y="125858"/>
                  </a:cubicBezTo>
                  <a:lnTo>
                    <a:pt x="283223" y="136633"/>
                  </a:lnTo>
                  <a:lnTo>
                    <a:pt x="309211" y="136633"/>
                  </a:lnTo>
                  <a:lnTo>
                    <a:pt x="309211" y="46951"/>
                  </a:lnTo>
                  <a:lnTo>
                    <a:pt x="283223" y="46951"/>
                  </a:lnTo>
                  <a:close/>
                  <a:moveTo>
                    <a:pt x="378279" y="21753"/>
                  </a:moveTo>
                  <a:cubicBezTo>
                    <a:pt x="387128" y="21753"/>
                    <a:pt x="392332" y="25595"/>
                    <a:pt x="392332" y="25595"/>
                  </a:cubicBezTo>
                  <a:lnTo>
                    <a:pt x="396571" y="5582"/>
                  </a:lnTo>
                  <a:cubicBezTo>
                    <a:pt x="396571" y="5582"/>
                    <a:pt x="389446" y="0"/>
                    <a:pt x="372508" y="0"/>
                  </a:cubicBezTo>
                  <a:cubicBezTo>
                    <a:pt x="350573" y="0"/>
                    <a:pt x="336909" y="12707"/>
                    <a:pt x="336909" y="36373"/>
                  </a:cubicBezTo>
                  <a:lnTo>
                    <a:pt x="336909" y="46951"/>
                  </a:lnTo>
                  <a:lnTo>
                    <a:pt x="323624" y="46951"/>
                  </a:lnTo>
                  <a:lnTo>
                    <a:pt x="323624" y="68511"/>
                  </a:lnTo>
                  <a:lnTo>
                    <a:pt x="336909" y="68511"/>
                  </a:lnTo>
                  <a:lnTo>
                    <a:pt x="336909" y="136633"/>
                  </a:lnTo>
                  <a:lnTo>
                    <a:pt x="363655" y="136633"/>
                  </a:lnTo>
                  <a:lnTo>
                    <a:pt x="363655" y="68511"/>
                  </a:lnTo>
                  <a:lnTo>
                    <a:pt x="394060" y="68511"/>
                  </a:lnTo>
                  <a:lnTo>
                    <a:pt x="394060" y="46951"/>
                  </a:lnTo>
                  <a:lnTo>
                    <a:pt x="363655" y="46951"/>
                  </a:lnTo>
                  <a:lnTo>
                    <a:pt x="363655" y="38680"/>
                  </a:lnTo>
                  <a:cubicBezTo>
                    <a:pt x="363655" y="27331"/>
                    <a:pt x="368851" y="21753"/>
                    <a:pt x="378279" y="21753"/>
                  </a:cubicBezTo>
                  <a:moveTo>
                    <a:pt x="409163" y="136633"/>
                  </a:moveTo>
                  <a:lnTo>
                    <a:pt x="435905" y="136633"/>
                  </a:lnTo>
                  <a:lnTo>
                    <a:pt x="435905" y="1925"/>
                  </a:lnTo>
                  <a:lnTo>
                    <a:pt x="409163" y="1925"/>
                  </a:lnTo>
                  <a:close/>
                  <a:moveTo>
                    <a:pt x="621989" y="45030"/>
                  </a:moveTo>
                  <a:cubicBezTo>
                    <a:pt x="607365" y="45030"/>
                    <a:pt x="597937" y="52726"/>
                    <a:pt x="593501" y="57740"/>
                  </a:cubicBezTo>
                  <a:lnTo>
                    <a:pt x="593501" y="46951"/>
                  </a:lnTo>
                  <a:lnTo>
                    <a:pt x="567331" y="46951"/>
                  </a:lnTo>
                  <a:lnTo>
                    <a:pt x="567331" y="136633"/>
                  </a:lnTo>
                  <a:lnTo>
                    <a:pt x="593501" y="136633"/>
                  </a:lnTo>
                  <a:lnTo>
                    <a:pt x="593501" y="77743"/>
                  </a:lnTo>
                  <a:cubicBezTo>
                    <a:pt x="596783" y="73122"/>
                    <a:pt x="602933" y="67547"/>
                    <a:pt x="612747" y="67547"/>
                  </a:cubicBezTo>
                  <a:cubicBezTo>
                    <a:pt x="623721" y="67547"/>
                    <a:pt x="630067" y="74664"/>
                    <a:pt x="630067" y="86414"/>
                  </a:cubicBezTo>
                  <a:lnTo>
                    <a:pt x="630067" y="136633"/>
                  </a:lnTo>
                  <a:lnTo>
                    <a:pt x="656434" y="136633"/>
                  </a:lnTo>
                  <a:lnTo>
                    <a:pt x="656434" y="81211"/>
                  </a:lnTo>
                  <a:cubicBezTo>
                    <a:pt x="656434" y="60051"/>
                    <a:pt x="644313" y="45030"/>
                    <a:pt x="621989" y="45030"/>
                  </a:cubicBezTo>
                  <a:moveTo>
                    <a:pt x="741759" y="1925"/>
                  </a:moveTo>
                  <a:lnTo>
                    <a:pt x="741759" y="57158"/>
                  </a:lnTo>
                  <a:cubicBezTo>
                    <a:pt x="737141" y="52340"/>
                    <a:pt x="727702" y="45030"/>
                    <a:pt x="713274" y="45030"/>
                  </a:cubicBezTo>
                  <a:cubicBezTo>
                    <a:pt x="688075" y="45030"/>
                    <a:pt x="670944" y="65815"/>
                    <a:pt x="670944" y="92178"/>
                  </a:cubicBezTo>
                  <a:cubicBezTo>
                    <a:pt x="670944" y="118537"/>
                    <a:pt x="688454" y="138558"/>
                    <a:pt x="713274" y="138558"/>
                  </a:cubicBezTo>
                  <a:cubicBezTo>
                    <a:pt x="727702" y="138558"/>
                    <a:pt x="737141" y="131437"/>
                    <a:pt x="741759" y="126437"/>
                  </a:cubicBezTo>
                  <a:lnTo>
                    <a:pt x="741759" y="136633"/>
                  </a:lnTo>
                  <a:lnTo>
                    <a:pt x="767732" y="136633"/>
                  </a:lnTo>
                  <a:lnTo>
                    <a:pt x="767732" y="1925"/>
                  </a:lnTo>
                  <a:close/>
                  <a:moveTo>
                    <a:pt x="741759" y="106809"/>
                  </a:moveTo>
                  <a:cubicBezTo>
                    <a:pt x="738287" y="111234"/>
                    <a:pt x="731745" y="116427"/>
                    <a:pt x="721734" y="116427"/>
                  </a:cubicBezTo>
                  <a:cubicBezTo>
                    <a:pt x="707885" y="116427"/>
                    <a:pt x="698075" y="106420"/>
                    <a:pt x="698075" y="91799"/>
                  </a:cubicBezTo>
                  <a:cubicBezTo>
                    <a:pt x="698075" y="77168"/>
                    <a:pt x="707885" y="67165"/>
                    <a:pt x="721734" y="67165"/>
                  </a:cubicBezTo>
                  <a:cubicBezTo>
                    <a:pt x="731745" y="67165"/>
                    <a:pt x="738287" y="72361"/>
                    <a:pt x="741759" y="76786"/>
                  </a:cubicBezTo>
                  <a:close/>
                </a:path>
              </a:pathLst>
            </a:custGeom>
            <a:solidFill>
              <a:srgbClr val="E3000F"/>
            </a:solidFill>
            <a:ln w="3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B836286-A581-4EB0-91C7-C8ECC2C2801B}"/>
                </a:ext>
              </a:extLst>
            </p:cNvPr>
            <p:cNvSpPr/>
            <p:nvPr/>
          </p:nvSpPr>
          <p:spPr>
            <a:xfrm>
              <a:off x="7893992" y="2341731"/>
              <a:ext cx="311071" cy="311089"/>
            </a:xfrm>
            <a:custGeom>
              <a:avLst/>
              <a:gdLst>
                <a:gd name="connsiteX0" fmla="*/ 0 w 311071"/>
                <a:gd name="connsiteY0" fmla="*/ 311089 h 311089"/>
                <a:gd name="connsiteX1" fmla="*/ 311071 w 311071"/>
                <a:gd name="connsiteY1" fmla="*/ 311089 h 311089"/>
                <a:gd name="connsiteX2" fmla="*/ 311071 w 311071"/>
                <a:gd name="connsiteY2" fmla="*/ 0 h 311089"/>
                <a:gd name="connsiteX3" fmla="*/ 0 w 311071"/>
                <a:gd name="connsiteY3" fmla="*/ 0 h 311089"/>
                <a:gd name="connsiteX4" fmla="*/ 294026 w 311071"/>
                <a:gd name="connsiteY4" fmla="*/ 294036 h 311089"/>
                <a:gd name="connsiteX5" fmla="*/ 17035 w 311071"/>
                <a:gd name="connsiteY5" fmla="*/ 294036 h 311089"/>
                <a:gd name="connsiteX6" fmla="*/ 17035 w 311071"/>
                <a:gd name="connsiteY6" fmla="*/ 17038 h 311089"/>
                <a:gd name="connsiteX7" fmla="*/ 294026 w 311071"/>
                <a:gd name="connsiteY7" fmla="*/ 17038 h 31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071" h="311089">
                  <a:moveTo>
                    <a:pt x="0" y="311089"/>
                  </a:moveTo>
                  <a:lnTo>
                    <a:pt x="311071" y="311089"/>
                  </a:lnTo>
                  <a:lnTo>
                    <a:pt x="311071" y="0"/>
                  </a:lnTo>
                  <a:lnTo>
                    <a:pt x="0" y="0"/>
                  </a:lnTo>
                  <a:close/>
                  <a:moveTo>
                    <a:pt x="294026" y="294036"/>
                  </a:moveTo>
                  <a:lnTo>
                    <a:pt x="17035" y="294036"/>
                  </a:lnTo>
                  <a:lnTo>
                    <a:pt x="17035" y="17038"/>
                  </a:lnTo>
                  <a:lnTo>
                    <a:pt x="294026" y="17038"/>
                  </a:lnTo>
                  <a:close/>
                </a:path>
              </a:pathLst>
            </a:custGeom>
            <a:solidFill>
              <a:srgbClr val="E3000F"/>
            </a:solidFill>
            <a:ln w="3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B4487776-306C-C20B-74E5-01E8FF6862B7}"/>
                </a:ext>
              </a:extLst>
            </p:cNvPr>
            <p:cNvSpPr/>
            <p:nvPr/>
          </p:nvSpPr>
          <p:spPr>
            <a:xfrm>
              <a:off x="7945672" y="2393411"/>
              <a:ext cx="95738" cy="95738"/>
            </a:xfrm>
            <a:custGeom>
              <a:avLst/>
              <a:gdLst>
                <a:gd name="connsiteX0" fmla="*/ 0 w 95738"/>
                <a:gd name="connsiteY0" fmla="*/ 0 h 95738"/>
                <a:gd name="connsiteX1" fmla="*/ 95738 w 95738"/>
                <a:gd name="connsiteY1" fmla="*/ 0 h 95738"/>
                <a:gd name="connsiteX2" fmla="*/ 95738 w 95738"/>
                <a:gd name="connsiteY2" fmla="*/ 95738 h 95738"/>
                <a:gd name="connsiteX3" fmla="*/ 0 w 95738"/>
                <a:gd name="connsiteY3" fmla="*/ 95738 h 95738"/>
              </a:gdLst>
              <a:ahLst/>
              <a:cxnLst>
                <a:cxn ang="0">
                  <a:pos x="connsiteX0" y="connsiteY0"/>
                </a:cxn>
                <a:cxn ang="0">
                  <a:pos x="connsiteX1" y="connsiteY1"/>
                </a:cxn>
                <a:cxn ang="0">
                  <a:pos x="connsiteX2" y="connsiteY2"/>
                </a:cxn>
                <a:cxn ang="0">
                  <a:pos x="connsiteX3" y="connsiteY3"/>
                </a:cxn>
              </a:cxnLst>
              <a:rect l="l" t="t" r="r" b="b"/>
              <a:pathLst>
                <a:path w="95738" h="95738">
                  <a:moveTo>
                    <a:pt x="0" y="0"/>
                  </a:moveTo>
                  <a:lnTo>
                    <a:pt x="95738" y="0"/>
                  </a:lnTo>
                  <a:lnTo>
                    <a:pt x="95738" y="95738"/>
                  </a:lnTo>
                  <a:lnTo>
                    <a:pt x="0" y="95738"/>
                  </a:lnTo>
                  <a:close/>
                </a:path>
              </a:pathLst>
            </a:custGeom>
            <a:solidFill>
              <a:srgbClr val="E3000F"/>
            </a:solidFill>
            <a:ln w="3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CAA4E36F-8172-82D0-F9CC-991A184711FA}"/>
                </a:ext>
              </a:extLst>
            </p:cNvPr>
            <p:cNvSpPr/>
            <p:nvPr/>
          </p:nvSpPr>
          <p:spPr>
            <a:xfrm>
              <a:off x="7945554" y="2505416"/>
              <a:ext cx="95738" cy="95738"/>
            </a:xfrm>
            <a:custGeom>
              <a:avLst/>
              <a:gdLst>
                <a:gd name="connsiteX0" fmla="*/ 0 w 95738"/>
                <a:gd name="connsiteY0" fmla="*/ 0 h 95738"/>
                <a:gd name="connsiteX1" fmla="*/ 95738 w 95738"/>
                <a:gd name="connsiteY1" fmla="*/ 0 h 95738"/>
                <a:gd name="connsiteX2" fmla="*/ 95738 w 95738"/>
                <a:gd name="connsiteY2" fmla="*/ 95738 h 95738"/>
                <a:gd name="connsiteX3" fmla="*/ 0 w 95738"/>
                <a:gd name="connsiteY3" fmla="*/ 95738 h 95738"/>
              </a:gdLst>
              <a:ahLst/>
              <a:cxnLst>
                <a:cxn ang="0">
                  <a:pos x="connsiteX0" y="connsiteY0"/>
                </a:cxn>
                <a:cxn ang="0">
                  <a:pos x="connsiteX1" y="connsiteY1"/>
                </a:cxn>
                <a:cxn ang="0">
                  <a:pos x="connsiteX2" y="connsiteY2"/>
                </a:cxn>
                <a:cxn ang="0">
                  <a:pos x="connsiteX3" y="connsiteY3"/>
                </a:cxn>
              </a:cxnLst>
              <a:rect l="l" t="t" r="r" b="b"/>
              <a:pathLst>
                <a:path w="95738" h="95738">
                  <a:moveTo>
                    <a:pt x="0" y="0"/>
                  </a:moveTo>
                  <a:lnTo>
                    <a:pt x="95738" y="0"/>
                  </a:lnTo>
                  <a:lnTo>
                    <a:pt x="95738" y="95738"/>
                  </a:lnTo>
                  <a:lnTo>
                    <a:pt x="0" y="95738"/>
                  </a:lnTo>
                  <a:close/>
                </a:path>
              </a:pathLst>
            </a:custGeom>
            <a:solidFill>
              <a:srgbClr val="E3000F"/>
            </a:solidFill>
            <a:ln w="3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FE19B5CE-BC5C-786C-F580-E1F5C6913491}"/>
                </a:ext>
              </a:extLst>
            </p:cNvPr>
            <p:cNvSpPr/>
            <p:nvPr/>
          </p:nvSpPr>
          <p:spPr>
            <a:xfrm>
              <a:off x="8057649" y="2505324"/>
              <a:ext cx="95781" cy="95777"/>
            </a:xfrm>
            <a:custGeom>
              <a:avLst/>
              <a:gdLst>
                <a:gd name="connsiteX0" fmla="*/ 0 w 95781"/>
                <a:gd name="connsiteY0" fmla="*/ 95778 h 95777"/>
                <a:gd name="connsiteX1" fmla="*/ 95781 w 95781"/>
                <a:gd name="connsiteY1" fmla="*/ 95778 h 95777"/>
                <a:gd name="connsiteX2" fmla="*/ 0 w 95781"/>
                <a:gd name="connsiteY2" fmla="*/ 0 h 95777"/>
              </a:gdLst>
              <a:ahLst/>
              <a:cxnLst>
                <a:cxn ang="0">
                  <a:pos x="connsiteX0" y="connsiteY0"/>
                </a:cxn>
                <a:cxn ang="0">
                  <a:pos x="connsiteX1" y="connsiteY1"/>
                </a:cxn>
                <a:cxn ang="0">
                  <a:pos x="connsiteX2" y="connsiteY2"/>
                </a:cxn>
              </a:cxnLst>
              <a:rect l="l" t="t" r="r" b="b"/>
              <a:pathLst>
                <a:path w="95781" h="95777">
                  <a:moveTo>
                    <a:pt x="0" y="95778"/>
                  </a:moveTo>
                  <a:lnTo>
                    <a:pt x="95781" y="95778"/>
                  </a:lnTo>
                  <a:lnTo>
                    <a:pt x="0" y="0"/>
                  </a:lnTo>
                  <a:close/>
                </a:path>
              </a:pathLst>
            </a:custGeom>
            <a:solidFill>
              <a:srgbClr val="E3000F"/>
            </a:solidFill>
            <a:ln w="3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26257337-45B7-CDE4-38D1-F0F6A01FC206}"/>
                </a:ext>
              </a:extLst>
            </p:cNvPr>
            <p:cNvSpPr/>
            <p:nvPr/>
          </p:nvSpPr>
          <p:spPr>
            <a:xfrm>
              <a:off x="8057713" y="2393397"/>
              <a:ext cx="95784" cy="95784"/>
            </a:xfrm>
            <a:custGeom>
              <a:avLst/>
              <a:gdLst>
                <a:gd name="connsiteX0" fmla="*/ 0 w 95784"/>
                <a:gd name="connsiteY0" fmla="*/ 0 h 95784"/>
                <a:gd name="connsiteX1" fmla="*/ 0 w 95784"/>
                <a:gd name="connsiteY1" fmla="*/ 95785 h 95784"/>
                <a:gd name="connsiteX2" fmla="*/ 95785 w 95784"/>
                <a:gd name="connsiteY2" fmla="*/ 0 h 95784"/>
              </a:gdLst>
              <a:ahLst/>
              <a:cxnLst>
                <a:cxn ang="0">
                  <a:pos x="connsiteX0" y="connsiteY0"/>
                </a:cxn>
                <a:cxn ang="0">
                  <a:pos x="connsiteX1" y="connsiteY1"/>
                </a:cxn>
                <a:cxn ang="0">
                  <a:pos x="connsiteX2" y="connsiteY2"/>
                </a:cxn>
              </a:cxnLst>
              <a:rect l="l" t="t" r="r" b="b"/>
              <a:pathLst>
                <a:path w="95784" h="95784">
                  <a:moveTo>
                    <a:pt x="0" y="0"/>
                  </a:moveTo>
                  <a:lnTo>
                    <a:pt x="0" y="95785"/>
                  </a:lnTo>
                  <a:lnTo>
                    <a:pt x="95785" y="0"/>
                  </a:lnTo>
                  <a:close/>
                </a:path>
              </a:pathLst>
            </a:custGeom>
            <a:solidFill>
              <a:srgbClr val="E3000F"/>
            </a:solidFill>
            <a:ln w="35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78" name="Graphic 277">
            <a:extLst>
              <a:ext uri="{FF2B5EF4-FFF2-40B4-BE49-F238E27FC236}">
                <a16:creationId xmlns:a16="http://schemas.microsoft.com/office/drawing/2014/main" id="{58AFC098-A702-8A80-32CC-B5291B74AA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96790" y="4564079"/>
            <a:ext cx="959718" cy="396000"/>
          </a:xfrm>
          <a:prstGeom prst="rect">
            <a:avLst/>
          </a:prstGeom>
        </p:spPr>
      </p:pic>
      <p:pic>
        <p:nvPicPr>
          <p:cNvPr id="280" name="Graphic 279">
            <a:extLst>
              <a:ext uri="{FF2B5EF4-FFF2-40B4-BE49-F238E27FC236}">
                <a16:creationId xmlns:a16="http://schemas.microsoft.com/office/drawing/2014/main" id="{617623B2-C405-B0FC-5056-830C5316E0B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098456" y="4564079"/>
            <a:ext cx="750600" cy="297621"/>
          </a:xfrm>
          <a:prstGeom prst="rect">
            <a:avLst/>
          </a:prstGeom>
        </p:spPr>
      </p:pic>
      <p:pic>
        <p:nvPicPr>
          <p:cNvPr id="1201" name="Graphic 1200">
            <a:extLst>
              <a:ext uri="{FF2B5EF4-FFF2-40B4-BE49-F238E27FC236}">
                <a16:creationId xmlns:a16="http://schemas.microsoft.com/office/drawing/2014/main" id="{587C03DC-7647-304F-6F26-69DDF3DA624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162474" y="3735513"/>
            <a:ext cx="1109189" cy="215999"/>
          </a:xfrm>
          <a:prstGeom prst="rect">
            <a:avLst/>
          </a:prstGeom>
        </p:spPr>
      </p:pic>
      <p:pic>
        <p:nvPicPr>
          <p:cNvPr id="1203" name="Graphic 1202">
            <a:extLst>
              <a:ext uri="{FF2B5EF4-FFF2-40B4-BE49-F238E27FC236}">
                <a16:creationId xmlns:a16="http://schemas.microsoft.com/office/drawing/2014/main" id="{8EF7CE9B-EDE3-6AED-7122-3BF07BBD2E9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958687" y="5416069"/>
            <a:ext cx="1116735" cy="396440"/>
          </a:xfrm>
          <a:prstGeom prst="rect">
            <a:avLst/>
          </a:prstGeom>
        </p:spPr>
      </p:pic>
      <p:pic>
        <p:nvPicPr>
          <p:cNvPr id="1205" name="Graphic 1204">
            <a:extLst>
              <a:ext uri="{FF2B5EF4-FFF2-40B4-BE49-F238E27FC236}">
                <a16:creationId xmlns:a16="http://schemas.microsoft.com/office/drawing/2014/main" id="{EF862A65-ED64-A645-B73C-191F755871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79526" y="5434289"/>
            <a:ext cx="1202143" cy="360000"/>
          </a:xfrm>
          <a:prstGeom prst="rect">
            <a:avLst/>
          </a:prstGeom>
        </p:spPr>
      </p:pic>
      <p:pic>
        <p:nvPicPr>
          <p:cNvPr id="1026" name="Picture 2">
            <a:extLst>
              <a:ext uri="{FF2B5EF4-FFF2-40B4-BE49-F238E27FC236}">
                <a16:creationId xmlns:a16="http://schemas.microsoft.com/office/drawing/2014/main" id="{1FD5B52F-9D41-3F25-B95B-7398FCDB65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47900" y="3593479"/>
            <a:ext cx="1599912" cy="441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L Group Ltd. - Wikipedia">
            <a:extLst>
              <a:ext uri="{FF2B5EF4-FFF2-40B4-BE49-F238E27FC236}">
                <a16:creationId xmlns:a16="http://schemas.microsoft.com/office/drawing/2014/main" id="{131E008E-74E8-122A-DCD3-8E922345B86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79461" y="4574443"/>
            <a:ext cx="926598" cy="3752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vron — BUSINESS FOR 2030">
            <a:extLst>
              <a:ext uri="{FF2B5EF4-FFF2-40B4-BE49-F238E27FC236}">
                <a16:creationId xmlns:a16="http://schemas.microsoft.com/office/drawing/2014/main" id="{F4B6EB9F-2313-F6BF-D72E-E47EE3251A7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50136" y="2643759"/>
            <a:ext cx="992372" cy="7442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0487176-AC2B-2723-720F-2E535071405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6225118" y="4543817"/>
            <a:ext cx="982725" cy="4036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chindler Group - Wikipedia">
            <a:extLst>
              <a:ext uri="{FF2B5EF4-FFF2-40B4-BE49-F238E27FC236}">
                <a16:creationId xmlns:a16="http://schemas.microsoft.com/office/drawing/2014/main" id="{3DD58068-064B-08DB-DA76-3AD6F6CB7B3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58314" y="5343053"/>
            <a:ext cx="630782" cy="54247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orvis-mazars-2024 - Chicago Sports Summit">
            <a:extLst>
              <a:ext uri="{FF2B5EF4-FFF2-40B4-BE49-F238E27FC236}">
                <a16:creationId xmlns:a16="http://schemas.microsoft.com/office/drawing/2014/main" id="{02A89CB0-E13A-B84C-9442-8BFBC89E01C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31277" y="5288664"/>
            <a:ext cx="1129609" cy="6325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7F8925F8-4338-FFFA-FFCF-1177BB752D9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21092" y="3663534"/>
            <a:ext cx="1231237" cy="290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layton Home Building Group Enters Home Appliance Partnership with Samsung">
            <a:extLst>
              <a:ext uri="{FF2B5EF4-FFF2-40B4-BE49-F238E27FC236}">
                <a16:creationId xmlns:a16="http://schemas.microsoft.com/office/drawing/2014/main" id="{37288C5F-A8C8-2D19-31EB-823A41DAFE0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16407" y="4543817"/>
            <a:ext cx="1068402" cy="40361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olvay — SUNSHINE">
            <a:extLst>
              <a:ext uri="{FF2B5EF4-FFF2-40B4-BE49-F238E27FC236}">
                <a16:creationId xmlns:a16="http://schemas.microsoft.com/office/drawing/2014/main" id="{4B479B9D-E80C-B855-E5A3-80FC9CB35EC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85106" y="3637762"/>
            <a:ext cx="913336" cy="3820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56220AD6-BAAC-D310-7894-11132EFFE28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37248" y="2682599"/>
            <a:ext cx="1798158" cy="5574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36099C39-5B3B-B6C9-87D7-F217EDB4FE6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p:blipFill>
        <p:spPr bwMode="auto">
          <a:xfrm>
            <a:off x="7939279" y="5465614"/>
            <a:ext cx="939155" cy="375662"/>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417CA5DC-06E0-D3D7-A406-9F2CAB89ADA9}"/>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3816515" y="2682599"/>
            <a:ext cx="629055" cy="629055"/>
          </a:xfrm>
          <a:prstGeom prst="rect">
            <a:avLst/>
          </a:prstGeom>
        </p:spPr>
      </p:pic>
      <p:pic>
        <p:nvPicPr>
          <p:cNvPr id="10" name="Picture 6">
            <a:extLst>
              <a:ext uri="{FF2B5EF4-FFF2-40B4-BE49-F238E27FC236}">
                <a16:creationId xmlns:a16="http://schemas.microsoft.com/office/drawing/2014/main" id="{97515D3F-3F0C-9ADC-A1F0-9273D692BD6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04010" y="4648395"/>
            <a:ext cx="1374314" cy="2133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Who We Work With | Microban Brand Partners | Microban">
            <a:extLst>
              <a:ext uri="{FF2B5EF4-FFF2-40B4-BE49-F238E27FC236}">
                <a16:creationId xmlns:a16="http://schemas.microsoft.com/office/drawing/2014/main" id="{26212468-FE1D-919C-C93E-6C152C08174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38076" y="5445050"/>
            <a:ext cx="1129609" cy="27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E776D23-C843-BD70-4C67-C9F674CCF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2D1B8C-C421-865F-D3DD-69FC1478C5A5}"/>
              </a:ext>
            </a:extLst>
          </p:cNvPr>
          <p:cNvSpPr txBox="1">
            <a:spLocks/>
          </p:cNvSpPr>
          <p:nvPr/>
        </p:nvSpPr>
        <p:spPr>
          <a:xfrm>
            <a:off x="360000" y="200000"/>
            <a:ext cx="11472000" cy="68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Poppins" panose="00000500000000000000" pitchFamily="50" charset="0"/>
                <a:ea typeface="+mj-ea"/>
                <a:cs typeface="Poppins" panose="00000500000000000000" pitchFamily="50"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uLnTx/>
                <a:uFillTx/>
                <a:latin typeface="Poppins" panose="00000500000000000000" pitchFamily="50" charset="0"/>
                <a:ea typeface="+mj-ea"/>
                <a:cs typeface="Poppins" panose="00000500000000000000" pitchFamily="50" charset="0"/>
              </a:rPr>
              <a:t>From the </a:t>
            </a:r>
            <a:r>
              <a:rPr kumimoji="0" lang="en-US" sz="3600" b="1" i="0" u="none" strike="noStrike" kern="1200" cap="none" spc="0" normalizeH="0" baseline="0" noProof="0" dirty="0">
                <a:ln>
                  <a:noFill/>
                </a:ln>
                <a:solidFill>
                  <a:prstClr val="white"/>
                </a:solidFill>
                <a:effectLst/>
                <a:uLnTx/>
                <a:uFillTx/>
                <a:latin typeface="Poppins" panose="00000500000000000000" pitchFamily="50" charset="0"/>
                <a:ea typeface="+mj-ea"/>
                <a:cs typeface="Poppins" panose="00000500000000000000" pitchFamily="50" charset="0"/>
              </a:rPr>
              <a:t>Old</a:t>
            </a:r>
            <a:r>
              <a:rPr kumimoji="0" lang="en-US" sz="3600" i="0" u="none" strike="noStrike" kern="1200" cap="none" spc="0" normalizeH="0" baseline="0" noProof="0" dirty="0">
                <a:ln>
                  <a:noFill/>
                </a:ln>
                <a:solidFill>
                  <a:prstClr val="white"/>
                </a:solidFill>
                <a:effectLst/>
                <a:uLnTx/>
                <a:uFillTx/>
                <a:latin typeface="Poppins" panose="00000500000000000000" pitchFamily="50" charset="0"/>
                <a:ea typeface="+mj-ea"/>
                <a:cs typeface="Poppins" panose="00000500000000000000" pitchFamily="50" charset="0"/>
              </a:rPr>
              <a:t> Innovation Funnel to the </a:t>
            </a:r>
            <a:r>
              <a:rPr kumimoji="0" lang="en-US" sz="3600" b="1" i="0" u="none" strike="noStrike" kern="1200" cap="none" spc="0" normalizeH="0" baseline="0" noProof="0" dirty="0">
                <a:ln>
                  <a:noFill/>
                </a:ln>
                <a:solidFill>
                  <a:prstClr val="white"/>
                </a:solidFill>
                <a:effectLst/>
                <a:uLnTx/>
                <a:uFillTx/>
                <a:latin typeface="Poppins" panose="00000500000000000000" pitchFamily="50" charset="0"/>
                <a:ea typeface="+mj-ea"/>
                <a:cs typeface="Poppins" panose="00000500000000000000" pitchFamily="50" charset="0"/>
              </a:rPr>
              <a:t>New</a:t>
            </a:r>
          </a:p>
        </p:txBody>
      </p:sp>
      <p:sp>
        <p:nvSpPr>
          <p:cNvPr id="3" name="Divider">
            <a:extLst>
              <a:ext uri="{FF2B5EF4-FFF2-40B4-BE49-F238E27FC236}">
                <a16:creationId xmlns:a16="http://schemas.microsoft.com/office/drawing/2014/main" id="{12023271-8402-70F8-F9C8-B07960698EFB}"/>
              </a:ext>
            </a:extLst>
          </p:cNvPr>
          <p:cNvSpPr/>
          <p:nvPr/>
        </p:nvSpPr>
        <p:spPr>
          <a:xfrm>
            <a:off x="6050000" y="968580"/>
            <a:ext cx="19050" cy="5700000"/>
          </a:xfrm>
          <a:prstGeom prst="rect">
            <a:avLst/>
          </a:prstGeom>
          <a:solidFill>
            <a:srgbClr val="F7FAFF">
              <a:alpha val="25000"/>
            </a:srgb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162045"/>
              </a:solidFill>
              <a:effectLst/>
              <a:uLnTx/>
              <a:uFillTx/>
              <a:latin typeface="Calibri" panose="020F0502020204030204"/>
              <a:ea typeface="+mn-ea"/>
              <a:cs typeface="+mn-cs"/>
            </a:endParaRPr>
          </a:p>
        </p:txBody>
      </p:sp>
      <p:sp>
        <p:nvSpPr>
          <p:cNvPr id="4" name="LeftHeader">
            <a:extLst>
              <a:ext uri="{FF2B5EF4-FFF2-40B4-BE49-F238E27FC236}">
                <a16:creationId xmlns:a16="http://schemas.microsoft.com/office/drawing/2014/main" id="{58B2AB12-4527-FC98-3A77-7BDF38297F6E}"/>
              </a:ext>
            </a:extLst>
          </p:cNvPr>
          <p:cNvSpPr txBox="1"/>
          <p:nvPr/>
        </p:nvSpPr>
        <p:spPr>
          <a:xfrm>
            <a:off x="360000" y="998580"/>
            <a:ext cx="55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AABBCC"/>
                </a:solidFill>
                <a:effectLst/>
                <a:uLnTx/>
                <a:uFillTx/>
                <a:latin typeface="Poppins"/>
                <a:ea typeface="+mn-ea"/>
                <a:cs typeface="+mn-cs"/>
              </a:rPr>
              <a:t>Impact measured </a:t>
            </a:r>
            <a:r>
              <a:rPr kumimoji="0" lang="en-US" sz="1600" b="1" i="0" u="none" strike="noStrike" kern="1200" cap="none" spc="0" normalizeH="0" baseline="0" noProof="0" dirty="0">
                <a:ln>
                  <a:noFill/>
                </a:ln>
                <a:solidFill>
                  <a:srgbClr val="AABBCC"/>
                </a:solidFill>
                <a:effectLst/>
                <a:uLnTx/>
                <a:uFillTx/>
                <a:latin typeface="Poppins"/>
                <a:ea typeface="+mn-ea"/>
                <a:cs typeface="+mn-cs"/>
              </a:rPr>
              <a:t>at the end</a:t>
            </a:r>
          </a:p>
        </p:txBody>
      </p:sp>
      <p:sp>
        <p:nvSpPr>
          <p:cNvPr id="5" name="RightHeader">
            <a:extLst>
              <a:ext uri="{FF2B5EF4-FFF2-40B4-BE49-F238E27FC236}">
                <a16:creationId xmlns:a16="http://schemas.microsoft.com/office/drawing/2014/main" id="{0835D0CB-713F-2409-77F4-AAC9D33FD544}"/>
              </a:ext>
            </a:extLst>
          </p:cNvPr>
          <p:cNvSpPr txBox="1"/>
          <p:nvPr/>
        </p:nvSpPr>
        <p:spPr>
          <a:xfrm>
            <a:off x="6318773" y="998580"/>
            <a:ext cx="570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7FAFF"/>
                </a:solidFill>
                <a:effectLst/>
                <a:uLnTx/>
                <a:uFillTx/>
                <a:latin typeface="Poppins"/>
                <a:ea typeface="+mn-ea"/>
                <a:cs typeface="+mn-cs"/>
              </a:rPr>
              <a:t>Impact </a:t>
            </a:r>
            <a:r>
              <a:rPr kumimoji="0" lang="en-US" sz="1600" b="1" i="0" u="none" strike="noStrike" kern="1200" cap="none" spc="0" normalizeH="0" baseline="0" noProof="0" dirty="0">
                <a:ln>
                  <a:noFill/>
                </a:ln>
                <a:solidFill>
                  <a:srgbClr val="F7FAFF"/>
                </a:solidFill>
                <a:effectLst/>
                <a:uLnTx/>
                <a:uFillTx/>
                <a:latin typeface="Poppins" panose="00000500000000000000" pitchFamily="50" charset="0"/>
                <a:ea typeface="+mn-ea"/>
                <a:cs typeface="Poppins" panose="00000500000000000000" pitchFamily="50" charset="0"/>
              </a:rPr>
              <a:t>embedded throughout</a:t>
            </a:r>
            <a:endParaRPr kumimoji="0" lang="en-US" sz="4000" b="1" i="0" u="none" strike="noStrike" kern="1200" cap="none" spc="0" normalizeH="0" baseline="0" noProof="0" dirty="0">
              <a:ln>
                <a:noFill/>
              </a:ln>
              <a:solidFill>
                <a:srgbClr val="F7FAFF"/>
              </a:solidFill>
              <a:effectLst/>
              <a:uLnTx/>
              <a:uFillTx/>
              <a:latin typeface="Poppins" panose="00000500000000000000" pitchFamily="50" charset="0"/>
              <a:ea typeface="+mn-ea"/>
              <a:cs typeface="Poppins" panose="00000500000000000000" pitchFamily="50" charset="0"/>
            </a:endParaRPr>
          </a:p>
        </p:txBody>
      </p:sp>
      <p:sp>
        <p:nvSpPr>
          <p:cNvPr id="6" name="LeftDescription">
            <a:extLst>
              <a:ext uri="{FF2B5EF4-FFF2-40B4-BE49-F238E27FC236}">
                <a16:creationId xmlns:a16="http://schemas.microsoft.com/office/drawing/2014/main" id="{D494C3A0-7683-F9AD-3953-AB4EE7D122FE}"/>
              </a:ext>
            </a:extLst>
          </p:cNvPr>
          <p:cNvSpPr txBox="1"/>
          <p:nvPr/>
        </p:nvSpPr>
        <p:spPr>
          <a:xfrm>
            <a:off x="360000" y="5421366"/>
            <a:ext cx="5500000" cy="79432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900"/>
              </a:spcAft>
              <a:buClrTx/>
              <a:buSzTx/>
              <a:buFontTx/>
              <a:buNone/>
              <a:tabLst/>
              <a:defRPr/>
            </a:pPr>
            <a:r>
              <a:rPr kumimoji="0" lang="en-US" sz="1400" b="0" i="0" u="none" strike="noStrike" kern="1200" cap="none" spc="0" normalizeH="0" baseline="0" noProof="0" dirty="0">
                <a:ln>
                  <a:noFill/>
                </a:ln>
                <a:solidFill>
                  <a:srgbClr val="F7FAFF"/>
                </a:solidFill>
                <a:effectLst/>
                <a:uLnTx/>
                <a:uFillTx/>
                <a:latin typeface="Poppins"/>
                <a:ea typeface="+mn-ea"/>
                <a:cs typeface="+mn-cs"/>
              </a:rPr>
              <a:t>Most programs filter ideas through a long process, hoping for value at the end. Without impact as a compass, they underdeliver.</a:t>
            </a:r>
          </a:p>
        </p:txBody>
      </p:sp>
      <p:sp>
        <p:nvSpPr>
          <p:cNvPr id="7" name="RightDescription">
            <a:extLst>
              <a:ext uri="{FF2B5EF4-FFF2-40B4-BE49-F238E27FC236}">
                <a16:creationId xmlns:a16="http://schemas.microsoft.com/office/drawing/2014/main" id="{F5F9B26F-AE58-7B9F-8DD3-DA14826D01A8}"/>
              </a:ext>
            </a:extLst>
          </p:cNvPr>
          <p:cNvSpPr txBox="1"/>
          <p:nvPr/>
        </p:nvSpPr>
        <p:spPr>
          <a:xfrm>
            <a:off x="6200000" y="5417625"/>
            <a:ext cx="5700000" cy="79432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900"/>
              </a:spcAft>
              <a:buClrTx/>
              <a:buSzTx/>
              <a:buFontTx/>
              <a:buNone/>
              <a:tabLst/>
              <a:defRPr/>
            </a:pPr>
            <a:r>
              <a:rPr kumimoji="0" lang="en-US" sz="1400" b="0" i="0" u="none" strike="noStrike" kern="1200" cap="none" spc="0" normalizeH="0" baseline="0" noProof="0" dirty="0">
                <a:ln>
                  <a:noFill/>
                </a:ln>
                <a:solidFill>
                  <a:srgbClr val="F7FAFF"/>
                </a:solidFill>
                <a:effectLst/>
                <a:uLnTx/>
                <a:uFillTx/>
                <a:latin typeface="Poppins"/>
                <a:ea typeface="+mn-ea"/>
                <a:cs typeface="+mn-cs"/>
              </a:rPr>
              <a:t>Sustainable ROI requires impact embedded across the entire process — not just measured at the end. We call this Impact-Driven Innovation.</a:t>
            </a:r>
            <a:endParaRPr kumimoji="0" lang="en-US" sz="1400" b="1" i="0" u="none" strike="noStrike" kern="1200" cap="none" spc="0" normalizeH="0" baseline="0" noProof="0" dirty="0">
              <a:ln>
                <a:noFill/>
              </a:ln>
              <a:solidFill>
                <a:srgbClr val="F7FAFF"/>
              </a:solidFill>
              <a:effectLst/>
              <a:uLnTx/>
              <a:uFillTx/>
              <a:latin typeface="Poppins"/>
              <a:ea typeface="+mn-ea"/>
              <a:cs typeface="+mn-cs"/>
            </a:endParaRPr>
          </a:p>
        </p:txBody>
      </p:sp>
      <p:pic>
        <p:nvPicPr>
          <p:cNvPr id="8" name="Picture 7">
            <a:extLst>
              <a:ext uri="{FF2B5EF4-FFF2-40B4-BE49-F238E27FC236}">
                <a16:creationId xmlns:a16="http://schemas.microsoft.com/office/drawing/2014/main" id="{6235EA5F-EC71-2DCA-C2C9-9C49DEAFC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183" y="1573794"/>
            <a:ext cx="3788815" cy="3515572"/>
          </a:xfrm>
          <a:prstGeom prst="rect">
            <a:avLst/>
          </a:prstGeom>
        </p:spPr>
      </p:pic>
      <p:pic>
        <p:nvPicPr>
          <p:cNvPr id="9" name="Picture 8">
            <a:extLst>
              <a:ext uri="{FF2B5EF4-FFF2-40B4-BE49-F238E27FC236}">
                <a16:creationId xmlns:a16="http://schemas.microsoft.com/office/drawing/2014/main" id="{A2E76E88-936C-CC6D-8C6D-0ED2C1D8FC66}"/>
              </a:ext>
            </a:extLst>
          </p:cNvPr>
          <p:cNvPicPr>
            <a:picLocks noChangeAspect="1"/>
          </p:cNvPicPr>
          <p:nvPr/>
        </p:nvPicPr>
        <p:blipFill>
          <a:blip r:embed="rId5">
            <a:extLst>
              <a:ext uri="{28A0092B-C50C-407E-A947-70E740481C1C}">
                <a14:useLocalDpi xmlns:a14="http://schemas.microsoft.com/office/drawing/2010/main" val="0"/>
              </a:ext>
            </a:extLst>
          </a:blip>
          <a:srcRect b="14216"/>
          <a:stretch>
            <a:fillRect/>
          </a:stretch>
        </p:blipFill>
        <p:spPr>
          <a:xfrm>
            <a:off x="7823348" y="1546177"/>
            <a:ext cx="2690851" cy="3543189"/>
          </a:xfrm>
          <a:prstGeom prst="rect">
            <a:avLst/>
          </a:prstGeom>
        </p:spPr>
      </p:pic>
      <p:pic>
        <p:nvPicPr>
          <p:cNvPr id="10" name="Graphic 9">
            <a:extLst>
              <a:ext uri="{FF2B5EF4-FFF2-40B4-BE49-F238E27FC236}">
                <a16:creationId xmlns:a16="http://schemas.microsoft.com/office/drawing/2014/main" id="{DCE2CB46-9A0D-50C0-AA8A-A939E631689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98124" y="6420305"/>
            <a:ext cx="1620000" cy="360000"/>
          </a:xfrm>
          <a:prstGeom prst="rect">
            <a:avLst/>
          </a:prstGeom>
        </p:spPr>
      </p:pic>
    </p:spTree>
    <p:extLst>
      <p:ext uri="{BB962C8B-B14F-4D97-AF65-F5344CB8AC3E}">
        <p14:creationId xmlns:p14="http://schemas.microsoft.com/office/powerpoint/2010/main" val="219005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4109F1E-661B-96A7-5FC7-D85968C2BBE7}"/>
            </a:ext>
          </a:extLst>
        </p:cNvPr>
        <p:cNvGrpSpPr/>
        <p:nvPr/>
      </p:nvGrpSpPr>
      <p:grpSpPr>
        <a:xfrm>
          <a:off x="0" y="0"/>
          <a:ext cx="0" cy="0"/>
          <a:chOff x="0" y="0"/>
          <a:chExt cx="0" cy="0"/>
        </a:xfrm>
      </p:grpSpPr>
      <p:sp>
        <p:nvSpPr>
          <p:cNvPr id="23" name="Title 1">
            <a:extLst>
              <a:ext uri="{FF2B5EF4-FFF2-40B4-BE49-F238E27FC236}">
                <a16:creationId xmlns:a16="http://schemas.microsoft.com/office/drawing/2014/main" id="{34417F1E-9718-1FB1-48CB-F7A7AE6E6257}"/>
              </a:ext>
            </a:extLst>
          </p:cNvPr>
          <p:cNvSpPr txBox="1">
            <a:spLocks/>
          </p:cNvSpPr>
          <p:nvPr/>
        </p:nvSpPr>
        <p:spPr>
          <a:xfrm>
            <a:off x="360000" y="200000"/>
            <a:ext cx="11472000" cy="68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FFFF"/>
                </a:solidFill>
                <a:latin typeface="Poppins" panose="00000500000000000000" pitchFamily="50" charset="0"/>
                <a:ea typeface="+mj-ea"/>
                <a:cs typeface="Poppins" panose="00000500000000000000" pitchFamily="50"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7FAFF"/>
                </a:solidFill>
                <a:effectLst/>
                <a:uLnTx/>
                <a:uFillTx/>
                <a:latin typeface="Poppins"/>
                <a:ea typeface="+mj-ea"/>
                <a:cs typeface="Poppins"/>
              </a:rPr>
              <a:t>The 4 Pillars of </a:t>
            </a:r>
            <a:r>
              <a:rPr kumimoji="0" lang="en-US" sz="3600" b="1" i="0" u="none" strike="noStrike" kern="1200" cap="none" spc="0" normalizeH="0" baseline="0" noProof="0" dirty="0">
                <a:ln>
                  <a:noFill/>
                </a:ln>
                <a:gradFill>
                  <a:gsLst>
                    <a:gs pos="12000">
                      <a:srgbClr val="7FDCD6"/>
                    </a:gs>
                    <a:gs pos="92000">
                      <a:srgbClr val="C18CF2"/>
                    </a:gs>
                  </a:gsLst>
                  <a:lin ang="3600000" scaled="0"/>
                </a:gradFill>
                <a:effectLst/>
                <a:uLnTx/>
                <a:uFillTx/>
                <a:latin typeface="Poppins"/>
                <a:ea typeface="+mj-ea"/>
                <a:cs typeface="Poppins"/>
              </a:rPr>
              <a:t>Impact-Driven Innovation</a:t>
            </a:r>
          </a:p>
        </p:txBody>
      </p:sp>
      <p:sp>
        <p:nvSpPr>
          <p:cNvPr id="24" name="Title">
            <a:extLst>
              <a:ext uri="{FF2B5EF4-FFF2-40B4-BE49-F238E27FC236}">
                <a16:creationId xmlns:a16="http://schemas.microsoft.com/office/drawing/2014/main" id="{13894268-1D50-0716-EE3F-41443695CEAB}"/>
              </a:ext>
            </a:extLst>
          </p:cNvPr>
          <p:cNvSpPr/>
          <p:nvPr/>
        </p:nvSpPr>
        <p:spPr>
          <a:xfrm>
            <a:off x="334673" y="213900"/>
            <a:ext cx="10794999" cy="825500"/>
          </a:xfrm>
          <a:prstGeom prst="rect">
            <a:avLst/>
          </a:prstGeom>
          <a:noFill/>
          <a:ln>
            <a:noFill/>
          </a:ln>
        </p:spPr>
        <p:txBody>
          <a:bodyPr wrap="squar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gradFill>
                <a:gsLst>
                  <a:gs pos="12000">
                    <a:srgbClr val="7FDCD6"/>
                  </a:gs>
                  <a:gs pos="92000">
                    <a:srgbClr val="C18CF2"/>
                  </a:gs>
                </a:gsLst>
                <a:lin ang="3600000" scaled="0"/>
              </a:gradFill>
              <a:effectLst/>
              <a:uLnTx/>
              <a:uFillTx/>
              <a:latin typeface="Poppins"/>
              <a:ea typeface="+mn-ea"/>
              <a:cs typeface="Poppins"/>
            </a:endParaRPr>
          </a:p>
        </p:txBody>
      </p:sp>
      <p:sp>
        <p:nvSpPr>
          <p:cNvPr id="25" name="Band1">
            <a:extLst>
              <a:ext uri="{FF2B5EF4-FFF2-40B4-BE49-F238E27FC236}">
                <a16:creationId xmlns:a16="http://schemas.microsoft.com/office/drawing/2014/main" id="{92A9C8C7-A1A8-CF76-0F5A-E5228F53EB38}"/>
              </a:ext>
            </a:extLst>
          </p:cNvPr>
          <p:cNvSpPr/>
          <p:nvPr/>
        </p:nvSpPr>
        <p:spPr>
          <a:xfrm>
            <a:off x="698498" y="1200000"/>
            <a:ext cx="10795000" cy="1080000"/>
          </a:xfrm>
          <a:prstGeom prst="roundRect">
            <a:avLst>
              <a:gd name="adj" fmla="val 6000"/>
            </a:avLst>
          </a:prstGeom>
          <a:solidFill>
            <a:srgbClr val="7FDCD6">
              <a:alpha val="22000"/>
            </a:srgbClr>
          </a:solidFill>
          <a:ln w="6350">
            <a:solidFill>
              <a:srgbClr val="7FDCD6">
                <a:alpha val="35000"/>
              </a:srgbClr>
            </a:solidFill>
          </a:ln>
        </p:spPr>
        <p:txBody>
          <a:bodyPr wrap="squar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62045"/>
              </a:solidFill>
              <a:effectLst/>
              <a:uLnTx/>
              <a:uFillTx/>
              <a:latin typeface="Calibri" panose="020F0502020204030204"/>
              <a:ea typeface="+mn-ea"/>
              <a:cs typeface="+mn-cs"/>
            </a:endParaRPr>
          </a:p>
        </p:txBody>
      </p:sp>
      <p:sp>
        <p:nvSpPr>
          <p:cNvPr id="26" name="Label1">
            <a:extLst>
              <a:ext uri="{FF2B5EF4-FFF2-40B4-BE49-F238E27FC236}">
                <a16:creationId xmlns:a16="http://schemas.microsoft.com/office/drawing/2014/main" id="{C2FCD6A0-0F3C-E13A-02A4-87E82AC576AB}"/>
              </a:ext>
            </a:extLst>
          </p:cNvPr>
          <p:cNvSpPr/>
          <p:nvPr/>
        </p:nvSpPr>
        <p:spPr>
          <a:xfrm>
            <a:off x="1507150" y="1300000"/>
            <a:ext cx="9084459" cy="880000"/>
          </a:xfrm>
          <a:prstGeom prst="rect">
            <a:avLst/>
          </a:prstGeom>
          <a:noFill/>
          <a:ln>
            <a:noFill/>
          </a:ln>
        </p:spPr>
        <p:txBody>
          <a:bodyPr wrap="squar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7FAFF"/>
                </a:solidFill>
                <a:effectLst/>
                <a:uLnTx/>
                <a:uFillTx/>
                <a:latin typeface="Poppins"/>
                <a:ea typeface="+mn-ea"/>
                <a:cs typeface="+mn-cs"/>
              </a:rPr>
              <a:t>Align Your</a:t>
            </a:r>
            <a:r>
              <a:rPr kumimoji="0" lang="en-US" sz="1500" b="0" i="0" u="none" strike="noStrike" kern="1200" cap="none" spc="0" normalizeH="0" baseline="0" noProof="0" dirty="0">
                <a:ln>
                  <a:noFill/>
                </a:ln>
                <a:solidFill>
                  <a:srgbClr val="F7FAFF"/>
                </a:solidFill>
                <a:effectLst/>
                <a:uLnTx/>
                <a:uFillTx/>
                <a:latin typeface="Poppins"/>
                <a:ea typeface="+mn-ea"/>
                <a:cs typeface="+mn-cs"/>
              </a:rPr>
              <a:t> </a:t>
            </a:r>
            <a:r>
              <a:rPr kumimoji="0" lang="en-US" sz="1800" b="1" i="0" u="none" strike="noStrike" kern="1200" cap="none" spc="0" normalizeH="0" baseline="0" noProof="0" dirty="0">
                <a:ln>
                  <a:noFill/>
                </a:ln>
                <a:gradFill>
                  <a:gsLst>
                    <a:gs pos="12000">
                      <a:srgbClr val="7FDCD6"/>
                    </a:gs>
                    <a:gs pos="92000">
                      <a:srgbClr val="C18CF2"/>
                    </a:gs>
                  </a:gsLst>
                  <a:lin ang="3600000" scaled="0"/>
                </a:gradFill>
                <a:effectLst/>
                <a:uLnTx/>
                <a:uFillTx/>
                <a:latin typeface="Poppins"/>
                <a:ea typeface="+mn-ea"/>
                <a:cs typeface="Poppins"/>
              </a:rPr>
              <a:t>Impact </a:t>
            </a:r>
            <a:r>
              <a:rPr kumimoji="0" lang="en-US" sz="1800" b="1" i="0" u="none" strike="noStrike" kern="1200" cap="none" spc="0" normalizeH="0" baseline="0" noProof="0" dirty="0">
                <a:ln>
                  <a:noFill/>
                </a:ln>
                <a:solidFill>
                  <a:srgbClr val="F7FAFF"/>
                </a:solidFill>
                <a:effectLst/>
                <a:uLnTx/>
                <a:uFillTx/>
                <a:latin typeface="Poppins"/>
                <a:ea typeface="+mn-ea"/>
                <a:cs typeface="Poppins"/>
              </a:rPr>
              <a:t>with</a:t>
            </a:r>
            <a:r>
              <a:rPr kumimoji="0" lang="en-US" sz="1800" b="1" i="0" u="none" strike="noStrike" kern="1200" cap="none" spc="0" normalizeH="0" baseline="0" noProof="0" dirty="0">
                <a:ln>
                  <a:noFill/>
                </a:ln>
                <a:gradFill>
                  <a:gsLst>
                    <a:gs pos="12000">
                      <a:srgbClr val="7FDCD6"/>
                    </a:gs>
                    <a:gs pos="92000">
                      <a:srgbClr val="C18CF2"/>
                    </a:gs>
                  </a:gsLst>
                  <a:lin ang="3600000" scaled="0"/>
                </a:gradFill>
                <a:effectLst/>
                <a:uLnTx/>
                <a:uFillTx/>
                <a:latin typeface="Poppins"/>
                <a:ea typeface="+mn-ea"/>
                <a:cs typeface="Poppins"/>
              </a:rPr>
              <a:t> Objectives</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400" b="0" i="0" u="none" strike="noStrike" kern="1200" cap="none" spc="0" normalizeH="0" baseline="0" noProof="0" dirty="0">
                <a:ln>
                  <a:noFill/>
                </a:ln>
                <a:solidFill>
                  <a:srgbClr val="DEE4F0"/>
                </a:solidFill>
                <a:effectLst/>
                <a:uLnTx/>
                <a:uFillTx/>
                <a:latin typeface="Poppins"/>
                <a:ea typeface="+mn-ea"/>
                <a:cs typeface="Poppins"/>
              </a:rPr>
              <a:t>You need to prioritize the outcomes that reflect your strategic goals, and then align your whole innovation funnel around those.</a:t>
            </a:r>
          </a:p>
        </p:txBody>
      </p:sp>
      <p:sp>
        <p:nvSpPr>
          <p:cNvPr id="27" name="Band2">
            <a:extLst>
              <a:ext uri="{FF2B5EF4-FFF2-40B4-BE49-F238E27FC236}">
                <a16:creationId xmlns:a16="http://schemas.microsoft.com/office/drawing/2014/main" id="{4C20F3DC-F3E9-1BC9-C4A4-A7E4EA0CC5A3}"/>
              </a:ext>
            </a:extLst>
          </p:cNvPr>
          <p:cNvSpPr/>
          <p:nvPr/>
        </p:nvSpPr>
        <p:spPr>
          <a:xfrm>
            <a:off x="698498" y="2490000"/>
            <a:ext cx="10795000" cy="1080000"/>
          </a:xfrm>
          <a:prstGeom prst="roundRect">
            <a:avLst>
              <a:gd name="adj" fmla="val 6000"/>
            </a:avLst>
          </a:prstGeom>
          <a:solidFill>
            <a:srgbClr val="9DB4E8">
              <a:alpha val="22000"/>
            </a:srgbClr>
          </a:solidFill>
          <a:ln w="6350">
            <a:solidFill>
              <a:srgbClr val="9DB4E8">
                <a:alpha val="35000"/>
              </a:srgbClr>
            </a:solidFill>
          </a:ln>
        </p:spPr>
        <p:txBody>
          <a:bodyPr wrap="squar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62045"/>
              </a:solidFill>
              <a:effectLst/>
              <a:uLnTx/>
              <a:uFillTx/>
              <a:latin typeface="Calibri" panose="020F0502020204030204"/>
              <a:ea typeface="+mn-ea"/>
              <a:cs typeface="+mn-cs"/>
            </a:endParaRPr>
          </a:p>
        </p:txBody>
      </p:sp>
      <p:sp>
        <p:nvSpPr>
          <p:cNvPr id="28" name="Label2">
            <a:extLst>
              <a:ext uri="{FF2B5EF4-FFF2-40B4-BE49-F238E27FC236}">
                <a16:creationId xmlns:a16="http://schemas.microsoft.com/office/drawing/2014/main" id="{B3332752-3B17-2630-35EE-04E2D5F89338}"/>
              </a:ext>
            </a:extLst>
          </p:cNvPr>
          <p:cNvSpPr/>
          <p:nvPr/>
        </p:nvSpPr>
        <p:spPr>
          <a:xfrm>
            <a:off x="1507151" y="2590000"/>
            <a:ext cx="8640298" cy="880000"/>
          </a:xfrm>
          <a:prstGeom prst="rect">
            <a:avLst/>
          </a:prstGeom>
          <a:noFill/>
          <a:ln>
            <a:noFill/>
          </a:ln>
        </p:spPr>
        <p:txBody>
          <a:bodyPr wrap="squar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7FAFF"/>
                </a:solidFill>
                <a:effectLst/>
                <a:uLnTx/>
                <a:uFillTx/>
                <a:latin typeface="Poppins"/>
                <a:ea typeface="+mn-ea"/>
                <a:cs typeface="+mn-cs"/>
              </a:rPr>
              <a:t>Engage Your </a:t>
            </a:r>
            <a:r>
              <a:rPr kumimoji="0" lang="en-US" sz="1800" b="1" i="0" u="none" strike="noStrike" kern="1200" cap="none" spc="0" normalizeH="0" baseline="0" noProof="0" dirty="0">
                <a:ln>
                  <a:noFill/>
                </a:ln>
                <a:gradFill>
                  <a:gsLst>
                    <a:gs pos="12000">
                      <a:srgbClr val="7FDCD6"/>
                    </a:gs>
                    <a:gs pos="92000">
                      <a:srgbClr val="C18CF2"/>
                    </a:gs>
                  </a:gsLst>
                  <a:lin ang="3600000" scaled="0"/>
                </a:gradFill>
                <a:effectLst/>
                <a:uLnTx/>
                <a:uFillTx/>
                <a:latin typeface="Poppins"/>
                <a:ea typeface="+mn-ea"/>
                <a:cs typeface="Poppins"/>
              </a:rPr>
              <a:t>Innovation Alliance</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400" b="0" i="0" u="none" strike="noStrike" kern="1200" cap="none" spc="0" normalizeH="0" baseline="0" noProof="0" dirty="0">
                <a:ln>
                  <a:noFill/>
                </a:ln>
                <a:solidFill>
                  <a:srgbClr val="DEE4F0"/>
                </a:solidFill>
                <a:effectLst/>
                <a:uLnTx/>
                <a:uFillTx/>
                <a:latin typeface="Poppins"/>
                <a:ea typeface="+mn-ea"/>
                <a:cs typeface="Poppins"/>
              </a:rPr>
              <a:t>There are many stakeholders both inside and outside your organization, and you need to involve the right people at the right time.</a:t>
            </a:r>
          </a:p>
        </p:txBody>
      </p:sp>
      <p:sp>
        <p:nvSpPr>
          <p:cNvPr id="29" name="Band3">
            <a:extLst>
              <a:ext uri="{FF2B5EF4-FFF2-40B4-BE49-F238E27FC236}">
                <a16:creationId xmlns:a16="http://schemas.microsoft.com/office/drawing/2014/main" id="{0CDD1016-89E1-74DD-5BAD-7855EA8A067F}"/>
              </a:ext>
            </a:extLst>
          </p:cNvPr>
          <p:cNvSpPr/>
          <p:nvPr/>
        </p:nvSpPr>
        <p:spPr>
          <a:xfrm>
            <a:off x="698498" y="3780000"/>
            <a:ext cx="10795000" cy="1080000"/>
          </a:xfrm>
          <a:prstGeom prst="roundRect">
            <a:avLst>
              <a:gd name="adj" fmla="val 6000"/>
            </a:avLst>
          </a:prstGeom>
          <a:solidFill>
            <a:srgbClr val="C18CF2">
              <a:alpha val="22000"/>
            </a:srgbClr>
          </a:solidFill>
          <a:ln w="6350">
            <a:solidFill>
              <a:srgbClr val="C18CF2">
                <a:alpha val="35000"/>
              </a:srgbClr>
            </a:solidFill>
          </a:ln>
        </p:spPr>
        <p:txBody>
          <a:bodyPr wrap="squar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62045"/>
              </a:solidFill>
              <a:effectLst/>
              <a:uLnTx/>
              <a:uFillTx/>
              <a:latin typeface="Calibri" panose="020F0502020204030204"/>
              <a:ea typeface="+mn-ea"/>
              <a:cs typeface="+mn-cs"/>
            </a:endParaRPr>
          </a:p>
        </p:txBody>
      </p:sp>
      <p:sp>
        <p:nvSpPr>
          <p:cNvPr id="30" name="Label3">
            <a:extLst>
              <a:ext uri="{FF2B5EF4-FFF2-40B4-BE49-F238E27FC236}">
                <a16:creationId xmlns:a16="http://schemas.microsoft.com/office/drawing/2014/main" id="{8C1E2049-FFF1-E455-966D-6095F49F8C40}"/>
              </a:ext>
            </a:extLst>
          </p:cNvPr>
          <p:cNvSpPr/>
          <p:nvPr/>
        </p:nvSpPr>
        <p:spPr>
          <a:xfrm>
            <a:off x="1507149" y="3880000"/>
            <a:ext cx="8837689" cy="880000"/>
          </a:xfrm>
          <a:prstGeom prst="rect">
            <a:avLst/>
          </a:prstGeom>
          <a:noFill/>
          <a:ln>
            <a:noFill/>
          </a:ln>
        </p:spPr>
        <p:txBody>
          <a:bodyPr wrap="squar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7FAFF"/>
                </a:solidFill>
                <a:effectLst/>
                <a:uLnTx/>
                <a:uFillTx/>
                <a:latin typeface="Poppins"/>
                <a:ea typeface="+mn-ea"/>
                <a:cs typeface="+mn-cs"/>
              </a:rPr>
              <a:t>Harness Your </a:t>
            </a:r>
            <a:r>
              <a:rPr kumimoji="0" lang="en-US" sz="1800" b="1" i="0" u="none" strike="noStrike" kern="1200" cap="none" spc="0" normalizeH="0" baseline="0" noProof="0" dirty="0">
                <a:ln>
                  <a:noFill/>
                </a:ln>
                <a:gradFill>
                  <a:gsLst>
                    <a:gs pos="12000">
                      <a:srgbClr val="7FDCD6"/>
                    </a:gs>
                    <a:gs pos="92000">
                      <a:srgbClr val="C18CF2"/>
                    </a:gs>
                  </a:gsLst>
                  <a:lin ang="3600000" scaled="0"/>
                </a:gradFill>
                <a:effectLst/>
                <a:uLnTx/>
                <a:uFillTx/>
                <a:latin typeface="Poppins"/>
                <a:ea typeface="+mn-ea"/>
                <a:cs typeface="Poppins"/>
              </a:rPr>
              <a:t>Innovation Assets</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1400" b="0" i="0" u="none" strike="noStrike" kern="1200" cap="none" spc="0" normalizeH="0" baseline="0" noProof="0" dirty="0">
                <a:ln>
                  <a:noFill/>
                </a:ln>
                <a:solidFill>
                  <a:srgbClr val="DEE4F0"/>
                </a:solidFill>
                <a:effectLst/>
                <a:uLnTx/>
                <a:uFillTx/>
                <a:latin typeface="Poppins"/>
                <a:ea typeface="+mn-ea"/>
                <a:cs typeface="Poppins"/>
              </a:rPr>
              <a:t>You need to effectively gather and manage all relevant assets through a unified process to maximize your potential impact.</a:t>
            </a:r>
          </a:p>
        </p:txBody>
      </p:sp>
      <p:sp>
        <p:nvSpPr>
          <p:cNvPr id="31" name="Band4">
            <a:extLst>
              <a:ext uri="{FF2B5EF4-FFF2-40B4-BE49-F238E27FC236}">
                <a16:creationId xmlns:a16="http://schemas.microsoft.com/office/drawing/2014/main" id="{CC9A0D0B-B0A8-AAB3-914E-50AF8FE24E0C}"/>
              </a:ext>
            </a:extLst>
          </p:cNvPr>
          <p:cNvSpPr/>
          <p:nvPr/>
        </p:nvSpPr>
        <p:spPr>
          <a:xfrm>
            <a:off x="698498" y="5085000"/>
            <a:ext cx="10795000" cy="1080000"/>
          </a:xfrm>
          <a:prstGeom prst="roundRect">
            <a:avLst>
              <a:gd name="adj" fmla="val 6000"/>
            </a:avLst>
          </a:prstGeom>
          <a:solidFill>
            <a:srgbClr val="162045">
              <a:lumMod val="75000"/>
              <a:lumOff val="25000"/>
              <a:alpha val="22000"/>
            </a:srgbClr>
          </a:solidFill>
          <a:ln w="6350">
            <a:solidFill>
              <a:srgbClr val="C18CF2">
                <a:alpha val="35000"/>
              </a:srgbClr>
            </a:solidFill>
          </a:ln>
        </p:spPr>
        <p:txBody>
          <a:bodyPr wrap="squar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62045"/>
              </a:solidFill>
              <a:effectLst/>
              <a:uLnTx/>
              <a:uFillTx/>
              <a:latin typeface="Calibri" panose="020F0502020204030204"/>
              <a:ea typeface="+mn-ea"/>
              <a:cs typeface="+mn-cs"/>
            </a:endParaRPr>
          </a:p>
        </p:txBody>
      </p:sp>
      <p:sp>
        <p:nvSpPr>
          <p:cNvPr id="32" name="Label4">
            <a:extLst>
              <a:ext uri="{FF2B5EF4-FFF2-40B4-BE49-F238E27FC236}">
                <a16:creationId xmlns:a16="http://schemas.microsoft.com/office/drawing/2014/main" id="{6BCBA5FD-81BA-BE71-5692-289EDCB5EC6A}"/>
              </a:ext>
            </a:extLst>
          </p:cNvPr>
          <p:cNvSpPr/>
          <p:nvPr/>
        </p:nvSpPr>
        <p:spPr>
          <a:xfrm>
            <a:off x="1507150" y="5170000"/>
            <a:ext cx="8640298" cy="880000"/>
          </a:xfrm>
          <a:prstGeom prst="rect">
            <a:avLst/>
          </a:prstGeom>
          <a:noFill/>
          <a:ln>
            <a:noFill/>
          </a:ln>
        </p:spPr>
        <p:txBody>
          <a:bodyPr wrap="squar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7FAFF"/>
                </a:solidFill>
                <a:effectLst/>
                <a:uLnTx/>
                <a:uFillTx/>
                <a:latin typeface="Poppins"/>
                <a:ea typeface="+mn-ea"/>
                <a:cs typeface="+mn-cs"/>
              </a:rPr>
              <a:t>Configure Your </a:t>
            </a:r>
            <a:r>
              <a:rPr kumimoji="0" lang="en-US" sz="1800" b="1" i="0" u="none" strike="noStrike" kern="1200" cap="none" spc="0" normalizeH="0" baseline="0" noProof="0" dirty="0">
                <a:ln>
                  <a:noFill/>
                </a:ln>
                <a:gradFill>
                  <a:gsLst>
                    <a:gs pos="12000">
                      <a:srgbClr val="7FDCD6"/>
                    </a:gs>
                    <a:gs pos="92000">
                      <a:srgbClr val="C18CF2"/>
                    </a:gs>
                  </a:gsLst>
                  <a:lin ang="3600000" scaled="0"/>
                </a:gradFill>
                <a:effectLst/>
                <a:uLnTx/>
                <a:uFillTx/>
                <a:latin typeface="Poppins"/>
                <a:ea typeface="+mn-ea"/>
                <a:cs typeface="Poppins"/>
              </a:rPr>
              <a:t>Innovation Process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EE4F0"/>
                </a:solidFill>
                <a:effectLst/>
                <a:uLnTx/>
                <a:uFillTx/>
                <a:latin typeface="Poppins"/>
                <a:ea typeface="+mn-ea"/>
                <a:cs typeface="Poppins"/>
              </a:rPr>
              <a:t>Finally, you need to connect everything together with a process that is tailored to engage your allies, manage your assets, and deliver impact.</a:t>
            </a:r>
          </a:p>
        </p:txBody>
      </p:sp>
      <p:sp>
        <p:nvSpPr>
          <p:cNvPr id="33" name="Arrow1">
            <a:extLst>
              <a:ext uri="{FF2B5EF4-FFF2-40B4-BE49-F238E27FC236}">
                <a16:creationId xmlns:a16="http://schemas.microsoft.com/office/drawing/2014/main" id="{A6EF8997-85BC-5802-6C00-94B7379D2F0F}"/>
              </a:ext>
            </a:extLst>
          </p:cNvPr>
          <p:cNvSpPr/>
          <p:nvPr/>
        </p:nvSpPr>
        <p:spPr>
          <a:xfrm>
            <a:off x="975568" y="2325000"/>
            <a:ext cx="150000" cy="120000"/>
          </a:xfrm>
          <a:prstGeom prst="downArrow">
            <a:avLst/>
          </a:prstGeom>
          <a:solidFill>
            <a:srgbClr val="F7FAFF"/>
          </a:solidFill>
          <a:ln>
            <a:noFill/>
          </a:ln>
        </p:spPr>
        <p:txBody>
          <a:bodyPr wrap="squar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62045"/>
              </a:solidFill>
              <a:effectLst/>
              <a:uLnTx/>
              <a:uFillTx/>
              <a:latin typeface="Calibri" panose="020F0502020204030204"/>
              <a:ea typeface="+mn-ea"/>
              <a:cs typeface="+mn-cs"/>
            </a:endParaRPr>
          </a:p>
        </p:txBody>
      </p:sp>
      <p:sp>
        <p:nvSpPr>
          <p:cNvPr id="34" name="Arrow2">
            <a:extLst>
              <a:ext uri="{FF2B5EF4-FFF2-40B4-BE49-F238E27FC236}">
                <a16:creationId xmlns:a16="http://schemas.microsoft.com/office/drawing/2014/main" id="{229C84E5-19A7-91E6-EA1B-C58381F1E50A}"/>
              </a:ext>
            </a:extLst>
          </p:cNvPr>
          <p:cNvSpPr/>
          <p:nvPr/>
        </p:nvSpPr>
        <p:spPr>
          <a:xfrm>
            <a:off x="975564" y="3615000"/>
            <a:ext cx="150000" cy="120000"/>
          </a:xfrm>
          <a:prstGeom prst="downArrow">
            <a:avLst/>
          </a:prstGeom>
          <a:solidFill>
            <a:srgbClr val="F7FAFF"/>
          </a:solidFill>
          <a:ln>
            <a:noFill/>
          </a:ln>
        </p:spPr>
        <p:txBody>
          <a:bodyPr wrap="squar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62045"/>
              </a:solidFill>
              <a:effectLst/>
              <a:uLnTx/>
              <a:uFillTx/>
              <a:latin typeface="Calibri" panose="020F0502020204030204"/>
              <a:ea typeface="+mn-ea"/>
              <a:cs typeface="+mn-cs"/>
            </a:endParaRPr>
          </a:p>
        </p:txBody>
      </p:sp>
      <p:sp>
        <p:nvSpPr>
          <p:cNvPr id="35" name="Arrow3">
            <a:extLst>
              <a:ext uri="{FF2B5EF4-FFF2-40B4-BE49-F238E27FC236}">
                <a16:creationId xmlns:a16="http://schemas.microsoft.com/office/drawing/2014/main" id="{1E726850-0F92-A1A8-AE58-46FA37ED2DCD}"/>
              </a:ext>
            </a:extLst>
          </p:cNvPr>
          <p:cNvSpPr/>
          <p:nvPr/>
        </p:nvSpPr>
        <p:spPr>
          <a:xfrm>
            <a:off x="986197" y="4905000"/>
            <a:ext cx="150000" cy="120000"/>
          </a:xfrm>
          <a:prstGeom prst="downArrow">
            <a:avLst/>
          </a:prstGeom>
          <a:solidFill>
            <a:srgbClr val="F7FAFF"/>
          </a:solidFill>
          <a:ln>
            <a:noFill/>
          </a:ln>
        </p:spPr>
        <p:txBody>
          <a:bodyPr wrap="squar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62045"/>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D2310859-74AB-2CF6-56CE-77C060BE1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218" y="4075355"/>
            <a:ext cx="357153" cy="489645"/>
          </a:xfrm>
          <a:prstGeom prst="rect">
            <a:avLst/>
          </a:prstGeom>
        </p:spPr>
      </p:pic>
      <p:pic>
        <p:nvPicPr>
          <p:cNvPr id="37" name="Picture 36">
            <a:extLst>
              <a:ext uri="{FF2B5EF4-FFF2-40B4-BE49-F238E27FC236}">
                <a16:creationId xmlns:a16="http://schemas.microsoft.com/office/drawing/2014/main" id="{90368445-33F4-A0BA-2881-4ED6A32B24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4530" y="2838893"/>
            <a:ext cx="436107" cy="436107"/>
          </a:xfrm>
          <a:prstGeom prst="rect">
            <a:avLst/>
          </a:prstGeom>
        </p:spPr>
      </p:pic>
      <p:pic>
        <p:nvPicPr>
          <p:cNvPr id="38" name="Picture 37">
            <a:extLst>
              <a:ext uri="{FF2B5EF4-FFF2-40B4-BE49-F238E27FC236}">
                <a16:creationId xmlns:a16="http://schemas.microsoft.com/office/drawing/2014/main" id="{EC5638BB-AF35-1CB8-C02C-B4525754C7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20508" y="5355418"/>
            <a:ext cx="509164" cy="509164"/>
          </a:xfrm>
          <a:prstGeom prst="rect">
            <a:avLst/>
          </a:prstGeom>
        </p:spPr>
      </p:pic>
      <p:sp>
        <p:nvSpPr>
          <p:cNvPr id="39" name="Badge1">
            <a:extLst>
              <a:ext uri="{FF2B5EF4-FFF2-40B4-BE49-F238E27FC236}">
                <a16:creationId xmlns:a16="http://schemas.microsoft.com/office/drawing/2014/main" id="{705A6780-AB14-D411-2EF9-E9F91CC0E348}"/>
              </a:ext>
            </a:extLst>
          </p:cNvPr>
          <p:cNvSpPr/>
          <p:nvPr/>
        </p:nvSpPr>
        <p:spPr>
          <a:xfrm>
            <a:off x="794849" y="1486256"/>
            <a:ext cx="558800" cy="558800"/>
          </a:xfrm>
          <a:prstGeom prst="ellipse">
            <a:avLst/>
          </a:prstGeom>
          <a:solidFill>
            <a:srgbClr val="99BCE1"/>
          </a:solidFill>
          <a:ln>
            <a:noFill/>
          </a:ln>
        </p:spPr>
        <p:txBody>
          <a:bodyPr wrap="squar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1120"/>
                </a:solidFill>
                <a:effectLst/>
                <a:uLnTx/>
                <a:uFillTx/>
                <a:latin typeface="Poppins"/>
                <a:ea typeface="+mn-ea"/>
                <a:cs typeface="Poppins"/>
              </a:rPr>
              <a:t>1</a:t>
            </a:r>
          </a:p>
        </p:txBody>
      </p:sp>
      <p:sp>
        <p:nvSpPr>
          <p:cNvPr id="40" name="Badge2">
            <a:extLst>
              <a:ext uri="{FF2B5EF4-FFF2-40B4-BE49-F238E27FC236}">
                <a16:creationId xmlns:a16="http://schemas.microsoft.com/office/drawing/2014/main" id="{ECF1BE69-FE5D-7F57-AA33-4C5D6C46AE20}"/>
              </a:ext>
            </a:extLst>
          </p:cNvPr>
          <p:cNvSpPr/>
          <p:nvPr/>
        </p:nvSpPr>
        <p:spPr>
          <a:xfrm>
            <a:off x="794849" y="2750600"/>
            <a:ext cx="558800" cy="558800"/>
          </a:xfrm>
          <a:prstGeom prst="ellipse">
            <a:avLst/>
          </a:prstGeom>
          <a:solidFill>
            <a:srgbClr val="A6ADE7"/>
          </a:solidFill>
          <a:ln>
            <a:noFill/>
          </a:ln>
        </p:spPr>
        <p:txBody>
          <a:bodyPr wrap="squar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1120"/>
                </a:solidFill>
                <a:effectLst/>
                <a:uLnTx/>
                <a:uFillTx/>
                <a:latin typeface="Poppins"/>
                <a:ea typeface="+mn-ea"/>
                <a:cs typeface="Poppins"/>
              </a:rPr>
              <a:t>2</a:t>
            </a:r>
          </a:p>
        </p:txBody>
      </p:sp>
      <p:sp>
        <p:nvSpPr>
          <p:cNvPr id="41" name="Badge3">
            <a:extLst>
              <a:ext uri="{FF2B5EF4-FFF2-40B4-BE49-F238E27FC236}">
                <a16:creationId xmlns:a16="http://schemas.microsoft.com/office/drawing/2014/main" id="{C66E4F0F-A2F5-3A4B-3124-399CADAFFFD5}"/>
              </a:ext>
            </a:extLst>
          </p:cNvPr>
          <p:cNvSpPr/>
          <p:nvPr/>
        </p:nvSpPr>
        <p:spPr>
          <a:xfrm>
            <a:off x="794849" y="4006200"/>
            <a:ext cx="558800" cy="558800"/>
          </a:xfrm>
          <a:prstGeom prst="ellipse">
            <a:avLst/>
          </a:prstGeom>
          <a:solidFill>
            <a:srgbClr val="B49CEC"/>
          </a:solidFill>
          <a:ln>
            <a:noFill/>
          </a:ln>
        </p:spPr>
        <p:txBody>
          <a:bodyPr wrap="squar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1120"/>
                </a:solidFill>
                <a:effectLst/>
                <a:uLnTx/>
                <a:uFillTx/>
                <a:latin typeface="Poppins"/>
                <a:ea typeface="+mn-ea"/>
                <a:cs typeface="Poppins"/>
              </a:rPr>
              <a:t>3</a:t>
            </a:r>
          </a:p>
        </p:txBody>
      </p:sp>
      <p:sp>
        <p:nvSpPr>
          <p:cNvPr id="42" name="Badge3">
            <a:extLst>
              <a:ext uri="{FF2B5EF4-FFF2-40B4-BE49-F238E27FC236}">
                <a16:creationId xmlns:a16="http://schemas.microsoft.com/office/drawing/2014/main" id="{BABF18CE-0CC0-B00A-0370-33E290EC2932}"/>
              </a:ext>
            </a:extLst>
          </p:cNvPr>
          <p:cNvSpPr/>
          <p:nvPr/>
        </p:nvSpPr>
        <p:spPr>
          <a:xfrm>
            <a:off x="806774" y="5305782"/>
            <a:ext cx="558800" cy="558800"/>
          </a:xfrm>
          <a:prstGeom prst="ellipse">
            <a:avLst/>
          </a:prstGeom>
          <a:solidFill>
            <a:srgbClr val="B987EB"/>
          </a:solidFill>
          <a:ln>
            <a:noFill/>
          </a:ln>
        </p:spPr>
        <p:txBody>
          <a:bodyPr wrap="squar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1120"/>
                </a:solidFill>
                <a:effectLst/>
                <a:uLnTx/>
                <a:uFillTx/>
                <a:latin typeface="Poppins"/>
                <a:ea typeface="+mn-ea"/>
                <a:cs typeface="Poppins"/>
              </a:rPr>
              <a:t>4</a:t>
            </a:r>
          </a:p>
        </p:txBody>
      </p:sp>
      <p:pic>
        <p:nvPicPr>
          <p:cNvPr id="43" name="Picture 42">
            <a:extLst>
              <a:ext uri="{FF2B5EF4-FFF2-40B4-BE49-F238E27FC236}">
                <a16:creationId xmlns:a16="http://schemas.microsoft.com/office/drawing/2014/main" id="{D610CFB7-E74D-C444-45FB-DF13FA28D8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1609" y="1582633"/>
            <a:ext cx="521947" cy="521947"/>
          </a:xfrm>
          <a:prstGeom prst="rect">
            <a:avLst/>
          </a:prstGeom>
        </p:spPr>
      </p:pic>
      <p:pic>
        <p:nvPicPr>
          <p:cNvPr id="44" name="Graphic 43">
            <a:extLst>
              <a:ext uri="{FF2B5EF4-FFF2-40B4-BE49-F238E27FC236}">
                <a16:creationId xmlns:a16="http://schemas.microsoft.com/office/drawing/2014/main" id="{05411E86-21D8-5910-4E31-5C7D15DCB30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98124" y="6420305"/>
            <a:ext cx="1620000" cy="360000"/>
          </a:xfrm>
          <a:prstGeom prst="rect">
            <a:avLst/>
          </a:prstGeom>
        </p:spPr>
      </p:pic>
    </p:spTree>
    <p:extLst>
      <p:ext uri="{BB962C8B-B14F-4D97-AF65-F5344CB8AC3E}">
        <p14:creationId xmlns:p14="http://schemas.microsoft.com/office/powerpoint/2010/main" val="51655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1"/>
          <p:cNvSpPr/>
          <p:nvPr/>
        </p:nvSpPr>
        <p:spPr>
          <a:xfrm>
            <a:off x="736197" y="502920"/>
            <a:ext cx="8686800" cy="237744"/>
          </a:xfrm>
          <a:prstGeom prst="rect">
            <a:avLst/>
          </a:prstGeom>
          <a:noFill/>
          <a:ln/>
        </p:spPr>
        <p:txBody>
          <a:bodyPr wrap="square" lIns="0" tIns="0" rIns="0" bIns="0" rtlCol="0" anchor="ctr"/>
          <a:lstStyle/>
          <a:p>
            <a:r>
              <a:rPr lang="en-US" sz="1400" b="1" kern="0" spc="260" dirty="0">
                <a:solidFill>
                  <a:srgbClr val="C084FC"/>
                </a:solidFill>
                <a:latin typeface="Poppins" pitchFamily="34" charset="0"/>
                <a:cs typeface="Poppins" pitchFamily="34" charset="-120"/>
              </a:rPr>
              <a:t>THE PROBLEM</a:t>
            </a:r>
          </a:p>
        </p:txBody>
      </p:sp>
      <p:sp>
        <p:nvSpPr>
          <p:cNvPr id="5" name="Text 3"/>
          <p:cNvSpPr/>
          <p:nvPr/>
        </p:nvSpPr>
        <p:spPr>
          <a:xfrm>
            <a:off x="630936" y="3977640"/>
            <a:ext cx="9509760" cy="1097280"/>
          </a:xfrm>
          <a:prstGeom prst="rect">
            <a:avLst/>
          </a:prstGeom>
          <a:noFill/>
          <a:ln/>
        </p:spPr>
        <p:txBody>
          <a:bodyPr wrap="square" lIns="0" tIns="0" rIns="0" bIns="0" rtlCol="0" anchor="t"/>
          <a:lstStyle/>
          <a:p>
            <a:pPr marL="0" indent="0">
              <a:lnSpc>
                <a:spcPct val="140000"/>
              </a:lnSpc>
              <a:buNone/>
            </a:pPr>
            <a:r>
              <a:rPr lang="en-US" sz="1500" dirty="0">
                <a:solidFill>
                  <a:srgbClr val="CBD5E1"/>
                </a:solidFill>
                <a:latin typeface="Poppins" pitchFamily="34" charset="0"/>
                <a:ea typeface="Poppins" pitchFamily="34" charset="-122"/>
                <a:cs typeface="Poppins" pitchFamily="34" charset="-120"/>
              </a:rPr>
              <a:t>Boards expect innovation. Strategy decks demand it. Employee surveys confirm the appetite is real. And yet, the </a:t>
            </a:r>
            <a:r>
              <a:rPr lang="en-US" sz="1500" b="1" dirty="0">
                <a:solidFill>
                  <a:srgbClr val="FFFFFF"/>
                </a:solidFill>
                <a:latin typeface="Poppins" pitchFamily="34" charset="0"/>
                <a:ea typeface="Poppins" pitchFamily="34" charset="-122"/>
                <a:cs typeface="Poppins" pitchFamily="34" charset="-120"/>
              </a:rPr>
              <a:t>output rarely matches the input</a:t>
            </a:r>
            <a:r>
              <a:rPr lang="en-US" sz="1500" dirty="0">
                <a:solidFill>
                  <a:srgbClr val="CBD5E1"/>
                </a:solidFill>
                <a:latin typeface="Poppins" pitchFamily="34" charset="0"/>
                <a:ea typeface="Poppins" pitchFamily="34" charset="-122"/>
                <a:cs typeface="Poppins" pitchFamily="34" charset="-120"/>
              </a:rPr>
              <a:t>. We ran a diagnostic across enterprise innovation programmes to find out why.</a:t>
            </a:r>
            <a:endParaRPr lang="en-US" sz="1500" dirty="0"/>
          </a:p>
        </p:txBody>
      </p:sp>
      <p:sp>
        <p:nvSpPr>
          <p:cNvPr id="6" name="Shape 4"/>
          <p:cNvSpPr/>
          <p:nvPr/>
        </p:nvSpPr>
        <p:spPr>
          <a:xfrm>
            <a:off x="630936" y="6464808"/>
            <a:ext cx="54864" cy="54864"/>
          </a:xfrm>
          <a:prstGeom prst="ellipse">
            <a:avLst/>
          </a:prstGeom>
          <a:solidFill>
            <a:srgbClr val="EC4899"/>
          </a:solidFill>
          <a:ln/>
        </p:spPr>
        <p:txBody>
          <a:bodyPr/>
          <a:lstStyle/>
          <a:p>
            <a:endParaRPr lang="en-GB" dirty="0"/>
          </a:p>
        </p:txBody>
      </p:sp>
      <p:sp>
        <p:nvSpPr>
          <p:cNvPr id="7" name="Text 5"/>
          <p:cNvSpPr/>
          <p:nvPr/>
        </p:nvSpPr>
        <p:spPr>
          <a:xfrm>
            <a:off x="749808" y="6391656"/>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QMARKETS   ·   THE IMPACT GAP · 2026</a:t>
            </a:r>
            <a:endParaRPr lang="en-US" sz="750" dirty="0"/>
          </a:p>
        </p:txBody>
      </p:sp>
      <p:sp>
        <p:nvSpPr>
          <p:cNvPr id="9" name="Text 2">
            <a:extLst>
              <a:ext uri="{FF2B5EF4-FFF2-40B4-BE49-F238E27FC236}">
                <a16:creationId xmlns:a16="http://schemas.microsoft.com/office/drawing/2014/main" id="{B360F560-8767-3D59-2354-F4A5CB532468}"/>
              </a:ext>
            </a:extLst>
          </p:cNvPr>
          <p:cNvSpPr/>
          <p:nvPr/>
        </p:nvSpPr>
        <p:spPr>
          <a:xfrm>
            <a:off x="713232" y="1143000"/>
            <a:ext cx="11304892" cy="2377440"/>
          </a:xfrm>
          <a:prstGeom prst="rect">
            <a:avLst/>
          </a:prstGeom>
          <a:noFill/>
          <a:ln/>
        </p:spPr>
        <p:txBody>
          <a:bodyPr wrap="square" lIns="0" tIns="0" rIns="0" bIns="0" rtlCol="0" anchor="t"/>
          <a:lstStyle/>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Why do innovation programs feel
so </a:t>
            </a:r>
            <a:r>
              <a:rPr lang="en-US" sz="44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busy</a:t>
            </a:r>
            <a:r>
              <a:rPr kumimoji="0" lang="en-US" sz="44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 yet struggle to produce </a:t>
            </a:r>
            <a:r>
              <a:rPr lang="en-US" sz="44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compounding impact</a:t>
            </a:r>
            <a:r>
              <a:rPr kumimoji="0" lang="en-US" sz="44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7DF13EEE-34CE-ECAB-F373-3D2802879FA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1"/>
          <p:cNvSpPr/>
          <p:nvPr/>
        </p:nvSpPr>
        <p:spPr>
          <a:xfrm>
            <a:off x="683032" y="457200"/>
            <a:ext cx="8686800" cy="237744"/>
          </a:xfrm>
          <a:prstGeom prst="rect">
            <a:avLst/>
          </a:prstGeom>
          <a:noFill/>
          <a:ln/>
        </p:spPr>
        <p:txBody>
          <a:bodyPr wrap="square" lIns="0" tIns="0" rIns="0" bIns="0" rtlCol="0" anchor="ctr"/>
          <a:lstStyle/>
          <a:p>
            <a:r>
              <a:rPr lang="en-US" sz="1400" b="1" kern="0" spc="260" dirty="0">
                <a:solidFill>
                  <a:srgbClr val="C084FC"/>
                </a:solidFill>
                <a:latin typeface="Poppins" pitchFamily="34" charset="0"/>
                <a:cs typeface="Poppins" pitchFamily="34" charset="-120"/>
              </a:rPr>
              <a:t>THE FRAMING</a:t>
            </a:r>
          </a:p>
        </p:txBody>
      </p:sp>
      <p:sp>
        <p:nvSpPr>
          <p:cNvPr id="4" name="Text 2"/>
          <p:cNvSpPr/>
          <p:nvPr/>
        </p:nvSpPr>
        <p:spPr>
          <a:xfrm>
            <a:off x="630936" y="841248"/>
            <a:ext cx="11139306" cy="731520"/>
          </a:xfrm>
          <a:prstGeom prst="rect">
            <a:avLst/>
          </a:prstGeom>
          <a:noFill/>
          <a:ln/>
        </p:spPr>
        <p:txBody>
          <a:bodyPr wrap="square" lIns="0" tIns="0" rIns="0" bIns="0" rtlCol="0" anchor="t"/>
          <a:lstStyle/>
          <a:p>
            <a:pPr marL="0" indent="0">
              <a:buNone/>
            </a:pPr>
            <a:r>
              <a:rPr lang="en-US" sz="4000" b="1" kern="0" spc="-50" dirty="0">
                <a:solidFill>
                  <a:srgbClr val="FFFFFF"/>
                </a:solidFill>
                <a:latin typeface="Poppins" pitchFamily="34" charset="0"/>
                <a:ea typeface="Poppins" pitchFamily="34" charset="-122"/>
                <a:cs typeface="Poppins" pitchFamily="34" charset="-120"/>
              </a:rPr>
              <a:t>The will to innovate has outpaced </a:t>
            </a:r>
            <a:r>
              <a:rPr lang="en-US" sz="40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the way</a:t>
            </a:r>
            <a:r>
              <a:rPr lang="en-US" sz="4000" b="1" kern="0" spc="-50" dirty="0">
                <a:solidFill>
                  <a:srgbClr val="FFFFFF"/>
                </a:solidFill>
                <a:latin typeface="Poppins" pitchFamily="34" charset="0"/>
                <a:ea typeface="Poppins" pitchFamily="34" charset="-122"/>
                <a:cs typeface="Poppins" pitchFamily="34" charset="-120"/>
              </a:rPr>
              <a:t>.</a:t>
            </a:r>
            <a:endParaRPr lang="en-US" sz="4000" dirty="0"/>
          </a:p>
        </p:txBody>
      </p:sp>
      <p:sp>
        <p:nvSpPr>
          <p:cNvPr id="15" name="Shape 13"/>
          <p:cNvSpPr/>
          <p:nvPr/>
        </p:nvSpPr>
        <p:spPr>
          <a:xfrm>
            <a:off x="630936" y="6464808"/>
            <a:ext cx="54864" cy="54864"/>
          </a:xfrm>
          <a:prstGeom prst="ellipse">
            <a:avLst/>
          </a:prstGeom>
          <a:solidFill>
            <a:srgbClr val="EC4899"/>
          </a:solidFill>
          <a:ln/>
        </p:spPr>
        <p:txBody>
          <a:bodyPr/>
          <a:lstStyle/>
          <a:p>
            <a:endParaRPr lang="en-GB" dirty="0"/>
          </a:p>
        </p:txBody>
      </p:sp>
      <p:sp>
        <p:nvSpPr>
          <p:cNvPr id="16" name="Text 14"/>
          <p:cNvSpPr/>
          <p:nvPr/>
        </p:nvSpPr>
        <p:spPr>
          <a:xfrm>
            <a:off x="749808" y="6391656"/>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QMARKETS   ·   THE IMPACT GAP · 2026</a:t>
            </a:r>
            <a:endParaRPr lang="en-US" sz="750" dirty="0"/>
          </a:p>
        </p:txBody>
      </p:sp>
      <p:sp>
        <p:nvSpPr>
          <p:cNvPr id="18" name="Shape 3">
            <a:extLst>
              <a:ext uri="{FF2B5EF4-FFF2-40B4-BE49-F238E27FC236}">
                <a16:creationId xmlns:a16="http://schemas.microsoft.com/office/drawing/2014/main" id="{6A30B42E-87F9-38DF-527D-8D1D5B2CC0F7}"/>
              </a:ext>
            </a:extLst>
          </p:cNvPr>
          <p:cNvSpPr/>
          <p:nvPr/>
        </p:nvSpPr>
        <p:spPr>
          <a:xfrm>
            <a:off x="685800" y="1837915"/>
            <a:ext cx="5198364" cy="3703320"/>
          </a:xfrm>
          <a:prstGeom prst="roundRect">
            <a:avLst>
              <a:gd name="adj" fmla="val 3509"/>
            </a:avLst>
          </a:prstGeom>
          <a:solidFill>
            <a:srgbClr val="C9C2FF">
              <a:alpha val="6000"/>
            </a:srgbClr>
          </a:solidFill>
          <a:ln w="12700">
            <a:solidFill>
              <a:srgbClr val="FFFFFF">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4">
            <a:extLst>
              <a:ext uri="{FF2B5EF4-FFF2-40B4-BE49-F238E27FC236}">
                <a16:creationId xmlns:a16="http://schemas.microsoft.com/office/drawing/2014/main" id="{919101E2-A237-749A-B3DE-D5D36810F2F7}"/>
              </a:ext>
            </a:extLst>
          </p:cNvPr>
          <p:cNvSpPr/>
          <p:nvPr/>
        </p:nvSpPr>
        <p:spPr>
          <a:xfrm>
            <a:off x="960120" y="2093947"/>
            <a:ext cx="2743200"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150" normalizeH="0" baseline="0" noProof="0" dirty="0">
                <a:ln>
                  <a:noFill/>
                </a:ln>
                <a:solidFill>
                  <a:srgbClr val="818CF8"/>
                </a:solidFill>
                <a:effectLst/>
                <a:uLnTx/>
                <a:uFillTx/>
                <a:latin typeface="Poppins" pitchFamily="34" charset="0"/>
                <a:ea typeface="Poppins" pitchFamily="34" charset="-122"/>
                <a:cs typeface="Poppins" pitchFamily="34" charset="-120"/>
              </a:rPr>
              <a:t>THE INTENT</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5">
            <a:extLst>
              <a:ext uri="{FF2B5EF4-FFF2-40B4-BE49-F238E27FC236}">
                <a16:creationId xmlns:a16="http://schemas.microsoft.com/office/drawing/2014/main" id="{D3F0EA1E-9169-5E6F-85D0-31EF6BEB39ED}"/>
              </a:ext>
            </a:extLst>
          </p:cNvPr>
          <p:cNvSpPr/>
          <p:nvPr/>
        </p:nvSpPr>
        <p:spPr>
          <a:xfrm>
            <a:off x="960120" y="2340835"/>
            <a:ext cx="4441698" cy="704088"/>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Cultural and strategic readiness.</a:t>
            </a:r>
          </a:p>
        </p:txBody>
      </p:sp>
      <p:sp>
        <p:nvSpPr>
          <p:cNvPr id="21" name="Text 6">
            <a:extLst>
              <a:ext uri="{FF2B5EF4-FFF2-40B4-BE49-F238E27FC236}">
                <a16:creationId xmlns:a16="http://schemas.microsoft.com/office/drawing/2014/main" id="{814B8F06-F46F-B9EE-EFBD-F9225E2B8C45}"/>
              </a:ext>
            </a:extLst>
          </p:cNvPr>
          <p:cNvSpPr/>
          <p:nvPr/>
        </p:nvSpPr>
        <p:spPr>
          <a:xfrm>
            <a:off x="960120" y="3113503"/>
            <a:ext cx="4441698" cy="800100"/>
          </a:xfrm>
          <a:prstGeom prst="rect">
            <a:avLst/>
          </a:prstGeom>
          <a:noFill/>
          <a:ln/>
        </p:spPr>
        <p:txBody>
          <a:bodyPr wrap="square" lIns="0" tIns="0" rIns="0" bIns="0"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The conditions for innovation are mostly in place. Strategic intent, cultural ambition, executive sponsorship — the upstream layer scores consistently well in the data.</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endParaRPr>
          </a:p>
        </p:txBody>
      </p:sp>
      <p:sp>
        <p:nvSpPr>
          <p:cNvPr id="22" name="Text 7">
            <a:extLst>
              <a:ext uri="{FF2B5EF4-FFF2-40B4-BE49-F238E27FC236}">
                <a16:creationId xmlns:a16="http://schemas.microsoft.com/office/drawing/2014/main" id="{AA7F2F50-0877-2212-0A0C-C4DDC32F6A97}"/>
              </a:ext>
            </a:extLst>
          </p:cNvPr>
          <p:cNvSpPr/>
          <p:nvPr/>
        </p:nvSpPr>
        <p:spPr>
          <a:xfrm>
            <a:off x="1008888" y="4206211"/>
            <a:ext cx="4558284" cy="960120"/>
          </a:xfrm>
          <a:prstGeom prst="rect">
            <a:avLst/>
          </a:prstGeom>
          <a:noFill/>
          <a:ln/>
        </p:spPr>
        <p:txBody>
          <a:bodyPr wrap="square" lIns="0" tIns="0" rIns="0" bIns="0" rtlCol="0" anchor="t"/>
          <a:lstStyle/>
          <a:p>
            <a:pPr marL="342900" marR="0" lvl="0" indent="-342900" algn="l" defTabSz="914400" rtl="0" eaLnBrk="1" fontAlgn="auto" latinLnBrk="0" hangingPunct="1">
              <a:lnSpc>
                <a:spcPct val="100000"/>
              </a:lnSpc>
              <a:spcBef>
                <a:spcPts val="0"/>
              </a:spcBef>
              <a:spcAft>
                <a:spcPts val="600"/>
              </a:spcAft>
              <a:buClrTx/>
              <a:buSzPct val="100000"/>
              <a:buFontTx/>
              <a:buChar char="•"/>
              <a:tabLst/>
              <a:defRPr/>
            </a:pPr>
            <a:r>
              <a:rPr kumimoji="0" lang="en-US" sz="115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Strategy alignment</a:t>
            </a:r>
          </a:p>
          <a:p>
            <a:pPr marL="342900" marR="0" lvl="0" indent="-342900" algn="l" defTabSz="914400" rtl="0" eaLnBrk="1" fontAlgn="auto" latinLnBrk="0" hangingPunct="1">
              <a:lnSpc>
                <a:spcPct val="100000"/>
              </a:lnSpc>
              <a:spcBef>
                <a:spcPts val="0"/>
              </a:spcBef>
              <a:spcAft>
                <a:spcPts val="600"/>
              </a:spcAft>
              <a:buClrTx/>
              <a:buSzPct val="100000"/>
              <a:buFontTx/>
              <a:buChar char="•"/>
              <a:tabLst/>
              <a:defRPr/>
            </a:pPr>
            <a:r>
              <a:rPr kumimoji="0" lang="en-US" sz="115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Executive sponsorship</a:t>
            </a:r>
          </a:p>
          <a:p>
            <a:pPr marL="342900" marR="0" lvl="0" indent="-342900" algn="l" defTabSz="914400" rtl="0" eaLnBrk="1" fontAlgn="auto" latinLnBrk="0" hangingPunct="1">
              <a:lnSpc>
                <a:spcPct val="100000"/>
              </a:lnSpc>
              <a:spcBef>
                <a:spcPts val="0"/>
              </a:spcBef>
              <a:spcAft>
                <a:spcPts val="600"/>
              </a:spcAft>
              <a:buClrTx/>
              <a:buSzPct val="100000"/>
              <a:buFontTx/>
              <a:buChar char="•"/>
              <a:tabLst/>
              <a:defRPr/>
            </a:pPr>
            <a:r>
              <a:rPr kumimoji="0" lang="en-US" sz="115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Customer focus</a:t>
            </a:r>
          </a:p>
          <a:p>
            <a:pPr marL="342900" marR="0" lvl="0" indent="-342900" algn="l" defTabSz="914400" rtl="0" eaLnBrk="1" fontAlgn="auto" latinLnBrk="0" hangingPunct="1">
              <a:lnSpc>
                <a:spcPct val="100000"/>
              </a:lnSpc>
              <a:spcBef>
                <a:spcPts val="0"/>
              </a:spcBef>
              <a:spcAft>
                <a:spcPts val="600"/>
              </a:spcAft>
              <a:buClrTx/>
              <a:buSzPct val="100000"/>
              <a:buFontTx/>
              <a:buChar char="•"/>
              <a:tabLst/>
              <a:defRPr/>
            </a:pPr>
            <a:r>
              <a:rPr kumimoji="0" lang="en-US" sz="115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Cross-functional engagement</a:t>
            </a:r>
            <a:endPar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Shape 8">
            <a:extLst>
              <a:ext uri="{FF2B5EF4-FFF2-40B4-BE49-F238E27FC236}">
                <a16:creationId xmlns:a16="http://schemas.microsoft.com/office/drawing/2014/main" id="{4A7D4FAD-2713-295D-CCDA-C44FB9878D6D}"/>
              </a:ext>
            </a:extLst>
          </p:cNvPr>
          <p:cNvSpPr/>
          <p:nvPr/>
        </p:nvSpPr>
        <p:spPr>
          <a:xfrm>
            <a:off x="6249924" y="1837915"/>
            <a:ext cx="5198364" cy="3703320"/>
          </a:xfrm>
          <a:prstGeom prst="roundRect">
            <a:avLst>
              <a:gd name="adj" fmla="val 3509"/>
            </a:avLst>
          </a:prstGeom>
          <a:solidFill>
            <a:srgbClr val="C9C2FF">
              <a:alpha val="6000"/>
            </a:srgbClr>
          </a:solidFill>
          <a:ln w="12700">
            <a:solidFill>
              <a:srgbClr val="FFFFFF">
                <a:alpha val="12000"/>
              </a:srgbClr>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 9">
            <a:extLst>
              <a:ext uri="{FF2B5EF4-FFF2-40B4-BE49-F238E27FC236}">
                <a16:creationId xmlns:a16="http://schemas.microsoft.com/office/drawing/2014/main" id="{75FAC5EB-77AD-873E-05C7-7499C1193CBC}"/>
              </a:ext>
            </a:extLst>
          </p:cNvPr>
          <p:cNvSpPr/>
          <p:nvPr/>
        </p:nvSpPr>
        <p:spPr>
          <a:xfrm>
            <a:off x="6524244" y="2093947"/>
            <a:ext cx="2743200" cy="22860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150" normalizeH="0" baseline="0" noProof="0" dirty="0">
                <a:ln>
                  <a:noFill/>
                </a:ln>
                <a:solidFill>
                  <a:srgbClr val="EC4899"/>
                </a:solidFill>
                <a:effectLst/>
                <a:uLnTx/>
                <a:uFillTx/>
                <a:latin typeface="Poppins" pitchFamily="34" charset="0"/>
                <a:ea typeface="Poppins" pitchFamily="34" charset="-122"/>
                <a:cs typeface="Poppins" pitchFamily="34" charset="-120"/>
              </a:rPr>
              <a:t>THE EXECUTION</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 10">
            <a:extLst>
              <a:ext uri="{FF2B5EF4-FFF2-40B4-BE49-F238E27FC236}">
                <a16:creationId xmlns:a16="http://schemas.microsoft.com/office/drawing/2014/main" id="{CF1935BF-0012-CAA6-F79D-484444DB9B5C}"/>
              </a:ext>
            </a:extLst>
          </p:cNvPr>
          <p:cNvSpPr/>
          <p:nvPr/>
        </p:nvSpPr>
        <p:spPr>
          <a:xfrm>
            <a:off x="6524244" y="2340835"/>
            <a:ext cx="4649724" cy="786384"/>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Poppins" pitchFamily="34" charset="0"/>
                <a:ea typeface="Poppins" pitchFamily="34" charset="-122"/>
                <a:cs typeface="Poppins" pitchFamily="34" charset="-120"/>
              </a:rPr>
              <a:t>The operational layer that turns intent into proof.</a:t>
            </a:r>
          </a:p>
        </p:txBody>
      </p:sp>
      <p:sp>
        <p:nvSpPr>
          <p:cNvPr id="26" name="Text 11">
            <a:extLst>
              <a:ext uri="{FF2B5EF4-FFF2-40B4-BE49-F238E27FC236}">
                <a16:creationId xmlns:a16="http://schemas.microsoft.com/office/drawing/2014/main" id="{C73E8568-D57C-AC83-1BDE-1E0E2ED2E5CF}"/>
              </a:ext>
            </a:extLst>
          </p:cNvPr>
          <p:cNvSpPr/>
          <p:nvPr/>
        </p:nvSpPr>
        <p:spPr>
          <a:xfrm>
            <a:off x="6524244" y="3115789"/>
            <a:ext cx="4649724" cy="868680"/>
          </a:xfrm>
          <a:prstGeom prst="rect">
            <a:avLst/>
          </a:prstGeom>
          <a:noFill/>
          <a:ln/>
        </p:spPr>
        <p:txBody>
          <a:bodyPr wrap="square" lIns="0" tIns="0" rIns="0" bIns="0"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The infrastructure, integration, and measurement systems that convert activity into demonstrable outcomes. This is where the gap consistently shows up in the data.</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endParaRPr>
          </a:p>
        </p:txBody>
      </p:sp>
      <p:sp>
        <p:nvSpPr>
          <p:cNvPr id="27" name="Text 12">
            <a:extLst>
              <a:ext uri="{FF2B5EF4-FFF2-40B4-BE49-F238E27FC236}">
                <a16:creationId xmlns:a16="http://schemas.microsoft.com/office/drawing/2014/main" id="{083C3C44-EEE0-CDB3-91A1-27CB37310A61}"/>
              </a:ext>
            </a:extLst>
          </p:cNvPr>
          <p:cNvSpPr/>
          <p:nvPr/>
        </p:nvSpPr>
        <p:spPr>
          <a:xfrm>
            <a:off x="6524244" y="4206211"/>
            <a:ext cx="4558284" cy="960120"/>
          </a:xfrm>
          <a:prstGeom prst="rect">
            <a:avLst/>
          </a:prstGeom>
          <a:noFill/>
          <a:ln/>
        </p:spPr>
        <p:txBody>
          <a:bodyPr wrap="square" lIns="0" tIns="0" rIns="0" bIns="0" rtlCol="0" anchor="t"/>
          <a:lstStyle/>
          <a:p>
            <a:pPr marL="342900" marR="0" lvl="0" indent="-342900" algn="l" defTabSz="914400" rtl="0" eaLnBrk="1" fontAlgn="auto" latinLnBrk="0" hangingPunct="1">
              <a:lnSpc>
                <a:spcPct val="100000"/>
              </a:lnSpc>
              <a:spcBef>
                <a:spcPts val="0"/>
              </a:spcBef>
              <a:spcAft>
                <a:spcPts val="600"/>
              </a:spcAft>
              <a:buClrTx/>
              <a:buSzPct val="100000"/>
              <a:buFontTx/>
              <a:buChar char="•"/>
              <a:tabLst/>
              <a:defRPr/>
            </a:pPr>
            <a:r>
              <a:rPr kumimoji="0" lang="en-US" sz="115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Connected platforms</a:t>
            </a:r>
            <a:endPar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600"/>
              </a:spcAft>
              <a:buClrTx/>
              <a:buSzPct val="100000"/>
              <a:buFontTx/>
              <a:buChar char="•"/>
              <a:tabLst/>
              <a:defRPr/>
            </a:pPr>
            <a:r>
              <a:rPr kumimoji="0" lang="en-US" sz="115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Portfolio-level visibility</a:t>
            </a:r>
            <a:endPar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600"/>
              </a:spcAft>
              <a:buClrTx/>
              <a:buSzPct val="100000"/>
              <a:buFontTx/>
              <a:buChar char="•"/>
              <a:tabLst/>
              <a:defRPr/>
            </a:pPr>
            <a:r>
              <a:rPr kumimoji="0" lang="en-US" sz="115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Data and integrations</a:t>
            </a:r>
            <a:endPar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600"/>
              </a:spcAft>
              <a:buClrTx/>
              <a:buSzPct val="100000"/>
              <a:buFontTx/>
              <a:buChar char="•"/>
              <a:tabLst/>
              <a:defRPr/>
            </a:pPr>
            <a:r>
              <a:rPr kumimoji="0" lang="en-US" sz="1150" b="0" i="0" u="none" strike="noStrike" kern="1200" cap="none" spc="0" normalizeH="0" baseline="0" noProof="0" dirty="0">
                <a:ln>
                  <a:noFill/>
                </a:ln>
                <a:solidFill>
                  <a:srgbClr val="CBD5E1"/>
                </a:solidFill>
                <a:effectLst/>
                <a:uLnTx/>
                <a:uFillTx/>
                <a:latin typeface="Poppins" pitchFamily="34" charset="0"/>
                <a:ea typeface="Poppins" pitchFamily="34" charset="-122"/>
                <a:cs typeface="Poppins" pitchFamily="34" charset="-120"/>
              </a:rPr>
              <a:t>Scalable governance</a:t>
            </a:r>
            <a:endParaRPr kumimoji="0" lang="en-US" sz="11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E65D1FC-1E17-FD07-2757-32DFF30DB6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1"/>
          <p:cNvSpPr/>
          <p:nvPr/>
        </p:nvSpPr>
        <p:spPr>
          <a:xfrm>
            <a:off x="649224" y="411480"/>
            <a:ext cx="8686800" cy="237744"/>
          </a:xfrm>
          <a:prstGeom prst="rect">
            <a:avLst/>
          </a:prstGeom>
          <a:noFill/>
          <a:ln/>
        </p:spPr>
        <p:txBody>
          <a:bodyPr wrap="square" lIns="0" tIns="0" rIns="0" bIns="0" rtlCol="0" anchor="ctr"/>
          <a:lstStyle/>
          <a:p>
            <a:pPr marL="0" indent="0" algn="l">
              <a:buNone/>
            </a:pPr>
            <a:r>
              <a:rPr lang="en-US" sz="1400" b="1" kern="0" spc="260" dirty="0">
                <a:solidFill>
                  <a:srgbClr val="C084FC"/>
                </a:solidFill>
                <a:latin typeface="Poppins" pitchFamily="34" charset="0"/>
                <a:ea typeface="Poppins" pitchFamily="34" charset="-122"/>
                <a:cs typeface="Poppins" pitchFamily="34" charset="-120"/>
              </a:rPr>
              <a:t>THE METHODOLOGY</a:t>
            </a:r>
            <a:endParaRPr lang="en-US" sz="1100" dirty="0"/>
          </a:p>
        </p:txBody>
      </p:sp>
      <p:sp>
        <p:nvSpPr>
          <p:cNvPr id="4" name="Text 2"/>
          <p:cNvSpPr/>
          <p:nvPr/>
        </p:nvSpPr>
        <p:spPr>
          <a:xfrm>
            <a:off x="630936" y="768096"/>
            <a:ext cx="10698480" cy="914400"/>
          </a:xfrm>
          <a:prstGeom prst="rect">
            <a:avLst/>
          </a:prstGeom>
          <a:noFill/>
          <a:ln/>
        </p:spPr>
        <p:txBody>
          <a:bodyPr wrap="square" lIns="0" tIns="0" rIns="0" bIns="0" rtlCol="0" anchor="t"/>
          <a:lstStyle/>
          <a:p>
            <a:pPr marL="0" indent="0">
              <a:lnSpc>
                <a:spcPct val="104000"/>
              </a:lnSpc>
              <a:buNone/>
            </a:pPr>
            <a:r>
              <a:rPr lang="en-US" sz="3200" b="1" kern="0" spc="-50" dirty="0">
                <a:solidFill>
                  <a:srgbClr val="FFFFFF"/>
                </a:solidFill>
                <a:latin typeface="Poppins" pitchFamily="34" charset="0"/>
                <a:ea typeface="Poppins" pitchFamily="34" charset="-122"/>
                <a:cs typeface="Poppins" pitchFamily="34" charset="-120"/>
              </a:rPr>
              <a:t>A structured diagnostic across </a:t>
            </a:r>
            <a:r>
              <a:rPr lang="en-US" sz="32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four capability areas </a:t>
            </a:r>
            <a:r>
              <a:rPr lang="en-US" sz="3200" b="1" kern="0" spc="-50" dirty="0">
                <a:solidFill>
                  <a:srgbClr val="FFFFFF"/>
                </a:solidFill>
                <a:latin typeface="Poppins" pitchFamily="34" charset="0"/>
                <a:ea typeface="Poppins" pitchFamily="34" charset="-122"/>
                <a:cs typeface="Poppins" pitchFamily="34" charset="-120"/>
              </a:rPr>
              <a:t>of enterprise innovation.</a:t>
            </a:r>
            <a:endParaRPr lang="en-US" sz="3200" dirty="0"/>
          </a:p>
        </p:txBody>
      </p:sp>
      <p:sp>
        <p:nvSpPr>
          <p:cNvPr id="5" name="Shape 3"/>
          <p:cNvSpPr/>
          <p:nvPr/>
        </p:nvSpPr>
        <p:spPr>
          <a:xfrm>
            <a:off x="630936" y="1965959"/>
            <a:ext cx="3471672" cy="2226381"/>
          </a:xfrm>
          <a:prstGeom prst="roundRect">
            <a:avLst>
              <a:gd name="adj" fmla="val 6341"/>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6" name="Shape 4"/>
          <p:cNvSpPr/>
          <p:nvPr/>
        </p:nvSpPr>
        <p:spPr>
          <a:xfrm>
            <a:off x="795528" y="1956816"/>
            <a:ext cx="3142488" cy="27432"/>
          </a:xfrm>
          <a:prstGeom prst="rect">
            <a:avLst/>
          </a:prstGeom>
          <a:solidFill>
            <a:srgbClr val="67E8F9"/>
          </a:solidFill>
          <a:ln/>
        </p:spPr>
        <p:txBody>
          <a:bodyPr/>
          <a:lstStyle/>
          <a:p>
            <a:endParaRPr lang="en-GB" dirty="0"/>
          </a:p>
        </p:txBody>
      </p:sp>
      <p:sp>
        <p:nvSpPr>
          <p:cNvPr id="7" name="Text 5"/>
          <p:cNvSpPr/>
          <p:nvPr/>
        </p:nvSpPr>
        <p:spPr>
          <a:xfrm>
            <a:off x="923544" y="2221992"/>
            <a:ext cx="2923032" cy="201168"/>
          </a:xfrm>
          <a:prstGeom prst="rect">
            <a:avLst/>
          </a:prstGeom>
          <a:noFill/>
          <a:ln/>
        </p:spPr>
        <p:txBody>
          <a:bodyPr wrap="square" lIns="0" tIns="0" rIns="0" bIns="0" rtlCol="0" anchor="ctr"/>
          <a:lstStyle/>
          <a:p>
            <a:pPr marL="0" indent="0">
              <a:buNone/>
            </a:pPr>
            <a:r>
              <a:rPr lang="en-US" sz="800" b="1" kern="0" spc="200" dirty="0">
                <a:solidFill>
                  <a:srgbClr val="67E8F9"/>
                </a:solidFill>
                <a:latin typeface="Poppins" pitchFamily="34" charset="0"/>
                <a:ea typeface="Poppins" pitchFamily="34" charset="-122"/>
                <a:cs typeface="Poppins" pitchFamily="34" charset="-120"/>
              </a:rPr>
              <a:t>DIAGNOSTIC QUESTIONS</a:t>
            </a:r>
            <a:endParaRPr lang="en-US" sz="800" dirty="0"/>
          </a:p>
        </p:txBody>
      </p:sp>
      <p:sp>
        <p:nvSpPr>
          <p:cNvPr id="8" name="Text 6"/>
          <p:cNvSpPr/>
          <p:nvPr/>
        </p:nvSpPr>
        <p:spPr>
          <a:xfrm>
            <a:off x="886968" y="2423160"/>
            <a:ext cx="3014472" cy="822960"/>
          </a:xfrm>
          <a:prstGeom prst="rect">
            <a:avLst/>
          </a:prstGeom>
          <a:noFill/>
          <a:ln/>
        </p:spPr>
        <p:txBody>
          <a:bodyPr wrap="square" lIns="0" tIns="0" rIns="0" bIns="0" rtlCol="0" anchor="ctr"/>
          <a:lstStyle/>
          <a:p>
            <a:pPr marL="0" indent="0">
              <a:buNone/>
            </a:pPr>
            <a:r>
              <a:rPr lang="en-US" sz="6000" b="1" kern="0" spc="-200" dirty="0">
                <a:solidFill>
                  <a:srgbClr val="67E8F9"/>
                </a:solidFill>
                <a:latin typeface="Poppins" pitchFamily="34" charset="0"/>
                <a:ea typeface="Poppins" pitchFamily="34" charset="-122"/>
                <a:cs typeface="Poppins" pitchFamily="34" charset="-120"/>
              </a:rPr>
              <a:t>25</a:t>
            </a:r>
            <a:endParaRPr lang="en-US" sz="6000" dirty="0"/>
          </a:p>
        </p:txBody>
      </p:sp>
      <p:sp>
        <p:nvSpPr>
          <p:cNvPr id="9" name="Text 7"/>
          <p:cNvSpPr/>
          <p:nvPr/>
        </p:nvSpPr>
        <p:spPr>
          <a:xfrm>
            <a:off x="923544" y="3246120"/>
            <a:ext cx="2923032" cy="548640"/>
          </a:xfrm>
          <a:prstGeom prst="rect">
            <a:avLst/>
          </a:prstGeom>
          <a:noFill/>
          <a:ln/>
        </p:spPr>
        <p:txBody>
          <a:bodyPr wrap="square" lIns="0" tIns="0" rIns="0" bIns="0" rtlCol="0" anchor="t"/>
          <a:lstStyle/>
          <a:p>
            <a:pPr marL="0" indent="0">
              <a:lnSpc>
                <a:spcPct val="125000"/>
              </a:lnSpc>
              <a:buNone/>
            </a:pPr>
            <a:r>
              <a:rPr lang="en-US" sz="1200" dirty="0">
                <a:solidFill>
                  <a:srgbClr val="CBD5E1"/>
                </a:solidFill>
                <a:latin typeface="Poppins" pitchFamily="34" charset="0"/>
                <a:ea typeface="Poppins" pitchFamily="34" charset="-122"/>
                <a:cs typeface="Poppins" pitchFamily="34" charset="-120"/>
              </a:rPr>
              <a:t>Structured diagnostic questions spanning the full innovation operating model, aggregated into a composite maturity score.</a:t>
            </a:r>
            <a:endParaRPr lang="en-US" sz="1200" dirty="0"/>
          </a:p>
        </p:txBody>
      </p:sp>
      <p:sp>
        <p:nvSpPr>
          <p:cNvPr id="10" name="Shape 8"/>
          <p:cNvSpPr/>
          <p:nvPr/>
        </p:nvSpPr>
        <p:spPr>
          <a:xfrm>
            <a:off x="4358640" y="1965959"/>
            <a:ext cx="3471672" cy="2226381"/>
          </a:xfrm>
          <a:prstGeom prst="roundRect">
            <a:avLst>
              <a:gd name="adj" fmla="val 6341"/>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11" name="Shape 9"/>
          <p:cNvSpPr/>
          <p:nvPr/>
        </p:nvSpPr>
        <p:spPr>
          <a:xfrm>
            <a:off x="4523232" y="1956816"/>
            <a:ext cx="3142488" cy="27432"/>
          </a:xfrm>
          <a:prstGeom prst="rect">
            <a:avLst/>
          </a:prstGeom>
          <a:solidFill>
            <a:srgbClr val="C084FC"/>
          </a:solidFill>
          <a:ln/>
        </p:spPr>
        <p:txBody>
          <a:bodyPr/>
          <a:lstStyle/>
          <a:p>
            <a:endParaRPr lang="en-GB" dirty="0"/>
          </a:p>
        </p:txBody>
      </p:sp>
      <p:sp>
        <p:nvSpPr>
          <p:cNvPr id="12" name="Text 10"/>
          <p:cNvSpPr/>
          <p:nvPr/>
        </p:nvSpPr>
        <p:spPr>
          <a:xfrm>
            <a:off x="4651248" y="2221992"/>
            <a:ext cx="2923032" cy="201168"/>
          </a:xfrm>
          <a:prstGeom prst="rect">
            <a:avLst/>
          </a:prstGeom>
          <a:noFill/>
          <a:ln/>
        </p:spPr>
        <p:txBody>
          <a:bodyPr wrap="square" lIns="0" tIns="0" rIns="0" bIns="0" rtlCol="0" anchor="ctr"/>
          <a:lstStyle/>
          <a:p>
            <a:pPr marL="0" indent="0">
              <a:buNone/>
            </a:pPr>
            <a:r>
              <a:rPr lang="en-US" sz="800" b="1" kern="0" spc="200" dirty="0">
                <a:solidFill>
                  <a:srgbClr val="C084FC"/>
                </a:solidFill>
                <a:latin typeface="Poppins" pitchFamily="34" charset="0"/>
                <a:ea typeface="Poppins" pitchFamily="34" charset="-122"/>
                <a:cs typeface="Poppins" pitchFamily="34" charset="-120"/>
              </a:rPr>
              <a:t>CAPABILITY AREAS</a:t>
            </a:r>
            <a:endParaRPr lang="en-US" sz="800" dirty="0"/>
          </a:p>
        </p:txBody>
      </p:sp>
      <p:sp>
        <p:nvSpPr>
          <p:cNvPr id="13" name="Text 11"/>
          <p:cNvSpPr/>
          <p:nvPr/>
        </p:nvSpPr>
        <p:spPr>
          <a:xfrm>
            <a:off x="4614672" y="2423160"/>
            <a:ext cx="3014472" cy="822960"/>
          </a:xfrm>
          <a:prstGeom prst="rect">
            <a:avLst/>
          </a:prstGeom>
          <a:noFill/>
          <a:ln/>
        </p:spPr>
        <p:txBody>
          <a:bodyPr wrap="square" lIns="0" tIns="0" rIns="0" bIns="0" rtlCol="0" anchor="ctr"/>
          <a:lstStyle/>
          <a:p>
            <a:pPr marL="0" indent="0">
              <a:buNone/>
            </a:pPr>
            <a:r>
              <a:rPr lang="en-US" sz="6000" b="1" kern="0" spc="-200" dirty="0">
                <a:solidFill>
                  <a:srgbClr val="C084FC"/>
                </a:solidFill>
                <a:latin typeface="Poppins" pitchFamily="34" charset="0"/>
                <a:ea typeface="Poppins" pitchFamily="34" charset="-122"/>
                <a:cs typeface="Poppins" pitchFamily="34" charset="-120"/>
              </a:rPr>
              <a:t>4</a:t>
            </a:r>
            <a:endParaRPr lang="en-US" sz="6000" dirty="0"/>
          </a:p>
        </p:txBody>
      </p:sp>
      <p:sp>
        <p:nvSpPr>
          <p:cNvPr id="14" name="Text 12"/>
          <p:cNvSpPr/>
          <p:nvPr/>
        </p:nvSpPr>
        <p:spPr>
          <a:xfrm>
            <a:off x="4651248" y="3246120"/>
            <a:ext cx="2923032" cy="548640"/>
          </a:xfrm>
          <a:prstGeom prst="rect">
            <a:avLst/>
          </a:prstGeom>
          <a:noFill/>
          <a:ln/>
        </p:spPr>
        <p:txBody>
          <a:bodyPr wrap="square" lIns="0" tIns="0" rIns="0" bIns="0" rtlCol="0" anchor="t"/>
          <a:lstStyle/>
          <a:p>
            <a:pPr marL="0" indent="0">
              <a:lnSpc>
                <a:spcPct val="125000"/>
              </a:lnSpc>
              <a:buNone/>
            </a:pPr>
            <a:r>
              <a:rPr lang="en-US" sz="1200" dirty="0">
                <a:solidFill>
                  <a:srgbClr val="CBD5E1"/>
                </a:solidFill>
                <a:latin typeface="Poppins" pitchFamily="34" charset="0"/>
                <a:ea typeface="Poppins" pitchFamily="34" charset="-122"/>
                <a:cs typeface="Poppins" pitchFamily="34" charset="-120"/>
              </a:rPr>
              <a:t>Strategy, Program, Infrastructure, Foundations — each scored 0–100% on the diagnostic.</a:t>
            </a:r>
            <a:endParaRPr lang="en-US" sz="1200" dirty="0"/>
          </a:p>
        </p:txBody>
      </p:sp>
      <p:sp>
        <p:nvSpPr>
          <p:cNvPr id="15" name="Shape 13"/>
          <p:cNvSpPr/>
          <p:nvPr/>
        </p:nvSpPr>
        <p:spPr>
          <a:xfrm>
            <a:off x="8086344" y="1965959"/>
            <a:ext cx="3471672" cy="2226381"/>
          </a:xfrm>
          <a:prstGeom prst="roundRect">
            <a:avLst>
              <a:gd name="adj" fmla="val 6341"/>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16" name="Shape 14"/>
          <p:cNvSpPr/>
          <p:nvPr/>
        </p:nvSpPr>
        <p:spPr>
          <a:xfrm>
            <a:off x="8250936" y="1956816"/>
            <a:ext cx="3142488" cy="27432"/>
          </a:xfrm>
          <a:prstGeom prst="rect">
            <a:avLst/>
          </a:prstGeom>
          <a:solidFill>
            <a:srgbClr val="EC4899"/>
          </a:solidFill>
          <a:ln/>
        </p:spPr>
        <p:txBody>
          <a:bodyPr/>
          <a:lstStyle/>
          <a:p>
            <a:endParaRPr lang="en-GB" dirty="0"/>
          </a:p>
        </p:txBody>
      </p:sp>
      <p:sp>
        <p:nvSpPr>
          <p:cNvPr id="17" name="Text 15"/>
          <p:cNvSpPr/>
          <p:nvPr/>
        </p:nvSpPr>
        <p:spPr>
          <a:xfrm>
            <a:off x="8378952" y="2221992"/>
            <a:ext cx="2923032" cy="201168"/>
          </a:xfrm>
          <a:prstGeom prst="rect">
            <a:avLst/>
          </a:prstGeom>
          <a:noFill/>
          <a:ln/>
        </p:spPr>
        <p:txBody>
          <a:bodyPr wrap="square" lIns="0" tIns="0" rIns="0" bIns="0" rtlCol="0" anchor="ctr"/>
          <a:lstStyle/>
          <a:p>
            <a:pPr marL="0" indent="0">
              <a:buNone/>
            </a:pPr>
            <a:r>
              <a:rPr lang="en-US" sz="800" b="1" kern="0" spc="200" dirty="0">
                <a:solidFill>
                  <a:srgbClr val="EC4899"/>
                </a:solidFill>
                <a:latin typeface="Poppins" pitchFamily="34" charset="0"/>
                <a:ea typeface="Poppins" pitchFamily="34" charset="-122"/>
                <a:cs typeface="Poppins" pitchFamily="34" charset="-120"/>
              </a:rPr>
              <a:t>MATURITY TIERS</a:t>
            </a:r>
            <a:endParaRPr lang="en-US" sz="800" dirty="0"/>
          </a:p>
        </p:txBody>
      </p:sp>
      <p:sp>
        <p:nvSpPr>
          <p:cNvPr id="18" name="Text 16"/>
          <p:cNvSpPr/>
          <p:nvPr/>
        </p:nvSpPr>
        <p:spPr>
          <a:xfrm>
            <a:off x="8342376" y="2423160"/>
            <a:ext cx="3014472" cy="822960"/>
          </a:xfrm>
          <a:prstGeom prst="rect">
            <a:avLst/>
          </a:prstGeom>
          <a:noFill/>
          <a:ln/>
        </p:spPr>
        <p:txBody>
          <a:bodyPr wrap="square" lIns="0" tIns="0" rIns="0" bIns="0" rtlCol="0" anchor="ctr"/>
          <a:lstStyle/>
          <a:p>
            <a:pPr marL="0" indent="0">
              <a:buNone/>
            </a:pPr>
            <a:r>
              <a:rPr lang="en-US" sz="6000" b="1" kern="0" spc="-200" dirty="0">
                <a:solidFill>
                  <a:srgbClr val="EC4899"/>
                </a:solidFill>
                <a:latin typeface="Poppins" pitchFamily="34" charset="0"/>
                <a:ea typeface="Poppins" pitchFamily="34" charset="-122"/>
                <a:cs typeface="Poppins" pitchFamily="34" charset="-120"/>
              </a:rPr>
              <a:t>3</a:t>
            </a:r>
            <a:endParaRPr lang="en-US" sz="6000" dirty="0"/>
          </a:p>
        </p:txBody>
      </p:sp>
      <p:sp>
        <p:nvSpPr>
          <p:cNvPr id="19" name="Text 17"/>
          <p:cNvSpPr/>
          <p:nvPr/>
        </p:nvSpPr>
        <p:spPr>
          <a:xfrm>
            <a:off x="8378952" y="3246120"/>
            <a:ext cx="2923032" cy="548640"/>
          </a:xfrm>
          <a:prstGeom prst="rect">
            <a:avLst/>
          </a:prstGeom>
          <a:noFill/>
          <a:ln/>
        </p:spPr>
        <p:txBody>
          <a:bodyPr wrap="square" lIns="0" tIns="0" rIns="0" bIns="0" rtlCol="0" anchor="t"/>
          <a:lstStyle/>
          <a:p>
            <a:pPr marL="0" indent="0">
              <a:lnSpc>
                <a:spcPct val="125000"/>
              </a:lnSpc>
              <a:buNone/>
            </a:pPr>
            <a:r>
              <a:rPr lang="en-US" sz="1200" dirty="0">
                <a:solidFill>
                  <a:srgbClr val="CBD5E1"/>
                </a:solidFill>
                <a:latin typeface="Poppins" pitchFamily="34" charset="0"/>
                <a:ea typeface="Poppins" pitchFamily="34" charset="-122"/>
                <a:cs typeface="Poppins" pitchFamily="34" charset="-120"/>
              </a:rPr>
              <a:t>Composite scores map to Emerging Innovator, Innovation Explorer, or Innovation Trendsetter.</a:t>
            </a:r>
            <a:endParaRPr lang="en-US" sz="1200" dirty="0"/>
          </a:p>
        </p:txBody>
      </p:sp>
      <p:sp>
        <p:nvSpPr>
          <p:cNvPr id="20" name="Shape 18"/>
          <p:cNvSpPr/>
          <p:nvPr/>
        </p:nvSpPr>
        <p:spPr>
          <a:xfrm>
            <a:off x="630936" y="4352299"/>
            <a:ext cx="3471672" cy="1796979"/>
          </a:xfrm>
          <a:prstGeom prst="roundRect">
            <a:avLst>
              <a:gd name="adj" fmla="val 7647"/>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21" name="Shape 19"/>
          <p:cNvSpPr/>
          <p:nvPr/>
        </p:nvSpPr>
        <p:spPr>
          <a:xfrm>
            <a:off x="630935" y="4352300"/>
            <a:ext cx="45719" cy="1737604"/>
          </a:xfrm>
          <a:prstGeom prst="rect">
            <a:avLst/>
          </a:prstGeom>
          <a:solidFill>
            <a:srgbClr val="EC4899"/>
          </a:solidFill>
          <a:ln/>
        </p:spPr>
        <p:txBody>
          <a:bodyPr/>
          <a:lstStyle/>
          <a:p>
            <a:endParaRPr lang="en-GB" dirty="0"/>
          </a:p>
        </p:txBody>
      </p:sp>
      <p:sp>
        <p:nvSpPr>
          <p:cNvPr id="22" name="Text 20"/>
          <p:cNvSpPr/>
          <p:nvPr/>
        </p:nvSpPr>
        <p:spPr>
          <a:xfrm>
            <a:off x="905256" y="4553468"/>
            <a:ext cx="3014472" cy="274320"/>
          </a:xfrm>
          <a:prstGeom prst="rect">
            <a:avLst/>
          </a:prstGeom>
          <a:noFill/>
          <a:ln/>
        </p:spPr>
        <p:txBody>
          <a:bodyPr wrap="square" lIns="0" tIns="0" rIns="0" bIns="0" rtlCol="0" anchor="ctr"/>
          <a:lstStyle/>
          <a:p>
            <a:pPr marL="0" indent="0">
              <a:buNone/>
            </a:pPr>
            <a:r>
              <a:rPr lang="en-US" sz="900" b="1" kern="0" spc="200" dirty="0">
                <a:solidFill>
                  <a:srgbClr val="EC4899"/>
                </a:solidFill>
                <a:latin typeface="Poppins" pitchFamily="34" charset="0"/>
                <a:ea typeface="Poppins" pitchFamily="34" charset="-122"/>
                <a:cs typeface="Poppins" pitchFamily="34" charset="-120"/>
              </a:rPr>
              <a:t>01</a:t>
            </a:r>
            <a:endParaRPr lang="en-US" sz="900" dirty="0"/>
          </a:p>
        </p:txBody>
      </p:sp>
      <p:sp>
        <p:nvSpPr>
          <p:cNvPr id="23" name="Text 21"/>
          <p:cNvSpPr/>
          <p:nvPr/>
        </p:nvSpPr>
        <p:spPr>
          <a:xfrm>
            <a:off x="905256" y="4809500"/>
            <a:ext cx="3014472" cy="320040"/>
          </a:xfrm>
          <a:prstGeom prst="rect">
            <a:avLst/>
          </a:prstGeom>
          <a:noFill/>
          <a:ln/>
        </p:spPr>
        <p:txBody>
          <a:bodyPr wrap="square" lIns="0" tIns="0" rIns="0" bIns="0" rtlCol="0" anchor="ctr"/>
          <a:lstStyle/>
          <a:p>
            <a:pPr marL="0" indent="0">
              <a:buNone/>
            </a:pPr>
            <a:r>
              <a:rPr lang="en-US" sz="1300" b="1" dirty="0">
                <a:solidFill>
                  <a:srgbClr val="EC4899"/>
                </a:solidFill>
                <a:latin typeface="Poppins" pitchFamily="34" charset="0"/>
                <a:ea typeface="Poppins" pitchFamily="34" charset="-122"/>
                <a:cs typeface="Poppins" pitchFamily="34" charset="-120"/>
              </a:rPr>
              <a:t>Emerging Innovator</a:t>
            </a:r>
            <a:endParaRPr lang="en-US" sz="1300" dirty="0"/>
          </a:p>
        </p:txBody>
      </p:sp>
      <p:sp>
        <p:nvSpPr>
          <p:cNvPr id="24" name="Text 22"/>
          <p:cNvSpPr/>
          <p:nvPr/>
        </p:nvSpPr>
        <p:spPr>
          <a:xfrm>
            <a:off x="905256" y="5175260"/>
            <a:ext cx="2941320" cy="640080"/>
          </a:xfrm>
          <a:prstGeom prst="rect">
            <a:avLst/>
          </a:prstGeom>
          <a:noFill/>
          <a:ln/>
        </p:spPr>
        <p:txBody>
          <a:bodyPr wrap="square" lIns="0" tIns="0" rIns="0" bIns="0" rtlCol="0" anchor="t"/>
          <a:lstStyle/>
          <a:p>
            <a:pPr marL="0" indent="0">
              <a:lnSpc>
                <a:spcPct val="125000"/>
              </a:lnSpc>
              <a:buNone/>
            </a:pPr>
            <a:r>
              <a:rPr lang="en-US" sz="1200" dirty="0">
                <a:solidFill>
                  <a:srgbClr val="CBD5E1"/>
                </a:solidFill>
                <a:latin typeface="Poppins" pitchFamily="34" charset="0"/>
                <a:ea typeface="Poppins" pitchFamily="34" charset="-122"/>
                <a:cs typeface="Poppins" pitchFamily="34" charset="-120"/>
              </a:rPr>
              <a:t>Foundational gaps in process, tooling, or governance limit scalable impact.</a:t>
            </a:r>
            <a:endParaRPr lang="en-US" sz="1200" dirty="0"/>
          </a:p>
        </p:txBody>
      </p:sp>
      <p:sp>
        <p:nvSpPr>
          <p:cNvPr id="25" name="Shape 23"/>
          <p:cNvSpPr/>
          <p:nvPr/>
        </p:nvSpPr>
        <p:spPr>
          <a:xfrm>
            <a:off x="4358640" y="4352299"/>
            <a:ext cx="3471672" cy="1796979"/>
          </a:xfrm>
          <a:prstGeom prst="roundRect">
            <a:avLst>
              <a:gd name="adj" fmla="val 7647"/>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26" name="Shape 24"/>
          <p:cNvSpPr/>
          <p:nvPr/>
        </p:nvSpPr>
        <p:spPr>
          <a:xfrm>
            <a:off x="4358639" y="4352300"/>
            <a:ext cx="45719" cy="1737604"/>
          </a:xfrm>
          <a:prstGeom prst="rect">
            <a:avLst/>
          </a:prstGeom>
          <a:solidFill>
            <a:srgbClr val="F59E0B"/>
          </a:solidFill>
          <a:ln/>
        </p:spPr>
        <p:txBody>
          <a:bodyPr/>
          <a:lstStyle/>
          <a:p>
            <a:endParaRPr lang="en-GB" dirty="0"/>
          </a:p>
        </p:txBody>
      </p:sp>
      <p:sp>
        <p:nvSpPr>
          <p:cNvPr id="27" name="Text 25"/>
          <p:cNvSpPr/>
          <p:nvPr/>
        </p:nvSpPr>
        <p:spPr>
          <a:xfrm>
            <a:off x="4632960" y="4553468"/>
            <a:ext cx="3014472" cy="274320"/>
          </a:xfrm>
          <a:prstGeom prst="rect">
            <a:avLst/>
          </a:prstGeom>
          <a:noFill/>
          <a:ln/>
        </p:spPr>
        <p:txBody>
          <a:bodyPr wrap="square" lIns="0" tIns="0" rIns="0" bIns="0" rtlCol="0" anchor="ctr"/>
          <a:lstStyle/>
          <a:p>
            <a:pPr marL="0" indent="0">
              <a:buNone/>
            </a:pPr>
            <a:r>
              <a:rPr lang="en-US" sz="900" b="1" kern="0" spc="200" dirty="0">
                <a:solidFill>
                  <a:srgbClr val="F59E0B"/>
                </a:solidFill>
                <a:latin typeface="Poppins" pitchFamily="34" charset="0"/>
                <a:ea typeface="Poppins" pitchFamily="34" charset="-122"/>
                <a:cs typeface="Poppins" pitchFamily="34" charset="-120"/>
              </a:rPr>
              <a:t>02</a:t>
            </a:r>
            <a:endParaRPr lang="en-US" sz="900" dirty="0"/>
          </a:p>
        </p:txBody>
      </p:sp>
      <p:sp>
        <p:nvSpPr>
          <p:cNvPr id="28" name="Text 26"/>
          <p:cNvSpPr/>
          <p:nvPr/>
        </p:nvSpPr>
        <p:spPr>
          <a:xfrm>
            <a:off x="4632960" y="4809500"/>
            <a:ext cx="3014472" cy="320040"/>
          </a:xfrm>
          <a:prstGeom prst="rect">
            <a:avLst/>
          </a:prstGeom>
          <a:noFill/>
          <a:ln/>
        </p:spPr>
        <p:txBody>
          <a:bodyPr wrap="square" lIns="0" tIns="0" rIns="0" bIns="0" rtlCol="0" anchor="ctr"/>
          <a:lstStyle/>
          <a:p>
            <a:pPr marL="0" indent="0">
              <a:buNone/>
            </a:pPr>
            <a:r>
              <a:rPr lang="en-US" sz="1300" b="1" dirty="0">
                <a:solidFill>
                  <a:srgbClr val="F59E0B"/>
                </a:solidFill>
                <a:latin typeface="Poppins" pitchFamily="34" charset="0"/>
                <a:ea typeface="Poppins" pitchFamily="34" charset="-122"/>
                <a:cs typeface="Poppins" pitchFamily="34" charset="-120"/>
              </a:rPr>
              <a:t>Innovation Explorer</a:t>
            </a:r>
            <a:endParaRPr lang="en-US" sz="1300" dirty="0"/>
          </a:p>
        </p:txBody>
      </p:sp>
      <p:sp>
        <p:nvSpPr>
          <p:cNvPr id="29" name="Text 27"/>
          <p:cNvSpPr/>
          <p:nvPr/>
        </p:nvSpPr>
        <p:spPr>
          <a:xfrm>
            <a:off x="4632960" y="5175260"/>
            <a:ext cx="2941320" cy="640080"/>
          </a:xfrm>
          <a:prstGeom prst="rect">
            <a:avLst/>
          </a:prstGeom>
          <a:noFill/>
          <a:ln/>
        </p:spPr>
        <p:txBody>
          <a:bodyPr wrap="square" lIns="0" tIns="0" rIns="0" bIns="0" rtlCol="0" anchor="t"/>
          <a:lstStyle/>
          <a:p>
            <a:pPr marL="0" indent="0">
              <a:lnSpc>
                <a:spcPct val="125000"/>
              </a:lnSpc>
              <a:buNone/>
            </a:pPr>
            <a:r>
              <a:rPr lang="en-US" sz="1200" dirty="0">
                <a:solidFill>
                  <a:srgbClr val="CBD5E1"/>
                </a:solidFill>
                <a:latin typeface="Poppins" pitchFamily="34" charset="0"/>
                <a:ea typeface="Poppins" pitchFamily="34" charset="-122"/>
                <a:cs typeface="Poppins" pitchFamily="34" charset="-120"/>
              </a:rPr>
              <a:t>Real momentum, but uneven. Strong on strategy and culture, weaker on infrastructure.</a:t>
            </a:r>
            <a:endParaRPr lang="en-US" sz="1200" dirty="0"/>
          </a:p>
        </p:txBody>
      </p:sp>
      <p:sp>
        <p:nvSpPr>
          <p:cNvPr id="30" name="Shape 28"/>
          <p:cNvSpPr/>
          <p:nvPr/>
        </p:nvSpPr>
        <p:spPr>
          <a:xfrm>
            <a:off x="8086344" y="4352299"/>
            <a:ext cx="3471672" cy="1796979"/>
          </a:xfrm>
          <a:prstGeom prst="roundRect">
            <a:avLst>
              <a:gd name="adj" fmla="val 7647"/>
            </a:avLst>
          </a:prstGeom>
          <a:solidFill>
            <a:srgbClr val="C9C2FF">
              <a:alpha val="5000"/>
            </a:srgbClr>
          </a:solidFill>
          <a:ln w="12700">
            <a:solidFill>
              <a:srgbClr val="FFFFFF">
                <a:alpha val="10000"/>
              </a:srgbClr>
            </a:solidFill>
            <a:prstDash val="solid"/>
          </a:ln>
        </p:spPr>
        <p:txBody>
          <a:bodyPr/>
          <a:lstStyle/>
          <a:p>
            <a:endParaRPr lang="en-GB" dirty="0"/>
          </a:p>
        </p:txBody>
      </p:sp>
      <p:sp>
        <p:nvSpPr>
          <p:cNvPr id="31" name="Shape 29"/>
          <p:cNvSpPr/>
          <p:nvPr/>
        </p:nvSpPr>
        <p:spPr>
          <a:xfrm>
            <a:off x="8086343" y="4352300"/>
            <a:ext cx="45719" cy="1737604"/>
          </a:xfrm>
          <a:prstGeom prst="rect">
            <a:avLst/>
          </a:prstGeom>
          <a:solidFill>
            <a:srgbClr val="67E8F9"/>
          </a:solidFill>
          <a:ln/>
        </p:spPr>
        <p:txBody>
          <a:bodyPr/>
          <a:lstStyle/>
          <a:p>
            <a:endParaRPr lang="en-GB" dirty="0"/>
          </a:p>
        </p:txBody>
      </p:sp>
      <p:sp>
        <p:nvSpPr>
          <p:cNvPr id="32" name="Text 30"/>
          <p:cNvSpPr/>
          <p:nvPr/>
        </p:nvSpPr>
        <p:spPr>
          <a:xfrm>
            <a:off x="8360664" y="4553468"/>
            <a:ext cx="3014472" cy="274320"/>
          </a:xfrm>
          <a:prstGeom prst="rect">
            <a:avLst/>
          </a:prstGeom>
          <a:noFill/>
          <a:ln/>
        </p:spPr>
        <p:txBody>
          <a:bodyPr wrap="square" lIns="0" tIns="0" rIns="0" bIns="0" rtlCol="0" anchor="ctr"/>
          <a:lstStyle/>
          <a:p>
            <a:pPr marL="0" indent="0">
              <a:buNone/>
            </a:pPr>
            <a:r>
              <a:rPr lang="en-US" sz="900" b="1" kern="0" spc="200" dirty="0">
                <a:solidFill>
                  <a:srgbClr val="67E8F9"/>
                </a:solidFill>
                <a:latin typeface="Poppins" pitchFamily="34" charset="0"/>
                <a:ea typeface="Poppins" pitchFamily="34" charset="-122"/>
                <a:cs typeface="Poppins" pitchFamily="34" charset="-120"/>
              </a:rPr>
              <a:t>03</a:t>
            </a:r>
            <a:endParaRPr lang="en-US" sz="900" dirty="0"/>
          </a:p>
        </p:txBody>
      </p:sp>
      <p:sp>
        <p:nvSpPr>
          <p:cNvPr id="33" name="Text 31"/>
          <p:cNvSpPr/>
          <p:nvPr/>
        </p:nvSpPr>
        <p:spPr>
          <a:xfrm>
            <a:off x="8360664" y="4809500"/>
            <a:ext cx="3014472" cy="320040"/>
          </a:xfrm>
          <a:prstGeom prst="rect">
            <a:avLst/>
          </a:prstGeom>
          <a:noFill/>
          <a:ln/>
        </p:spPr>
        <p:txBody>
          <a:bodyPr wrap="square" lIns="0" tIns="0" rIns="0" bIns="0" rtlCol="0" anchor="ctr"/>
          <a:lstStyle/>
          <a:p>
            <a:pPr marL="0" indent="0">
              <a:buNone/>
            </a:pPr>
            <a:r>
              <a:rPr lang="en-US" sz="1300" b="1" dirty="0">
                <a:solidFill>
                  <a:srgbClr val="67E8F9"/>
                </a:solidFill>
                <a:latin typeface="Poppins" pitchFamily="34" charset="0"/>
                <a:ea typeface="Poppins" pitchFamily="34" charset="-122"/>
                <a:cs typeface="Poppins" pitchFamily="34" charset="-120"/>
              </a:rPr>
              <a:t>Innovation Trendsetter</a:t>
            </a:r>
            <a:endParaRPr lang="en-US" sz="1300" dirty="0"/>
          </a:p>
        </p:txBody>
      </p:sp>
      <p:sp>
        <p:nvSpPr>
          <p:cNvPr id="34" name="Text 32"/>
          <p:cNvSpPr/>
          <p:nvPr/>
        </p:nvSpPr>
        <p:spPr>
          <a:xfrm>
            <a:off x="8360664" y="5175260"/>
            <a:ext cx="2941320" cy="640080"/>
          </a:xfrm>
          <a:prstGeom prst="rect">
            <a:avLst/>
          </a:prstGeom>
          <a:noFill/>
          <a:ln/>
        </p:spPr>
        <p:txBody>
          <a:bodyPr wrap="square" lIns="0" tIns="0" rIns="0" bIns="0" rtlCol="0" anchor="t"/>
          <a:lstStyle/>
          <a:p>
            <a:pPr marL="0" indent="0">
              <a:lnSpc>
                <a:spcPct val="125000"/>
              </a:lnSpc>
              <a:buNone/>
            </a:pPr>
            <a:r>
              <a:rPr lang="en-US" sz="1200" dirty="0">
                <a:solidFill>
                  <a:srgbClr val="CBD5E1"/>
                </a:solidFill>
                <a:latin typeface="Poppins" pitchFamily="34" charset="0"/>
                <a:ea typeface="Poppins" pitchFamily="34" charset="-122"/>
                <a:cs typeface="Poppins" pitchFamily="34" charset="-120"/>
              </a:rPr>
              <a:t>Strong, well-aligned capabilities — yet most still have at least one capability in the developing band.</a:t>
            </a:r>
            <a:endParaRPr lang="en-US" sz="1200" dirty="0"/>
          </a:p>
        </p:txBody>
      </p:sp>
      <p:pic>
        <p:nvPicPr>
          <p:cNvPr id="38" name="Graphic 37">
            <a:extLst>
              <a:ext uri="{FF2B5EF4-FFF2-40B4-BE49-F238E27FC236}">
                <a16:creationId xmlns:a16="http://schemas.microsoft.com/office/drawing/2014/main" id="{23473151-D84E-E47A-5964-513D5E49B94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
        <p:nvSpPr>
          <p:cNvPr id="37" name="Text 33">
            <a:extLst>
              <a:ext uri="{FF2B5EF4-FFF2-40B4-BE49-F238E27FC236}">
                <a16:creationId xmlns:a16="http://schemas.microsoft.com/office/drawing/2014/main" id="{49E5E775-40FE-30EC-AC95-93B69D0D826D}"/>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1"/>
          <p:cNvSpPr/>
          <p:nvPr/>
        </p:nvSpPr>
        <p:spPr>
          <a:xfrm>
            <a:off x="630936" y="448056"/>
            <a:ext cx="8686800" cy="237744"/>
          </a:xfrm>
          <a:prstGeom prst="rect">
            <a:avLst/>
          </a:prstGeom>
          <a:noFill/>
          <a:ln/>
        </p:spPr>
        <p:txBody>
          <a:bodyPr wrap="square" lIns="0" tIns="0" rIns="0" bIns="0" rtlCol="0" anchor="ctr"/>
          <a:lstStyle/>
          <a:p>
            <a:pPr marL="0" indent="0" algn="l">
              <a:buNone/>
            </a:pPr>
            <a:r>
              <a:rPr lang="en-US" sz="1400" b="1" kern="0" spc="260" dirty="0">
                <a:solidFill>
                  <a:srgbClr val="C084FC"/>
                </a:solidFill>
                <a:latin typeface="Poppins" pitchFamily="34" charset="0"/>
                <a:ea typeface="Poppins" pitchFamily="34" charset="-122"/>
                <a:cs typeface="Poppins" pitchFamily="34" charset="-120"/>
              </a:rPr>
              <a:t>THE LANDSCAPE</a:t>
            </a:r>
            <a:endParaRPr lang="en-US" sz="1400" dirty="0"/>
          </a:p>
        </p:txBody>
      </p:sp>
      <p:sp>
        <p:nvSpPr>
          <p:cNvPr id="4" name="Text 2"/>
          <p:cNvSpPr/>
          <p:nvPr/>
        </p:nvSpPr>
        <p:spPr>
          <a:xfrm>
            <a:off x="630936" y="841248"/>
            <a:ext cx="10698480" cy="548640"/>
          </a:xfrm>
          <a:prstGeom prst="rect">
            <a:avLst/>
          </a:prstGeom>
          <a:noFill/>
          <a:ln/>
        </p:spPr>
        <p:txBody>
          <a:bodyPr wrap="square" lIns="0" tIns="0" rIns="0" bIns="0" rtlCol="0" anchor="t"/>
          <a:lstStyle/>
          <a:p>
            <a:pPr marL="0" indent="0">
              <a:buNone/>
            </a:pPr>
            <a:r>
              <a:rPr lang="en-US" sz="3200" b="1" kern="0" spc="-50" dirty="0">
                <a:solidFill>
                  <a:srgbClr val="FFFFFF"/>
                </a:solidFill>
                <a:latin typeface="Poppins" pitchFamily="34" charset="0"/>
                <a:ea typeface="Poppins" pitchFamily="34" charset="-122"/>
                <a:cs typeface="Poppins" pitchFamily="34" charset="-120"/>
              </a:rPr>
              <a:t>Most organisations sit in the middle: </a:t>
            </a:r>
            <a:r>
              <a:rPr lang="en-US" sz="3200" b="1" dirty="0">
                <a:gradFill flip="none" rotWithShape="1">
                  <a:gsLst>
                    <a:gs pos="100000">
                      <a:srgbClr val="C18CF2"/>
                    </a:gs>
                    <a:gs pos="0">
                      <a:srgbClr val="E80084"/>
                    </a:gs>
                  </a:gsLst>
                  <a:lin ang="8100000" scaled="0"/>
                  <a:tileRect/>
                </a:gradFill>
                <a:latin typeface="Poppins" panose="00000500000000000000" pitchFamily="50" charset="0"/>
                <a:ea typeface="+mj-ea"/>
                <a:cs typeface="Poppins" panose="00000500000000000000" pitchFamily="50" charset="0"/>
              </a:rPr>
              <a:t>competent but not cohesive</a:t>
            </a:r>
            <a:r>
              <a:rPr lang="en-US" sz="3200" b="1" kern="0" spc="-50" dirty="0">
                <a:solidFill>
                  <a:srgbClr val="FFFFFF"/>
                </a:solidFill>
                <a:latin typeface="Poppins" pitchFamily="34" charset="0"/>
                <a:ea typeface="Poppins" pitchFamily="34" charset="-122"/>
                <a:cs typeface="Poppins" pitchFamily="34" charset="-120"/>
              </a:rPr>
              <a:t>.</a:t>
            </a:r>
            <a:endParaRPr lang="en-US" sz="3200" dirty="0"/>
          </a:p>
        </p:txBody>
      </p:sp>
      <p:sp>
        <p:nvSpPr>
          <p:cNvPr id="5" name="Text 3"/>
          <p:cNvSpPr/>
          <p:nvPr/>
        </p:nvSpPr>
        <p:spPr>
          <a:xfrm>
            <a:off x="630936" y="1847088"/>
            <a:ext cx="10241280" cy="457200"/>
          </a:xfrm>
          <a:prstGeom prst="rect">
            <a:avLst/>
          </a:prstGeom>
          <a:noFill/>
          <a:ln/>
        </p:spPr>
        <p:txBody>
          <a:bodyPr wrap="square" lIns="0" tIns="0" rIns="0" bIns="0" rtlCol="0" anchor="t"/>
          <a:lstStyle/>
          <a:p>
            <a:pPr marL="0" indent="0">
              <a:lnSpc>
                <a:spcPct val="125000"/>
              </a:lnSpc>
              <a:buNone/>
            </a:pPr>
            <a:r>
              <a:rPr lang="en-US" sz="1600" dirty="0">
                <a:solidFill>
                  <a:schemeClr val="bg1"/>
                </a:solidFill>
                <a:latin typeface="Poppins" pitchFamily="34" charset="0"/>
                <a:ea typeface="Poppins" pitchFamily="34" charset="-122"/>
                <a:cs typeface="Poppins" pitchFamily="34" charset="-120"/>
              </a:rPr>
              <a:t>Distribution across the three maturity tiers reveals a market clustered around the middle, with a thinly populated frontier.</a:t>
            </a:r>
            <a:endParaRPr lang="en-US" sz="1600" dirty="0">
              <a:solidFill>
                <a:schemeClr val="bg1"/>
              </a:solidFill>
            </a:endParaRPr>
          </a:p>
        </p:txBody>
      </p:sp>
      <p:sp>
        <p:nvSpPr>
          <p:cNvPr id="6" name="Shape 4"/>
          <p:cNvSpPr/>
          <p:nvPr/>
        </p:nvSpPr>
        <p:spPr>
          <a:xfrm>
            <a:off x="630936" y="2693231"/>
            <a:ext cx="3471672" cy="3520440"/>
          </a:xfrm>
          <a:prstGeom prst="roundRect">
            <a:avLst>
              <a:gd name="adj" fmla="val 3424"/>
            </a:avLst>
          </a:prstGeom>
          <a:solidFill>
            <a:srgbClr val="C9C2FF">
              <a:alpha val="5000"/>
            </a:srgbClr>
          </a:solidFill>
          <a:ln w="12700">
            <a:solidFill>
              <a:srgbClr val="EC4899">
                <a:alpha val="40000"/>
              </a:srgbClr>
            </a:solidFill>
            <a:prstDash val="solid"/>
          </a:ln>
        </p:spPr>
        <p:txBody>
          <a:bodyPr/>
          <a:lstStyle/>
          <a:p>
            <a:endParaRPr lang="en-GB" dirty="0"/>
          </a:p>
        </p:txBody>
      </p:sp>
      <p:sp>
        <p:nvSpPr>
          <p:cNvPr id="7" name="Shape 5"/>
          <p:cNvSpPr/>
          <p:nvPr/>
        </p:nvSpPr>
        <p:spPr>
          <a:xfrm>
            <a:off x="795528" y="2684087"/>
            <a:ext cx="3142488" cy="27432"/>
          </a:xfrm>
          <a:prstGeom prst="rect">
            <a:avLst/>
          </a:prstGeom>
          <a:solidFill>
            <a:srgbClr val="EC4899"/>
          </a:solidFill>
          <a:ln/>
        </p:spPr>
        <p:txBody>
          <a:bodyPr/>
          <a:lstStyle/>
          <a:p>
            <a:endParaRPr lang="en-GB" dirty="0"/>
          </a:p>
        </p:txBody>
      </p:sp>
      <p:sp>
        <p:nvSpPr>
          <p:cNvPr id="8" name="Text 6"/>
          <p:cNvSpPr/>
          <p:nvPr/>
        </p:nvSpPr>
        <p:spPr>
          <a:xfrm>
            <a:off x="630936" y="3058991"/>
            <a:ext cx="3471672" cy="201168"/>
          </a:xfrm>
          <a:prstGeom prst="rect">
            <a:avLst/>
          </a:prstGeom>
          <a:noFill/>
          <a:ln/>
        </p:spPr>
        <p:txBody>
          <a:bodyPr wrap="square" lIns="0" tIns="0" rIns="0" bIns="0" rtlCol="0" anchor="ctr"/>
          <a:lstStyle/>
          <a:p>
            <a:pPr marL="0" indent="0" algn="ctr">
              <a:buNone/>
            </a:pPr>
            <a:r>
              <a:rPr lang="en-US" sz="800" b="1" kern="0" spc="160" dirty="0">
                <a:solidFill>
                  <a:srgbClr val="EC4899"/>
                </a:solidFill>
                <a:latin typeface="Poppins" pitchFamily="34" charset="0"/>
                <a:ea typeface="Poppins" pitchFamily="34" charset="-122"/>
                <a:cs typeface="Poppins" pitchFamily="34" charset="-120"/>
              </a:rPr>
              <a:t>15% OF ORGANISATIONS</a:t>
            </a:r>
            <a:endParaRPr lang="en-US" sz="800" dirty="0"/>
          </a:p>
        </p:txBody>
      </p:sp>
      <p:sp>
        <p:nvSpPr>
          <p:cNvPr id="9" name="Text 7"/>
          <p:cNvSpPr/>
          <p:nvPr/>
        </p:nvSpPr>
        <p:spPr>
          <a:xfrm>
            <a:off x="630936" y="3333311"/>
            <a:ext cx="3471672" cy="1371600"/>
          </a:xfrm>
          <a:prstGeom prst="rect">
            <a:avLst/>
          </a:prstGeom>
          <a:noFill/>
          <a:ln/>
        </p:spPr>
        <p:txBody>
          <a:bodyPr wrap="square" lIns="0" tIns="0" rIns="0" bIns="0" rtlCol="0" anchor="ctr"/>
          <a:lstStyle/>
          <a:p>
            <a:pPr marL="0" indent="0" algn="ctr">
              <a:buNone/>
            </a:pPr>
            <a:r>
              <a:rPr lang="en-US" sz="5800" b="1" kern="0" spc="-200" dirty="0">
                <a:solidFill>
                  <a:srgbClr val="EC4899"/>
                </a:solidFill>
                <a:latin typeface="Poppins" pitchFamily="34" charset="0"/>
                <a:ea typeface="Poppins" pitchFamily="34" charset="-122"/>
                <a:cs typeface="Poppins" pitchFamily="34" charset="-120"/>
              </a:rPr>
              <a:t>15</a:t>
            </a:r>
            <a:r>
              <a:rPr lang="en-US" sz="2600" b="1" kern="0" spc="-200" dirty="0">
                <a:solidFill>
                  <a:srgbClr val="EC4899"/>
                </a:solidFill>
                <a:latin typeface="Poppins" pitchFamily="34" charset="0"/>
                <a:ea typeface="Poppins" pitchFamily="34" charset="-122"/>
                <a:cs typeface="Poppins" pitchFamily="34" charset="-120"/>
              </a:rPr>
              <a:t>%</a:t>
            </a:r>
            <a:endParaRPr lang="en-US" sz="5800" dirty="0"/>
          </a:p>
        </p:txBody>
      </p:sp>
      <p:sp>
        <p:nvSpPr>
          <p:cNvPr id="10" name="Text 8"/>
          <p:cNvSpPr/>
          <p:nvPr/>
        </p:nvSpPr>
        <p:spPr>
          <a:xfrm>
            <a:off x="813816" y="4933511"/>
            <a:ext cx="3105912" cy="365760"/>
          </a:xfrm>
          <a:prstGeom prst="rect">
            <a:avLst/>
          </a:prstGeom>
          <a:noFill/>
          <a:ln/>
        </p:spPr>
        <p:txBody>
          <a:bodyPr wrap="square" lIns="0" tIns="0" rIns="0" bIns="0" rtlCol="0" anchor="ctr"/>
          <a:lstStyle/>
          <a:p>
            <a:pPr marL="0" indent="0" algn="ctr">
              <a:buNone/>
            </a:pPr>
            <a:r>
              <a:rPr lang="en-US" sz="1400" b="1" dirty="0">
                <a:solidFill>
                  <a:srgbClr val="FFFFFF"/>
                </a:solidFill>
                <a:latin typeface="Poppins" pitchFamily="34" charset="0"/>
                <a:ea typeface="Poppins" pitchFamily="34" charset="-122"/>
                <a:cs typeface="Poppins" pitchFamily="34" charset="-120"/>
              </a:rPr>
              <a:t>Emerging Innovator</a:t>
            </a:r>
            <a:endParaRPr lang="en-US" sz="1400" dirty="0"/>
          </a:p>
        </p:txBody>
      </p:sp>
      <p:sp>
        <p:nvSpPr>
          <p:cNvPr id="11" name="Text 9"/>
          <p:cNvSpPr/>
          <p:nvPr/>
        </p:nvSpPr>
        <p:spPr>
          <a:xfrm>
            <a:off x="950976" y="5390711"/>
            <a:ext cx="2831592" cy="822960"/>
          </a:xfrm>
          <a:prstGeom prst="rect">
            <a:avLst/>
          </a:prstGeom>
          <a:noFill/>
          <a:ln/>
        </p:spPr>
        <p:txBody>
          <a:bodyPr wrap="square" lIns="0" tIns="0" rIns="0" bIns="0" rtlCol="0" anchor="t"/>
          <a:lstStyle/>
          <a:p>
            <a:pPr marL="0" indent="0" algn="ctr">
              <a:lnSpc>
                <a:spcPct val="130000"/>
              </a:lnSpc>
              <a:buNone/>
            </a:pPr>
            <a:r>
              <a:rPr lang="en-US" sz="1250" dirty="0">
                <a:solidFill>
                  <a:srgbClr val="CBD5E1"/>
                </a:solidFill>
                <a:latin typeface="Poppins" pitchFamily="34" charset="0"/>
                <a:ea typeface="Poppins" pitchFamily="34" charset="-122"/>
                <a:cs typeface="Poppins" pitchFamily="34" charset="-120"/>
              </a:rPr>
              <a:t>Foundational gaps in process, tooling, or governance limit scalable impact.</a:t>
            </a:r>
            <a:endParaRPr lang="en-US" sz="1250" dirty="0"/>
          </a:p>
        </p:txBody>
      </p:sp>
      <p:sp>
        <p:nvSpPr>
          <p:cNvPr id="12" name="Shape 10"/>
          <p:cNvSpPr/>
          <p:nvPr/>
        </p:nvSpPr>
        <p:spPr>
          <a:xfrm>
            <a:off x="4358640" y="2693231"/>
            <a:ext cx="3471672" cy="3520440"/>
          </a:xfrm>
          <a:prstGeom prst="roundRect">
            <a:avLst>
              <a:gd name="adj" fmla="val 3424"/>
            </a:avLst>
          </a:prstGeom>
          <a:solidFill>
            <a:srgbClr val="C9C2FF">
              <a:alpha val="5000"/>
            </a:srgbClr>
          </a:solidFill>
          <a:ln w="12700">
            <a:solidFill>
              <a:srgbClr val="F59E0B">
                <a:alpha val="45000"/>
              </a:srgbClr>
            </a:solidFill>
            <a:prstDash val="solid"/>
          </a:ln>
        </p:spPr>
        <p:txBody>
          <a:bodyPr/>
          <a:lstStyle/>
          <a:p>
            <a:endParaRPr lang="en-GB" dirty="0"/>
          </a:p>
        </p:txBody>
      </p:sp>
      <p:sp>
        <p:nvSpPr>
          <p:cNvPr id="13" name="Shape 11"/>
          <p:cNvSpPr/>
          <p:nvPr/>
        </p:nvSpPr>
        <p:spPr>
          <a:xfrm>
            <a:off x="4523232" y="2684087"/>
            <a:ext cx="3142488" cy="27432"/>
          </a:xfrm>
          <a:prstGeom prst="rect">
            <a:avLst/>
          </a:prstGeom>
          <a:solidFill>
            <a:srgbClr val="F59E0B"/>
          </a:solidFill>
          <a:ln/>
        </p:spPr>
        <p:txBody>
          <a:bodyPr/>
          <a:lstStyle/>
          <a:p>
            <a:endParaRPr lang="en-GB" dirty="0"/>
          </a:p>
        </p:txBody>
      </p:sp>
      <p:sp>
        <p:nvSpPr>
          <p:cNvPr id="14" name="Text 12"/>
          <p:cNvSpPr/>
          <p:nvPr/>
        </p:nvSpPr>
        <p:spPr>
          <a:xfrm>
            <a:off x="4358640" y="3058991"/>
            <a:ext cx="3471672" cy="201168"/>
          </a:xfrm>
          <a:prstGeom prst="rect">
            <a:avLst/>
          </a:prstGeom>
          <a:noFill/>
          <a:ln/>
        </p:spPr>
        <p:txBody>
          <a:bodyPr wrap="square" lIns="0" tIns="0" rIns="0" bIns="0" rtlCol="0" anchor="ctr"/>
          <a:lstStyle/>
          <a:p>
            <a:pPr marL="0" indent="0" algn="ctr">
              <a:buNone/>
            </a:pPr>
            <a:r>
              <a:rPr lang="en-US" sz="800" b="1" kern="0" spc="160" dirty="0">
                <a:solidFill>
                  <a:srgbClr val="F59E0B"/>
                </a:solidFill>
                <a:latin typeface="Poppins" pitchFamily="34" charset="0"/>
                <a:ea typeface="Poppins" pitchFamily="34" charset="-122"/>
                <a:cs typeface="Poppins" pitchFamily="34" charset="-120"/>
              </a:rPr>
              <a:t>69% OF ORGANISATIONS</a:t>
            </a:r>
            <a:endParaRPr lang="en-US" sz="800" dirty="0"/>
          </a:p>
        </p:txBody>
      </p:sp>
      <p:sp>
        <p:nvSpPr>
          <p:cNvPr id="15" name="Text 13"/>
          <p:cNvSpPr/>
          <p:nvPr/>
        </p:nvSpPr>
        <p:spPr>
          <a:xfrm>
            <a:off x="4358640" y="3333311"/>
            <a:ext cx="3471672" cy="1371600"/>
          </a:xfrm>
          <a:prstGeom prst="rect">
            <a:avLst/>
          </a:prstGeom>
          <a:noFill/>
          <a:ln/>
        </p:spPr>
        <p:txBody>
          <a:bodyPr wrap="square" lIns="0" tIns="0" rIns="0" bIns="0" rtlCol="0" anchor="ctr"/>
          <a:lstStyle/>
          <a:p>
            <a:pPr marL="0" indent="0" algn="ctr">
              <a:buNone/>
            </a:pPr>
            <a:r>
              <a:rPr lang="en-US" sz="7400" b="1" kern="0" spc="-200" dirty="0">
                <a:solidFill>
                  <a:srgbClr val="F59E0B"/>
                </a:solidFill>
                <a:latin typeface="Poppins" pitchFamily="34" charset="0"/>
                <a:ea typeface="Poppins" pitchFamily="34" charset="-122"/>
                <a:cs typeface="Poppins" pitchFamily="34" charset="-120"/>
              </a:rPr>
              <a:t>69</a:t>
            </a:r>
            <a:r>
              <a:rPr lang="en-US" sz="3300" b="1" kern="0" spc="-200" dirty="0">
                <a:solidFill>
                  <a:srgbClr val="F59E0B"/>
                </a:solidFill>
                <a:latin typeface="Poppins" pitchFamily="34" charset="0"/>
                <a:ea typeface="Poppins" pitchFamily="34" charset="-122"/>
                <a:cs typeface="Poppins" pitchFamily="34" charset="-120"/>
              </a:rPr>
              <a:t>%</a:t>
            </a:r>
            <a:endParaRPr lang="en-US" sz="7400" dirty="0"/>
          </a:p>
        </p:txBody>
      </p:sp>
      <p:sp>
        <p:nvSpPr>
          <p:cNvPr id="16" name="Text 14"/>
          <p:cNvSpPr/>
          <p:nvPr/>
        </p:nvSpPr>
        <p:spPr>
          <a:xfrm>
            <a:off x="4541520" y="4933511"/>
            <a:ext cx="3105912" cy="365760"/>
          </a:xfrm>
          <a:prstGeom prst="rect">
            <a:avLst/>
          </a:prstGeom>
          <a:noFill/>
          <a:ln/>
        </p:spPr>
        <p:txBody>
          <a:bodyPr wrap="square" lIns="0" tIns="0" rIns="0" bIns="0" rtlCol="0" anchor="ctr"/>
          <a:lstStyle/>
          <a:p>
            <a:pPr marL="0" indent="0" algn="ctr">
              <a:buNone/>
            </a:pPr>
            <a:r>
              <a:rPr lang="en-US" sz="1400" b="1" dirty="0">
                <a:solidFill>
                  <a:srgbClr val="FFFFFF"/>
                </a:solidFill>
                <a:latin typeface="Poppins" pitchFamily="34" charset="0"/>
                <a:ea typeface="Poppins" pitchFamily="34" charset="-122"/>
                <a:cs typeface="Poppins" pitchFamily="34" charset="-120"/>
              </a:rPr>
              <a:t>Innovation Explorer</a:t>
            </a:r>
            <a:endParaRPr lang="en-US" sz="1400" dirty="0"/>
          </a:p>
        </p:txBody>
      </p:sp>
      <p:sp>
        <p:nvSpPr>
          <p:cNvPr id="17" name="Text 15"/>
          <p:cNvSpPr/>
          <p:nvPr/>
        </p:nvSpPr>
        <p:spPr>
          <a:xfrm>
            <a:off x="4559808" y="5390711"/>
            <a:ext cx="3105912" cy="822960"/>
          </a:xfrm>
          <a:prstGeom prst="rect">
            <a:avLst/>
          </a:prstGeom>
          <a:noFill/>
          <a:ln/>
        </p:spPr>
        <p:txBody>
          <a:bodyPr wrap="square" lIns="0" tIns="0" rIns="0" bIns="0" rtlCol="0" anchor="t"/>
          <a:lstStyle/>
          <a:p>
            <a:pPr algn="ctr">
              <a:lnSpc>
                <a:spcPct val="130000"/>
              </a:lnSpc>
            </a:pPr>
            <a:r>
              <a:rPr lang="en-US" sz="1250" dirty="0">
                <a:solidFill>
                  <a:srgbClr val="CBD5E1"/>
                </a:solidFill>
                <a:latin typeface="Poppins" pitchFamily="34" charset="0"/>
                <a:cs typeface="Poppins" pitchFamily="34" charset="-120"/>
              </a:rPr>
              <a:t>Real momentum has been built. Strong on strategy and culture, weaker on the operational layer that proves it.</a:t>
            </a:r>
          </a:p>
        </p:txBody>
      </p:sp>
      <p:sp>
        <p:nvSpPr>
          <p:cNvPr id="18" name="Shape 16"/>
          <p:cNvSpPr/>
          <p:nvPr/>
        </p:nvSpPr>
        <p:spPr>
          <a:xfrm>
            <a:off x="8086344" y="2693231"/>
            <a:ext cx="3471672" cy="3520440"/>
          </a:xfrm>
          <a:prstGeom prst="roundRect">
            <a:avLst>
              <a:gd name="adj" fmla="val 3424"/>
            </a:avLst>
          </a:prstGeom>
          <a:solidFill>
            <a:srgbClr val="C9C2FF">
              <a:alpha val="5000"/>
            </a:srgbClr>
          </a:solidFill>
          <a:ln w="12700">
            <a:solidFill>
              <a:srgbClr val="06B6D4">
                <a:alpha val="45000"/>
              </a:srgbClr>
            </a:solidFill>
            <a:prstDash val="solid"/>
          </a:ln>
        </p:spPr>
        <p:txBody>
          <a:bodyPr/>
          <a:lstStyle/>
          <a:p>
            <a:endParaRPr lang="en-GB" dirty="0"/>
          </a:p>
        </p:txBody>
      </p:sp>
      <p:sp>
        <p:nvSpPr>
          <p:cNvPr id="19" name="Shape 17"/>
          <p:cNvSpPr/>
          <p:nvPr/>
        </p:nvSpPr>
        <p:spPr>
          <a:xfrm>
            <a:off x="8250936" y="2684087"/>
            <a:ext cx="3142488" cy="27432"/>
          </a:xfrm>
          <a:prstGeom prst="rect">
            <a:avLst/>
          </a:prstGeom>
          <a:solidFill>
            <a:srgbClr val="67E8F9"/>
          </a:solidFill>
          <a:ln/>
        </p:spPr>
        <p:txBody>
          <a:bodyPr/>
          <a:lstStyle/>
          <a:p>
            <a:endParaRPr lang="en-GB" dirty="0"/>
          </a:p>
        </p:txBody>
      </p:sp>
      <p:sp>
        <p:nvSpPr>
          <p:cNvPr id="20" name="Text 18"/>
          <p:cNvSpPr/>
          <p:nvPr/>
        </p:nvSpPr>
        <p:spPr>
          <a:xfrm>
            <a:off x="8086344" y="3058991"/>
            <a:ext cx="3471672" cy="201168"/>
          </a:xfrm>
          <a:prstGeom prst="rect">
            <a:avLst/>
          </a:prstGeom>
          <a:noFill/>
          <a:ln/>
        </p:spPr>
        <p:txBody>
          <a:bodyPr wrap="square" lIns="0" tIns="0" rIns="0" bIns="0" rtlCol="0" anchor="ctr"/>
          <a:lstStyle/>
          <a:p>
            <a:pPr marL="0" indent="0" algn="ctr">
              <a:buNone/>
            </a:pPr>
            <a:r>
              <a:rPr lang="en-US" sz="800" b="1" kern="0" spc="160" dirty="0">
                <a:solidFill>
                  <a:srgbClr val="67E8F9"/>
                </a:solidFill>
                <a:latin typeface="Poppins" pitchFamily="34" charset="0"/>
                <a:ea typeface="Poppins" pitchFamily="34" charset="-122"/>
                <a:cs typeface="Poppins" pitchFamily="34" charset="-120"/>
              </a:rPr>
              <a:t>16% OF ORGANISATIONS</a:t>
            </a:r>
            <a:endParaRPr lang="en-US" sz="800" dirty="0"/>
          </a:p>
        </p:txBody>
      </p:sp>
      <p:sp>
        <p:nvSpPr>
          <p:cNvPr id="21" name="Text 19"/>
          <p:cNvSpPr/>
          <p:nvPr/>
        </p:nvSpPr>
        <p:spPr>
          <a:xfrm>
            <a:off x="8086344" y="3333311"/>
            <a:ext cx="3471672" cy="1371600"/>
          </a:xfrm>
          <a:prstGeom prst="rect">
            <a:avLst/>
          </a:prstGeom>
          <a:noFill/>
          <a:ln/>
        </p:spPr>
        <p:txBody>
          <a:bodyPr wrap="square" lIns="0" tIns="0" rIns="0" bIns="0" rtlCol="0" anchor="ctr"/>
          <a:lstStyle/>
          <a:p>
            <a:pPr marL="0" indent="0" algn="ctr">
              <a:buNone/>
            </a:pPr>
            <a:r>
              <a:rPr lang="en-US" sz="5800" b="1" kern="0" spc="-200" dirty="0">
                <a:solidFill>
                  <a:srgbClr val="67E8F9"/>
                </a:solidFill>
                <a:latin typeface="Poppins" pitchFamily="34" charset="0"/>
                <a:ea typeface="Poppins" pitchFamily="34" charset="-122"/>
                <a:cs typeface="Poppins" pitchFamily="34" charset="-120"/>
              </a:rPr>
              <a:t>16</a:t>
            </a:r>
            <a:r>
              <a:rPr lang="en-US" sz="2600" b="1" kern="0" spc="-200" dirty="0">
                <a:solidFill>
                  <a:srgbClr val="67E8F9"/>
                </a:solidFill>
                <a:latin typeface="Poppins" pitchFamily="34" charset="0"/>
                <a:ea typeface="Poppins" pitchFamily="34" charset="-122"/>
                <a:cs typeface="Poppins" pitchFamily="34" charset="-120"/>
              </a:rPr>
              <a:t>%</a:t>
            </a:r>
            <a:endParaRPr lang="en-US" sz="5800" dirty="0"/>
          </a:p>
        </p:txBody>
      </p:sp>
      <p:sp>
        <p:nvSpPr>
          <p:cNvPr id="22" name="Text 20"/>
          <p:cNvSpPr/>
          <p:nvPr/>
        </p:nvSpPr>
        <p:spPr>
          <a:xfrm>
            <a:off x="8269224" y="4933511"/>
            <a:ext cx="3105912" cy="365760"/>
          </a:xfrm>
          <a:prstGeom prst="rect">
            <a:avLst/>
          </a:prstGeom>
          <a:noFill/>
          <a:ln/>
        </p:spPr>
        <p:txBody>
          <a:bodyPr wrap="square" lIns="0" tIns="0" rIns="0" bIns="0" rtlCol="0" anchor="ctr"/>
          <a:lstStyle/>
          <a:p>
            <a:pPr marL="0" indent="0" algn="ctr">
              <a:buNone/>
            </a:pPr>
            <a:r>
              <a:rPr lang="en-US" sz="1400" b="1" dirty="0">
                <a:solidFill>
                  <a:srgbClr val="FFFFFF"/>
                </a:solidFill>
                <a:latin typeface="Poppins" pitchFamily="34" charset="0"/>
                <a:ea typeface="Poppins" pitchFamily="34" charset="-122"/>
                <a:cs typeface="Poppins" pitchFamily="34" charset="-120"/>
              </a:rPr>
              <a:t>Innovation Trendsetter</a:t>
            </a:r>
            <a:endParaRPr lang="en-US" sz="1400" dirty="0"/>
          </a:p>
        </p:txBody>
      </p:sp>
      <p:sp>
        <p:nvSpPr>
          <p:cNvPr id="23" name="Text 21"/>
          <p:cNvSpPr/>
          <p:nvPr/>
        </p:nvSpPr>
        <p:spPr>
          <a:xfrm>
            <a:off x="8406384" y="5390711"/>
            <a:ext cx="2923032" cy="822960"/>
          </a:xfrm>
          <a:prstGeom prst="rect">
            <a:avLst/>
          </a:prstGeom>
          <a:noFill/>
          <a:ln/>
        </p:spPr>
        <p:txBody>
          <a:bodyPr wrap="square" lIns="0" tIns="0" rIns="0" bIns="0" rtlCol="0" anchor="t"/>
          <a:lstStyle/>
          <a:p>
            <a:pPr algn="ctr">
              <a:lnSpc>
                <a:spcPct val="130000"/>
              </a:lnSpc>
            </a:pPr>
            <a:r>
              <a:rPr lang="en-US" sz="1250" dirty="0">
                <a:solidFill>
                  <a:srgbClr val="CBD5E1"/>
                </a:solidFill>
                <a:latin typeface="Poppins" pitchFamily="34" charset="0"/>
                <a:cs typeface="Poppins" pitchFamily="34" charset="-120"/>
              </a:rPr>
              <a:t>Strong, well-aligned capabilities — yet most still have at least one area in the developing band.</a:t>
            </a:r>
          </a:p>
        </p:txBody>
      </p:sp>
      <p:pic>
        <p:nvPicPr>
          <p:cNvPr id="27" name="Graphic 26">
            <a:extLst>
              <a:ext uri="{FF2B5EF4-FFF2-40B4-BE49-F238E27FC236}">
                <a16:creationId xmlns:a16="http://schemas.microsoft.com/office/drawing/2014/main" id="{8C98557E-139C-5D17-84FF-AC273E7FB27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8124" y="6420305"/>
            <a:ext cx="1620000" cy="360000"/>
          </a:xfrm>
          <a:prstGeom prst="rect">
            <a:avLst/>
          </a:prstGeom>
        </p:spPr>
      </p:pic>
      <p:sp>
        <p:nvSpPr>
          <p:cNvPr id="26" name="Text 33">
            <a:extLst>
              <a:ext uri="{FF2B5EF4-FFF2-40B4-BE49-F238E27FC236}">
                <a16:creationId xmlns:a16="http://schemas.microsoft.com/office/drawing/2014/main" id="{8202AF13-7C3E-FEC3-876D-F55E20FF577C}"/>
              </a:ext>
            </a:extLst>
          </p:cNvPr>
          <p:cNvSpPr/>
          <p:nvPr/>
        </p:nvSpPr>
        <p:spPr>
          <a:xfrm>
            <a:off x="749808" y="6540513"/>
            <a:ext cx="6400800" cy="201168"/>
          </a:xfrm>
          <a:prstGeom prst="rect">
            <a:avLst/>
          </a:prstGeom>
          <a:noFill/>
          <a:ln/>
        </p:spPr>
        <p:txBody>
          <a:bodyPr wrap="square" lIns="0" tIns="0" rIns="0" bIns="0" rtlCol="0" anchor="ctr"/>
          <a:lstStyle/>
          <a:p>
            <a:pPr marL="0" indent="0">
              <a:buNone/>
            </a:pPr>
            <a:r>
              <a:rPr lang="en-US" sz="750" b="1" kern="0" spc="140" dirty="0">
                <a:solidFill>
                  <a:srgbClr val="94A3B8"/>
                </a:solidFill>
                <a:latin typeface="Poppins" pitchFamily="34" charset="0"/>
                <a:ea typeface="Poppins" pitchFamily="34" charset="-122"/>
                <a:cs typeface="Poppins" pitchFamily="34" charset="-120"/>
              </a:rPr>
              <a:t>THE IMPACT GAP · 2026</a:t>
            </a:r>
            <a:endParaRPr lang="en-US" sz="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Custom Design">
  <a:themeElements>
    <a:clrScheme name="Qmarkets final">
      <a:dk1>
        <a:srgbClr val="162045"/>
      </a:dk1>
      <a:lt1>
        <a:srgbClr val="F7FAFF"/>
      </a:lt1>
      <a:dk2>
        <a:srgbClr val="313852"/>
      </a:dk2>
      <a:lt2>
        <a:srgbClr val="7FDCD6"/>
      </a:lt2>
      <a:accent1>
        <a:srgbClr val="40389E"/>
      </a:accent1>
      <a:accent2>
        <a:srgbClr val="A8C0E4"/>
      </a:accent2>
      <a:accent3>
        <a:srgbClr val="808BB5"/>
      </a:accent3>
      <a:accent4>
        <a:srgbClr val="C18CF2"/>
      </a:accent4>
      <a:accent5>
        <a:srgbClr val="FE4F79"/>
      </a:accent5>
      <a:accent6>
        <a:srgbClr val="FFAB2F"/>
      </a:accent6>
      <a:hlink>
        <a:srgbClr val="40389E"/>
      </a:hlink>
      <a:folHlink>
        <a:srgbClr val="DCE5F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rtlCol="0">
        <a:spAutoFit/>
      </a:bodyPr>
      <a:lstStyle>
        <a:defPPr algn="ctr">
          <a:defRPr sz="1100" dirty="0">
            <a:solidFill>
              <a:schemeClr val="bg1"/>
            </a:solidFill>
            <a:latin typeface="Poppins SemiBold" panose="00000700000000000000" pitchFamily="2" charset="0"/>
            <a:cs typeface="Poppins SemiBold" panose="000007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97F7EFB8A3EC4A9BA86E4833B66422" ma:contentTypeVersion="16" ma:contentTypeDescription="Create a new document." ma:contentTypeScope="" ma:versionID="03fa9270f25205f4e80d6d6f8cad39ae">
  <xsd:schema xmlns:xsd="http://www.w3.org/2001/XMLSchema" xmlns:xs="http://www.w3.org/2001/XMLSchema" xmlns:p="http://schemas.microsoft.com/office/2006/metadata/properties" xmlns:ns1="http://schemas.microsoft.com/sharepoint/v3" xmlns:ns2="f19215a8-38c6-4a1e-b76c-17c8d83bf7d0" xmlns:ns3="91528142-b64b-4ba1-8b31-4a93d89b816e" targetNamespace="http://schemas.microsoft.com/office/2006/metadata/properties" ma:root="true" ma:fieldsID="5a4bce076c1015c494f61ccf315835ec" ns1:_="" ns2:_="" ns3:_="">
    <xsd:import namespace="http://schemas.microsoft.com/sharepoint/v3"/>
    <xsd:import namespace="f19215a8-38c6-4a1e-b76c-17c8d83bf7d0"/>
    <xsd:import namespace="91528142-b64b-4ba1-8b31-4a93d89b816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9215a8-38c6-4a1e-b76c-17c8d83bf7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9fd560d-5c36-4419-85eb-d9950f5e19a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528142-b64b-4ba1-8b31-4a93d89b816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727746c-5e05-45b6-8ed1-d864515e9f19}" ma:internalName="TaxCatchAll" ma:showField="CatchAllData" ma:web="91528142-b64b-4ba1-8b31-4a93d89b81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1528142-b64b-4ba1-8b31-4a93d89b816e" xsi:nil="true"/>
    <_ip_UnifiedCompliancePolicyUIAction xmlns="http://schemas.microsoft.com/sharepoint/v3" xsi:nil="true"/>
    <lcf76f155ced4ddcb4097134ff3c332f xmlns="f19215a8-38c6-4a1e-b76c-17c8d83bf7d0">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2AB49FE3-8DDB-4388-A1E1-EA3821450B67}">
  <ds:schemaRefs>
    <ds:schemaRef ds:uri="http://schemas.microsoft.com/sharepoint/v3/contenttype/forms"/>
  </ds:schemaRefs>
</ds:datastoreItem>
</file>

<file path=customXml/itemProps2.xml><?xml version="1.0" encoding="utf-8"?>
<ds:datastoreItem xmlns:ds="http://schemas.openxmlformats.org/officeDocument/2006/customXml" ds:itemID="{9D27949C-6CEE-4BCA-861E-6A67ECEF7D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19215a8-38c6-4a1e-b76c-17c8d83bf7d0"/>
    <ds:schemaRef ds:uri="91528142-b64b-4ba1-8b31-4a93d89b8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24E50A-C344-4364-9A8C-7841ACFCBE45}">
  <ds:schemaRefs>
    <ds:schemaRef ds:uri="http://schemas.microsoft.com/office/2006/metadata/properties"/>
    <ds:schemaRef ds:uri="http://schemas.microsoft.com/office/infopath/2007/PartnerControls"/>
    <ds:schemaRef ds:uri="91528142-b64b-4ba1-8b31-4a93d89b816e"/>
    <ds:schemaRef ds:uri="http://schemas.microsoft.com/sharepoint/v3"/>
    <ds:schemaRef ds:uri="f19215a8-38c6-4a1e-b76c-17c8d83bf7d0"/>
  </ds:schemaRefs>
</ds:datastoreItem>
</file>

<file path=docProps/app.xml><?xml version="1.0" encoding="utf-8"?>
<Properties xmlns="http://schemas.openxmlformats.org/officeDocument/2006/extended-properties" xmlns:vt="http://schemas.openxmlformats.org/officeDocument/2006/docPropsVTypes">
  <TotalTime>0</TotalTime>
  <Words>2852</Words>
  <Application>Microsoft Office PowerPoint</Application>
  <PresentationFormat>Widescreen</PresentationFormat>
  <Paragraphs>445</Paragraphs>
  <Slides>26</Slides>
  <Notes>26</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Aptos</vt:lpstr>
      <vt:lpstr>Arial</vt:lpstr>
      <vt:lpstr>Calibri</vt:lpstr>
      <vt:lpstr>Helvetica Neue</vt:lpstr>
      <vt:lpstr>Poppins</vt:lpstr>
      <vt:lpstr>Poppins Bold</vt:lpstr>
      <vt:lpstr>Poppins ExtraBold</vt:lpstr>
      <vt:lpstr>Poppins Light</vt:lpstr>
      <vt:lpstr>Poppins SemiBold</vt:lpstr>
      <vt:lpstr>Office Theme</vt:lpstr>
      <vt:lpstr>6_Custom Design</vt:lpstr>
      <vt:lpstr>PowerPoint Presentation</vt:lpstr>
      <vt:lpstr>PowerPoint Presentation</vt:lpstr>
      <vt:lpstr>Our World Class Clients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Gap — Webinar Deck</dc:title>
  <dc:subject>PptxGenJS Presentation</dc:subject>
  <dc:creator>Qmarkets</dc:creator>
  <cp:lastModifiedBy>Elliott Wilkins</cp:lastModifiedBy>
  <cp:revision>3</cp:revision>
  <dcterms:created xsi:type="dcterms:W3CDTF">2026-06-09T13:12:48Z</dcterms:created>
  <dcterms:modified xsi:type="dcterms:W3CDTF">2026-06-23T19:46:27Z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0x0101001E97F7EFB8A3EC4A9BA86E4833B66422</vt:lpwstr>
  </property>
  <property fmtid="{D5CDD505-2E9C-101B-9397-08002B2CF9AE}" pid="3" name="MediaServiceImageTags">
    <vt:lpwstr/>
  </property>
</Properties>
</file>