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4"/>
    <p:sldMasterId id="2147483681" r:id="rId5"/>
    <p:sldMasterId id="214748368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y="5143500" cx="9144000"/>
  <p:notesSz cx="6858000" cy="9144000"/>
  <p:embeddedFontLst>
    <p:embeddedFont>
      <p:font typeface="Roboto"/>
      <p:regular r:id="rId23"/>
      <p:bold r:id="rId24"/>
      <p:italic r:id="rId25"/>
      <p:boldItalic r:id="rId26"/>
    </p:embeddedFont>
    <p:embeddedFont>
      <p:font typeface="Proxima Nova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8" Type="http://schemas.openxmlformats.org/officeDocument/2006/relationships/font" Target="fonts/ProximaNova-bold.fntdata"/><Relationship Id="rId27" Type="http://schemas.openxmlformats.org/officeDocument/2006/relationships/font" Target="fonts/ProximaNova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ProximaNova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0" Type="http://schemas.openxmlformats.org/officeDocument/2006/relationships/font" Target="fonts/ProximaNova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cb74508d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7cb74508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9d287e74b3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9d287e74b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9d287e74b3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9d287e74b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9d287e74b3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9d287e74b3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9d287e74b3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9d287e74b3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9d287e74b3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g9d287e74b3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9d287e74b3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9d287e74b3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cb74508d5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7cb74508d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d287e74b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9d287e74b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7ba4ea48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77ba4ea48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7ba4ea481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g77ba4ea481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cb74508d5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cb74508d5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cb74508d5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cb74508d5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ba4ea481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ba4ea481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9d287e74b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9d287e74b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70925" y="90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170925" y="771475"/>
            <a:ext cx="433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170933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buNone/>
              <a:defRPr/>
            </a:lvl1pPr>
            <a:lvl2pPr lvl="1" rtl="0" algn="l">
              <a:buNone/>
              <a:defRPr/>
            </a:lvl2pPr>
            <a:lvl3pPr lvl="2" rtl="0" algn="l">
              <a:buNone/>
              <a:defRPr/>
            </a:lvl3pPr>
            <a:lvl4pPr lvl="3" rtl="0" algn="l">
              <a:buNone/>
              <a:defRPr/>
            </a:lvl4pPr>
            <a:lvl5pPr lvl="4" rtl="0" algn="l">
              <a:buNone/>
              <a:defRPr/>
            </a:lvl5pPr>
            <a:lvl6pPr lvl="5" rtl="0" algn="l">
              <a:buNone/>
              <a:defRPr/>
            </a:lvl6pPr>
            <a:lvl7pPr lvl="6" rtl="0" algn="l">
              <a:buNone/>
              <a:defRPr/>
            </a:lvl7pPr>
            <a:lvl8pPr lvl="7" rtl="0" algn="l">
              <a:buNone/>
              <a:defRPr/>
            </a:lvl8pPr>
            <a:lvl9pPr lvl="8" rtl="0" algn="l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3"/>
          <p:cNvSpPr txBox="1"/>
          <p:nvPr>
            <p:ph idx="2" type="body"/>
          </p:nvPr>
        </p:nvSpPr>
        <p:spPr>
          <a:xfrm>
            <a:off x="4508325" y="771475"/>
            <a:ext cx="433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2">
            <a:alphaModFix/>
          </a:blip>
          <a:srcRect b="22942" l="7702" r="7752" t="22251"/>
          <a:stretch/>
        </p:blipFill>
        <p:spPr>
          <a:xfrm>
            <a:off x="8439549" y="4809725"/>
            <a:ext cx="607050" cy="24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073B6A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/>
          <p:nvPr>
            <p:ph type="ctrTitle"/>
          </p:nvPr>
        </p:nvSpPr>
        <p:spPr>
          <a:xfrm>
            <a:off x="311706" y="744575"/>
            <a:ext cx="57945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7" name="Google Shape;107;p27"/>
          <p:cNvSpPr txBox="1"/>
          <p:nvPr>
            <p:ph idx="1" type="subTitle"/>
          </p:nvPr>
        </p:nvSpPr>
        <p:spPr>
          <a:xfrm>
            <a:off x="311700" y="2834125"/>
            <a:ext cx="5794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8" name="Google Shape;10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9" name="Google Shape;10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6091" y="2148225"/>
            <a:ext cx="2186975" cy="84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/>
          <p:nvPr>
            <p:ph type="title"/>
          </p:nvPr>
        </p:nvSpPr>
        <p:spPr>
          <a:xfrm>
            <a:off x="170925" y="90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9pPr>
          </a:lstStyle>
          <a:p/>
        </p:txBody>
      </p:sp>
      <p:sp>
        <p:nvSpPr>
          <p:cNvPr id="112" name="Google Shape;112;p28"/>
          <p:cNvSpPr txBox="1"/>
          <p:nvPr>
            <p:ph idx="1" type="body"/>
          </p:nvPr>
        </p:nvSpPr>
        <p:spPr>
          <a:xfrm>
            <a:off x="170925" y="771475"/>
            <a:ext cx="433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3" name="Google Shape;113;p28"/>
          <p:cNvSpPr txBox="1"/>
          <p:nvPr>
            <p:ph idx="12" type="sldNum"/>
          </p:nvPr>
        </p:nvSpPr>
        <p:spPr>
          <a:xfrm>
            <a:off x="170933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buNone/>
              <a:defRPr/>
            </a:lvl1pPr>
            <a:lvl2pPr lvl="1" rtl="0" algn="l">
              <a:buNone/>
              <a:defRPr/>
            </a:lvl2pPr>
            <a:lvl3pPr lvl="2" rtl="0" algn="l">
              <a:buNone/>
              <a:defRPr/>
            </a:lvl3pPr>
            <a:lvl4pPr lvl="3" rtl="0" algn="l">
              <a:buNone/>
              <a:defRPr/>
            </a:lvl4pPr>
            <a:lvl5pPr lvl="4" rtl="0" algn="l">
              <a:buNone/>
              <a:defRPr/>
            </a:lvl5pPr>
            <a:lvl6pPr lvl="5" rtl="0" algn="l">
              <a:buNone/>
              <a:defRPr/>
            </a:lvl6pPr>
            <a:lvl7pPr lvl="6" rtl="0" algn="l">
              <a:buNone/>
              <a:defRPr/>
            </a:lvl7pPr>
            <a:lvl8pPr lvl="7" rtl="0" algn="l">
              <a:buNone/>
              <a:defRPr/>
            </a:lvl8pPr>
            <a:lvl9pPr lvl="8" rtl="0" algn="l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Google Shape;114;p28"/>
          <p:cNvSpPr txBox="1"/>
          <p:nvPr>
            <p:ph idx="2" type="body"/>
          </p:nvPr>
        </p:nvSpPr>
        <p:spPr>
          <a:xfrm>
            <a:off x="4508325" y="771475"/>
            <a:ext cx="433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15" name="Google Shape;115;p28"/>
          <p:cNvPicPr preferRelativeResize="0"/>
          <p:nvPr/>
        </p:nvPicPr>
        <p:blipFill rotWithShape="1">
          <a:blip r:embed="rId2">
            <a:alphaModFix/>
          </a:blip>
          <a:srcRect b="22942" l="7702" r="7752" t="22251"/>
          <a:stretch/>
        </p:blipFill>
        <p:spPr>
          <a:xfrm>
            <a:off x="8439549" y="4809725"/>
            <a:ext cx="607050" cy="24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/>
          <p:nvPr>
            <p:ph type="title"/>
          </p:nvPr>
        </p:nvSpPr>
        <p:spPr>
          <a:xfrm>
            <a:off x="170925" y="90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9pPr>
          </a:lstStyle>
          <a:p/>
        </p:txBody>
      </p:sp>
      <p:sp>
        <p:nvSpPr>
          <p:cNvPr id="118" name="Google Shape;118;p29"/>
          <p:cNvSpPr txBox="1"/>
          <p:nvPr>
            <p:ph idx="12" type="sldNum"/>
          </p:nvPr>
        </p:nvSpPr>
        <p:spPr>
          <a:xfrm>
            <a:off x="170933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buNone/>
              <a:defRPr/>
            </a:lvl1pPr>
            <a:lvl2pPr lvl="1" rtl="0" algn="l">
              <a:buNone/>
              <a:defRPr/>
            </a:lvl2pPr>
            <a:lvl3pPr lvl="2" rtl="0" algn="l">
              <a:buNone/>
              <a:defRPr/>
            </a:lvl3pPr>
            <a:lvl4pPr lvl="3" rtl="0" algn="l">
              <a:buNone/>
              <a:defRPr/>
            </a:lvl4pPr>
            <a:lvl5pPr lvl="4" rtl="0" algn="l">
              <a:buNone/>
              <a:defRPr/>
            </a:lvl5pPr>
            <a:lvl6pPr lvl="5" rtl="0" algn="l">
              <a:buNone/>
              <a:defRPr/>
            </a:lvl6pPr>
            <a:lvl7pPr lvl="6" rtl="0" algn="l">
              <a:buNone/>
              <a:defRPr/>
            </a:lvl7pPr>
            <a:lvl8pPr lvl="7" rtl="0" algn="l">
              <a:buNone/>
              <a:defRPr/>
            </a:lvl8pPr>
            <a:lvl9pPr lvl="8" rtl="0" algn="l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9" name="Google Shape;119;p29"/>
          <p:cNvPicPr preferRelativeResize="0"/>
          <p:nvPr/>
        </p:nvPicPr>
        <p:blipFill rotWithShape="1">
          <a:blip r:embed="rId2">
            <a:alphaModFix/>
          </a:blip>
          <a:srcRect b="22942" l="7702" r="7752" t="22251"/>
          <a:stretch/>
        </p:blipFill>
        <p:spPr>
          <a:xfrm>
            <a:off x="8439549" y="4809725"/>
            <a:ext cx="607050" cy="24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solidFill>
          <a:srgbClr val="073B6A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/>
          <p:nvPr>
            <p:ph type="ctrTitle"/>
          </p:nvPr>
        </p:nvSpPr>
        <p:spPr>
          <a:xfrm>
            <a:off x="311706" y="744575"/>
            <a:ext cx="57945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2" name="Google Shape;12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" name="Google Shape;123;p30"/>
          <p:cNvPicPr preferRelativeResize="0"/>
          <p:nvPr/>
        </p:nvPicPr>
        <p:blipFill rotWithShape="1">
          <a:blip r:embed="rId2">
            <a:alphaModFix/>
          </a:blip>
          <a:srcRect b="22942" l="7702" r="7752" t="22251"/>
          <a:stretch/>
        </p:blipFill>
        <p:spPr>
          <a:xfrm>
            <a:off x="8439549" y="4809725"/>
            <a:ext cx="607050" cy="24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_content_2">
  <p:cSld name="TITLE_AND_BODY_2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1"/>
          <p:cNvSpPr/>
          <p:nvPr/>
        </p:nvSpPr>
        <p:spPr>
          <a:xfrm>
            <a:off x="-10650" y="-26825"/>
            <a:ext cx="9164100" cy="820800"/>
          </a:xfrm>
          <a:prstGeom prst="rect">
            <a:avLst/>
          </a:prstGeom>
          <a:solidFill>
            <a:srgbClr val="2D3F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1"/>
          <p:cNvSpPr/>
          <p:nvPr/>
        </p:nvSpPr>
        <p:spPr>
          <a:xfrm>
            <a:off x="-22350" y="-26825"/>
            <a:ext cx="1030758" cy="860889"/>
          </a:xfrm>
          <a:custGeom>
            <a:rect b="b" l="l" r="r" t="t"/>
            <a:pathLst>
              <a:path extrusionOk="0" h="124631" w="149223">
                <a:moveTo>
                  <a:pt x="140511" y="118355"/>
                </a:moveTo>
                <a:lnTo>
                  <a:pt x="41997" y="0"/>
                </a:lnTo>
                <a:lnTo>
                  <a:pt x="0" y="224"/>
                </a:lnTo>
                <a:lnTo>
                  <a:pt x="469" y="32148"/>
                </a:lnTo>
                <a:lnTo>
                  <a:pt x="80817" y="124631"/>
                </a:lnTo>
                <a:lnTo>
                  <a:pt x="145873" y="123755"/>
                </a:lnTo>
                <a:lnTo>
                  <a:pt x="149223" y="118394"/>
                </a:lnTo>
                <a:close/>
              </a:path>
            </a:pathLst>
          </a:custGeom>
          <a:solidFill>
            <a:srgbClr val="263549"/>
          </a:solidFill>
          <a:ln>
            <a:noFill/>
          </a:ln>
        </p:spPr>
      </p:sp>
      <p:sp>
        <p:nvSpPr>
          <p:cNvPr id="127" name="Google Shape;127;p31"/>
          <p:cNvSpPr/>
          <p:nvPr/>
        </p:nvSpPr>
        <p:spPr>
          <a:xfrm>
            <a:off x="-22350" y="190650"/>
            <a:ext cx="263867" cy="603329"/>
          </a:xfrm>
          <a:custGeom>
            <a:rect b="b" l="l" r="r" t="t"/>
            <a:pathLst>
              <a:path extrusionOk="0" h="87344" w="38200">
                <a:moveTo>
                  <a:pt x="447" y="0"/>
                </a:moveTo>
                <a:lnTo>
                  <a:pt x="38200" y="44231"/>
                </a:lnTo>
                <a:lnTo>
                  <a:pt x="0" y="87344"/>
                </a:lnTo>
                <a:close/>
              </a:path>
            </a:pathLst>
          </a:custGeom>
          <a:solidFill>
            <a:srgbClr val="5EBDCB"/>
          </a:solidFill>
          <a:ln>
            <a:noFill/>
          </a:ln>
        </p:spPr>
      </p:sp>
      <p:sp>
        <p:nvSpPr>
          <p:cNvPr id="128" name="Google Shape;128;p31"/>
          <p:cNvSpPr/>
          <p:nvPr/>
        </p:nvSpPr>
        <p:spPr>
          <a:xfrm>
            <a:off x="-22350" y="493579"/>
            <a:ext cx="521551" cy="300476"/>
          </a:xfrm>
          <a:custGeom>
            <a:rect b="b" l="l" r="r" t="t"/>
            <a:pathLst>
              <a:path extrusionOk="0" h="43500" w="75505">
                <a:moveTo>
                  <a:pt x="75505" y="43500"/>
                </a:moveTo>
                <a:lnTo>
                  <a:pt x="0" y="43500"/>
                </a:lnTo>
                <a:lnTo>
                  <a:pt x="37976" y="0"/>
                </a:lnTo>
                <a:close/>
              </a:path>
            </a:pathLst>
          </a:custGeom>
          <a:solidFill>
            <a:srgbClr val="6882A1"/>
          </a:solidFill>
          <a:ln>
            <a:noFill/>
          </a:ln>
        </p:spPr>
      </p:sp>
      <p:sp>
        <p:nvSpPr>
          <p:cNvPr id="129" name="Google Shape;129;p31"/>
          <p:cNvSpPr txBox="1"/>
          <p:nvPr>
            <p:ph idx="1" type="body"/>
          </p:nvPr>
        </p:nvSpPr>
        <p:spPr>
          <a:xfrm>
            <a:off x="720425" y="1224075"/>
            <a:ext cx="8199600" cy="34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2D3F56"/>
              </a:buClr>
              <a:buSzPts val="1800"/>
              <a:buFont typeface="Roboto"/>
              <a:buChar char="◆"/>
              <a:defRPr sz="1800">
                <a:solidFill>
                  <a:srgbClr val="2D3F5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2D3F56"/>
              </a:buClr>
              <a:buSzPts val="1400"/>
              <a:buFont typeface="Roboto"/>
              <a:buChar char="￭"/>
              <a:defRPr sz="1400">
                <a:solidFill>
                  <a:srgbClr val="2D3F5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2D3F56"/>
              </a:buClr>
              <a:buSzPts val="1200"/>
              <a:buFont typeface="Roboto"/>
              <a:buChar char="■"/>
              <a:defRPr sz="1200">
                <a:solidFill>
                  <a:srgbClr val="2D3F5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66700" lvl="3" marL="1828800" rtl="0">
              <a:spcBef>
                <a:spcPts val="1600"/>
              </a:spcBef>
              <a:spcAft>
                <a:spcPts val="0"/>
              </a:spcAft>
              <a:buClr>
                <a:srgbClr val="2D3F56"/>
              </a:buClr>
              <a:buSzPts val="600"/>
              <a:buFont typeface="Roboto"/>
              <a:buChar char="●"/>
              <a:defRPr sz="1000">
                <a:solidFill>
                  <a:srgbClr val="2D3F5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66700" lvl="4" marL="2286000" rtl="0">
              <a:spcBef>
                <a:spcPts val="1600"/>
              </a:spcBef>
              <a:spcAft>
                <a:spcPts val="0"/>
              </a:spcAft>
              <a:buClr>
                <a:srgbClr val="2D3F56"/>
              </a:buClr>
              <a:buSzPts val="600"/>
              <a:buFont typeface="Roboto"/>
              <a:buChar char="○"/>
              <a:defRPr sz="1000">
                <a:solidFill>
                  <a:srgbClr val="2D3F5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66700" lvl="5" marL="2743200" rtl="0">
              <a:spcBef>
                <a:spcPts val="1600"/>
              </a:spcBef>
              <a:spcAft>
                <a:spcPts val="0"/>
              </a:spcAft>
              <a:buClr>
                <a:srgbClr val="2D3F56"/>
              </a:buClr>
              <a:buSzPts val="600"/>
              <a:buFont typeface="Roboto"/>
              <a:buChar char="■"/>
              <a:defRPr sz="1000">
                <a:solidFill>
                  <a:srgbClr val="2D3F5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66700" lvl="6" marL="3200400" rtl="0">
              <a:spcBef>
                <a:spcPts val="1600"/>
              </a:spcBef>
              <a:spcAft>
                <a:spcPts val="0"/>
              </a:spcAft>
              <a:buClr>
                <a:srgbClr val="2D3F56"/>
              </a:buClr>
              <a:buSzPts val="600"/>
              <a:buFont typeface="Roboto"/>
              <a:buChar char="●"/>
              <a:defRPr sz="1000">
                <a:solidFill>
                  <a:srgbClr val="2D3F5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66700" lvl="7" marL="3657600" rtl="0">
              <a:spcBef>
                <a:spcPts val="1600"/>
              </a:spcBef>
              <a:spcAft>
                <a:spcPts val="0"/>
              </a:spcAft>
              <a:buClr>
                <a:srgbClr val="2D3F56"/>
              </a:buClr>
              <a:buSzPts val="600"/>
              <a:buFont typeface="Roboto"/>
              <a:buChar char="○"/>
              <a:defRPr sz="1000">
                <a:solidFill>
                  <a:srgbClr val="2D3F5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66700" lvl="8" marL="4114800" rtl="0">
              <a:spcBef>
                <a:spcPts val="1600"/>
              </a:spcBef>
              <a:spcAft>
                <a:spcPts val="1600"/>
              </a:spcAft>
              <a:buClr>
                <a:srgbClr val="2D3F56"/>
              </a:buClr>
              <a:buSzPts val="600"/>
              <a:buFont typeface="Roboto"/>
              <a:buChar char="■"/>
              <a:defRPr sz="1000">
                <a:solidFill>
                  <a:srgbClr val="2D3F5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0" name="Google Shape;130;p31"/>
          <p:cNvSpPr txBox="1"/>
          <p:nvPr>
            <p:ph idx="12" type="sldNum"/>
          </p:nvPr>
        </p:nvSpPr>
        <p:spPr>
          <a:xfrm>
            <a:off x="101376" y="4746300"/>
            <a:ext cx="447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buNone/>
              <a:defRPr sz="600"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buNone/>
              <a:defRPr sz="600">
                <a:latin typeface="Roboto"/>
                <a:ea typeface="Roboto"/>
                <a:cs typeface="Roboto"/>
                <a:sym typeface="Roboto"/>
              </a:defRPr>
            </a:lvl2pPr>
            <a:lvl3pPr lvl="2" rtl="0" algn="l">
              <a:buNone/>
              <a:defRPr sz="600">
                <a:latin typeface="Roboto"/>
                <a:ea typeface="Roboto"/>
                <a:cs typeface="Roboto"/>
                <a:sym typeface="Roboto"/>
              </a:defRPr>
            </a:lvl3pPr>
            <a:lvl4pPr lvl="3" rtl="0" algn="l">
              <a:buNone/>
              <a:defRPr sz="600">
                <a:latin typeface="Roboto"/>
                <a:ea typeface="Roboto"/>
                <a:cs typeface="Roboto"/>
                <a:sym typeface="Roboto"/>
              </a:defRPr>
            </a:lvl4pPr>
            <a:lvl5pPr lvl="4" rtl="0" algn="l">
              <a:buNone/>
              <a:defRPr sz="600">
                <a:latin typeface="Roboto"/>
                <a:ea typeface="Roboto"/>
                <a:cs typeface="Roboto"/>
                <a:sym typeface="Roboto"/>
              </a:defRPr>
            </a:lvl5pPr>
            <a:lvl6pPr lvl="5" rtl="0" algn="l">
              <a:buNone/>
              <a:defRPr sz="600">
                <a:latin typeface="Roboto"/>
                <a:ea typeface="Roboto"/>
                <a:cs typeface="Roboto"/>
                <a:sym typeface="Roboto"/>
              </a:defRPr>
            </a:lvl6pPr>
            <a:lvl7pPr lvl="6" rtl="0" algn="l">
              <a:buNone/>
              <a:defRPr sz="600">
                <a:latin typeface="Roboto"/>
                <a:ea typeface="Roboto"/>
                <a:cs typeface="Roboto"/>
                <a:sym typeface="Roboto"/>
              </a:defRPr>
            </a:lvl7pPr>
            <a:lvl8pPr lvl="7" rtl="0" algn="l">
              <a:buNone/>
              <a:defRPr sz="600">
                <a:latin typeface="Roboto"/>
                <a:ea typeface="Roboto"/>
                <a:cs typeface="Roboto"/>
                <a:sym typeface="Roboto"/>
              </a:defRPr>
            </a:lvl8pPr>
            <a:lvl9pPr lvl="8" rtl="0" algn="l">
              <a:buNone/>
              <a:defRPr sz="6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999999"/>
              </a:solidFill>
            </a:endParaRPr>
          </a:p>
        </p:txBody>
      </p:sp>
      <p:sp>
        <p:nvSpPr>
          <p:cNvPr id="131" name="Google Shape;131;p31"/>
          <p:cNvSpPr txBox="1"/>
          <p:nvPr>
            <p:ph type="title"/>
          </p:nvPr>
        </p:nvSpPr>
        <p:spPr>
          <a:xfrm>
            <a:off x="843300" y="122850"/>
            <a:ext cx="5601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0"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descr="AU_logo.png" id="132" name="Google Shape;13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77693" y="4885675"/>
            <a:ext cx="114850" cy="1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1"/>
          <p:cNvSpPr txBox="1"/>
          <p:nvPr/>
        </p:nvSpPr>
        <p:spPr>
          <a:xfrm>
            <a:off x="7248850" y="4798600"/>
            <a:ext cx="1928100" cy="2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Autonomic, LLC -  Private and Confidential</a:t>
            </a:r>
            <a:endParaRPr sz="70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bg>
      <p:bgPr>
        <a:solidFill>
          <a:srgbClr val="000000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2"/>
          <p:cNvSpPr txBox="1"/>
          <p:nvPr>
            <p:ph type="ctrTitle"/>
          </p:nvPr>
        </p:nvSpPr>
        <p:spPr>
          <a:xfrm>
            <a:off x="311706" y="744575"/>
            <a:ext cx="57945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6" name="Google Shape;136;p32"/>
          <p:cNvSpPr txBox="1"/>
          <p:nvPr>
            <p:ph idx="1" type="subTitle"/>
          </p:nvPr>
        </p:nvSpPr>
        <p:spPr>
          <a:xfrm>
            <a:off x="311700" y="2834125"/>
            <a:ext cx="5794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7" name="Google Shape;137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8" name="Google Shape;138;p32"/>
          <p:cNvPicPr preferRelativeResize="0"/>
          <p:nvPr/>
        </p:nvPicPr>
        <p:blipFill rotWithShape="1">
          <a:blip r:embed="rId2">
            <a:alphaModFix/>
          </a:blip>
          <a:srcRect b="9038" l="0" r="0" t="9235"/>
          <a:stretch/>
        </p:blipFill>
        <p:spPr>
          <a:xfrm>
            <a:off x="5578948" y="2118590"/>
            <a:ext cx="2595801" cy="90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3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3"/>
          <p:cNvSpPr txBox="1"/>
          <p:nvPr>
            <p:ph type="title"/>
          </p:nvPr>
        </p:nvSpPr>
        <p:spPr>
          <a:xfrm>
            <a:off x="170925" y="90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41" name="Google Shape;141;p33"/>
          <p:cNvSpPr txBox="1"/>
          <p:nvPr>
            <p:ph idx="1" type="body"/>
          </p:nvPr>
        </p:nvSpPr>
        <p:spPr>
          <a:xfrm>
            <a:off x="170925" y="771475"/>
            <a:ext cx="433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42" name="Google Shape;142;p33"/>
          <p:cNvSpPr txBox="1"/>
          <p:nvPr>
            <p:ph idx="12" type="sldNum"/>
          </p:nvPr>
        </p:nvSpPr>
        <p:spPr>
          <a:xfrm>
            <a:off x="170933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buNone/>
              <a:defRPr/>
            </a:lvl1pPr>
            <a:lvl2pPr lvl="1" rtl="0" algn="l">
              <a:buNone/>
              <a:defRPr/>
            </a:lvl2pPr>
            <a:lvl3pPr lvl="2" rtl="0" algn="l">
              <a:buNone/>
              <a:defRPr/>
            </a:lvl3pPr>
            <a:lvl4pPr lvl="3" rtl="0" algn="l">
              <a:buNone/>
              <a:defRPr/>
            </a:lvl4pPr>
            <a:lvl5pPr lvl="4" rtl="0" algn="l">
              <a:buNone/>
              <a:defRPr/>
            </a:lvl5pPr>
            <a:lvl6pPr lvl="5" rtl="0" algn="l">
              <a:buNone/>
              <a:defRPr/>
            </a:lvl6pPr>
            <a:lvl7pPr lvl="6" rtl="0" algn="l">
              <a:buNone/>
              <a:defRPr/>
            </a:lvl7pPr>
            <a:lvl8pPr lvl="7" rtl="0" algn="l">
              <a:buNone/>
              <a:defRPr/>
            </a:lvl8pPr>
            <a:lvl9pPr lvl="8" rtl="0" algn="l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33"/>
          <p:cNvSpPr txBox="1"/>
          <p:nvPr>
            <p:ph idx="2" type="body"/>
          </p:nvPr>
        </p:nvSpPr>
        <p:spPr>
          <a:xfrm>
            <a:off x="4508325" y="771475"/>
            <a:ext cx="433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44" name="Google Shape;144;p33"/>
          <p:cNvPicPr preferRelativeResize="0"/>
          <p:nvPr/>
        </p:nvPicPr>
        <p:blipFill rotWithShape="1">
          <a:blip r:embed="rId2">
            <a:alphaModFix/>
          </a:blip>
          <a:srcRect b="9038" l="0" r="0" t="9235"/>
          <a:stretch/>
        </p:blipFill>
        <p:spPr>
          <a:xfrm>
            <a:off x="8439552" y="4826724"/>
            <a:ext cx="607051" cy="211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 1">
  <p:cSld name="TITLE_AND_BODY_1_1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4"/>
          <p:cNvSpPr txBox="1"/>
          <p:nvPr>
            <p:ph type="title"/>
          </p:nvPr>
        </p:nvSpPr>
        <p:spPr>
          <a:xfrm>
            <a:off x="170925" y="90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73B6A"/>
              </a:buClr>
              <a:buSzPts val="2000"/>
              <a:buNone/>
              <a:defRPr sz="2000">
                <a:solidFill>
                  <a:srgbClr val="073B6A"/>
                </a:solidFill>
              </a:defRPr>
            </a:lvl9pPr>
          </a:lstStyle>
          <a:p/>
        </p:txBody>
      </p:sp>
      <p:sp>
        <p:nvSpPr>
          <p:cNvPr id="147" name="Google Shape;147;p34"/>
          <p:cNvSpPr txBox="1"/>
          <p:nvPr>
            <p:ph idx="12" type="sldNum"/>
          </p:nvPr>
        </p:nvSpPr>
        <p:spPr>
          <a:xfrm>
            <a:off x="170933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buNone/>
              <a:defRPr/>
            </a:lvl1pPr>
            <a:lvl2pPr lvl="1" rtl="0" algn="l">
              <a:buNone/>
              <a:defRPr/>
            </a:lvl2pPr>
            <a:lvl3pPr lvl="2" rtl="0" algn="l">
              <a:buNone/>
              <a:defRPr/>
            </a:lvl3pPr>
            <a:lvl4pPr lvl="3" rtl="0" algn="l">
              <a:buNone/>
              <a:defRPr/>
            </a:lvl4pPr>
            <a:lvl5pPr lvl="4" rtl="0" algn="l">
              <a:buNone/>
              <a:defRPr/>
            </a:lvl5pPr>
            <a:lvl6pPr lvl="5" rtl="0" algn="l">
              <a:buNone/>
              <a:defRPr/>
            </a:lvl6pPr>
            <a:lvl7pPr lvl="6" rtl="0" algn="l">
              <a:buNone/>
              <a:defRPr/>
            </a:lvl7pPr>
            <a:lvl8pPr lvl="7" rtl="0" algn="l">
              <a:buNone/>
              <a:defRPr/>
            </a:lvl8pPr>
            <a:lvl9pPr lvl="8" rtl="0" algn="l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8" name="Google Shape;148;p34"/>
          <p:cNvPicPr preferRelativeResize="0"/>
          <p:nvPr/>
        </p:nvPicPr>
        <p:blipFill rotWithShape="1">
          <a:blip r:embed="rId2">
            <a:alphaModFix/>
          </a:blip>
          <a:srcRect b="9038" l="0" r="0" t="9235"/>
          <a:stretch/>
        </p:blipFill>
        <p:spPr>
          <a:xfrm>
            <a:off x="8439552" y="4826724"/>
            <a:ext cx="607051" cy="211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bg>
      <p:bgPr>
        <a:noFill/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5"/>
          <p:cNvSpPr txBox="1"/>
          <p:nvPr>
            <p:ph type="ctrTitle"/>
          </p:nvPr>
        </p:nvSpPr>
        <p:spPr>
          <a:xfrm>
            <a:off x="311706" y="744575"/>
            <a:ext cx="57945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51" name="Google Shape;151;p35"/>
          <p:cNvPicPr preferRelativeResize="0"/>
          <p:nvPr/>
        </p:nvPicPr>
        <p:blipFill rotWithShape="1">
          <a:blip r:embed="rId2">
            <a:alphaModFix/>
          </a:blip>
          <a:srcRect b="9038" l="0" r="0" t="9235"/>
          <a:stretch/>
        </p:blipFill>
        <p:spPr>
          <a:xfrm>
            <a:off x="8439552" y="4826724"/>
            <a:ext cx="607051" cy="21196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5"/>
          <p:cNvSpPr txBox="1"/>
          <p:nvPr>
            <p:ph idx="12" type="sldNum"/>
          </p:nvPr>
        </p:nvSpPr>
        <p:spPr>
          <a:xfrm>
            <a:off x="170933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buNone/>
              <a:defRPr/>
            </a:lvl1pPr>
            <a:lvl2pPr lvl="1" rtl="0" algn="l">
              <a:buNone/>
              <a:defRPr/>
            </a:lvl2pPr>
            <a:lvl3pPr lvl="2" rtl="0" algn="l">
              <a:buNone/>
              <a:defRPr/>
            </a:lvl3pPr>
            <a:lvl4pPr lvl="3" rtl="0" algn="l">
              <a:buNone/>
              <a:defRPr/>
            </a:lvl4pPr>
            <a:lvl5pPr lvl="4" rtl="0" algn="l">
              <a:buNone/>
              <a:defRPr/>
            </a:lvl5pPr>
            <a:lvl6pPr lvl="5" rtl="0" algn="l">
              <a:buNone/>
              <a:defRPr/>
            </a:lvl6pPr>
            <a:lvl7pPr lvl="6" rtl="0" algn="l">
              <a:buNone/>
              <a:defRPr/>
            </a:lvl7pPr>
            <a:lvl8pPr lvl="7" rtl="0" algn="l">
              <a:buNone/>
              <a:defRPr/>
            </a:lvl8pPr>
            <a:lvl9pPr lvl="8" rtl="0" algn="l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0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3" name="Google Shape;10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" name="Google Shape;10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jp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openxmlformats.org/officeDocument/2006/relationships/image" Target="../media/image4.png"/><Relationship Id="rId5" Type="http://schemas.openxmlformats.org/officeDocument/2006/relationships/image" Target="../media/image34.png"/><Relationship Id="rId6" Type="http://schemas.openxmlformats.org/officeDocument/2006/relationships/image" Target="../media/image23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37.png"/><Relationship Id="rId7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40.png"/><Relationship Id="rId5" Type="http://schemas.openxmlformats.org/officeDocument/2006/relationships/image" Target="../media/image39.png"/><Relationship Id="rId6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hyperlink" Target="https://www.ted.com/talks/bill_ford_a_future_beyond_traffic_gridlock?language=en#t-19476" TargetMode="External"/><Relationship Id="rId5" Type="http://schemas.openxmlformats.org/officeDocument/2006/relationships/image" Target="../media/image41.png"/><Relationship Id="rId6" Type="http://schemas.openxmlformats.org/officeDocument/2006/relationships/image" Target="../media/image8.png"/><Relationship Id="rId7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Relationship Id="rId6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116" y="0"/>
            <a:ext cx="80367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6"/>
          <p:cNvSpPr txBox="1"/>
          <p:nvPr/>
        </p:nvSpPr>
        <p:spPr>
          <a:xfrm>
            <a:off x="626400" y="4147375"/>
            <a:ext cx="3070500" cy="4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2CC"/>
                </a:solidFill>
              </a:rPr>
              <a:t>Safir </a:t>
            </a:r>
            <a:endParaRPr b="1" sz="1800">
              <a:solidFill>
                <a:srgbClr val="FFF2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2CC"/>
                </a:solidFill>
              </a:rPr>
              <a:t>Jamal </a:t>
            </a:r>
            <a:r>
              <a:rPr b="1" lang="en" sz="1800">
                <a:solidFill>
                  <a:srgbClr val="FFF2CC"/>
                </a:solidFill>
              </a:rPr>
              <a:t> </a:t>
            </a:r>
            <a:endParaRPr b="1" sz="1800">
              <a:solidFill>
                <a:srgbClr val="FFF2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2CC"/>
              </a:solidFill>
            </a:endParaRPr>
          </a:p>
        </p:txBody>
      </p:sp>
      <p:sp>
        <p:nvSpPr>
          <p:cNvPr id="159" name="Google Shape;159;p36"/>
          <p:cNvSpPr txBox="1"/>
          <p:nvPr/>
        </p:nvSpPr>
        <p:spPr>
          <a:xfrm>
            <a:off x="5503200" y="4147375"/>
            <a:ext cx="3070500" cy="4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2CC"/>
                </a:solidFill>
              </a:rPr>
              <a:t>Head of Strategy &amp; Operations</a:t>
            </a:r>
            <a:endParaRPr b="1" sz="1800">
              <a:solidFill>
                <a:srgbClr val="FFF2CC"/>
              </a:solidFill>
            </a:endParaRPr>
          </a:p>
        </p:txBody>
      </p:sp>
      <p:sp>
        <p:nvSpPr>
          <p:cNvPr id="160" name="Google Shape;160;p36"/>
          <p:cNvSpPr txBox="1"/>
          <p:nvPr/>
        </p:nvSpPr>
        <p:spPr>
          <a:xfrm>
            <a:off x="3150475" y="3409300"/>
            <a:ext cx="2975700" cy="216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ENVISION - BUILD - VALIDATE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61" name="Google Shape;16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399" y="183250"/>
            <a:ext cx="969675" cy="102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729" y="4749900"/>
            <a:ext cx="95227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100" y="466250"/>
            <a:ext cx="6874225" cy="123625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3" name="Google Shape;243;p45"/>
          <p:cNvPicPr preferRelativeResize="0"/>
          <p:nvPr/>
        </p:nvPicPr>
        <p:blipFill rotWithShape="1">
          <a:blip r:embed="rId5">
            <a:alphaModFix/>
          </a:blip>
          <a:srcRect b="0" l="9469" r="0" t="0"/>
          <a:stretch/>
        </p:blipFill>
        <p:spPr>
          <a:xfrm>
            <a:off x="136250" y="1871000"/>
            <a:ext cx="3686485" cy="248919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44" name="Google Shape;244;p45"/>
          <p:cNvPicPr preferRelativeResize="0"/>
          <p:nvPr/>
        </p:nvPicPr>
        <p:blipFill rotWithShape="1">
          <a:blip r:embed="rId6">
            <a:alphaModFix/>
          </a:blip>
          <a:srcRect b="0" l="32752" r="28322" t="0"/>
          <a:stretch/>
        </p:blipFill>
        <p:spPr>
          <a:xfrm>
            <a:off x="7324119" y="1871000"/>
            <a:ext cx="1702557" cy="259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64640" y="1871000"/>
            <a:ext cx="3217578" cy="254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58425" y="1032913"/>
            <a:ext cx="669587" cy="66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5"/>
          <p:cNvPicPr preferRelativeResize="0"/>
          <p:nvPr/>
        </p:nvPicPr>
        <p:blipFill rotWithShape="1">
          <a:blip r:embed="rId9">
            <a:alphaModFix/>
          </a:blip>
          <a:srcRect b="18392" l="9212" r="9114" t="18252"/>
          <a:stretch/>
        </p:blipFill>
        <p:spPr>
          <a:xfrm>
            <a:off x="7487025" y="407725"/>
            <a:ext cx="1196773" cy="4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88102" y="1133573"/>
            <a:ext cx="882899" cy="4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729" y="4749900"/>
            <a:ext cx="95227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75" y="71475"/>
            <a:ext cx="6300998" cy="12879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55" name="Google Shape;255;p46"/>
          <p:cNvGrpSpPr/>
          <p:nvPr/>
        </p:nvGrpSpPr>
        <p:grpSpPr>
          <a:xfrm>
            <a:off x="1810674" y="3526216"/>
            <a:ext cx="7299323" cy="1566739"/>
            <a:chOff x="58075" y="1545025"/>
            <a:chExt cx="8857327" cy="1967030"/>
          </a:xfrm>
        </p:grpSpPr>
        <p:pic>
          <p:nvPicPr>
            <p:cNvPr id="256" name="Google Shape;256;p46"/>
            <p:cNvPicPr preferRelativeResize="0"/>
            <p:nvPr/>
          </p:nvPicPr>
          <p:blipFill rotWithShape="1">
            <a:blip r:embed="rId5">
              <a:alphaModFix/>
            </a:blip>
            <a:srcRect b="0" l="0" r="0" t="50062"/>
            <a:stretch/>
          </p:blipFill>
          <p:spPr>
            <a:xfrm>
              <a:off x="76200" y="2284879"/>
              <a:ext cx="8839202" cy="1227175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57" name="Google Shape;257;p46"/>
            <p:cNvPicPr preferRelativeResize="0"/>
            <p:nvPr/>
          </p:nvPicPr>
          <p:blipFill rotWithShape="1">
            <a:blip r:embed="rId5">
              <a:alphaModFix/>
            </a:blip>
            <a:srcRect b="71387" l="0" r="0" t="0"/>
            <a:stretch/>
          </p:blipFill>
          <p:spPr>
            <a:xfrm>
              <a:off x="58075" y="1545025"/>
              <a:ext cx="8839202" cy="703125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258" name="Google Shape;258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8275" y="1435650"/>
            <a:ext cx="3623724" cy="203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6"/>
          <p:cNvPicPr preferRelativeResize="0"/>
          <p:nvPr/>
        </p:nvPicPr>
        <p:blipFill rotWithShape="1">
          <a:blip r:embed="rId7">
            <a:alphaModFix/>
          </a:blip>
          <a:srcRect b="19614" l="0" r="0" t="0"/>
          <a:stretch/>
        </p:blipFill>
        <p:spPr>
          <a:xfrm>
            <a:off x="54500" y="1441525"/>
            <a:ext cx="3738575" cy="203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7"/>
          <p:cNvSpPr txBox="1"/>
          <p:nvPr/>
        </p:nvSpPr>
        <p:spPr>
          <a:xfrm>
            <a:off x="4979175" y="2367375"/>
            <a:ext cx="3833400" cy="162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Help the Company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&amp;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Help Society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/>
          </a:p>
        </p:txBody>
      </p:sp>
      <p:cxnSp>
        <p:nvCxnSpPr>
          <p:cNvPr id="265" name="Google Shape;265;p47"/>
          <p:cNvCxnSpPr/>
          <p:nvPr/>
        </p:nvCxnSpPr>
        <p:spPr>
          <a:xfrm>
            <a:off x="4954800" y="1291500"/>
            <a:ext cx="0" cy="34272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6" name="Google Shape;266;p47"/>
          <p:cNvSpPr txBox="1"/>
          <p:nvPr/>
        </p:nvSpPr>
        <p:spPr>
          <a:xfrm>
            <a:off x="0" y="175750"/>
            <a:ext cx="91440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1155CC"/>
                </a:solidFill>
              </a:rPr>
              <a:t>Ford X’s Innovation Lens</a:t>
            </a:r>
            <a:endParaRPr b="1" sz="2800">
              <a:solidFill>
                <a:srgbClr val="1155CC"/>
              </a:solidFill>
            </a:endParaRPr>
          </a:p>
        </p:txBody>
      </p:sp>
      <p:pic>
        <p:nvPicPr>
          <p:cNvPr id="267" name="Google Shape;26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75" y="1556175"/>
            <a:ext cx="4760625" cy="291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1729" y="4749900"/>
            <a:ext cx="952271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8"/>
          <p:cNvSpPr txBox="1"/>
          <p:nvPr/>
        </p:nvSpPr>
        <p:spPr>
          <a:xfrm>
            <a:off x="4508700" y="23350"/>
            <a:ext cx="46353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     </a:t>
            </a:r>
            <a:r>
              <a:rPr b="1" lang="en" sz="2300"/>
              <a:t> </a:t>
            </a:r>
            <a:endParaRPr i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sp>
        <p:nvSpPr>
          <p:cNvPr id="274" name="Google Shape;274;p48"/>
          <p:cNvSpPr txBox="1"/>
          <p:nvPr/>
        </p:nvSpPr>
        <p:spPr>
          <a:xfrm>
            <a:off x="4862925" y="807025"/>
            <a:ext cx="4204800" cy="26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rgbClr val="1155CC"/>
                </a:solidFill>
              </a:rPr>
              <a:t>Problem</a:t>
            </a:r>
            <a:endParaRPr b="1" sz="1650">
              <a:solidFill>
                <a:srgbClr val="1155CC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Service walk-in traffic down 60%</a:t>
            </a:r>
            <a:endParaRPr sz="1650">
              <a:solidFill>
                <a:srgbClr val="232323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Essential workers don’t know whether service &amp; maintenance are available</a:t>
            </a:r>
            <a:endParaRPr sz="1650">
              <a:solidFill>
                <a:srgbClr val="232323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Appointments can only be scheduled by phone (but the line is always busy)</a:t>
            </a:r>
            <a:endParaRPr sz="165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rgbClr val="1155CC"/>
                </a:solidFill>
              </a:rPr>
              <a:t>Solution</a:t>
            </a:r>
            <a:endParaRPr b="1" sz="1650">
              <a:solidFill>
                <a:srgbClr val="1155CC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SMS appointment scheduler</a:t>
            </a:r>
            <a:endParaRPr sz="1650">
              <a:solidFill>
                <a:srgbClr val="232323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Increases service traffic (and revenue)</a:t>
            </a:r>
            <a:endParaRPr sz="1650">
              <a:solidFill>
                <a:srgbClr val="232323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Provides peace of mind and a more convenient booking method</a:t>
            </a:r>
            <a:endParaRPr sz="165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rgbClr val="1155CC"/>
                </a:solidFill>
              </a:rPr>
              <a:t>Looking Ahead</a:t>
            </a:r>
            <a:endParaRPr b="1" sz="1650">
              <a:solidFill>
                <a:srgbClr val="1155CC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National expansion </a:t>
            </a:r>
            <a:endParaRPr sz="1650">
              <a:solidFill>
                <a:srgbClr val="232323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Customer experience win</a:t>
            </a:r>
            <a:endParaRPr sz="1650">
              <a:solidFill>
                <a:srgbClr val="23232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0"/>
          </a:p>
        </p:txBody>
      </p:sp>
      <p:pic>
        <p:nvPicPr>
          <p:cNvPr id="275" name="Google Shape;27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729" y="4749900"/>
            <a:ext cx="95227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8"/>
          <p:cNvSpPr txBox="1"/>
          <p:nvPr/>
        </p:nvSpPr>
        <p:spPr>
          <a:xfrm>
            <a:off x="0" y="175750"/>
            <a:ext cx="91440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1155CC"/>
                </a:solidFill>
              </a:rPr>
              <a:t>Venture #1: Text-for-Service</a:t>
            </a:r>
            <a:endParaRPr b="1" sz="2800">
              <a:solidFill>
                <a:srgbClr val="1155CC"/>
              </a:solidFill>
            </a:endParaRPr>
          </a:p>
        </p:txBody>
      </p:sp>
      <p:pic>
        <p:nvPicPr>
          <p:cNvPr id="277" name="Google Shape;277;p48"/>
          <p:cNvPicPr preferRelativeResize="0"/>
          <p:nvPr/>
        </p:nvPicPr>
        <p:blipFill rotWithShape="1">
          <a:blip r:embed="rId4">
            <a:alphaModFix/>
          </a:blip>
          <a:srcRect b="46314" l="0" r="0" t="9277"/>
          <a:stretch/>
        </p:blipFill>
        <p:spPr>
          <a:xfrm>
            <a:off x="962850" y="1676175"/>
            <a:ext cx="3976275" cy="333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8"/>
          <p:cNvPicPr preferRelativeResize="0"/>
          <p:nvPr/>
        </p:nvPicPr>
        <p:blipFill rotWithShape="1">
          <a:blip r:embed="rId5">
            <a:alphaModFix/>
          </a:blip>
          <a:srcRect b="0" l="0" r="0" t="43094"/>
          <a:stretch/>
        </p:blipFill>
        <p:spPr>
          <a:xfrm>
            <a:off x="101650" y="579920"/>
            <a:ext cx="1825075" cy="159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9"/>
          <p:cNvSpPr txBox="1"/>
          <p:nvPr/>
        </p:nvSpPr>
        <p:spPr>
          <a:xfrm>
            <a:off x="4508700" y="23350"/>
            <a:ext cx="46353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     </a:t>
            </a:r>
            <a:r>
              <a:rPr b="1" lang="en" sz="2300"/>
              <a:t> </a:t>
            </a:r>
            <a:endParaRPr i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sp>
        <p:nvSpPr>
          <p:cNvPr id="284" name="Google Shape;284;p49"/>
          <p:cNvSpPr txBox="1"/>
          <p:nvPr/>
        </p:nvSpPr>
        <p:spPr>
          <a:xfrm>
            <a:off x="4862925" y="807025"/>
            <a:ext cx="4204800" cy="26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rgbClr val="1155CC"/>
                </a:solidFill>
              </a:rPr>
              <a:t>Problem</a:t>
            </a:r>
            <a:endParaRPr b="1" sz="1650">
              <a:solidFill>
                <a:srgbClr val="1155CC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Most Ford parts are only sold at the dealership - and no one wants to go in</a:t>
            </a:r>
            <a:endParaRPr sz="1650">
              <a:solidFill>
                <a:srgbClr val="232323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Consumers are turning to non-Ford options because they’re sold online </a:t>
            </a:r>
            <a:endParaRPr sz="165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rgbClr val="1155CC"/>
                </a:solidFill>
              </a:rPr>
              <a:t>Solution</a:t>
            </a:r>
            <a:endParaRPr b="1" sz="1650">
              <a:solidFill>
                <a:srgbClr val="1155CC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An e-commerce store for Ford parts and accessories</a:t>
            </a:r>
            <a:endParaRPr sz="1650">
              <a:solidFill>
                <a:srgbClr val="232323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Curbside pick-up or home delivery</a:t>
            </a:r>
            <a:endParaRPr sz="165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rgbClr val="1155CC"/>
                </a:solidFill>
              </a:rPr>
              <a:t>Looking Ahead</a:t>
            </a:r>
            <a:endParaRPr b="1" sz="1650">
              <a:solidFill>
                <a:srgbClr val="1155CC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Robust plans to grow e-commerce for parts &amp; accessories </a:t>
            </a:r>
            <a:endParaRPr sz="1650">
              <a:solidFill>
                <a:srgbClr val="23232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rgbClr val="23232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0"/>
          </a:p>
        </p:txBody>
      </p:sp>
      <p:pic>
        <p:nvPicPr>
          <p:cNvPr id="285" name="Google Shape;28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729" y="4749900"/>
            <a:ext cx="95227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9"/>
          <p:cNvSpPr txBox="1"/>
          <p:nvPr/>
        </p:nvSpPr>
        <p:spPr>
          <a:xfrm>
            <a:off x="0" y="175750"/>
            <a:ext cx="91440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1155CC"/>
                </a:solidFill>
              </a:rPr>
              <a:t>Venture #2: E-Commerce Parts Store</a:t>
            </a:r>
            <a:endParaRPr b="1" sz="2800">
              <a:solidFill>
                <a:srgbClr val="1155CC"/>
              </a:solidFill>
            </a:endParaRPr>
          </a:p>
        </p:txBody>
      </p:sp>
      <p:pic>
        <p:nvPicPr>
          <p:cNvPr id="287" name="Google Shape;287;p49"/>
          <p:cNvPicPr preferRelativeResize="0"/>
          <p:nvPr/>
        </p:nvPicPr>
        <p:blipFill rotWithShape="1">
          <a:blip r:embed="rId4">
            <a:alphaModFix/>
          </a:blip>
          <a:srcRect b="0" l="0" r="52714" t="0"/>
          <a:stretch/>
        </p:blipFill>
        <p:spPr>
          <a:xfrm>
            <a:off x="76200" y="1717750"/>
            <a:ext cx="2155352" cy="18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9"/>
          <p:cNvPicPr preferRelativeResize="0"/>
          <p:nvPr/>
        </p:nvPicPr>
        <p:blipFill rotWithShape="1">
          <a:blip r:embed="rId4">
            <a:alphaModFix/>
          </a:blip>
          <a:srcRect b="0" l="55525" r="0" t="0"/>
          <a:stretch/>
        </p:blipFill>
        <p:spPr>
          <a:xfrm>
            <a:off x="2174325" y="1554650"/>
            <a:ext cx="2803374" cy="256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475" y="1010150"/>
            <a:ext cx="4883999" cy="52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9"/>
          <p:cNvSpPr/>
          <p:nvPr/>
        </p:nvSpPr>
        <p:spPr>
          <a:xfrm>
            <a:off x="93675" y="1557050"/>
            <a:ext cx="4884000" cy="2565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0"/>
          <p:cNvSpPr txBox="1"/>
          <p:nvPr/>
        </p:nvSpPr>
        <p:spPr>
          <a:xfrm>
            <a:off x="4508700" y="23350"/>
            <a:ext cx="46353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     </a:t>
            </a:r>
            <a:r>
              <a:rPr b="1" lang="en" sz="2300"/>
              <a:t> </a:t>
            </a:r>
            <a:endParaRPr i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sp>
        <p:nvSpPr>
          <p:cNvPr id="296" name="Google Shape;296;p50"/>
          <p:cNvSpPr txBox="1"/>
          <p:nvPr/>
        </p:nvSpPr>
        <p:spPr>
          <a:xfrm>
            <a:off x="4862925" y="807025"/>
            <a:ext cx="4204800" cy="26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rgbClr val="1155CC"/>
                </a:solidFill>
              </a:rPr>
              <a:t>Problem</a:t>
            </a:r>
            <a:endParaRPr b="1" sz="1650">
              <a:solidFill>
                <a:srgbClr val="1155CC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Urgent need for COVID-testing</a:t>
            </a:r>
            <a:endParaRPr sz="1650">
              <a:solidFill>
                <a:srgbClr val="232323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Hospital-based testing is capacity-constrained and not accessible to everyone</a:t>
            </a:r>
            <a:endParaRPr sz="165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rgbClr val="1155CC"/>
                </a:solidFill>
              </a:rPr>
              <a:t>Solution</a:t>
            </a:r>
            <a:endParaRPr b="1" sz="1650">
              <a:solidFill>
                <a:srgbClr val="1155CC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Medical partnership on mobile health</a:t>
            </a:r>
            <a:endParaRPr sz="1650">
              <a:solidFill>
                <a:srgbClr val="232323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Ford Transit van, outfitted for COVID and antibody testing (tested 15K+ ppl)</a:t>
            </a:r>
            <a:endParaRPr sz="1650">
              <a:solidFill>
                <a:srgbClr val="232323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“The testing van comes to you”</a:t>
            </a:r>
            <a:endParaRPr sz="165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rgbClr val="1155CC"/>
                </a:solidFill>
              </a:rPr>
              <a:t>Looking Ahead</a:t>
            </a:r>
            <a:endParaRPr b="1" sz="1650">
              <a:solidFill>
                <a:srgbClr val="1155CC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650"/>
              <a:buChar char="●"/>
            </a:pPr>
            <a:r>
              <a:rPr lang="en" sz="1650">
                <a:solidFill>
                  <a:srgbClr val="232323"/>
                </a:solidFill>
              </a:rPr>
              <a:t>Selling pre-outfitted mobile health vans to governments, nonprofits, and other healthcare providers</a:t>
            </a:r>
            <a:endParaRPr sz="1650">
              <a:solidFill>
                <a:srgbClr val="23232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rgbClr val="23232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0"/>
          </a:p>
        </p:txBody>
      </p:sp>
      <p:pic>
        <p:nvPicPr>
          <p:cNvPr id="297" name="Google Shape;29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729" y="4749900"/>
            <a:ext cx="95227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50"/>
          <p:cNvSpPr txBox="1"/>
          <p:nvPr/>
        </p:nvSpPr>
        <p:spPr>
          <a:xfrm>
            <a:off x="0" y="175750"/>
            <a:ext cx="91440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1155CC"/>
                </a:solidFill>
              </a:rPr>
              <a:t>Venture #3: Mobile Health Unit</a:t>
            </a:r>
            <a:endParaRPr b="1" sz="2800">
              <a:solidFill>
                <a:srgbClr val="1155CC"/>
              </a:solidFill>
            </a:endParaRPr>
          </a:p>
        </p:txBody>
      </p:sp>
      <p:pic>
        <p:nvPicPr>
          <p:cNvPr id="299" name="Google Shape;299;p50"/>
          <p:cNvPicPr preferRelativeResize="0"/>
          <p:nvPr/>
        </p:nvPicPr>
        <p:blipFill rotWithShape="1">
          <a:blip r:embed="rId4">
            <a:alphaModFix/>
          </a:blip>
          <a:srcRect b="0" l="0" r="14449" t="38639"/>
          <a:stretch/>
        </p:blipFill>
        <p:spPr>
          <a:xfrm>
            <a:off x="68700" y="807025"/>
            <a:ext cx="4844871" cy="2606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50"/>
          <p:cNvPicPr preferRelativeResize="0"/>
          <p:nvPr/>
        </p:nvPicPr>
        <p:blipFill rotWithShape="1">
          <a:blip r:embed="rId5">
            <a:alphaModFix/>
          </a:blip>
          <a:srcRect b="0" l="0" r="0" t="30570"/>
          <a:stretch/>
        </p:blipFill>
        <p:spPr>
          <a:xfrm>
            <a:off x="2553625" y="2844250"/>
            <a:ext cx="2359945" cy="218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0"/>
          <p:cNvPicPr preferRelativeResize="0"/>
          <p:nvPr/>
        </p:nvPicPr>
        <p:blipFill rotWithShape="1">
          <a:blip r:embed="rId6">
            <a:alphaModFix/>
          </a:blip>
          <a:srcRect b="9393" l="28916" r="26286" t="11674"/>
          <a:stretch/>
        </p:blipFill>
        <p:spPr>
          <a:xfrm>
            <a:off x="68700" y="3721775"/>
            <a:ext cx="2407627" cy="104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7"/>
          <p:cNvSpPr txBox="1"/>
          <p:nvPr/>
        </p:nvSpPr>
        <p:spPr>
          <a:xfrm>
            <a:off x="165200" y="231350"/>
            <a:ext cx="8779200" cy="12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/>
              <a:t>How COVID Forced Us to Create </a:t>
            </a:r>
            <a:endParaRPr b="1" sz="3500"/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/>
              <a:t>3 New Revenue Streams in 30 Days</a:t>
            </a:r>
            <a:endParaRPr b="1" sz="3500"/>
          </a:p>
        </p:txBody>
      </p:sp>
      <p:pic>
        <p:nvPicPr>
          <p:cNvPr id="167" name="Google Shape;167;p37"/>
          <p:cNvPicPr preferRelativeResize="0"/>
          <p:nvPr/>
        </p:nvPicPr>
        <p:blipFill rotWithShape="1">
          <a:blip r:embed="rId3">
            <a:alphaModFix/>
          </a:blip>
          <a:srcRect b="8988" l="0" r="0" t="10399"/>
          <a:stretch/>
        </p:blipFill>
        <p:spPr>
          <a:xfrm>
            <a:off x="8191725" y="4815750"/>
            <a:ext cx="952275" cy="31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7"/>
          <p:cNvPicPr preferRelativeResize="0"/>
          <p:nvPr/>
        </p:nvPicPr>
        <p:blipFill rotWithShape="1">
          <a:blip r:embed="rId4">
            <a:alphaModFix/>
          </a:blip>
          <a:srcRect b="0" l="17706" r="16542" t="1700"/>
          <a:stretch/>
        </p:blipFill>
        <p:spPr>
          <a:xfrm>
            <a:off x="1834225" y="1415025"/>
            <a:ext cx="5733151" cy="367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8"/>
          <p:cNvPicPr preferRelativeResize="0"/>
          <p:nvPr/>
        </p:nvPicPr>
        <p:blipFill rotWithShape="1">
          <a:blip r:embed="rId3">
            <a:alphaModFix/>
          </a:blip>
          <a:srcRect b="8988" l="0" r="0" t="10399"/>
          <a:stretch/>
        </p:blipFill>
        <p:spPr>
          <a:xfrm>
            <a:off x="8191725" y="4815750"/>
            <a:ext cx="952275" cy="31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8"/>
          <p:cNvSpPr txBox="1"/>
          <p:nvPr/>
        </p:nvSpPr>
        <p:spPr>
          <a:xfrm>
            <a:off x="165200" y="307550"/>
            <a:ext cx="3918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/>
              <a:t>I worried about “how am I going to sell more cars and trucks?”. But today, I worry about “what if </a:t>
            </a:r>
            <a:r>
              <a:rPr b="1" lang="en" sz="2400"/>
              <a:t>all we do</a:t>
            </a:r>
            <a:r>
              <a:rPr lang="en" sz="2400"/>
              <a:t> is sell more cars and trucks?”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2400"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 sz="1800"/>
              <a:t>Bill Ford, Chairman of the Ford Motor Company;</a:t>
            </a:r>
            <a:endParaRPr b="1" sz="1800"/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2011 TED Talk</a:t>
            </a:r>
            <a:endParaRPr b="1" sz="18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https://www.ted.com/talks/bill_ford_a_future_beyond_traffic_gridlock?language=en#t-19476</a:t>
            </a:r>
            <a:endParaRPr b="1" sz="2400"/>
          </a:p>
        </p:txBody>
      </p:sp>
      <p:pic>
        <p:nvPicPr>
          <p:cNvPr id="175" name="Google Shape;17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6625" y="0"/>
            <a:ext cx="36601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8"/>
          <p:cNvPicPr preferRelativeResize="0"/>
          <p:nvPr/>
        </p:nvPicPr>
        <p:blipFill rotWithShape="1">
          <a:blip r:embed="rId6">
            <a:alphaModFix/>
          </a:blip>
          <a:srcRect b="16563" l="3586" r="3025" t="16836"/>
          <a:stretch/>
        </p:blipFill>
        <p:spPr>
          <a:xfrm>
            <a:off x="550074" y="4168625"/>
            <a:ext cx="1541550" cy="5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8"/>
          <p:cNvPicPr preferRelativeResize="0"/>
          <p:nvPr/>
        </p:nvPicPr>
        <p:blipFill rotWithShape="1">
          <a:blip r:embed="rId7">
            <a:alphaModFix/>
          </a:blip>
          <a:srcRect b="18392" l="9212" r="9114" t="18252"/>
          <a:stretch/>
        </p:blipFill>
        <p:spPr>
          <a:xfrm>
            <a:off x="2171781" y="4145225"/>
            <a:ext cx="1485818" cy="57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9"/>
          <p:cNvSpPr txBox="1"/>
          <p:nvPr/>
        </p:nvSpPr>
        <p:spPr>
          <a:xfrm>
            <a:off x="2140575" y="1242550"/>
            <a:ext cx="4767000" cy="388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New Talent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New Metrics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New Processes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New Capabilities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New Clockspeed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/>
          </a:p>
        </p:txBody>
      </p:sp>
      <p:cxnSp>
        <p:nvCxnSpPr>
          <p:cNvPr id="183" name="Google Shape;183;p39"/>
          <p:cNvCxnSpPr/>
          <p:nvPr/>
        </p:nvCxnSpPr>
        <p:spPr>
          <a:xfrm>
            <a:off x="2844850" y="1342575"/>
            <a:ext cx="0" cy="342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4" name="Google Shape;184;p39"/>
          <p:cNvPicPr preferRelativeResize="0"/>
          <p:nvPr/>
        </p:nvPicPr>
        <p:blipFill rotWithShape="1">
          <a:blip r:embed="rId3">
            <a:alphaModFix/>
          </a:blip>
          <a:srcRect b="18392" l="9212" r="9114" t="18252"/>
          <a:stretch/>
        </p:blipFill>
        <p:spPr>
          <a:xfrm>
            <a:off x="110525" y="2343538"/>
            <a:ext cx="2609899" cy="101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9"/>
          <p:cNvPicPr preferRelativeResize="0"/>
          <p:nvPr/>
        </p:nvPicPr>
        <p:blipFill rotWithShape="1">
          <a:blip r:embed="rId4">
            <a:alphaModFix/>
          </a:blip>
          <a:srcRect b="8988" l="0" r="0" t="10399"/>
          <a:stretch/>
        </p:blipFill>
        <p:spPr>
          <a:xfrm>
            <a:off x="6323025" y="2463225"/>
            <a:ext cx="2455094" cy="817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39"/>
          <p:cNvCxnSpPr/>
          <p:nvPr/>
        </p:nvCxnSpPr>
        <p:spPr>
          <a:xfrm>
            <a:off x="6045250" y="1342575"/>
            <a:ext cx="0" cy="342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7" name="Google Shape;187;p39"/>
          <p:cNvSpPr txBox="1"/>
          <p:nvPr/>
        </p:nvSpPr>
        <p:spPr>
          <a:xfrm>
            <a:off x="0" y="175750"/>
            <a:ext cx="91440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1155CC"/>
                </a:solidFill>
              </a:rPr>
              <a:t>Bridging the Gap Toward a New Organization</a:t>
            </a:r>
            <a:endParaRPr b="1" sz="2800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0"/>
          <p:cNvSpPr txBox="1"/>
          <p:nvPr/>
        </p:nvSpPr>
        <p:spPr>
          <a:xfrm>
            <a:off x="4508700" y="23350"/>
            <a:ext cx="46353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     </a:t>
            </a:r>
            <a:r>
              <a:rPr b="1" lang="en" sz="2300"/>
              <a:t> Understanding</a:t>
            </a:r>
            <a:r>
              <a:rPr b="1" lang="en" sz="2300"/>
              <a:t> </a:t>
            </a:r>
            <a:endParaRPr b="1" sz="23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sp>
        <p:nvSpPr>
          <p:cNvPr id="193" name="Google Shape;193;p40"/>
          <p:cNvSpPr txBox="1"/>
          <p:nvPr/>
        </p:nvSpPr>
        <p:spPr>
          <a:xfrm>
            <a:off x="4508700" y="578425"/>
            <a:ext cx="4635300" cy="4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1155CC"/>
                </a:solidFill>
              </a:rPr>
              <a:t>What?</a:t>
            </a:r>
            <a:endParaRPr b="1" sz="2000">
              <a:solidFill>
                <a:srgbClr val="1155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32323"/>
                </a:solidFill>
              </a:rPr>
              <a:t>Ford’s venture incubator</a:t>
            </a:r>
            <a:endParaRPr sz="200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1155CC"/>
                </a:solidFill>
              </a:rPr>
              <a:t>Why?</a:t>
            </a:r>
            <a:endParaRPr b="1" sz="2000">
              <a:solidFill>
                <a:srgbClr val="1155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32323"/>
                </a:solidFill>
              </a:rPr>
              <a:t>To envision, build, and validate new business opportunities for Ford</a:t>
            </a:r>
            <a:endParaRPr sz="200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1155CC"/>
                </a:solidFill>
              </a:rPr>
              <a:t>How?</a:t>
            </a:r>
            <a:endParaRPr b="1" sz="2000">
              <a:solidFill>
                <a:srgbClr val="1155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32323"/>
                </a:solidFill>
              </a:rPr>
              <a:t>Launching in-market ventures</a:t>
            </a:r>
            <a:endParaRPr sz="200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1155CC"/>
                </a:solidFill>
              </a:rPr>
              <a:t>Who? </a:t>
            </a:r>
            <a:endParaRPr b="1" sz="2000">
              <a:solidFill>
                <a:srgbClr val="1155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32323"/>
                </a:solidFill>
              </a:rPr>
              <a:t>Entrepreneurs, designers, and engineers</a:t>
            </a:r>
            <a:endParaRPr sz="200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3232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1155CC"/>
                </a:solidFill>
              </a:rPr>
              <a:t>Where?</a:t>
            </a:r>
            <a:endParaRPr b="1" sz="2000">
              <a:solidFill>
                <a:srgbClr val="1155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32323"/>
                </a:solidFill>
              </a:rPr>
              <a:t>Palo Alto, Detroit, and London</a:t>
            </a:r>
            <a:endParaRPr sz="2000">
              <a:solidFill>
                <a:srgbClr val="23232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194" name="Google Shape;194;p40"/>
          <p:cNvPicPr preferRelativeResize="0"/>
          <p:nvPr/>
        </p:nvPicPr>
        <p:blipFill rotWithShape="1">
          <a:blip r:embed="rId3">
            <a:alphaModFix/>
          </a:blip>
          <a:srcRect b="0" l="22055" r="22094" t="0"/>
          <a:stretch/>
        </p:blipFill>
        <p:spPr>
          <a:xfrm>
            <a:off x="20125" y="0"/>
            <a:ext cx="4488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0"/>
          <p:cNvSpPr txBox="1"/>
          <p:nvPr/>
        </p:nvSpPr>
        <p:spPr>
          <a:xfrm>
            <a:off x="788275" y="3409300"/>
            <a:ext cx="2975700" cy="216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ENVISION - BUILD - VALIDATE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96" name="Google Shape;196;p40"/>
          <p:cNvPicPr preferRelativeResize="0"/>
          <p:nvPr/>
        </p:nvPicPr>
        <p:blipFill rotWithShape="1">
          <a:blip r:embed="rId4">
            <a:alphaModFix/>
          </a:blip>
          <a:srcRect b="8988" l="0" r="0" t="10399"/>
          <a:stretch/>
        </p:blipFill>
        <p:spPr>
          <a:xfrm>
            <a:off x="7224000" y="105075"/>
            <a:ext cx="1426274" cy="47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729" y="4749900"/>
            <a:ext cx="95227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1"/>
          <p:cNvSpPr txBox="1"/>
          <p:nvPr/>
        </p:nvSpPr>
        <p:spPr>
          <a:xfrm>
            <a:off x="0" y="175750"/>
            <a:ext cx="91440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1155CC"/>
                </a:solidFill>
              </a:rPr>
              <a:t>Ford X’s 3 Founding Principles</a:t>
            </a:r>
            <a:endParaRPr b="1" sz="2800">
              <a:solidFill>
                <a:srgbClr val="1155CC"/>
              </a:solidFill>
            </a:endParaRPr>
          </a:p>
        </p:txBody>
      </p:sp>
      <p:pic>
        <p:nvPicPr>
          <p:cNvPr id="203" name="Google Shape;20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729" y="4749900"/>
            <a:ext cx="95227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184350"/>
            <a:ext cx="1808176" cy="15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4575" y="1108150"/>
            <a:ext cx="1986200" cy="16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89975" y="1184350"/>
            <a:ext cx="2204651" cy="159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1"/>
          <p:cNvSpPr txBox="1"/>
          <p:nvPr/>
        </p:nvSpPr>
        <p:spPr>
          <a:xfrm>
            <a:off x="152400" y="2766550"/>
            <a:ext cx="1986300" cy="15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3</a:t>
            </a:r>
            <a:r>
              <a:rPr lang="en" sz="1600"/>
              <a:t> full-time dedicated employees 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(a mix of internal Ford transfers &amp; 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external hires)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  <p:sp>
        <p:nvSpPr>
          <p:cNvPr id="208" name="Google Shape;208;p41"/>
          <p:cNvSpPr txBox="1"/>
          <p:nvPr/>
        </p:nvSpPr>
        <p:spPr>
          <a:xfrm>
            <a:off x="3505200" y="2766550"/>
            <a:ext cx="1986300" cy="15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$400K USD</a:t>
            </a:r>
            <a:r>
              <a:rPr lang="en" sz="1600"/>
              <a:t> per venture team to cover all expenses until transactional validation, including team salaries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  <p:sp>
        <p:nvSpPr>
          <p:cNvPr id="209" name="Google Shape;209;p41"/>
          <p:cNvSpPr txBox="1"/>
          <p:nvPr/>
        </p:nvSpPr>
        <p:spPr>
          <a:xfrm>
            <a:off x="6781800" y="2766550"/>
            <a:ext cx="1986300" cy="15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Aspire to launch an in-market pilot and validate the venture with paying customers within 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90 days 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2"/>
          <p:cNvSpPr txBox="1"/>
          <p:nvPr>
            <p:ph idx="12" type="sldNum"/>
          </p:nvPr>
        </p:nvSpPr>
        <p:spPr>
          <a:xfrm>
            <a:off x="2075933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5" name="Google Shape;215;p42"/>
          <p:cNvSpPr txBox="1"/>
          <p:nvPr>
            <p:ph type="title"/>
          </p:nvPr>
        </p:nvSpPr>
        <p:spPr>
          <a:xfrm>
            <a:off x="0" y="903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1155CC"/>
                </a:solidFill>
              </a:rPr>
              <a:t>Successful Ventures Must Pass Through 3 Gates </a:t>
            </a:r>
            <a:endParaRPr b="1" sz="2800">
              <a:solidFill>
                <a:srgbClr val="1155CC"/>
              </a:solidFill>
            </a:endParaRPr>
          </a:p>
        </p:txBody>
      </p:sp>
      <p:pic>
        <p:nvPicPr>
          <p:cNvPr id="216" name="Google Shape;21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7249" y="726550"/>
            <a:ext cx="4666302" cy="4175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2"/>
          <p:cNvSpPr/>
          <p:nvPr/>
        </p:nvSpPr>
        <p:spPr>
          <a:xfrm>
            <a:off x="4162600" y="2656475"/>
            <a:ext cx="735600" cy="699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42"/>
          <p:cNvSpPr txBox="1"/>
          <p:nvPr/>
        </p:nvSpPr>
        <p:spPr>
          <a:xfrm>
            <a:off x="3540550" y="969800"/>
            <a:ext cx="19938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(1) CONSUMER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DESIRABILITY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/>
              <a:t>Is this the right solution? </a:t>
            </a:r>
            <a:endParaRPr b="1" i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Does the solution solve the consumer’s pain point?</a:t>
            </a:r>
            <a:endParaRPr sz="1200"/>
          </a:p>
        </p:txBody>
      </p:sp>
      <p:sp>
        <p:nvSpPr>
          <p:cNvPr id="219" name="Google Shape;219;p42"/>
          <p:cNvSpPr txBox="1"/>
          <p:nvPr/>
        </p:nvSpPr>
        <p:spPr>
          <a:xfrm>
            <a:off x="2397550" y="3255800"/>
            <a:ext cx="19938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(2) ECONOMIC VIABILITY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/>
              <a:t>Should we do this? </a:t>
            </a:r>
            <a:endParaRPr b="1" i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Does this solution have paying customers?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How profitable is it?</a:t>
            </a:r>
            <a:endParaRPr sz="1200"/>
          </a:p>
        </p:txBody>
      </p:sp>
      <p:sp>
        <p:nvSpPr>
          <p:cNvPr id="220" name="Google Shape;220;p42"/>
          <p:cNvSpPr txBox="1"/>
          <p:nvPr/>
        </p:nvSpPr>
        <p:spPr>
          <a:xfrm>
            <a:off x="4759750" y="3255800"/>
            <a:ext cx="19938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(3) OPERATIONAL FEASIBILITY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/>
              <a:t>Can we do this? </a:t>
            </a:r>
            <a:endParaRPr b="1" i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Can we </a:t>
            </a:r>
            <a:r>
              <a:rPr lang="en" sz="1200"/>
              <a:t>make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this solution an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ongoing reality?</a:t>
            </a:r>
            <a:endParaRPr sz="1200"/>
          </a:p>
        </p:txBody>
      </p:sp>
      <p:pic>
        <p:nvPicPr>
          <p:cNvPr id="221" name="Google Shape;22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1729" y="4749900"/>
            <a:ext cx="952271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729" y="4749900"/>
            <a:ext cx="95227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3"/>
          <p:cNvSpPr txBox="1"/>
          <p:nvPr/>
        </p:nvSpPr>
        <p:spPr>
          <a:xfrm>
            <a:off x="0" y="175750"/>
            <a:ext cx="91440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1155CC"/>
                </a:solidFill>
              </a:rPr>
              <a:t>We Build Ventures Across 4 Spaces</a:t>
            </a:r>
            <a:endParaRPr b="1" sz="2800">
              <a:solidFill>
                <a:srgbClr val="1155CC"/>
              </a:solidFill>
            </a:endParaRPr>
          </a:p>
        </p:txBody>
      </p:sp>
      <p:pic>
        <p:nvPicPr>
          <p:cNvPr id="228" name="Google Shape;22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729" y="4749900"/>
            <a:ext cx="95227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60550"/>
            <a:ext cx="9144003" cy="2578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729" y="4749900"/>
            <a:ext cx="95227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729" y="4749900"/>
            <a:ext cx="95227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08000"/>
            <a:ext cx="9144000" cy="4023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