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96" r:id="rId4"/>
    <p:sldId id="268" r:id="rId5"/>
    <p:sldId id="291" r:id="rId6"/>
    <p:sldId id="292" r:id="rId7"/>
    <p:sldId id="290" r:id="rId8"/>
    <p:sldId id="293" r:id="rId9"/>
    <p:sldId id="294" r:id="rId10"/>
    <p:sldId id="289" r:id="rId11"/>
    <p:sldId id="264" r:id="rId12"/>
  </p:sldIdLst>
  <p:sldSz cx="18288000" cy="10287000"/>
  <p:notesSz cx="6858000" cy="9144000"/>
  <p:embeddedFontLst>
    <p:embeddedFont>
      <p:font typeface="Bricolage Grotesque" panose="020B0605040402000204" pitchFamily="34" charset="0"/>
      <p:regular r:id="rId14"/>
    </p:embeddedFont>
    <p:embeddedFont>
      <p:font typeface="Bricolage Grotesque Bold" panose="020B0605040402000204" pitchFamily="34" charset="0"/>
      <p:regular r:id="rId15"/>
      <p:bold r:id="rId16"/>
    </p:embeddedFont>
    <p:embeddedFont>
      <p:font typeface="Hussar Bold" pitchFamily="2" charset="0"/>
      <p:regular r:id="rId17"/>
    </p:embeddedFont>
    <p:embeddedFont>
      <p:font typeface="Open Sans Bold" panose="020F050202020403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71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3" autoAdjust="0"/>
    <p:restoredTop sz="88779" autoAdjust="0"/>
  </p:normalViewPr>
  <p:slideViewPr>
    <p:cSldViewPr>
      <p:cViewPr varScale="1">
        <p:scale>
          <a:sx n="90" d="100"/>
          <a:sy n="90" d="100"/>
        </p:scale>
        <p:origin x="26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CA72-85CB-4ED6-87A8-D4065DB8DC86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54D48-B501-41C5-8321-D3362D96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Choices: </a:t>
            </a:r>
          </a:p>
          <a:p>
            <a:pPr marL="228600" indent="-228600">
              <a:buAutoNum type="arabicPeriod"/>
            </a:pPr>
            <a:r>
              <a:rPr lang="en-US" dirty="0"/>
              <a:t>Lack of clear metrics benchmarks</a:t>
            </a:r>
          </a:p>
          <a:p>
            <a:pPr marL="228600" indent="-228600">
              <a:buAutoNum type="arabicPeriod"/>
            </a:pPr>
            <a:r>
              <a:rPr lang="en-US" dirty="0"/>
              <a:t>Difficult to quantify intangible outcomes</a:t>
            </a:r>
          </a:p>
          <a:p>
            <a:pPr marL="228600" indent="-228600">
              <a:buAutoNum type="arabicPeriod"/>
            </a:pPr>
            <a:r>
              <a:rPr lang="en-US" dirty="0"/>
              <a:t>Diversity of project portfolio</a:t>
            </a:r>
          </a:p>
          <a:p>
            <a:pPr marL="228600" indent="-228600">
              <a:buAutoNum type="arabicPeriod"/>
            </a:pPr>
            <a:r>
              <a:rPr lang="en-US" dirty="0"/>
              <a:t>Long time-frame for innovation efforts to return results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Difficulty in demonstrating the impact of innovation activities</a:t>
            </a:r>
          </a:p>
          <a:p>
            <a:pPr marL="228600" indent="-228600">
              <a:buAutoNum type="arabicPeriod"/>
            </a:pPr>
            <a:r>
              <a:rPr lang="en-US" dirty="0"/>
              <a:t>Resistance to change and risk aversion</a:t>
            </a:r>
          </a:p>
          <a:p>
            <a:pPr marL="228600" indent="-228600">
              <a:buAutoNum type="arabicPeriod"/>
            </a:pPr>
            <a:r>
              <a:rPr lang="en-US" dirty="0"/>
              <a:t>Lack of leadership support and resource allocation</a:t>
            </a:r>
          </a:p>
          <a:p>
            <a:pPr marL="228600" indent="-228600">
              <a:buAutoNum type="arabicPeriod"/>
            </a:pPr>
            <a:r>
              <a:rPr lang="en-US" dirty="0"/>
              <a:t>Other (specify)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F2AE4-D77B-A139-F24A-3128E5306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88DEF-64A4-8208-5C5E-F880C5A17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CF785-FD1D-9C06-FE44-1ED047FF9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Question:</a:t>
            </a:r>
          </a:p>
          <a:p>
            <a:endParaRPr lang="en-US" dirty="0"/>
          </a:p>
          <a:p>
            <a:r>
              <a:rPr lang="en-US" dirty="0"/>
              <a:t>What are the strategic innovation areas your organization is prioritizing for growth?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E04E-FD1F-3845-7C26-D965B5B61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72297-4E45-A29D-5AC8-65C3BEEB0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39075-27D6-ED01-3190-F874AE0CE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49F95-9CC9-8768-53C1-31AB8B5AC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Question:</a:t>
            </a:r>
          </a:p>
          <a:p>
            <a:endParaRPr lang="en-US" dirty="0"/>
          </a:p>
          <a:p>
            <a:r>
              <a:rPr lang="en-US" dirty="0"/>
              <a:t>What is your biggest challenge when selecting KPIs to measure innovation performance?</a:t>
            </a:r>
          </a:p>
          <a:p>
            <a:pPr marL="228600" indent="-228600">
              <a:buAutoNum type="arabicPeriod"/>
            </a:pPr>
            <a:r>
              <a:rPr lang="en-US" dirty="0"/>
              <a:t>Aligning KPIs with strategic business priorities</a:t>
            </a:r>
          </a:p>
          <a:p>
            <a:pPr marL="228600" indent="-228600">
              <a:buAutoNum type="arabicPeriod"/>
            </a:pPr>
            <a:r>
              <a:rPr lang="en-US" dirty="0"/>
              <a:t>Difficulty in measuring qualitative data</a:t>
            </a:r>
          </a:p>
          <a:p>
            <a:pPr marL="228600" indent="-228600">
              <a:buAutoNum type="arabicPeriod"/>
            </a:pPr>
            <a:r>
              <a:rPr lang="en-US" dirty="0"/>
              <a:t>Communicating value to stakeholders</a:t>
            </a:r>
          </a:p>
          <a:p>
            <a:pPr marL="228600" indent="-228600">
              <a:buAutoNum type="arabicPeriod"/>
            </a:pPr>
            <a:r>
              <a:rPr lang="en-US" dirty="0"/>
              <a:t>Keeping the list of KPIs manageable and focused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00A85-09FA-94CD-BFD9-5F414D9EE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DCA8C-8477-43F9-9A63-D5707AB6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66BD4-CB6D-4F39-AE38-6A1EE2E60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51A20-ECD2-4964-8D0B-8B1D69F70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Question: </a:t>
            </a:r>
          </a:p>
          <a:p>
            <a:endParaRPr lang="en-US" dirty="0"/>
          </a:p>
          <a:p>
            <a:r>
              <a:rPr lang="en-US" dirty="0"/>
              <a:t>How are you communicating your innovation efforts across </a:t>
            </a:r>
            <a:r>
              <a:rPr lang="en-US"/>
              <a:t>the organization?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11AFC-4520-6245-DFAA-5DBA1B837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875F7-266C-1A69-6AC7-55532555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A279B-33FB-14E2-7B4F-35206E419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4A03B-3AB6-F1BB-06C0-E38CCB3BB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4AB6-9AB3-73BD-40FE-06FB09A1E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A4CB-C714-7D11-1B32-0C03A142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73784-46ED-4557-9ADE-0E5FCB149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B2F58-B58A-A314-F129-56CA4BF03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Question: </a:t>
            </a:r>
          </a:p>
          <a:p>
            <a:endParaRPr lang="en-US" dirty="0"/>
          </a:p>
          <a:p>
            <a:r>
              <a:rPr lang="en-US" dirty="0"/>
              <a:t>What is the biggest barrier you have experienced when trying to get leadership buy-in?</a:t>
            </a:r>
          </a:p>
          <a:p>
            <a:pPr marL="228600" indent="-228600">
              <a:buAutoNum type="arabicPeriod"/>
            </a:pPr>
            <a:r>
              <a:rPr lang="en-US" dirty="0"/>
              <a:t>Lack of clear communication</a:t>
            </a:r>
          </a:p>
          <a:p>
            <a:pPr marL="228600" indent="-228600">
              <a:buAutoNum type="arabicPeriod"/>
            </a:pPr>
            <a:r>
              <a:rPr lang="en-US" dirty="0"/>
              <a:t>Resistance to change</a:t>
            </a:r>
          </a:p>
          <a:p>
            <a:pPr marL="228600" indent="-228600">
              <a:buAutoNum type="arabicPeriod"/>
            </a:pPr>
            <a:r>
              <a:rPr lang="en-US" dirty="0"/>
              <a:t>Conflicting priorities</a:t>
            </a:r>
          </a:p>
          <a:p>
            <a:pPr marL="228600" indent="-228600">
              <a:buAutoNum type="arabicPeriod"/>
            </a:pPr>
            <a:r>
              <a:rPr lang="en-US" dirty="0"/>
              <a:t>Insufficient resources (time, budget, personnel, etc.)</a:t>
            </a:r>
          </a:p>
          <a:p>
            <a:pPr marL="228600" indent="-228600">
              <a:buAutoNum type="arabicPeriod"/>
            </a:pPr>
            <a:r>
              <a:rPr lang="en-US" dirty="0"/>
              <a:t>Lack of clear ROI</a:t>
            </a:r>
          </a:p>
          <a:p>
            <a:pPr marL="228600" indent="-228600">
              <a:buAutoNum type="arabicPeriod"/>
            </a:pPr>
            <a:r>
              <a:rPr lang="en-US" dirty="0"/>
              <a:t>Other (Specify)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E06A5-7550-0AA6-A877-2CE4419EE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4D48-B501-41C5-8321-D3362D96E2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0C6C9-3A36-5F4F-ABD6-E857F2CEF7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9944100"/>
            <a:ext cx="552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sv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42.png"/><Relationship Id="rId5" Type="http://schemas.openxmlformats.org/officeDocument/2006/relationships/image" Target="../media/image3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8.png"/><Relationship Id="rId18" Type="http://schemas.openxmlformats.org/officeDocument/2006/relationships/image" Target="../media/image45.sv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1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5" Type="http://schemas.openxmlformats.org/officeDocument/2006/relationships/image" Target="../media/image48.png"/><Relationship Id="rId10" Type="http://schemas.openxmlformats.org/officeDocument/2006/relationships/image" Target="../media/image47.svg"/><Relationship Id="rId4" Type="http://schemas.openxmlformats.org/officeDocument/2006/relationships/image" Target="../media/image2.png"/><Relationship Id="rId9" Type="http://schemas.openxmlformats.org/officeDocument/2006/relationships/image" Target="../media/image46.pn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035468" y="5869142"/>
            <a:ext cx="8217064" cy="922845"/>
            <a:chOff x="0" y="0"/>
            <a:chExt cx="2164165" cy="2430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165" cy="243054"/>
            </a:xfrm>
            <a:custGeom>
              <a:avLst/>
              <a:gdLst/>
              <a:ahLst/>
              <a:cxnLst/>
              <a:rect l="l" t="t" r="r" b="b"/>
              <a:pathLst>
                <a:path w="2164165" h="243054">
                  <a:moveTo>
                    <a:pt x="94218" y="0"/>
                  </a:moveTo>
                  <a:lnTo>
                    <a:pt x="2069947" y="0"/>
                  </a:lnTo>
                  <a:cubicBezTo>
                    <a:pt x="2121982" y="0"/>
                    <a:pt x="2164165" y="42183"/>
                    <a:pt x="2164165" y="94218"/>
                  </a:cubicBezTo>
                  <a:lnTo>
                    <a:pt x="2164165" y="148836"/>
                  </a:lnTo>
                  <a:cubicBezTo>
                    <a:pt x="2164165" y="200871"/>
                    <a:pt x="2121982" y="243054"/>
                    <a:pt x="2069947" y="243054"/>
                  </a:cubicBezTo>
                  <a:lnTo>
                    <a:pt x="94218" y="243054"/>
                  </a:lnTo>
                  <a:cubicBezTo>
                    <a:pt x="42183" y="243054"/>
                    <a:pt x="0" y="200871"/>
                    <a:pt x="0" y="148836"/>
                  </a:cubicBezTo>
                  <a:lnTo>
                    <a:pt x="0" y="94218"/>
                  </a:lnTo>
                  <a:cubicBezTo>
                    <a:pt x="0" y="42183"/>
                    <a:pt x="42183" y="0"/>
                    <a:pt x="94218" y="0"/>
                  </a:cubicBezTo>
                  <a:close/>
                </a:path>
              </a:pathLst>
            </a:custGeom>
            <a:solidFill>
              <a:srgbClr val="D1502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64165" cy="290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62698" y="7279117"/>
            <a:ext cx="6429255" cy="6374816"/>
          </a:xfrm>
          <a:custGeom>
            <a:avLst/>
            <a:gdLst/>
            <a:ahLst/>
            <a:cxnLst/>
            <a:rect l="l" t="t" r="r" b="b"/>
            <a:pathLst>
              <a:path w="6429255" h="6374816">
                <a:moveTo>
                  <a:pt x="0" y="0"/>
                </a:moveTo>
                <a:lnTo>
                  <a:pt x="6429255" y="0"/>
                </a:lnTo>
                <a:lnTo>
                  <a:pt x="6429255" y="6374816"/>
                </a:lnTo>
                <a:lnTo>
                  <a:pt x="0" y="6374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44332" y="3794118"/>
            <a:ext cx="1449524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5 WAYS TO PROVE THE ROI OF CORPORATE INNOVATION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07806" y="5980996"/>
            <a:ext cx="7272388" cy="60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(and Secure Leadership Buy-In)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303" y="9105144"/>
            <a:ext cx="6178467" cy="771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Caitlin Lawrence, Innovation Manager</a:t>
            </a:r>
          </a:p>
          <a:p>
            <a:pPr algn="r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408731" y="-3057528"/>
            <a:ext cx="5703443" cy="5655150"/>
          </a:xfrm>
          <a:custGeom>
            <a:avLst/>
            <a:gdLst/>
            <a:ahLst/>
            <a:cxnLst/>
            <a:rect l="l" t="t" r="r" b="b"/>
            <a:pathLst>
              <a:path w="5703443" h="5655150">
                <a:moveTo>
                  <a:pt x="0" y="0"/>
                </a:moveTo>
                <a:lnTo>
                  <a:pt x="5703443" y="0"/>
                </a:lnTo>
                <a:lnTo>
                  <a:pt x="5703443" y="5655150"/>
                </a:lnTo>
                <a:lnTo>
                  <a:pt x="0" y="5655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21ADCDB6-6359-9654-70E9-962E68F74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sp>
        <p:nvSpPr>
          <p:cNvPr id="24" name="TextBox 6">
            <a:extLst>
              <a:ext uri="{FF2B5EF4-FFF2-40B4-BE49-F238E27FC236}">
                <a16:creationId xmlns:a16="http://schemas.microsoft.com/office/drawing/2014/main" id="{54FFFA93-048E-7033-777F-8B7EDB621375}"/>
              </a:ext>
            </a:extLst>
          </p:cNvPr>
          <p:cNvSpPr txBox="1"/>
          <p:nvPr/>
        </p:nvSpPr>
        <p:spPr>
          <a:xfrm>
            <a:off x="5283421" y="7988483"/>
            <a:ext cx="8217064" cy="11036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79"/>
              </a:lnSpc>
            </a:pPr>
            <a:endParaRPr/>
          </a:p>
        </p:txBody>
      </p:sp>
      <p:pic>
        <p:nvPicPr>
          <p:cNvPr id="9" name="Picture 8" descr="A logo with red and yellow triangles&#10;&#10;AI-generated content may be incorrect.">
            <a:extLst>
              <a:ext uri="{FF2B5EF4-FFF2-40B4-BE49-F238E27FC236}">
                <a16:creationId xmlns:a16="http://schemas.microsoft.com/office/drawing/2014/main" id="{A7ACC1E0-3914-D426-ED32-3FEEAB1E4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5" y="8467603"/>
            <a:ext cx="1222164" cy="1190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4EA886-E832-0B16-1F46-6DBF2EFD1237}"/>
              </a:ext>
            </a:extLst>
          </p:cNvPr>
          <p:cNvSpPr txBox="1"/>
          <p:nvPr/>
        </p:nvSpPr>
        <p:spPr>
          <a:xfrm>
            <a:off x="11641378" y="9105144"/>
            <a:ext cx="6178467" cy="771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Jennifer Dunn, Global Head of Consulting</a:t>
            </a:r>
          </a:p>
          <a:p>
            <a:pPr algn="r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1030" name="Picture 6" descr="HYPE Innovation Customer Reviews 2025 | Idea Management">
            <a:extLst>
              <a:ext uri="{FF2B5EF4-FFF2-40B4-BE49-F238E27FC236}">
                <a16:creationId xmlns:a16="http://schemas.microsoft.com/office/drawing/2014/main" id="{3D84EC33-10BF-A443-792E-23516157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67" y="8468965"/>
            <a:ext cx="2264228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F1A73-3F6B-598C-1C48-07CBB7A6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0CA7021-7330-E872-323C-94BBCE4C20C2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1CD955A-64F1-7A1D-E0D9-CCB32ABD014E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3C061D5-B960-2ADF-0743-808CD081981B}"/>
              </a:ext>
            </a:extLst>
          </p:cNvPr>
          <p:cNvSpPr txBox="1"/>
          <p:nvPr/>
        </p:nvSpPr>
        <p:spPr>
          <a:xfrm>
            <a:off x="1005416" y="3321284"/>
            <a:ext cx="6591297" cy="1764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6203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KEY TAKEAWAYS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58F179F-4C78-2D4C-231C-F3D8A4989C42}"/>
              </a:ext>
            </a:extLst>
          </p:cNvPr>
          <p:cNvSpPr/>
          <p:nvPr/>
        </p:nvSpPr>
        <p:spPr>
          <a:xfrm>
            <a:off x="1524000" y="5927614"/>
            <a:ext cx="16078199" cy="0"/>
          </a:xfrm>
          <a:prstGeom prst="line">
            <a:avLst/>
          </a:prstGeom>
          <a:ln w="19050" cap="rnd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8E12E2-2EFA-656A-CB83-BF6075028C0F}"/>
              </a:ext>
            </a:extLst>
          </p:cNvPr>
          <p:cNvGrpSpPr/>
          <p:nvPr/>
        </p:nvGrpSpPr>
        <p:grpSpPr>
          <a:xfrm>
            <a:off x="177657" y="5287635"/>
            <a:ext cx="2447580" cy="953056"/>
            <a:chOff x="1028700" y="5338112"/>
            <a:chExt cx="2912065" cy="9485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81FCF39-25E6-8819-8A30-95FCB60114BD}"/>
                </a:ext>
              </a:extLst>
            </p:cNvPr>
            <p:cNvGrpSpPr/>
            <p:nvPr/>
          </p:nvGrpSpPr>
          <p:grpSpPr>
            <a:xfrm>
              <a:off x="1028700" y="5338112"/>
              <a:ext cx="2912065" cy="948536"/>
              <a:chOff x="0" y="-47625"/>
              <a:chExt cx="685605" cy="22332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173D1A6-7A98-1CDB-37EF-DAB49AF8CE33}"/>
                  </a:ext>
                </a:extLst>
              </p:cNvPr>
              <p:cNvSpPr/>
              <p:nvPr/>
            </p:nvSpPr>
            <p:spPr>
              <a:xfrm>
                <a:off x="0" y="0"/>
                <a:ext cx="685605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685605" h="175695">
                    <a:moveTo>
                      <a:pt x="87847" y="0"/>
                    </a:moveTo>
                    <a:lnTo>
                      <a:pt x="597758" y="0"/>
                    </a:lnTo>
                    <a:cubicBezTo>
                      <a:pt x="621057" y="0"/>
                      <a:pt x="643401" y="9255"/>
                      <a:pt x="659876" y="25730"/>
                    </a:cubicBezTo>
                    <a:cubicBezTo>
                      <a:pt x="676350" y="42205"/>
                      <a:pt x="685605" y="64549"/>
                      <a:pt x="685605" y="87847"/>
                    </a:cubicBezTo>
                    <a:lnTo>
                      <a:pt x="685605" y="87847"/>
                    </a:lnTo>
                    <a:cubicBezTo>
                      <a:pt x="685605" y="111146"/>
                      <a:pt x="676350" y="133490"/>
                      <a:pt x="659876" y="149965"/>
                    </a:cubicBezTo>
                    <a:cubicBezTo>
                      <a:pt x="643401" y="166440"/>
                      <a:pt x="621057" y="175695"/>
                      <a:pt x="597758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rgbClr val="D15027"/>
              </a:solidFill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CCFBC357-08A0-1A20-C3C3-727DB7BDD02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85605" cy="2233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A7AA0AD-5404-0DD0-DEDC-D4459D8E6506}"/>
                </a:ext>
              </a:extLst>
            </p:cNvPr>
            <p:cNvSpPr txBox="1"/>
            <p:nvPr/>
          </p:nvSpPr>
          <p:spPr>
            <a:xfrm>
              <a:off x="1215938" y="5703141"/>
              <a:ext cx="2537589" cy="351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1600" b="1" dirty="0">
                  <a:solidFill>
                    <a:schemeClr val="bg2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Quantify Innovation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CD9783-89E3-68BE-D6A9-6C6E92B8E9C5}"/>
              </a:ext>
            </a:extLst>
          </p:cNvPr>
          <p:cNvGrpSpPr/>
          <p:nvPr/>
        </p:nvGrpSpPr>
        <p:grpSpPr>
          <a:xfrm>
            <a:off x="3992655" y="5490883"/>
            <a:ext cx="2464515" cy="746252"/>
            <a:chOff x="6636329" y="5540396"/>
            <a:chExt cx="2928610" cy="746252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74760E54-7185-59A2-DAEC-A8DBC0C1CA63}"/>
                </a:ext>
              </a:extLst>
            </p:cNvPr>
            <p:cNvGrpSpPr/>
            <p:nvPr/>
          </p:nvGrpSpPr>
          <p:grpSpPr>
            <a:xfrm>
              <a:off x="6652874" y="5540396"/>
              <a:ext cx="2912065" cy="746252"/>
              <a:chOff x="0" y="0"/>
              <a:chExt cx="685605" cy="175695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0163B86-69A1-0D80-E268-A414D4D33511}"/>
                  </a:ext>
                </a:extLst>
              </p:cNvPr>
              <p:cNvSpPr/>
              <p:nvPr/>
            </p:nvSpPr>
            <p:spPr>
              <a:xfrm>
                <a:off x="0" y="0"/>
                <a:ext cx="685605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685605" h="175695">
                    <a:moveTo>
                      <a:pt x="87847" y="0"/>
                    </a:moveTo>
                    <a:lnTo>
                      <a:pt x="597758" y="0"/>
                    </a:lnTo>
                    <a:cubicBezTo>
                      <a:pt x="621057" y="0"/>
                      <a:pt x="643401" y="9255"/>
                      <a:pt x="659876" y="25730"/>
                    </a:cubicBezTo>
                    <a:cubicBezTo>
                      <a:pt x="676350" y="42205"/>
                      <a:pt x="685605" y="64549"/>
                      <a:pt x="685605" y="87847"/>
                    </a:cubicBezTo>
                    <a:lnTo>
                      <a:pt x="685605" y="87847"/>
                    </a:lnTo>
                    <a:cubicBezTo>
                      <a:pt x="685605" y="111146"/>
                      <a:pt x="676350" y="133490"/>
                      <a:pt x="659876" y="149965"/>
                    </a:cubicBezTo>
                    <a:cubicBezTo>
                      <a:pt x="643401" y="166440"/>
                      <a:pt x="621057" y="175695"/>
                      <a:pt x="597758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rgbClr val="D150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4B16745F-BE32-7EA3-603A-F00F066D424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85605" cy="2233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F9603A2-1911-3971-729B-29039B96530B}"/>
                </a:ext>
              </a:extLst>
            </p:cNvPr>
            <p:cNvSpPr txBox="1"/>
            <p:nvPr/>
          </p:nvSpPr>
          <p:spPr>
            <a:xfrm>
              <a:off x="6636329" y="5701036"/>
              <a:ext cx="2908485" cy="353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Metrics that Resonate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1EB657-358D-1EFD-A16F-B53490DD2D78}"/>
              </a:ext>
            </a:extLst>
          </p:cNvPr>
          <p:cNvGrpSpPr/>
          <p:nvPr/>
        </p:nvGrpSpPr>
        <p:grpSpPr>
          <a:xfrm>
            <a:off x="15502378" y="5490883"/>
            <a:ext cx="2450592" cy="746252"/>
            <a:chOff x="12277048" y="5540396"/>
            <a:chExt cx="2912065" cy="746252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95DDD63C-7C89-105E-5CDB-053D2688ACCA}"/>
                </a:ext>
              </a:extLst>
            </p:cNvPr>
            <p:cNvGrpSpPr/>
            <p:nvPr/>
          </p:nvGrpSpPr>
          <p:grpSpPr>
            <a:xfrm>
              <a:off x="12277048" y="5540396"/>
              <a:ext cx="2912065" cy="746252"/>
              <a:chOff x="0" y="0"/>
              <a:chExt cx="685605" cy="175695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0CA785E7-DCA5-62F9-1252-6FAC0565AEFD}"/>
                  </a:ext>
                </a:extLst>
              </p:cNvPr>
              <p:cNvSpPr/>
              <p:nvPr/>
            </p:nvSpPr>
            <p:spPr>
              <a:xfrm>
                <a:off x="0" y="0"/>
                <a:ext cx="685605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685605" h="175695">
                    <a:moveTo>
                      <a:pt x="87847" y="0"/>
                    </a:moveTo>
                    <a:lnTo>
                      <a:pt x="597758" y="0"/>
                    </a:lnTo>
                    <a:cubicBezTo>
                      <a:pt x="621057" y="0"/>
                      <a:pt x="643401" y="9255"/>
                      <a:pt x="659876" y="25730"/>
                    </a:cubicBezTo>
                    <a:cubicBezTo>
                      <a:pt x="676350" y="42205"/>
                      <a:pt x="685605" y="64549"/>
                      <a:pt x="685605" y="87847"/>
                    </a:cubicBezTo>
                    <a:lnTo>
                      <a:pt x="685605" y="87847"/>
                    </a:lnTo>
                    <a:cubicBezTo>
                      <a:pt x="685605" y="111146"/>
                      <a:pt x="676350" y="133490"/>
                      <a:pt x="659876" y="149965"/>
                    </a:cubicBezTo>
                    <a:cubicBezTo>
                      <a:pt x="643401" y="166440"/>
                      <a:pt x="621057" y="175695"/>
                      <a:pt x="597758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rgbClr val="D150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0640A085-4577-E027-D03A-524D6914886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85605" cy="2233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61F34E81-3C82-CE2A-9824-012146EF64E1}"/>
                </a:ext>
              </a:extLst>
            </p:cNvPr>
            <p:cNvSpPr txBox="1"/>
            <p:nvPr/>
          </p:nvSpPr>
          <p:spPr>
            <a:xfrm>
              <a:off x="12464287" y="5703141"/>
              <a:ext cx="2537589" cy="367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Visibility</a:t>
              </a:r>
            </a:p>
          </p:txBody>
        </p:sp>
      </p:grpSp>
      <p:sp>
        <p:nvSpPr>
          <p:cNvPr id="23" name="AutoShape 23">
            <a:extLst>
              <a:ext uri="{FF2B5EF4-FFF2-40B4-BE49-F238E27FC236}">
                <a16:creationId xmlns:a16="http://schemas.microsoft.com/office/drawing/2014/main" id="{27C338E0-7210-DA0E-5C61-41CCEE628680}"/>
              </a:ext>
            </a:extLst>
          </p:cNvPr>
          <p:cNvSpPr/>
          <p:nvPr/>
        </p:nvSpPr>
        <p:spPr>
          <a:xfrm>
            <a:off x="1322381" y="2287557"/>
            <a:ext cx="11304329" cy="0"/>
          </a:xfrm>
          <a:prstGeom prst="line">
            <a:avLst/>
          </a:prstGeom>
          <a:ln w="19050" cap="rnd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F32A74C0-D638-947B-4B19-8FF4EBB3F862}"/>
              </a:ext>
            </a:extLst>
          </p:cNvPr>
          <p:cNvSpPr/>
          <p:nvPr/>
        </p:nvSpPr>
        <p:spPr>
          <a:xfrm flipH="1" flipV="1">
            <a:off x="1331906" y="2287557"/>
            <a:ext cx="0" cy="809557"/>
          </a:xfrm>
          <a:prstGeom prst="line">
            <a:avLst/>
          </a:prstGeom>
          <a:ln w="19050" cap="rnd">
            <a:solidFill>
              <a:schemeClr val="bg2">
                <a:lumMod val="25000"/>
              </a:schemeClr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0EA81AD-DC81-1B30-3B20-3003F686C311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06485F41-2C0F-6237-D86E-371B169AD1C1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C3E2253E-66A3-5B0D-8C20-9AD2E9BA7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51753E2E-F6CF-EA64-1674-3BF429BE550D}"/>
              </a:ext>
            </a:extLst>
          </p:cNvPr>
          <p:cNvSpPr/>
          <p:nvPr/>
        </p:nvSpPr>
        <p:spPr>
          <a:xfrm>
            <a:off x="8281366" y="1034746"/>
            <a:ext cx="9001218" cy="3914142"/>
          </a:xfrm>
          <a:prstGeom prst="roundRect">
            <a:avLst/>
          </a:prstGeom>
          <a:blipFill>
            <a:blip r:embed="rId5"/>
            <a:stretch>
              <a:fillRect l="-3094" t="-20913" r="-2063" b="-1"/>
            </a:stretch>
          </a:blip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615B9E-598D-4A09-AA06-A13AE082524C}"/>
              </a:ext>
            </a:extLst>
          </p:cNvPr>
          <p:cNvGrpSpPr/>
          <p:nvPr/>
        </p:nvGrpSpPr>
        <p:grpSpPr>
          <a:xfrm>
            <a:off x="11670444" y="5490883"/>
            <a:ext cx="2450592" cy="746252"/>
            <a:chOff x="6652874" y="5540396"/>
            <a:chExt cx="2912065" cy="746252"/>
          </a:xfrm>
        </p:grpSpPr>
        <p:grpSp>
          <p:nvGrpSpPr>
            <p:cNvPr id="34" name="Group 13">
              <a:extLst>
                <a:ext uri="{FF2B5EF4-FFF2-40B4-BE49-F238E27FC236}">
                  <a16:creationId xmlns:a16="http://schemas.microsoft.com/office/drawing/2014/main" id="{1AF7182F-32AE-820C-16E6-4FFE9D50FCAE}"/>
                </a:ext>
              </a:extLst>
            </p:cNvPr>
            <p:cNvGrpSpPr/>
            <p:nvPr/>
          </p:nvGrpSpPr>
          <p:grpSpPr>
            <a:xfrm>
              <a:off x="6652874" y="5540396"/>
              <a:ext cx="2912065" cy="746252"/>
              <a:chOff x="0" y="0"/>
              <a:chExt cx="685605" cy="175695"/>
            </a:xfrm>
          </p:grpSpPr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4F90371-8E13-19FE-B6B1-1F4531A2CC0C}"/>
                  </a:ext>
                </a:extLst>
              </p:cNvPr>
              <p:cNvSpPr/>
              <p:nvPr/>
            </p:nvSpPr>
            <p:spPr>
              <a:xfrm>
                <a:off x="0" y="0"/>
                <a:ext cx="685605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685605" h="175695">
                    <a:moveTo>
                      <a:pt x="87847" y="0"/>
                    </a:moveTo>
                    <a:lnTo>
                      <a:pt x="597758" y="0"/>
                    </a:lnTo>
                    <a:cubicBezTo>
                      <a:pt x="621057" y="0"/>
                      <a:pt x="643401" y="9255"/>
                      <a:pt x="659876" y="25730"/>
                    </a:cubicBezTo>
                    <a:cubicBezTo>
                      <a:pt x="676350" y="42205"/>
                      <a:pt x="685605" y="64549"/>
                      <a:pt x="685605" y="87847"/>
                    </a:cubicBezTo>
                    <a:lnTo>
                      <a:pt x="685605" y="87847"/>
                    </a:lnTo>
                    <a:cubicBezTo>
                      <a:pt x="685605" y="111146"/>
                      <a:pt x="676350" y="133490"/>
                      <a:pt x="659876" y="149965"/>
                    </a:cubicBezTo>
                    <a:cubicBezTo>
                      <a:pt x="643401" y="166440"/>
                      <a:pt x="621057" y="175695"/>
                      <a:pt x="597758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rgbClr val="D150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15">
                <a:extLst>
                  <a:ext uri="{FF2B5EF4-FFF2-40B4-BE49-F238E27FC236}">
                    <a16:creationId xmlns:a16="http://schemas.microsoft.com/office/drawing/2014/main" id="{61E63E19-9EE8-11D6-390E-7D083902A5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85605" cy="2233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20847EF3-CC66-3E36-2354-3FE5B01BADE4}"/>
                </a:ext>
              </a:extLst>
            </p:cNvPr>
            <p:cNvSpPr txBox="1"/>
            <p:nvPr/>
          </p:nvSpPr>
          <p:spPr>
            <a:xfrm>
              <a:off x="6840113" y="5703141"/>
              <a:ext cx="2537589" cy="35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Alignment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D625E4-3DB3-B7B4-EE62-37C828961F53}"/>
              </a:ext>
            </a:extLst>
          </p:cNvPr>
          <p:cNvGrpSpPr/>
          <p:nvPr/>
        </p:nvGrpSpPr>
        <p:grpSpPr>
          <a:xfrm>
            <a:off x="7838511" y="5490883"/>
            <a:ext cx="2450592" cy="746252"/>
            <a:chOff x="6652874" y="5540396"/>
            <a:chExt cx="2912065" cy="746252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311B8C68-5CBB-7542-ED33-DF9EB907119F}"/>
                </a:ext>
              </a:extLst>
            </p:cNvPr>
            <p:cNvGrpSpPr/>
            <p:nvPr/>
          </p:nvGrpSpPr>
          <p:grpSpPr>
            <a:xfrm>
              <a:off x="6652874" y="5540396"/>
              <a:ext cx="2912065" cy="746252"/>
              <a:chOff x="0" y="0"/>
              <a:chExt cx="685605" cy="175695"/>
            </a:xfrm>
          </p:grpSpPr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0DBD84AA-AB1C-D9BC-FE32-F7538C2E7160}"/>
                  </a:ext>
                </a:extLst>
              </p:cNvPr>
              <p:cNvSpPr/>
              <p:nvPr/>
            </p:nvSpPr>
            <p:spPr>
              <a:xfrm>
                <a:off x="0" y="0"/>
                <a:ext cx="685605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685605" h="175695">
                    <a:moveTo>
                      <a:pt x="87847" y="0"/>
                    </a:moveTo>
                    <a:lnTo>
                      <a:pt x="597758" y="0"/>
                    </a:lnTo>
                    <a:cubicBezTo>
                      <a:pt x="621057" y="0"/>
                      <a:pt x="643401" y="9255"/>
                      <a:pt x="659876" y="25730"/>
                    </a:cubicBezTo>
                    <a:cubicBezTo>
                      <a:pt x="676350" y="42205"/>
                      <a:pt x="685605" y="64549"/>
                      <a:pt x="685605" y="87847"/>
                    </a:cubicBezTo>
                    <a:lnTo>
                      <a:pt x="685605" y="87847"/>
                    </a:lnTo>
                    <a:cubicBezTo>
                      <a:pt x="685605" y="111146"/>
                      <a:pt x="676350" y="133490"/>
                      <a:pt x="659876" y="149965"/>
                    </a:cubicBezTo>
                    <a:cubicBezTo>
                      <a:pt x="643401" y="166440"/>
                      <a:pt x="621057" y="175695"/>
                      <a:pt x="597758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rgbClr val="D150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15">
                <a:extLst>
                  <a:ext uri="{FF2B5EF4-FFF2-40B4-BE49-F238E27FC236}">
                    <a16:creationId xmlns:a16="http://schemas.microsoft.com/office/drawing/2014/main" id="{BBF9C73D-B215-88AE-D04A-99E0AD0E78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85605" cy="2233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F9E4E23D-B2D8-134A-9E1A-9601236E03A3}"/>
                </a:ext>
              </a:extLst>
            </p:cNvPr>
            <p:cNvSpPr txBox="1"/>
            <p:nvPr/>
          </p:nvSpPr>
          <p:spPr>
            <a:xfrm>
              <a:off x="6840113" y="5703141"/>
              <a:ext cx="2537589" cy="367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Credibility</a:t>
              </a:r>
            </a:p>
          </p:txBody>
        </p: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3F6F46AF-A427-F58D-6A7B-E45629609C7F}"/>
              </a:ext>
            </a:extLst>
          </p:cNvPr>
          <p:cNvSpPr txBox="1"/>
          <p:nvPr/>
        </p:nvSpPr>
        <p:spPr>
          <a:xfrm>
            <a:off x="7841690" y="6408217"/>
            <a:ext cx="291040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</a:rPr>
              <a:t>Transparency in reporting helps to build trust and credibility in the organization’s innovation journey and enables you to drive continued engagement.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ricolage Grotesque" panose="020B0604020202020204" charset="0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082A8-2AA3-E1E0-3326-8E35B405AD96}"/>
              </a:ext>
            </a:extLst>
          </p:cNvPr>
          <p:cNvSpPr txBox="1"/>
          <p:nvPr/>
        </p:nvSpPr>
        <p:spPr>
          <a:xfrm>
            <a:off x="11670444" y="6408217"/>
            <a:ext cx="3098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Bricolage Grotesque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A key component of ensuring value creation for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an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Bricolage Grotesque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 organization is selecting the right topics and projects to pursue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; ensuring that ideation campaigns align with strategic business objectives.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Bricolage Grotesque" panose="020B0604020202020204" charset="0"/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id="{CEB51F81-4D69-9889-2476-01494F436036}"/>
              </a:ext>
            </a:extLst>
          </p:cNvPr>
          <p:cNvSpPr txBox="1"/>
          <p:nvPr/>
        </p:nvSpPr>
        <p:spPr>
          <a:xfrm>
            <a:off x="15502379" y="6408217"/>
            <a:ext cx="229302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Bricolage Grotesque"/>
                <a:cs typeface="Bricolage Grotesque"/>
                <a:sym typeface="Bricolage Grotesque"/>
              </a:rPr>
              <a:t>Effective communication ensures that employees understand the organization’s innovation goals and can actively work to achieve them.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EA76DA76-8BBB-98F0-7B91-080F629F84BA}"/>
              </a:ext>
            </a:extLst>
          </p:cNvPr>
          <p:cNvSpPr txBox="1"/>
          <p:nvPr/>
        </p:nvSpPr>
        <p:spPr>
          <a:xfrm>
            <a:off x="177657" y="6408217"/>
            <a:ext cx="291040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</a:rPr>
              <a:t>Quantifying innovation impact goes beyond KPIs. Adopting a holistic approach that focuses on both quantitative metrics and qualitative measures, like culture change, can give you a greater insights into innovation performance.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ricolage Grotesque" panose="020B0604020202020204" charset="0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E571C3A1-0F31-418E-16C6-DA01564D582F}"/>
              </a:ext>
            </a:extLst>
          </p:cNvPr>
          <p:cNvSpPr txBox="1"/>
          <p:nvPr/>
        </p:nvSpPr>
        <p:spPr>
          <a:xfrm>
            <a:off x="4004238" y="6408217"/>
            <a:ext cx="315391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</a:rPr>
              <a:t>Breaking down results into short-term gains that fit into the long-term organizational objectives enables you to contextualize innovation outcomes.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ricolage Grotesque" panose="020B0604020202020204" charset="0"/>
              <a:ea typeface="Bricolage Grotesque"/>
              <a:cs typeface="Bricolage Grotesque"/>
              <a:sym typeface="Bricolage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399710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923197" y="4526623"/>
            <a:ext cx="4130345" cy="746252"/>
            <a:chOff x="0" y="0"/>
            <a:chExt cx="972433" cy="1756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2433" cy="175695"/>
            </a:xfrm>
            <a:custGeom>
              <a:avLst/>
              <a:gdLst/>
              <a:ahLst/>
              <a:cxnLst/>
              <a:rect l="l" t="t" r="r" b="b"/>
              <a:pathLst>
                <a:path w="972433" h="175695">
                  <a:moveTo>
                    <a:pt x="87847" y="0"/>
                  </a:moveTo>
                  <a:lnTo>
                    <a:pt x="884585" y="0"/>
                  </a:lnTo>
                  <a:cubicBezTo>
                    <a:pt x="933102" y="0"/>
                    <a:pt x="972433" y="39331"/>
                    <a:pt x="972433" y="87847"/>
                  </a:cubicBezTo>
                  <a:lnTo>
                    <a:pt x="972433" y="87847"/>
                  </a:lnTo>
                  <a:cubicBezTo>
                    <a:pt x="972433" y="111146"/>
                    <a:pt x="963177" y="133490"/>
                    <a:pt x="946703" y="149965"/>
                  </a:cubicBezTo>
                  <a:cubicBezTo>
                    <a:pt x="930228" y="166440"/>
                    <a:pt x="907884" y="175695"/>
                    <a:pt x="884585" y="175695"/>
                  </a:cubicBezTo>
                  <a:lnTo>
                    <a:pt x="87847" y="175695"/>
                  </a:lnTo>
                  <a:cubicBezTo>
                    <a:pt x="64549" y="175695"/>
                    <a:pt x="42205" y="166440"/>
                    <a:pt x="25730" y="149965"/>
                  </a:cubicBezTo>
                  <a:cubicBezTo>
                    <a:pt x="9255" y="133490"/>
                    <a:pt x="0" y="111146"/>
                    <a:pt x="0" y="87847"/>
                  </a:cubicBezTo>
                  <a:lnTo>
                    <a:pt x="0" y="87847"/>
                  </a:lnTo>
                  <a:cubicBezTo>
                    <a:pt x="0" y="64549"/>
                    <a:pt x="9255" y="42205"/>
                    <a:pt x="25730" y="25730"/>
                  </a:cubicBezTo>
                  <a:cubicBezTo>
                    <a:pt x="42205" y="9255"/>
                    <a:pt x="64549" y="0"/>
                    <a:pt x="8784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72433" cy="22332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949598" y="4700976"/>
            <a:ext cx="413034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600" b="1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Contact Information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32534" y="3483780"/>
            <a:ext cx="14022932" cy="1106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</a:pPr>
            <a:r>
              <a:rPr lang="en-US" sz="115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THANK YOU</a:t>
            </a:r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0C68D17D-6AC0-815F-576E-65E47DDDA6A8}"/>
              </a:ext>
            </a:extLst>
          </p:cNvPr>
          <p:cNvSpPr/>
          <p:nvPr/>
        </p:nvSpPr>
        <p:spPr>
          <a:xfrm>
            <a:off x="-3108215" y="6656465"/>
            <a:ext cx="6005486" cy="5954635"/>
          </a:xfrm>
          <a:custGeom>
            <a:avLst/>
            <a:gdLst/>
            <a:ahLst/>
            <a:cxnLst/>
            <a:rect l="l" t="t" r="r" b="b"/>
            <a:pathLst>
              <a:path w="6915925" h="6857365">
                <a:moveTo>
                  <a:pt x="0" y="0"/>
                </a:moveTo>
                <a:lnTo>
                  <a:pt x="6915925" y="0"/>
                </a:lnTo>
                <a:lnTo>
                  <a:pt x="6915925" y="6857365"/>
                </a:lnTo>
                <a:lnTo>
                  <a:pt x="0" y="6857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3508311B-4706-85F7-3DEB-EF0EAD298E05}"/>
              </a:ext>
            </a:extLst>
          </p:cNvPr>
          <p:cNvSpPr/>
          <p:nvPr/>
        </p:nvSpPr>
        <p:spPr>
          <a:xfrm>
            <a:off x="14830037" y="1217237"/>
            <a:ext cx="6915925" cy="6857365"/>
          </a:xfrm>
          <a:custGeom>
            <a:avLst/>
            <a:gdLst/>
            <a:ahLst/>
            <a:cxnLst/>
            <a:rect l="l" t="t" r="r" b="b"/>
            <a:pathLst>
              <a:path w="6915925" h="6857365">
                <a:moveTo>
                  <a:pt x="0" y="0"/>
                </a:moveTo>
                <a:lnTo>
                  <a:pt x="6915925" y="0"/>
                </a:lnTo>
                <a:lnTo>
                  <a:pt x="6915925" y="6857365"/>
                </a:lnTo>
                <a:lnTo>
                  <a:pt x="0" y="6857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ack and grey logo&#10;&#10;AI-generated content may be incorrect.">
            <a:extLst>
              <a:ext uri="{FF2B5EF4-FFF2-40B4-BE49-F238E27FC236}">
                <a16:creationId xmlns:a16="http://schemas.microsoft.com/office/drawing/2014/main" id="{76450C48-8662-288D-1B31-F280DBEC0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3" y="113171"/>
            <a:ext cx="1720694" cy="118872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D43C010-02CE-C334-019A-ADF8ECDDCFFD}"/>
              </a:ext>
            </a:extLst>
          </p:cNvPr>
          <p:cNvGrpSpPr/>
          <p:nvPr/>
        </p:nvGrpSpPr>
        <p:grpSpPr>
          <a:xfrm>
            <a:off x="11877115" y="7450210"/>
            <a:ext cx="4140797" cy="746252"/>
            <a:chOff x="2122082" y="7208286"/>
            <a:chExt cx="4140797" cy="746252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DCECEACF-6265-CAFD-F24B-EDD7FB1FA93A}"/>
                </a:ext>
              </a:extLst>
            </p:cNvPr>
            <p:cNvGrpSpPr/>
            <p:nvPr/>
          </p:nvGrpSpPr>
          <p:grpSpPr>
            <a:xfrm>
              <a:off x="2132534" y="7208286"/>
              <a:ext cx="4130345" cy="746252"/>
              <a:chOff x="0" y="0"/>
              <a:chExt cx="972433" cy="175695"/>
            </a:xfrm>
          </p:grpSpPr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F7E52D56-1E6E-15F5-9560-EF119EF5BC3F}"/>
                  </a:ext>
                </a:extLst>
              </p:cNvPr>
              <p:cNvSpPr/>
              <p:nvPr/>
            </p:nvSpPr>
            <p:spPr>
              <a:xfrm>
                <a:off x="0" y="0"/>
                <a:ext cx="972433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972433" h="175695">
                    <a:moveTo>
                      <a:pt x="87847" y="0"/>
                    </a:moveTo>
                    <a:lnTo>
                      <a:pt x="884585" y="0"/>
                    </a:lnTo>
                    <a:cubicBezTo>
                      <a:pt x="933102" y="0"/>
                      <a:pt x="972433" y="39331"/>
                      <a:pt x="972433" y="87847"/>
                    </a:cubicBezTo>
                    <a:lnTo>
                      <a:pt x="972433" y="87847"/>
                    </a:lnTo>
                    <a:cubicBezTo>
                      <a:pt x="972433" y="111146"/>
                      <a:pt x="963177" y="133490"/>
                      <a:pt x="946703" y="149965"/>
                    </a:cubicBezTo>
                    <a:cubicBezTo>
                      <a:pt x="930228" y="166440"/>
                      <a:pt x="907884" y="175695"/>
                      <a:pt x="884585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9">
                <a:extLst>
                  <a:ext uri="{FF2B5EF4-FFF2-40B4-BE49-F238E27FC236}">
                    <a16:creationId xmlns:a16="http://schemas.microsoft.com/office/drawing/2014/main" id="{53D10557-763B-5007-7B31-7B69ECD2223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72433" cy="223320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54E717EF-0965-0DCF-D539-1A18BAB6349A}"/>
                </a:ext>
              </a:extLst>
            </p:cNvPr>
            <p:cNvSpPr txBox="1"/>
            <p:nvPr/>
          </p:nvSpPr>
          <p:spPr>
            <a:xfrm>
              <a:off x="2122082" y="7382639"/>
              <a:ext cx="4130345" cy="397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600" b="1" dirty="0">
                  <a:solidFill>
                    <a:schemeClr val="bg2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Jennifer Dunn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61F748-E87E-B2F3-E654-20C047C03E6C}"/>
              </a:ext>
            </a:extLst>
          </p:cNvPr>
          <p:cNvGrpSpPr/>
          <p:nvPr/>
        </p:nvGrpSpPr>
        <p:grpSpPr>
          <a:xfrm>
            <a:off x="2270090" y="7450210"/>
            <a:ext cx="4140797" cy="746252"/>
            <a:chOff x="2122082" y="7208286"/>
            <a:chExt cx="4140797" cy="746252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DE5DF3E2-AD39-2A6E-257B-A67B39B984F2}"/>
                </a:ext>
              </a:extLst>
            </p:cNvPr>
            <p:cNvGrpSpPr/>
            <p:nvPr/>
          </p:nvGrpSpPr>
          <p:grpSpPr>
            <a:xfrm>
              <a:off x="2132534" y="7208286"/>
              <a:ext cx="4130345" cy="746252"/>
              <a:chOff x="0" y="0"/>
              <a:chExt cx="972433" cy="175695"/>
            </a:xfrm>
          </p:grpSpPr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21A44C05-7C8F-8585-79E2-0D64EF84309A}"/>
                  </a:ext>
                </a:extLst>
              </p:cNvPr>
              <p:cNvSpPr/>
              <p:nvPr/>
            </p:nvSpPr>
            <p:spPr>
              <a:xfrm>
                <a:off x="0" y="0"/>
                <a:ext cx="972433" cy="175695"/>
              </a:xfrm>
              <a:custGeom>
                <a:avLst/>
                <a:gdLst/>
                <a:ahLst/>
                <a:cxnLst/>
                <a:rect l="l" t="t" r="r" b="b"/>
                <a:pathLst>
                  <a:path w="972433" h="175695">
                    <a:moveTo>
                      <a:pt x="87847" y="0"/>
                    </a:moveTo>
                    <a:lnTo>
                      <a:pt x="884585" y="0"/>
                    </a:lnTo>
                    <a:cubicBezTo>
                      <a:pt x="933102" y="0"/>
                      <a:pt x="972433" y="39331"/>
                      <a:pt x="972433" y="87847"/>
                    </a:cubicBezTo>
                    <a:lnTo>
                      <a:pt x="972433" y="87847"/>
                    </a:lnTo>
                    <a:cubicBezTo>
                      <a:pt x="972433" y="111146"/>
                      <a:pt x="963177" y="133490"/>
                      <a:pt x="946703" y="149965"/>
                    </a:cubicBezTo>
                    <a:cubicBezTo>
                      <a:pt x="930228" y="166440"/>
                      <a:pt x="907884" y="175695"/>
                      <a:pt x="884585" y="175695"/>
                    </a:cubicBezTo>
                    <a:lnTo>
                      <a:pt x="87847" y="175695"/>
                    </a:lnTo>
                    <a:cubicBezTo>
                      <a:pt x="64549" y="175695"/>
                      <a:pt x="42205" y="166440"/>
                      <a:pt x="25730" y="149965"/>
                    </a:cubicBezTo>
                    <a:cubicBezTo>
                      <a:pt x="9255" y="133490"/>
                      <a:pt x="0" y="111146"/>
                      <a:pt x="0" y="87847"/>
                    </a:cubicBezTo>
                    <a:lnTo>
                      <a:pt x="0" y="87847"/>
                    </a:lnTo>
                    <a:cubicBezTo>
                      <a:pt x="0" y="64549"/>
                      <a:pt x="9255" y="42205"/>
                      <a:pt x="25730" y="25730"/>
                    </a:cubicBezTo>
                    <a:cubicBezTo>
                      <a:pt x="42205" y="9255"/>
                      <a:pt x="64549" y="0"/>
                      <a:pt x="87847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A3F52473-7CB5-7C14-A3C8-B2A40CD32D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72433" cy="223320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10B18F82-3775-1225-A0DB-C7D8672FEACE}"/>
                </a:ext>
              </a:extLst>
            </p:cNvPr>
            <p:cNvSpPr txBox="1"/>
            <p:nvPr/>
          </p:nvSpPr>
          <p:spPr>
            <a:xfrm>
              <a:off x="2122082" y="7382639"/>
              <a:ext cx="4130345" cy="397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600" b="1" dirty="0">
                  <a:solidFill>
                    <a:schemeClr val="bg2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Caitlin Lawrence</a:t>
              </a:r>
            </a:p>
          </p:txBody>
        </p:sp>
      </p:grpSp>
      <p:sp>
        <p:nvSpPr>
          <p:cNvPr id="45" name="TextBox 17">
            <a:extLst>
              <a:ext uri="{FF2B5EF4-FFF2-40B4-BE49-F238E27FC236}">
                <a16:creationId xmlns:a16="http://schemas.microsoft.com/office/drawing/2014/main" id="{56E2D858-4289-55AA-231C-1E7BBB7B5860}"/>
              </a:ext>
            </a:extLst>
          </p:cNvPr>
          <p:cNvSpPr txBox="1"/>
          <p:nvPr/>
        </p:nvSpPr>
        <p:spPr>
          <a:xfrm>
            <a:off x="1091274" y="8351916"/>
            <a:ext cx="6508880" cy="76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Caitlin.Lawrence@adityabirla.com</a:t>
            </a: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https://www.linkedin.com/in/caitlinolawrence/</a:t>
            </a: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080AE470-E688-CB77-707F-E8A14474F70B}"/>
              </a:ext>
            </a:extLst>
          </p:cNvPr>
          <p:cNvSpPr txBox="1"/>
          <p:nvPr/>
        </p:nvSpPr>
        <p:spPr>
          <a:xfrm>
            <a:off x="10279381" y="8316490"/>
            <a:ext cx="7676230" cy="76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Jennifer.Dunn@hypeinnovation.com</a:t>
            </a: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https://www.linkedin.com/in/jennifer-dunn-23a4926b/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22381" y="2287557"/>
            <a:ext cx="11304329" cy="0"/>
          </a:xfrm>
          <a:prstGeom prst="line">
            <a:avLst/>
          </a:prstGeom>
          <a:ln w="19050" cap="rnd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H="1" flipV="1">
            <a:off x="1331906" y="2287557"/>
            <a:ext cx="0" cy="809557"/>
          </a:xfrm>
          <a:prstGeom prst="line">
            <a:avLst/>
          </a:prstGeom>
          <a:ln w="19050" cap="rnd">
            <a:solidFill>
              <a:schemeClr val="bg2">
                <a:lumMod val="25000"/>
              </a:schemeClr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600200" y="1433080"/>
            <a:ext cx="12070848" cy="1011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77"/>
              </a:lnSpc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ABOUT BIRLA CARBON</a:t>
            </a:r>
          </a:p>
        </p:txBody>
      </p:sp>
      <p:sp>
        <p:nvSpPr>
          <p:cNvPr id="21" name="Freeform 21"/>
          <p:cNvSpPr/>
          <p:nvPr/>
        </p:nvSpPr>
        <p:spPr>
          <a:xfrm>
            <a:off x="5888651" y="-3001477"/>
            <a:ext cx="5497557" cy="5451007"/>
          </a:xfrm>
          <a:custGeom>
            <a:avLst/>
            <a:gdLst/>
            <a:ahLst/>
            <a:cxnLst/>
            <a:rect l="l" t="t" r="r" b="b"/>
            <a:pathLst>
              <a:path w="5497557" h="5451007">
                <a:moveTo>
                  <a:pt x="0" y="0"/>
                </a:moveTo>
                <a:lnTo>
                  <a:pt x="5497557" y="0"/>
                </a:lnTo>
                <a:lnTo>
                  <a:pt x="5497557" y="5451007"/>
                </a:lnTo>
                <a:lnTo>
                  <a:pt x="0" y="5451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DBCE8CA7-984C-500F-2AC2-7DB00E811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00299F37-EC7B-03A6-230E-3D6E70FAB1F7}"/>
              </a:ext>
            </a:extLst>
          </p:cNvPr>
          <p:cNvSpPr/>
          <p:nvPr/>
        </p:nvSpPr>
        <p:spPr>
          <a:xfrm>
            <a:off x="570897" y="2585795"/>
            <a:ext cx="11495431" cy="6737897"/>
          </a:xfrm>
          <a:custGeom>
            <a:avLst/>
            <a:gdLst/>
            <a:ahLst/>
            <a:cxnLst/>
            <a:rect l="l" t="t" r="r" b="b"/>
            <a:pathLst>
              <a:path w="11117260" h="6496454">
                <a:moveTo>
                  <a:pt x="0" y="0"/>
                </a:moveTo>
                <a:lnTo>
                  <a:pt x="11117261" y="0"/>
                </a:lnTo>
                <a:lnTo>
                  <a:pt x="11117261" y="6496454"/>
                </a:lnTo>
                <a:lnTo>
                  <a:pt x="0" y="6496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0" r="-24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9683C36B-8E21-8DF8-E6C2-5EF2B250A76E}"/>
              </a:ext>
            </a:extLst>
          </p:cNvPr>
          <p:cNvSpPr/>
          <p:nvPr/>
        </p:nvSpPr>
        <p:spPr>
          <a:xfrm>
            <a:off x="15918273" y="2662069"/>
            <a:ext cx="4739454" cy="4699323"/>
          </a:xfrm>
          <a:custGeom>
            <a:avLst/>
            <a:gdLst/>
            <a:ahLst/>
            <a:cxnLst/>
            <a:rect l="l" t="t" r="r" b="b"/>
            <a:pathLst>
              <a:path w="6915925" h="6857365">
                <a:moveTo>
                  <a:pt x="0" y="0"/>
                </a:moveTo>
                <a:lnTo>
                  <a:pt x="6915925" y="0"/>
                </a:lnTo>
                <a:lnTo>
                  <a:pt x="6915925" y="6857365"/>
                </a:lnTo>
                <a:lnTo>
                  <a:pt x="0" y="6857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282BCCB-12B0-90C8-F63C-D57AC244012F}"/>
              </a:ext>
            </a:extLst>
          </p:cNvPr>
          <p:cNvSpPr/>
          <p:nvPr/>
        </p:nvSpPr>
        <p:spPr>
          <a:xfrm>
            <a:off x="13326228" y="2199689"/>
            <a:ext cx="3160448" cy="494727"/>
          </a:xfrm>
          <a:custGeom>
            <a:avLst/>
            <a:gdLst/>
            <a:ahLst/>
            <a:cxnLst/>
            <a:rect l="l" t="t" r="r" b="b"/>
            <a:pathLst>
              <a:path w="2259364" h="200548">
                <a:moveTo>
                  <a:pt x="80674" y="0"/>
                </a:moveTo>
                <a:lnTo>
                  <a:pt x="2178690" y="0"/>
                </a:lnTo>
                <a:cubicBezTo>
                  <a:pt x="2200086" y="0"/>
                  <a:pt x="2220606" y="8500"/>
                  <a:pt x="2235735" y="23629"/>
                </a:cubicBezTo>
                <a:cubicBezTo>
                  <a:pt x="2250865" y="38758"/>
                  <a:pt x="2259364" y="59278"/>
                  <a:pt x="2259364" y="80674"/>
                </a:cubicBezTo>
                <a:lnTo>
                  <a:pt x="2259364" y="119873"/>
                </a:lnTo>
                <a:cubicBezTo>
                  <a:pt x="2259364" y="141269"/>
                  <a:pt x="2250865" y="161789"/>
                  <a:pt x="2235735" y="176919"/>
                </a:cubicBezTo>
                <a:cubicBezTo>
                  <a:pt x="2220606" y="192048"/>
                  <a:pt x="2200086" y="200548"/>
                  <a:pt x="2178690" y="200548"/>
                </a:cubicBezTo>
                <a:lnTo>
                  <a:pt x="80674" y="200548"/>
                </a:lnTo>
                <a:cubicBezTo>
                  <a:pt x="59278" y="200548"/>
                  <a:pt x="38758" y="192048"/>
                  <a:pt x="23629" y="176919"/>
                </a:cubicBezTo>
                <a:cubicBezTo>
                  <a:pt x="8500" y="161789"/>
                  <a:pt x="0" y="141269"/>
                  <a:pt x="0" y="119873"/>
                </a:cubicBezTo>
                <a:lnTo>
                  <a:pt x="0" y="80674"/>
                </a:lnTo>
                <a:cubicBezTo>
                  <a:pt x="0" y="59278"/>
                  <a:pt x="8500" y="38758"/>
                  <a:pt x="23629" y="23629"/>
                </a:cubicBezTo>
                <a:cubicBezTo>
                  <a:pt x="38758" y="8500"/>
                  <a:pt x="59278" y="0"/>
                  <a:pt x="80674" y="0"/>
                </a:cubicBezTo>
                <a:close/>
              </a:path>
            </a:pathLst>
          </a:custGeom>
          <a:solidFill>
            <a:srgbClr val="D15027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9691878" y="2143769"/>
            <a:ext cx="8685293" cy="4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Our Values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0E4ABBA-D307-463F-2251-9259427F7CCA}"/>
              </a:ext>
            </a:extLst>
          </p:cNvPr>
          <p:cNvSpPr/>
          <p:nvPr/>
        </p:nvSpPr>
        <p:spPr>
          <a:xfrm>
            <a:off x="13326228" y="4831345"/>
            <a:ext cx="3160448" cy="494727"/>
          </a:xfrm>
          <a:custGeom>
            <a:avLst/>
            <a:gdLst/>
            <a:ahLst/>
            <a:cxnLst/>
            <a:rect l="l" t="t" r="r" b="b"/>
            <a:pathLst>
              <a:path w="2259364" h="200548">
                <a:moveTo>
                  <a:pt x="80674" y="0"/>
                </a:moveTo>
                <a:lnTo>
                  <a:pt x="2178690" y="0"/>
                </a:lnTo>
                <a:cubicBezTo>
                  <a:pt x="2200086" y="0"/>
                  <a:pt x="2220606" y="8500"/>
                  <a:pt x="2235735" y="23629"/>
                </a:cubicBezTo>
                <a:cubicBezTo>
                  <a:pt x="2250865" y="38758"/>
                  <a:pt x="2259364" y="59278"/>
                  <a:pt x="2259364" y="80674"/>
                </a:cubicBezTo>
                <a:lnTo>
                  <a:pt x="2259364" y="119873"/>
                </a:lnTo>
                <a:cubicBezTo>
                  <a:pt x="2259364" y="141269"/>
                  <a:pt x="2250865" y="161789"/>
                  <a:pt x="2235735" y="176919"/>
                </a:cubicBezTo>
                <a:cubicBezTo>
                  <a:pt x="2220606" y="192048"/>
                  <a:pt x="2200086" y="200548"/>
                  <a:pt x="2178690" y="200548"/>
                </a:cubicBezTo>
                <a:lnTo>
                  <a:pt x="80674" y="200548"/>
                </a:lnTo>
                <a:cubicBezTo>
                  <a:pt x="59278" y="200548"/>
                  <a:pt x="38758" y="192048"/>
                  <a:pt x="23629" y="176919"/>
                </a:cubicBezTo>
                <a:cubicBezTo>
                  <a:pt x="8500" y="161789"/>
                  <a:pt x="0" y="141269"/>
                  <a:pt x="0" y="119873"/>
                </a:cubicBezTo>
                <a:lnTo>
                  <a:pt x="0" y="80674"/>
                </a:lnTo>
                <a:cubicBezTo>
                  <a:pt x="0" y="59278"/>
                  <a:pt x="8500" y="38758"/>
                  <a:pt x="23629" y="23629"/>
                </a:cubicBezTo>
                <a:cubicBezTo>
                  <a:pt x="38758" y="8500"/>
                  <a:pt x="59278" y="0"/>
                  <a:pt x="80674" y="0"/>
                </a:cubicBezTo>
                <a:close/>
              </a:path>
            </a:pathLst>
          </a:custGeom>
          <a:solidFill>
            <a:srgbClr val="D15027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5ACBEBE-AE75-46E2-EB5E-EDCC131A498F}"/>
              </a:ext>
            </a:extLst>
          </p:cNvPr>
          <p:cNvSpPr/>
          <p:nvPr/>
        </p:nvSpPr>
        <p:spPr>
          <a:xfrm>
            <a:off x="13326228" y="7463001"/>
            <a:ext cx="3160448" cy="494727"/>
          </a:xfrm>
          <a:custGeom>
            <a:avLst/>
            <a:gdLst/>
            <a:ahLst/>
            <a:cxnLst/>
            <a:rect l="l" t="t" r="r" b="b"/>
            <a:pathLst>
              <a:path w="2259364" h="200548">
                <a:moveTo>
                  <a:pt x="80674" y="0"/>
                </a:moveTo>
                <a:lnTo>
                  <a:pt x="2178690" y="0"/>
                </a:lnTo>
                <a:cubicBezTo>
                  <a:pt x="2200086" y="0"/>
                  <a:pt x="2220606" y="8500"/>
                  <a:pt x="2235735" y="23629"/>
                </a:cubicBezTo>
                <a:cubicBezTo>
                  <a:pt x="2250865" y="38758"/>
                  <a:pt x="2259364" y="59278"/>
                  <a:pt x="2259364" y="80674"/>
                </a:cubicBezTo>
                <a:lnTo>
                  <a:pt x="2259364" y="119873"/>
                </a:lnTo>
                <a:cubicBezTo>
                  <a:pt x="2259364" y="141269"/>
                  <a:pt x="2250865" y="161789"/>
                  <a:pt x="2235735" y="176919"/>
                </a:cubicBezTo>
                <a:cubicBezTo>
                  <a:pt x="2220606" y="192048"/>
                  <a:pt x="2200086" y="200548"/>
                  <a:pt x="2178690" y="200548"/>
                </a:cubicBezTo>
                <a:lnTo>
                  <a:pt x="80674" y="200548"/>
                </a:lnTo>
                <a:cubicBezTo>
                  <a:pt x="59278" y="200548"/>
                  <a:pt x="38758" y="192048"/>
                  <a:pt x="23629" y="176919"/>
                </a:cubicBezTo>
                <a:cubicBezTo>
                  <a:pt x="8500" y="161789"/>
                  <a:pt x="0" y="141269"/>
                  <a:pt x="0" y="119873"/>
                </a:cubicBezTo>
                <a:lnTo>
                  <a:pt x="0" y="80674"/>
                </a:lnTo>
                <a:cubicBezTo>
                  <a:pt x="0" y="59278"/>
                  <a:pt x="8500" y="38758"/>
                  <a:pt x="23629" y="23629"/>
                </a:cubicBezTo>
                <a:cubicBezTo>
                  <a:pt x="38758" y="8500"/>
                  <a:pt x="59278" y="0"/>
                  <a:pt x="80674" y="0"/>
                </a:cubicBezTo>
                <a:close/>
              </a:path>
            </a:pathLst>
          </a:custGeom>
          <a:solidFill>
            <a:srgbClr val="D15027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A433EAF8-F8A4-343F-C658-E90612128315}"/>
              </a:ext>
            </a:extLst>
          </p:cNvPr>
          <p:cNvSpPr txBox="1"/>
          <p:nvPr/>
        </p:nvSpPr>
        <p:spPr>
          <a:xfrm>
            <a:off x="10563805" y="4773354"/>
            <a:ext cx="8685293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Innovation &amp; Sustainability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01F0BBA6-8BA9-B106-DBFC-F3701DC1C70A}"/>
              </a:ext>
            </a:extLst>
          </p:cNvPr>
          <p:cNvSpPr txBox="1"/>
          <p:nvPr/>
        </p:nvSpPr>
        <p:spPr>
          <a:xfrm>
            <a:off x="9982200" y="7427835"/>
            <a:ext cx="8685293" cy="4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dirty="0">
                <a:solidFill>
                  <a:schemeClr val="bg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Our Application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8235396-514D-A2E1-325C-7CF88C5D2BF6}"/>
              </a:ext>
            </a:extLst>
          </p:cNvPr>
          <p:cNvSpPr txBox="1"/>
          <p:nvPr/>
        </p:nvSpPr>
        <p:spPr>
          <a:xfrm>
            <a:off x="13326228" y="2830783"/>
            <a:ext cx="4755697" cy="54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59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Hussar Bold" panose="020B0604020202020204" charset="0"/>
                <a:ea typeface="Hussar Bold" panose="020B0604020202020204" charset="0"/>
                <a:cs typeface="Montserrat Bold"/>
                <a:sym typeface="Montserrat Bold"/>
              </a:rPr>
              <a:t>NET-ZERO BY 2050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0D77C72E-DB42-1A4B-18DD-CCA327EAD831}"/>
              </a:ext>
            </a:extLst>
          </p:cNvPr>
          <p:cNvSpPr txBox="1"/>
          <p:nvPr/>
        </p:nvSpPr>
        <p:spPr>
          <a:xfrm>
            <a:off x="13326228" y="5515811"/>
            <a:ext cx="4755697" cy="54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59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Hussar Bold" panose="020B0604020202020204" charset="0"/>
                <a:ea typeface="Hussar Bold" panose="020B0604020202020204" charset="0"/>
                <a:cs typeface="Montserrat Bold"/>
                <a:sym typeface="Montserrat Bold"/>
              </a:rPr>
              <a:t>SHARE THE FUTURE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872BE3C1-C208-C380-E5F2-5AD1B8A8A877}"/>
              </a:ext>
            </a:extLst>
          </p:cNvPr>
          <p:cNvSpPr txBox="1"/>
          <p:nvPr/>
        </p:nvSpPr>
        <p:spPr>
          <a:xfrm>
            <a:off x="13326228" y="8131360"/>
            <a:ext cx="4755697" cy="54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59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Hussar Bold" panose="020B0604020202020204" charset="0"/>
                <a:ea typeface="Hussar Bold" panose="020B0604020202020204" charset="0"/>
                <a:cs typeface="Montserrat Bold"/>
                <a:sym typeface="Montserrat Bold"/>
              </a:rPr>
              <a:t>CARBON BLACK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FF74D392-227E-E3C3-C849-CE82A50260AF}"/>
              </a:ext>
            </a:extLst>
          </p:cNvPr>
          <p:cNvSpPr txBox="1"/>
          <p:nvPr/>
        </p:nvSpPr>
        <p:spPr>
          <a:xfrm>
            <a:off x="13326228" y="3496319"/>
            <a:ext cx="3887875" cy="76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Montserrat"/>
                <a:cs typeface="Montserrat"/>
                <a:sym typeface="Montserrat"/>
              </a:rPr>
              <a:t>In 2021, the organization pledged to be net-zero carbon emissions by 2050; a first for the carbon black industry.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D93D90D7-8CA2-A732-40BD-FEAF51A53894}"/>
              </a:ext>
            </a:extLst>
          </p:cNvPr>
          <p:cNvSpPr txBox="1"/>
          <p:nvPr/>
        </p:nvSpPr>
        <p:spPr>
          <a:xfrm>
            <a:off x="13326228" y="6053993"/>
            <a:ext cx="3887875" cy="126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Montserrat"/>
                <a:cs typeface="Montserrat"/>
                <a:sym typeface="Montserrat"/>
              </a:rPr>
              <a:t>Our commitment to innovation is primed to accelerate and help our customers, and industry, achieve the levels of sustainable growth demanded by the environment, economy, and society.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B3688C60-97C0-FAFD-BBF9-657E1BCBB414}"/>
              </a:ext>
            </a:extLst>
          </p:cNvPr>
          <p:cNvSpPr txBox="1"/>
          <p:nvPr/>
        </p:nvSpPr>
        <p:spPr>
          <a:xfrm>
            <a:off x="13326228" y="8823161"/>
            <a:ext cx="4137459" cy="100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820" lvl="1" indent="-150910" algn="l">
              <a:lnSpc>
                <a:spcPts val="1957"/>
              </a:lnSpc>
              <a:buFont typeface="Arial"/>
              <a:buChar char="•"/>
            </a:pPr>
            <a:r>
              <a:rPr lang="en-US" sz="1397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Montserrat"/>
                <a:cs typeface="Montserrat"/>
                <a:sym typeface="Montserrat"/>
              </a:rPr>
              <a:t>Tires</a:t>
            </a:r>
          </a:p>
          <a:p>
            <a:pPr marL="301820" lvl="1" indent="-150910" algn="l">
              <a:lnSpc>
                <a:spcPts val="1957"/>
              </a:lnSpc>
              <a:buFont typeface="Arial"/>
              <a:buChar char="•"/>
            </a:pPr>
            <a:r>
              <a:rPr lang="en-US" sz="1397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Montserrat"/>
                <a:cs typeface="Montserrat"/>
                <a:sym typeface="Montserrat"/>
              </a:rPr>
              <a:t>Specialty Blacks</a:t>
            </a:r>
          </a:p>
          <a:p>
            <a:pPr marL="301820" lvl="1" indent="-150910" algn="l">
              <a:lnSpc>
                <a:spcPts val="1957"/>
              </a:lnSpc>
              <a:buFont typeface="Arial"/>
              <a:buChar char="•"/>
            </a:pPr>
            <a:r>
              <a:rPr lang="en-US" sz="1397" dirty="0">
                <a:solidFill>
                  <a:schemeClr val="bg2">
                    <a:lumMod val="25000"/>
                  </a:schemeClr>
                </a:solidFill>
                <a:latin typeface="Bricolage Grotesque" panose="020B0604020202020204" charset="0"/>
                <a:ea typeface="Montserrat"/>
                <a:cs typeface="Montserrat"/>
                <a:sym typeface="Montserrat"/>
              </a:rPr>
              <a:t>Mechanical Rubber Goods</a:t>
            </a:r>
          </a:p>
          <a:p>
            <a:pPr algn="l">
              <a:lnSpc>
                <a:spcPts val="1957"/>
              </a:lnSpc>
            </a:pPr>
            <a:endParaRPr lang="en-US" sz="1397" dirty="0">
              <a:solidFill>
                <a:schemeClr val="bg2">
                  <a:lumMod val="25000"/>
                </a:schemeClr>
              </a:solidFill>
              <a:latin typeface="Bricolage Grotesque" panose="020B060402020202020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275" y="3172508"/>
            <a:ext cx="1192836" cy="119283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7275" y="4803493"/>
            <a:ext cx="1192836" cy="119283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7275" y="6434479"/>
            <a:ext cx="1192836" cy="119283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7275" y="8065464"/>
            <a:ext cx="1192836" cy="119283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81294" y="6434479"/>
            <a:ext cx="1192836" cy="119283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81294" y="8065464"/>
            <a:ext cx="1192836" cy="119283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94662" y="8065464"/>
            <a:ext cx="1192836" cy="119283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71C2"/>
            </a:solidFill>
            <a:ln w="38100" cap="sq">
              <a:solidFill>
                <a:srgbClr val="E3F3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347223" y="3462456"/>
            <a:ext cx="612940" cy="612940"/>
          </a:xfrm>
          <a:custGeom>
            <a:avLst/>
            <a:gdLst/>
            <a:ahLst/>
            <a:cxnLst/>
            <a:rect l="l" t="t" r="r" b="b"/>
            <a:pathLst>
              <a:path w="612940" h="612940">
                <a:moveTo>
                  <a:pt x="0" y="0"/>
                </a:moveTo>
                <a:lnTo>
                  <a:pt x="612940" y="0"/>
                </a:lnTo>
                <a:lnTo>
                  <a:pt x="612940" y="612940"/>
                </a:lnTo>
                <a:lnTo>
                  <a:pt x="0" y="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47223" y="5093441"/>
            <a:ext cx="599149" cy="612940"/>
          </a:xfrm>
          <a:custGeom>
            <a:avLst/>
            <a:gdLst/>
            <a:ahLst/>
            <a:cxnLst/>
            <a:rect l="l" t="t" r="r" b="b"/>
            <a:pathLst>
              <a:path w="599149" h="612940">
                <a:moveTo>
                  <a:pt x="0" y="0"/>
                </a:moveTo>
                <a:lnTo>
                  <a:pt x="599149" y="0"/>
                </a:lnTo>
                <a:lnTo>
                  <a:pt x="599149" y="612940"/>
                </a:lnTo>
                <a:lnTo>
                  <a:pt x="0" y="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347223" y="6724427"/>
            <a:ext cx="586124" cy="612940"/>
          </a:xfrm>
          <a:custGeom>
            <a:avLst/>
            <a:gdLst/>
            <a:ahLst/>
            <a:cxnLst/>
            <a:rect l="l" t="t" r="r" b="b"/>
            <a:pathLst>
              <a:path w="586124" h="612940">
                <a:moveTo>
                  <a:pt x="0" y="0"/>
                </a:moveTo>
                <a:lnTo>
                  <a:pt x="586124" y="0"/>
                </a:lnTo>
                <a:lnTo>
                  <a:pt x="586124" y="612940"/>
                </a:lnTo>
                <a:lnTo>
                  <a:pt x="0" y="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5861764" y="6724427"/>
            <a:ext cx="631897" cy="612940"/>
          </a:xfrm>
          <a:custGeom>
            <a:avLst/>
            <a:gdLst/>
            <a:ahLst/>
            <a:cxnLst/>
            <a:rect l="l" t="t" r="r" b="b"/>
            <a:pathLst>
              <a:path w="631897" h="612940">
                <a:moveTo>
                  <a:pt x="0" y="0"/>
                </a:moveTo>
                <a:lnTo>
                  <a:pt x="631897" y="0"/>
                </a:lnTo>
                <a:lnTo>
                  <a:pt x="631897" y="612940"/>
                </a:lnTo>
                <a:lnTo>
                  <a:pt x="0" y="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327557" y="8355412"/>
            <a:ext cx="638479" cy="612940"/>
          </a:xfrm>
          <a:custGeom>
            <a:avLst/>
            <a:gdLst/>
            <a:ahLst/>
            <a:cxnLst/>
            <a:rect l="l" t="t" r="r" b="b"/>
            <a:pathLst>
              <a:path w="638479" h="612940">
                <a:moveTo>
                  <a:pt x="0" y="0"/>
                </a:moveTo>
                <a:lnTo>
                  <a:pt x="638480" y="0"/>
                </a:lnTo>
                <a:lnTo>
                  <a:pt x="638480" y="612940"/>
                </a:lnTo>
                <a:lnTo>
                  <a:pt x="0" y="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5884012" y="8355412"/>
            <a:ext cx="612940" cy="612940"/>
          </a:xfrm>
          <a:custGeom>
            <a:avLst/>
            <a:gdLst/>
            <a:ahLst/>
            <a:cxnLst/>
            <a:rect l="l" t="t" r="r" b="b"/>
            <a:pathLst>
              <a:path w="612940" h="612940">
                <a:moveTo>
                  <a:pt x="0" y="0"/>
                </a:moveTo>
                <a:lnTo>
                  <a:pt x="612940" y="0"/>
                </a:lnTo>
                <a:lnTo>
                  <a:pt x="612940" y="612940"/>
                </a:lnTo>
                <a:lnTo>
                  <a:pt x="0" y="6129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555222" y="8321854"/>
            <a:ext cx="671715" cy="612940"/>
          </a:xfrm>
          <a:custGeom>
            <a:avLst/>
            <a:gdLst/>
            <a:ahLst/>
            <a:cxnLst/>
            <a:rect l="l" t="t" r="r" b="b"/>
            <a:pathLst>
              <a:path w="671715" h="612940">
                <a:moveTo>
                  <a:pt x="0" y="0"/>
                </a:moveTo>
                <a:lnTo>
                  <a:pt x="671715" y="0"/>
                </a:lnTo>
                <a:lnTo>
                  <a:pt x="671715" y="612941"/>
                </a:lnTo>
                <a:lnTo>
                  <a:pt x="0" y="61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101939" y="1075959"/>
            <a:ext cx="2810100" cy="786828"/>
          </a:xfrm>
          <a:custGeom>
            <a:avLst/>
            <a:gdLst/>
            <a:ahLst/>
            <a:cxnLst/>
            <a:rect l="l" t="t" r="r" b="b"/>
            <a:pathLst>
              <a:path w="2810100" h="786828">
                <a:moveTo>
                  <a:pt x="0" y="0"/>
                </a:moveTo>
                <a:lnTo>
                  <a:pt x="2810100" y="0"/>
                </a:lnTo>
                <a:lnTo>
                  <a:pt x="2810100" y="786828"/>
                </a:lnTo>
                <a:lnTo>
                  <a:pt x="0" y="7868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2424910" y="3191558"/>
            <a:ext cx="1413890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24910" y="3765958"/>
            <a:ext cx="2974258" cy="58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Focus on Innovation Management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24910" y="4976024"/>
            <a:ext cx="1413890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600+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24910" y="5550424"/>
            <a:ext cx="2974258" cy="2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Enterprise Customers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24910" y="6607010"/>
            <a:ext cx="2254447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28M €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24910" y="7181410"/>
            <a:ext cx="2974258" cy="2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Revenue 2024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24910" y="8237995"/>
            <a:ext cx="2254447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6M €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24910" y="8812395"/>
            <a:ext cx="2974258" cy="2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EBITDA 2024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48929" y="6607010"/>
            <a:ext cx="2254447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948929" y="7181410"/>
            <a:ext cx="2974258" cy="2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Employees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48929" y="8237995"/>
            <a:ext cx="2254447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48929" y="8812395"/>
            <a:ext cx="2974258" cy="2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Offices Worlwide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662297" y="8237995"/>
            <a:ext cx="2254447" cy="54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sz="3743" b="1">
                <a:solidFill>
                  <a:srgbClr val="1971C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2001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662297" y="8812395"/>
            <a:ext cx="5064873" cy="2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155">
                <a:solidFill>
                  <a:srgbClr val="2E2E2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Founded &amp; Constantly Growing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630602" y="1561227"/>
            <a:ext cx="11321949" cy="5608233"/>
            <a:chOff x="0" y="0"/>
            <a:chExt cx="15095932" cy="747764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5095932" cy="7477643"/>
            </a:xfrm>
            <a:custGeom>
              <a:avLst/>
              <a:gdLst/>
              <a:ahLst/>
              <a:cxnLst/>
              <a:rect l="l" t="t" r="r" b="b"/>
              <a:pathLst>
                <a:path w="15095932" h="7477643">
                  <a:moveTo>
                    <a:pt x="0" y="0"/>
                  </a:moveTo>
                  <a:lnTo>
                    <a:pt x="15095932" y="0"/>
                  </a:lnTo>
                  <a:lnTo>
                    <a:pt x="15095932" y="7477643"/>
                  </a:lnTo>
                  <a:lnTo>
                    <a:pt x="0" y="747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6834382" y="1037305"/>
              <a:ext cx="298342" cy="29834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332" tIns="50332" rIns="50332" bIns="50332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2454892" y="1672318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5" y="0"/>
                  </a:lnTo>
                  <a:lnTo>
                    <a:pt x="278855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1446146" y="2126983"/>
              <a:ext cx="1148174" cy="288109"/>
              <a:chOff x="0" y="0"/>
              <a:chExt cx="193104" cy="4845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93104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93104" h="48455">
                    <a:moveTo>
                      <a:pt x="17981" y="0"/>
                    </a:moveTo>
                    <a:lnTo>
                      <a:pt x="175123" y="0"/>
                    </a:lnTo>
                    <a:cubicBezTo>
                      <a:pt x="179892" y="0"/>
                      <a:pt x="184465" y="1894"/>
                      <a:pt x="187837" y="5266"/>
                    </a:cubicBezTo>
                    <a:cubicBezTo>
                      <a:pt x="191209" y="8639"/>
                      <a:pt x="193104" y="13212"/>
                      <a:pt x="193104" y="17981"/>
                    </a:cubicBezTo>
                    <a:lnTo>
                      <a:pt x="193104" y="30474"/>
                    </a:lnTo>
                    <a:cubicBezTo>
                      <a:pt x="193104" y="40405"/>
                      <a:pt x="185054" y="48455"/>
                      <a:pt x="175123" y="48455"/>
                    </a:cubicBezTo>
                    <a:lnTo>
                      <a:pt x="17981" y="48455"/>
                    </a:lnTo>
                    <a:cubicBezTo>
                      <a:pt x="8050" y="48455"/>
                      <a:pt x="0" y="40405"/>
                      <a:pt x="0" y="30474"/>
                    </a:cubicBezTo>
                    <a:lnTo>
                      <a:pt x="0" y="17981"/>
                    </a:lnTo>
                    <a:cubicBezTo>
                      <a:pt x="0" y="13212"/>
                      <a:pt x="1894" y="8639"/>
                      <a:pt x="5266" y="5266"/>
                    </a:cubicBezTo>
                    <a:cubicBezTo>
                      <a:pt x="8639" y="1894"/>
                      <a:pt x="13212" y="0"/>
                      <a:pt x="17981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9525"/>
                <a:ext cx="193104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3649071" y="1682456"/>
              <a:ext cx="1148174" cy="288109"/>
              <a:chOff x="0" y="0"/>
              <a:chExt cx="193104" cy="4845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93104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93104" h="48455">
                    <a:moveTo>
                      <a:pt x="17981" y="0"/>
                    </a:moveTo>
                    <a:lnTo>
                      <a:pt x="175123" y="0"/>
                    </a:lnTo>
                    <a:cubicBezTo>
                      <a:pt x="179892" y="0"/>
                      <a:pt x="184465" y="1894"/>
                      <a:pt x="187837" y="5266"/>
                    </a:cubicBezTo>
                    <a:cubicBezTo>
                      <a:pt x="191209" y="8639"/>
                      <a:pt x="193104" y="13212"/>
                      <a:pt x="193104" y="17981"/>
                    </a:cubicBezTo>
                    <a:lnTo>
                      <a:pt x="193104" y="30474"/>
                    </a:lnTo>
                    <a:cubicBezTo>
                      <a:pt x="193104" y="40405"/>
                      <a:pt x="185054" y="48455"/>
                      <a:pt x="175123" y="48455"/>
                    </a:cubicBezTo>
                    <a:lnTo>
                      <a:pt x="17981" y="48455"/>
                    </a:lnTo>
                    <a:cubicBezTo>
                      <a:pt x="8050" y="48455"/>
                      <a:pt x="0" y="40405"/>
                      <a:pt x="0" y="30474"/>
                    </a:cubicBezTo>
                    <a:lnTo>
                      <a:pt x="0" y="17981"/>
                    </a:lnTo>
                    <a:cubicBezTo>
                      <a:pt x="0" y="13212"/>
                      <a:pt x="1894" y="8639"/>
                      <a:pt x="5266" y="5266"/>
                    </a:cubicBezTo>
                    <a:cubicBezTo>
                      <a:pt x="8639" y="1894"/>
                      <a:pt x="13212" y="0"/>
                      <a:pt x="17981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9525"/>
                <a:ext cx="193104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3719663" y="1707946"/>
              <a:ext cx="1006989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MONTREAL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3509643" y="1209736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6" y="0"/>
                  </a:lnTo>
                  <a:lnTo>
                    <a:pt x="278856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3203664" y="2175289"/>
              <a:ext cx="932415" cy="288109"/>
              <a:chOff x="0" y="0"/>
              <a:chExt cx="156817" cy="4845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56817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56817" h="48455">
                    <a:moveTo>
                      <a:pt x="22142" y="0"/>
                    </a:moveTo>
                    <a:lnTo>
                      <a:pt x="134675" y="0"/>
                    </a:lnTo>
                    <a:cubicBezTo>
                      <a:pt x="140548" y="0"/>
                      <a:pt x="146179" y="2333"/>
                      <a:pt x="150332" y="6485"/>
                    </a:cubicBezTo>
                    <a:cubicBezTo>
                      <a:pt x="154484" y="10637"/>
                      <a:pt x="156817" y="16269"/>
                      <a:pt x="156817" y="22142"/>
                    </a:cubicBezTo>
                    <a:lnTo>
                      <a:pt x="156817" y="26314"/>
                    </a:lnTo>
                    <a:cubicBezTo>
                      <a:pt x="156817" y="38542"/>
                      <a:pt x="146904" y="48455"/>
                      <a:pt x="134675" y="48455"/>
                    </a:cubicBezTo>
                    <a:lnTo>
                      <a:pt x="22142" y="48455"/>
                    </a:lnTo>
                    <a:cubicBezTo>
                      <a:pt x="9913" y="48455"/>
                      <a:pt x="0" y="38542"/>
                      <a:pt x="0" y="26314"/>
                    </a:cubicBezTo>
                    <a:lnTo>
                      <a:pt x="0" y="22142"/>
                    </a:lnTo>
                    <a:cubicBezTo>
                      <a:pt x="0" y="9913"/>
                      <a:pt x="9913" y="0"/>
                      <a:pt x="22142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9525"/>
                <a:ext cx="156817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3274256" y="2200779"/>
              <a:ext cx="807828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BOSTON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3064236" y="1719813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5" y="0"/>
                  </a:lnTo>
                  <a:lnTo>
                    <a:pt x="278855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10720197" y="3090336"/>
              <a:ext cx="1231158" cy="288109"/>
              <a:chOff x="0" y="0"/>
              <a:chExt cx="207060" cy="48455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07060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207060" h="48455">
                    <a:moveTo>
                      <a:pt x="16769" y="0"/>
                    </a:moveTo>
                    <a:lnTo>
                      <a:pt x="190292" y="0"/>
                    </a:lnTo>
                    <a:cubicBezTo>
                      <a:pt x="199553" y="0"/>
                      <a:pt x="207060" y="7508"/>
                      <a:pt x="207060" y="16769"/>
                    </a:cubicBezTo>
                    <a:lnTo>
                      <a:pt x="207060" y="31686"/>
                    </a:lnTo>
                    <a:cubicBezTo>
                      <a:pt x="207060" y="36134"/>
                      <a:pt x="205294" y="40399"/>
                      <a:pt x="202149" y="43544"/>
                    </a:cubicBezTo>
                    <a:cubicBezTo>
                      <a:pt x="199004" y="46688"/>
                      <a:pt x="194739" y="48455"/>
                      <a:pt x="190292" y="48455"/>
                    </a:cubicBezTo>
                    <a:lnTo>
                      <a:pt x="16769" y="48455"/>
                    </a:lnTo>
                    <a:cubicBezTo>
                      <a:pt x="7508" y="48455"/>
                      <a:pt x="0" y="40947"/>
                      <a:pt x="0" y="31686"/>
                    </a:cubicBezTo>
                    <a:lnTo>
                      <a:pt x="0" y="16769"/>
                    </a:lnTo>
                    <a:cubicBezTo>
                      <a:pt x="0" y="7508"/>
                      <a:pt x="7508" y="0"/>
                      <a:pt x="16769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9525"/>
                <a:ext cx="207060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10790789" y="3115826"/>
              <a:ext cx="1077581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BANGALORE</a:t>
              </a:r>
            </a:p>
          </p:txBody>
        </p:sp>
        <p:sp>
          <p:nvSpPr>
            <p:cNvPr id="68" name="Freeform 68"/>
            <p:cNvSpPr/>
            <p:nvPr/>
          </p:nvSpPr>
          <p:spPr>
            <a:xfrm>
              <a:off x="10580769" y="2617616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6" y="0"/>
                  </a:lnTo>
                  <a:lnTo>
                    <a:pt x="278856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7687394" y="1263656"/>
              <a:ext cx="1141395" cy="288109"/>
              <a:chOff x="0" y="0"/>
              <a:chExt cx="191964" cy="48455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91964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91964" h="48455">
                    <a:moveTo>
                      <a:pt x="18088" y="0"/>
                    </a:moveTo>
                    <a:lnTo>
                      <a:pt x="173876" y="0"/>
                    </a:lnTo>
                    <a:cubicBezTo>
                      <a:pt x="183866" y="0"/>
                      <a:pt x="191964" y="8098"/>
                      <a:pt x="191964" y="18088"/>
                    </a:cubicBezTo>
                    <a:lnTo>
                      <a:pt x="191964" y="30367"/>
                    </a:lnTo>
                    <a:cubicBezTo>
                      <a:pt x="191964" y="40357"/>
                      <a:pt x="183866" y="48455"/>
                      <a:pt x="173876" y="48455"/>
                    </a:cubicBezTo>
                    <a:lnTo>
                      <a:pt x="18088" y="48455"/>
                    </a:lnTo>
                    <a:cubicBezTo>
                      <a:pt x="8098" y="48455"/>
                      <a:pt x="0" y="40357"/>
                      <a:pt x="0" y="30367"/>
                    </a:cubicBezTo>
                    <a:lnTo>
                      <a:pt x="0" y="18088"/>
                    </a:lnTo>
                    <a:cubicBezTo>
                      <a:pt x="0" y="8098"/>
                      <a:pt x="8098" y="0"/>
                      <a:pt x="18088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9525"/>
                <a:ext cx="191964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7757986" y="1289146"/>
              <a:ext cx="1025341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FRANKFURT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7547966" y="790936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6" y="0"/>
                  </a:lnTo>
                  <a:lnTo>
                    <a:pt x="278856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6991614" y="873094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5" y="0"/>
                  </a:lnTo>
                  <a:lnTo>
                    <a:pt x="278855" y="791080"/>
                  </a:lnTo>
                  <a:lnTo>
                    <a:pt x="0" y="791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6436132" y="1327759"/>
              <a:ext cx="694909" cy="288109"/>
              <a:chOff x="0" y="0"/>
              <a:chExt cx="116872" cy="48455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16872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16872" h="48455">
                    <a:moveTo>
                      <a:pt x="24228" y="0"/>
                    </a:moveTo>
                    <a:lnTo>
                      <a:pt x="92645" y="0"/>
                    </a:lnTo>
                    <a:cubicBezTo>
                      <a:pt x="99070" y="0"/>
                      <a:pt x="105233" y="2553"/>
                      <a:pt x="109776" y="7096"/>
                    </a:cubicBezTo>
                    <a:cubicBezTo>
                      <a:pt x="114320" y="11640"/>
                      <a:pt x="116872" y="17802"/>
                      <a:pt x="116872" y="24228"/>
                    </a:cubicBezTo>
                    <a:lnTo>
                      <a:pt x="116872" y="24228"/>
                    </a:lnTo>
                    <a:cubicBezTo>
                      <a:pt x="116872" y="30653"/>
                      <a:pt x="114320" y="36815"/>
                      <a:pt x="109776" y="41359"/>
                    </a:cubicBezTo>
                    <a:cubicBezTo>
                      <a:pt x="105233" y="45903"/>
                      <a:pt x="99070" y="48455"/>
                      <a:pt x="92645" y="48455"/>
                    </a:cubicBezTo>
                    <a:lnTo>
                      <a:pt x="24228" y="48455"/>
                    </a:lnTo>
                    <a:cubicBezTo>
                      <a:pt x="17802" y="48455"/>
                      <a:pt x="11640" y="45903"/>
                      <a:pt x="7096" y="41359"/>
                    </a:cubicBezTo>
                    <a:cubicBezTo>
                      <a:pt x="2553" y="36815"/>
                      <a:pt x="0" y="30653"/>
                      <a:pt x="0" y="24228"/>
                    </a:cubicBezTo>
                    <a:lnTo>
                      <a:pt x="0" y="24228"/>
                    </a:lnTo>
                    <a:cubicBezTo>
                      <a:pt x="0" y="17802"/>
                      <a:pt x="2553" y="11640"/>
                      <a:pt x="7096" y="7096"/>
                    </a:cubicBezTo>
                    <a:cubicBezTo>
                      <a:pt x="11640" y="2553"/>
                      <a:pt x="17802" y="0"/>
                      <a:pt x="24228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9525"/>
                <a:ext cx="116872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1516738" y="2152473"/>
              <a:ext cx="1006989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OKLAHOMA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6499417" y="1353249"/>
              <a:ext cx="561032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BONN</a:t>
              </a:r>
            </a:p>
          </p:txBody>
        </p:sp>
        <p:sp>
          <p:nvSpPr>
            <p:cNvPr id="80" name="Freeform 80"/>
            <p:cNvSpPr/>
            <p:nvPr/>
          </p:nvSpPr>
          <p:spPr>
            <a:xfrm>
              <a:off x="6704697" y="359647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6" y="0"/>
                  </a:lnTo>
                  <a:lnTo>
                    <a:pt x="278856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81"/>
            <p:cNvGrpSpPr/>
            <p:nvPr/>
          </p:nvGrpSpPr>
          <p:grpSpPr>
            <a:xfrm>
              <a:off x="5567623" y="814312"/>
              <a:ext cx="1276502" cy="288109"/>
              <a:chOff x="0" y="0"/>
              <a:chExt cx="214687" cy="48455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214687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214687" h="48455">
                    <a:moveTo>
                      <a:pt x="16173" y="0"/>
                    </a:moveTo>
                    <a:lnTo>
                      <a:pt x="198513" y="0"/>
                    </a:lnTo>
                    <a:cubicBezTo>
                      <a:pt x="207446" y="0"/>
                      <a:pt x="214687" y="7241"/>
                      <a:pt x="214687" y="16173"/>
                    </a:cubicBezTo>
                    <a:lnTo>
                      <a:pt x="214687" y="32282"/>
                    </a:lnTo>
                    <a:cubicBezTo>
                      <a:pt x="214687" y="36571"/>
                      <a:pt x="212983" y="40685"/>
                      <a:pt x="209949" y="43718"/>
                    </a:cubicBezTo>
                    <a:cubicBezTo>
                      <a:pt x="206916" y="46751"/>
                      <a:pt x="202803" y="48455"/>
                      <a:pt x="198513" y="48455"/>
                    </a:cubicBezTo>
                    <a:lnTo>
                      <a:pt x="16173" y="48455"/>
                    </a:lnTo>
                    <a:cubicBezTo>
                      <a:pt x="7241" y="48455"/>
                      <a:pt x="0" y="41214"/>
                      <a:pt x="0" y="32282"/>
                    </a:cubicBezTo>
                    <a:lnTo>
                      <a:pt x="0" y="16173"/>
                    </a:lnTo>
                    <a:cubicBezTo>
                      <a:pt x="0" y="7241"/>
                      <a:pt x="7241" y="0"/>
                      <a:pt x="16173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9525"/>
                <a:ext cx="214687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5623815" y="839802"/>
              <a:ext cx="1149718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MANCHESTER</a:t>
              </a:r>
            </a:p>
          </p:txBody>
        </p:sp>
        <p:grpSp>
          <p:nvGrpSpPr>
            <p:cNvPr id="85" name="Group 85"/>
            <p:cNvGrpSpPr/>
            <p:nvPr/>
          </p:nvGrpSpPr>
          <p:grpSpPr>
            <a:xfrm>
              <a:off x="7561089" y="820737"/>
              <a:ext cx="1003404" cy="288109"/>
              <a:chOff x="0" y="0"/>
              <a:chExt cx="168756" cy="48455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68756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68756" h="48455">
                    <a:moveTo>
                      <a:pt x="20575" y="0"/>
                    </a:moveTo>
                    <a:lnTo>
                      <a:pt x="148181" y="0"/>
                    </a:lnTo>
                    <a:cubicBezTo>
                      <a:pt x="153638" y="0"/>
                      <a:pt x="158871" y="2168"/>
                      <a:pt x="162730" y="6026"/>
                    </a:cubicBezTo>
                    <a:cubicBezTo>
                      <a:pt x="166588" y="9885"/>
                      <a:pt x="168756" y="15118"/>
                      <a:pt x="168756" y="20575"/>
                    </a:cubicBezTo>
                    <a:lnTo>
                      <a:pt x="168756" y="27880"/>
                    </a:lnTo>
                    <a:cubicBezTo>
                      <a:pt x="168756" y="33337"/>
                      <a:pt x="166588" y="38570"/>
                      <a:pt x="162730" y="42429"/>
                    </a:cubicBezTo>
                    <a:cubicBezTo>
                      <a:pt x="158871" y="46287"/>
                      <a:pt x="153638" y="48455"/>
                      <a:pt x="148181" y="48455"/>
                    </a:cubicBezTo>
                    <a:lnTo>
                      <a:pt x="20575" y="48455"/>
                    </a:lnTo>
                    <a:cubicBezTo>
                      <a:pt x="15118" y="48455"/>
                      <a:pt x="9885" y="46287"/>
                      <a:pt x="6026" y="42429"/>
                    </a:cubicBezTo>
                    <a:cubicBezTo>
                      <a:pt x="2168" y="38570"/>
                      <a:pt x="0" y="33337"/>
                      <a:pt x="0" y="27880"/>
                    </a:cubicBezTo>
                    <a:lnTo>
                      <a:pt x="0" y="20575"/>
                    </a:lnTo>
                    <a:cubicBezTo>
                      <a:pt x="0" y="15118"/>
                      <a:pt x="2168" y="9885"/>
                      <a:pt x="6026" y="6026"/>
                    </a:cubicBezTo>
                    <a:cubicBezTo>
                      <a:pt x="9885" y="2168"/>
                      <a:pt x="15118" y="0"/>
                      <a:pt x="20575" y="0"/>
                    </a:cubicBezTo>
                    <a:close/>
                  </a:path>
                </a:pathLst>
              </a:custGeom>
              <a:solidFill>
                <a:srgbClr val="FF5F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9525"/>
                <a:ext cx="168756" cy="57980"/>
              </a:xfrm>
              <a:prstGeom prst="rect">
                <a:avLst/>
              </a:prstGeom>
            </p:spPr>
            <p:txBody>
              <a:bodyPr lIns="53486" tIns="53486" rIns="53486" bIns="53486" rtlCol="0" anchor="ctr"/>
              <a:lstStyle/>
              <a:p>
                <a:pPr algn="ctr">
                  <a:lnSpc>
                    <a:spcPts val="2750"/>
                  </a:lnSpc>
                </a:pPr>
                <a:endParaRPr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7631681" y="846227"/>
              <a:ext cx="867637" cy="218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</a:pPr>
              <a:r>
                <a:rPr lang="en-US" sz="991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HELSINKI</a:t>
              </a:r>
            </a:p>
          </p:txBody>
        </p:sp>
        <p:sp>
          <p:nvSpPr>
            <p:cNvPr id="89" name="Freeform 89"/>
            <p:cNvSpPr/>
            <p:nvPr/>
          </p:nvSpPr>
          <p:spPr>
            <a:xfrm>
              <a:off x="7421661" y="348017"/>
              <a:ext cx="278855" cy="791079"/>
            </a:xfrm>
            <a:custGeom>
              <a:avLst/>
              <a:gdLst/>
              <a:ahLst/>
              <a:cxnLst/>
              <a:rect l="l" t="t" r="r" b="b"/>
              <a:pathLst>
                <a:path w="278855" h="791079">
                  <a:moveTo>
                    <a:pt x="0" y="0"/>
                  </a:moveTo>
                  <a:lnTo>
                    <a:pt x="278855" y="0"/>
                  </a:lnTo>
                  <a:lnTo>
                    <a:pt x="278855" y="791079"/>
                  </a:lnTo>
                  <a:lnTo>
                    <a:pt x="0" y="79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TextBox 90"/>
          <p:cNvSpPr txBox="1"/>
          <p:nvPr/>
        </p:nvSpPr>
        <p:spPr>
          <a:xfrm>
            <a:off x="1101939" y="1966981"/>
            <a:ext cx="7033364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499">
                <a:solidFill>
                  <a:srgbClr val="0B0D1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Our Commitment Reflected in Our Achievements</a:t>
            </a:r>
          </a:p>
        </p:txBody>
      </p:sp>
      <p:sp>
        <p:nvSpPr>
          <p:cNvPr id="91" name="Freeform 91"/>
          <p:cNvSpPr/>
          <p:nvPr/>
        </p:nvSpPr>
        <p:spPr>
          <a:xfrm>
            <a:off x="15680987" y="580441"/>
            <a:ext cx="1983055" cy="555256"/>
          </a:xfrm>
          <a:custGeom>
            <a:avLst/>
            <a:gdLst/>
            <a:ahLst/>
            <a:cxnLst/>
            <a:rect l="l" t="t" r="r" b="b"/>
            <a:pathLst>
              <a:path w="1983055" h="555256">
                <a:moveTo>
                  <a:pt x="0" y="0"/>
                </a:moveTo>
                <a:lnTo>
                  <a:pt x="1983055" y="0"/>
                </a:lnTo>
                <a:lnTo>
                  <a:pt x="1983055" y="555256"/>
                </a:lnTo>
                <a:lnTo>
                  <a:pt x="0" y="5552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0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82F8B-955C-EF81-1940-D627C570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2">
            <a:extLst>
              <a:ext uri="{FF2B5EF4-FFF2-40B4-BE49-F238E27FC236}">
                <a16:creationId xmlns:a16="http://schemas.microsoft.com/office/drawing/2014/main" id="{FCFB10D2-CD37-2F13-9E03-F98869DF6246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5F7977E-6A50-F809-39CA-5CF923516B08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9C1FE52-620D-F1FF-220E-29E971446E76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FF1B205-487F-32DF-E6E5-04BCD4900A91}"/>
              </a:ext>
            </a:extLst>
          </p:cNvPr>
          <p:cNvSpPr txBox="1"/>
          <p:nvPr/>
        </p:nvSpPr>
        <p:spPr>
          <a:xfrm>
            <a:off x="609600" y="3623871"/>
            <a:ext cx="16626847" cy="3812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ussar Bold"/>
                <a:ea typeface="Hussar Bold"/>
                <a:cs typeface="Hussar Bold"/>
                <a:sym typeface="Hussar Bold"/>
              </a:rPr>
              <a:t>WHAT DO YOU SEE AS THE BIGGEST BARRIER TO MEASURING INNOVATION WITHIN YOUR ORGANIZATION?</a:t>
            </a: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18FC80F9-383F-CB7A-79FF-F1848DA87D57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 descr="A black and grey logo&#10;&#10;AI-generated content may be incorrect.">
            <a:extLst>
              <a:ext uri="{FF2B5EF4-FFF2-40B4-BE49-F238E27FC236}">
                <a16:creationId xmlns:a16="http://schemas.microsoft.com/office/drawing/2014/main" id="{88FCD07B-101F-B30F-2896-9BDA53CAE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3" y="113171"/>
            <a:ext cx="172069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89BDC-358C-829E-5E4F-39581337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433DC32-9735-CD14-CCBF-9ABD0B43DDA4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445D895-D2F5-A13B-E832-F0877C86AED4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F9F6B0A-85CD-65E1-B6EF-113922CE45F6}"/>
              </a:ext>
            </a:extLst>
          </p:cNvPr>
          <p:cNvSpPr txBox="1"/>
          <p:nvPr/>
        </p:nvSpPr>
        <p:spPr>
          <a:xfrm>
            <a:off x="4052401" y="8062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ALIGN STRATEGIC PRIORITIES</a:t>
            </a: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2D3EAD35-C30D-18E8-8403-B1FEE9A3C8F4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85A1E3AD-EE80-EA58-0407-9ED738F67239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0AC336CA-EA64-65A0-E778-6062ACA48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814337-22AB-C6D2-7B65-DF9DA9B19D4E}"/>
              </a:ext>
            </a:extLst>
          </p:cNvPr>
          <p:cNvGrpSpPr/>
          <p:nvPr/>
        </p:nvGrpSpPr>
        <p:grpSpPr>
          <a:xfrm>
            <a:off x="2468740" y="547850"/>
            <a:ext cx="1221551" cy="1394067"/>
            <a:chOff x="5334000" y="723900"/>
            <a:chExt cx="3038046" cy="34671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55E41BB4-2329-D399-7099-2721684189DF}"/>
                </a:ext>
              </a:extLst>
            </p:cNvPr>
            <p:cNvSpPr/>
            <p:nvPr/>
          </p:nvSpPr>
          <p:spPr>
            <a:xfrm>
              <a:off x="5867400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460754" h="4114800">
                  <a:moveTo>
                    <a:pt x="0" y="0"/>
                  </a:moveTo>
                  <a:lnTo>
                    <a:pt x="1460754" y="0"/>
                  </a:lnTo>
                  <a:lnTo>
                    <a:pt x="146075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F69273-2535-9632-6EE6-1B58FF32CD67}"/>
                </a:ext>
              </a:extLst>
            </p:cNvPr>
            <p:cNvSpPr/>
            <p:nvPr/>
          </p:nvSpPr>
          <p:spPr>
            <a:xfrm>
              <a:off x="5334000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90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CA5AE-93C0-0359-16DE-F5AA9253E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B9A455C-106B-7BF8-5926-7D50235CDEB9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82332A1-CAE9-603A-99E4-319087BC4DEE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A2BC5D-B50F-9872-D10B-C2B1D1C1A766}"/>
              </a:ext>
            </a:extLst>
          </p:cNvPr>
          <p:cNvSpPr txBox="1"/>
          <p:nvPr/>
        </p:nvSpPr>
        <p:spPr>
          <a:xfrm>
            <a:off x="4052401" y="8062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ALIGN STRATEGIC PRIORITIES</a:t>
            </a: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5C09B406-DC23-7A04-4033-60D80802C87D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ABA73E3-6455-890E-2F72-A73A7FA5F0F2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56AB059D-F039-4AF5-2C1C-AF7635194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094211-67EF-ADD1-1F95-622E69ECBB98}"/>
              </a:ext>
            </a:extLst>
          </p:cNvPr>
          <p:cNvGrpSpPr/>
          <p:nvPr/>
        </p:nvGrpSpPr>
        <p:grpSpPr>
          <a:xfrm>
            <a:off x="2468740" y="547850"/>
            <a:ext cx="1221551" cy="1394067"/>
            <a:chOff x="5334000" y="723900"/>
            <a:chExt cx="3038046" cy="34671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B51AE282-0157-2948-3C0A-6C3D0A7517C8}"/>
                </a:ext>
              </a:extLst>
            </p:cNvPr>
            <p:cNvSpPr/>
            <p:nvPr/>
          </p:nvSpPr>
          <p:spPr>
            <a:xfrm>
              <a:off x="5867400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460754" h="4114800">
                  <a:moveTo>
                    <a:pt x="0" y="0"/>
                  </a:moveTo>
                  <a:lnTo>
                    <a:pt x="1460754" y="0"/>
                  </a:lnTo>
                  <a:lnTo>
                    <a:pt x="146075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B179966-8A5C-7971-A08D-CD3311ACF5AB}"/>
                </a:ext>
              </a:extLst>
            </p:cNvPr>
            <p:cNvSpPr/>
            <p:nvPr/>
          </p:nvSpPr>
          <p:spPr>
            <a:xfrm>
              <a:off x="5334000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6DFB47-F740-BE59-ECEE-E94298D96283}"/>
              </a:ext>
            </a:extLst>
          </p:cNvPr>
          <p:cNvGrpSpPr/>
          <p:nvPr/>
        </p:nvGrpSpPr>
        <p:grpSpPr>
          <a:xfrm>
            <a:off x="2468740" y="2499458"/>
            <a:ext cx="1225296" cy="1399032"/>
            <a:chOff x="723044" y="4191000"/>
            <a:chExt cx="3038046" cy="34671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F70E6E55-B56A-31C4-3E65-70A547EA2C6D}"/>
                </a:ext>
              </a:extLst>
            </p:cNvPr>
            <p:cNvSpPr/>
            <p:nvPr/>
          </p:nvSpPr>
          <p:spPr>
            <a:xfrm>
              <a:off x="1620275" y="4838700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3250692" h="4114800">
                  <a:moveTo>
                    <a:pt x="0" y="0"/>
                  </a:moveTo>
                  <a:lnTo>
                    <a:pt x="3250692" y="0"/>
                  </a:lnTo>
                  <a:lnTo>
                    <a:pt x="325069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C10FE5A-C5DF-09C4-2B47-34C1E17A4F86}"/>
                </a:ext>
              </a:extLst>
            </p:cNvPr>
            <p:cNvSpPr/>
            <p:nvPr/>
          </p:nvSpPr>
          <p:spPr>
            <a:xfrm>
              <a:off x="723044" y="41910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2C398189-B538-3E2B-48E5-AFE962D2062F}"/>
              </a:ext>
            </a:extLst>
          </p:cNvPr>
          <p:cNvSpPr txBox="1"/>
          <p:nvPr/>
        </p:nvSpPr>
        <p:spPr>
          <a:xfrm>
            <a:off x="4052401" y="275275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SET CLEAR KPIs</a:t>
            </a:r>
          </a:p>
        </p:txBody>
      </p:sp>
    </p:spTree>
    <p:extLst>
      <p:ext uri="{BB962C8B-B14F-4D97-AF65-F5344CB8AC3E}">
        <p14:creationId xmlns:p14="http://schemas.microsoft.com/office/powerpoint/2010/main" val="423751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D2DBF-BABC-61CE-A01E-934A4618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BCD7295-CB17-F683-56A2-AC77830445E8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A81B034-5EC2-5A22-B1CE-AFFF6A99121F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42C772-CBEE-A0E4-360F-E83CB164EE74}"/>
              </a:ext>
            </a:extLst>
          </p:cNvPr>
          <p:cNvSpPr txBox="1"/>
          <p:nvPr/>
        </p:nvSpPr>
        <p:spPr>
          <a:xfrm>
            <a:off x="4052401" y="8062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ALIGN STRATEGIC PRIORITIES</a:t>
            </a: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C2564E0B-6613-C4D7-E927-30C47CDBB3F2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5DF1BE5-BABE-83E2-BA84-02614001B529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67E284EB-FF40-5A6B-7F65-4588532F8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CF4F6E-15EC-98A7-22FC-A928415AECB3}"/>
              </a:ext>
            </a:extLst>
          </p:cNvPr>
          <p:cNvGrpSpPr/>
          <p:nvPr/>
        </p:nvGrpSpPr>
        <p:grpSpPr>
          <a:xfrm>
            <a:off x="2468740" y="547850"/>
            <a:ext cx="1221551" cy="1394067"/>
            <a:chOff x="5334000" y="723900"/>
            <a:chExt cx="3038046" cy="34671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EF0C779-36D2-F6B2-016F-D60030A43394}"/>
                </a:ext>
              </a:extLst>
            </p:cNvPr>
            <p:cNvSpPr/>
            <p:nvPr/>
          </p:nvSpPr>
          <p:spPr>
            <a:xfrm>
              <a:off x="5867400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460754" h="4114800">
                  <a:moveTo>
                    <a:pt x="0" y="0"/>
                  </a:moveTo>
                  <a:lnTo>
                    <a:pt x="1460754" y="0"/>
                  </a:lnTo>
                  <a:lnTo>
                    <a:pt x="146075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AE862A-3C1B-B792-AE8B-89AD11FF8D03}"/>
                </a:ext>
              </a:extLst>
            </p:cNvPr>
            <p:cNvSpPr/>
            <p:nvPr/>
          </p:nvSpPr>
          <p:spPr>
            <a:xfrm>
              <a:off x="5334000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5757-EC74-8199-EE2B-906EE76C6C1F}"/>
              </a:ext>
            </a:extLst>
          </p:cNvPr>
          <p:cNvGrpSpPr/>
          <p:nvPr/>
        </p:nvGrpSpPr>
        <p:grpSpPr>
          <a:xfrm>
            <a:off x="2468740" y="2499458"/>
            <a:ext cx="1225296" cy="1399032"/>
            <a:chOff x="723044" y="4191000"/>
            <a:chExt cx="3038046" cy="34671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B4E52567-215E-DE7F-0718-AF14D45C07FD}"/>
                </a:ext>
              </a:extLst>
            </p:cNvPr>
            <p:cNvSpPr/>
            <p:nvPr/>
          </p:nvSpPr>
          <p:spPr>
            <a:xfrm>
              <a:off x="1620275" y="4838700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3250692" h="4114800">
                  <a:moveTo>
                    <a:pt x="0" y="0"/>
                  </a:moveTo>
                  <a:lnTo>
                    <a:pt x="3250692" y="0"/>
                  </a:lnTo>
                  <a:lnTo>
                    <a:pt x="325069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30689C6-48CE-E565-82B1-AC55651E494A}"/>
                </a:ext>
              </a:extLst>
            </p:cNvPr>
            <p:cNvSpPr/>
            <p:nvPr/>
          </p:nvSpPr>
          <p:spPr>
            <a:xfrm>
              <a:off x="723044" y="41910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949F4D-7498-FCFF-FE09-609C01DF5D0A}"/>
              </a:ext>
            </a:extLst>
          </p:cNvPr>
          <p:cNvGrpSpPr/>
          <p:nvPr/>
        </p:nvGrpSpPr>
        <p:grpSpPr>
          <a:xfrm>
            <a:off x="2468740" y="4456031"/>
            <a:ext cx="1221550" cy="1394066"/>
            <a:chOff x="10076978" y="723900"/>
            <a:chExt cx="3038046" cy="3467100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5A308C8A-6C6E-CC47-6070-D20DCC3B4EF7}"/>
                </a:ext>
              </a:extLst>
            </p:cNvPr>
            <p:cNvSpPr/>
            <p:nvPr/>
          </p:nvSpPr>
          <p:spPr>
            <a:xfrm>
              <a:off x="10974209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2736342" h="4114800">
                  <a:moveTo>
                    <a:pt x="0" y="0"/>
                  </a:moveTo>
                  <a:lnTo>
                    <a:pt x="2736342" y="0"/>
                  </a:lnTo>
                  <a:lnTo>
                    <a:pt x="273634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CDF956C-76CF-3EF8-5AA3-B35769FA0524}"/>
                </a:ext>
              </a:extLst>
            </p:cNvPr>
            <p:cNvSpPr/>
            <p:nvPr/>
          </p:nvSpPr>
          <p:spPr>
            <a:xfrm>
              <a:off x="10076978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F8EC648A-181E-1815-BEF7-2E003C1275D0}"/>
              </a:ext>
            </a:extLst>
          </p:cNvPr>
          <p:cNvSpPr txBox="1"/>
          <p:nvPr/>
        </p:nvSpPr>
        <p:spPr>
          <a:xfrm>
            <a:off x="4052401" y="275275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SET CLEAR KPIs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FAE8D6EF-75F0-1F76-9C25-EC70066E1EC9}"/>
              </a:ext>
            </a:extLst>
          </p:cNvPr>
          <p:cNvSpPr txBox="1"/>
          <p:nvPr/>
        </p:nvSpPr>
        <p:spPr>
          <a:xfrm>
            <a:off x="4052401" y="46993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COMMUNICATE WITH CREDIBILITY</a:t>
            </a:r>
          </a:p>
        </p:txBody>
      </p:sp>
    </p:spTree>
    <p:extLst>
      <p:ext uri="{BB962C8B-B14F-4D97-AF65-F5344CB8AC3E}">
        <p14:creationId xmlns:p14="http://schemas.microsoft.com/office/powerpoint/2010/main" val="422511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78F0C-B903-0511-0AC4-8BBC797A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5F95815-1BDD-23FB-0140-ACDCC9713E5C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10727EE-C5E5-AC45-2533-B48FE165243F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716E1BB-D3A6-49E4-F268-01957164A1EE}"/>
              </a:ext>
            </a:extLst>
          </p:cNvPr>
          <p:cNvSpPr txBox="1"/>
          <p:nvPr/>
        </p:nvSpPr>
        <p:spPr>
          <a:xfrm>
            <a:off x="4052401" y="8062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ALIGN STRATEGIC PRIORITIES</a:t>
            </a: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1FB8CFDB-2075-2891-713E-E9D51411C869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E00FFE2-CBBC-C57A-75D6-F8BE4B6AC1C0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04817313-9D4A-E770-BF3D-3F22FA227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E07C86-6425-981B-4B3E-9326D27EB1D7}"/>
              </a:ext>
            </a:extLst>
          </p:cNvPr>
          <p:cNvGrpSpPr/>
          <p:nvPr/>
        </p:nvGrpSpPr>
        <p:grpSpPr>
          <a:xfrm>
            <a:off x="2468740" y="547850"/>
            <a:ext cx="1221551" cy="1394067"/>
            <a:chOff x="5334000" y="723900"/>
            <a:chExt cx="3038046" cy="34671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5A552C0-929A-99C2-6887-C075B2991B5B}"/>
                </a:ext>
              </a:extLst>
            </p:cNvPr>
            <p:cNvSpPr/>
            <p:nvPr/>
          </p:nvSpPr>
          <p:spPr>
            <a:xfrm>
              <a:off x="5867400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460754" h="4114800">
                  <a:moveTo>
                    <a:pt x="0" y="0"/>
                  </a:moveTo>
                  <a:lnTo>
                    <a:pt x="1460754" y="0"/>
                  </a:lnTo>
                  <a:lnTo>
                    <a:pt x="146075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585DFE-B169-DC92-3D1F-9FF4613613CD}"/>
                </a:ext>
              </a:extLst>
            </p:cNvPr>
            <p:cNvSpPr/>
            <p:nvPr/>
          </p:nvSpPr>
          <p:spPr>
            <a:xfrm>
              <a:off x="5334000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09B441-00AD-017B-8F37-84CDFA758F41}"/>
              </a:ext>
            </a:extLst>
          </p:cNvPr>
          <p:cNvGrpSpPr/>
          <p:nvPr/>
        </p:nvGrpSpPr>
        <p:grpSpPr>
          <a:xfrm>
            <a:off x="2468740" y="2499458"/>
            <a:ext cx="1225296" cy="1399032"/>
            <a:chOff x="723044" y="4191000"/>
            <a:chExt cx="3038046" cy="34671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8E750A47-0994-0257-D9A9-F6B7B6A3FA6F}"/>
                </a:ext>
              </a:extLst>
            </p:cNvPr>
            <p:cNvSpPr/>
            <p:nvPr/>
          </p:nvSpPr>
          <p:spPr>
            <a:xfrm>
              <a:off x="1620275" y="4838700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3250692" h="4114800">
                  <a:moveTo>
                    <a:pt x="0" y="0"/>
                  </a:moveTo>
                  <a:lnTo>
                    <a:pt x="3250692" y="0"/>
                  </a:lnTo>
                  <a:lnTo>
                    <a:pt x="325069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23FE8A2-A4E7-F6B7-C4FD-AC6A74B9F14F}"/>
                </a:ext>
              </a:extLst>
            </p:cNvPr>
            <p:cNvSpPr/>
            <p:nvPr/>
          </p:nvSpPr>
          <p:spPr>
            <a:xfrm>
              <a:off x="723044" y="41910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4E02-A916-978C-8F08-3BD50068369F}"/>
              </a:ext>
            </a:extLst>
          </p:cNvPr>
          <p:cNvGrpSpPr/>
          <p:nvPr/>
        </p:nvGrpSpPr>
        <p:grpSpPr>
          <a:xfrm>
            <a:off x="2468740" y="6407638"/>
            <a:ext cx="1221546" cy="1394061"/>
            <a:chOff x="5057017" y="4686300"/>
            <a:chExt cx="3038046" cy="346710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B315870-D0BF-A035-BE9C-CEF9FEF4180C}"/>
                </a:ext>
              </a:extLst>
            </p:cNvPr>
            <p:cNvSpPr/>
            <p:nvPr/>
          </p:nvSpPr>
          <p:spPr>
            <a:xfrm>
              <a:off x="5675450" y="5372100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985391" h="4114800">
                  <a:moveTo>
                    <a:pt x="0" y="0"/>
                  </a:moveTo>
                  <a:lnTo>
                    <a:pt x="1985391" y="0"/>
                  </a:lnTo>
                  <a:lnTo>
                    <a:pt x="198539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0F60388F-8DAB-5663-8559-835FF506BE6D}"/>
                </a:ext>
              </a:extLst>
            </p:cNvPr>
            <p:cNvSpPr/>
            <p:nvPr/>
          </p:nvSpPr>
          <p:spPr>
            <a:xfrm>
              <a:off x="5057017" y="46863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6FF77-B534-804B-6F29-F0E0A5427249}"/>
              </a:ext>
            </a:extLst>
          </p:cNvPr>
          <p:cNvGrpSpPr/>
          <p:nvPr/>
        </p:nvGrpSpPr>
        <p:grpSpPr>
          <a:xfrm>
            <a:off x="2468740" y="4456031"/>
            <a:ext cx="1221550" cy="1394066"/>
            <a:chOff x="10076978" y="723900"/>
            <a:chExt cx="3038046" cy="3467100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C488FCA7-BEAB-BDF8-5A9D-9BA60A85DCE9}"/>
                </a:ext>
              </a:extLst>
            </p:cNvPr>
            <p:cNvSpPr/>
            <p:nvPr/>
          </p:nvSpPr>
          <p:spPr>
            <a:xfrm>
              <a:off x="10974209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2736342" h="4114800">
                  <a:moveTo>
                    <a:pt x="0" y="0"/>
                  </a:moveTo>
                  <a:lnTo>
                    <a:pt x="2736342" y="0"/>
                  </a:lnTo>
                  <a:lnTo>
                    <a:pt x="273634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42E7BA8D-AA9A-9456-E951-37EA58B1A0A0}"/>
                </a:ext>
              </a:extLst>
            </p:cNvPr>
            <p:cNvSpPr/>
            <p:nvPr/>
          </p:nvSpPr>
          <p:spPr>
            <a:xfrm>
              <a:off x="10076978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9C2FAA13-D1DD-043A-665D-A10C0E577497}"/>
              </a:ext>
            </a:extLst>
          </p:cNvPr>
          <p:cNvSpPr txBox="1"/>
          <p:nvPr/>
        </p:nvSpPr>
        <p:spPr>
          <a:xfrm>
            <a:off x="4052401" y="275275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SET CLEAR KPIs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AB804841-F299-B55A-9C17-97C6AF68B236}"/>
              </a:ext>
            </a:extLst>
          </p:cNvPr>
          <p:cNvSpPr txBox="1"/>
          <p:nvPr/>
        </p:nvSpPr>
        <p:spPr>
          <a:xfrm>
            <a:off x="4052401" y="46993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COMMUNICATE WITH CREDIBILITY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8F8CAE27-39E2-18CA-5C0C-AD7803D52F3E}"/>
              </a:ext>
            </a:extLst>
          </p:cNvPr>
          <p:cNvSpPr txBox="1"/>
          <p:nvPr/>
        </p:nvSpPr>
        <p:spPr>
          <a:xfrm>
            <a:off x="4052401" y="664585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CREATE A COMMON LANGUAGE</a:t>
            </a:r>
          </a:p>
        </p:txBody>
      </p:sp>
    </p:spTree>
    <p:extLst>
      <p:ext uri="{BB962C8B-B14F-4D97-AF65-F5344CB8AC3E}">
        <p14:creationId xmlns:p14="http://schemas.microsoft.com/office/powerpoint/2010/main" val="414699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C4F2C-E4F5-20D3-759D-47660D556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91F5DC8-F7F8-084F-3419-27445191FCC6}"/>
              </a:ext>
            </a:extLst>
          </p:cNvPr>
          <p:cNvSpPr/>
          <p:nvPr/>
        </p:nvSpPr>
        <p:spPr>
          <a:xfrm flipH="1" flipV="1">
            <a:off x="17958486" y="-435044"/>
            <a:ext cx="0" cy="11152299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96723E2-75AE-7309-3E02-2C2740EC9C8E}"/>
              </a:ext>
            </a:extLst>
          </p:cNvPr>
          <p:cNvSpPr/>
          <p:nvPr/>
        </p:nvSpPr>
        <p:spPr>
          <a:xfrm flipH="1">
            <a:off x="0" y="9889949"/>
            <a:ext cx="18936072" cy="0"/>
          </a:xfrm>
          <a:prstGeom prst="line">
            <a:avLst/>
          </a:prstGeom>
          <a:ln w="19050" cap="flat">
            <a:solidFill>
              <a:schemeClr val="bg2">
                <a:lumMod val="2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C86B802-DCFA-E3AF-E545-F861B37BA10E}"/>
              </a:ext>
            </a:extLst>
          </p:cNvPr>
          <p:cNvSpPr txBox="1"/>
          <p:nvPr/>
        </p:nvSpPr>
        <p:spPr>
          <a:xfrm>
            <a:off x="4052401" y="8062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ALIGN STRATEGIC PRIORITIES</a:t>
            </a: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4486B58-922B-5931-F3B4-C7A25BD3C901}"/>
              </a:ext>
            </a:extLst>
          </p:cNvPr>
          <p:cNvSpPr/>
          <p:nvPr/>
        </p:nvSpPr>
        <p:spPr>
          <a:xfrm>
            <a:off x="12277048" y="-3663216"/>
            <a:ext cx="7388998" cy="7326433"/>
          </a:xfrm>
          <a:custGeom>
            <a:avLst/>
            <a:gdLst/>
            <a:ahLst/>
            <a:cxnLst/>
            <a:rect l="l" t="t" r="r" b="b"/>
            <a:pathLst>
              <a:path w="7388998" h="7326433">
                <a:moveTo>
                  <a:pt x="0" y="0"/>
                </a:moveTo>
                <a:lnTo>
                  <a:pt x="7388998" y="0"/>
                </a:lnTo>
                <a:lnTo>
                  <a:pt x="7388998" y="7326432"/>
                </a:lnTo>
                <a:lnTo>
                  <a:pt x="0" y="732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8B3E7E0B-6352-1887-3C9E-CDBADFD69174}"/>
              </a:ext>
            </a:extLst>
          </p:cNvPr>
          <p:cNvSpPr/>
          <p:nvPr/>
        </p:nvSpPr>
        <p:spPr>
          <a:xfrm>
            <a:off x="3079516" y="7458224"/>
            <a:ext cx="6064484" cy="6013133"/>
          </a:xfrm>
          <a:custGeom>
            <a:avLst/>
            <a:gdLst/>
            <a:ahLst/>
            <a:cxnLst/>
            <a:rect l="l" t="t" r="r" b="b"/>
            <a:pathLst>
              <a:path w="6064484" h="6013133">
                <a:moveTo>
                  <a:pt x="0" y="0"/>
                </a:moveTo>
                <a:lnTo>
                  <a:pt x="6064484" y="0"/>
                </a:lnTo>
                <a:lnTo>
                  <a:pt x="6064484" y="6013133"/>
                </a:lnTo>
                <a:lnTo>
                  <a:pt x="0" y="601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27243" r="-134451" b="-8239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 descr="A logo with red and orange dots&#10;&#10;AI-generated content may be incorrect.">
            <a:extLst>
              <a:ext uri="{FF2B5EF4-FFF2-40B4-BE49-F238E27FC236}">
                <a16:creationId xmlns:a16="http://schemas.microsoft.com/office/drawing/2014/main" id="{C6D92279-4EB2-D396-F944-E51C2B6EF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" y="89602"/>
            <a:ext cx="1722088" cy="1190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151828-080D-5FFC-04F8-26396D91529A}"/>
              </a:ext>
            </a:extLst>
          </p:cNvPr>
          <p:cNvGrpSpPr/>
          <p:nvPr/>
        </p:nvGrpSpPr>
        <p:grpSpPr>
          <a:xfrm>
            <a:off x="2468740" y="547850"/>
            <a:ext cx="1221551" cy="1394067"/>
            <a:chOff x="5334000" y="723900"/>
            <a:chExt cx="3038046" cy="34671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E4026EC-1A9B-0B2B-759A-140E308356E2}"/>
                </a:ext>
              </a:extLst>
            </p:cNvPr>
            <p:cNvSpPr/>
            <p:nvPr/>
          </p:nvSpPr>
          <p:spPr>
            <a:xfrm>
              <a:off x="5867400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460754" h="4114800">
                  <a:moveTo>
                    <a:pt x="0" y="0"/>
                  </a:moveTo>
                  <a:lnTo>
                    <a:pt x="1460754" y="0"/>
                  </a:lnTo>
                  <a:lnTo>
                    <a:pt x="146075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7D9B8A1-536C-2149-0044-FD2D009BD04F}"/>
                </a:ext>
              </a:extLst>
            </p:cNvPr>
            <p:cNvSpPr/>
            <p:nvPr/>
          </p:nvSpPr>
          <p:spPr>
            <a:xfrm>
              <a:off x="5334000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AC28D2-0C42-811D-62ED-C0B874EB0160}"/>
              </a:ext>
            </a:extLst>
          </p:cNvPr>
          <p:cNvGrpSpPr/>
          <p:nvPr/>
        </p:nvGrpSpPr>
        <p:grpSpPr>
          <a:xfrm>
            <a:off x="2468740" y="8359239"/>
            <a:ext cx="1221546" cy="1394061"/>
            <a:chOff x="297944" y="0"/>
            <a:chExt cx="3038046" cy="3467100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E9CA455-0E7D-E613-111F-44EF34125B72}"/>
                </a:ext>
              </a:extLst>
            </p:cNvPr>
            <p:cNvSpPr/>
            <p:nvPr/>
          </p:nvSpPr>
          <p:spPr>
            <a:xfrm>
              <a:off x="1195175" y="723900"/>
              <a:ext cx="1243584" cy="2438400"/>
            </a:xfrm>
            <a:custGeom>
              <a:avLst/>
              <a:gdLst/>
              <a:ahLst/>
              <a:cxnLst/>
              <a:rect l="l" t="t" r="r" b="b"/>
              <a:pathLst>
                <a:path w="1882857" h="3691877">
                  <a:moveTo>
                    <a:pt x="0" y="0"/>
                  </a:moveTo>
                  <a:lnTo>
                    <a:pt x="1882857" y="0"/>
                  </a:lnTo>
                  <a:lnTo>
                    <a:pt x="1882857" y="3691877"/>
                  </a:lnTo>
                  <a:lnTo>
                    <a:pt x="0" y="3691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9DF613F-4650-DE2C-E8E9-C421F4CEF335}"/>
                </a:ext>
              </a:extLst>
            </p:cNvPr>
            <p:cNvSpPr/>
            <p:nvPr/>
          </p:nvSpPr>
          <p:spPr>
            <a:xfrm>
              <a:off x="297944" y="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E6F95A-5F04-4517-AA62-8AE52E517028}"/>
              </a:ext>
            </a:extLst>
          </p:cNvPr>
          <p:cNvGrpSpPr/>
          <p:nvPr/>
        </p:nvGrpSpPr>
        <p:grpSpPr>
          <a:xfrm>
            <a:off x="2468740" y="2499458"/>
            <a:ext cx="1225296" cy="1399032"/>
            <a:chOff x="723044" y="4191000"/>
            <a:chExt cx="3038046" cy="34671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57AEB1D2-0A18-EE2D-1D42-73CEB07998F2}"/>
                </a:ext>
              </a:extLst>
            </p:cNvPr>
            <p:cNvSpPr/>
            <p:nvPr/>
          </p:nvSpPr>
          <p:spPr>
            <a:xfrm>
              <a:off x="1620275" y="4838700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3250692" h="4114800">
                  <a:moveTo>
                    <a:pt x="0" y="0"/>
                  </a:moveTo>
                  <a:lnTo>
                    <a:pt x="3250692" y="0"/>
                  </a:lnTo>
                  <a:lnTo>
                    <a:pt x="325069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87F1EFE-9936-DA5B-A75B-39427099256C}"/>
                </a:ext>
              </a:extLst>
            </p:cNvPr>
            <p:cNvSpPr/>
            <p:nvPr/>
          </p:nvSpPr>
          <p:spPr>
            <a:xfrm>
              <a:off x="723044" y="41910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EACC19-7D13-7351-5314-EE4724DCFD2C}"/>
              </a:ext>
            </a:extLst>
          </p:cNvPr>
          <p:cNvGrpSpPr/>
          <p:nvPr/>
        </p:nvGrpSpPr>
        <p:grpSpPr>
          <a:xfrm>
            <a:off x="2468740" y="6407638"/>
            <a:ext cx="1221546" cy="1394061"/>
            <a:chOff x="5057017" y="4686300"/>
            <a:chExt cx="3038046" cy="346710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A71B790-ABEF-9902-8ED6-6851232C48E7}"/>
                </a:ext>
              </a:extLst>
            </p:cNvPr>
            <p:cNvSpPr/>
            <p:nvPr/>
          </p:nvSpPr>
          <p:spPr>
            <a:xfrm>
              <a:off x="5675450" y="5372100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1985391" h="4114800">
                  <a:moveTo>
                    <a:pt x="0" y="0"/>
                  </a:moveTo>
                  <a:lnTo>
                    <a:pt x="1985391" y="0"/>
                  </a:lnTo>
                  <a:lnTo>
                    <a:pt x="198539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E663AF3-0031-0FF4-5F4F-61267AB2C373}"/>
                </a:ext>
              </a:extLst>
            </p:cNvPr>
            <p:cNvSpPr/>
            <p:nvPr/>
          </p:nvSpPr>
          <p:spPr>
            <a:xfrm>
              <a:off x="5057017" y="46863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1C8DF9-3988-0DCA-7195-C1B9CD6A3C7A}"/>
              </a:ext>
            </a:extLst>
          </p:cNvPr>
          <p:cNvGrpSpPr/>
          <p:nvPr/>
        </p:nvGrpSpPr>
        <p:grpSpPr>
          <a:xfrm>
            <a:off x="2468740" y="4456031"/>
            <a:ext cx="1221550" cy="1394066"/>
            <a:chOff x="10076978" y="723900"/>
            <a:chExt cx="3038046" cy="3467100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C4AE3587-7469-E5EF-9644-A93B08AE9FCF}"/>
                </a:ext>
              </a:extLst>
            </p:cNvPr>
            <p:cNvSpPr/>
            <p:nvPr/>
          </p:nvSpPr>
          <p:spPr>
            <a:xfrm>
              <a:off x="10974209" y="1366434"/>
              <a:ext cx="1243584" cy="2441448"/>
            </a:xfrm>
            <a:custGeom>
              <a:avLst/>
              <a:gdLst/>
              <a:ahLst/>
              <a:cxnLst/>
              <a:rect l="l" t="t" r="r" b="b"/>
              <a:pathLst>
                <a:path w="2736342" h="4114800">
                  <a:moveTo>
                    <a:pt x="0" y="0"/>
                  </a:moveTo>
                  <a:lnTo>
                    <a:pt x="2736342" y="0"/>
                  </a:lnTo>
                  <a:lnTo>
                    <a:pt x="273634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DF82B54-9540-BD41-36E2-2562C2B30A1B}"/>
                </a:ext>
              </a:extLst>
            </p:cNvPr>
            <p:cNvSpPr/>
            <p:nvPr/>
          </p:nvSpPr>
          <p:spPr>
            <a:xfrm>
              <a:off x="10076978" y="723900"/>
              <a:ext cx="3038046" cy="3467100"/>
            </a:xfrm>
            <a:custGeom>
              <a:avLst/>
              <a:gdLst/>
              <a:ahLst/>
              <a:cxnLst/>
              <a:rect l="l" t="t" r="r" b="b"/>
              <a:pathLst>
                <a:path w="4506992" h="5143500">
                  <a:moveTo>
                    <a:pt x="0" y="0"/>
                  </a:moveTo>
                  <a:lnTo>
                    <a:pt x="4506992" y="0"/>
                  </a:lnTo>
                  <a:lnTo>
                    <a:pt x="4506992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727D885E-FE83-9987-8924-965D60792FCF}"/>
              </a:ext>
            </a:extLst>
          </p:cNvPr>
          <p:cNvSpPr txBox="1"/>
          <p:nvPr/>
        </p:nvSpPr>
        <p:spPr>
          <a:xfrm>
            <a:off x="4052401" y="275275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SET CLEAR KPIs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C15F57DE-1833-4B3A-81EA-535BD877D50D}"/>
              </a:ext>
            </a:extLst>
          </p:cNvPr>
          <p:cNvSpPr txBox="1"/>
          <p:nvPr/>
        </p:nvSpPr>
        <p:spPr>
          <a:xfrm>
            <a:off x="4052401" y="469930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COMMUNICATE WITH CREDIBILITY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1AA53F39-248C-D43D-53B0-A16D2870453D}"/>
              </a:ext>
            </a:extLst>
          </p:cNvPr>
          <p:cNvSpPr txBox="1"/>
          <p:nvPr/>
        </p:nvSpPr>
        <p:spPr>
          <a:xfrm>
            <a:off x="4052401" y="6645853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/>
                </a:solidFill>
                <a:latin typeface="Hussar Bold"/>
                <a:ea typeface="Hussar Bold"/>
                <a:cs typeface="Hussar Bold"/>
                <a:sym typeface="Hussar Bold"/>
              </a:rPr>
              <a:t>CREATE A COMMON LANGUAGE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23068BEB-A72F-63D4-6B75-AF4690B7FA21}"/>
              </a:ext>
            </a:extLst>
          </p:cNvPr>
          <p:cNvSpPr txBox="1"/>
          <p:nvPr/>
        </p:nvSpPr>
        <p:spPr>
          <a:xfrm>
            <a:off x="4052401" y="8592405"/>
            <a:ext cx="15226003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1"/>
              </a:lnSpc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Hussar Bold"/>
                <a:ea typeface="Hussar Bold"/>
                <a:cs typeface="Hussar Bold"/>
                <a:sym typeface="Hussar Bold"/>
              </a:rPr>
              <a:t>ENGAGE EXECUTIVES EFFECTIVELY</a:t>
            </a:r>
          </a:p>
        </p:txBody>
      </p:sp>
    </p:spTree>
    <p:extLst>
      <p:ext uri="{BB962C8B-B14F-4D97-AF65-F5344CB8AC3E}">
        <p14:creationId xmlns:p14="http://schemas.microsoft.com/office/powerpoint/2010/main" val="7722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7a5f5e-f97e-4aec-bab8-6e4187ef4f1c}" enabled="0" method="" siteId="{f87a5f5e-f97e-4aec-bab8-6e4187ef4f1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562</Words>
  <Application>Microsoft Macintosh PowerPoint</Application>
  <PresentationFormat>Custom</PresentationFormat>
  <Paragraphs>112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Hussar Bold</vt:lpstr>
      <vt:lpstr>Arial</vt:lpstr>
      <vt:lpstr>Bricolage Grotesque Bold</vt:lpstr>
      <vt:lpstr>Open Sans Bold</vt:lpstr>
      <vt:lpstr>Open Sans Light</vt:lpstr>
      <vt:lpstr>Calibri</vt:lpstr>
      <vt:lpstr>Bricolage Grotesque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Orange Modern Pitch Deck Company Presentation</dc:title>
  <dc:creator>Lawrence, Caitlin</dc:creator>
  <cp:lastModifiedBy>Rita Elachkar</cp:lastModifiedBy>
  <cp:revision>3</cp:revision>
  <dcterms:created xsi:type="dcterms:W3CDTF">2006-08-16T00:00:00Z</dcterms:created>
  <dcterms:modified xsi:type="dcterms:W3CDTF">2025-07-09T14:47:45Z</dcterms:modified>
  <dc:identifier>DAGrLg0SXRY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ccdb95-1314-481d-8bfc-f32af91e9f96_Enabled">
    <vt:lpwstr>true</vt:lpwstr>
  </property>
  <property fmtid="{D5CDD505-2E9C-101B-9397-08002B2CF9AE}" pid="3" name="MSIP_Label_3accdb95-1314-481d-8bfc-f32af91e9f96_SetDate">
    <vt:lpwstr>2025-07-09T14:19:16Z</vt:lpwstr>
  </property>
  <property fmtid="{D5CDD505-2E9C-101B-9397-08002B2CF9AE}" pid="4" name="MSIP_Label_3accdb95-1314-481d-8bfc-f32af91e9f96_Method">
    <vt:lpwstr>Privileged</vt:lpwstr>
  </property>
  <property fmtid="{D5CDD505-2E9C-101B-9397-08002B2CF9AE}" pid="5" name="MSIP_Label_3accdb95-1314-481d-8bfc-f32af91e9f96_Name">
    <vt:lpwstr>General</vt:lpwstr>
  </property>
  <property fmtid="{D5CDD505-2E9C-101B-9397-08002B2CF9AE}" pid="6" name="MSIP_Label_3accdb95-1314-481d-8bfc-f32af91e9f96_SiteId">
    <vt:lpwstr>f5c6240d-4da8-451c-a7af-2af900d7b75e</vt:lpwstr>
  </property>
  <property fmtid="{D5CDD505-2E9C-101B-9397-08002B2CF9AE}" pid="7" name="MSIP_Label_3accdb95-1314-481d-8bfc-f32af91e9f96_ActionId">
    <vt:lpwstr>f2672df7-3ce0-4ac5-9b81-3a321e065d6d</vt:lpwstr>
  </property>
  <property fmtid="{D5CDD505-2E9C-101B-9397-08002B2CF9AE}" pid="8" name="MSIP_Label_3accdb95-1314-481d-8bfc-f32af91e9f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Restricted</vt:lpwstr>
  </property>
</Properties>
</file>