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8" r:id="rId4"/>
    <p:sldMasterId id="2147483682" r:id="rId5"/>
  </p:sldMasterIdLst>
  <p:notesMasterIdLst>
    <p:notesMasterId r:id="rId18"/>
  </p:notesMasterIdLst>
  <p:sldIdLst>
    <p:sldId id="256" r:id="rId6"/>
    <p:sldId id="271" r:id="rId7"/>
    <p:sldId id="273" r:id="rId8"/>
    <p:sldId id="257" r:id="rId9"/>
    <p:sldId id="263" r:id="rId10"/>
    <p:sldId id="262" r:id="rId11"/>
    <p:sldId id="270" r:id="rId12"/>
    <p:sldId id="272" r:id="rId13"/>
    <p:sldId id="264" r:id="rId14"/>
    <p:sldId id="265" r:id="rId15"/>
    <p:sldId id="267" r:id="rId16"/>
    <p:sldId id="268" r:id="rId17"/>
  </p:sldIdLst>
  <p:sldSz cx="12192000" cy="6858000"/>
  <p:notesSz cx="7010400" cy="92964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247D8E7-82F7-8D2C-92A4-0D8841AC9BEC}" name="Freddy Solis" initials="FS" userId="Freddy Solis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00"/>
    <a:srgbClr val="8297B3"/>
    <a:srgbClr val="DD2821"/>
    <a:srgbClr val="595959"/>
    <a:srgbClr val="DD29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975"/>
    <p:restoredTop sz="97292"/>
  </p:normalViewPr>
  <p:slideViewPr>
    <p:cSldViewPr snapToGrid="0">
      <p:cViewPr varScale="1">
        <p:scale>
          <a:sx n="158" d="100"/>
          <a:sy n="158" d="100"/>
        </p:scale>
        <p:origin x="1280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E11E070-03E6-4B5B-9013-38462FC1183D}" type="datetimeFigureOut">
              <a:rPr lang="en-US" smtClean="0"/>
              <a:t>3/28/25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6F397E8-6A56-48C6-A620-AECC805D2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4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ACB73-96B0-D34E-AF5B-43913A94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541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4D76F-0B12-8CBC-3516-40185AD9F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32D362-E480-5E27-A07B-251B3FDC8F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E43B3F-890B-12CD-5057-ADE517B3A0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One minute on this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Alex will hand it to SK to talk through the written content we’ve completed and what we have planned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77462-37AC-8A3C-FD2D-C2496D41EC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ACB73-96B0-D34E-AF5B-43913A94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566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6FC41-2B70-AF73-3724-C30B8DFCC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6ADA3A-C80F-4A8E-2865-D5CA8E5BA7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ED7BE6-6C2E-A248-5361-D14AF4228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One minute max on this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SK will talk briefly about II and IA – what they are and how they are sponsorship opportunities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4F07F-FDC4-E947-B88B-F781813FD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ACB73-96B0-D34E-AF5B-43913A94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246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BE3C9-AD4B-78A5-BB7E-188C9C32F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E8C065-F1D7-419B-941F-08001F6EC8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8A0410-3270-C587-105A-3BF4B2F97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Alex will take over briefly, voiceover the final points, then facilitate Q&amp;A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FC13D-E805-0714-85F7-C205AC41F2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ACB73-96B0-D34E-AF5B-43913A94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273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A6593-7FB5-FD75-0F10-23DF361ED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4EF75B-5E86-40EF-27BC-2953BCADCE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330161-ED9D-905B-BBCB-8FBC8865E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Conclude this slide by 12:03pm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Alex kicks things off, welcomes everyone, brings on Kelley and SC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Alex says: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We’re here to share our insights, insights from NRG and Yum!, what’s coming up from IL and to take your questions at the end and throughout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Recorded for partners-only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Please take advantage of Chat and Q&amp;A to share comments and questions with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Alex asks Kelley to briefly introduce herself and her role.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Alex asks SC to briefly introduce himself, his role, and then moves to next slide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498D6-9E6A-F998-3B88-F6CD59763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ACB73-96B0-D34E-AF5B-43913A94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01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B8A65-7C60-DB1D-023A-B0096611F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3DAF61-71FC-9F4D-FABF-580CEFD7D5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6E7953-11FB-FBEF-314B-526FDD1AD0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Alex will take over briefly, voiceover the final points, then facilitate Q&amp;A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6BB43-0D26-0117-9C9F-136CE49608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ACB73-96B0-D34E-AF5B-43913A94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880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AD793-9062-3145-8DCC-38F122BFD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3C73E5-D4EA-2CCF-3B40-216E813E9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A410B8-62ED-BE52-1B49-58685D5599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Conclude this slide by 12:05pm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Alex briefly voices over these, emphasizing how important this is to us and how we rely on partners to reach out to be collaborative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Alex then moves to next slide and hands to SC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1BFB2-7CB5-0A47-3CFD-D5B28A7144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ACB73-96B0-D34E-AF5B-43913A94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579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FB691-4981-492C-D656-486895F84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26D210-7C43-A11A-5F2C-F3A2B9DECF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D20456-884E-0A41-5CFE-712F3FFB0C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Can go to 12:40pm at the latest if good Q&amp;A; otherwise,</a:t>
            </a:r>
            <a:r>
              <a:rPr lang="en-US" sz="1200" dirty="0"/>
              <a:t> can end earlier and take more general Q&amp;A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Alex will ask both Allison and Daniel to introduce themselves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Alex will ask each to share briefly: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Why did their project start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did they realize they needed a new 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we did together and how it helped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Where things are 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Advice / guidance for vendors; wave a magic wand </a:t>
            </a:r>
            <a:r>
              <a:rPr lang="en-US" dirty="0" err="1">
                <a:solidFill>
                  <a:schemeClr val="tx1"/>
                </a:solidFill>
              </a:rPr>
              <a:t>etc</a:t>
            </a:r>
            <a:r>
              <a:rPr lang="en-US" dirty="0">
                <a:solidFill>
                  <a:schemeClr val="tx1"/>
                </a:solidFill>
              </a:rPr>
              <a:t>…what makes partnerships successful and unsuccessful </a:t>
            </a:r>
            <a:r>
              <a:rPr lang="en-US" dirty="0" err="1">
                <a:solidFill>
                  <a:schemeClr val="tx1"/>
                </a:solidFill>
              </a:rPr>
              <a:t>etc</a:t>
            </a:r>
            <a:r>
              <a:rPr lang="en-US" dirty="0">
                <a:solidFill>
                  <a:schemeClr val="tx1"/>
                </a:solidFill>
              </a:rPr>
              <a:t>…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FC84D-5FEF-18F9-88D0-31365CE86A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ACB73-96B0-D34E-AF5B-43913A94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18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37B25-04F6-F045-6582-040D63149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9CD98B-BDE1-82BC-5FD0-DA9CAB8687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CEAD6D-3077-2723-5778-7385645468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Conclude this slide by 12:10pm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Hold any questions for later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SC takes the lead here, walking through each bullet; Alex might offer a few additional thoughts on each…for example, after economic pressures, emphasize that we’re hearing much more focus on core innovation, more decentralization and also the need for “innovation for non-innovation people”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Alex will keep an eye on the time and take back over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F4AD0-FB04-7581-4031-5D8576D8D0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ACB73-96B0-D34E-AF5B-43913A94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610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21F04-68F0-DD98-0A48-ADC856FE9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6B7857-ED3B-FC53-CBF4-6C6D50C50C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F25232-8402-456B-41C1-B96660F689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Conclude this slide by 12:15pm at the latest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</a:rPr>
              <a:t>Quick slide just to showcase that we do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Alex will briefly walk through the data on the right and verbatims from our recent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(Verbatims will replace this note)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6E09E-0970-3D1E-672E-F86D54CCF1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ACB73-96B0-D34E-AF5B-43913A94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075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AA0C3-D190-D118-CD83-AAAC5767B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5E0DDB-7A2A-FEC6-1554-894847342C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886496-3F80-7AA9-5D1F-9D11F4091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Conclude this slide by 12:10pm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Hold any questions for later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SC takes the lead here, walking through each bullet; Alex might offer a few additional thoughts on each…for example, after economic pressures, emphasize that we’re hearing much more focus on core innovation, more decentralization and also the need for “innovation for non-innovation people”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Alex will keep an eye on the time and take back over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9CBFE-DA52-A17B-3C52-4916768A0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ACB73-96B0-D34E-AF5B-43913A94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348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B3567-AFE8-9C00-01AD-5F7096428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7088E5-332F-1341-27D9-9E582A4852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0D185A-0891-DC60-836F-352F1202F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One minute on this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Alex will bring “Another Special Guest” SK on-screen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Alex will ask SK to talk briefly about the upcoming in-person events, including how remaining ones can be sponsorship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Alex will briefly talk about the upcoming virtual events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99649-0677-DEA5-3AED-5BDC109550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ACB73-96B0-D34E-AF5B-43913A94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406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5.xml"/><Relationship Id="rId7" Type="http://schemas.openxmlformats.org/officeDocument/2006/relationships/image" Target="../media/image10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CA9EB8-5002-44B3-B479-64E71033ED4E}"/>
              </a:ext>
            </a:extLst>
          </p:cNvPr>
          <p:cNvSpPr/>
          <p:nvPr/>
        </p:nvSpPr>
        <p:spPr bwMode="white">
          <a:xfrm>
            <a:off x="7050460" y="6484768"/>
            <a:ext cx="5142701" cy="373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41867" y="2464944"/>
            <a:ext cx="11108267" cy="1470025"/>
          </a:xfrm>
          <a:prstGeom prst="rect">
            <a:avLst/>
          </a:prstGeom>
        </p:spPr>
        <p:txBody>
          <a:bodyPr anchor="ctr"/>
          <a:lstStyle>
            <a:lvl1pPr algn="ctr">
              <a:defRPr sz="4267" cap="sm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Add Presentation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867" y="4252804"/>
            <a:ext cx="11108267" cy="7315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Author or Presenter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EFA83E1-759B-405B-B68A-9B6C740828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1867" y="5164667"/>
            <a:ext cx="11108267" cy="7302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667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5B8BF8-52F9-4CD9-BBF5-A931485F4965}"/>
              </a:ext>
            </a:extLst>
          </p:cNvPr>
          <p:cNvSpPr/>
          <p:nvPr/>
        </p:nvSpPr>
        <p:spPr bwMode="white">
          <a:xfrm>
            <a:off x="1" y="6256239"/>
            <a:ext cx="11989961" cy="601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B256C21-EA40-4B0F-97E7-E901D269C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867" y="6484768"/>
            <a:ext cx="11108267" cy="365125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rgbClr val="E80032"/>
                </a:solidFill>
              </a:defRPr>
            </a:lvl1pPr>
          </a:lstStyle>
          <a:p>
            <a:r>
              <a:rPr lang="en-US"/>
              <a:t>DOW CONFIDENTIAL - Do not share without permission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B1FD34-0389-4C97-8165-ED35FFEE07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8"/>
            <a:ext cx="12198096" cy="140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6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D185F9-ACC4-4ECC-B130-7B16B3C4764B}"/>
              </a:ext>
            </a:extLst>
          </p:cNvPr>
          <p:cNvSpPr/>
          <p:nvPr/>
        </p:nvSpPr>
        <p:spPr>
          <a:xfrm>
            <a:off x="0" y="6577582"/>
            <a:ext cx="12192000" cy="280417"/>
          </a:xfrm>
          <a:prstGeom prst="rect">
            <a:avLst/>
          </a:prstGeom>
          <a:solidFill>
            <a:srgbClr val="E3E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BC4B5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4FF8E35B-3231-4F45-B01A-CF32805B9875}"/>
              </a:ext>
            </a:extLst>
          </p:cNvPr>
          <p:cNvSpPr>
            <a:spLocks noChangeAspect="1"/>
          </p:cNvSpPr>
          <p:nvPr/>
        </p:nvSpPr>
        <p:spPr>
          <a:xfrm>
            <a:off x="5343638" y="6296295"/>
            <a:ext cx="1518657" cy="54864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A192EC-7358-4417-B8B5-A2EE672387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214" y="6384032"/>
            <a:ext cx="1059503" cy="3655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8EA302-157D-434D-B880-B29B5CC66066}"/>
              </a:ext>
            </a:extLst>
          </p:cNvPr>
          <p:cNvSpPr/>
          <p:nvPr/>
        </p:nvSpPr>
        <p:spPr bwMode="white">
          <a:xfrm>
            <a:off x="0" y="6385322"/>
            <a:ext cx="12192000" cy="472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01AE467-E9ED-409C-AA8B-1C2E9BCFA1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19266" y="6487075"/>
            <a:ext cx="624551" cy="365760"/>
          </a:xfrm>
          <a:prstGeom prst="rect">
            <a:avLst/>
          </a:prstGeom>
          <a:noFill/>
        </p:spPr>
        <p:txBody>
          <a:bodyPr anchor="ctr"/>
          <a:lstStyle>
            <a:lvl1pPr algn="r">
              <a:defRPr sz="1333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6D1532F-61F1-B941-ACDF-6BC65E0B40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29D5CE03-678D-4288-B7FF-4A2A3F6EF5A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821084" y="6487075"/>
            <a:ext cx="3101421" cy="365760"/>
          </a:xfrm>
          <a:prstGeom prst="rect">
            <a:avLst/>
          </a:prstGeom>
        </p:spPr>
        <p:txBody>
          <a:bodyPr anchor="ctr"/>
          <a:lstStyle>
            <a:lvl1pPr algn="r"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9EF58070-D9CB-4DB3-9CA8-428FF4C6A5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748" y="6487075"/>
            <a:ext cx="4023360" cy="365760"/>
          </a:xfrm>
          <a:prstGeom prst="rect">
            <a:avLst/>
          </a:prstGeom>
        </p:spPr>
        <p:txBody>
          <a:bodyPr lIns="45720" rIns="45720" anchor="ctr"/>
          <a:lstStyle>
            <a:lvl1pPr algn="l"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DOW CONFIDENTIAL - Do not share without permission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844E1C-37CC-4BB0-85F6-6A8BDCFD6488}"/>
              </a:ext>
            </a:extLst>
          </p:cNvPr>
          <p:cNvSpPr/>
          <p:nvPr/>
        </p:nvSpPr>
        <p:spPr>
          <a:xfrm>
            <a:off x="0" y="6577582"/>
            <a:ext cx="12192000" cy="280417"/>
          </a:xfrm>
          <a:prstGeom prst="rect">
            <a:avLst/>
          </a:prstGeom>
          <a:solidFill>
            <a:srgbClr val="E3E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BC4B5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E31D21-1F74-4859-91AB-060F38F56A41}"/>
              </a:ext>
            </a:extLst>
          </p:cNvPr>
          <p:cNvSpPr/>
          <p:nvPr/>
        </p:nvSpPr>
        <p:spPr bwMode="white">
          <a:xfrm>
            <a:off x="0" y="6385322"/>
            <a:ext cx="12192000" cy="472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032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A6E83C-43D3-4DB1-8803-EF0445F5C8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956" y="0"/>
            <a:ext cx="7422269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AB34FEC-AA52-EB43-9AEA-BBDB61F118E6}"/>
              </a:ext>
            </a:extLst>
          </p:cNvPr>
          <p:cNvGrpSpPr/>
          <p:nvPr/>
        </p:nvGrpSpPr>
        <p:grpSpPr>
          <a:xfrm>
            <a:off x="1228728" y="2513269"/>
            <a:ext cx="10963272" cy="2542936"/>
            <a:chOff x="921546" y="1884952"/>
            <a:chExt cx="8222454" cy="190720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7C4BBE-D6DD-4A43-9D7A-620D392B1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5267" y="1884952"/>
              <a:ext cx="4098733" cy="190720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18BDC52-10E3-4142-BF4E-FCB35E453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1546" y="1884952"/>
              <a:ext cx="2348800" cy="19072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2903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9" y="201176"/>
            <a:ext cx="11366500" cy="7715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7913BE-3A5F-4276-BC95-B34F0CED31B1}"/>
              </a:ext>
            </a:extLst>
          </p:cNvPr>
          <p:cNvSpPr/>
          <p:nvPr userDrawn="1"/>
        </p:nvSpPr>
        <p:spPr>
          <a:xfrm>
            <a:off x="0" y="1052945"/>
            <a:ext cx="11795760" cy="2743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6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effectLst/>
          <a:scene3d>
            <a:camera prst="orthographicFront"/>
            <a:lightRig rig="threePt" dir="b"/>
          </a:scene3d>
          <a:sp3d prstMaterial="matte">
            <a:contourClr>
              <a:schemeClr val="accent1">
                <a:tint val="10000"/>
                <a:satMod val="13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8130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 and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02CFD5B-D216-4B59-A2BF-6615A0DC4C2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51" imgH="351" progId="TCLayout.ActiveDocument.1">
                  <p:embed/>
                </p:oleObj>
              </mc:Choice>
              <mc:Fallback>
                <p:oleObj name="think-cell Slide" r:id="rId6" imgW="351" imgH="35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02CFD5B-D216-4B59-A2BF-6615A0DC4C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AC49425-86BA-4173-8174-0279835CF3B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6"/>
          </a:solidFill>
          <a:effectLst/>
          <a:scene3d>
            <a:camera prst="orthographicFront"/>
            <a:lightRig rig="threePt" dir="b"/>
          </a:scene3d>
          <a:sp3d prstMaterial="matte">
            <a:contourClr>
              <a:schemeClr val="accent1">
                <a:tint val="10000"/>
                <a:satMod val="13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200" b="1" i="0" baseline="0">
              <a:solidFill>
                <a:srgbClr val="000000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18D192-6D15-4B2D-B1F2-B1BD058F0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1" y="201170"/>
            <a:ext cx="11366500" cy="7715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78244375-C00B-0C4B-8EB8-3F49C118F720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51" imgH="351" progId="TCLayout.ActiveDocument.1">
                  <p:embed/>
                </p:oleObj>
              </mc:Choice>
              <mc:Fallback>
                <p:oleObj name="think-cell Slide" r:id="rId8" imgW="351" imgH="351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78244375-C00B-0C4B-8EB8-3F49C118F7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CA04BF38-0AFF-164E-B525-C43D8961A8A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6"/>
          </a:solidFill>
          <a:effectLst/>
          <a:scene3d>
            <a:camera prst="orthographicFront"/>
            <a:lightRig rig="threePt" dir="b"/>
          </a:scene3d>
          <a:sp3d prstMaterial="matte">
            <a:contourClr>
              <a:schemeClr val="accent1">
                <a:tint val="10000"/>
                <a:satMod val="13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200" b="1" i="0" baseline="0">
              <a:solidFill>
                <a:srgbClr val="000000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20764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9DFFC-0AA7-46DD-2E9D-AE7E214CB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BE1728-032A-FCC8-F0B8-638EA1D3F1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A7342-74EF-5F4F-F79F-98CB422A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801A-0BB3-7147-A78A-0475565248E7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E9A9C-A4D9-BA5A-CD0B-7AC580B60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B2BA1-B671-4B05-EEEE-02649F081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16BF-3F96-0B40-9853-F1C7C2ABF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49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47E8A-11AC-91A9-24A7-F6F416894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AF460-D489-B488-1AC5-FAF47C61C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F241D-9D3B-455D-D526-762CAACF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801A-0BB3-7147-A78A-0475565248E7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89DA0-1AD3-0799-0943-AB4A099F6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855D7-640D-7CCA-2B96-37DB16DD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16BF-3F96-0B40-9853-F1C7C2ABF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0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2E2D8-9025-0A3A-44AE-C391252AE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15F05-F0F3-11A4-C5ED-5B63365C7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3A591-2F93-F436-6B39-C89C6D3A3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801A-0BB3-7147-A78A-0475565248E7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1E63E-61B1-5545-FFCD-F825536DF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B1D62-1CB4-9816-18BD-8597A3750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16BF-3F96-0B40-9853-F1C7C2ABF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2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A34D-B06D-DBB3-CBA2-9C0425089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D29DC-D468-CAB5-CE05-81568D478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F980E-9F78-B6C6-BC05-AD0B3073A8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C3699-D228-4A04-A24F-484F3F51D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801A-0BB3-7147-A78A-0475565248E7}" type="datetimeFigureOut">
              <a:rPr lang="en-US" smtClean="0"/>
              <a:t>3/28/25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289C7-82E3-EB4F-E3AF-B3ADEB06E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9BE7B2-B87B-D7E8-A183-DEB567105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16BF-3F96-0B40-9853-F1C7C2ABF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54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6273A-6873-E633-CC03-D1DF9335F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E4660-8457-95D3-6421-91413A57F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CFFEA-AAB9-7138-53C0-A5D0A96A1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590B13-C912-AD4D-30FD-927F6F9F3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98F27B-D232-EBF7-CC0D-8B4D7A30D6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903C35-6EBC-2D3A-DCC8-1FEDC966C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801A-0BB3-7147-A78A-0475565248E7}" type="datetimeFigureOut">
              <a:rPr lang="en-US" smtClean="0"/>
              <a:t>3/28/25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866065-C2D1-4829-E6EC-B554D77DF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8AA63F-D807-D431-1109-31DAA9FC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16BF-3F96-0B40-9853-F1C7C2ABF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16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CB184-3BCB-0FFA-8E31-FFCC2847C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FF63A-2E5B-E874-3747-F95F6DC53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801A-0BB3-7147-A78A-0475565248E7}" type="datetimeFigureOut">
              <a:rPr lang="en-US" smtClean="0"/>
              <a:t>3/28/25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C845D9-792B-49D2-B74E-5FCD1B8F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7F5358-45BF-7E3A-1869-20FBEB0C6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16BF-3F96-0B40-9853-F1C7C2ABF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49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83B605-9DCE-4BDE-8FE8-60DE87C5AD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3"/>
            <a:ext cx="7424301" cy="6850212"/>
          </a:xfrm>
          <a:prstGeom prst="rect">
            <a:avLst/>
          </a:prstGeom>
        </p:spPr>
      </p:pic>
      <p:pic>
        <p:nvPicPr>
          <p:cNvPr id="3" name="Picture 2" descr="A picture containing outdoor, grass, game, person&#10;&#10;Description automatically generated">
            <a:extLst>
              <a:ext uri="{FF2B5EF4-FFF2-40B4-BE49-F238E27FC236}">
                <a16:creationId xmlns:a16="http://schemas.microsoft.com/office/drawing/2014/main" id="{DD4AE468-A541-44B9-B93C-F6A779CCA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49834D-5BF0-4383-A5C0-92EA2E18C4F2}"/>
              </a:ext>
            </a:extLst>
          </p:cNvPr>
          <p:cNvSpPr/>
          <p:nvPr/>
        </p:nvSpPr>
        <p:spPr bwMode="white">
          <a:xfrm>
            <a:off x="6114289" y="6484768"/>
            <a:ext cx="6077712" cy="373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02DBBA-618C-4D4A-ACD4-CA44E0EBB0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41293" y="1786537"/>
            <a:ext cx="5408840" cy="1470025"/>
          </a:xfrm>
          <a:prstGeom prst="rect">
            <a:avLst/>
          </a:prstGeom>
        </p:spPr>
        <p:txBody>
          <a:bodyPr anchor="ctr"/>
          <a:lstStyle>
            <a:lvl1pPr algn="l">
              <a:defRPr sz="4267" cap="sm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2708418-7C95-49FF-B4E2-AE65988602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41293" y="3404156"/>
            <a:ext cx="5408840" cy="15788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3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Author or Presenter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641E31E-CC97-496E-93D2-92301484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1292" y="6485903"/>
            <a:ext cx="5408841" cy="365760"/>
          </a:xfrm>
          <a:prstGeom prst="rect">
            <a:avLst/>
          </a:prstGeom>
        </p:spPr>
        <p:txBody>
          <a:bodyPr anchor="ctr"/>
          <a:lstStyle>
            <a:lvl1pPr algn="l">
              <a:defRPr sz="1333" b="1">
                <a:solidFill>
                  <a:srgbClr val="E80032"/>
                </a:solidFill>
              </a:defRPr>
            </a:lvl1pPr>
          </a:lstStyle>
          <a:p>
            <a:r>
              <a:rPr lang="en-US"/>
              <a:t>DOW CONFIDENTIAL - Do not share without permission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5B87260-881A-4E93-B30E-EC757B763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357" y="5070741"/>
            <a:ext cx="5411777" cy="56806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91248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0E0E61-7DD5-D3DD-FC31-7522D2A02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801A-0BB3-7147-A78A-0475565248E7}" type="datetimeFigureOut">
              <a:rPr lang="en-US" smtClean="0"/>
              <a:t>3/28/25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0B43CF-88B9-7775-CF74-FC9A025EA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79312-0A94-365D-B098-408FF4146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16BF-3F96-0B40-9853-F1C7C2ABF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64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5052F-9487-5F88-B14C-26C2C5283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8840F-B4E6-FA4A-8506-E493C0761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049AD-5664-260D-A237-13263418F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9C177-A1E9-86BA-476A-D0558AC81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801A-0BB3-7147-A78A-0475565248E7}" type="datetimeFigureOut">
              <a:rPr lang="en-US" smtClean="0"/>
              <a:t>3/28/25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DA65BE-0F6D-BB54-703B-308DD7BD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54208-7AE1-5CF2-601C-F676CE51D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16BF-3F96-0B40-9853-F1C7C2ABF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84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E1F96-94F2-3EFF-5AF3-0D9D7A7A3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BE9FB6-24E9-73FA-52CF-6AF589FD09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2CCDD7-1C3A-13A5-C102-0E44A2ACE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62583-B398-07A4-B20A-4EB203EA2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801A-0BB3-7147-A78A-0475565248E7}" type="datetimeFigureOut">
              <a:rPr lang="en-US" smtClean="0"/>
              <a:t>3/28/25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D5891-CE77-DF92-3190-67753645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5806B-FA50-A639-5592-B4BF5DAE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16BF-3F96-0B40-9853-F1C7C2ABF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66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47A9F-9B94-EA61-A5B4-65E1DBFC9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95B980-E1A9-87B4-33EB-046C34CD5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7FDA7-3471-9617-7A88-A16DF8A51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801A-0BB3-7147-A78A-0475565248E7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B7D6B-99F6-6147-4144-6D27A662C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5CFDF-1F1A-5A52-9A07-F8148786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16BF-3F96-0B40-9853-F1C7C2ABF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10F4FE-7A86-87A2-C0DF-E48CB9091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E46C9F-3DC8-993B-7BA9-9F61EEE10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FEB0D-5717-9EEE-10FF-BF7A25906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801A-0BB3-7147-A78A-0475565248E7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92D10-45A7-1391-9656-904097BD5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E1A8A-A309-C06A-3554-C07F234DE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16BF-3F96-0B40-9853-F1C7C2ABF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08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3528CD-D474-4F88-8270-2988B637097F}"/>
              </a:ext>
            </a:extLst>
          </p:cNvPr>
          <p:cNvCxnSpPr>
            <a:cxnSpLocks/>
          </p:cNvCxnSpPr>
          <p:nvPr/>
        </p:nvCxnSpPr>
        <p:spPr>
          <a:xfrm>
            <a:off x="381000" y="700988"/>
            <a:ext cx="11430000" cy="0"/>
          </a:xfrm>
          <a:prstGeom prst="line">
            <a:avLst/>
          </a:prstGeom>
          <a:ln w="9525">
            <a:solidFill>
              <a:srgbClr val="E8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81DE34CD-E61D-4FA8-ACC1-67A1F24A3A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19266" y="6487075"/>
            <a:ext cx="624551" cy="365760"/>
          </a:xfrm>
          <a:prstGeom prst="rect">
            <a:avLst/>
          </a:prstGeom>
          <a:noFill/>
        </p:spPr>
        <p:txBody>
          <a:bodyPr anchor="ctr"/>
          <a:lstStyle>
            <a:lvl1pPr algn="r">
              <a:defRPr sz="1333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6D1532F-61F1-B941-ACDF-6BC65E0B40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D2B22BB1-91BE-41E5-AFBB-E2ECEFA427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748" y="6487075"/>
            <a:ext cx="4023360" cy="365760"/>
          </a:xfrm>
          <a:prstGeom prst="rect">
            <a:avLst/>
          </a:prstGeom>
        </p:spPr>
        <p:txBody>
          <a:bodyPr lIns="45720" rIns="45720" anchor="ctr"/>
          <a:lstStyle>
            <a:lvl1pPr algn="l"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DOW CONFIDENTIAL - Do not share without permission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C3FADD-37BD-9C4B-9927-5B2CF7E2D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40156"/>
            <a:ext cx="11430000" cy="560832"/>
          </a:xfrm>
          <a:prstGeom prst="rect">
            <a:avLst/>
          </a:prstGeom>
        </p:spPr>
        <p:txBody>
          <a:bodyPr lIns="45720" rIns="45720" anchor="ctr"/>
          <a:lstStyle>
            <a:lvl1pPr>
              <a:defRPr lang="en-US" sz="2800" cap="small" baseline="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A6BCDC-8C29-FC4D-BECF-CE1B458598DA}"/>
              </a:ext>
            </a:extLst>
          </p:cNvPr>
          <p:cNvSpPr txBox="1"/>
          <p:nvPr/>
        </p:nvSpPr>
        <p:spPr>
          <a:xfrm>
            <a:off x="7174939" y="6559944"/>
            <a:ext cx="0" cy="0"/>
          </a:xfrm>
          <a:prstGeom prst="rect">
            <a:avLst/>
          </a:prstGeom>
          <a:noFill/>
        </p:spPr>
        <p:txBody>
          <a:bodyPr wrap="none" lIns="60960" rIns="60960" rtlCol="0">
            <a:noAutofit/>
          </a:bodyPr>
          <a:lstStyle/>
          <a:p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33427455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3528CD-D474-4F88-8270-2988B637097F}"/>
              </a:ext>
            </a:extLst>
          </p:cNvPr>
          <p:cNvCxnSpPr>
            <a:cxnSpLocks/>
          </p:cNvCxnSpPr>
          <p:nvPr/>
        </p:nvCxnSpPr>
        <p:spPr>
          <a:xfrm>
            <a:off x="381000" y="700988"/>
            <a:ext cx="11430000" cy="0"/>
          </a:xfrm>
          <a:prstGeom prst="line">
            <a:avLst/>
          </a:prstGeom>
          <a:ln w="9525">
            <a:solidFill>
              <a:srgbClr val="E8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81DE34CD-E61D-4FA8-ACC1-67A1F24A3A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19266" y="6487075"/>
            <a:ext cx="624551" cy="365760"/>
          </a:xfrm>
          <a:prstGeom prst="rect">
            <a:avLst/>
          </a:prstGeom>
          <a:noFill/>
        </p:spPr>
        <p:txBody>
          <a:bodyPr anchor="ctr"/>
          <a:lstStyle>
            <a:lvl1pPr algn="r">
              <a:defRPr sz="1333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6D1532F-61F1-B941-ACDF-6BC65E0B40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D2B22BB1-91BE-41E5-AFBB-E2ECEFA427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748" y="6487075"/>
            <a:ext cx="4023360" cy="365760"/>
          </a:xfrm>
          <a:prstGeom prst="rect">
            <a:avLst/>
          </a:prstGeom>
        </p:spPr>
        <p:txBody>
          <a:bodyPr lIns="45720" rIns="45720" anchor="ctr"/>
          <a:lstStyle>
            <a:lvl1pPr algn="l"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DOW CONFIDENTIAL - Do not share without permission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C3FADD-37BD-9C4B-9927-5B2CF7E2D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40156"/>
            <a:ext cx="11430000" cy="560832"/>
          </a:xfrm>
          <a:prstGeom prst="rect">
            <a:avLst/>
          </a:prstGeom>
        </p:spPr>
        <p:txBody>
          <a:bodyPr lIns="45720" rIns="45720" anchor="ctr"/>
          <a:lstStyle>
            <a:lvl1pPr>
              <a:defRPr lang="en-US" sz="2800" cap="small" baseline="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A6BCDC-8C29-FC4D-BECF-CE1B458598DA}"/>
              </a:ext>
            </a:extLst>
          </p:cNvPr>
          <p:cNvSpPr txBox="1"/>
          <p:nvPr/>
        </p:nvSpPr>
        <p:spPr>
          <a:xfrm>
            <a:off x="7174939" y="6559944"/>
            <a:ext cx="0" cy="0"/>
          </a:xfrm>
          <a:prstGeom prst="rect">
            <a:avLst/>
          </a:prstGeom>
          <a:noFill/>
        </p:spPr>
        <p:txBody>
          <a:bodyPr wrap="none" lIns="60960" rIns="60960" rtlCol="0">
            <a:noAutofit/>
          </a:bodyPr>
          <a:lstStyle/>
          <a:p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11714345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Log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CB978F2-E9DC-43A6-A84F-48F54FD5547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1867" y="889000"/>
            <a:ext cx="11106151" cy="5283200"/>
          </a:xfrm>
          <a:prstGeom prst="rect">
            <a:avLst/>
          </a:prstGeom>
        </p:spPr>
        <p:txBody>
          <a:bodyPr lIns="45720" rIns="45720">
            <a:noAutofit/>
          </a:bodyPr>
          <a:lstStyle>
            <a:lvl1pPr marL="304792" indent="-304792">
              <a:buClr>
                <a:srgbClr val="E80032"/>
              </a:buClr>
              <a:buFont typeface="Wingdings" panose="05000000000000000000" pitchFamily="2" charset="2"/>
              <a:buChar char="§"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-304792">
              <a:buClr>
                <a:srgbClr val="E80032"/>
              </a:buClr>
              <a:buSzPct val="80000"/>
              <a:buFont typeface="Wingdings" panose="05000000000000000000" pitchFamily="2" charset="2"/>
              <a:buChar char="Ø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377" indent="-304792">
              <a:buClr>
                <a:srgbClr val="E80032"/>
              </a:buClr>
              <a:buSzPct val="80000"/>
              <a:buFont typeface="Wingdings" panose="05000000000000000000" pitchFamily="2" charset="2"/>
              <a:buChar char="ü"/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3528CD-D474-4F88-8270-2988B637097F}"/>
              </a:ext>
            </a:extLst>
          </p:cNvPr>
          <p:cNvCxnSpPr>
            <a:cxnSpLocks/>
          </p:cNvCxnSpPr>
          <p:nvPr/>
        </p:nvCxnSpPr>
        <p:spPr>
          <a:xfrm>
            <a:off x="541865" y="700988"/>
            <a:ext cx="11106912" cy="0"/>
          </a:xfrm>
          <a:prstGeom prst="line">
            <a:avLst/>
          </a:prstGeom>
          <a:ln w="9525">
            <a:solidFill>
              <a:srgbClr val="E8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04D30FC-A071-49A3-9913-E7A7377092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19266" y="6487075"/>
            <a:ext cx="624551" cy="365760"/>
          </a:xfrm>
          <a:prstGeom prst="rect">
            <a:avLst/>
          </a:prstGeom>
          <a:noFill/>
        </p:spPr>
        <p:txBody>
          <a:bodyPr anchor="ctr"/>
          <a:lstStyle>
            <a:lvl1pPr algn="r">
              <a:defRPr sz="1333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6D1532F-61F1-B941-ACDF-6BC65E0B40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732357EA-89F0-4A5C-864B-33A628789D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748" y="6487075"/>
            <a:ext cx="4023360" cy="365760"/>
          </a:xfrm>
          <a:prstGeom prst="rect">
            <a:avLst/>
          </a:prstGeom>
        </p:spPr>
        <p:txBody>
          <a:bodyPr lIns="45720" rIns="45720" anchor="ctr"/>
          <a:lstStyle>
            <a:lvl1pPr algn="l"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DOW CONFIDENTIAL - Do not share without permission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9CFD2F-36B8-0841-B2EB-F5F312EEE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485" y="130701"/>
            <a:ext cx="11106912" cy="560832"/>
          </a:xfrm>
          <a:prstGeom prst="rect">
            <a:avLst/>
          </a:prstGeom>
        </p:spPr>
        <p:txBody>
          <a:bodyPr lIns="45720" rIns="45720" anchor="ctr"/>
          <a:lstStyle>
            <a:lvl1pPr>
              <a:defRPr lang="en-US" sz="2800" cap="small" baseline="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6599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Log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CB978F2-E9DC-43A6-A84F-48F54FD5547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1867" y="889000"/>
            <a:ext cx="11106151" cy="5283200"/>
          </a:xfrm>
          <a:prstGeom prst="rect">
            <a:avLst/>
          </a:prstGeom>
        </p:spPr>
        <p:txBody>
          <a:bodyPr lIns="45720" rIns="45720">
            <a:noAutofit/>
          </a:bodyPr>
          <a:lstStyle>
            <a:lvl1pPr marL="304792" indent="-304792">
              <a:buClr>
                <a:srgbClr val="E80032"/>
              </a:buClr>
              <a:buFont typeface="Wingdings" panose="05000000000000000000" pitchFamily="2" charset="2"/>
              <a:buChar char="§"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-304792">
              <a:buClr>
                <a:srgbClr val="E80032"/>
              </a:buClr>
              <a:buSzPct val="80000"/>
              <a:buFont typeface="Wingdings" panose="05000000000000000000" pitchFamily="2" charset="2"/>
              <a:buChar char="Ø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377" indent="-304792">
              <a:buClr>
                <a:srgbClr val="E80032"/>
              </a:buClr>
              <a:buSzPct val="80000"/>
              <a:buFont typeface="Wingdings" panose="05000000000000000000" pitchFamily="2" charset="2"/>
              <a:buChar char="ü"/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3528CD-D474-4F88-8270-2988B637097F}"/>
              </a:ext>
            </a:extLst>
          </p:cNvPr>
          <p:cNvCxnSpPr>
            <a:cxnSpLocks/>
          </p:cNvCxnSpPr>
          <p:nvPr/>
        </p:nvCxnSpPr>
        <p:spPr>
          <a:xfrm>
            <a:off x="541865" y="700988"/>
            <a:ext cx="11106912" cy="0"/>
          </a:xfrm>
          <a:prstGeom prst="line">
            <a:avLst/>
          </a:prstGeom>
          <a:ln w="9525">
            <a:solidFill>
              <a:srgbClr val="E8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04D30FC-A071-49A3-9913-E7A7377092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19266" y="6487075"/>
            <a:ext cx="624551" cy="365760"/>
          </a:xfrm>
          <a:prstGeom prst="rect">
            <a:avLst/>
          </a:prstGeom>
          <a:noFill/>
        </p:spPr>
        <p:txBody>
          <a:bodyPr anchor="ctr"/>
          <a:lstStyle>
            <a:lvl1pPr algn="r">
              <a:defRPr sz="1333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6D1532F-61F1-B941-ACDF-6BC65E0B40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732357EA-89F0-4A5C-864B-33A628789D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748" y="6487075"/>
            <a:ext cx="4023360" cy="365760"/>
          </a:xfrm>
          <a:prstGeom prst="rect">
            <a:avLst/>
          </a:prstGeom>
        </p:spPr>
        <p:txBody>
          <a:bodyPr lIns="45720" rIns="45720" anchor="ctr"/>
          <a:lstStyle>
            <a:lvl1pPr algn="l"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DOW CONFIDENTIAL - Do not share without permission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9CFD2F-36B8-0841-B2EB-F5F312EEE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485" y="130701"/>
            <a:ext cx="11106912" cy="560832"/>
          </a:xfrm>
          <a:prstGeom prst="rect">
            <a:avLst/>
          </a:prstGeom>
        </p:spPr>
        <p:txBody>
          <a:bodyPr lIns="45720" rIns="45720" anchor="ctr"/>
          <a:lstStyle>
            <a:lvl1pPr>
              <a:defRPr lang="en-US" sz="2800" cap="small" baseline="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67665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ide by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3528CD-D474-4F88-8270-2988B637097F}"/>
              </a:ext>
            </a:extLst>
          </p:cNvPr>
          <p:cNvCxnSpPr>
            <a:cxnSpLocks/>
          </p:cNvCxnSpPr>
          <p:nvPr/>
        </p:nvCxnSpPr>
        <p:spPr>
          <a:xfrm>
            <a:off x="541865" y="700988"/>
            <a:ext cx="11106912" cy="0"/>
          </a:xfrm>
          <a:prstGeom prst="line">
            <a:avLst/>
          </a:prstGeom>
          <a:ln w="9525">
            <a:solidFill>
              <a:srgbClr val="E8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A8FCFEE-3CB5-4A66-B883-B4C704B541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1866" y="889000"/>
            <a:ext cx="5503335" cy="5283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lIns="45720" rIns="45720">
            <a:noAutofit/>
          </a:bodyPr>
          <a:lstStyle>
            <a:lvl1pPr marL="304792" indent="-304792">
              <a:buClr>
                <a:srgbClr val="E80032"/>
              </a:buClr>
              <a:buFont typeface="Wingdings" panose="05000000000000000000" pitchFamily="2" charset="2"/>
              <a:buChar char="§"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-304792">
              <a:buClr>
                <a:srgbClr val="E80032"/>
              </a:buClr>
              <a:buSzPct val="80000"/>
              <a:buFont typeface="Wingdings" panose="05000000000000000000" pitchFamily="2" charset="2"/>
              <a:buChar char="Ø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377" indent="-304792">
              <a:buClr>
                <a:srgbClr val="E80032"/>
              </a:buClr>
              <a:buSzPct val="80000"/>
              <a:buFont typeface="Wingdings" panose="05000000000000000000" pitchFamily="2" charset="2"/>
              <a:buChar char="ü"/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F73913F-0226-4B28-AAC5-39D4FDF4480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46800" y="889000"/>
            <a:ext cx="5503333" cy="5283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lIns="45720" rIns="45720">
            <a:noAutofit/>
          </a:bodyPr>
          <a:lstStyle>
            <a:lvl1pPr marL="304792" indent="-304792">
              <a:buClr>
                <a:srgbClr val="E80032"/>
              </a:buClr>
              <a:buFont typeface="Wingdings" panose="05000000000000000000" pitchFamily="2" charset="2"/>
              <a:buChar char="§"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-304792">
              <a:buClr>
                <a:srgbClr val="E80032"/>
              </a:buClr>
              <a:buSzPct val="80000"/>
              <a:buFont typeface="Wingdings" panose="05000000000000000000" pitchFamily="2" charset="2"/>
              <a:buChar char="Ø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377" indent="-304792">
              <a:buClr>
                <a:srgbClr val="E80032"/>
              </a:buClr>
              <a:buSzPct val="80000"/>
              <a:buFont typeface="Wingdings" panose="05000000000000000000" pitchFamily="2" charset="2"/>
              <a:buChar char="ü"/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4953707-39C9-40EE-A018-D13137D15C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19266" y="6487075"/>
            <a:ext cx="624551" cy="365760"/>
          </a:xfrm>
          <a:prstGeom prst="rect">
            <a:avLst/>
          </a:prstGeom>
          <a:noFill/>
        </p:spPr>
        <p:txBody>
          <a:bodyPr anchor="ctr"/>
          <a:lstStyle>
            <a:lvl1pPr algn="r">
              <a:defRPr sz="1333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6D1532F-61F1-B941-ACDF-6BC65E0B40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333F7A7F-89F3-44DA-A835-BAF97F5281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748" y="6487075"/>
            <a:ext cx="4023360" cy="365760"/>
          </a:xfrm>
          <a:prstGeom prst="rect">
            <a:avLst/>
          </a:prstGeom>
        </p:spPr>
        <p:txBody>
          <a:bodyPr lIns="45720" rIns="45720" anchor="ctr"/>
          <a:lstStyle>
            <a:lvl1pPr algn="l"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DOW CONFIDENTIAL - Do not share without permission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EBD0160-6C0A-1A4C-B300-2327013A5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485" y="130701"/>
            <a:ext cx="11106912" cy="560832"/>
          </a:xfrm>
          <a:prstGeom prst="rect">
            <a:avLst/>
          </a:prstGeom>
        </p:spPr>
        <p:txBody>
          <a:bodyPr lIns="45720" rIns="45720" anchor="ctr"/>
          <a:lstStyle>
            <a:lvl1pPr>
              <a:defRPr lang="en-US" sz="2800" cap="small" baseline="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9727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Side by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3528CD-D474-4F88-8270-2988B637097F}"/>
              </a:ext>
            </a:extLst>
          </p:cNvPr>
          <p:cNvCxnSpPr>
            <a:cxnSpLocks/>
          </p:cNvCxnSpPr>
          <p:nvPr/>
        </p:nvCxnSpPr>
        <p:spPr>
          <a:xfrm>
            <a:off x="541865" y="700988"/>
            <a:ext cx="11106912" cy="0"/>
          </a:xfrm>
          <a:prstGeom prst="line">
            <a:avLst/>
          </a:prstGeom>
          <a:ln w="9525">
            <a:solidFill>
              <a:srgbClr val="E8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A8FCFEE-3CB5-4A66-B883-B4C704B541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1866" y="889000"/>
            <a:ext cx="5503335" cy="5283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lIns="45720" rIns="45720">
            <a:noAutofit/>
          </a:bodyPr>
          <a:lstStyle>
            <a:lvl1pPr marL="304792" indent="-304792">
              <a:buClr>
                <a:srgbClr val="E80032"/>
              </a:buClr>
              <a:buFont typeface="Wingdings" panose="05000000000000000000" pitchFamily="2" charset="2"/>
              <a:buChar char="§"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-304792">
              <a:buClr>
                <a:srgbClr val="E80032"/>
              </a:buClr>
              <a:buSzPct val="80000"/>
              <a:buFont typeface="Wingdings" panose="05000000000000000000" pitchFamily="2" charset="2"/>
              <a:buChar char="Ø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377" indent="-304792">
              <a:buClr>
                <a:srgbClr val="E80032"/>
              </a:buClr>
              <a:buSzPct val="80000"/>
              <a:buFont typeface="Wingdings" panose="05000000000000000000" pitchFamily="2" charset="2"/>
              <a:buChar char="ü"/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F73913F-0226-4B28-AAC5-39D4FDF4480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46800" y="889000"/>
            <a:ext cx="5503333" cy="5283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lIns="45720" rIns="45720">
            <a:noAutofit/>
          </a:bodyPr>
          <a:lstStyle>
            <a:lvl1pPr marL="304792" indent="-304792">
              <a:buClr>
                <a:srgbClr val="E80032"/>
              </a:buClr>
              <a:buFont typeface="Wingdings" panose="05000000000000000000" pitchFamily="2" charset="2"/>
              <a:buChar char="§"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-304792">
              <a:buClr>
                <a:srgbClr val="E80032"/>
              </a:buClr>
              <a:buSzPct val="80000"/>
              <a:buFont typeface="Wingdings" panose="05000000000000000000" pitchFamily="2" charset="2"/>
              <a:buChar char="Ø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377" indent="-304792">
              <a:buClr>
                <a:srgbClr val="E80032"/>
              </a:buClr>
              <a:buSzPct val="80000"/>
              <a:buFont typeface="Wingdings" panose="05000000000000000000" pitchFamily="2" charset="2"/>
              <a:buChar char="ü"/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4953707-39C9-40EE-A018-D13137D15C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19266" y="6487075"/>
            <a:ext cx="624551" cy="365760"/>
          </a:xfrm>
          <a:prstGeom prst="rect">
            <a:avLst/>
          </a:prstGeom>
          <a:noFill/>
        </p:spPr>
        <p:txBody>
          <a:bodyPr anchor="ctr"/>
          <a:lstStyle>
            <a:lvl1pPr algn="r">
              <a:defRPr sz="1333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6D1532F-61F1-B941-ACDF-6BC65E0B40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333F7A7F-89F3-44DA-A835-BAF97F5281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748" y="6487075"/>
            <a:ext cx="4023360" cy="365760"/>
          </a:xfrm>
          <a:prstGeom prst="rect">
            <a:avLst/>
          </a:prstGeom>
        </p:spPr>
        <p:txBody>
          <a:bodyPr lIns="45720" rIns="45720" anchor="ctr"/>
          <a:lstStyle>
            <a:lvl1pPr algn="l"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DOW CONFIDENTIAL - Do not share without permission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0C66949-652E-144D-80D0-2F0941131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485" y="130701"/>
            <a:ext cx="11106912" cy="560832"/>
          </a:xfrm>
          <a:prstGeom prst="rect">
            <a:avLst/>
          </a:prstGeom>
        </p:spPr>
        <p:txBody>
          <a:bodyPr lIns="45720" rIns="45720" anchor="ctr"/>
          <a:lstStyle>
            <a:lvl1pPr>
              <a:defRPr lang="en-US" sz="2800" cap="small" baseline="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7654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D4C9347-C5F0-4A4A-9474-1F90C06C56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19266" y="6487075"/>
            <a:ext cx="624551" cy="365760"/>
          </a:xfrm>
          <a:prstGeom prst="rect">
            <a:avLst/>
          </a:prstGeom>
          <a:noFill/>
        </p:spPr>
        <p:txBody>
          <a:bodyPr anchor="ctr"/>
          <a:lstStyle>
            <a:lvl1pPr algn="r">
              <a:defRPr sz="1333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6D1532F-61F1-B941-ACDF-6BC65E0B40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F67A3BD9-A5F9-487B-B01A-CEE25536BE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748" y="6487075"/>
            <a:ext cx="4023360" cy="365760"/>
          </a:xfrm>
          <a:prstGeom prst="rect">
            <a:avLst/>
          </a:prstGeom>
        </p:spPr>
        <p:txBody>
          <a:bodyPr lIns="45720" rIns="45720" anchor="ctr"/>
          <a:lstStyle>
            <a:lvl1pPr algn="l"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DOW CONFIDENTIAL - Do not share without permission</a:t>
            </a:r>
          </a:p>
        </p:txBody>
      </p:sp>
    </p:spTree>
    <p:extLst>
      <p:ext uri="{BB962C8B-B14F-4D97-AF65-F5344CB8AC3E}">
        <p14:creationId xmlns:p14="http://schemas.microsoft.com/office/powerpoint/2010/main" val="2374805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401337E-45B8-4467-BF89-2B389D9B247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303889529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416" imgH="416" progId="TCLayout.ActiveDocument.1">
                  <p:embed/>
                </p:oleObj>
              </mc:Choice>
              <mc:Fallback>
                <p:oleObj name="think-cell Slide" r:id="rId16" imgW="416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401337E-45B8-4467-BF89-2B389D9B24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A30EE13-DF8D-477F-9502-F61520196618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24608"/>
            <a:ext cx="12198096" cy="539489"/>
          </a:xfrm>
          <a:prstGeom prst="rect">
            <a:avLst/>
          </a:prstGeom>
        </p:spPr>
      </p:pic>
      <p:sp>
        <p:nvSpPr>
          <p:cNvPr id="4" name="MSIPCMContentMarking" descr="{&quot;HashCode&quot;:-522956323,&quot;Placement&quot;:&quot;Footer&quot;,&quot;Top&quot;:519.343,&quot;Left&quot;:434.047333,&quot;SlideWidth&quot;:960,&quot;SlideHeight&quot;:540}">
            <a:extLst>
              <a:ext uri="{FF2B5EF4-FFF2-40B4-BE49-F238E27FC236}">
                <a16:creationId xmlns:a16="http://schemas.microsoft.com/office/drawing/2014/main" id="{CFC1445D-7D88-463F-9D3F-877A0D54D52E}"/>
              </a:ext>
            </a:extLst>
          </p:cNvPr>
          <p:cNvSpPr txBox="1"/>
          <p:nvPr userDrawn="1"/>
        </p:nvSpPr>
        <p:spPr>
          <a:xfrm>
            <a:off x="5512401" y="6595656"/>
            <a:ext cx="116719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General Business</a:t>
            </a:r>
          </a:p>
        </p:txBody>
      </p:sp>
    </p:spTree>
    <p:extLst>
      <p:ext uri="{BB962C8B-B14F-4D97-AF65-F5344CB8AC3E}">
        <p14:creationId xmlns:p14="http://schemas.microsoft.com/office/powerpoint/2010/main" val="140782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hf hdr="0" dt="0"/>
  <p:txStyles>
    <p:titleStyle>
      <a:lvl1pPr algn="l" defTabSz="1219170" rtl="0" eaLnBrk="1" latinLnBrk="0" hangingPunct="1">
        <a:spcBef>
          <a:spcPct val="0"/>
        </a:spcBef>
        <a:buNone/>
        <a:defRPr lang="en-US" sz="3200" b="1" kern="1200" dirty="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lang="en-US" sz="32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lang="en-US" sz="2667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lang="en-US" sz="24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BF4F7F-61F8-90E4-EBB6-7714C0E8E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C7C0F-41AA-0259-CA6A-5C59AF188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B478F-AB53-0382-9D52-83801BD24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C5801A-0BB3-7147-A78A-0475565248E7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1924B-A4C0-D6F2-4E6F-3C21D6B0E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EFC86-2216-07E9-CDCC-7858923DA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0B16BF-3F96-0B40-9853-F1C7C2ABF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1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35.png"/><Relationship Id="rId3" Type="http://schemas.openxmlformats.org/officeDocument/2006/relationships/image" Target="../media/image11.png"/><Relationship Id="rId21" Type="http://schemas.openxmlformats.org/officeDocument/2006/relationships/image" Target="../media/image13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0.pn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16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15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1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0">
            <a:extLst>
              <a:ext uri="{FF2B5EF4-FFF2-40B4-BE49-F238E27FC236}">
                <a16:creationId xmlns:a16="http://schemas.microsoft.com/office/drawing/2014/main" id="{E13E5F5A-9696-309D-6AEA-0F90615CA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86" y="275487"/>
            <a:ext cx="11965787" cy="1908260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 lvl="1" algn="l" defTabSz="283418"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4400" dirty="0">
                <a:solidFill>
                  <a:schemeClr val="tx1"/>
                </a:solidFill>
                <a:latin typeface="Avenir Black" panose="020B0803020203020204" pitchFamily="34" charset="0"/>
              </a:rPr>
              <a:t>Sponsor Market Intelligence Briefing</a:t>
            </a:r>
            <a:br>
              <a:rPr lang="en-US" sz="4400" dirty="0">
                <a:solidFill>
                  <a:srgbClr val="00B0F0"/>
                </a:solidFill>
                <a:latin typeface="Avenir Black" panose="020B0803020203020204" pitchFamily="34" charset="0"/>
              </a:rPr>
            </a:br>
            <a:r>
              <a:rPr lang="en-US" sz="4400" dirty="0">
                <a:solidFill>
                  <a:srgbClr val="49C7E9"/>
                </a:solidFill>
                <a:latin typeface="Avenir Black" panose="020B0803020203020204" pitchFamily="34" charset="0"/>
              </a:rPr>
              <a:t>3.28.25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1DC12-AE19-85DB-F657-01F3DFDF4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398" y="6257836"/>
            <a:ext cx="2265875" cy="5664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35CB275-C426-3F00-05CD-7FAAD170BA5E}"/>
              </a:ext>
            </a:extLst>
          </p:cNvPr>
          <p:cNvGrpSpPr/>
          <p:nvPr/>
        </p:nvGrpSpPr>
        <p:grpSpPr>
          <a:xfrm>
            <a:off x="2915775" y="1457868"/>
            <a:ext cx="6475207" cy="4587724"/>
            <a:chOff x="2915775" y="1361049"/>
            <a:chExt cx="6475207" cy="45877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1E6103-6B01-7A0D-2D42-D87AF3712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5775" y="1361049"/>
              <a:ext cx="6475207" cy="45877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08585F-A906-EE88-251B-99FAD3A0AF5E}"/>
                </a:ext>
              </a:extLst>
            </p:cNvPr>
            <p:cNvSpPr txBox="1"/>
            <p:nvPr/>
          </p:nvSpPr>
          <p:spPr>
            <a:xfrm>
              <a:off x="8372583" y="4674254"/>
              <a:ext cx="65621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0" b="1" kern="0" dirty="0">
                  <a:latin typeface="Avenir Black" panose="020B0803020203020204" pitchFamily="34" charset="0"/>
                  <a:ea typeface="Avenir Next"/>
                  <a:cs typeface="Avenir Next"/>
                  <a:sym typeface="Avenir Next"/>
                </a:rPr>
                <a:t>🤦‍♂️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95340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7CE69-0EEA-C9CE-C93D-890A3B8CD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20">
            <a:extLst>
              <a:ext uri="{FF2B5EF4-FFF2-40B4-BE49-F238E27FC236}">
                <a16:creationId xmlns:a16="http://schemas.microsoft.com/office/drawing/2014/main" id="{14F039B2-0642-F4D4-9C05-C760B89B2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86" y="275487"/>
            <a:ext cx="11965787" cy="884573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 lvl="1" algn="l" defTabSz="283418"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4400" dirty="0">
                <a:solidFill>
                  <a:schemeClr val="tx1"/>
                </a:solidFill>
                <a:latin typeface="Avenir Black" panose="020B0803020203020204" pitchFamily="34" charset="0"/>
              </a:rPr>
              <a:t>2025 Update cont.</a:t>
            </a:r>
            <a:endParaRPr lang="en-US" sz="4400" dirty="0">
              <a:solidFill>
                <a:srgbClr val="49C7E9"/>
              </a:solidFill>
              <a:latin typeface="Avenir Black" panose="020B0803020203020204" pitchFamily="34" charset="0"/>
            </a:endParaRPr>
          </a:p>
        </p:txBody>
      </p:sp>
      <p:sp>
        <p:nvSpPr>
          <p:cNvPr id="17" name="Shape 120">
            <a:extLst>
              <a:ext uri="{FF2B5EF4-FFF2-40B4-BE49-F238E27FC236}">
                <a16:creationId xmlns:a16="http://schemas.microsoft.com/office/drawing/2014/main" id="{F38FE5A0-87E8-621B-AB6D-32FE5D34CEDC}"/>
              </a:ext>
            </a:extLst>
          </p:cNvPr>
          <p:cNvSpPr txBox="1">
            <a:spLocks/>
          </p:cNvSpPr>
          <p:nvPr/>
        </p:nvSpPr>
        <p:spPr>
          <a:xfrm>
            <a:off x="113106" y="1301344"/>
            <a:ext cx="11965787" cy="8845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lvl="1" indent="-396875" algn="l" defTabSz="28341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endParaRPr lang="en-US" sz="2300" b="1" kern="0" dirty="0">
              <a:solidFill>
                <a:schemeClr val="tx1"/>
              </a:solidFill>
              <a:latin typeface="Avenir Black" panose="020B0803020203020204" pitchFamily="34" charset="0"/>
              <a:ea typeface="Avenir Next"/>
              <a:cs typeface="Avenir Next"/>
              <a:sym typeface="Avenir Nex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6A2BDB-ECC7-D23A-4079-4852BD940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502" y="6482862"/>
            <a:ext cx="1365771" cy="341443"/>
          </a:xfrm>
          <a:prstGeom prst="rect">
            <a:avLst/>
          </a:prstGeom>
        </p:spPr>
      </p:pic>
      <p:sp>
        <p:nvSpPr>
          <p:cNvPr id="7" name="Shape 120">
            <a:extLst>
              <a:ext uri="{FF2B5EF4-FFF2-40B4-BE49-F238E27FC236}">
                <a16:creationId xmlns:a16="http://schemas.microsoft.com/office/drawing/2014/main" id="{79E5DE02-FCA7-B5ED-2DBA-68AFE85D07B6}"/>
              </a:ext>
            </a:extLst>
          </p:cNvPr>
          <p:cNvSpPr txBox="1">
            <a:spLocks/>
          </p:cNvSpPr>
          <p:nvPr/>
        </p:nvSpPr>
        <p:spPr>
          <a:xfrm>
            <a:off x="113106" y="1301344"/>
            <a:ext cx="8872274" cy="5047536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lvl="1" indent="-396875" defTabSz="28341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3600" b="1" kern="0" dirty="0">
                <a:latin typeface="Avenir Black" panose="020B0803020203020204" pitchFamily="34" charset="0"/>
                <a:sym typeface="Avenir Next"/>
              </a:rPr>
              <a:t>Written Content</a:t>
            </a:r>
          </a:p>
          <a:p>
            <a:pPr marL="1093788" lvl="2" indent="-465138" defTabSz="283418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b="1" kern="0" dirty="0">
                <a:latin typeface="Avenir Black" panose="020B0803020203020204" pitchFamily="34" charset="0"/>
                <a:sym typeface="Avenir Next"/>
              </a:rPr>
              <a:t>Making Innovation an Enduring Capability (Q1)</a:t>
            </a:r>
          </a:p>
          <a:p>
            <a:pPr marL="1093788" lvl="2" indent="-465138" defTabSz="283418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b="1" kern="0" dirty="0">
                <a:latin typeface="Avenir Black" panose="020B0803020203020204" pitchFamily="34" charset="0"/>
                <a:sym typeface="Avenir Next"/>
              </a:rPr>
              <a:t>AI in the Enterprise: 30 Best Charts (Q1)</a:t>
            </a:r>
          </a:p>
          <a:p>
            <a:pPr marL="1093788" lvl="2" indent="-465138" defTabSz="283418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b="1" kern="0" dirty="0">
                <a:latin typeface="Avenir Black" panose="020B0803020203020204" pitchFamily="34" charset="0"/>
                <a:sym typeface="Avenir Next"/>
              </a:rPr>
              <a:t>Spring Pointers: </a:t>
            </a:r>
            <a:r>
              <a:rPr lang="en-US" sz="2400" b="1" kern="0" dirty="0" err="1">
                <a:latin typeface="Avenir Black" panose="020B0803020203020204" pitchFamily="34" charset="0"/>
                <a:sym typeface="Avenir Next"/>
              </a:rPr>
              <a:t>Shhh</a:t>
            </a:r>
            <a:r>
              <a:rPr lang="en-US" sz="2400" b="1" kern="0" dirty="0">
                <a:latin typeface="Avenir Black" panose="020B0803020203020204" pitchFamily="34" charset="0"/>
                <a:sym typeface="Avenir Next"/>
              </a:rPr>
              <a:t>... The Things We Can't Tell Our Clients (Q2; </a:t>
            </a:r>
            <a:r>
              <a:rPr lang="en-US" sz="2400" b="1" u="sng" kern="0" dirty="0">
                <a:latin typeface="Avenir Black" panose="020B0803020203020204" pitchFamily="34" charset="0"/>
                <a:sym typeface="Avenir Next"/>
              </a:rPr>
              <a:t>May 2nd deadline</a:t>
            </a:r>
            <a:r>
              <a:rPr lang="en-US" sz="2400" b="1" kern="0" dirty="0">
                <a:latin typeface="Avenir Black" panose="020B0803020203020204" pitchFamily="34" charset="0"/>
                <a:sym typeface="Avenir Next"/>
              </a:rPr>
              <a:t>)</a:t>
            </a:r>
          </a:p>
          <a:p>
            <a:pPr marL="1093788" lvl="2" indent="-465138" defTabSz="283418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b="1" kern="0" dirty="0">
                <a:latin typeface="Avenir Black" panose="020B0803020203020204" pitchFamily="34" charset="0"/>
                <a:sym typeface="Avenir Next"/>
              </a:rPr>
              <a:t>AI Augmented Innovation: How Innovation, R&amp;D, and NPD Work is Evolving in 2025 (Q2)</a:t>
            </a:r>
          </a:p>
          <a:p>
            <a:pPr marL="1093788" lvl="2" indent="-465138" defTabSz="283418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b="1" kern="0" dirty="0">
                <a:latin typeface="Avenir Black" panose="020B0803020203020204" pitchFamily="34" charset="0"/>
                <a:sym typeface="Avenir Next"/>
              </a:rPr>
              <a:t>Staying Aligned with Leaders &amp; Strategy (Q3)</a:t>
            </a:r>
          </a:p>
          <a:p>
            <a:pPr marL="1093788" lvl="2" indent="-465138" defTabSz="283418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b="1" kern="0" dirty="0">
                <a:latin typeface="Avenir Black" panose="020B0803020203020204" pitchFamily="34" charset="0"/>
                <a:sym typeface="Avenir Next"/>
              </a:rPr>
              <a:t>25 Concrete Practices That Drive Innovation (Q4)</a:t>
            </a:r>
          </a:p>
          <a:p>
            <a:pPr marL="1093788" lvl="2" indent="-465138" defTabSz="283418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b="1" kern="0" dirty="0">
                <a:latin typeface="Avenir Black" panose="020B0803020203020204" pitchFamily="34" charset="0"/>
                <a:sym typeface="Avenir Next"/>
              </a:rPr>
              <a:t>What Builds Strong Innovation Culture? (Q1’26)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FAD429-9E03-1AFD-FCCA-0441E7901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361" y="419547"/>
            <a:ext cx="2961900" cy="166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60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8FAA7-8ADD-DE1F-8608-417C5C084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20">
            <a:extLst>
              <a:ext uri="{FF2B5EF4-FFF2-40B4-BE49-F238E27FC236}">
                <a16:creationId xmlns:a16="http://schemas.microsoft.com/office/drawing/2014/main" id="{890B6A26-8792-4A2B-E682-18AF2DAB34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86" y="275487"/>
            <a:ext cx="11965787" cy="884573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 lvl="1" algn="l" defTabSz="283418"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4400" dirty="0">
                <a:solidFill>
                  <a:schemeClr val="tx1"/>
                </a:solidFill>
                <a:latin typeface="Avenir Black" panose="020B0803020203020204" pitchFamily="34" charset="0"/>
              </a:rPr>
              <a:t>2025 Update cont.</a:t>
            </a:r>
            <a:endParaRPr lang="en-US" sz="4400" dirty="0">
              <a:solidFill>
                <a:srgbClr val="49C7E9"/>
              </a:solidFill>
              <a:latin typeface="Avenir Black" panose="020B0803020203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AC37D0-05AB-AEE7-3341-7CAAD8C90B04}"/>
              </a:ext>
            </a:extLst>
          </p:cNvPr>
          <p:cNvGrpSpPr/>
          <p:nvPr/>
        </p:nvGrpSpPr>
        <p:grpSpPr>
          <a:xfrm>
            <a:off x="375138" y="1186382"/>
            <a:ext cx="5603999" cy="4853802"/>
            <a:chOff x="375138" y="1186382"/>
            <a:chExt cx="5603999" cy="4853802"/>
          </a:xfrm>
        </p:grpSpPr>
        <p:pic>
          <p:nvPicPr>
            <p:cNvPr id="2" name="Picture 1" descr="A cartoon of a pyramid&#10;&#10;AI-generated content may be incorrect.">
              <a:extLst>
                <a:ext uri="{FF2B5EF4-FFF2-40B4-BE49-F238E27FC236}">
                  <a16:creationId xmlns:a16="http://schemas.microsoft.com/office/drawing/2014/main" id="{D30CB31F-8CD2-717D-7360-6B35B3C11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138" y="1837185"/>
              <a:ext cx="5603999" cy="42029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Shape 120">
              <a:extLst>
                <a:ext uri="{FF2B5EF4-FFF2-40B4-BE49-F238E27FC236}">
                  <a16:creationId xmlns:a16="http://schemas.microsoft.com/office/drawing/2014/main" id="{CE41CA36-D7AE-D08C-3843-4E2B97A780A0}"/>
                </a:ext>
              </a:extLst>
            </p:cNvPr>
            <p:cNvSpPr txBox="1">
              <a:spLocks/>
            </p:cNvSpPr>
            <p:nvPr/>
          </p:nvSpPr>
          <p:spPr>
            <a:xfrm>
              <a:off x="594243" y="1186382"/>
              <a:ext cx="5165788" cy="523220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sp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lvl="1" algn="ctr" defTabSz="283418">
                <a:defRPr sz="9200" b="1">
                  <a:latin typeface="Avenir Next"/>
                  <a:ea typeface="Avenir Next"/>
                  <a:cs typeface="Avenir Next"/>
                  <a:sym typeface="Avenir Next"/>
                </a:defRPr>
              </a:pPr>
              <a:r>
                <a:rPr lang="en-US" sz="2800" b="1" kern="0" dirty="0">
                  <a:solidFill>
                    <a:schemeClr val="tx1"/>
                  </a:solidFill>
                  <a:latin typeface="Avenir Black" panose="020B0803020203020204" pitchFamily="34" charset="0"/>
                  <a:ea typeface="Avenir Next"/>
                  <a:cs typeface="Avenir Next"/>
                  <a:sym typeface="Avenir Next"/>
                </a:rPr>
                <a:t>Innovation Illustrated</a:t>
              </a:r>
              <a:endParaRPr lang="en-US" sz="2800" b="1" kern="0" dirty="0">
                <a:solidFill>
                  <a:srgbClr val="49C7E9"/>
                </a:solidFill>
                <a:latin typeface="Avenir Black" panose="020B0803020203020204" pitchFamily="34" charset="0"/>
                <a:ea typeface="Avenir Next"/>
                <a:cs typeface="Avenir Next"/>
                <a:sym typeface="Avenir Next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AA51487-C1A8-E489-436E-E22614DD8DC6}"/>
              </a:ext>
            </a:extLst>
          </p:cNvPr>
          <p:cNvGrpSpPr/>
          <p:nvPr/>
        </p:nvGrpSpPr>
        <p:grpSpPr>
          <a:xfrm>
            <a:off x="6300156" y="1186382"/>
            <a:ext cx="5516706" cy="4344052"/>
            <a:chOff x="6300156" y="1186382"/>
            <a:chExt cx="5516706" cy="43440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66191E5-711E-7D3E-1AA6-A3B0E2B7B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0156" y="2346935"/>
              <a:ext cx="5516706" cy="31834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Shape 120">
              <a:extLst>
                <a:ext uri="{FF2B5EF4-FFF2-40B4-BE49-F238E27FC236}">
                  <a16:creationId xmlns:a16="http://schemas.microsoft.com/office/drawing/2014/main" id="{9905F699-E0AA-A9D7-5827-60271580D14B}"/>
                </a:ext>
              </a:extLst>
            </p:cNvPr>
            <p:cNvSpPr txBox="1">
              <a:spLocks/>
            </p:cNvSpPr>
            <p:nvPr/>
          </p:nvSpPr>
          <p:spPr>
            <a:xfrm>
              <a:off x="6475615" y="1186382"/>
              <a:ext cx="5165788" cy="523220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sp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lvl="1" algn="ctr" defTabSz="283418">
                <a:defRPr sz="9200" b="1">
                  <a:latin typeface="Avenir Next"/>
                  <a:ea typeface="Avenir Next"/>
                  <a:cs typeface="Avenir Next"/>
                  <a:sym typeface="Avenir Next"/>
                </a:defRPr>
              </a:pPr>
              <a:r>
                <a:rPr lang="en-US" sz="2800" b="1" kern="0" dirty="0">
                  <a:solidFill>
                    <a:schemeClr val="tx1"/>
                  </a:solidFill>
                  <a:latin typeface="Avenir Black" panose="020B0803020203020204" pitchFamily="34" charset="0"/>
                  <a:ea typeface="Avenir Next"/>
                  <a:cs typeface="Avenir Next"/>
                  <a:sym typeface="Avenir Next"/>
                </a:rPr>
                <a:t>Innovation Answered</a:t>
              </a:r>
              <a:endParaRPr lang="en-US" sz="2800" b="1" kern="0" dirty="0">
                <a:solidFill>
                  <a:srgbClr val="49C7E9"/>
                </a:solidFill>
                <a:latin typeface="Avenir Black" panose="020B0803020203020204" pitchFamily="34" charset="0"/>
                <a:ea typeface="Avenir Next"/>
                <a:cs typeface="Avenir Next"/>
                <a:sym typeface="Avenir Next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AEE5B40-B143-B86E-C3D1-A1BA9F911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0502" y="6482862"/>
            <a:ext cx="1365771" cy="3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3D23E-E25A-274D-7C22-CA4C13C19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81226E-6B31-2FB5-99B6-5D4E22F8D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398" y="6257836"/>
            <a:ext cx="2265875" cy="566469"/>
          </a:xfrm>
          <a:prstGeom prst="rect">
            <a:avLst/>
          </a:prstGeom>
        </p:spPr>
      </p:pic>
      <p:sp>
        <p:nvSpPr>
          <p:cNvPr id="3" name="Shape 120">
            <a:extLst>
              <a:ext uri="{FF2B5EF4-FFF2-40B4-BE49-F238E27FC236}">
                <a16:creationId xmlns:a16="http://schemas.microsoft.com/office/drawing/2014/main" id="{C1D6B30F-64FF-61B9-3693-1F15AAC65C66}"/>
              </a:ext>
            </a:extLst>
          </p:cNvPr>
          <p:cNvSpPr txBox="1">
            <a:spLocks/>
          </p:cNvSpPr>
          <p:nvPr/>
        </p:nvSpPr>
        <p:spPr>
          <a:xfrm>
            <a:off x="0" y="4853080"/>
            <a:ext cx="11965787" cy="8845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lvl="1" algn="ctr" defTabSz="283418">
              <a:spcBef>
                <a:spcPts val="1200"/>
              </a:spcBef>
              <a:spcAft>
                <a:spcPts val="1200"/>
              </a:spcAft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3200" b="1" kern="0" dirty="0"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alex@innolead.com | scott@innolead.com | scohen@innolead.com | kelley@innolead.com</a:t>
            </a:r>
          </a:p>
        </p:txBody>
      </p:sp>
      <p:sp>
        <p:nvSpPr>
          <p:cNvPr id="7" name="Shape 120">
            <a:extLst>
              <a:ext uri="{FF2B5EF4-FFF2-40B4-BE49-F238E27FC236}">
                <a16:creationId xmlns:a16="http://schemas.microsoft.com/office/drawing/2014/main" id="{02BD2E45-5246-291A-E539-EF23A0350D6E}"/>
              </a:ext>
            </a:extLst>
          </p:cNvPr>
          <p:cNvSpPr txBox="1">
            <a:spLocks/>
          </p:cNvSpPr>
          <p:nvPr/>
        </p:nvSpPr>
        <p:spPr>
          <a:xfrm>
            <a:off x="170486" y="275487"/>
            <a:ext cx="11965787" cy="8845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l" defTabSz="283418"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4400" b="1" kern="0" dirty="0">
                <a:solidFill>
                  <a:schemeClr val="tx1"/>
                </a:solidFill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Thank you!</a:t>
            </a:r>
            <a:endParaRPr lang="en-US" sz="4400" b="1" kern="0" dirty="0">
              <a:solidFill>
                <a:srgbClr val="49C7E9"/>
              </a:solidFill>
              <a:latin typeface="Avenir Black" panose="020B0803020203020204" pitchFamily="34" charset="0"/>
              <a:ea typeface="Avenir Next"/>
              <a:cs typeface="Avenir Next"/>
              <a:sym typeface="Avenir Nex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F5B2324-34BA-8666-B2B0-F08F4FEEF24B}"/>
              </a:ext>
            </a:extLst>
          </p:cNvPr>
          <p:cNvGrpSpPr/>
          <p:nvPr/>
        </p:nvGrpSpPr>
        <p:grpSpPr>
          <a:xfrm>
            <a:off x="398168" y="2895880"/>
            <a:ext cx="11395665" cy="836289"/>
            <a:chOff x="398168" y="2965624"/>
            <a:chExt cx="11395665" cy="836289"/>
          </a:xfrm>
        </p:grpSpPr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4E7A9F37-766D-E036-2CE9-0B6078624C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68" y="3096985"/>
              <a:ext cx="1661009" cy="573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6BC207BA-D111-EE92-31F9-2D28F247C0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791" y="3097602"/>
              <a:ext cx="1488065" cy="572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>
              <a:extLst>
                <a:ext uri="{FF2B5EF4-FFF2-40B4-BE49-F238E27FC236}">
                  <a16:creationId xmlns:a16="http://schemas.microsoft.com/office/drawing/2014/main" id="{F2C6E9CB-D8E8-9C06-3BFD-F9BC16593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6470" y="3236270"/>
              <a:ext cx="1467334" cy="294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>
              <a:extLst>
                <a:ext uri="{FF2B5EF4-FFF2-40B4-BE49-F238E27FC236}">
                  <a16:creationId xmlns:a16="http://schemas.microsoft.com/office/drawing/2014/main" id="{45D6AFAD-FAC9-43AA-C26F-4EEFA7D46B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8418" y="3175042"/>
              <a:ext cx="1923237" cy="41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>
              <a:extLst>
                <a:ext uri="{FF2B5EF4-FFF2-40B4-BE49-F238E27FC236}">
                  <a16:creationId xmlns:a16="http://schemas.microsoft.com/office/drawing/2014/main" id="{ABBC59EF-3E0C-F90E-AD92-EC3DFEF223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6269" y="2965624"/>
              <a:ext cx="1240888" cy="836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>
              <a:extLst>
                <a:ext uri="{FF2B5EF4-FFF2-40B4-BE49-F238E27FC236}">
                  <a16:creationId xmlns:a16="http://schemas.microsoft.com/office/drawing/2014/main" id="{8FD36D97-647E-132B-B53B-8B1DF46C1C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00" r="8544"/>
            <a:stretch/>
          </p:blipFill>
          <p:spPr bwMode="auto">
            <a:xfrm>
              <a:off x="10601770" y="3049627"/>
              <a:ext cx="1192063" cy="668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16D02D0-D769-5B26-E5B9-A3421B1EFC50}"/>
              </a:ext>
            </a:extLst>
          </p:cNvPr>
          <p:cNvGrpSpPr/>
          <p:nvPr/>
        </p:nvGrpSpPr>
        <p:grpSpPr>
          <a:xfrm>
            <a:off x="398168" y="1178755"/>
            <a:ext cx="11395665" cy="800363"/>
            <a:chOff x="398168" y="1178755"/>
            <a:chExt cx="11395665" cy="800363"/>
          </a:xfrm>
        </p:grpSpPr>
        <p:pic>
          <p:nvPicPr>
            <p:cNvPr id="1072" name="Picture 48" descr="Disruptive Edge - Innov8rs">
              <a:extLst>
                <a:ext uri="{FF2B5EF4-FFF2-40B4-BE49-F238E27FC236}">
                  <a16:creationId xmlns:a16="http://schemas.microsoft.com/office/drawing/2014/main" id="{F4DE0009-FE8B-0268-B7BD-B61DF43990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83" b="23621"/>
            <a:stretch/>
          </p:blipFill>
          <p:spPr bwMode="auto">
            <a:xfrm>
              <a:off x="5903042" y="1178755"/>
              <a:ext cx="1524628" cy="800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InnoLead strategic partner - Alloy Partners (formerly High Alpha Innovation)">
              <a:extLst>
                <a:ext uri="{FF2B5EF4-FFF2-40B4-BE49-F238E27FC236}">
                  <a16:creationId xmlns:a16="http://schemas.microsoft.com/office/drawing/2014/main" id="{C713E24F-2DAB-F494-A22F-F83CF0C1BC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8150" y="1350336"/>
              <a:ext cx="1081733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07E4E56C-C95B-FFCE-1A5B-C77DB5087F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5681" y="1350336"/>
              <a:ext cx="1071563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590A55CE-8040-E20F-9255-03A2437767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3468" y="1350336"/>
              <a:ext cx="13716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6" name="Picture 42" descr="Aucctus logo. InnoLead">
              <a:extLst>
                <a:ext uri="{FF2B5EF4-FFF2-40B4-BE49-F238E27FC236}">
                  <a16:creationId xmlns:a16="http://schemas.microsoft.com/office/drawing/2014/main" id="{C863BA9A-C98B-08C7-E5A7-22095D4937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68" y="1400854"/>
              <a:ext cx="1864184" cy="356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0" name="Picture 46" descr="EPAM Continuum - IAB Europe">
              <a:extLst>
                <a:ext uri="{FF2B5EF4-FFF2-40B4-BE49-F238E27FC236}">
                  <a16:creationId xmlns:a16="http://schemas.microsoft.com/office/drawing/2014/main" id="{B9CA7C39-10D6-DE6D-2C34-5F9F88841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0864" y="1299746"/>
              <a:ext cx="2002969" cy="558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3A3FE3-4DE6-57C3-F296-5BD295DE29E8}"/>
              </a:ext>
            </a:extLst>
          </p:cNvPr>
          <p:cNvGrpSpPr/>
          <p:nvPr/>
        </p:nvGrpSpPr>
        <p:grpSpPr>
          <a:xfrm>
            <a:off x="396287" y="3918594"/>
            <a:ext cx="11399426" cy="689968"/>
            <a:chOff x="396287" y="3918594"/>
            <a:chExt cx="11399426" cy="689968"/>
          </a:xfrm>
        </p:grpSpPr>
        <p:pic>
          <p:nvPicPr>
            <p:cNvPr id="1058" name="Picture 34">
              <a:extLst>
                <a:ext uri="{FF2B5EF4-FFF2-40B4-BE49-F238E27FC236}">
                  <a16:creationId xmlns:a16="http://schemas.microsoft.com/office/drawing/2014/main" id="{8E6C4C0C-CFC2-7EFB-6EA6-BE3DB80C9C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87" y="4034978"/>
              <a:ext cx="2021477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36">
              <a:extLst>
                <a:ext uri="{FF2B5EF4-FFF2-40B4-BE49-F238E27FC236}">
                  <a16:creationId xmlns:a16="http://schemas.microsoft.com/office/drawing/2014/main" id="{DEE601B1-4C40-2552-6ED4-3EB48054F3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r="4126"/>
            <a:stretch/>
          </p:blipFill>
          <p:spPr bwMode="auto">
            <a:xfrm>
              <a:off x="2710668" y="3918594"/>
              <a:ext cx="1595332" cy="689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>
              <a:extLst>
                <a:ext uri="{FF2B5EF4-FFF2-40B4-BE49-F238E27FC236}">
                  <a16:creationId xmlns:a16="http://schemas.microsoft.com/office/drawing/2014/main" id="{1282E6DC-DDAD-D8DA-4D42-05C73A30DF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916" y="4082785"/>
              <a:ext cx="2146043" cy="361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 descr="Wellspring logo">
              <a:extLst>
                <a:ext uri="{FF2B5EF4-FFF2-40B4-BE49-F238E27FC236}">
                  <a16:creationId xmlns:a16="http://schemas.microsoft.com/office/drawing/2014/main" id="{155C3F01-D687-EA9E-FFCA-752F5DF1B2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2863" y="4021126"/>
              <a:ext cx="3082850" cy="484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6" name="Picture 52" descr="Uzabase Launches SPEEDA Edge, a New Kind of Emerging Technology Research  Platform">
              <a:extLst>
                <a:ext uri="{FF2B5EF4-FFF2-40B4-BE49-F238E27FC236}">
                  <a16:creationId xmlns:a16="http://schemas.microsoft.com/office/drawing/2014/main" id="{D23BDA25-1379-15F6-ACFE-DC68D57CEF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19" t="27094" r="18368" b="36526"/>
            <a:stretch/>
          </p:blipFill>
          <p:spPr bwMode="auto">
            <a:xfrm>
              <a:off x="4598903" y="4027199"/>
              <a:ext cx="1382110" cy="472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1732F9-8BB9-7149-FA0B-88F6A1910BF2}"/>
              </a:ext>
            </a:extLst>
          </p:cNvPr>
          <p:cNvGrpSpPr/>
          <p:nvPr/>
        </p:nvGrpSpPr>
        <p:grpSpPr>
          <a:xfrm>
            <a:off x="396287" y="2168438"/>
            <a:ext cx="11399426" cy="543910"/>
            <a:chOff x="396287" y="2567014"/>
            <a:chExt cx="11399426" cy="543910"/>
          </a:xfrm>
        </p:grpSpPr>
        <p:pic>
          <p:nvPicPr>
            <p:cNvPr id="2" name="Picture 16">
              <a:extLst>
                <a:ext uri="{FF2B5EF4-FFF2-40B4-BE49-F238E27FC236}">
                  <a16:creationId xmlns:a16="http://schemas.microsoft.com/office/drawing/2014/main" id="{716BB652-5FA1-7F71-562F-0986498F67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68" t="21259" r="7211" b="21935"/>
            <a:stretch/>
          </p:blipFill>
          <p:spPr bwMode="auto">
            <a:xfrm>
              <a:off x="7789505" y="2567014"/>
              <a:ext cx="2124056" cy="5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>
              <a:extLst>
                <a:ext uri="{FF2B5EF4-FFF2-40B4-BE49-F238E27FC236}">
                  <a16:creationId xmlns:a16="http://schemas.microsoft.com/office/drawing/2014/main" id="{5FE3B0BE-D761-DAB8-A579-0E3D4F077C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87" y="2702718"/>
              <a:ext cx="1790723" cy="272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C3F9CDAE-6A8D-5460-F2EF-2107FDA94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4106" y="2702718"/>
              <a:ext cx="1238645" cy="272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4">
              <a:extLst>
                <a:ext uri="{FF2B5EF4-FFF2-40B4-BE49-F238E27FC236}">
                  <a16:creationId xmlns:a16="http://schemas.microsoft.com/office/drawing/2014/main" id="{E80CA63A-40D7-E14D-508C-2A70BC0B04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9847" y="2610369"/>
              <a:ext cx="1607733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8" descr="ITONICS logo. InnoLead.com">
              <a:extLst>
                <a:ext uri="{FF2B5EF4-FFF2-40B4-BE49-F238E27FC236}">
                  <a16:creationId xmlns:a16="http://schemas.microsoft.com/office/drawing/2014/main" id="{24AA2221-5F4D-3DE3-A054-CBDB51F7ED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0655" y="2673963"/>
              <a:ext cx="1595058" cy="330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nnosabi – Software for Agile Innovation Management">
              <a:extLst>
                <a:ext uri="{FF2B5EF4-FFF2-40B4-BE49-F238E27FC236}">
                  <a16:creationId xmlns:a16="http://schemas.microsoft.com/office/drawing/2014/main" id="{41A96CD1-25B2-4A01-8013-72A9BC7EBB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4676" y="2610160"/>
              <a:ext cx="1607733" cy="457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4460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AB536-F856-5FE3-9955-C01F10C09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039A69-ED71-FE6C-99E9-C7B3321B4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502" y="6482862"/>
            <a:ext cx="1365771" cy="341443"/>
          </a:xfrm>
          <a:prstGeom prst="rect">
            <a:avLst/>
          </a:prstGeom>
        </p:spPr>
      </p:pic>
      <p:sp>
        <p:nvSpPr>
          <p:cNvPr id="16" name="Shape 120">
            <a:extLst>
              <a:ext uri="{FF2B5EF4-FFF2-40B4-BE49-F238E27FC236}">
                <a16:creationId xmlns:a16="http://schemas.microsoft.com/office/drawing/2014/main" id="{06C023AC-C02A-A123-09C4-24214A2D47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86" y="275487"/>
            <a:ext cx="11965787" cy="884573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 lvl="1" algn="l" defTabSz="283418"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4400" dirty="0">
                <a:solidFill>
                  <a:schemeClr val="tx1"/>
                </a:solidFill>
                <a:latin typeface="Avenir Black" panose="020B0803020203020204" pitchFamily="34" charset="0"/>
              </a:rPr>
              <a:t>Agenda</a:t>
            </a:r>
            <a:endParaRPr lang="en-US" sz="4400" dirty="0">
              <a:solidFill>
                <a:srgbClr val="49C7E9"/>
              </a:solidFill>
              <a:latin typeface="Avenir Black" panose="020B0803020203020204" pitchFamily="34" charset="0"/>
            </a:endParaRPr>
          </a:p>
        </p:txBody>
      </p:sp>
      <p:sp>
        <p:nvSpPr>
          <p:cNvPr id="17" name="Shape 120">
            <a:extLst>
              <a:ext uri="{FF2B5EF4-FFF2-40B4-BE49-F238E27FC236}">
                <a16:creationId xmlns:a16="http://schemas.microsoft.com/office/drawing/2014/main" id="{FEB5FF37-5E1B-DF73-2D22-F822A26D690D}"/>
              </a:ext>
            </a:extLst>
          </p:cNvPr>
          <p:cNvSpPr txBox="1">
            <a:spLocks/>
          </p:cNvSpPr>
          <p:nvPr/>
        </p:nvSpPr>
        <p:spPr>
          <a:xfrm>
            <a:off x="113106" y="1301344"/>
            <a:ext cx="11965787" cy="8845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lvl="1" indent="-396875" defTabSz="283418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3600" b="1" kern="0" dirty="0"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Appreciation</a:t>
            </a:r>
          </a:p>
          <a:p>
            <a:pPr marL="571500" lvl="1" indent="-396875" defTabSz="283418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3600" b="1" kern="0" dirty="0"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Conversation with Guests</a:t>
            </a:r>
          </a:p>
          <a:p>
            <a:pPr marL="571500" lvl="1" indent="-396875" algn="l" defTabSz="283418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3600" b="1" kern="0" dirty="0">
                <a:solidFill>
                  <a:schemeClr val="tx1"/>
                </a:solidFill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Market Insights, Implications, Guidance</a:t>
            </a:r>
          </a:p>
          <a:p>
            <a:pPr marL="571500" lvl="1" indent="-396875" algn="l" defTabSz="283418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3600" b="1" kern="0" dirty="0"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2025 Update</a:t>
            </a:r>
          </a:p>
          <a:p>
            <a:pPr marL="571500" lvl="1" indent="-396875" algn="l" defTabSz="283418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3600" b="1" kern="0" dirty="0"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826296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FD729-F44F-2983-FC47-5FDD51706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DAA6DE-8937-D95A-8342-ED0408C2A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398" y="6257836"/>
            <a:ext cx="2265875" cy="566469"/>
          </a:xfrm>
          <a:prstGeom prst="rect">
            <a:avLst/>
          </a:prstGeom>
        </p:spPr>
      </p:pic>
      <p:sp>
        <p:nvSpPr>
          <p:cNvPr id="7" name="Shape 120">
            <a:extLst>
              <a:ext uri="{FF2B5EF4-FFF2-40B4-BE49-F238E27FC236}">
                <a16:creationId xmlns:a16="http://schemas.microsoft.com/office/drawing/2014/main" id="{A2B0ADE6-5A95-43CD-007F-3E15BD01CD85}"/>
              </a:ext>
            </a:extLst>
          </p:cNvPr>
          <p:cNvSpPr txBox="1">
            <a:spLocks/>
          </p:cNvSpPr>
          <p:nvPr/>
        </p:nvSpPr>
        <p:spPr>
          <a:xfrm>
            <a:off x="170486" y="275487"/>
            <a:ext cx="11965787" cy="8845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l" defTabSz="283418"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4400" b="1" kern="0" dirty="0">
                <a:solidFill>
                  <a:schemeClr val="tx1"/>
                </a:solidFill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Thank you!</a:t>
            </a:r>
            <a:endParaRPr lang="en-US" sz="4400" b="1" kern="0" dirty="0">
              <a:solidFill>
                <a:srgbClr val="49C7E9"/>
              </a:solidFill>
              <a:latin typeface="Avenir Black" panose="020B0803020203020204" pitchFamily="34" charset="0"/>
              <a:ea typeface="Avenir Next"/>
              <a:cs typeface="Avenir Next"/>
              <a:sym typeface="Avenir Next"/>
            </a:endParaRP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E05F18D2-1124-A90F-6EF8-A76B7C9A6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t="21259" r="7211" b="21935"/>
          <a:stretch/>
        </p:blipFill>
        <p:spPr bwMode="auto">
          <a:xfrm>
            <a:off x="7789505" y="2567014"/>
            <a:ext cx="2124056" cy="5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B45FB4E-2B1C-BE9C-0B66-0557E6ABA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87" y="2702718"/>
            <a:ext cx="1790723" cy="27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942C3F8-A5C1-9F53-B4D3-C52B60CF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106" y="2702718"/>
            <a:ext cx="1238645" cy="27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72D2EBA0-72CB-F5EA-3221-6FE109148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847" y="2610369"/>
            <a:ext cx="160773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TONICS logo. InnoLead.com">
            <a:extLst>
              <a:ext uri="{FF2B5EF4-FFF2-40B4-BE49-F238E27FC236}">
                <a16:creationId xmlns:a16="http://schemas.microsoft.com/office/drawing/2014/main" id="{12F8F966-DA00-F46C-0414-387DAEB71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655" y="2673963"/>
            <a:ext cx="1595058" cy="33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001FFB5-D440-68C8-9BD0-9A8584A6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68" y="3830181"/>
            <a:ext cx="1661009" cy="57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06CE9EA-F478-5CA4-90DF-565470231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791" y="3830798"/>
            <a:ext cx="1488065" cy="57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45EF6DAD-9C5B-2956-C314-B64612E4F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70" y="3969466"/>
            <a:ext cx="1467334" cy="29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C16709C8-EAC5-29B6-12FB-431659FD9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18" y="3908238"/>
            <a:ext cx="1923237" cy="41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EEC19AC2-F45C-41DD-6C36-4BBCA2724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269" y="3698820"/>
            <a:ext cx="1240888" cy="83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546E7C39-9D29-4737-0E53-1C417FABE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r="8544"/>
          <a:stretch/>
        </p:blipFill>
        <p:spPr bwMode="auto">
          <a:xfrm>
            <a:off x="10601770" y="3782823"/>
            <a:ext cx="1192063" cy="66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Disruptive Edge - Innov8rs">
            <a:extLst>
              <a:ext uri="{FF2B5EF4-FFF2-40B4-BE49-F238E27FC236}">
                <a16:creationId xmlns:a16="http://schemas.microsoft.com/office/drawing/2014/main" id="{AF926690-40D2-4377-B55B-230E4120C3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3" b="23621"/>
          <a:stretch/>
        </p:blipFill>
        <p:spPr bwMode="auto">
          <a:xfrm>
            <a:off x="5903042" y="1178755"/>
            <a:ext cx="1524628" cy="8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noLead strategic partner - Alloy Partners (formerly High Alpha Innovation)">
            <a:extLst>
              <a:ext uri="{FF2B5EF4-FFF2-40B4-BE49-F238E27FC236}">
                <a16:creationId xmlns:a16="http://schemas.microsoft.com/office/drawing/2014/main" id="{8A074B00-CDC8-8A8C-69FB-8B7FB4C4C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150" y="1350336"/>
            <a:ext cx="108173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B184E90-970C-88D9-44B2-02257C02C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681" y="1350336"/>
            <a:ext cx="107156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F81490E-CCAA-F98C-9625-1F0CA382D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468" y="1350336"/>
            <a:ext cx="1371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Aucctus logo. InnoLead">
            <a:extLst>
              <a:ext uri="{FF2B5EF4-FFF2-40B4-BE49-F238E27FC236}">
                <a16:creationId xmlns:a16="http://schemas.microsoft.com/office/drawing/2014/main" id="{6C58FB94-3C97-87D8-5F0E-029085BF7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68" y="1400854"/>
            <a:ext cx="1864184" cy="35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EPAM Continuum - IAB Europe">
            <a:extLst>
              <a:ext uri="{FF2B5EF4-FFF2-40B4-BE49-F238E27FC236}">
                <a16:creationId xmlns:a16="http://schemas.microsoft.com/office/drawing/2014/main" id="{5683C9CE-FC67-2F9C-C70F-E74696EEF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864" y="1299746"/>
            <a:ext cx="2002969" cy="55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229619FC-46E8-855A-5C61-D59820B1F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87" y="5239388"/>
            <a:ext cx="202147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35860E41-44DF-8958-E35B-B45DFDFBE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r="4126"/>
          <a:stretch/>
        </p:blipFill>
        <p:spPr bwMode="auto">
          <a:xfrm>
            <a:off x="2710668" y="5123004"/>
            <a:ext cx="1595332" cy="68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328F065C-398D-5C14-A998-57926649C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16" y="5287195"/>
            <a:ext cx="2146043" cy="36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Wellspring logo">
            <a:extLst>
              <a:ext uri="{FF2B5EF4-FFF2-40B4-BE49-F238E27FC236}">
                <a16:creationId xmlns:a16="http://schemas.microsoft.com/office/drawing/2014/main" id="{DFA8FEA1-771D-A070-6FEB-C548B1635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863" y="5225536"/>
            <a:ext cx="3082850" cy="48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Uzabase Launches SPEEDA Edge, a New Kind of Emerging Technology Research  Platform">
            <a:extLst>
              <a:ext uri="{FF2B5EF4-FFF2-40B4-BE49-F238E27FC236}">
                <a16:creationId xmlns:a16="http://schemas.microsoft.com/office/drawing/2014/main" id="{CAAA962A-BFC3-E331-7832-094D23AE8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9" t="27094" r="18368" b="36526"/>
          <a:stretch/>
        </p:blipFill>
        <p:spPr bwMode="auto">
          <a:xfrm>
            <a:off x="4598903" y="5231609"/>
            <a:ext cx="1382110" cy="47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nnosabi – Software for Agile Innovation Management">
            <a:extLst>
              <a:ext uri="{FF2B5EF4-FFF2-40B4-BE49-F238E27FC236}">
                <a16:creationId xmlns:a16="http://schemas.microsoft.com/office/drawing/2014/main" id="{BBB17CBB-8B31-7FC5-315F-781B46356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76" y="2610160"/>
            <a:ext cx="1607733" cy="45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450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2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4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0F113-7FB3-A25E-DFEC-65D5C0651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6C0815-C339-05E3-C709-234559F10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502" y="6482862"/>
            <a:ext cx="1365771" cy="341443"/>
          </a:xfrm>
          <a:prstGeom prst="rect">
            <a:avLst/>
          </a:prstGeom>
        </p:spPr>
      </p:pic>
      <p:sp>
        <p:nvSpPr>
          <p:cNvPr id="16" name="Shape 120">
            <a:extLst>
              <a:ext uri="{FF2B5EF4-FFF2-40B4-BE49-F238E27FC236}">
                <a16:creationId xmlns:a16="http://schemas.microsoft.com/office/drawing/2014/main" id="{EAA0F201-AAF9-5353-84B0-1AC4AF1D0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86" y="275487"/>
            <a:ext cx="11965787" cy="884573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 lvl="1" algn="l" defTabSz="283418"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4400" dirty="0">
                <a:solidFill>
                  <a:schemeClr val="tx1"/>
                </a:solidFill>
                <a:latin typeface="Avenir Black" panose="020B0803020203020204" pitchFamily="34" charset="0"/>
              </a:rPr>
              <a:t>Our Partnership Commitment</a:t>
            </a:r>
            <a:endParaRPr lang="en-US" sz="4400" dirty="0">
              <a:solidFill>
                <a:srgbClr val="49C7E9"/>
              </a:solidFill>
              <a:latin typeface="Avenir Black" panose="020B0803020203020204" pitchFamily="34" charset="0"/>
            </a:endParaRPr>
          </a:p>
        </p:txBody>
      </p:sp>
      <p:sp>
        <p:nvSpPr>
          <p:cNvPr id="17" name="Shape 120">
            <a:extLst>
              <a:ext uri="{FF2B5EF4-FFF2-40B4-BE49-F238E27FC236}">
                <a16:creationId xmlns:a16="http://schemas.microsoft.com/office/drawing/2014/main" id="{494DEE51-FA33-99B2-F046-4CBB82BF6B1F}"/>
              </a:ext>
            </a:extLst>
          </p:cNvPr>
          <p:cNvSpPr txBox="1">
            <a:spLocks/>
          </p:cNvSpPr>
          <p:nvPr/>
        </p:nvSpPr>
        <p:spPr>
          <a:xfrm>
            <a:off x="113106" y="1301344"/>
            <a:ext cx="11348581" cy="394979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lvl="1" indent="-396875" algn="l" defTabSz="283418"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Char char="•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3400" b="1" kern="0" dirty="0">
                <a:solidFill>
                  <a:schemeClr val="tx1"/>
                </a:solidFill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Make the “right kind” of business development connections </a:t>
            </a:r>
          </a:p>
          <a:p>
            <a:pPr marL="571500" lvl="1" indent="-396875" algn="l" defTabSz="283418"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Char char="•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3400" b="1" kern="0" dirty="0">
                <a:solidFill>
                  <a:schemeClr val="tx1"/>
                </a:solidFill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Build awareness, credibility with leader “Buyers” and “Influencers” </a:t>
            </a:r>
          </a:p>
          <a:p>
            <a:pPr marL="571500" lvl="1" indent="-396875" algn="l" defTabSz="283418"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Char char="•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3400" b="1" kern="0" dirty="0">
                <a:solidFill>
                  <a:schemeClr val="tx1"/>
                </a:solidFill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Help your team stay on top of industry dynamics and trends</a:t>
            </a:r>
          </a:p>
        </p:txBody>
      </p:sp>
    </p:spTree>
    <p:extLst>
      <p:ext uri="{BB962C8B-B14F-4D97-AF65-F5344CB8AC3E}">
        <p14:creationId xmlns:p14="http://schemas.microsoft.com/office/powerpoint/2010/main" val="3974721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 bldLvl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C8A4F-A8A7-874D-8D87-A1CA8BA87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20">
            <a:extLst>
              <a:ext uri="{FF2B5EF4-FFF2-40B4-BE49-F238E27FC236}">
                <a16:creationId xmlns:a16="http://schemas.microsoft.com/office/drawing/2014/main" id="{BF8C0084-EC4D-4FAE-E5A2-B8FFB99B9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86" y="275487"/>
            <a:ext cx="11965787" cy="884573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 lvl="1" algn="l" defTabSz="283418"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4400" dirty="0">
                <a:solidFill>
                  <a:schemeClr val="tx1"/>
                </a:solidFill>
                <a:latin typeface="Avenir Black" panose="020B0803020203020204" pitchFamily="34" charset="0"/>
              </a:rPr>
              <a:t>Conversation with Guests</a:t>
            </a:r>
            <a:endParaRPr lang="en-US" sz="4400" dirty="0">
              <a:solidFill>
                <a:srgbClr val="49C7E9"/>
              </a:solidFill>
              <a:latin typeface="Avenir Black" panose="020B0803020203020204" pitchFamily="34" charset="0"/>
            </a:endParaRPr>
          </a:p>
        </p:txBody>
      </p:sp>
      <p:pic>
        <p:nvPicPr>
          <p:cNvPr id="2" name="Picture 2" descr="Profile photo of Allison Collings">
            <a:extLst>
              <a:ext uri="{FF2B5EF4-FFF2-40B4-BE49-F238E27FC236}">
                <a16:creationId xmlns:a16="http://schemas.microsoft.com/office/drawing/2014/main" id="{3E71902C-D741-5054-0F9F-7E0E37369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131" y="1586204"/>
            <a:ext cx="2487202" cy="248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NRG Energy - Wikipedia">
            <a:extLst>
              <a:ext uri="{FF2B5EF4-FFF2-40B4-BE49-F238E27FC236}">
                <a16:creationId xmlns:a16="http://schemas.microsoft.com/office/drawing/2014/main" id="{2A957BF0-9992-8AC9-6348-AC9FAE887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12" y="5015869"/>
            <a:ext cx="1887640" cy="129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120">
            <a:extLst>
              <a:ext uri="{FF2B5EF4-FFF2-40B4-BE49-F238E27FC236}">
                <a16:creationId xmlns:a16="http://schemas.microsoft.com/office/drawing/2014/main" id="{A67FDE88-6B8D-8B39-AAF8-DC620FC1DC08}"/>
              </a:ext>
            </a:extLst>
          </p:cNvPr>
          <p:cNvSpPr txBox="1">
            <a:spLocks/>
          </p:cNvSpPr>
          <p:nvPr/>
        </p:nvSpPr>
        <p:spPr>
          <a:xfrm>
            <a:off x="548838" y="4219236"/>
            <a:ext cx="5165788" cy="6508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 defTabSz="283418"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000" b="1" kern="0" dirty="0">
                <a:solidFill>
                  <a:schemeClr val="tx1"/>
                </a:solidFill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Allison Collings</a:t>
            </a:r>
            <a:br>
              <a:rPr lang="en-US" sz="2000" b="1" kern="0" dirty="0">
                <a:solidFill>
                  <a:schemeClr val="tx1"/>
                </a:solidFill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</a:br>
            <a:r>
              <a:rPr lang="en-US" sz="2000" b="1" kern="0" dirty="0">
                <a:solidFill>
                  <a:schemeClr val="tx1"/>
                </a:solidFill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Senior Director, Program Delivery</a:t>
            </a:r>
            <a:endParaRPr lang="en-US" sz="2000" b="1" kern="0" dirty="0">
              <a:solidFill>
                <a:srgbClr val="49C7E9"/>
              </a:solidFill>
              <a:latin typeface="Avenir Black" panose="020B0803020203020204" pitchFamily="34" charset="0"/>
              <a:ea typeface="Avenir Next"/>
              <a:cs typeface="Avenir Next"/>
              <a:sym typeface="Avenir Nex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A5699F-8740-D29C-F087-BA8289DB58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0502" y="6482862"/>
            <a:ext cx="1365771" cy="34144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1BBE190-6CF3-D6D9-CE15-5AF9719EEDA6}"/>
              </a:ext>
            </a:extLst>
          </p:cNvPr>
          <p:cNvGrpSpPr/>
          <p:nvPr/>
        </p:nvGrpSpPr>
        <p:grpSpPr>
          <a:xfrm>
            <a:off x="5714626" y="1275736"/>
            <a:ext cx="5928536" cy="4944327"/>
            <a:chOff x="5714626" y="1275736"/>
            <a:chExt cx="5928536" cy="4944327"/>
          </a:xfrm>
        </p:grpSpPr>
        <p:pic>
          <p:nvPicPr>
            <p:cNvPr id="4" name="Picture 6" descr="Yum! Brands - Wikipedia">
              <a:extLst>
                <a:ext uri="{FF2B5EF4-FFF2-40B4-BE49-F238E27FC236}">
                  <a16:creationId xmlns:a16="http://schemas.microsoft.com/office/drawing/2014/main" id="{86E8BBBC-D1FF-6138-F6C5-EAFBB372CD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0613" y="5106261"/>
              <a:ext cx="1336562" cy="1113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hape 120">
              <a:extLst>
                <a:ext uri="{FF2B5EF4-FFF2-40B4-BE49-F238E27FC236}">
                  <a16:creationId xmlns:a16="http://schemas.microsoft.com/office/drawing/2014/main" id="{EA3E2613-ADDE-0F90-3F23-4163E31A6ECD}"/>
                </a:ext>
              </a:extLst>
            </p:cNvPr>
            <p:cNvSpPr txBox="1">
              <a:spLocks/>
            </p:cNvSpPr>
            <p:nvPr/>
          </p:nvSpPr>
          <p:spPr>
            <a:xfrm>
              <a:off x="5714626" y="4219236"/>
              <a:ext cx="5928536" cy="650803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lvl="1" algn="ctr" defTabSz="283418">
                <a:defRPr sz="9200" b="1">
                  <a:latin typeface="Avenir Next"/>
                  <a:ea typeface="Avenir Next"/>
                  <a:cs typeface="Avenir Next"/>
                  <a:sym typeface="Avenir Next"/>
                </a:defRPr>
              </a:pPr>
              <a:r>
                <a:rPr lang="en-US" sz="2000" b="1" kern="0" dirty="0">
                  <a:solidFill>
                    <a:schemeClr val="tx1"/>
                  </a:solidFill>
                  <a:latin typeface="Avenir Black" panose="020B0803020203020204" pitchFamily="34" charset="0"/>
                  <a:ea typeface="Avenir Next"/>
                  <a:cs typeface="Avenir Next"/>
                  <a:sym typeface="Avenir Next"/>
                </a:rPr>
                <a:t>Daniel Eckman</a:t>
              </a:r>
            </a:p>
            <a:p>
              <a:pPr marL="0" lvl="1" algn="ctr" defTabSz="283418">
                <a:defRPr sz="9200" b="1">
                  <a:latin typeface="Avenir Next"/>
                  <a:ea typeface="Avenir Next"/>
                  <a:cs typeface="Avenir Next"/>
                  <a:sym typeface="Avenir Next"/>
                </a:defRPr>
              </a:pPr>
              <a:r>
                <a:rPr lang="en-US" sz="2000" b="1" kern="0" dirty="0">
                  <a:solidFill>
                    <a:schemeClr val="tx1"/>
                  </a:solidFill>
                  <a:latin typeface="Avenir Black" panose="020B0803020203020204" pitchFamily="34" charset="0"/>
                  <a:ea typeface="Avenir Next"/>
                  <a:cs typeface="Avenir Next"/>
                  <a:sym typeface="Avenir Next"/>
                </a:rPr>
                <a:t>Global Director, Menu Strategy &amp; Innovation</a:t>
              </a:r>
              <a:endParaRPr lang="en-US" sz="2000" b="1" kern="0" dirty="0">
                <a:solidFill>
                  <a:srgbClr val="49C7E9"/>
                </a:solidFill>
                <a:latin typeface="Avenir Black" panose="020B0803020203020204" pitchFamily="34" charset="0"/>
                <a:ea typeface="Avenir Next"/>
                <a:cs typeface="Avenir Next"/>
                <a:sym typeface="Avenir Next"/>
              </a:endParaRPr>
            </a:p>
          </p:txBody>
        </p:sp>
        <p:pic>
          <p:nvPicPr>
            <p:cNvPr id="14" name="Picture 13" descr="A person smiling at the camera&#10;&#10;AI-generated content may be incorrect.">
              <a:extLst>
                <a:ext uri="{FF2B5EF4-FFF2-40B4-BE49-F238E27FC236}">
                  <a16:creationId xmlns:a16="http://schemas.microsoft.com/office/drawing/2014/main" id="{CB5C8DDB-EB30-7938-046B-8F7E1930E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077" y="1275736"/>
              <a:ext cx="4973635" cy="2797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1871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A5A66-4F74-999D-742A-6368FFF85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20">
            <a:extLst>
              <a:ext uri="{FF2B5EF4-FFF2-40B4-BE49-F238E27FC236}">
                <a16:creationId xmlns:a16="http://schemas.microsoft.com/office/drawing/2014/main" id="{B2562DDF-7D6B-DAB3-FBE9-54DA13B0C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86" y="275487"/>
            <a:ext cx="11965787" cy="884573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 lvl="1" algn="l" defTabSz="283418"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4400" dirty="0">
                <a:solidFill>
                  <a:schemeClr val="tx1"/>
                </a:solidFill>
                <a:latin typeface="Avenir Black" panose="020B0803020203020204" pitchFamily="34" charset="0"/>
              </a:rPr>
              <a:t>Market Insights and Implications</a:t>
            </a:r>
            <a:endParaRPr lang="en-US" sz="4400" dirty="0">
              <a:solidFill>
                <a:srgbClr val="49C7E9"/>
              </a:solidFill>
              <a:latin typeface="Avenir Black" panose="020B0803020203020204" pitchFamily="34" charset="0"/>
            </a:endParaRPr>
          </a:p>
        </p:txBody>
      </p:sp>
      <p:sp>
        <p:nvSpPr>
          <p:cNvPr id="17" name="Shape 120">
            <a:extLst>
              <a:ext uri="{FF2B5EF4-FFF2-40B4-BE49-F238E27FC236}">
                <a16:creationId xmlns:a16="http://schemas.microsoft.com/office/drawing/2014/main" id="{7DE7876D-B1A1-CB59-F094-93B2EEBF513A}"/>
              </a:ext>
            </a:extLst>
          </p:cNvPr>
          <p:cNvSpPr txBox="1">
            <a:spLocks/>
          </p:cNvSpPr>
          <p:nvPr/>
        </p:nvSpPr>
        <p:spPr>
          <a:xfrm>
            <a:off x="113106" y="1301344"/>
            <a:ext cx="11965787" cy="8845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lvl="1" indent="-396875" algn="l" defTabSz="283418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3600" b="1" kern="0" dirty="0">
                <a:solidFill>
                  <a:schemeClr val="tx1"/>
                </a:solidFill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Economic Pressures</a:t>
            </a:r>
          </a:p>
          <a:p>
            <a:pPr marL="571500" lvl="1" indent="-396875" algn="l" defTabSz="283418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3600" b="1" kern="0" dirty="0"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Strategy Renaissance</a:t>
            </a:r>
          </a:p>
          <a:p>
            <a:pPr marL="571500" lvl="1" indent="-396875" algn="l" defTabSz="283418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3600" b="1" kern="0" dirty="0"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AI Differentiation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1F7EA7-BC8E-8157-5A19-C112E32B9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502" y="6482862"/>
            <a:ext cx="1365771" cy="3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99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1467D-D650-3AE4-348F-6183BB33F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20">
            <a:extLst>
              <a:ext uri="{FF2B5EF4-FFF2-40B4-BE49-F238E27FC236}">
                <a16:creationId xmlns:a16="http://schemas.microsoft.com/office/drawing/2014/main" id="{D8133395-2941-8B1C-5B1A-1004B6835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86" y="275487"/>
            <a:ext cx="11965787" cy="884573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 lvl="1" algn="l" defTabSz="283418"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4400" dirty="0">
                <a:solidFill>
                  <a:schemeClr val="tx1"/>
                </a:solidFill>
                <a:latin typeface="Avenir Black" panose="020B0803020203020204" pitchFamily="34" charset="0"/>
              </a:rPr>
              <a:t>AI Differentiation</a:t>
            </a:r>
            <a:endParaRPr lang="en-US" sz="4400" dirty="0">
              <a:solidFill>
                <a:srgbClr val="49C7E9"/>
              </a:solidFill>
              <a:latin typeface="Avenir Black" panose="020B0803020203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AA1582-85B4-848B-7F4A-074509DF5111}"/>
              </a:ext>
            </a:extLst>
          </p:cNvPr>
          <p:cNvGrpSpPr/>
          <p:nvPr/>
        </p:nvGrpSpPr>
        <p:grpSpPr>
          <a:xfrm>
            <a:off x="5047861" y="1160059"/>
            <a:ext cx="6865409" cy="3432705"/>
            <a:chOff x="5786649" y="2964095"/>
            <a:chExt cx="6091451" cy="3045726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54376D16-080F-D903-5BD8-EE746A6334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649" y="2964095"/>
              <a:ext cx="6091451" cy="3045726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A12D7F-D3D9-A301-7E4C-CC0815C25A9C}"/>
                </a:ext>
              </a:extLst>
            </p:cNvPr>
            <p:cNvSpPr txBox="1"/>
            <p:nvPr/>
          </p:nvSpPr>
          <p:spPr>
            <a:xfrm>
              <a:off x="9864325" y="5794377"/>
              <a:ext cx="201377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700" kern="0" dirty="0">
                  <a:latin typeface="Avenir Medium" panose="02000503020000020003" pitchFamily="2" charset="0"/>
                  <a:ea typeface="Avenir Next"/>
                  <a:cs typeface="Avenir Next"/>
                  <a:sym typeface="Avenir Next"/>
                </a:rPr>
                <a:t>N = 105, March 2025</a:t>
              </a:r>
              <a:endParaRPr lang="en-US" sz="700" dirty="0">
                <a:latin typeface="Avenir Medium" panose="02000503020000020003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CAF7C0D-EADA-2198-E8B2-575EA674D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0502" y="6482862"/>
            <a:ext cx="1365771" cy="341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0CA65B-36B7-A698-BC36-7C5BF4654032}"/>
              </a:ext>
            </a:extLst>
          </p:cNvPr>
          <p:cNvSpPr txBox="1"/>
          <p:nvPr/>
        </p:nvSpPr>
        <p:spPr>
          <a:xfrm>
            <a:off x="278730" y="1208507"/>
            <a:ext cx="4675825" cy="5360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“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Extremely helpful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for text-based activities- writing emails, developing talking points for presentations, creating innovation challenges, evaluating proposals, etc. It helps get you 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quickly from 20% to 80%,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though the upfront work is still required, and obviously you always need to double check the output.”                         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–Aerospace &amp; Defense</a:t>
            </a:r>
          </a:p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US" sz="1600" i="1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600" dirty="0">
                <a:solidFill>
                  <a:srgbClr val="000000"/>
                </a:solidFill>
                <a:latin typeface="Avenir Next" panose="020B0503020202020204" pitchFamily="34" charset="0"/>
              </a:rPr>
              <a:t>“I </a:t>
            </a:r>
            <a:r>
              <a:rPr lang="en-US" sz="1600" b="1" dirty="0">
                <a:solidFill>
                  <a:srgbClr val="000000"/>
                </a:solidFill>
                <a:latin typeface="Avenir Next" panose="020B0503020202020204" pitchFamily="34" charset="0"/>
              </a:rPr>
              <a:t>haven't done a good job </a:t>
            </a:r>
            <a:r>
              <a:rPr lang="en-US" sz="1600" dirty="0">
                <a:solidFill>
                  <a:srgbClr val="000000"/>
                </a:solidFill>
                <a:latin typeface="Avenir Next" panose="020B0503020202020204" pitchFamily="34" charset="0"/>
              </a:rPr>
              <a:t>of implementing these tools and </a:t>
            </a:r>
            <a:r>
              <a:rPr lang="en-US" sz="1600" b="1" dirty="0">
                <a:solidFill>
                  <a:srgbClr val="000000"/>
                </a:solidFill>
                <a:latin typeface="Avenir Next" panose="020B0503020202020204" pitchFamily="34" charset="0"/>
              </a:rPr>
              <a:t>would like to get more effective </a:t>
            </a:r>
            <a:r>
              <a:rPr lang="en-US" sz="1600" dirty="0">
                <a:solidFill>
                  <a:srgbClr val="000000"/>
                </a:solidFill>
                <a:latin typeface="Avenir Next" panose="020B0503020202020204" pitchFamily="34" charset="0"/>
              </a:rPr>
              <a:t>with AI tools.”                                                                 </a:t>
            </a:r>
            <a:r>
              <a:rPr lang="en-US" sz="1600" i="1" dirty="0">
                <a:solidFill>
                  <a:srgbClr val="000000"/>
                </a:solidFill>
                <a:latin typeface="Avenir Next" panose="020B0503020202020204" pitchFamily="34" charset="0"/>
              </a:rPr>
              <a:t>–Energy &amp; Utilities</a:t>
            </a:r>
          </a:p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US" sz="1600" i="1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600" dirty="0">
                <a:solidFill>
                  <a:srgbClr val="000000"/>
                </a:solidFill>
                <a:latin typeface="Avenir Next" panose="020B0503020202020204" pitchFamily="34" charset="0"/>
              </a:rPr>
              <a:t>“We are working to use AI </a:t>
            </a:r>
            <a:r>
              <a:rPr lang="en-US" sz="1600" b="1" dirty="0">
                <a:solidFill>
                  <a:srgbClr val="000000"/>
                </a:solidFill>
                <a:latin typeface="Avenir Next" panose="020B0503020202020204" pitchFamily="34" charset="0"/>
              </a:rPr>
              <a:t>in every part of our design thinking process</a:t>
            </a:r>
            <a:r>
              <a:rPr lang="en-US" sz="1600" dirty="0">
                <a:solidFill>
                  <a:srgbClr val="000000"/>
                </a:solidFill>
                <a:latin typeface="Avenir Next" panose="020B0503020202020204" pitchFamily="34" charset="0"/>
              </a:rPr>
              <a:t>. We are currently undergoing a </a:t>
            </a:r>
            <a:r>
              <a:rPr lang="en-US" sz="1600" b="1" dirty="0">
                <a:solidFill>
                  <a:srgbClr val="000000"/>
                </a:solidFill>
                <a:latin typeface="Avenir Next" panose="020B0503020202020204" pitchFamily="34" charset="0"/>
              </a:rPr>
              <a:t>side-by-side comparison </a:t>
            </a:r>
            <a:r>
              <a:rPr lang="en-US" sz="1600" dirty="0">
                <a:solidFill>
                  <a:srgbClr val="000000"/>
                </a:solidFill>
                <a:latin typeface="Avenir Next" panose="020B0503020202020204" pitchFamily="34" charset="0"/>
              </a:rPr>
              <a:t>to see where AI is the most beneficial in our process.”</a:t>
            </a:r>
          </a:p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600" i="1" dirty="0">
                <a:solidFill>
                  <a:srgbClr val="000000"/>
                </a:solidFill>
                <a:latin typeface="Avenir Next" panose="020B0503020202020204" pitchFamily="34" charset="0"/>
              </a:rPr>
              <a:t>-Consumer Goods &amp; Consumer Products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14ADE5-A8BA-BBAB-6E33-39E6B67F397B}"/>
              </a:ext>
            </a:extLst>
          </p:cNvPr>
          <p:cNvSpPr txBox="1"/>
          <p:nvPr/>
        </p:nvSpPr>
        <p:spPr>
          <a:xfrm>
            <a:off x="5047861" y="4753067"/>
            <a:ext cx="69660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“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Truly a force-multiplier.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Top use-cases: reminding me of meeting details (who said what, etc.), summing up action items, word-smithing articles I've written - cleaning them up for flow, clarity, grammar, etc.”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-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Engineering &amp; Construction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“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We just started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using AI tools; so far they are useful in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some use cases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-Technology</a:t>
            </a:r>
          </a:p>
        </p:txBody>
      </p:sp>
    </p:spTree>
    <p:extLst>
      <p:ext uri="{BB962C8B-B14F-4D97-AF65-F5344CB8AC3E}">
        <p14:creationId xmlns:p14="http://schemas.microsoft.com/office/powerpoint/2010/main" val="3666398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5"/>
      <p:bldP spid="14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7F210-7B19-2DD0-86B5-8181807F0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20">
            <a:extLst>
              <a:ext uri="{FF2B5EF4-FFF2-40B4-BE49-F238E27FC236}">
                <a16:creationId xmlns:a16="http://schemas.microsoft.com/office/drawing/2014/main" id="{45C60B27-339A-45FE-5CF9-B2D5108F5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86" y="275487"/>
            <a:ext cx="11965787" cy="884573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 lvl="1" algn="l" defTabSz="283418"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4400" dirty="0">
                <a:solidFill>
                  <a:schemeClr val="tx1"/>
                </a:solidFill>
                <a:latin typeface="Avenir Black" panose="020B0803020203020204" pitchFamily="34" charset="0"/>
              </a:rPr>
              <a:t>Guidance</a:t>
            </a:r>
            <a:endParaRPr lang="en-US" sz="4400" dirty="0">
              <a:solidFill>
                <a:srgbClr val="49C7E9"/>
              </a:solidFill>
              <a:latin typeface="Avenir Black" panose="020B0803020203020204" pitchFamily="34" charset="0"/>
            </a:endParaRPr>
          </a:p>
        </p:txBody>
      </p:sp>
      <p:sp>
        <p:nvSpPr>
          <p:cNvPr id="17" name="Shape 120">
            <a:extLst>
              <a:ext uri="{FF2B5EF4-FFF2-40B4-BE49-F238E27FC236}">
                <a16:creationId xmlns:a16="http://schemas.microsoft.com/office/drawing/2014/main" id="{9C20143C-E6CD-920D-A7DF-A95DAE61D757}"/>
              </a:ext>
            </a:extLst>
          </p:cNvPr>
          <p:cNvSpPr txBox="1">
            <a:spLocks/>
          </p:cNvSpPr>
          <p:nvPr/>
        </p:nvSpPr>
        <p:spPr>
          <a:xfrm>
            <a:off x="113106" y="1301344"/>
            <a:ext cx="11965787" cy="8845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lvl="1" indent="-396875" algn="l" defTabSz="283418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3300" b="1" kern="0" dirty="0"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First Moment of Truth (FMOT) differentiation is critical</a:t>
            </a:r>
            <a:endParaRPr lang="en-US" sz="3300" b="1" kern="0" dirty="0">
              <a:solidFill>
                <a:schemeClr val="tx1"/>
              </a:solidFill>
              <a:latin typeface="Avenir Black" panose="020B0803020203020204" pitchFamily="34" charset="0"/>
              <a:ea typeface="Avenir Next"/>
              <a:cs typeface="Avenir Next"/>
              <a:sym typeface="Avenir Next"/>
            </a:endParaRPr>
          </a:p>
          <a:p>
            <a:pPr marL="571500" lvl="1" indent="-396875" algn="l" defTabSz="283418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3300" b="1" kern="0" dirty="0"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Sell outcomes / ROI, not products and services</a:t>
            </a:r>
          </a:p>
          <a:p>
            <a:pPr marL="571500" lvl="1" indent="-396875" algn="l" defTabSz="283418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3300" b="1" kern="0" dirty="0">
                <a:solidFill>
                  <a:schemeClr val="tx1"/>
                </a:solidFill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Prioritize sharing ROI case studies and including corporate clients in webcasts and workshops</a:t>
            </a:r>
          </a:p>
          <a:p>
            <a:pPr marL="571500" lvl="1" indent="-396875" algn="l" defTabSz="283418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3300" b="1" kern="0" dirty="0"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Personal value of partnership must be immediately clear to corporate champion</a:t>
            </a:r>
          </a:p>
          <a:p>
            <a:pPr marL="571500" lvl="1" indent="-396875" algn="l" defTabSz="283418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3300" b="1" kern="0" dirty="0"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In addition to “The Innovators”, look to others who need innovation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C1C2A-5F1D-258A-E343-607DAF6BC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502" y="6482862"/>
            <a:ext cx="1365771" cy="3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95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E6D1F-3F51-E8BB-A021-445FB411A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20">
            <a:extLst>
              <a:ext uri="{FF2B5EF4-FFF2-40B4-BE49-F238E27FC236}">
                <a16:creationId xmlns:a16="http://schemas.microsoft.com/office/drawing/2014/main" id="{7A2897E3-0B85-ADE1-11E6-CB6C698FA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86" y="275487"/>
            <a:ext cx="11965787" cy="884573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 lvl="1" algn="l" defTabSz="283418"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4400" dirty="0">
                <a:solidFill>
                  <a:schemeClr val="tx1"/>
                </a:solidFill>
                <a:latin typeface="Avenir Black" panose="020B0803020203020204" pitchFamily="34" charset="0"/>
              </a:rPr>
              <a:t>2025 Update</a:t>
            </a:r>
            <a:endParaRPr lang="en-US" sz="4400" dirty="0">
              <a:solidFill>
                <a:srgbClr val="49C7E9"/>
              </a:solidFill>
              <a:latin typeface="Avenir Black" panose="020B0803020203020204" pitchFamily="34" charset="0"/>
            </a:endParaRPr>
          </a:p>
        </p:txBody>
      </p:sp>
      <p:sp>
        <p:nvSpPr>
          <p:cNvPr id="17" name="Shape 120">
            <a:extLst>
              <a:ext uri="{FF2B5EF4-FFF2-40B4-BE49-F238E27FC236}">
                <a16:creationId xmlns:a16="http://schemas.microsoft.com/office/drawing/2014/main" id="{372D5397-F4DD-F524-E6FC-415055A2880B}"/>
              </a:ext>
            </a:extLst>
          </p:cNvPr>
          <p:cNvSpPr txBox="1">
            <a:spLocks/>
          </p:cNvSpPr>
          <p:nvPr/>
        </p:nvSpPr>
        <p:spPr>
          <a:xfrm>
            <a:off x="113106" y="1301344"/>
            <a:ext cx="11860155" cy="5386090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lvl="1" indent="-396875" algn="l" defTabSz="283418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3600" b="1" kern="0" dirty="0">
                <a:solidFill>
                  <a:schemeClr val="tx1"/>
                </a:solidFill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Upcoming In-Person Events</a:t>
            </a:r>
          </a:p>
          <a:p>
            <a:pPr marL="1093788" lvl="2" indent="-465138" defTabSz="283418"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§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b="1" kern="0" dirty="0"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Chicago Innovation Forum (April 1)</a:t>
            </a:r>
          </a:p>
          <a:p>
            <a:pPr marL="1093788" lvl="2" indent="-465138" defTabSz="283418"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§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b="1" kern="0" dirty="0"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NYC Forum on Enterprise AI, Innovation,                                                  and Startup Engagement (June 3)</a:t>
            </a:r>
          </a:p>
          <a:p>
            <a:pPr marL="1093788" lvl="2" indent="-465138" defTabSz="283418"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§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b="1" kern="0" dirty="0"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Early summer “AI Hackathon” (June TBD)</a:t>
            </a:r>
          </a:p>
          <a:p>
            <a:pPr marL="1093788" lvl="2" indent="-465138" defTabSz="283418"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§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b="1" kern="0" dirty="0">
                <a:solidFill>
                  <a:schemeClr val="tx1"/>
                </a:solidFill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Additional One-Day Events (TBD)</a:t>
            </a:r>
          </a:p>
          <a:p>
            <a:pPr marL="1093788" lvl="2" indent="-465138" defTabSz="283418"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§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b="1" kern="0" dirty="0">
                <a:solidFill>
                  <a:schemeClr val="tx1"/>
                </a:solidFill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Impact 2025 (October 20 – 22; </a:t>
            </a:r>
            <a:r>
              <a:rPr lang="en-US" sz="2400" b="1" u="sng" kern="0" dirty="0">
                <a:solidFill>
                  <a:schemeClr val="tx1"/>
                </a:solidFill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New App! </a:t>
            </a:r>
            <a:r>
              <a:rPr lang="en-US" sz="2400" b="1" u="sng" kern="0" dirty="0"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&amp;</a:t>
            </a:r>
            <a:r>
              <a:rPr lang="en-US" sz="2400" b="1" u="sng" kern="0" dirty="0">
                <a:solidFill>
                  <a:schemeClr val="tx1"/>
                </a:solidFill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 Workshop Info Needed!)</a:t>
            </a:r>
          </a:p>
          <a:p>
            <a:pPr marL="571500" lvl="1" indent="-396875" algn="l" defTabSz="283418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3600" b="1" kern="0" dirty="0"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Upcoming Virtual Events</a:t>
            </a:r>
          </a:p>
          <a:p>
            <a:pPr marL="1093788" marR="0" lvl="2" indent="-465138" algn="l" defTabSz="283418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Wingdings" pitchFamily="2" charset="2"/>
              <a:buChar char="§"/>
              <a:tabLst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kumimoji="0" lang="en-US" sz="24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Master Classes (</a:t>
            </a:r>
            <a:r>
              <a:rPr kumimoji="0" lang="en-US" sz="2400" b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Speeda</a:t>
            </a:r>
            <a:r>
              <a:rPr kumimoji="0" lang="en-US" sz="24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 Edge, </a:t>
            </a:r>
            <a:r>
              <a:rPr kumimoji="0" lang="en-US" sz="2400" b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NotedSource</a:t>
            </a:r>
            <a:r>
              <a:rPr kumimoji="0" lang="en-US" sz="24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, </a:t>
            </a:r>
            <a:r>
              <a:rPr kumimoji="0" lang="en-US" sz="2400" b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Qmarkets</a:t>
            </a:r>
            <a:r>
              <a:rPr kumimoji="0" lang="en-US" sz="24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, ITONICS, HYPE)</a:t>
            </a:r>
          </a:p>
          <a:p>
            <a:pPr marL="1093788" marR="0" lvl="2" indent="-465138" algn="l" defTabSz="283418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Wingdings" pitchFamily="2" charset="2"/>
              <a:buChar char="§"/>
              <a:tabLst/>
              <a:defRPr sz="9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400" b="1" kern="0" dirty="0">
                <a:solidFill>
                  <a:prstClr val="black"/>
                </a:solidFill>
                <a:latin typeface="Avenir Black" panose="020B0803020203020204" pitchFamily="34" charset="0"/>
                <a:ea typeface="Avenir Next"/>
                <a:cs typeface="Avenir Next"/>
                <a:sym typeface="Avenir Next"/>
              </a:rPr>
              <a:t>LinkedIn Lives (Portfolio Mgmt., Future of Consulting, Open Innovation)</a:t>
            </a:r>
            <a:endParaRPr lang="en-US" sz="3600" b="1" kern="0" dirty="0">
              <a:solidFill>
                <a:schemeClr val="tx1"/>
              </a:solidFill>
              <a:latin typeface="Avenir Black" panose="020B0803020203020204" pitchFamily="34" charset="0"/>
              <a:ea typeface="Avenir Next"/>
              <a:cs typeface="Avenir Next"/>
              <a:sym typeface="Avenir Nex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3EF7BE-B835-6D0A-E9DB-CF7CE3111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502" y="6482862"/>
            <a:ext cx="1365771" cy="341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D2C39-A5C6-C5CC-CF5E-63AC701A0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130" y="419547"/>
            <a:ext cx="3665131" cy="289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59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 bldLvl="5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ID" val="087f497c-3f6e-4cbd-9757-de7321c2198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QL8Q78TbqQDuaP9TDd37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QL8Q78TbqQDuaP9TDd37g"/>
</p:tagLst>
</file>

<file path=ppt/theme/theme1.xml><?xml version="1.0" encoding="utf-8"?>
<a:theme xmlns:a="http://schemas.openxmlformats.org/drawingml/2006/main" name="1_Default Theme 2020">
  <a:themeElements>
    <a:clrScheme name="Brand 2">
      <a:dk1>
        <a:srgbClr val="000000"/>
      </a:dk1>
      <a:lt1>
        <a:srgbClr val="FFFFFF"/>
      </a:lt1>
      <a:dk2>
        <a:srgbClr val="42546C"/>
      </a:dk2>
      <a:lt2>
        <a:srgbClr val="E7E6E6"/>
      </a:lt2>
      <a:accent1>
        <a:srgbClr val="004E92"/>
      </a:accent1>
      <a:accent2>
        <a:srgbClr val="00BDB7"/>
      </a:accent2>
      <a:accent3>
        <a:srgbClr val="CAC5B5"/>
      </a:accent3>
      <a:accent4>
        <a:srgbClr val="FFC000"/>
      </a:accent4>
      <a:accent5>
        <a:srgbClr val="7AA094"/>
      </a:accent5>
      <a:accent6>
        <a:srgbClr val="EA001A"/>
      </a:accent6>
      <a:hlink>
        <a:srgbClr val="2B52D6"/>
      </a:hlink>
      <a:folHlink>
        <a:srgbClr val="0000B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  <a:ln w="9525">
          <a:noFill/>
        </a:ln>
      </a:spPr>
      <a:bodyPr rtlCol="0" anchor="ctr"/>
      <a:lstStyle>
        <a:defPPr algn="ctr">
          <a:defRPr sz="1200" dirty="0" smtClean="0">
            <a:solidFill>
              <a:sysClr val="windowText" lastClr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45720" rIns="45720" rtlCol="0">
        <a:noAutofit/>
      </a:bodyPr>
      <a:lstStyle>
        <a:defPPr algn="l">
          <a:defRPr sz="900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 2020" id="{4EF1A801-02CD-4FE5-8514-138205552D93}" vid="{5E30DB6F-9577-4053-96BB-F2EB440DE51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D185C94B7FC4499E62239A2F93AEF8" ma:contentTypeVersion="16" ma:contentTypeDescription="Create a new document." ma:contentTypeScope="" ma:versionID="65d0fb3731fcb37b09d1f9286fb6ae55">
  <xsd:schema xmlns:xsd="http://www.w3.org/2001/XMLSchema" xmlns:xs="http://www.w3.org/2001/XMLSchema" xmlns:p="http://schemas.microsoft.com/office/2006/metadata/properties" xmlns:ns2="638e02ac-3b05-4110-ab19-f65420b58a95" xmlns:ns3="a8a246eb-f4d8-415b-ac3e-4f268503b3ad" xmlns:ns4="32dcd8e0-6309-4fb5-beaf-f48a3e91c15a" targetNamespace="http://schemas.microsoft.com/office/2006/metadata/properties" ma:root="true" ma:fieldsID="785d5fdf3a63d7254dcfae28ba5739c5" ns2:_="" ns3:_="" ns4:_="">
    <xsd:import namespace="638e02ac-3b05-4110-ab19-f65420b58a95"/>
    <xsd:import namespace="a8a246eb-f4d8-415b-ac3e-4f268503b3ad"/>
    <xsd:import namespace="32dcd8e0-6309-4fb5-beaf-f48a3e91c1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8e02ac-3b05-4110-ab19-f65420b58a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67bf36d-3fcc-4aa8-bfde-c80b0dc911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a246eb-f4d8-415b-ac3e-4f268503b3a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dcd8e0-6309-4fb5-beaf-f48a3e91c15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1dc3c91-bc89-44a9-b8e3-38a59f225a64}" ma:internalName="TaxCatchAll" ma:showField="CatchAllData" ma:web="a8a246eb-f4d8-415b-ac3e-4f268503b3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38e02ac-3b05-4110-ab19-f65420b58a95">
      <Terms xmlns="http://schemas.microsoft.com/office/infopath/2007/PartnerControls"/>
    </lcf76f155ced4ddcb4097134ff3c332f>
    <TaxCatchAll xmlns="32dcd8e0-6309-4fb5-beaf-f48a3e91c15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C2209F-56F0-4EE3-90FB-CC35754069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8e02ac-3b05-4110-ab19-f65420b58a95"/>
    <ds:schemaRef ds:uri="a8a246eb-f4d8-415b-ac3e-4f268503b3ad"/>
    <ds:schemaRef ds:uri="32dcd8e0-6309-4fb5-beaf-f48a3e91c1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ECEAE4-16B0-4725-8900-D4C9791C3BFD}">
  <ds:schemaRefs>
    <ds:schemaRef ds:uri="http://www.w3.org/XML/1998/namespace"/>
    <ds:schemaRef ds:uri="638e02ac-3b05-4110-ab19-f65420b58a95"/>
    <ds:schemaRef ds:uri="http://schemas.microsoft.com/office/infopath/2007/PartnerControls"/>
    <ds:schemaRef ds:uri="http://purl.org/dc/terms/"/>
    <ds:schemaRef ds:uri="a8a246eb-f4d8-415b-ac3e-4f268503b3ad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32dcd8e0-6309-4fb5-beaf-f48a3e91c15a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15FF1FC-CC7B-4F31-8CF6-28AAB226A2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399</TotalTime>
  <Words>1111</Words>
  <Application>Microsoft Macintosh PowerPoint</Application>
  <PresentationFormat>Widescreen</PresentationFormat>
  <Paragraphs>122</Paragraphs>
  <Slides>12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Aptos</vt:lpstr>
      <vt:lpstr>Aptos Display</vt:lpstr>
      <vt:lpstr>Arial</vt:lpstr>
      <vt:lpstr>Avenir Black</vt:lpstr>
      <vt:lpstr>Avenir Medium</vt:lpstr>
      <vt:lpstr>Avenir Next</vt:lpstr>
      <vt:lpstr>Calibri</vt:lpstr>
      <vt:lpstr>Century Gothic</vt:lpstr>
      <vt:lpstr>Georgia</vt:lpstr>
      <vt:lpstr>Wingdings</vt:lpstr>
      <vt:lpstr>1_Default Theme 2020</vt:lpstr>
      <vt:lpstr>Office Theme</vt:lpstr>
      <vt:lpstr>think-cell Slide</vt:lpstr>
      <vt:lpstr>Sponsor Market Intelligence Briefing 3.28.25</vt:lpstr>
      <vt:lpstr>Agenda</vt:lpstr>
      <vt:lpstr>PowerPoint Presentation</vt:lpstr>
      <vt:lpstr>Our Partnership Commitment</vt:lpstr>
      <vt:lpstr>Conversation with Guests</vt:lpstr>
      <vt:lpstr>Market Insights and Implications</vt:lpstr>
      <vt:lpstr>AI Differentiation</vt:lpstr>
      <vt:lpstr>Guidance</vt:lpstr>
      <vt:lpstr>2025 Update</vt:lpstr>
      <vt:lpstr>2025 Update cont.</vt:lpstr>
      <vt:lpstr>2025 Update cont.</vt:lpstr>
      <vt:lpstr>PowerPoint Presentation</vt:lpstr>
    </vt:vector>
  </TitlesOfParts>
  <Company>Huron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Bell</dc:creator>
  <cp:lastModifiedBy>Alex Slawsby</cp:lastModifiedBy>
  <cp:revision>16</cp:revision>
  <cp:lastPrinted>2023-04-26T14:15:37Z</cp:lastPrinted>
  <dcterms:created xsi:type="dcterms:W3CDTF">2023-04-12T19:43:38Z</dcterms:created>
  <dcterms:modified xsi:type="dcterms:W3CDTF">2025-03-28T13:52:04Z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0x010100CAD185C94B7FC4499E62239A2F93AEF8</vt:lpwstr>
  </property>
</Properties>
</file>