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4"/>
    <p:sldMasterId id="2147483668" r:id="rId5"/>
  </p:sldMasterIdLst>
  <p:notesMasterIdLst>
    <p:notesMasterId r:id="rId15"/>
  </p:notesMasterIdLst>
  <p:sldIdLst>
    <p:sldId id="258" r:id="rId6"/>
    <p:sldId id="2147378491" r:id="rId7"/>
    <p:sldId id="2147378169" r:id="rId8"/>
    <p:sldId id="2147378172" r:id="rId9"/>
    <p:sldId id="5509" r:id="rId10"/>
    <p:sldId id="2147378494" r:id="rId11"/>
    <p:sldId id="2147378490" r:id="rId12"/>
    <p:sldId id="2147378492" r:id="rId13"/>
    <p:sldId id="2146847180" r:id="rId14"/>
  </p:sldIdLst>
  <p:sldSz cx="12192000" cy="6858000"/>
  <p:notesSz cx="7010400" cy="92964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247D8E7-82F7-8D2C-92A4-0D8841AC9BEC}" name="Freddy Solis" initials="FS" userId="Freddy Solis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97B3"/>
    <a:srgbClr val="DD2821"/>
    <a:srgbClr val="595959"/>
    <a:srgbClr val="DD2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24"/>
    <p:restoredTop sz="94658"/>
  </p:normalViewPr>
  <p:slideViewPr>
    <p:cSldViewPr snapToGrid="0">
      <p:cViewPr varScale="1">
        <p:scale>
          <a:sx n="102" d="100"/>
          <a:sy n="102" d="100"/>
        </p:scale>
        <p:origin x="1648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E11E070-03E6-4B5B-9013-38462FC1183D}" type="datetimeFigureOut">
              <a:rPr lang="en-US" smtClean="0"/>
              <a:t>3/20/25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6F397E8-6A56-48C6-A620-AECC805D2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4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F63824-A7FC-37C1-78FD-02F5B8C7B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81C4D1-0A0E-4F53-AA37-01D55852E0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BCE425-193A-EB05-48D2-BF22C9D503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0AF7C-8C74-63F7-BA58-35348DB304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397E8-6A56-48C6-A620-AECC805D27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23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397E8-6A56-48C6-A620-AECC805D27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35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397E8-6A56-48C6-A620-AECC805D27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73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397E8-6A56-48C6-A620-AECC805D27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73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E5A70-B4E1-FC36-B884-4E02BB32A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6C32BB-77D1-2912-8E0D-D0748AF7FE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CC61DD-0650-6DF2-B85E-BFF185AEB2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A1DC97-9404-4B60-5A81-1A7897080C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397E8-6A56-48C6-A620-AECC805D27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397E8-6A56-48C6-A620-AECC805D27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18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5.xml"/><Relationship Id="rId7" Type="http://schemas.openxmlformats.org/officeDocument/2006/relationships/image" Target="../media/image13.emf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oleObject" Target="../embeddings/oleObject2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CAC92F2-3DA4-42B2-B735-336609525A86}"/>
              </a:ext>
            </a:extLst>
          </p:cNvPr>
          <p:cNvSpPr/>
          <p:nvPr/>
        </p:nvSpPr>
        <p:spPr>
          <a:xfrm>
            <a:off x="342900" y="752475"/>
            <a:ext cx="11572875" cy="906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31EA9B-926D-46A4-89E5-57AD00D63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852" y="4161971"/>
            <a:ext cx="2371148" cy="21943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042A44-CA12-473F-BC5D-3B8C285C1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6852" y="1135030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102142-6393-48FC-871B-996064B559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6852" y="3614705"/>
            <a:ext cx="9144000" cy="106120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4AFB97-97FC-4B5D-9447-1E3D1D200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-21267"/>
            <a:ext cx="4246462" cy="14885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E71EFF-6E35-4284-ACC0-F254C491BFD1}"/>
              </a:ext>
            </a:extLst>
          </p:cNvPr>
          <p:cNvSpPr/>
          <p:nvPr userDrawn="1"/>
        </p:nvSpPr>
        <p:spPr>
          <a:xfrm>
            <a:off x="0" y="6414654"/>
            <a:ext cx="12192000" cy="443345"/>
          </a:xfrm>
          <a:prstGeom prst="rect">
            <a:avLst/>
          </a:prstGeom>
          <a:solidFill>
            <a:srgbClr val="DD2821"/>
          </a:solidFill>
          <a:effectLst/>
          <a:scene3d>
            <a:camera prst="orthographicFront"/>
            <a:lightRig rig="threePt" dir="b"/>
          </a:scene3d>
          <a:sp3d prstMaterial="matte">
            <a:contourClr>
              <a:schemeClr val="accent1">
                <a:tint val="10000"/>
                <a:satMod val="13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5760" rtlCol="0" anchor="ctr"/>
          <a:lstStyle/>
          <a:p>
            <a:pPr>
              <a:spcBef>
                <a:spcPts val="200"/>
              </a:spcBef>
              <a:spcAft>
                <a:spcPts val="400"/>
              </a:spcAft>
            </a:pPr>
            <a:r>
              <a:rPr lang="en-US" sz="1000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© 2025 Innosight Consulting, LLC and/or its affiliates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0C7E5-AA7C-4C05-A465-6A9EB79B95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6275" y="4844906"/>
            <a:ext cx="9144000" cy="442912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039179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CA9EB8-5002-44B3-B479-64E71033ED4E}"/>
              </a:ext>
            </a:extLst>
          </p:cNvPr>
          <p:cNvSpPr/>
          <p:nvPr/>
        </p:nvSpPr>
        <p:spPr bwMode="white">
          <a:xfrm>
            <a:off x="7050460" y="6484768"/>
            <a:ext cx="5142701" cy="373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41867" y="2464944"/>
            <a:ext cx="11108267" cy="1470025"/>
          </a:xfrm>
          <a:prstGeom prst="rect">
            <a:avLst/>
          </a:prstGeom>
        </p:spPr>
        <p:txBody>
          <a:bodyPr anchor="ctr"/>
          <a:lstStyle>
            <a:lvl1pPr algn="ctr">
              <a:defRPr sz="4267" cap="sm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Add Presentation Title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867" y="4252804"/>
            <a:ext cx="11108267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Author or Presenter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DEFA83E1-759B-405B-B68A-9B6C740828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867" y="5164667"/>
            <a:ext cx="11108267" cy="73025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667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5B8BF8-52F9-4CD9-BBF5-A931485F4965}"/>
              </a:ext>
            </a:extLst>
          </p:cNvPr>
          <p:cNvSpPr/>
          <p:nvPr/>
        </p:nvSpPr>
        <p:spPr bwMode="white">
          <a:xfrm>
            <a:off x="1" y="6256239"/>
            <a:ext cx="11989961" cy="601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B256C21-EA40-4B0F-97E7-E901D269C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1867" y="6484768"/>
            <a:ext cx="11108267" cy="365125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rgbClr val="E80032"/>
                </a:solidFill>
              </a:defRPr>
            </a:lvl1pPr>
          </a:lstStyle>
          <a:p>
            <a:r>
              <a:rPr lang="en-US"/>
              <a:t>DOW CONFIDENTIAL - Do not share without permission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B1FD34-0389-4C97-8165-ED35FFEE07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48"/>
            <a:ext cx="12198096" cy="140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260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83B605-9DCE-4BDE-8FE8-60DE87C5AD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93"/>
            <a:ext cx="7424301" cy="6850212"/>
          </a:xfrm>
          <a:prstGeom prst="rect">
            <a:avLst/>
          </a:prstGeom>
        </p:spPr>
      </p:pic>
      <p:pic>
        <p:nvPicPr>
          <p:cNvPr id="3" name="Picture 2" descr="A picture containing outdoor, grass, game, person&#10;&#10;Description automatically generated">
            <a:extLst>
              <a:ext uri="{FF2B5EF4-FFF2-40B4-BE49-F238E27FC236}">
                <a16:creationId xmlns:a16="http://schemas.microsoft.com/office/drawing/2014/main" id="{DD4AE468-A541-44B9-B93C-F6A779CCAA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6096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449834D-5BF0-4383-A5C0-92EA2E18C4F2}"/>
              </a:ext>
            </a:extLst>
          </p:cNvPr>
          <p:cNvSpPr/>
          <p:nvPr/>
        </p:nvSpPr>
        <p:spPr bwMode="white">
          <a:xfrm>
            <a:off x="6114289" y="6484768"/>
            <a:ext cx="6077712" cy="373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702DBBA-618C-4D4A-ACD4-CA44E0EBB0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41293" y="1786537"/>
            <a:ext cx="5408840" cy="1470025"/>
          </a:xfrm>
          <a:prstGeom prst="rect">
            <a:avLst/>
          </a:prstGeom>
        </p:spPr>
        <p:txBody>
          <a:bodyPr anchor="ctr"/>
          <a:lstStyle>
            <a:lvl1pPr algn="l">
              <a:defRPr sz="4267" cap="sm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2708418-7C95-49FF-B4E2-AE65988602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41293" y="3404156"/>
            <a:ext cx="5408840" cy="15788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Author or Presenter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641E31E-CC97-496E-93D2-923014849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1292" y="6485903"/>
            <a:ext cx="5408841" cy="365760"/>
          </a:xfrm>
          <a:prstGeom prst="rect">
            <a:avLst/>
          </a:prstGeom>
        </p:spPr>
        <p:txBody>
          <a:bodyPr anchor="ctr"/>
          <a:lstStyle>
            <a:lvl1pPr algn="l">
              <a:defRPr sz="1333" b="1">
                <a:solidFill>
                  <a:srgbClr val="E80032"/>
                </a:solidFill>
              </a:defRPr>
            </a:lvl1pPr>
          </a:lstStyle>
          <a:p>
            <a:r>
              <a:rPr lang="en-US"/>
              <a:t>DOW CONFIDENTIAL - Do not share without permission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5B87260-881A-4E93-B30E-EC757B7637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357" y="5070741"/>
            <a:ext cx="5411777" cy="56806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91248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C3528CD-D474-4F88-8270-2988B637097F}"/>
              </a:ext>
            </a:extLst>
          </p:cNvPr>
          <p:cNvCxnSpPr>
            <a:cxnSpLocks/>
          </p:cNvCxnSpPr>
          <p:nvPr/>
        </p:nvCxnSpPr>
        <p:spPr>
          <a:xfrm>
            <a:off x="381000" y="700988"/>
            <a:ext cx="11430000" cy="0"/>
          </a:xfrm>
          <a:prstGeom prst="line">
            <a:avLst/>
          </a:prstGeom>
          <a:ln w="9525">
            <a:solidFill>
              <a:srgbClr val="E80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81DE34CD-E61D-4FA8-ACC1-67A1F24A3A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9266" y="6487075"/>
            <a:ext cx="624551" cy="365760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6D1532F-61F1-B941-ACDF-6BC65E0B40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D2B22BB1-91BE-41E5-AFBB-E2ECEFA427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48" y="6487075"/>
            <a:ext cx="4023360" cy="365760"/>
          </a:xfrm>
          <a:prstGeom prst="rect">
            <a:avLst/>
          </a:prstGeom>
        </p:spPr>
        <p:txBody>
          <a:bodyPr lIns="45720" rIns="45720" anchor="ctr"/>
          <a:lstStyle>
            <a:lvl1pPr algn="l"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DOW CONFIDENTIAL - Do not share without permission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C3FADD-37BD-9C4B-9927-5B2CF7E2D4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140156"/>
            <a:ext cx="11430000" cy="560832"/>
          </a:xfrm>
          <a:prstGeom prst="rect">
            <a:avLst/>
          </a:prstGeom>
        </p:spPr>
        <p:txBody>
          <a:bodyPr lIns="45720" rIns="45720" anchor="ctr"/>
          <a:lstStyle>
            <a:lvl1pPr>
              <a:defRPr lang="en-US" sz="2800" cap="small" baseline="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A6BCDC-8C29-FC4D-BECF-CE1B458598DA}"/>
              </a:ext>
            </a:extLst>
          </p:cNvPr>
          <p:cNvSpPr txBox="1"/>
          <p:nvPr/>
        </p:nvSpPr>
        <p:spPr>
          <a:xfrm>
            <a:off x="7174939" y="6559944"/>
            <a:ext cx="0" cy="0"/>
          </a:xfrm>
          <a:prstGeom prst="rect">
            <a:avLst/>
          </a:prstGeom>
          <a:noFill/>
        </p:spPr>
        <p:txBody>
          <a:bodyPr wrap="none" lIns="60960" rIns="60960" rtlCol="0">
            <a:noAutofit/>
          </a:bodyPr>
          <a:lstStyle/>
          <a:p>
            <a:endParaRPr lang="en-US" sz="1867"/>
          </a:p>
        </p:txBody>
      </p:sp>
    </p:spTree>
    <p:extLst>
      <p:ext uri="{BB962C8B-B14F-4D97-AF65-F5344CB8AC3E}">
        <p14:creationId xmlns:p14="http://schemas.microsoft.com/office/powerpoint/2010/main" val="33427455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C3528CD-D474-4F88-8270-2988B637097F}"/>
              </a:ext>
            </a:extLst>
          </p:cNvPr>
          <p:cNvCxnSpPr>
            <a:cxnSpLocks/>
          </p:cNvCxnSpPr>
          <p:nvPr/>
        </p:nvCxnSpPr>
        <p:spPr>
          <a:xfrm>
            <a:off x="381000" y="700988"/>
            <a:ext cx="11430000" cy="0"/>
          </a:xfrm>
          <a:prstGeom prst="line">
            <a:avLst/>
          </a:prstGeom>
          <a:ln w="9525">
            <a:solidFill>
              <a:srgbClr val="E80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81DE34CD-E61D-4FA8-ACC1-67A1F24A3A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9266" y="6487075"/>
            <a:ext cx="624551" cy="365760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6D1532F-61F1-B941-ACDF-6BC65E0B40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D2B22BB1-91BE-41E5-AFBB-E2ECEFA427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48" y="6487075"/>
            <a:ext cx="4023360" cy="365760"/>
          </a:xfrm>
          <a:prstGeom prst="rect">
            <a:avLst/>
          </a:prstGeom>
        </p:spPr>
        <p:txBody>
          <a:bodyPr lIns="45720" rIns="45720" anchor="ctr"/>
          <a:lstStyle>
            <a:lvl1pPr algn="l"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DOW CONFIDENTIAL - Do not share without permission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C3FADD-37BD-9C4B-9927-5B2CF7E2D4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140156"/>
            <a:ext cx="11430000" cy="560832"/>
          </a:xfrm>
          <a:prstGeom prst="rect">
            <a:avLst/>
          </a:prstGeom>
        </p:spPr>
        <p:txBody>
          <a:bodyPr lIns="45720" rIns="45720" anchor="ctr"/>
          <a:lstStyle>
            <a:lvl1pPr>
              <a:defRPr lang="en-US" sz="2800" cap="small" baseline="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A6BCDC-8C29-FC4D-BECF-CE1B458598DA}"/>
              </a:ext>
            </a:extLst>
          </p:cNvPr>
          <p:cNvSpPr txBox="1"/>
          <p:nvPr/>
        </p:nvSpPr>
        <p:spPr>
          <a:xfrm>
            <a:off x="7174939" y="6559944"/>
            <a:ext cx="0" cy="0"/>
          </a:xfrm>
          <a:prstGeom prst="rect">
            <a:avLst/>
          </a:prstGeom>
          <a:noFill/>
        </p:spPr>
        <p:txBody>
          <a:bodyPr wrap="none" lIns="60960" rIns="60960" rtlCol="0">
            <a:noAutofit/>
          </a:bodyPr>
          <a:lstStyle/>
          <a:p>
            <a:endParaRPr lang="en-US" sz="1867"/>
          </a:p>
        </p:txBody>
      </p:sp>
    </p:spTree>
    <p:extLst>
      <p:ext uri="{BB962C8B-B14F-4D97-AF65-F5344CB8AC3E}">
        <p14:creationId xmlns:p14="http://schemas.microsoft.com/office/powerpoint/2010/main" val="11714345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Logo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CB978F2-E9DC-43A6-A84F-48F54FD5547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1867" y="889000"/>
            <a:ext cx="11106151" cy="5283200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 marL="304792" indent="-304792">
              <a:buClr>
                <a:srgbClr val="E80032"/>
              </a:buClr>
              <a:buFont typeface="Wingdings" panose="05000000000000000000" pitchFamily="2" charset="2"/>
              <a:buChar char="§"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-304792">
              <a:buClr>
                <a:srgbClr val="E80032"/>
              </a:buClr>
              <a:buSzPct val="80000"/>
              <a:buFont typeface="Wingdings" panose="05000000000000000000" pitchFamily="2" charset="2"/>
              <a:buChar char="Ø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377" indent="-304792">
              <a:buClr>
                <a:srgbClr val="E80032"/>
              </a:buClr>
              <a:buSzPct val="80000"/>
              <a:buFont typeface="Wingdings" panose="05000000000000000000" pitchFamily="2" charset="2"/>
              <a:buChar char="ü"/>
              <a:defRPr sz="2133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C3528CD-D474-4F88-8270-2988B637097F}"/>
              </a:ext>
            </a:extLst>
          </p:cNvPr>
          <p:cNvCxnSpPr>
            <a:cxnSpLocks/>
          </p:cNvCxnSpPr>
          <p:nvPr/>
        </p:nvCxnSpPr>
        <p:spPr>
          <a:xfrm>
            <a:off x="541865" y="700988"/>
            <a:ext cx="11106912" cy="0"/>
          </a:xfrm>
          <a:prstGeom prst="line">
            <a:avLst/>
          </a:prstGeom>
          <a:ln w="9525">
            <a:solidFill>
              <a:srgbClr val="E80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D04D30FC-A071-49A3-9913-E7A7377092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9266" y="6487075"/>
            <a:ext cx="624551" cy="365760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6D1532F-61F1-B941-ACDF-6BC65E0B40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732357EA-89F0-4A5C-864B-33A628789D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48" y="6487075"/>
            <a:ext cx="4023360" cy="365760"/>
          </a:xfrm>
          <a:prstGeom prst="rect">
            <a:avLst/>
          </a:prstGeom>
        </p:spPr>
        <p:txBody>
          <a:bodyPr lIns="45720" rIns="45720" anchor="ctr"/>
          <a:lstStyle>
            <a:lvl1pPr algn="l"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DOW CONFIDENTIAL - Do not share without permission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49CFD2F-36B8-0841-B2EB-F5F312EEE3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485" y="130701"/>
            <a:ext cx="11106912" cy="560832"/>
          </a:xfrm>
          <a:prstGeom prst="rect">
            <a:avLst/>
          </a:prstGeom>
        </p:spPr>
        <p:txBody>
          <a:bodyPr lIns="45720" rIns="45720" anchor="ctr"/>
          <a:lstStyle>
            <a:lvl1pPr>
              <a:defRPr lang="en-US" sz="2800" cap="small" baseline="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65999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Logo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CB978F2-E9DC-43A6-A84F-48F54FD5547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1867" y="889000"/>
            <a:ext cx="11106151" cy="5283200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 marL="304792" indent="-304792">
              <a:buClr>
                <a:srgbClr val="E80032"/>
              </a:buClr>
              <a:buFont typeface="Wingdings" panose="05000000000000000000" pitchFamily="2" charset="2"/>
              <a:buChar char="§"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-304792">
              <a:buClr>
                <a:srgbClr val="E80032"/>
              </a:buClr>
              <a:buSzPct val="80000"/>
              <a:buFont typeface="Wingdings" panose="05000000000000000000" pitchFamily="2" charset="2"/>
              <a:buChar char="Ø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377" indent="-304792">
              <a:buClr>
                <a:srgbClr val="E80032"/>
              </a:buClr>
              <a:buSzPct val="80000"/>
              <a:buFont typeface="Wingdings" panose="05000000000000000000" pitchFamily="2" charset="2"/>
              <a:buChar char="ü"/>
              <a:defRPr sz="2133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C3528CD-D474-4F88-8270-2988B637097F}"/>
              </a:ext>
            </a:extLst>
          </p:cNvPr>
          <p:cNvCxnSpPr>
            <a:cxnSpLocks/>
          </p:cNvCxnSpPr>
          <p:nvPr/>
        </p:nvCxnSpPr>
        <p:spPr>
          <a:xfrm>
            <a:off x="541865" y="700988"/>
            <a:ext cx="11106912" cy="0"/>
          </a:xfrm>
          <a:prstGeom prst="line">
            <a:avLst/>
          </a:prstGeom>
          <a:ln w="9525">
            <a:solidFill>
              <a:srgbClr val="E80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D04D30FC-A071-49A3-9913-E7A7377092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9266" y="6487075"/>
            <a:ext cx="624551" cy="365760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6D1532F-61F1-B941-ACDF-6BC65E0B40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732357EA-89F0-4A5C-864B-33A628789D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48" y="6487075"/>
            <a:ext cx="4023360" cy="365760"/>
          </a:xfrm>
          <a:prstGeom prst="rect">
            <a:avLst/>
          </a:prstGeom>
        </p:spPr>
        <p:txBody>
          <a:bodyPr lIns="45720" rIns="45720" anchor="ctr"/>
          <a:lstStyle>
            <a:lvl1pPr algn="l"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DOW CONFIDENTIAL - Do not share without permission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49CFD2F-36B8-0841-B2EB-F5F312EEE3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485" y="130701"/>
            <a:ext cx="11106912" cy="560832"/>
          </a:xfrm>
          <a:prstGeom prst="rect">
            <a:avLst/>
          </a:prstGeom>
        </p:spPr>
        <p:txBody>
          <a:bodyPr lIns="45720" rIns="45720" anchor="ctr"/>
          <a:lstStyle>
            <a:lvl1pPr>
              <a:defRPr lang="en-US" sz="2800" cap="small" baseline="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67665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ide by 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C3528CD-D474-4F88-8270-2988B637097F}"/>
              </a:ext>
            </a:extLst>
          </p:cNvPr>
          <p:cNvCxnSpPr>
            <a:cxnSpLocks/>
          </p:cNvCxnSpPr>
          <p:nvPr/>
        </p:nvCxnSpPr>
        <p:spPr>
          <a:xfrm>
            <a:off x="541865" y="700988"/>
            <a:ext cx="11106912" cy="0"/>
          </a:xfrm>
          <a:prstGeom prst="line">
            <a:avLst/>
          </a:prstGeom>
          <a:ln w="9525">
            <a:solidFill>
              <a:srgbClr val="E80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8FCFEE-3CB5-4A66-B883-B4C704B541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1866" y="889000"/>
            <a:ext cx="5503335" cy="528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45720" rIns="45720">
            <a:noAutofit/>
          </a:bodyPr>
          <a:lstStyle>
            <a:lvl1pPr marL="304792" indent="-304792">
              <a:buClr>
                <a:srgbClr val="E80032"/>
              </a:buClr>
              <a:buFont typeface="Wingdings" panose="05000000000000000000" pitchFamily="2" charset="2"/>
              <a:buChar char="§"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-304792">
              <a:buClr>
                <a:srgbClr val="E80032"/>
              </a:buClr>
              <a:buSzPct val="80000"/>
              <a:buFont typeface="Wingdings" panose="05000000000000000000" pitchFamily="2" charset="2"/>
              <a:buChar char="Ø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377" indent="-304792">
              <a:buClr>
                <a:srgbClr val="E80032"/>
              </a:buClr>
              <a:buSzPct val="80000"/>
              <a:buFont typeface="Wingdings" panose="05000000000000000000" pitchFamily="2" charset="2"/>
              <a:buChar char="ü"/>
              <a:defRPr sz="2133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F73913F-0226-4B28-AAC5-39D4FDF4480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46800" y="889000"/>
            <a:ext cx="5503333" cy="52832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lIns="45720" rIns="45720">
            <a:noAutofit/>
          </a:bodyPr>
          <a:lstStyle>
            <a:lvl1pPr marL="304792" indent="-304792">
              <a:buClr>
                <a:srgbClr val="E80032"/>
              </a:buClr>
              <a:buFont typeface="Wingdings" panose="05000000000000000000" pitchFamily="2" charset="2"/>
              <a:buChar char="§"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-304792">
              <a:buClr>
                <a:srgbClr val="E80032"/>
              </a:buClr>
              <a:buSzPct val="80000"/>
              <a:buFont typeface="Wingdings" panose="05000000000000000000" pitchFamily="2" charset="2"/>
              <a:buChar char="Ø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377" indent="-304792">
              <a:buClr>
                <a:srgbClr val="E80032"/>
              </a:buClr>
              <a:buSzPct val="80000"/>
              <a:buFont typeface="Wingdings" panose="05000000000000000000" pitchFamily="2" charset="2"/>
              <a:buChar char="ü"/>
              <a:defRPr sz="2133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E4953707-39C9-40EE-A018-D13137D15C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9266" y="6487075"/>
            <a:ext cx="624551" cy="365760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6D1532F-61F1-B941-ACDF-6BC65E0B40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333F7A7F-89F3-44DA-A835-BAF97F5281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48" y="6487075"/>
            <a:ext cx="4023360" cy="365760"/>
          </a:xfrm>
          <a:prstGeom prst="rect">
            <a:avLst/>
          </a:prstGeom>
        </p:spPr>
        <p:txBody>
          <a:bodyPr lIns="45720" rIns="45720" anchor="ctr"/>
          <a:lstStyle>
            <a:lvl1pPr algn="l"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DOW CONFIDENTIAL - Do not share without permission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EBD0160-6C0A-1A4C-B300-2327013A55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485" y="130701"/>
            <a:ext cx="11106912" cy="560832"/>
          </a:xfrm>
          <a:prstGeom prst="rect">
            <a:avLst/>
          </a:prstGeom>
        </p:spPr>
        <p:txBody>
          <a:bodyPr lIns="45720" rIns="45720" anchor="ctr"/>
          <a:lstStyle>
            <a:lvl1pPr>
              <a:defRPr lang="en-US" sz="2800" cap="small" baseline="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97279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Side by 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C3528CD-D474-4F88-8270-2988B637097F}"/>
              </a:ext>
            </a:extLst>
          </p:cNvPr>
          <p:cNvCxnSpPr>
            <a:cxnSpLocks/>
          </p:cNvCxnSpPr>
          <p:nvPr/>
        </p:nvCxnSpPr>
        <p:spPr>
          <a:xfrm>
            <a:off x="541865" y="700988"/>
            <a:ext cx="11106912" cy="0"/>
          </a:xfrm>
          <a:prstGeom prst="line">
            <a:avLst/>
          </a:prstGeom>
          <a:ln w="9525">
            <a:solidFill>
              <a:srgbClr val="E80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8FCFEE-3CB5-4A66-B883-B4C704B541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1866" y="889000"/>
            <a:ext cx="5503335" cy="52832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lIns="45720" rIns="45720">
            <a:noAutofit/>
          </a:bodyPr>
          <a:lstStyle>
            <a:lvl1pPr marL="304792" indent="-304792">
              <a:buClr>
                <a:srgbClr val="E80032"/>
              </a:buClr>
              <a:buFont typeface="Wingdings" panose="05000000000000000000" pitchFamily="2" charset="2"/>
              <a:buChar char="§"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-304792">
              <a:buClr>
                <a:srgbClr val="E80032"/>
              </a:buClr>
              <a:buSzPct val="80000"/>
              <a:buFont typeface="Wingdings" panose="05000000000000000000" pitchFamily="2" charset="2"/>
              <a:buChar char="Ø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377" indent="-304792">
              <a:buClr>
                <a:srgbClr val="E80032"/>
              </a:buClr>
              <a:buSzPct val="80000"/>
              <a:buFont typeface="Wingdings" panose="05000000000000000000" pitchFamily="2" charset="2"/>
              <a:buChar char="ü"/>
              <a:defRPr sz="2133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F73913F-0226-4B28-AAC5-39D4FDF4480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46800" y="889000"/>
            <a:ext cx="5503333" cy="52832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lIns="45720" rIns="45720">
            <a:noAutofit/>
          </a:bodyPr>
          <a:lstStyle>
            <a:lvl1pPr marL="304792" indent="-304792">
              <a:buClr>
                <a:srgbClr val="E80032"/>
              </a:buClr>
              <a:buFont typeface="Wingdings" panose="05000000000000000000" pitchFamily="2" charset="2"/>
              <a:buChar char="§"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-304792">
              <a:buClr>
                <a:srgbClr val="E80032"/>
              </a:buClr>
              <a:buSzPct val="80000"/>
              <a:buFont typeface="Wingdings" panose="05000000000000000000" pitchFamily="2" charset="2"/>
              <a:buChar char="Ø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377" indent="-304792">
              <a:buClr>
                <a:srgbClr val="E80032"/>
              </a:buClr>
              <a:buSzPct val="80000"/>
              <a:buFont typeface="Wingdings" panose="05000000000000000000" pitchFamily="2" charset="2"/>
              <a:buChar char="ü"/>
              <a:defRPr sz="2133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E4953707-39C9-40EE-A018-D13137D15C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9266" y="6487075"/>
            <a:ext cx="624551" cy="365760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6D1532F-61F1-B941-ACDF-6BC65E0B40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333F7A7F-89F3-44DA-A835-BAF97F5281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48" y="6487075"/>
            <a:ext cx="4023360" cy="365760"/>
          </a:xfrm>
          <a:prstGeom prst="rect">
            <a:avLst/>
          </a:prstGeom>
        </p:spPr>
        <p:txBody>
          <a:bodyPr lIns="45720" rIns="45720" anchor="ctr"/>
          <a:lstStyle>
            <a:lvl1pPr algn="l"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DOW CONFIDENTIAL - Do not share without permission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0C66949-652E-144D-80D0-2F0941131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485" y="130701"/>
            <a:ext cx="11106912" cy="560832"/>
          </a:xfrm>
          <a:prstGeom prst="rect">
            <a:avLst/>
          </a:prstGeom>
        </p:spPr>
        <p:txBody>
          <a:bodyPr lIns="45720" rIns="45720" anchor="ctr"/>
          <a:lstStyle>
            <a:lvl1pPr>
              <a:defRPr lang="en-US" sz="2800" cap="small" baseline="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07654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D4C9347-C5F0-4A4A-9474-1F90C06C56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9266" y="6487075"/>
            <a:ext cx="624551" cy="365760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6D1532F-61F1-B941-ACDF-6BC65E0B40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F67A3BD9-A5F9-487B-B01A-CEE25536BE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48" y="6487075"/>
            <a:ext cx="4023360" cy="365760"/>
          </a:xfrm>
          <a:prstGeom prst="rect">
            <a:avLst/>
          </a:prstGeom>
        </p:spPr>
        <p:txBody>
          <a:bodyPr lIns="45720" rIns="45720" anchor="ctr"/>
          <a:lstStyle>
            <a:lvl1pPr algn="l"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DOW CONFIDENTIAL - Do not share without permission</a:t>
            </a:r>
          </a:p>
        </p:txBody>
      </p:sp>
    </p:spTree>
    <p:extLst>
      <p:ext uri="{BB962C8B-B14F-4D97-AF65-F5344CB8AC3E}">
        <p14:creationId xmlns:p14="http://schemas.microsoft.com/office/powerpoint/2010/main" val="2374805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9D185F9-ACC4-4ECC-B130-7B16B3C4764B}"/>
              </a:ext>
            </a:extLst>
          </p:cNvPr>
          <p:cNvSpPr/>
          <p:nvPr/>
        </p:nvSpPr>
        <p:spPr>
          <a:xfrm>
            <a:off x="0" y="6577582"/>
            <a:ext cx="12192000" cy="280417"/>
          </a:xfrm>
          <a:prstGeom prst="rect">
            <a:avLst/>
          </a:prstGeom>
          <a:solidFill>
            <a:srgbClr val="E3E6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BC4B5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4FF8E35B-3231-4F45-B01A-CF32805B9875}"/>
              </a:ext>
            </a:extLst>
          </p:cNvPr>
          <p:cNvSpPr>
            <a:spLocks noChangeAspect="1"/>
          </p:cNvSpPr>
          <p:nvPr/>
        </p:nvSpPr>
        <p:spPr>
          <a:xfrm>
            <a:off x="5343638" y="6296295"/>
            <a:ext cx="1518657" cy="54864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A192EC-7358-4417-B8B5-A2EE672387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9214" y="6384032"/>
            <a:ext cx="1059503" cy="3655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48EA302-157D-434D-B880-B29B5CC66066}"/>
              </a:ext>
            </a:extLst>
          </p:cNvPr>
          <p:cNvSpPr/>
          <p:nvPr/>
        </p:nvSpPr>
        <p:spPr bwMode="white">
          <a:xfrm>
            <a:off x="0" y="6385322"/>
            <a:ext cx="12192000" cy="472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C01AE467-E9ED-409C-AA8B-1C2E9BCFA1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9266" y="6487075"/>
            <a:ext cx="624551" cy="365760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6D1532F-61F1-B941-ACDF-6BC65E0B40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29D5CE03-678D-4288-B7FF-4A2A3F6EF5A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821084" y="6487075"/>
            <a:ext cx="3101421" cy="365760"/>
          </a:xfrm>
          <a:prstGeom prst="rect">
            <a:avLst/>
          </a:prstGeom>
        </p:spPr>
        <p:txBody>
          <a:bodyPr anchor="ctr"/>
          <a:lstStyle>
            <a:lvl1pPr algn="r"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9EF58070-D9CB-4DB3-9CA8-428FF4C6A5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48" y="6487075"/>
            <a:ext cx="4023360" cy="365760"/>
          </a:xfrm>
          <a:prstGeom prst="rect">
            <a:avLst/>
          </a:prstGeom>
        </p:spPr>
        <p:txBody>
          <a:bodyPr lIns="45720" rIns="45720" anchor="ctr"/>
          <a:lstStyle>
            <a:lvl1pPr algn="l"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DOW CONFIDENTIAL - Do not share without permission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844E1C-37CC-4BB0-85F6-6A8BDCFD6488}"/>
              </a:ext>
            </a:extLst>
          </p:cNvPr>
          <p:cNvSpPr/>
          <p:nvPr/>
        </p:nvSpPr>
        <p:spPr>
          <a:xfrm>
            <a:off x="0" y="6577582"/>
            <a:ext cx="12192000" cy="280417"/>
          </a:xfrm>
          <a:prstGeom prst="rect">
            <a:avLst/>
          </a:prstGeom>
          <a:solidFill>
            <a:srgbClr val="E3E6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BC4B5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E31D21-1F74-4859-91AB-060F38F56A41}"/>
              </a:ext>
            </a:extLst>
          </p:cNvPr>
          <p:cNvSpPr/>
          <p:nvPr/>
        </p:nvSpPr>
        <p:spPr bwMode="white">
          <a:xfrm>
            <a:off x="0" y="6385322"/>
            <a:ext cx="12192000" cy="472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032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9D8A56D-16F2-404D-8832-2D4FEEC27464}"/>
              </a:ext>
            </a:extLst>
          </p:cNvPr>
          <p:cNvSpPr/>
          <p:nvPr userDrawn="1"/>
        </p:nvSpPr>
        <p:spPr>
          <a:xfrm>
            <a:off x="56367" y="883075"/>
            <a:ext cx="11843359" cy="388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C3F83C-121A-4943-8CAA-AA2AAF9A2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FF6FF-5594-4918-88FC-3068253793F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6A3E7D8-A0FA-4B22-8483-4CC7916135D8}"/>
              </a:ext>
            </a:extLst>
          </p:cNvPr>
          <p:cNvGrpSpPr/>
          <p:nvPr userDrawn="1"/>
        </p:nvGrpSpPr>
        <p:grpSpPr>
          <a:xfrm>
            <a:off x="10047960" y="0"/>
            <a:ext cx="2144040" cy="6583680"/>
            <a:chOff x="9394521" y="1"/>
            <a:chExt cx="2797479" cy="6563639"/>
          </a:xfrm>
        </p:grpSpPr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B01A98C0-240A-410F-8EF8-A34A2F0FC65B}"/>
                </a:ext>
              </a:extLst>
            </p:cNvPr>
            <p:cNvSpPr/>
            <p:nvPr userDrawn="1"/>
          </p:nvSpPr>
          <p:spPr>
            <a:xfrm>
              <a:off x="9394521" y="1"/>
              <a:ext cx="2135687" cy="6563638"/>
            </a:xfrm>
            <a:prstGeom prst="parallelogram">
              <a:avLst>
                <a:gd name="adj" fmla="val 5461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lowchart: Manual Input 7">
              <a:extLst>
                <a:ext uri="{FF2B5EF4-FFF2-40B4-BE49-F238E27FC236}">
                  <a16:creationId xmlns:a16="http://schemas.microsoft.com/office/drawing/2014/main" id="{0F7C1B35-621D-4DDB-B1FF-04FF88F479BF}"/>
                </a:ext>
              </a:extLst>
            </p:cNvPr>
            <p:cNvSpPr/>
            <p:nvPr userDrawn="1"/>
          </p:nvSpPr>
          <p:spPr>
            <a:xfrm rot="16200000" flipH="1">
              <a:off x="8266136" y="2637775"/>
              <a:ext cx="6563638" cy="1288091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F4267F6-C4C0-4883-9696-C71FCD8FA79E}"/>
                </a:ext>
              </a:extLst>
            </p:cNvPr>
            <p:cNvSpPr/>
            <p:nvPr userDrawn="1"/>
          </p:nvSpPr>
          <p:spPr>
            <a:xfrm>
              <a:off x="10290132" y="2317315"/>
              <a:ext cx="1096027" cy="42463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56A692F-8D21-40EE-A025-4D83409D2D00}"/>
              </a:ext>
            </a:extLst>
          </p:cNvPr>
          <p:cNvSpPr txBox="1"/>
          <p:nvPr userDrawn="1"/>
        </p:nvSpPr>
        <p:spPr>
          <a:xfrm>
            <a:off x="475989" y="421409"/>
            <a:ext cx="5620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Agenda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6590BD-7EAE-44D6-B3B9-D9CC790E52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5989" y="1271391"/>
            <a:ext cx="9037637" cy="877163"/>
          </a:xfrm>
        </p:spPr>
        <p:txBody>
          <a:bodyPr>
            <a:spAutoFit/>
          </a:bodyPr>
          <a:lstStyle>
            <a:lvl1pPr marL="344488" indent="-344488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50000"/>
                </a:schemeClr>
              </a:buClr>
              <a:buSzPct val="66000"/>
              <a:buFont typeface="Century Gothic" panose="020B0502020202020204" pitchFamily="34" charset="0"/>
              <a:buChar char="►"/>
              <a:defRPr sz="1800"/>
            </a:lvl1pPr>
          </a:lstStyle>
          <a:p>
            <a:pPr lvl="0"/>
            <a:r>
              <a:rPr lang="en-US"/>
              <a:t>Click to edit agenda item</a:t>
            </a:r>
          </a:p>
          <a:p>
            <a:pPr lvl="0"/>
            <a:r>
              <a:rPr lang="en-US"/>
              <a:t>Click to edit agenda item 2</a:t>
            </a:r>
          </a:p>
        </p:txBody>
      </p:sp>
    </p:spTree>
    <p:extLst>
      <p:ext uri="{BB962C8B-B14F-4D97-AF65-F5344CB8AC3E}">
        <p14:creationId xmlns:p14="http://schemas.microsoft.com/office/powerpoint/2010/main" val="20025264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A6E83C-43D3-4DB1-8803-EF0445F5C8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956" y="0"/>
            <a:ext cx="7422269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AB34FEC-AA52-EB43-9AEA-BBDB61F118E6}"/>
              </a:ext>
            </a:extLst>
          </p:cNvPr>
          <p:cNvGrpSpPr/>
          <p:nvPr/>
        </p:nvGrpSpPr>
        <p:grpSpPr>
          <a:xfrm>
            <a:off x="1228728" y="2513269"/>
            <a:ext cx="10963272" cy="2542936"/>
            <a:chOff x="921546" y="1884952"/>
            <a:chExt cx="8222454" cy="190720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17C4BBE-D6DD-4A43-9D7A-620D392B1B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45267" y="1884952"/>
              <a:ext cx="4098733" cy="190720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18BDC52-10E3-4142-BF4E-FCB35E4539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1546" y="1884952"/>
              <a:ext cx="2348800" cy="19072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2903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9" y="201176"/>
            <a:ext cx="11366500" cy="7715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7913BE-3A5F-4276-BC95-B34F0CED31B1}"/>
              </a:ext>
            </a:extLst>
          </p:cNvPr>
          <p:cNvSpPr/>
          <p:nvPr userDrawn="1"/>
        </p:nvSpPr>
        <p:spPr>
          <a:xfrm>
            <a:off x="0" y="1052945"/>
            <a:ext cx="11795760" cy="274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6400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effectLst/>
          <a:scene3d>
            <a:camera prst="orthographicFront"/>
            <a:lightRig rig="threePt" dir="b"/>
          </a:scene3d>
          <a:sp3d prstMaterial="matte">
            <a:contourClr>
              <a:schemeClr val="accent1">
                <a:tint val="10000"/>
                <a:satMod val="13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98130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xt and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02CFD5B-D216-4B59-A2BF-6615A0DC4C2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51" imgH="351" progId="TCLayout.ActiveDocument.1">
                  <p:embed/>
                </p:oleObj>
              </mc:Choice>
              <mc:Fallback>
                <p:oleObj name="think-cell Slide" r:id="rId6" imgW="351" imgH="35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02CFD5B-D216-4B59-A2BF-6615A0DC4C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EAC49425-86BA-4173-8174-0279835CF3B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effectLst/>
          <a:scene3d>
            <a:camera prst="orthographicFront"/>
            <a:lightRig rig="threePt" dir="b"/>
          </a:scene3d>
          <a:sp3d prstMaterial="matte">
            <a:contourClr>
              <a:schemeClr val="accent1">
                <a:tint val="10000"/>
                <a:satMod val="13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/>
            <a:endParaRPr lang="en-US" sz="2200" b="1" i="0" baseline="0">
              <a:solidFill>
                <a:srgbClr val="000000"/>
              </a:solidFill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218D192-6D15-4B2D-B1F2-B1BD058F0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1" y="201170"/>
            <a:ext cx="11366500" cy="7715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Century Gothic" panose="020B0502020202020204" pitchFamily="34" charset="0"/>
                <a:sym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78244375-C00B-0C4B-8EB8-3F49C118F720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51" imgH="351" progId="TCLayout.ActiveDocument.1">
                  <p:embed/>
                </p:oleObj>
              </mc:Choice>
              <mc:Fallback>
                <p:oleObj name="think-cell Slide" r:id="rId8" imgW="351" imgH="351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78244375-C00B-0C4B-8EB8-3F49C118F7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CA04BF38-0AFF-164E-B525-C43D8961A8A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effectLst/>
          <a:scene3d>
            <a:camera prst="orthographicFront"/>
            <a:lightRig rig="threePt" dir="b"/>
          </a:scene3d>
          <a:sp3d prstMaterial="matte">
            <a:contourClr>
              <a:schemeClr val="accent1">
                <a:tint val="10000"/>
                <a:satMod val="13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/>
            <a:endParaRPr lang="en-US" sz="2200" b="1" i="0" baseline="0">
              <a:solidFill>
                <a:srgbClr val="000000"/>
              </a:solidFill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20764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B41F2-DF7C-4448-B80C-0381C9933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213416"/>
            <a:ext cx="11247119" cy="835025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B03B1A-5E10-4221-B2BD-5189731DF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F6FF-5594-4918-88FC-306825379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80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D0CF1-F7F2-493D-A893-95525A6F8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E88E77-A028-4D21-98BD-12AC249486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FF6FF-5594-4918-88FC-3068253793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3E7C9F-AD96-4922-B5D7-D886972AEE9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3075" y="1302468"/>
            <a:ext cx="11245850" cy="5003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8115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BADD0-05B0-4DFE-BD45-1DB46766A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F3A74E-00B0-4758-B08A-BF1914A7BD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FF6FF-5594-4918-88FC-3068253793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DF630F-91C5-4F1D-B645-7A297308158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3073" y="1420813"/>
            <a:ext cx="5394960" cy="4716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BE63A29A-BE61-489D-9DF4-FFB6C585274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23967" y="1420813"/>
            <a:ext cx="5394960" cy="4716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0984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6E52D-DB3D-4C75-A558-45D010C02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A303CA-4BFE-4604-8B4B-4A92C325F9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FF6FF-5594-4918-88FC-3068253793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31FC1CB-DD8D-4050-A739-17E769C1C72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3074" y="1446408"/>
            <a:ext cx="3566160" cy="4663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08776CA6-3AA6-4392-BB39-98F6A91AC0A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312920" y="1446408"/>
            <a:ext cx="3566160" cy="4663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7CD0A28D-6305-4052-B56B-D8F37C69E21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2766" y="1446408"/>
            <a:ext cx="3566160" cy="4663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2541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ta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A8ECF1-9CE8-4A48-9601-9F218979C6D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415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F77483-CCC0-452E-A4E3-DC0BA1A7409A}"/>
              </a:ext>
            </a:extLst>
          </p:cNvPr>
          <p:cNvSpPr/>
          <p:nvPr userDrawn="1"/>
        </p:nvSpPr>
        <p:spPr>
          <a:xfrm>
            <a:off x="0" y="0"/>
            <a:ext cx="12192000" cy="681415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A84262-B560-4B28-A8F7-E5133C4685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47182"/>
            <a:ext cx="12192000" cy="1163637"/>
          </a:xfrm>
        </p:spPr>
        <p:txBody>
          <a:bodyPr anchor="ctr">
            <a:no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818821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099449-1010-42AB-8214-FEE1711956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A81FF6FF-5594-4918-88FC-3068253793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A538FB-57CC-4E3F-A0EC-CD5D952F681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Segoe UI" panose="020B0502040204020203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620F6D7-7ACB-4122-A645-E83BA4AD34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4472411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7385B1B-4024-4C95-B32F-37CC9C3D4D13}"/>
              </a:ext>
            </a:extLst>
          </p:cNvPr>
          <p:cNvCxnSpPr/>
          <p:nvPr/>
        </p:nvCxnSpPr>
        <p:spPr>
          <a:xfrm>
            <a:off x="503926" y="5928450"/>
            <a:ext cx="19812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CA4E8DF-8712-406A-9114-583E4134C865}"/>
              </a:ext>
            </a:extLst>
          </p:cNvPr>
          <p:cNvCxnSpPr/>
          <p:nvPr/>
        </p:nvCxnSpPr>
        <p:spPr>
          <a:xfrm>
            <a:off x="2972806" y="5923665"/>
            <a:ext cx="19812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B160EB6-86CE-4A4E-B10E-8DC054D113EC}"/>
              </a:ext>
            </a:extLst>
          </p:cNvPr>
          <p:cNvGrpSpPr/>
          <p:nvPr/>
        </p:nvGrpSpPr>
        <p:grpSpPr>
          <a:xfrm>
            <a:off x="6682591" y="4723001"/>
            <a:ext cx="5005483" cy="1879579"/>
            <a:chOff x="5832846" y="4724725"/>
            <a:chExt cx="5005483" cy="1879579"/>
          </a:xfrm>
        </p:grpSpPr>
        <p:sp>
          <p:nvSpPr>
            <p:cNvPr id="37" name="Rectangle: Rounded Corners 34">
              <a:extLst>
                <a:ext uri="{FF2B5EF4-FFF2-40B4-BE49-F238E27FC236}">
                  <a16:creationId xmlns:a16="http://schemas.microsoft.com/office/drawing/2014/main" id="{D21645DA-1823-4BC7-A88F-B691C20BEE1C}"/>
                </a:ext>
              </a:extLst>
            </p:cNvPr>
            <p:cNvSpPr/>
            <p:nvPr/>
          </p:nvSpPr>
          <p:spPr>
            <a:xfrm>
              <a:off x="5832846" y="4724725"/>
              <a:ext cx="5005483" cy="1706906"/>
            </a:xfrm>
            <a:prstGeom prst="roundRect">
              <a:avLst>
                <a:gd name="adj" fmla="val 3985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b"/>
            </a:scene3d>
            <a:sp3d prstMaterial="matte">
              <a:contourClr>
                <a:schemeClr val="accent1">
                  <a:tint val="10000"/>
                  <a:satMod val="130000"/>
                </a:schemeClr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1D5809F2-5C8C-4F90-A9B7-4A35B56870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975" t="21790" r="17396" b="25642"/>
            <a:stretch/>
          </p:blipFill>
          <p:spPr>
            <a:xfrm>
              <a:off x="9284490" y="6258958"/>
              <a:ext cx="1342368" cy="345346"/>
            </a:xfrm>
            <a:prstGeom prst="rect">
              <a:avLst/>
            </a:prstGeom>
            <a:solidFill>
              <a:schemeClr val="bg1"/>
            </a:solidFill>
          </p:spPr>
        </p:pic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6114E22-79B2-4966-842C-A9B407E3E818}"/>
                </a:ext>
              </a:extLst>
            </p:cNvPr>
            <p:cNvGrpSpPr/>
            <p:nvPr/>
          </p:nvGrpSpPr>
          <p:grpSpPr>
            <a:xfrm>
              <a:off x="6112750" y="4920110"/>
              <a:ext cx="4526344" cy="1316137"/>
              <a:chOff x="6153371" y="4895403"/>
              <a:chExt cx="4526344" cy="1316137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ED449DA-E328-4E2C-9994-AAC2204F2622}"/>
                  </a:ext>
                </a:extLst>
              </p:cNvPr>
              <p:cNvSpPr txBox="1"/>
              <p:nvPr/>
            </p:nvSpPr>
            <p:spPr>
              <a:xfrm>
                <a:off x="9236691" y="4895403"/>
                <a:ext cx="1443024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+mj-lt"/>
                    <a:ea typeface="+mn-ea"/>
                    <a:cs typeface="Century Gothic"/>
                  </a:rPr>
                  <a:t>Lausanne, Switzerland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+mj-lt"/>
                    <a:ea typeface="Tahoma" pitchFamily="34" charset="0"/>
                    <a:cs typeface="Tahoma" pitchFamily="34" charset="0"/>
                  </a:rPr>
                  <a:t>Boulevard de Grancy 1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+mj-lt"/>
                    <a:ea typeface="Tahoma" pitchFamily="34" charset="0"/>
                    <a:cs typeface="Tahoma" pitchFamily="34" charset="0"/>
                  </a:rPr>
                  <a:t>1006 Lausanne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76F07E0-67D4-4632-B280-CF26555D4042}"/>
                  </a:ext>
                </a:extLst>
              </p:cNvPr>
              <p:cNvSpPr txBox="1"/>
              <p:nvPr/>
            </p:nvSpPr>
            <p:spPr>
              <a:xfrm>
                <a:off x="7653967" y="4895403"/>
                <a:ext cx="1417376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+mj-lt"/>
                    <a:ea typeface="+mn-ea"/>
                    <a:cs typeface="Century Gothic"/>
                  </a:rPr>
                  <a:t>New York, USA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+mj-lt"/>
                    <a:ea typeface="Tahoma" pitchFamily="34" charset="0"/>
                    <a:cs typeface="Tahoma" pitchFamily="34" charset="0"/>
                  </a:rPr>
                  <a:t>1166 Avenue of the Americas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+mj-lt"/>
                    <a:ea typeface="Tahoma" pitchFamily="34" charset="0"/>
                    <a:cs typeface="Tahoma" pitchFamily="34" charset="0"/>
                  </a:rPr>
                  <a:t>3rd Floor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+mj-lt"/>
                    <a:ea typeface="Tahoma" pitchFamily="34" charset="0"/>
                    <a:cs typeface="Tahoma" pitchFamily="34" charset="0"/>
                  </a:rPr>
                  <a:t>New York, NY 10036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AF777AB-48ED-43AC-A453-8050D3CEE52C}"/>
                  </a:ext>
                </a:extLst>
              </p:cNvPr>
              <p:cNvSpPr txBox="1"/>
              <p:nvPr/>
            </p:nvSpPr>
            <p:spPr>
              <a:xfrm>
                <a:off x="6153371" y="4895403"/>
                <a:ext cx="109036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+mj-lt"/>
                    <a:ea typeface="+mn-ea"/>
                    <a:cs typeface="Century Gothic"/>
                  </a:rPr>
                  <a:t>Boston, USA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+mj-lt"/>
                    <a:ea typeface="Tahoma" pitchFamily="34" charset="0"/>
                    <a:cs typeface="Tahoma" pitchFamily="34" charset="0"/>
                  </a:rPr>
                  <a:t>92 Hayden Avenue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+mj-lt"/>
                    <a:ea typeface="Tahoma" pitchFamily="34" charset="0"/>
                    <a:cs typeface="Tahoma" pitchFamily="34" charset="0"/>
                  </a:rPr>
                  <a:t>Lexington, MA 02421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6DC0BB7-9C53-42FF-B263-70F0D825AC0E}"/>
                  </a:ext>
                </a:extLst>
              </p:cNvPr>
              <p:cNvSpPr txBox="1"/>
              <p:nvPr/>
            </p:nvSpPr>
            <p:spPr>
              <a:xfrm>
                <a:off x="7653967" y="5595987"/>
                <a:ext cx="1199367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London, UK</a:t>
                </a:r>
              </a:p>
              <a:p>
                <a:pPr lvl="0">
                  <a:defRPr/>
                </a:pPr>
                <a:r>
                  <a:rPr lang="en-US" sz="80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The Caledonia House</a:t>
                </a:r>
                <a:br>
                  <a:rPr lang="en-US" sz="80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  <a:ea typeface="Tahoma" pitchFamily="34" charset="0"/>
                    <a:cs typeface="Tahoma" pitchFamily="34" charset="0"/>
                  </a:rPr>
                </a:br>
                <a:r>
                  <a:rPr lang="en-US" sz="80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223 N. </a:t>
                </a:r>
                <a:r>
                  <a:rPr lang="en-US" sz="800" err="1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Pentonville</a:t>
                </a:r>
                <a:r>
                  <a:rPr lang="en-US" sz="80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 Road</a:t>
                </a:r>
                <a:br>
                  <a:rPr lang="en-US" sz="80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  <a:ea typeface="Tahoma" pitchFamily="34" charset="0"/>
                    <a:cs typeface="Tahoma" pitchFamily="34" charset="0"/>
                  </a:rPr>
                </a:br>
                <a:r>
                  <a:rPr lang="en-US" sz="80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N1 9NG</a:t>
                </a:r>
                <a:endPara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BF803CE-29A9-494D-81E2-4259B7A27E80}"/>
                  </a:ext>
                </a:extLst>
              </p:cNvPr>
              <p:cNvSpPr txBox="1"/>
              <p:nvPr/>
            </p:nvSpPr>
            <p:spPr>
              <a:xfrm>
                <a:off x="6153371" y="5595987"/>
                <a:ext cx="1075936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+mj-lt"/>
                    <a:ea typeface="+mn-ea"/>
                    <a:cs typeface="Century Gothic"/>
                  </a:rPr>
                  <a:t>Singapore</a:t>
                </a:r>
              </a:p>
              <a:p>
                <a:pPr lvl="0">
                  <a:defRPr/>
                </a:pPr>
                <a:r>
                  <a:rPr lang="en-US" sz="80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8 Eu Tong Sen Street</a:t>
                </a:r>
              </a:p>
              <a:p>
                <a:pPr lvl="0">
                  <a:defRPr/>
                </a:pPr>
                <a:r>
                  <a:rPr lang="en-US" sz="80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#15-89, The Central</a:t>
                </a:r>
              </a:p>
              <a:p>
                <a:pPr lvl="0">
                  <a:defRPr/>
                </a:pPr>
                <a:r>
                  <a:rPr lang="en-US" sz="80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Singapore 059818</a:t>
                </a:r>
                <a:endPara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E2DB6E0B-04FB-4F37-8CEA-A50AF4B52F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406" y="5359064"/>
            <a:ext cx="1952625" cy="215444"/>
          </a:xfrm>
        </p:spPr>
        <p:txBody>
          <a:bodyPr t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b="1" kern="1200" dirty="0" smtClean="0">
                <a:solidFill>
                  <a:srgbClr val="DD291E"/>
                </a:solidFill>
                <a:latin typeface="+mj-lt"/>
                <a:ea typeface="+mn-ea"/>
                <a:cs typeface="Century Gothic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7" name="Text Placeholder 45">
            <a:extLst>
              <a:ext uri="{FF2B5EF4-FFF2-40B4-BE49-F238E27FC236}">
                <a16:creationId xmlns:a16="http://schemas.microsoft.com/office/drawing/2014/main" id="{FD4DC028-59FC-4CA8-98BB-3CA6E40E85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406" y="5605286"/>
            <a:ext cx="1952625" cy="184666"/>
          </a:xfrm>
        </p:spPr>
        <p:txBody>
          <a:bodyPr t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dirty="0">
                <a:solidFill>
                  <a:prstClr val="white">
                    <a:lumMod val="50000"/>
                  </a:prstClr>
                </a:solidFill>
                <a:latin typeface="+mj-lt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/>
              <a:t>Position</a:t>
            </a:r>
          </a:p>
        </p:txBody>
      </p:sp>
      <p:sp>
        <p:nvSpPr>
          <p:cNvPr id="48" name="Text Placeholder 45">
            <a:extLst>
              <a:ext uri="{FF2B5EF4-FFF2-40B4-BE49-F238E27FC236}">
                <a16:creationId xmlns:a16="http://schemas.microsoft.com/office/drawing/2014/main" id="{D3FA2443-6803-41AB-80E5-B2ABA43721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76286" y="5359064"/>
            <a:ext cx="1952625" cy="215444"/>
          </a:xfrm>
        </p:spPr>
        <p:txBody>
          <a:bodyPr t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b="1" kern="1200" dirty="0" smtClean="0">
                <a:solidFill>
                  <a:srgbClr val="DD291E"/>
                </a:solidFill>
                <a:latin typeface="+mj-lt"/>
                <a:ea typeface="+mn-ea"/>
                <a:cs typeface="Century Gothic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9" name="Text Placeholder 45">
            <a:extLst>
              <a:ext uri="{FF2B5EF4-FFF2-40B4-BE49-F238E27FC236}">
                <a16:creationId xmlns:a16="http://schemas.microsoft.com/office/drawing/2014/main" id="{0D33D7D5-9CD5-40DD-B1CF-B4B1329168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76286" y="5605286"/>
            <a:ext cx="1952625" cy="184666"/>
          </a:xfrm>
        </p:spPr>
        <p:txBody>
          <a:bodyPr t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dirty="0">
                <a:solidFill>
                  <a:prstClr val="white">
                    <a:lumMod val="50000"/>
                  </a:prstClr>
                </a:solidFill>
                <a:latin typeface="+mj-lt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/>
              <a:t>Position</a:t>
            </a:r>
          </a:p>
        </p:txBody>
      </p:sp>
      <p:sp>
        <p:nvSpPr>
          <p:cNvPr id="50" name="Text Placeholder 45">
            <a:extLst>
              <a:ext uri="{FF2B5EF4-FFF2-40B4-BE49-F238E27FC236}">
                <a16:creationId xmlns:a16="http://schemas.microsoft.com/office/drawing/2014/main" id="{115B94DC-AC96-443D-9C93-8AD55162425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406" y="6016132"/>
            <a:ext cx="1952625" cy="169277"/>
          </a:xfrm>
        </p:spPr>
        <p:txBody>
          <a:bodyPr t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100" b="1" kern="1200" dirty="0">
                <a:solidFill>
                  <a:prstClr val="black"/>
                </a:solidFill>
                <a:latin typeface="+mj-lt"/>
                <a:ea typeface="+mn-ea"/>
                <a:cs typeface="Century Gothic"/>
              </a:defRPr>
            </a:lvl1pPr>
          </a:lstStyle>
          <a:p>
            <a:pPr lvl="0"/>
            <a:r>
              <a:rPr lang="en-US"/>
              <a:t>email@innosight.com</a:t>
            </a:r>
          </a:p>
        </p:txBody>
      </p:sp>
      <p:sp>
        <p:nvSpPr>
          <p:cNvPr id="51" name="Text Placeholder 45">
            <a:extLst>
              <a:ext uri="{FF2B5EF4-FFF2-40B4-BE49-F238E27FC236}">
                <a16:creationId xmlns:a16="http://schemas.microsoft.com/office/drawing/2014/main" id="{9EB62718-0F5F-4C71-A4E3-4575D76318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7406" y="6202029"/>
            <a:ext cx="1952625" cy="169277"/>
          </a:xfrm>
        </p:spPr>
        <p:txBody>
          <a:bodyPr t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100" kern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ea typeface="+mn-ea"/>
                <a:cs typeface="Century Gothic"/>
              </a:defRPr>
            </a:lvl1pPr>
          </a:lstStyle>
          <a:p>
            <a:pPr lvl="0"/>
            <a:r>
              <a:rPr lang="en-US"/>
              <a:t>+## ####-####</a:t>
            </a:r>
          </a:p>
        </p:txBody>
      </p:sp>
      <p:sp>
        <p:nvSpPr>
          <p:cNvPr id="52" name="Text Placeholder 45">
            <a:extLst>
              <a:ext uri="{FF2B5EF4-FFF2-40B4-BE49-F238E27FC236}">
                <a16:creationId xmlns:a16="http://schemas.microsoft.com/office/drawing/2014/main" id="{80B8F999-9EA7-4CF8-A9EA-806C5167A3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68665" y="6016132"/>
            <a:ext cx="1952625" cy="169277"/>
          </a:xfrm>
        </p:spPr>
        <p:txBody>
          <a:bodyPr t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100" b="1" kern="1200" dirty="0">
                <a:solidFill>
                  <a:prstClr val="black"/>
                </a:solidFill>
                <a:latin typeface="+mj-lt"/>
                <a:ea typeface="+mn-ea"/>
                <a:cs typeface="Century Gothic"/>
              </a:defRPr>
            </a:lvl1pPr>
          </a:lstStyle>
          <a:p>
            <a:pPr lvl="0"/>
            <a:r>
              <a:rPr lang="en-US"/>
              <a:t>email@innosight.com</a:t>
            </a:r>
          </a:p>
        </p:txBody>
      </p:sp>
      <p:sp>
        <p:nvSpPr>
          <p:cNvPr id="53" name="Text Placeholder 45">
            <a:extLst>
              <a:ext uri="{FF2B5EF4-FFF2-40B4-BE49-F238E27FC236}">
                <a16:creationId xmlns:a16="http://schemas.microsoft.com/office/drawing/2014/main" id="{DC59132A-D5F1-440E-80D9-45CF7CCE40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68665" y="6202029"/>
            <a:ext cx="1952625" cy="169277"/>
          </a:xfrm>
        </p:spPr>
        <p:txBody>
          <a:bodyPr t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100" kern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ea typeface="+mn-ea"/>
                <a:cs typeface="Century Gothic"/>
              </a:defRPr>
            </a:lvl1pPr>
          </a:lstStyle>
          <a:p>
            <a:pPr lvl="0"/>
            <a:r>
              <a:rPr lang="en-US"/>
              <a:t>+## ####-####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97A0CDC-FC56-448B-A9C2-849915A4F84F}"/>
              </a:ext>
            </a:extLst>
          </p:cNvPr>
          <p:cNvSpPr txBox="1"/>
          <p:nvPr userDrawn="1"/>
        </p:nvSpPr>
        <p:spPr>
          <a:xfrm>
            <a:off x="375689" y="4622943"/>
            <a:ext cx="4481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kern="120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1320866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image" Target="../media/image5.emf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11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91EB3D-46FC-4DD8-94FC-55CBD2C95FB5}"/>
              </a:ext>
            </a:extLst>
          </p:cNvPr>
          <p:cNvSpPr/>
          <p:nvPr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Segoe UI" panose="020B0502040204020203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BFDEE6-5F58-456F-B97A-A32C62FA0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213416"/>
            <a:ext cx="11247119" cy="835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74A7DC-233F-4C25-A7A4-9B7C19F514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441" y="1389206"/>
            <a:ext cx="11247118" cy="4803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BD424-5D2C-46E9-87D6-73C1DD1E3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9558" y="6616799"/>
            <a:ext cx="396241" cy="2224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A81FF6FF-5594-4918-88FC-3068253793F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28570E-A393-4C28-A567-D8D012605101}"/>
              </a:ext>
            </a:extLst>
          </p:cNvPr>
          <p:cNvCxnSpPr>
            <a:cxnSpLocks/>
          </p:cNvCxnSpPr>
          <p:nvPr/>
        </p:nvCxnSpPr>
        <p:spPr>
          <a:xfrm>
            <a:off x="472440" y="1092694"/>
            <a:ext cx="1124712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08A8D48-38FD-4A3E-A5B6-38E11F961766}"/>
              </a:ext>
            </a:extLst>
          </p:cNvPr>
          <p:cNvSpPr/>
          <p:nvPr/>
        </p:nvSpPr>
        <p:spPr>
          <a:xfrm>
            <a:off x="8958006" y="6612611"/>
            <a:ext cx="2872902" cy="2308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© 2025 Innosight Consulting, LLC and/or its affiliates</a:t>
            </a:r>
          </a:p>
        </p:txBody>
      </p:sp>
    </p:spTree>
    <p:extLst>
      <p:ext uri="{BB962C8B-B14F-4D97-AF65-F5344CB8AC3E}">
        <p14:creationId xmlns:p14="http://schemas.microsoft.com/office/powerpoint/2010/main" val="905782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4" r:id="rId3"/>
    <p:sldLayoutId id="2147483666" r:id="rId4"/>
    <p:sldLayoutId id="2147483664" r:id="rId5"/>
    <p:sldLayoutId id="2147483665" r:id="rId6"/>
    <p:sldLayoutId id="2147483660" r:id="rId7"/>
    <p:sldLayoutId id="2147483662" r:id="rId8"/>
    <p:sldLayoutId id="2147483661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401337E-45B8-4467-BF89-2B389D9B247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2303889529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416" imgH="416" progId="TCLayout.ActiveDocument.1">
                  <p:embed/>
                </p:oleObj>
              </mc:Choice>
              <mc:Fallback>
                <p:oleObj name="think-cell Slide" r:id="rId16" imgW="416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0401337E-45B8-4467-BF89-2B389D9B24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7A30EE13-DF8D-477F-9502-F61520196618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24608"/>
            <a:ext cx="12198096" cy="539489"/>
          </a:xfrm>
          <a:prstGeom prst="rect">
            <a:avLst/>
          </a:prstGeom>
        </p:spPr>
      </p:pic>
      <p:sp>
        <p:nvSpPr>
          <p:cNvPr id="4" name="MSIPCMContentMarking" descr="{&quot;HashCode&quot;:-522956323,&quot;Placement&quot;:&quot;Footer&quot;,&quot;Top&quot;:519.343,&quot;Left&quot;:434.047333,&quot;SlideWidth&quot;:960,&quot;SlideHeight&quot;:540}">
            <a:extLst>
              <a:ext uri="{FF2B5EF4-FFF2-40B4-BE49-F238E27FC236}">
                <a16:creationId xmlns:a16="http://schemas.microsoft.com/office/drawing/2014/main" id="{CFC1445D-7D88-463F-9D3F-877A0D54D52E}"/>
              </a:ext>
            </a:extLst>
          </p:cNvPr>
          <p:cNvSpPr txBox="1"/>
          <p:nvPr userDrawn="1"/>
        </p:nvSpPr>
        <p:spPr>
          <a:xfrm>
            <a:off x="5512401" y="6595656"/>
            <a:ext cx="1167199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General Business</a:t>
            </a:r>
          </a:p>
        </p:txBody>
      </p:sp>
    </p:spTree>
    <p:extLst>
      <p:ext uri="{BB962C8B-B14F-4D97-AF65-F5344CB8AC3E}">
        <p14:creationId xmlns:p14="http://schemas.microsoft.com/office/powerpoint/2010/main" val="1407829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</p:sldLayoutIdLst>
  <p:hf hdr="0" dt="0"/>
  <p:txStyles>
    <p:titleStyle>
      <a:lvl1pPr algn="l" defTabSz="1219170" rtl="0" eaLnBrk="1" latinLnBrk="0" hangingPunct="1">
        <a:spcBef>
          <a:spcPct val="0"/>
        </a:spcBef>
        <a:buNone/>
        <a:defRPr lang="en-US" sz="3200" b="1" kern="1200" dirty="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lang="en-US" sz="32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lang="en-US" sz="2667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lang="en-US" sz="24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microsoft.com/office/2007/relationships/hdphoto" Target="../media/hdphoto1.wdp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image" Target="../media/image35.jpe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svg"/><Relationship Id="rId5" Type="http://schemas.openxmlformats.org/officeDocument/2006/relationships/image" Target="../media/image40.png"/><Relationship Id="rId4" Type="http://schemas.openxmlformats.org/officeDocument/2006/relationships/image" Target="../media/image4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8.svg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8FA1649-2A4F-425E-A62D-152DFC2E779B}"/>
              </a:ext>
            </a:extLst>
          </p:cNvPr>
          <p:cNvSpPr/>
          <p:nvPr/>
        </p:nvSpPr>
        <p:spPr>
          <a:xfrm>
            <a:off x="480239" y="3886725"/>
            <a:ext cx="4169531" cy="2529335"/>
          </a:xfrm>
          <a:prstGeom prst="rect">
            <a:avLst/>
          </a:prstGeom>
          <a:solidFill>
            <a:srgbClr val="ECECEC"/>
          </a:solidFill>
          <a:effectLst/>
          <a:scene3d>
            <a:camera prst="orthographicFront"/>
            <a:lightRig rig="threePt" dir="b"/>
          </a:scene3d>
          <a:sp3d prstMaterial="matte">
            <a:contourClr>
              <a:schemeClr val="accent1">
                <a:tint val="10000"/>
                <a:satMod val="13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268F97-6B69-4EE8-B49C-720E13CEABF7}"/>
              </a:ext>
            </a:extLst>
          </p:cNvPr>
          <p:cNvSpPr/>
          <p:nvPr/>
        </p:nvSpPr>
        <p:spPr>
          <a:xfrm>
            <a:off x="480239" y="3662481"/>
            <a:ext cx="4169531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b"/>
          </a:scene3d>
          <a:sp3d prstMaterial="matte">
            <a:contourClr>
              <a:srgbClr val="0F69AF">
                <a:tint val="10000"/>
                <a:satMod val="130000"/>
              </a:srgbClr>
            </a:contourClr>
          </a:sp3d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spc="150" noProof="0">
                <a:solidFill>
                  <a:prstClr val="white"/>
                </a:solidFill>
                <a:latin typeface="Century Gothic" panose="020B0502020202020204" pitchFamily="34" charset="0"/>
              </a:rPr>
              <a:t>OUR CO-FOUNDER</a:t>
            </a:r>
            <a:endParaRPr kumimoji="0" lang="en-US" sz="1400" b="1" i="0" u="none" strike="noStrike" kern="0" cap="none" spc="150" normalizeH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7DBB29-4A15-4039-84F3-8886EE798ABF}"/>
              </a:ext>
            </a:extLst>
          </p:cNvPr>
          <p:cNvSpPr/>
          <p:nvPr/>
        </p:nvSpPr>
        <p:spPr>
          <a:xfrm>
            <a:off x="480239" y="1493880"/>
            <a:ext cx="9692724" cy="2007387"/>
          </a:xfrm>
          <a:prstGeom prst="rect">
            <a:avLst/>
          </a:prstGeom>
          <a:solidFill>
            <a:srgbClr val="ECECEC"/>
          </a:solidFill>
          <a:effectLst/>
          <a:scene3d>
            <a:camera prst="orthographicFront"/>
            <a:lightRig rig="threePt" dir="b"/>
          </a:scene3d>
          <a:sp3d prstMaterial="matte">
            <a:contourClr>
              <a:schemeClr val="accent1">
                <a:tint val="10000"/>
                <a:satMod val="13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56F849-7BEA-4B82-82CE-CF073B87BA02}"/>
              </a:ext>
            </a:extLst>
          </p:cNvPr>
          <p:cNvSpPr/>
          <p:nvPr/>
        </p:nvSpPr>
        <p:spPr>
          <a:xfrm>
            <a:off x="4722347" y="3896209"/>
            <a:ext cx="3372922" cy="2529335"/>
          </a:xfrm>
          <a:prstGeom prst="rect">
            <a:avLst/>
          </a:prstGeom>
          <a:solidFill>
            <a:srgbClr val="ECECEC"/>
          </a:solidFill>
          <a:effectLst/>
          <a:scene3d>
            <a:camera prst="orthographicFront"/>
            <a:lightRig rig="threePt" dir="b"/>
          </a:scene3d>
          <a:sp3d prstMaterial="matte">
            <a:contourClr>
              <a:schemeClr val="accent1">
                <a:tint val="10000"/>
                <a:satMod val="13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22B88B-DC45-42D6-9D10-2BB54BB035FD}"/>
              </a:ext>
            </a:extLst>
          </p:cNvPr>
          <p:cNvSpPr/>
          <p:nvPr/>
        </p:nvSpPr>
        <p:spPr>
          <a:xfrm>
            <a:off x="4722347" y="3667609"/>
            <a:ext cx="3372922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b"/>
          </a:scene3d>
          <a:sp3d prstMaterial="matte">
            <a:contourClr>
              <a:srgbClr val="0F69AF">
                <a:tint val="10000"/>
                <a:satMod val="130000"/>
              </a:srgbClr>
            </a:contourClr>
          </a:sp3d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15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OUR EXPERTISE</a:t>
            </a:r>
            <a:endParaRPr kumimoji="0" lang="en-US" sz="1400" b="1" i="0" u="none" strike="noStrike" kern="0" cap="none" spc="150" normalizeH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58CDBF-99B2-4FE7-B9A0-FD6494DE44BA}"/>
              </a:ext>
            </a:extLst>
          </p:cNvPr>
          <p:cNvSpPr/>
          <p:nvPr/>
        </p:nvSpPr>
        <p:spPr>
          <a:xfrm>
            <a:off x="480238" y="1247181"/>
            <a:ext cx="9692724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b"/>
          </a:scene3d>
          <a:sp3d prstMaterial="matte">
            <a:contourClr>
              <a:srgbClr val="0F69AF">
                <a:tint val="10000"/>
                <a:satMod val="130000"/>
              </a:srgbClr>
            </a:contourClr>
          </a:sp3d>
        </p:spPr>
        <p:txBody>
          <a:bodyPr lIns="13716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1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OUR MISSION</a:t>
            </a:r>
            <a:endParaRPr kumimoji="0" lang="en-US" sz="1400" b="1" i="0" u="none" strike="noStrike" kern="0" cap="none" spc="1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214BADF-411F-4F67-B873-F820D06A3AC0}"/>
              </a:ext>
            </a:extLst>
          </p:cNvPr>
          <p:cNvSpPr/>
          <p:nvPr/>
        </p:nvSpPr>
        <p:spPr>
          <a:xfrm>
            <a:off x="725204" y="1620410"/>
            <a:ext cx="8741664" cy="160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29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As the 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leading experts on disruptive innovation and strategic transformation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, we help global organizations develop insights into tomorrow’s customers, align around a shared vision of the future and the opportunities ahead, and build the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organizational momentum to transform and grow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.  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We help companies imagine and build new ways to grow, both in their core businesses and in markets that don’t yet exist.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Our clients tell us we change the way they think and see, enabling them to do things they could never do before.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FAF27F0-5CAD-4F15-94DC-DE6E507953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78701" y="1239694"/>
            <a:ext cx="2040857" cy="2254086"/>
          </a:xfrm>
          <a:prstGeom prst="rect">
            <a:avLst/>
          </a:prstGeom>
        </p:spPr>
      </p:pic>
      <p:pic>
        <p:nvPicPr>
          <p:cNvPr id="33" name="Picture 32" descr="A picture containing building, dome&#10;&#10;Description automatically generated">
            <a:extLst>
              <a:ext uri="{FF2B5EF4-FFF2-40B4-BE49-F238E27FC236}">
                <a16:creationId xmlns:a16="http://schemas.microsoft.com/office/drawing/2014/main" id="{7B8D5E9E-4353-4BEB-A897-82664517F2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034864" y="5365137"/>
            <a:ext cx="1150945" cy="969868"/>
          </a:xfrm>
          <a:prstGeom prst="rect">
            <a:avLst/>
          </a:prstGeom>
        </p:spPr>
      </p:pic>
      <p:sp>
        <p:nvSpPr>
          <p:cNvPr id="36" name="Title 35">
            <a:extLst>
              <a:ext uri="{FF2B5EF4-FFF2-40B4-BE49-F238E27FC236}">
                <a16:creationId xmlns:a16="http://schemas.microsoft.com/office/drawing/2014/main" id="{EB888F58-A5EB-2528-EB79-0A6237F07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Innosight empowers forward-thinking leaders to OWN THE FUTURE</a:t>
            </a:r>
          </a:p>
        </p:txBody>
      </p:sp>
      <p:sp>
        <p:nvSpPr>
          <p:cNvPr id="35" name="Slide Number Placeholder 1">
            <a:extLst>
              <a:ext uri="{FF2B5EF4-FFF2-40B4-BE49-F238E27FC236}">
                <a16:creationId xmlns:a16="http://schemas.microsoft.com/office/drawing/2014/main" id="{CD81662B-8EDF-4DB1-A74B-E50729583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E664A4-567C-61DD-4581-079A6E59437D}"/>
              </a:ext>
            </a:extLst>
          </p:cNvPr>
          <p:cNvSpPr txBox="1"/>
          <p:nvPr/>
        </p:nvSpPr>
        <p:spPr>
          <a:xfrm>
            <a:off x="407663" y="3959973"/>
            <a:ext cx="2834920" cy="2439061"/>
          </a:xfrm>
          <a:prstGeom prst="rect">
            <a:avLst/>
          </a:prstGeom>
          <a:noFill/>
        </p:spPr>
        <p:txBody>
          <a:bodyPr wrap="square" lIns="91372" tIns="45686" rIns="91372" bIns="45686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Clay Christensen</a:t>
            </a: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b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</a:br>
            <a:r>
              <a:rPr kumimoji="0" lang="en-US" sz="1050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(1952-2020)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Pioneer of Disruptive Innovation</a:t>
            </a:r>
            <a:b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</a:br>
            <a:endParaRPr kumimoji="0" lang="en-US" sz="1000" b="0" i="1" u="none" strike="noStrike" kern="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Author of </a:t>
            </a:r>
            <a:br>
              <a:rPr kumimoji="0" lang="en-US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</a:b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The Innovator’s Dilemma </a:t>
            </a: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(1997) </a:t>
            </a:r>
            <a:b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</a:b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Competing Against Luck </a:t>
            </a: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(2016)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Awarded</a:t>
            </a: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the </a:t>
            </a:r>
            <a:br>
              <a:rPr kumimoji="0" lang="en-US" sz="1000" b="0" i="1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</a:br>
            <a:r>
              <a:rPr kumimoji="0" lang="en-US" sz="1000" b="1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Number 1 Management Thinker </a:t>
            </a:r>
            <a:br>
              <a:rPr kumimoji="0" lang="en-US" sz="1000" b="1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</a:b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in the World in 2011 and 2013 (Thinkers50)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2" descr="Clayton Christensen Has a New Theory - WSJ">
            <a:extLst>
              <a:ext uri="{FF2B5EF4-FFF2-40B4-BE49-F238E27FC236}">
                <a16:creationId xmlns:a16="http://schemas.microsoft.com/office/drawing/2014/main" id="{957F5004-E31F-E2A2-A7B0-BDACC73EA4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83131" y="3896209"/>
            <a:ext cx="1166639" cy="249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508695-7221-3DE2-B461-E87A36145037}"/>
              </a:ext>
            </a:extLst>
          </p:cNvPr>
          <p:cNvSpPr txBox="1"/>
          <p:nvPr/>
        </p:nvSpPr>
        <p:spPr>
          <a:xfrm>
            <a:off x="4890318" y="4106820"/>
            <a:ext cx="2955789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66000"/>
              <a:buFont typeface="System Font Regular"/>
              <a:buChar char="►"/>
              <a:tabLst/>
              <a:defRPr/>
            </a:pP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Strategy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66000"/>
              <a:buFont typeface="System Font Regular"/>
              <a:buChar char="►"/>
              <a:tabLst/>
              <a:defRPr/>
            </a:pP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Transformation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66000"/>
              <a:buFont typeface="System Font Regular"/>
              <a:buChar char="►"/>
              <a:tabLst/>
              <a:defRPr/>
            </a:pP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Innovation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66000"/>
              <a:buFont typeface="System Font Regular"/>
              <a:buChar char="►"/>
              <a:tabLst/>
              <a:defRPr/>
            </a:pP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New Business Acceleration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66000"/>
              <a:buFont typeface="System Font Regular"/>
              <a:buChar char="►"/>
              <a:tabLst/>
              <a:defRPr/>
            </a:pP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Culture &amp; Change Management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13DA8B-39C0-43C7-A66B-BE6D5CB4C7E3}"/>
              </a:ext>
            </a:extLst>
          </p:cNvPr>
          <p:cNvSpPr/>
          <p:nvPr/>
        </p:nvSpPr>
        <p:spPr>
          <a:xfrm>
            <a:off x="8167845" y="3667609"/>
            <a:ext cx="3551103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b"/>
          </a:scene3d>
          <a:sp3d prstMaterial="matte">
            <a:contourClr>
              <a:srgbClr val="0F69AF">
                <a:tint val="10000"/>
                <a:satMod val="130000"/>
              </a:srgbClr>
            </a:contourClr>
          </a:sp3d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15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OUR SUCCESS FACTORS</a:t>
            </a:r>
            <a:endParaRPr kumimoji="0" lang="en-US" sz="1400" b="1" i="0" u="none" strike="noStrike" kern="0" cap="none" spc="150" normalizeH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82B5966-9C0B-AA90-2461-31AB5949B50E}"/>
              </a:ext>
            </a:extLst>
          </p:cNvPr>
          <p:cNvSpPr/>
          <p:nvPr/>
        </p:nvSpPr>
        <p:spPr>
          <a:xfrm>
            <a:off x="8183085" y="3880762"/>
            <a:ext cx="3536474" cy="2544764"/>
          </a:xfrm>
          <a:prstGeom prst="rect">
            <a:avLst/>
          </a:prstGeom>
          <a:solidFill>
            <a:srgbClr val="ECECEC"/>
          </a:solidFill>
          <a:effectLst/>
          <a:scene3d>
            <a:camera prst="orthographicFront"/>
            <a:lightRig rig="threePt" dir="b"/>
          </a:scene3d>
          <a:sp3d prstMaterial="matte">
            <a:contourClr>
              <a:schemeClr val="accent1">
                <a:tint val="10000"/>
                <a:satMod val="13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7F1A912-4D06-C02A-4AC3-1EF83E675BAE}"/>
              </a:ext>
            </a:extLst>
          </p:cNvPr>
          <p:cNvGrpSpPr/>
          <p:nvPr/>
        </p:nvGrpSpPr>
        <p:grpSpPr>
          <a:xfrm>
            <a:off x="8342745" y="4322137"/>
            <a:ext cx="3241964" cy="1627221"/>
            <a:chOff x="4275565" y="4052669"/>
            <a:chExt cx="3627120" cy="162722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EEA5BC9-4EFE-18A1-7953-60253645F4EB}"/>
                </a:ext>
              </a:extLst>
            </p:cNvPr>
            <p:cNvCxnSpPr>
              <a:cxnSpLocks/>
            </p:cNvCxnSpPr>
            <p:nvPr/>
          </p:nvCxnSpPr>
          <p:spPr>
            <a:xfrm>
              <a:off x="4275565" y="4052669"/>
              <a:ext cx="36271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BDA74BB-6935-A7F9-9996-FD71ECC41913}"/>
                </a:ext>
              </a:extLst>
            </p:cNvPr>
            <p:cNvCxnSpPr>
              <a:cxnSpLocks/>
            </p:cNvCxnSpPr>
            <p:nvPr/>
          </p:nvCxnSpPr>
          <p:spPr>
            <a:xfrm>
              <a:off x="4275565" y="4602696"/>
              <a:ext cx="36271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C173620-B134-08B7-E241-F4237132E8F6}"/>
                </a:ext>
              </a:extLst>
            </p:cNvPr>
            <p:cNvCxnSpPr>
              <a:cxnSpLocks/>
            </p:cNvCxnSpPr>
            <p:nvPr/>
          </p:nvCxnSpPr>
          <p:spPr>
            <a:xfrm>
              <a:off x="4275565" y="5137483"/>
              <a:ext cx="36271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C20A92A-92E5-387C-CBDF-B1247DD3C3FC}"/>
                </a:ext>
              </a:extLst>
            </p:cNvPr>
            <p:cNvCxnSpPr>
              <a:cxnSpLocks/>
            </p:cNvCxnSpPr>
            <p:nvPr/>
          </p:nvCxnSpPr>
          <p:spPr>
            <a:xfrm>
              <a:off x="4275565" y="5679890"/>
              <a:ext cx="36271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4C37BEF-D2FC-DADE-589A-348F28C046C0}"/>
              </a:ext>
            </a:extLst>
          </p:cNvPr>
          <p:cNvSpPr txBox="1"/>
          <p:nvPr/>
        </p:nvSpPr>
        <p:spPr>
          <a:xfrm>
            <a:off x="8903677" y="3955256"/>
            <a:ext cx="27727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Future-Oriented &amp; Data-</a:t>
            </a:r>
            <a:r>
              <a:rPr lang="en-US" sz="1200" b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Informed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95E476-A0B4-FAED-5FB3-12AB608DDADB}"/>
              </a:ext>
            </a:extLst>
          </p:cNvPr>
          <p:cNvSpPr txBox="1"/>
          <p:nvPr/>
        </p:nvSpPr>
        <p:spPr>
          <a:xfrm>
            <a:off x="8892913" y="4447675"/>
            <a:ext cx="27727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Financial Services Expertise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D6B704-F212-53DF-5F40-A5466BE08C6A}"/>
              </a:ext>
            </a:extLst>
          </p:cNvPr>
          <p:cNvSpPr txBox="1"/>
          <p:nvPr/>
        </p:nvSpPr>
        <p:spPr>
          <a:xfrm>
            <a:off x="8892913" y="4997600"/>
            <a:ext cx="2772743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Customer at the Center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CD848D-08EF-13D9-00A4-0905CDE47D17}"/>
              </a:ext>
            </a:extLst>
          </p:cNvPr>
          <p:cNvSpPr txBox="1"/>
          <p:nvPr/>
        </p:nvSpPr>
        <p:spPr>
          <a:xfrm>
            <a:off x="8892913" y="5539831"/>
            <a:ext cx="2934572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Senior Alignment Expertise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5E4E7A-FC95-686D-BEE4-0773EC352632}"/>
              </a:ext>
            </a:extLst>
          </p:cNvPr>
          <p:cNvSpPr txBox="1"/>
          <p:nvPr/>
        </p:nvSpPr>
        <p:spPr>
          <a:xfrm>
            <a:off x="8892913" y="6082061"/>
            <a:ext cx="3015903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Collaborative Capability Transfer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D0F9D44E-2A89-B4D7-7A0D-F63E7B72A6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71580" y="4903123"/>
            <a:ext cx="476250" cy="47625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4EB4A180-F801-3774-713D-585ACAC7AF4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26825" y="4415433"/>
            <a:ext cx="365760" cy="36576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8CACE302-384B-66D2-46CC-3846F9F32CA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426825" y="6043113"/>
            <a:ext cx="365760" cy="3657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10A83464-B44D-9E78-516A-AE500DB02B65}"/>
              </a:ext>
            </a:extLst>
          </p:cNvPr>
          <p:cNvGrpSpPr/>
          <p:nvPr/>
        </p:nvGrpSpPr>
        <p:grpSpPr>
          <a:xfrm>
            <a:off x="8435736" y="3982602"/>
            <a:ext cx="347938" cy="198516"/>
            <a:chOff x="4382245" y="4755915"/>
            <a:chExt cx="421005" cy="240205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6C54D11-5B51-F4CF-54C4-2E16AE947B32}"/>
                </a:ext>
              </a:extLst>
            </p:cNvPr>
            <p:cNvCxnSpPr/>
            <p:nvPr/>
          </p:nvCxnSpPr>
          <p:spPr>
            <a:xfrm flipV="1">
              <a:off x="4382245" y="4864195"/>
              <a:ext cx="421005" cy="73565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4BACD81-D8C2-0E46-47EF-28E77D7025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00134" y="4755915"/>
              <a:ext cx="398772" cy="240205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id="{A45B1F3F-89A6-303D-6756-2D289511F7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405050" y="5492925"/>
            <a:ext cx="409311" cy="40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386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3170A9-BF4F-F56C-FB3A-0197441CA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7110F-F5A0-42A2-BBA5-D406B665A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840FE0-9E77-FA48-D5ED-96B99D6DF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F6FF-5594-4918-88FC-3068253793F2}" type="slidenum">
              <a:rPr lang="en-US" smtClean="0"/>
              <a:t>1</a:t>
            </a:fld>
            <a:endParaRPr lang="en-US"/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674E4B84-AF80-C3D3-4F56-885FEA41DC90}"/>
              </a:ext>
            </a:extLst>
          </p:cNvPr>
          <p:cNvSpPr txBox="1">
            <a:spLocks/>
          </p:cNvSpPr>
          <p:nvPr/>
        </p:nvSpPr>
        <p:spPr>
          <a:xfrm>
            <a:off x="472439" y="1256533"/>
            <a:ext cx="11247119" cy="350435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What role do your current customer relationships play in driving growth and innovation?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Accelerant – </a:t>
            </a:r>
            <a:r>
              <a:rPr lang="en-US" sz="2200" b="0" dirty="0"/>
              <a:t>We have deep strategic partnerships and actively collaborate to drive change.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Neutral – </a:t>
            </a:r>
            <a:r>
              <a:rPr lang="en-US" sz="2200" b="0" dirty="0"/>
              <a:t>We have good relationships, but they aren’t a critical asset in our innovation efforts.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Rate-Limiter – </a:t>
            </a:r>
            <a:r>
              <a:rPr lang="en-US" sz="2200" b="0" dirty="0"/>
              <a:t>We are constrained by our customers’ real or perceived unwillingness to participate in breakthrough innovation efforts.</a:t>
            </a:r>
          </a:p>
        </p:txBody>
      </p:sp>
    </p:spTree>
    <p:extLst>
      <p:ext uri="{BB962C8B-B14F-4D97-AF65-F5344CB8AC3E}">
        <p14:creationId xmlns:p14="http://schemas.microsoft.com/office/powerpoint/2010/main" val="1392096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E2D72-657A-FB5A-A1FB-E2055286A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Strong customer relationships evolve from transactional into consultative, and eventually, strategic collaborations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F5ECC8-E68F-981F-5EC0-A9E14072E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F6FF-5594-4918-88FC-3068253793F2}" type="slidenum">
              <a:rPr lang="en-US" smtClean="0"/>
              <a:t>2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2DFB9B1-EF88-FF57-FAB1-7AD2C5119A02}"/>
              </a:ext>
            </a:extLst>
          </p:cNvPr>
          <p:cNvGrpSpPr/>
          <p:nvPr/>
        </p:nvGrpSpPr>
        <p:grpSpPr>
          <a:xfrm>
            <a:off x="425534" y="2068536"/>
            <a:ext cx="11415946" cy="4337964"/>
            <a:chOff x="425534" y="1938996"/>
            <a:chExt cx="11415946" cy="433796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0BC984-6ECB-B1D8-1E07-CA5E02C230CA}"/>
                </a:ext>
              </a:extLst>
            </p:cNvPr>
            <p:cNvSpPr/>
            <p:nvPr/>
          </p:nvSpPr>
          <p:spPr bwMode="auto">
            <a:xfrm>
              <a:off x="1564672" y="2936601"/>
              <a:ext cx="1591056" cy="260646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3500000" algn="br" rotWithShape="0">
                <a:schemeClr val="bg1">
                  <a:lumMod val="65000"/>
                  <a:alpha val="40000"/>
                </a:schemeClr>
              </a:outerShdw>
            </a:effectLst>
          </p:spPr>
          <p:txBody>
            <a:bodyPr vert="horz" wrap="square" lIns="137160" tIns="182880" rIns="18288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What </a:t>
              </a:r>
              <a:r>
                <a:rPr kumimoji="0" lang="en-US" sz="13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strategic changes </a:t>
              </a:r>
              <a:r>
                <a:rPr kumimoji="0" lang="en-US" sz="130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will improve my business performance?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BA61C7-CE73-F2C8-2D5E-6293DAEB776F}"/>
                </a:ext>
              </a:extLst>
            </p:cNvPr>
            <p:cNvSpPr/>
            <p:nvPr/>
          </p:nvSpPr>
          <p:spPr bwMode="auto">
            <a:xfrm>
              <a:off x="3601761" y="2936602"/>
              <a:ext cx="1669293" cy="214129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3500000" algn="br" rotWithShape="0">
                <a:schemeClr val="bg1">
                  <a:lumMod val="65000"/>
                  <a:alpha val="40000"/>
                </a:schemeClr>
              </a:outerShdw>
            </a:effectLst>
          </p:spPr>
          <p:txBody>
            <a:bodyPr vert="horz" wrap="square" lIns="137160" tIns="182880" rIns="18288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What do we </a:t>
              </a:r>
              <a:br>
                <a:rPr kumimoji="0" lang="en-US" sz="130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</a:br>
              <a:r>
                <a:rPr kumimoji="0" lang="en-US" sz="13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need in order to execute </a:t>
              </a:r>
              <a:r>
                <a:rPr kumimoji="0" lang="en-US" sz="130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on our strategy and improve performance?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152EFEA-B205-1D8F-C360-ACFAB56CED26}"/>
                </a:ext>
              </a:extLst>
            </p:cNvPr>
            <p:cNvSpPr/>
            <p:nvPr/>
          </p:nvSpPr>
          <p:spPr bwMode="auto">
            <a:xfrm>
              <a:off x="5636705" y="2936602"/>
              <a:ext cx="1770441" cy="14841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3500000" algn="br" rotWithShape="0">
                <a:schemeClr val="bg1">
                  <a:lumMod val="65000"/>
                  <a:alpha val="40000"/>
                </a:schemeClr>
              </a:outerShdw>
            </a:effectLst>
          </p:spPr>
          <p:txBody>
            <a:bodyPr vert="horz" wrap="square" lIns="137160" tIns="182880" rIns="18288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Which </a:t>
              </a:r>
              <a:r>
                <a:rPr kumimoji="0" lang="en-US" sz="13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supplier is best </a:t>
              </a:r>
              <a:r>
                <a:rPr kumimoji="0" lang="en-US" sz="130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able to give me what I need at a competitive cost?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5AA0BCA-3EF7-3395-A057-E8032998D639}"/>
                </a:ext>
              </a:extLst>
            </p:cNvPr>
            <p:cNvSpPr/>
            <p:nvPr/>
          </p:nvSpPr>
          <p:spPr bwMode="auto">
            <a:xfrm>
              <a:off x="7671649" y="2936602"/>
              <a:ext cx="1591056" cy="214129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3500000" algn="br" rotWithShape="0">
                <a:schemeClr val="bg1">
                  <a:lumMod val="65000"/>
                  <a:alpha val="40000"/>
                </a:schemeClr>
              </a:outerShdw>
            </a:effectLst>
          </p:spPr>
          <p:txBody>
            <a:bodyPr vert="horz" wrap="square" lIns="137160" tIns="182880" rIns="18288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How do I </a:t>
              </a:r>
              <a:r>
                <a:rPr kumimoji="0" lang="en-US" sz="13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successfully implement </a:t>
              </a:r>
              <a:r>
                <a:rPr kumimoji="0" lang="en-US" sz="130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new solutions and capabilities?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8BAC10A-29B1-74BC-D317-5E1FD907E96C}"/>
                </a:ext>
              </a:extLst>
            </p:cNvPr>
            <p:cNvSpPr/>
            <p:nvPr/>
          </p:nvSpPr>
          <p:spPr bwMode="auto">
            <a:xfrm>
              <a:off x="9706592" y="2936601"/>
              <a:ext cx="1591056" cy="260646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3500000" algn="br" rotWithShape="0">
                <a:schemeClr val="bg1">
                  <a:lumMod val="65000"/>
                  <a:alpha val="40000"/>
                </a:schemeClr>
              </a:outerShdw>
            </a:effectLst>
          </p:spPr>
          <p:txBody>
            <a:bodyPr vert="horz" wrap="square" lIns="137160" tIns="182880" rIns="18288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What do I do to </a:t>
              </a:r>
              <a:r>
                <a:rPr kumimoji="0" lang="en-US" sz="13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derive the most value </a:t>
              </a:r>
              <a:r>
                <a:rPr kumimoji="0" lang="en-US" sz="130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from the strategy &amp; the investment?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6D4F698-CFB0-BC91-A997-3BFAF28110BE}"/>
                </a:ext>
              </a:extLst>
            </p:cNvPr>
            <p:cNvSpPr/>
            <p:nvPr/>
          </p:nvSpPr>
          <p:spPr>
            <a:xfrm>
              <a:off x="1249680" y="2491981"/>
              <a:ext cx="10591800" cy="4522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EDD9EA0-9FCA-E203-2F75-56A63E14608A}"/>
                </a:ext>
              </a:extLst>
            </p:cNvPr>
            <p:cNvGrpSpPr/>
            <p:nvPr/>
          </p:nvGrpSpPr>
          <p:grpSpPr>
            <a:xfrm>
              <a:off x="1390971" y="1938996"/>
              <a:ext cx="10105735" cy="1181640"/>
              <a:chOff x="1390971" y="1878036"/>
              <a:chExt cx="10105735" cy="1181640"/>
            </a:xfrm>
          </p:grpSpPr>
          <p:sp>
            <p:nvSpPr>
              <p:cNvPr id="25" name="Right Triangle 24">
                <a:extLst>
                  <a:ext uri="{FF2B5EF4-FFF2-40B4-BE49-F238E27FC236}">
                    <a16:creationId xmlns:a16="http://schemas.microsoft.com/office/drawing/2014/main" id="{0FB0452F-5507-A0F8-A034-89A3DEC890E5}"/>
                  </a:ext>
                </a:extLst>
              </p:cNvPr>
              <p:cNvSpPr/>
              <p:nvPr/>
            </p:nvSpPr>
            <p:spPr>
              <a:xfrm flipH="1" flipV="1">
                <a:off x="1390971" y="2875642"/>
                <a:ext cx="173701" cy="162932"/>
              </a:xfrm>
              <a:prstGeom prst="rtTriangl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ight Triangle 25">
                <a:extLst>
                  <a:ext uri="{FF2B5EF4-FFF2-40B4-BE49-F238E27FC236}">
                    <a16:creationId xmlns:a16="http://schemas.microsoft.com/office/drawing/2014/main" id="{2A6F9B44-5BD5-E27F-3402-7A4800250327}"/>
                  </a:ext>
                </a:extLst>
              </p:cNvPr>
              <p:cNvSpPr/>
              <p:nvPr/>
            </p:nvSpPr>
            <p:spPr>
              <a:xfrm flipH="1" flipV="1">
                <a:off x="3431851" y="2875642"/>
                <a:ext cx="173701" cy="16293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ight Triangle 26">
                <a:extLst>
                  <a:ext uri="{FF2B5EF4-FFF2-40B4-BE49-F238E27FC236}">
                    <a16:creationId xmlns:a16="http://schemas.microsoft.com/office/drawing/2014/main" id="{88B8F0EF-62E3-FD18-EA7E-6DEF6351B7AF}"/>
                  </a:ext>
                </a:extLst>
              </p:cNvPr>
              <p:cNvSpPr/>
              <p:nvPr/>
            </p:nvSpPr>
            <p:spPr>
              <a:xfrm flipH="1" flipV="1">
                <a:off x="5456132" y="2875642"/>
                <a:ext cx="173701" cy="162932"/>
              </a:xfrm>
              <a:prstGeom prst="rtTriangl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ight Triangle 27">
                <a:extLst>
                  <a:ext uri="{FF2B5EF4-FFF2-40B4-BE49-F238E27FC236}">
                    <a16:creationId xmlns:a16="http://schemas.microsoft.com/office/drawing/2014/main" id="{323829A1-9DA5-F890-59B7-11878DB56ED0}"/>
                  </a:ext>
                </a:extLst>
              </p:cNvPr>
              <p:cNvSpPr/>
              <p:nvPr/>
            </p:nvSpPr>
            <p:spPr>
              <a:xfrm flipH="1" flipV="1">
                <a:off x="7495802" y="2875642"/>
                <a:ext cx="173701" cy="16293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ight Triangle 28">
                <a:extLst>
                  <a:ext uri="{FF2B5EF4-FFF2-40B4-BE49-F238E27FC236}">
                    <a16:creationId xmlns:a16="http://schemas.microsoft.com/office/drawing/2014/main" id="{D0950CDC-590C-DE72-BE42-742885DE28F0}"/>
                  </a:ext>
                </a:extLst>
              </p:cNvPr>
              <p:cNvSpPr/>
              <p:nvPr/>
            </p:nvSpPr>
            <p:spPr>
              <a:xfrm flipH="1" flipV="1">
                <a:off x="9534408" y="2875642"/>
                <a:ext cx="173701" cy="162932"/>
              </a:xfrm>
              <a:prstGeom prst="rtTriangl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AutoShape 3">
                <a:extLst>
                  <a:ext uri="{FF2B5EF4-FFF2-40B4-BE49-F238E27FC236}">
                    <a16:creationId xmlns:a16="http://schemas.microsoft.com/office/drawing/2014/main" id="{FF753CC9-9C0B-A8F0-4CC0-E1B15650D5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0971" y="1878036"/>
                <a:ext cx="1965960" cy="1181640"/>
              </a:xfrm>
              <a:prstGeom prst="rightArrow">
                <a:avLst>
                  <a:gd name="adj1" fmla="val 69150"/>
                  <a:gd name="adj2" fmla="val 50000"/>
                </a:avLst>
              </a:prstGeom>
              <a:solidFill>
                <a:srgbClr val="EA001A">
                  <a:lumMod val="75000"/>
                </a:srgbClr>
              </a:solidFill>
              <a:ln w="9525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lIns="182880" rIns="0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  <a:cs typeface="Calibri" panose="020F0502020204030204" pitchFamily="34" charset="0"/>
                  </a:rPr>
                  <a:t>Set </a:t>
                </a:r>
                <a:r>
                  <a:rPr kumimoji="0" lang="en-US" sz="13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  <a:cs typeface="Calibri" panose="020F0502020204030204" pitchFamily="34" charset="0"/>
                  </a:rPr>
                  <a:t>Strategy</a:t>
                </a:r>
                <a:endParaRPr kumimoji="0" lang="en-US" sz="130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  <a:cs typeface="Calibri" panose="020F0502020204030204" pitchFamily="34" charset="0"/>
                  </a:rPr>
                  <a:t>and </a:t>
                </a:r>
                <a:r>
                  <a:rPr kumimoji="0" lang="en-US" sz="13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  <a:cs typeface="Calibri" panose="020F0502020204030204" pitchFamily="34" charset="0"/>
                  </a:rPr>
                  <a:t>Agenda</a:t>
                </a:r>
              </a:p>
            </p:txBody>
          </p:sp>
          <p:sp>
            <p:nvSpPr>
              <p:cNvPr id="31" name="AutoShape 4">
                <a:extLst>
                  <a:ext uri="{FF2B5EF4-FFF2-40B4-BE49-F238E27FC236}">
                    <a16:creationId xmlns:a16="http://schemas.microsoft.com/office/drawing/2014/main" id="{D968F9E9-2F6D-EBCC-5E45-AABCF13740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5915" y="1878036"/>
                <a:ext cx="1965960" cy="1181640"/>
              </a:xfrm>
              <a:prstGeom prst="rightArrow">
                <a:avLst>
                  <a:gd name="adj1" fmla="val 69150"/>
                  <a:gd name="adj2" fmla="val 50000"/>
                </a:avLst>
              </a:prstGeom>
              <a:solidFill>
                <a:srgbClr val="FFFFFF">
                  <a:lumMod val="50000"/>
                </a:srgbClr>
              </a:solidFill>
              <a:ln w="9525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lIns="182880" rIns="0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  <a:cs typeface="Calibri" panose="020F0502020204030204" pitchFamily="34" charset="0"/>
                  </a:rPr>
                  <a:t>Identify </a:t>
                </a:r>
                <a:r>
                  <a:rPr kumimoji="0" lang="en-US" sz="13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  <a:cs typeface="Calibri" panose="020F0502020204030204" pitchFamily="34" charset="0"/>
                  </a:rPr>
                  <a:t>Execution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  <a:cs typeface="Calibri" panose="020F0502020204030204" pitchFamily="34" charset="0"/>
                  </a:rPr>
                  <a:t>Gaps</a:t>
                </a:r>
                <a:r>
                  <a:rPr kumimoji="0" lang="en-US" sz="130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  <a:cs typeface="Calibri" panose="020F0502020204030204" pitchFamily="34" charset="0"/>
                  </a:rPr>
                  <a:t> &amp; </a:t>
                </a:r>
                <a:r>
                  <a:rPr kumimoji="0" lang="en-US" sz="13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  <a:cs typeface="Calibri" panose="020F0502020204030204" pitchFamily="34" charset="0"/>
                  </a:rPr>
                  <a:t>Solution </a:t>
                </a:r>
                <a:br>
                  <a:rPr kumimoji="0" lang="en-US" sz="13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  <a:cs typeface="Calibri" panose="020F0502020204030204" pitchFamily="34" charset="0"/>
                  </a:rPr>
                </a:br>
                <a:r>
                  <a:rPr kumimoji="0" lang="en-US" sz="13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  <a:cs typeface="Calibri" panose="020F0502020204030204" pitchFamily="34" charset="0"/>
                  </a:rPr>
                  <a:t>Options</a:t>
                </a:r>
              </a:p>
            </p:txBody>
          </p:sp>
          <p:sp>
            <p:nvSpPr>
              <p:cNvPr id="32" name="AutoShape 5">
                <a:extLst>
                  <a:ext uri="{FF2B5EF4-FFF2-40B4-BE49-F238E27FC236}">
                    <a16:creationId xmlns:a16="http://schemas.microsoft.com/office/drawing/2014/main" id="{0E6DFC9A-0941-1C3B-11B1-14E5534620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60859" y="1878037"/>
                <a:ext cx="1965960" cy="1181639"/>
              </a:xfrm>
              <a:prstGeom prst="rightArrow">
                <a:avLst>
                  <a:gd name="adj1" fmla="val 69150"/>
                  <a:gd name="adj2" fmla="val 50000"/>
                </a:avLst>
              </a:prstGeom>
              <a:solidFill>
                <a:srgbClr val="000000">
                  <a:lumMod val="95000"/>
                  <a:lumOff val="5000"/>
                </a:srgbClr>
              </a:solidFill>
              <a:ln w="9525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lIns="182880" rIns="0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  <a:cs typeface="Calibri" panose="020F0502020204030204" pitchFamily="34" charset="0"/>
                  </a:rPr>
                  <a:t>Select and Acquire </a:t>
                </a:r>
                <a:br>
                  <a:rPr kumimoji="0" lang="en-US" sz="130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  <a:cs typeface="Calibri" panose="020F0502020204030204" pitchFamily="34" charset="0"/>
                  </a:rPr>
                </a:br>
                <a:r>
                  <a:rPr kumimoji="0" lang="en-US" sz="13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  <a:cs typeface="Calibri" panose="020F0502020204030204" pitchFamily="34" charset="0"/>
                  </a:rPr>
                  <a:t>Resources &amp; </a:t>
                </a:r>
                <a:br>
                  <a:rPr kumimoji="0" lang="en-US" sz="13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  <a:cs typeface="Calibri" panose="020F0502020204030204" pitchFamily="34" charset="0"/>
                  </a:rPr>
                </a:br>
                <a:r>
                  <a:rPr kumimoji="0" lang="en-US" sz="13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  <a:cs typeface="Calibri" panose="020F0502020204030204" pitchFamily="34" charset="0"/>
                  </a:rPr>
                  <a:t>Technology</a:t>
                </a:r>
              </a:p>
            </p:txBody>
          </p:sp>
          <p:sp>
            <p:nvSpPr>
              <p:cNvPr id="33" name="AutoShape 6">
                <a:extLst>
                  <a:ext uri="{FF2B5EF4-FFF2-40B4-BE49-F238E27FC236}">
                    <a16:creationId xmlns:a16="http://schemas.microsoft.com/office/drawing/2014/main" id="{CF535085-5594-3482-75A6-6E76A53EC8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95803" y="1878037"/>
                <a:ext cx="1965960" cy="1181639"/>
              </a:xfrm>
              <a:prstGeom prst="rightArrow">
                <a:avLst>
                  <a:gd name="adj1" fmla="val 69150"/>
                  <a:gd name="adj2" fmla="val 50000"/>
                </a:avLst>
              </a:prstGeom>
              <a:solidFill>
                <a:srgbClr val="FFFFFF">
                  <a:lumMod val="50000"/>
                </a:srgbClr>
              </a:solidFill>
              <a:ln w="9525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lIns="182880" rIns="0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  <a:cs typeface="Calibri" panose="020F0502020204030204" pitchFamily="34" charset="0"/>
                  </a:rPr>
                  <a:t>Implement</a:t>
                </a:r>
                <a:r>
                  <a:rPr kumimoji="0" lang="en-US" sz="130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  <a:cs typeface="Calibri" panose="020F0502020204030204" pitchFamily="34" charset="0"/>
                  </a:rPr>
                  <a:t> and </a:t>
                </a:r>
                <a:br>
                  <a:rPr kumimoji="0" lang="en-US" sz="130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  <a:cs typeface="Calibri" panose="020F0502020204030204" pitchFamily="34" charset="0"/>
                  </a:rPr>
                </a:br>
                <a:r>
                  <a:rPr kumimoji="0" lang="en-US" sz="13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  <a:cs typeface="Calibri" panose="020F0502020204030204" pitchFamily="34" charset="0"/>
                  </a:rPr>
                  <a:t>Operationalize </a:t>
                </a:r>
                <a:br>
                  <a:rPr kumimoji="0" lang="en-US" sz="13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  <a:cs typeface="Calibri" panose="020F0502020204030204" pitchFamily="34" charset="0"/>
                  </a:rPr>
                </a:br>
                <a:r>
                  <a:rPr kumimoji="0" lang="en-US" sz="13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  <a:cs typeface="Calibri" panose="020F0502020204030204" pitchFamily="34" charset="0"/>
                  </a:rPr>
                  <a:t>Solutions</a:t>
                </a:r>
              </a:p>
            </p:txBody>
          </p:sp>
          <p:sp>
            <p:nvSpPr>
              <p:cNvPr id="34" name="AutoShape 7">
                <a:extLst>
                  <a:ext uri="{FF2B5EF4-FFF2-40B4-BE49-F238E27FC236}">
                    <a16:creationId xmlns:a16="http://schemas.microsoft.com/office/drawing/2014/main" id="{5E86CB1F-9B71-900D-FFE7-C7D2BA2EA8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30746" y="1878037"/>
                <a:ext cx="1965960" cy="1181639"/>
              </a:xfrm>
              <a:prstGeom prst="rightArrow">
                <a:avLst>
                  <a:gd name="adj1" fmla="val 69151"/>
                  <a:gd name="adj2" fmla="val 50000"/>
                </a:avLst>
              </a:prstGeom>
              <a:solidFill>
                <a:srgbClr val="EA001A">
                  <a:lumMod val="75000"/>
                </a:srgbClr>
              </a:solidFill>
              <a:ln w="9525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lIns="182880" rIns="0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  <a:cs typeface="Calibri" panose="020F0502020204030204" pitchFamily="34" charset="0"/>
                  </a:rPr>
                  <a:t>Manage</a:t>
                </a:r>
                <a:r>
                  <a:rPr kumimoji="0" lang="en-US" sz="130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  <a:cs typeface="Calibri" panose="020F0502020204030204" pitchFamily="34" charset="0"/>
                  </a:rPr>
                  <a:t> and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  <a:cs typeface="Calibri" panose="020F0502020204030204" pitchFamily="34" charset="0"/>
                  </a:rPr>
                  <a:t>Improve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  <a:cs typeface="Calibri" panose="020F0502020204030204" pitchFamily="34" charset="0"/>
                  </a:rPr>
                  <a:t>Performance</a:t>
                </a:r>
              </a:p>
            </p:txBody>
          </p:sp>
        </p:grpSp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1F1208A6-5D65-191E-21F8-55BAD6A34F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8367" y="4877666"/>
              <a:ext cx="1187237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1440" rIns="91440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100" normalizeH="0" noProof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BUSINESS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100" normalizeH="0" noProof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OUTCOMES</a:t>
              </a:r>
            </a:p>
          </p:txBody>
        </p:sp>
        <p:sp>
          <p:nvSpPr>
            <p:cNvPr id="13" name="Text Box 13">
              <a:extLst>
                <a:ext uri="{FF2B5EF4-FFF2-40B4-BE49-F238E27FC236}">
                  <a16:creationId xmlns:a16="http://schemas.microsoft.com/office/drawing/2014/main" id="{EFA9FBA8-9086-78DE-DD11-4EBB3507A2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1922" y="4420748"/>
              <a:ext cx="844980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1440" rIns="91440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100" normalizeH="0" noProof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HOW?</a:t>
              </a:r>
            </a:p>
          </p:txBody>
        </p:sp>
        <p:sp>
          <p:nvSpPr>
            <p:cNvPr id="14" name="Text Box 16">
              <a:extLst>
                <a:ext uri="{FF2B5EF4-FFF2-40B4-BE49-F238E27FC236}">
                  <a16:creationId xmlns:a16="http://schemas.microsoft.com/office/drawing/2014/main" id="{D1C78A21-CF97-C772-17C6-6C15368A89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1459" y="4085618"/>
              <a:ext cx="979232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1440" rIns="91440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100" normalizeH="0" noProof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WHAT?</a:t>
              </a:r>
            </a:p>
          </p:txBody>
        </p:sp>
        <p:sp>
          <p:nvSpPr>
            <p:cNvPr id="15" name="Text Box 19">
              <a:extLst>
                <a:ext uri="{FF2B5EF4-FFF2-40B4-BE49-F238E27FC236}">
                  <a16:creationId xmlns:a16="http://schemas.microsoft.com/office/drawing/2014/main" id="{C11400C1-FAA5-99CD-BAF5-E7B16E6818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00644" y="4420748"/>
              <a:ext cx="1411146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1440" rIns="91440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100" normalizeH="0" noProof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HOW?</a:t>
              </a:r>
            </a:p>
          </p:txBody>
        </p:sp>
        <p:sp>
          <p:nvSpPr>
            <p:cNvPr id="16" name="Text Box 22">
              <a:extLst>
                <a:ext uri="{FF2B5EF4-FFF2-40B4-BE49-F238E27FC236}">
                  <a16:creationId xmlns:a16="http://schemas.microsoft.com/office/drawing/2014/main" id="{77203348-7558-F073-F3DB-BA1668BB4E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38965" y="4877666"/>
              <a:ext cx="1558683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1440" rIns="91440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100" normalizeH="0" noProof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BUSINESS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100" normalizeH="0" noProof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OUTCOMES</a:t>
              </a:r>
            </a:p>
          </p:txBody>
        </p:sp>
        <p:sp>
          <p:nvSpPr>
            <p:cNvPr id="17" name="Text Box 4">
              <a:extLst>
                <a:ext uri="{FF2B5EF4-FFF2-40B4-BE49-F238E27FC236}">
                  <a16:creationId xmlns:a16="http://schemas.microsoft.com/office/drawing/2014/main" id="{884C1E19-08E0-3800-3A22-9D412D2173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17660" y="5969183"/>
              <a:ext cx="950901" cy="307777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B00013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Strategic</a:t>
              </a:r>
            </a:p>
          </p:txBody>
        </p:sp>
        <p:sp>
          <p:nvSpPr>
            <p:cNvPr id="18" name="Text Box 7">
              <a:extLst>
                <a:ext uri="{FF2B5EF4-FFF2-40B4-BE49-F238E27FC236}">
                  <a16:creationId xmlns:a16="http://schemas.microsoft.com/office/drawing/2014/main" id="{A4F7E80F-7917-63E3-6442-48A1DDD122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39726" y="5319979"/>
              <a:ext cx="1306768" cy="307777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Consultative</a:t>
              </a:r>
            </a:p>
          </p:txBody>
        </p:sp>
        <p:sp>
          <p:nvSpPr>
            <p:cNvPr id="19" name="Text Box 21">
              <a:extLst>
                <a:ext uri="{FF2B5EF4-FFF2-40B4-BE49-F238E27FC236}">
                  <a16:creationId xmlns:a16="http://schemas.microsoft.com/office/drawing/2014/main" id="{541DD201-6F5D-70E7-E02B-F36FF3E30A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4842" y="4684248"/>
              <a:ext cx="1396536" cy="307777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Transactional</a:t>
              </a:r>
            </a:p>
          </p:txBody>
        </p:sp>
        <p:sp>
          <p:nvSpPr>
            <p:cNvPr id="20" name="AutoShape 20">
              <a:extLst>
                <a:ext uri="{FF2B5EF4-FFF2-40B4-BE49-F238E27FC236}">
                  <a16:creationId xmlns:a16="http://schemas.microsoft.com/office/drawing/2014/main" id="{4A325C35-C0F7-09AA-99B2-FBF73521C4D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6278810" y="3875116"/>
              <a:ext cx="228600" cy="1454150"/>
            </a:xfrm>
            <a:prstGeom prst="leftBrace">
              <a:avLst>
                <a:gd name="adj1" fmla="val 47222"/>
                <a:gd name="adj2" fmla="val 50000"/>
              </a:avLst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AutoShape 20">
              <a:extLst>
                <a:ext uri="{FF2B5EF4-FFF2-40B4-BE49-F238E27FC236}">
                  <a16:creationId xmlns:a16="http://schemas.microsoft.com/office/drawing/2014/main" id="{BC2B7AA3-F5F1-564E-53EE-AF13FDBC5CDD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6278811" y="2452231"/>
              <a:ext cx="228600" cy="5522136"/>
            </a:xfrm>
            <a:prstGeom prst="leftBrace">
              <a:avLst>
                <a:gd name="adj1" fmla="val 47222"/>
                <a:gd name="adj2" fmla="val 50000"/>
              </a:avLst>
            </a:prstGeom>
            <a:solidFill>
              <a:srgbClr val="FFFFFF"/>
            </a:solidFill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AutoShape 20">
              <a:extLst>
                <a:ext uri="{FF2B5EF4-FFF2-40B4-BE49-F238E27FC236}">
                  <a16:creationId xmlns:a16="http://schemas.microsoft.com/office/drawing/2014/main" id="{57DFEC24-EB22-97A7-54C8-8A4E94792D00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6252744" y="1031408"/>
              <a:ext cx="268204" cy="9644348"/>
            </a:xfrm>
            <a:prstGeom prst="leftBrace">
              <a:avLst>
                <a:gd name="adj1" fmla="val 47222"/>
                <a:gd name="adj2" fmla="val 50000"/>
              </a:avLst>
            </a:prstGeom>
            <a:solidFill>
              <a:srgbClr val="FFFFFF"/>
            </a:solidFill>
            <a:ln w="28575">
              <a:solidFill>
                <a:srgbClr val="B00013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3378E05-91FA-285E-3412-9D30D5044F25}"/>
                </a:ext>
              </a:extLst>
            </p:cNvPr>
            <p:cNvSpPr txBox="1"/>
            <p:nvPr/>
          </p:nvSpPr>
          <p:spPr>
            <a:xfrm>
              <a:off x="483104" y="2315567"/>
              <a:ext cx="831317" cy="400110"/>
            </a:xfrm>
            <a:prstGeom prst="rect">
              <a:avLst/>
            </a:prstGeom>
            <a:noFill/>
          </p:spPr>
          <p:txBody>
            <a:bodyPr wrap="none" lIns="45720" rIns="45720" rtlCol="0">
              <a:spAutoFit/>
            </a:bodyPr>
            <a:lstStyle/>
            <a:p>
              <a:pPr algn="r"/>
              <a:r>
                <a:rPr lang="en-US" sz="1000" b="1">
                  <a:solidFill>
                    <a:schemeClr val="bg1">
                      <a:lumMod val="65000"/>
                    </a:schemeClr>
                  </a:solidFill>
                  <a:latin typeface="+mj-lt"/>
                  <a:cs typeface="Calibri" panose="020F0502020204030204" pitchFamily="34" charset="0"/>
                </a:rPr>
                <a:t>Customers’ </a:t>
              </a:r>
            </a:p>
            <a:p>
              <a:pPr algn="r"/>
              <a:r>
                <a:rPr lang="en-US" sz="1000" b="1">
                  <a:solidFill>
                    <a:schemeClr val="bg1">
                      <a:lumMod val="65000"/>
                    </a:schemeClr>
                  </a:solidFill>
                  <a:latin typeface="+mj-lt"/>
                  <a:cs typeface="Calibri" panose="020F0502020204030204" pitchFamily="34" charset="0"/>
                </a:rPr>
                <a:t>Process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4153DDC-1C42-40B5-7477-5839692921F5}"/>
                </a:ext>
              </a:extLst>
            </p:cNvPr>
            <p:cNvSpPr txBox="1"/>
            <p:nvPr/>
          </p:nvSpPr>
          <p:spPr>
            <a:xfrm>
              <a:off x="425534" y="3064148"/>
              <a:ext cx="986809" cy="400110"/>
            </a:xfrm>
            <a:prstGeom prst="rect">
              <a:avLst/>
            </a:prstGeom>
            <a:noFill/>
          </p:spPr>
          <p:txBody>
            <a:bodyPr wrap="none" lIns="45720" rIns="45720" rtlCol="0">
              <a:spAutoFit/>
            </a:bodyPr>
            <a:lstStyle/>
            <a:p>
              <a:pPr algn="r"/>
              <a:r>
                <a:rPr lang="en-US" sz="1000" b="1">
                  <a:solidFill>
                    <a:schemeClr val="bg1">
                      <a:lumMod val="65000"/>
                    </a:schemeClr>
                  </a:solidFill>
                  <a:latin typeface="+mj-lt"/>
                  <a:cs typeface="Calibri" panose="020F0502020204030204" pitchFamily="34" charset="0"/>
                </a:rPr>
                <a:t>Customers’ </a:t>
              </a:r>
            </a:p>
            <a:p>
              <a:pPr algn="r"/>
              <a:r>
                <a:rPr lang="en-US" sz="1000" b="1">
                  <a:solidFill>
                    <a:schemeClr val="bg1">
                      <a:lumMod val="65000"/>
                    </a:schemeClr>
                  </a:solidFill>
                  <a:latin typeface="+mj-lt"/>
                  <a:cs typeface="Calibri" panose="020F0502020204030204" pitchFamily="34" charset="0"/>
                </a:rPr>
                <a:t>Key Questions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EF400F05-132D-3B49-0104-84273E18A4F2}"/>
              </a:ext>
            </a:extLst>
          </p:cNvPr>
          <p:cNvSpPr txBox="1"/>
          <p:nvPr/>
        </p:nvSpPr>
        <p:spPr>
          <a:xfrm>
            <a:off x="327612" y="1226519"/>
            <a:ext cx="986809" cy="400110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algn="r"/>
            <a:r>
              <a:rPr lang="en-US" sz="1000" b="1">
                <a:solidFill>
                  <a:schemeClr val="bg1">
                    <a:lumMod val="65000"/>
                  </a:schemeClr>
                </a:solidFill>
                <a:latin typeface="+mj-lt"/>
                <a:cs typeface="Calibri" panose="020F0502020204030204" pitchFamily="34" charset="0"/>
              </a:rPr>
              <a:t>We define ourselves by: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F67C47E-1E95-9F1E-F984-B2C64EB6E945}"/>
              </a:ext>
            </a:extLst>
          </p:cNvPr>
          <p:cNvSpPr/>
          <p:nvPr/>
        </p:nvSpPr>
        <p:spPr>
          <a:xfrm>
            <a:off x="1412343" y="1317187"/>
            <a:ext cx="10084363" cy="224873"/>
          </a:xfrm>
          <a:prstGeom prst="roundRect">
            <a:avLst>
              <a:gd name="adj" fmla="val 50000"/>
            </a:avLst>
          </a:prstGeom>
          <a:gradFill>
            <a:gsLst>
              <a:gs pos="25000">
                <a:srgbClr val="7F7F7F"/>
              </a:gs>
              <a:gs pos="75000">
                <a:srgbClr val="7F7F7F"/>
              </a:gs>
              <a:gs pos="50000">
                <a:schemeClr val="tx1"/>
              </a:gs>
              <a:gs pos="0">
                <a:srgbClr val="B00013"/>
              </a:gs>
              <a:gs pos="100000">
                <a:srgbClr val="B00013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37EB1FA-2C61-B255-04BE-E7C3C5076CFA}"/>
              </a:ext>
            </a:extLst>
          </p:cNvPr>
          <p:cNvGrpSpPr/>
          <p:nvPr/>
        </p:nvGrpSpPr>
        <p:grpSpPr>
          <a:xfrm>
            <a:off x="1480920" y="1302573"/>
            <a:ext cx="9881492" cy="253916"/>
            <a:chOff x="1480920" y="1302573"/>
            <a:chExt cx="9881492" cy="25391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E007DE2-6CD9-7E6C-8F8E-1999C0C64AC0}"/>
                </a:ext>
              </a:extLst>
            </p:cNvPr>
            <p:cNvSpPr txBox="1"/>
            <p:nvPr/>
          </p:nvSpPr>
          <p:spPr>
            <a:xfrm>
              <a:off x="5542982" y="1302573"/>
              <a:ext cx="1516260" cy="2539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50" i="1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Products we sell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DD8021D-23C8-327B-6F8E-D62ABE298814}"/>
                </a:ext>
              </a:extLst>
            </p:cNvPr>
            <p:cNvSpPr txBox="1"/>
            <p:nvPr/>
          </p:nvSpPr>
          <p:spPr>
            <a:xfrm>
              <a:off x="3425915" y="1302573"/>
              <a:ext cx="1671050" cy="2539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50" i="1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Problems we solve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3CE9D0E-1648-DAE0-C049-B40A39910676}"/>
                </a:ext>
              </a:extLst>
            </p:cNvPr>
            <p:cNvSpPr txBox="1"/>
            <p:nvPr/>
          </p:nvSpPr>
          <p:spPr>
            <a:xfrm>
              <a:off x="9863434" y="1302573"/>
              <a:ext cx="1498978" cy="2539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50" i="1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Impact we have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3D0B458-00AE-4436-6628-DD83BE6D70F1}"/>
                </a:ext>
              </a:extLst>
            </p:cNvPr>
            <p:cNvSpPr txBox="1"/>
            <p:nvPr/>
          </p:nvSpPr>
          <p:spPr>
            <a:xfrm>
              <a:off x="7570692" y="1302573"/>
              <a:ext cx="1671050" cy="2539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50" i="1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Problems we solve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D93F349-0F8F-BDD5-4732-5BF30B581EB8}"/>
                </a:ext>
              </a:extLst>
            </p:cNvPr>
            <p:cNvSpPr txBox="1"/>
            <p:nvPr/>
          </p:nvSpPr>
          <p:spPr>
            <a:xfrm>
              <a:off x="1480920" y="1302573"/>
              <a:ext cx="1498978" cy="2539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50" i="1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Impact we have</a:t>
              </a:r>
            </a:p>
          </p:txBody>
        </p:sp>
      </p:grpSp>
      <p:pic>
        <p:nvPicPr>
          <p:cNvPr id="43" name="Graphic 42">
            <a:extLst>
              <a:ext uri="{FF2B5EF4-FFF2-40B4-BE49-F238E27FC236}">
                <a16:creationId xmlns:a16="http://schemas.microsoft.com/office/drawing/2014/main" id="{D2CF09FA-9653-D130-FC04-C1F226BF1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14751" y="1690025"/>
            <a:ext cx="502920" cy="502920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2B17831D-E02B-EFF3-E28E-8F5AB182D4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29513" y="1607880"/>
            <a:ext cx="663854" cy="663854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8FA40802-5826-6C60-463D-D419DFC370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69508" y="1678395"/>
            <a:ext cx="603504" cy="603504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34542091-2B1F-64F6-7261-54F23F458E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004452" y="1685636"/>
            <a:ext cx="548640" cy="548640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267B3F02-2020-CA6C-799A-4C64F37736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125243" y="1727252"/>
            <a:ext cx="556260" cy="485998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D6FC858B-4A66-3B7B-0CD3-83A50F9C1241}"/>
              </a:ext>
            </a:extLst>
          </p:cNvPr>
          <p:cNvSpPr/>
          <p:nvPr/>
        </p:nvSpPr>
        <p:spPr>
          <a:xfrm>
            <a:off x="1390971" y="1226519"/>
            <a:ext cx="10191429" cy="40011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683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71790-71B1-4D8A-A63C-23D669919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C00000"/>
                </a:solidFill>
              </a:rPr>
              <a:t>THE SUCCESS FACTORS: </a:t>
            </a:r>
            <a:r>
              <a:rPr lang="en-US"/>
              <a:t>Five lessons on successfully building stronger and more strategic B2B relationships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AA404F-D662-5F4C-C186-41DE071C2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F6FF-5594-4918-88FC-3068253793F2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14DB07-7C6A-93D0-1285-42AEC8D420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9097" r="7062" b="17442"/>
          <a:stretch/>
        </p:blipFill>
        <p:spPr>
          <a:xfrm>
            <a:off x="6504307" y="4643580"/>
            <a:ext cx="5687693" cy="1777736"/>
          </a:xfrm>
          <a:prstGeom prst="rect">
            <a:avLst/>
          </a:prstGeom>
        </p:spPr>
      </p:pic>
      <p:sp>
        <p:nvSpPr>
          <p:cNvPr id="8" name="Rounded Rectangle 32">
            <a:extLst>
              <a:ext uri="{FF2B5EF4-FFF2-40B4-BE49-F238E27FC236}">
                <a16:creationId xmlns:a16="http://schemas.microsoft.com/office/drawing/2014/main" id="{B22851ED-46D6-A238-5FF9-1C2635258250}"/>
              </a:ext>
            </a:extLst>
          </p:cNvPr>
          <p:cNvSpPr/>
          <p:nvPr/>
        </p:nvSpPr>
        <p:spPr>
          <a:xfrm>
            <a:off x="9631929" y="1723553"/>
            <a:ext cx="1971124" cy="3270269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188720" rIns="0" rtlCol="0" anchor="t"/>
          <a:lstStyle/>
          <a:p>
            <a:pPr algn="ctr"/>
            <a:r>
              <a:rPr lang="en-US" sz="19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Define and co-lead a joint collaboration process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C33A1A3-ACF4-391A-12BC-69E24C165E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97451" y="2140604"/>
            <a:ext cx="640080" cy="64008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BEEE66E1-02AF-1209-BA60-5D2CF9155D35}"/>
              </a:ext>
            </a:extLst>
          </p:cNvPr>
          <p:cNvSpPr/>
          <p:nvPr/>
        </p:nvSpPr>
        <p:spPr>
          <a:xfrm>
            <a:off x="10388891" y="1509580"/>
            <a:ext cx="457200" cy="4572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" name="Rounded Rectangle 27">
            <a:extLst>
              <a:ext uri="{FF2B5EF4-FFF2-40B4-BE49-F238E27FC236}">
                <a16:creationId xmlns:a16="http://schemas.microsoft.com/office/drawing/2014/main" id="{4784D003-0BFF-819B-A52B-70192FC1B3E2}"/>
              </a:ext>
            </a:extLst>
          </p:cNvPr>
          <p:cNvSpPr/>
          <p:nvPr/>
        </p:nvSpPr>
        <p:spPr>
          <a:xfrm>
            <a:off x="633158" y="1695724"/>
            <a:ext cx="1971124" cy="3270269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188720" rIns="0" rtlCol="0" anchor="t"/>
          <a:lstStyle/>
          <a:p>
            <a:pPr algn="ctr"/>
            <a:r>
              <a:rPr lang="en-US" sz="19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Deepen your insight of your customer’s jobs to be done</a:t>
            </a:r>
            <a:endParaRPr lang="en-US" sz="1900" b="1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9F9BCD01-A875-B7E7-1D0C-074A44AC44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98680" y="2143908"/>
            <a:ext cx="640080" cy="64008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566A147C-1A43-C6AE-C765-649635DF3619}"/>
              </a:ext>
            </a:extLst>
          </p:cNvPr>
          <p:cNvSpPr/>
          <p:nvPr/>
        </p:nvSpPr>
        <p:spPr>
          <a:xfrm>
            <a:off x="1390120" y="1509580"/>
            <a:ext cx="457200" cy="4572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Rounded Rectangle 30">
            <a:extLst>
              <a:ext uri="{FF2B5EF4-FFF2-40B4-BE49-F238E27FC236}">
                <a16:creationId xmlns:a16="http://schemas.microsoft.com/office/drawing/2014/main" id="{B0062A7E-7A56-E9C8-812F-341CEC164E27}"/>
              </a:ext>
            </a:extLst>
          </p:cNvPr>
          <p:cNvSpPr/>
          <p:nvPr/>
        </p:nvSpPr>
        <p:spPr>
          <a:xfrm>
            <a:off x="2881115" y="1697504"/>
            <a:ext cx="1971124" cy="3270269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188720" rIns="0" rtlCol="0" anchor="t"/>
          <a:lstStyle/>
          <a:p>
            <a:pPr algn="ctr"/>
            <a:r>
              <a:rPr lang="en-US" sz="19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Open up </a:t>
            </a:r>
            <a:br>
              <a:rPr lang="en-US" sz="19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9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new ways to create value </a:t>
            </a:r>
            <a:br>
              <a:rPr lang="en-US" sz="19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9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 both parties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650A31D-B89D-8596-F17D-422BD43B50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46637" y="2147212"/>
            <a:ext cx="640080" cy="64008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211310E6-540A-CEFA-3D9E-9F53FC233CD8}"/>
              </a:ext>
            </a:extLst>
          </p:cNvPr>
          <p:cNvSpPr/>
          <p:nvPr/>
        </p:nvSpPr>
        <p:spPr>
          <a:xfrm>
            <a:off x="3638077" y="1509580"/>
            <a:ext cx="457200" cy="4572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Rounded Rectangle 39">
            <a:extLst>
              <a:ext uri="{FF2B5EF4-FFF2-40B4-BE49-F238E27FC236}">
                <a16:creationId xmlns:a16="http://schemas.microsoft.com/office/drawing/2014/main" id="{45DF9A13-185D-3657-AE12-77B38ABECEA5}"/>
              </a:ext>
            </a:extLst>
          </p:cNvPr>
          <p:cNvSpPr/>
          <p:nvPr/>
        </p:nvSpPr>
        <p:spPr>
          <a:xfrm>
            <a:off x="5129072" y="1700808"/>
            <a:ext cx="1971124" cy="3270269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188720" rIns="0" rtlCol="0" anchor="t"/>
          <a:lstStyle/>
          <a:p>
            <a:pPr algn="ctr"/>
            <a:r>
              <a:rPr lang="en-US" sz="19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Establish </a:t>
            </a:r>
            <a:br>
              <a:rPr lang="en-US" sz="19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9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relationships beyond your current footprint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1A67D3D-F419-EF61-D783-514B99869D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94594" y="2150516"/>
            <a:ext cx="640080" cy="64008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8A61E3D8-D543-2F19-EDC3-15925C2B27CF}"/>
              </a:ext>
            </a:extLst>
          </p:cNvPr>
          <p:cNvSpPr/>
          <p:nvPr/>
        </p:nvSpPr>
        <p:spPr>
          <a:xfrm>
            <a:off x="5886034" y="1509580"/>
            <a:ext cx="457200" cy="4572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" name="Rounded Rectangle 24">
            <a:extLst>
              <a:ext uri="{FF2B5EF4-FFF2-40B4-BE49-F238E27FC236}">
                <a16:creationId xmlns:a16="http://schemas.microsoft.com/office/drawing/2014/main" id="{472DBE9F-B892-E61A-8BB3-F971CEDEA71E}"/>
              </a:ext>
            </a:extLst>
          </p:cNvPr>
          <p:cNvSpPr/>
          <p:nvPr/>
        </p:nvSpPr>
        <p:spPr>
          <a:xfrm>
            <a:off x="7377029" y="1736769"/>
            <a:ext cx="1971124" cy="3270269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188720" rIns="0" bIns="45720" rtlCol="0" anchor="t"/>
          <a:lstStyle/>
          <a:p>
            <a:pPr algn="ctr"/>
            <a:r>
              <a:rPr lang="en-US" sz="1900">
                <a:solidFill>
                  <a:schemeClr val="bg1"/>
                </a:solidFill>
                <a:latin typeface="Segoe UI"/>
                <a:cs typeface="Segoe UI"/>
              </a:rPr>
              <a:t>Engage in mutual discovery and development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1A31343-E11D-A6B3-E4E7-7C1AF0ABDC7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42551" y="2153820"/>
            <a:ext cx="640080" cy="640080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BC72B3FA-C9C8-8EC3-7C1D-210E499E2103}"/>
              </a:ext>
            </a:extLst>
          </p:cNvPr>
          <p:cNvSpPr/>
          <p:nvPr/>
        </p:nvSpPr>
        <p:spPr>
          <a:xfrm>
            <a:off x="8133991" y="1509580"/>
            <a:ext cx="457200" cy="4572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15096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Picture 278">
            <a:extLst>
              <a:ext uri="{FF2B5EF4-FFF2-40B4-BE49-F238E27FC236}">
                <a16:creationId xmlns:a16="http://schemas.microsoft.com/office/drawing/2014/main" id="{FFA5AC3F-49B8-9F2A-9AD1-3C5921072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660" y="1208300"/>
            <a:ext cx="10618679" cy="5310567"/>
          </a:xfrm>
          <a:prstGeom prst="rect">
            <a:avLst/>
          </a:prstGeom>
        </p:spPr>
      </p:pic>
      <p:pic>
        <p:nvPicPr>
          <p:cNvPr id="286" name="Graphic 285">
            <a:extLst>
              <a:ext uri="{FF2B5EF4-FFF2-40B4-BE49-F238E27FC236}">
                <a16:creationId xmlns:a16="http://schemas.microsoft.com/office/drawing/2014/main" id="{35EC852D-53EE-FA4E-6179-EEA6F211B0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134" y="11654"/>
            <a:ext cx="835026" cy="835026"/>
          </a:xfrm>
          <a:prstGeom prst="rect">
            <a:avLst/>
          </a:prstGeom>
        </p:spPr>
      </p:pic>
      <p:sp>
        <p:nvSpPr>
          <p:cNvPr id="283" name="Rectangle 282">
            <a:extLst>
              <a:ext uri="{FF2B5EF4-FFF2-40B4-BE49-F238E27FC236}">
                <a16:creationId xmlns:a16="http://schemas.microsoft.com/office/drawing/2014/main" id="{F019CCD0-F2F8-3AB7-B095-5E00E294EB02}"/>
              </a:ext>
            </a:extLst>
          </p:cNvPr>
          <p:cNvSpPr/>
          <p:nvPr/>
        </p:nvSpPr>
        <p:spPr>
          <a:xfrm>
            <a:off x="0" y="0"/>
            <a:ext cx="12192000" cy="11372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4" name="Title 1">
            <a:extLst>
              <a:ext uri="{FF2B5EF4-FFF2-40B4-BE49-F238E27FC236}">
                <a16:creationId xmlns:a16="http://schemas.microsoft.com/office/drawing/2014/main" id="{F00AA2F8-FC33-A619-6919-8773E59B3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535" y="213416"/>
            <a:ext cx="10140266" cy="8350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Finding opportunities that serve both you and your customer…</a:t>
            </a:r>
          </a:p>
        </p:txBody>
      </p:sp>
      <p:sp>
        <p:nvSpPr>
          <p:cNvPr id="285" name="Oval 284">
            <a:extLst>
              <a:ext uri="{FF2B5EF4-FFF2-40B4-BE49-F238E27FC236}">
                <a16:creationId xmlns:a16="http://schemas.microsoft.com/office/drawing/2014/main" id="{804C32A0-EEB8-1FAD-F513-199957666189}"/>
              </a:ext>
            </a:extLst>
          </p:cNvPr>
          <p:cNvSpPr/>
          <p:nvPr/>
        </p:nvSpPr>
        <p:spPr>
          <a:xfrm>
            <a:off x="141947" y="294285"/>
            <a:ext cx="548640" cy="54864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282" name="Graphic 281">
            <a:extLst>
              <a:ext uri="{FF2B5EF4-FFF2-40B4-BE49-F238E27FC236}">
                <a16:creationId xmlns:a16="http://schemas.microsoft.com/office/drawing/2014/main" id="{1BDA20C3-D2E1-45A3-6D2E-358E6BAB90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14749" y="171512"/>
            <a:ext cx="835026" cy="83502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7DBEE0-8C07-8774-BCC0-DCF59C1CD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F6FF-5594-4918-88FC-3068253793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12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raphic 285">
            <a:extLst>
              <a:ext uri="{FF2B5EF4-FFF2-40B4-BE49-F238E27FC236}">
                <a16:creationId xmlns:a16="http://schemas.microsoft.com/office/drawing/2014/main" id="{35EC852D-53EE-FA4E-6179-EEA6F211B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5134" y="11654"/>
            <a:ext cx="835026" cy="835026"/>
          </a:xfrm>
          <a:prstGeom prst="rect">
            <a:avLst/>
          </a:prstGeom>
        </p:spPr>
      </p:pic>
      <p:sp>
        <p:nvSpPr>
          <p:cNvPr id="283" name="Rectangle 282">
            <a:extLst>
              <a:ext uri="{FF2B5EF4-FFF2-40B4-BE49-F238E27FC236}">
                <a16:creationId xmlns:a16="http://schemas.microsoft.com/office/drawing/2014/main" id="{F019CCD0-F2F8-3AB7-B095-5E00E294EB02}"/>
              </a:ext>
            </a:extLst>
          </p:cNvPr>
          <p:cNvSpPr/>
          <p:nvPr/>
        </p:nvSpPr>
        <p:spPr>
          <a:xfrm>
            <a:off x="0" y="0"/>
            <a:ext cx="12192000" cy="11372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4" name="Title 1">
            <a:extLst>
              <a:ext uri="{FF2B5EF4-FFF2-40B4-BE49-F238E27FC236}">
                <a16:creationId xmlns:a16="http://schemas.microsoft.com/office/drawing/2014/main" id="{F00AA2F8-FC33-A619-6919-8773E59B3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535" y="213416"/>
            <a:ext cx="10140266" cy="835025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… taking a broad aperture of the customer’s business challenges</a:t>
            </a:r>
          </a:p>
        </p:txBody>
      </p:sp>
      <p:sp>
        <p:nvSpPr>
          <p:cNvPr id="285" name="Oval 284">
            <a:extLst>
              <a:ext uri="{FF2B5EF4-FFF2-40B4-BE49-F238E27FC236}">
                <a16:creationId xmlns:a16="http://schemas.microsoft.com/office/drawing/2014/main" id="{804C32A0-EEB8-1FAD-F513-199957666189}"/>
              </a:ext>
            </a:extLst>
          </p:cNvPr>
          <p:cNvSpPr/>
          <p:nvPr/>
        </p:nvSpPr>
        <p:spPr>
          <a:xfrm>
            <a:off x="141947" y="294285"/>
            <a:ext cx="548640" cy="54864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282" name="Graphic 281">
            <a:extLst>
              <a:ext uri="{FF2B5EF4-FFF2-40B4-BE49-F238E27FC236}">
                <a16:creationId xmlns:a16="http://schemas.microsoft.com/office/drawing/2014/main" id="{1BDA20C3-D2E1-45A3-6D2E-358E6BAB90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14749" y="171512"/>
            <a:ext cx="835026" cy="8350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CA89A5-B723-732A-2ECE-63277C3FDCA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2113"/>
          <a:stretch/>
        </p:blipFill>
        <p:spPr>
          <a:xfrm>
            <a:off x="690587" y="1565965"/>
            <a:ext cx="10705592" cy="45364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85CF3F-EFFC-4356-2F56-31029F5D23BE}"/>
              </a:ext>
            </a:extLst>
          </p:cNvPr>
          <p:cNvSpPr txBox="1"/>
          <p:nvPr/>
        </p:nvSpPr>
        <p:spPr>
          <a:xfrm>
            <a:off x="544010" y="1886674"/>
            <a:ext cx="14280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ILLUSTRATIVE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CD4FE-D168-8EDA-59E7-892F60E26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F6FF-5594-4918-88FC-3068253793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50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9E5B6F-5C18-CAB9-7787-5DE8AF060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F6FF-5594-4918-88FC-3068253793F2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 descr="A picture containing factory, building, sky, boat&#10;&#10;Description automatically generated">
            <a:extLst>
              <a:ext uri="{FF2B5EF4-FFF2-40B4-BE49-F238E27FC236}">
                <a16:creationId xmlns:a16="http://schemas.microsoft.com/office/drawing/2014/main" id="{19E97BE4-59DB-11B0-847F-938F1675FF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7" b="1406"/>
          <a:stretch/>
        </p:blipFill>
        <p:spPr>
          <a:xfrm>
            <a:off x="-6162" y="0"/>
            <a:ext cx="121981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479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92732-CD26-982F-0FEE-F86EE43DC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29A57-CFE5-81BD-C594-2F1F246BA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441629-1C42-A5EF-8835-E0424A590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F6FF-5594-4918-88FC-3068253793F2}" type="slidenum">
              <a:rPr lang="en-US" smtClean="0"/>
              <a:t>7</a:t>
            </a:fld>
            <a:endParaRPr lang="en-US"/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9F32DDC9-D8DD-B61E-624B-9BFC2AB456C3}"/>
              </a:ext>
            </a:extLst>
          </p:cNvPr>
          <p:cNvSpPr txBox="1">
            <a:spLocks/>
          </p:cNvSpPr>
          <p:nvPr/>
        </p:nvSpPr>
        <p:spPr>
          <a:xfrm>
            <a:off x="472439" y="1256533"/>
            <a:ext cx="11247119" cy="501861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What do you see as the biggest challenges to implementing SRM in your organization?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dirty="0"/>
              <a:t>Customer willingness to change relationships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dirty="0"/>
              <a:t>Our role in the value chain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dirty="0"/>
              <a:t>Organizational culture and entrenched behaviors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dirty="0"/>
              <a:t>Existing roles and structure within our organization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dirty="0"/>
              <a:t>Team members’ skills and capabilities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dirty="0"/>
              <a:t>Leadership’s willingness to invest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dirty="0"/>
              <a:t>Lack of clear connection to our strategy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dirty="0"/>
              <a:t>Other (Please share in the chat)</a:t>
            </a:r>
          </a:p>
        </p:txBody>
      </p:sp>
    </p:spTree>
    <p:extLst>
      <p:ext uri="{BB962C8B-B14F-4D97-AF65-F5344CB8AC3E}">
        <p14:creationId xmlns:p14="http://schemas.microsoft.com/office/powerpoint/2010/main" val="2407828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2AA5D8-6FBC-1993-E676-A4A82DDE99E9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729"/>
            <a:ext cx="12192000" cy="685800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7DC306C-2CB6-D2EF-2382-731D2B858145}"/>
              </a:ext>
            </a:extLst>
          </p:cNvPr>
          <p:cNvSpPr txBox="1">
            <a:spLocks/>
          </p:cNvSpPr>
          <p:nvPr/>
        </p:nvSpPr>
        <p:spPr>
          <a:xfrm>
            <a:off x="604396" y="437132"/>
            <a:ext cx="11017940" cy="83502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Thanks!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29733F-98FF-401C-C880-ACD3D1FA8F0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38"/>
          <a:stretch/>
        </p:blipFill>
        <p:spPr>
          <a:xfrm>
            <a:off x="519764" y="2092567"/>
            <a:ext cx="2843283" cy="36898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Content Placeholder 9" descr="A person with short hair wearing a blue shirt&#10;&#10;AI-generated content may be incorrect.">
            <a:extLst>
              <a:ext uri="{FF2B5EF4-FFF2-40B4-BE49-F238E27FC236}">
                <a16:creationId xmlns:a16="http://schemas.microsoft.com/office/drawing/2014/main" id="{A5C86714-4D58-C916-D666-561211799B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72"/>
          <a:stretch/>
        </p:blipFill>
        <p:spPr>
          <a:xfrm>
            <a:off x="2982307" y="1640220"/>
            <a:ext cx="3820890" cy="3458105"/>
          </a:xfrm>
          <a:prstGeom prst="rect">
            <a:avLst/>
          </a:prstGeom>
        </p:spPr>
      </p:pic>
      <p:pic>
        <p:nvPicPr>
          <p:cNvPr id="16" name="Content Placeholder 9" descr="A person with short hair wearing a blue shirt&#10;&#10;AI-generated content may be incorrect.">
            <a:extLst>
              <a:ext uri="{FF2B5EF4-FFF2-40B4-BE49-F238E27FC236}">
                <a16:creationId xmlns:a16="http://schemas.microsoft.com/office/drawing/2014/main" id="{1F8D277F-EA5B-598C-A6C1-EE5B12B39F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71"/>
          <a:stretch/>
        </p:blipFill>
        <p:spPr>
          <a:xfrm>
            <a:off x="8371110" y="1996010"/>
            <a:ext cx="3820890" cy="3268399"/>
          </a:xfrm>
          <a:prstGeom prst="rect">
            <a:avLst/>
          </a:prstGeom>
        </p:spPr>
      </p:pic>
      <p:pic>
        <p:nvPicPr>
          <p:cNvPr id="17" name="Content Placeholder 9" descr="A person with short hair wearing a blue shirt&#10;&#10;AI-generated content may be incorrect.">
            <a:extLst>
              <a:ext uri="{FF2B5EF4-FFF2-40B4-BE49-F238E27FC236}">
                <a16:creationId xmlns:a16="http://schemas.microsoft.com/office/drawing/2014/main" id="{458C8275-48A4-897F-EF3F-0B024290BB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29" b="32643"/>
          <a:stretch/>
        </p:blipFill>
        <p:spPr>
          <a:xfrm>
            <a:off x="5676708" y="1806304"/>
            <a:ext cx="3820890" cy="345810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BAA022C-329C-79DE-045D-15FD99C948F3}"/>
              </a:ext>
            </a:extLst>
          </p:cNvPr>
          <p:cNvSpPr txBox="1"/>
          <p:nvPr/>
        </p:nvSpPr>
        <p:spPr>
          <a:xfrm>
            <a:off x="3900619" y="5089168"/>
            <a:ext cx="1984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ncalder@Innosight.com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8E4BB2-0741-CBBE-80D6-35794E78C3EA}"/>
              </a:ext>
            </a:extLst>
          </p:cNvPr>
          <p:cNvSpPr txBox="1"/>
          <p:nvPr/>
        </p:nvSpPr>
        <p:spPr>
          <a:xfrm>
            <a:off x="6595020" y="5089168"/>
            <a:ext cx="1984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/>
              <a:t>rbell@Innosight.com</a:t>
            </a:r>
            <a:endParaRPr lang="en-US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5F6362-9F5A-4345-523C-A0CE71210ED4}"/>
              </a:ext>
            </a:extLst>
          </p:cNvPr>
          <p:cNvSpPr txBox="1"/>
          <p:nvPr/>
        </p:nvSpPr>
        <p:spPr>
          <a:xfrm>
            <a:off x="9289422" y="5089168"/>
            <a:ext cx="1984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/>
              <a:t>Dcrowley@dow.com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269743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ID" val="087f497c-3f6e-4cbd-9757-de7321c2198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QL8Q78TbqQDuaP9TDd37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QL8Q78TbqQDuaP9TDd37g"/>
</p:tagLst>
</file>

<file path=ppt/theme/theme1.xml><?xml version="1.0" encoding="utf-8"?>
<a:theme xmlns:a="http://schemas.openxmlformats.org/drawingml/2006/main" name="2019 Innosight template 16-9">
  <a:themeElements>
    <a:clrScheme name="Fills (recommended)">
      <a:dk1>
        <a:sysClr val="windowText" lastClr="000000"/>
      </a:dk1>
      <a:lt1>
        <a:sysClr val="window" lastClr="FFFFFF"/>
      </a:lt1>
      <a:dk2>
        <a:srgbClr val="666666"/>
      </a:dk2>
      <a:lt2>
        <a:srgbClr val="F2F2F2"/>
      </a:lt2>
      <a:accent1>
        <a:srgbClr val="225896"/>
      </a:accent1>
      <a:accent2>
        <a:srgbClr val="5C8C46"/>
      </a:accent2>
      <a:accent3>
        <a:srgbClr val="EF8200"/>
      </a:accent3>
      <a:accent4>
        <a:srgbClr val="DD291E"/>
      </a:accent4>
      <a:accent5>
        <a:srgbClr val="787878"/>
      </a:accent5>
      <a:accent6>
        <a:srgbClr val="4A83C6"/>
      </a:accent6>
      <a:hlink>
        <a:srgbClr val="225896"/>
      </a:hlink>
      <a:folHlink>
        <a:srgbClr val="7030A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>
            <a:lumMod val="20000"/>
            <a:lumOff val="80000"/>
          </a:schemeClr>
        </a:solidFill>
        <a:ln>
          <a:noFill/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2023 Innosight Template Arial (002).pptx  -  Read-Only" id="{B2954D7E-9F8A-4A59-807F-699621E0A8BC}" vid="{9780CDD1-DF34-4353-837D-CA73AA6EE1CE}"/>
    </a:ext>
  </a:extLst>
</a:theme>
</file>

<file path=ppt/theme/theme2.xml><?xml version="1.0" encoding="utf-8"?>
<a:theme xmlns:a="http://schemas.openxmlformats.org/drawingml/2006/main" name="1_Default Theme 2020">
  <a:themeElements>
    <a:clrScheme name="Brand 2">
      <a:dk1>
        <a:srgbClr val="000000"/>
      </a:dk1>
      <a:lt1>
        <a:srgbClr val="FFFFFF"/>
      </a:lt1>
      <a:dk2>
        <a:srgbClr val="42546C"/>
      </a:dk2>
      <a:lt2>
        <a:srgbClr val="E7E6E6"/>
      </a:lt2>
      <a:accent1>
        <a:srgbClr val="004E92"/>
      </a:accent1>
      <a:accent2>
        <a:srgbClr val="00BDB7"/>
      </a:accent2>
      <a:accent3>
        <a:srgbClr val="CAC5B5"/>
      </a:accent3>
      <a:accent4>
        <a:srgbClr val="FFC000"/>
      </a:accent4>
      <a:accent5>
        <a:srgbClr val="7AA094"/>
      </a:accent5>
      <a:accent6>
        <a:srgbClr val="EA001A"/>
      </a:accent6>
      <a:hlink>
        <a:srgbClr val="2B52D6"/>
      </a:hlink>
      <a:folHlink>
        <a:srgbClr val="0000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20000"/>
            <a:lumOff val="80000"/>
          </a:schemeClr>
        </a:solidFill>
        <a:ln w="9525">
          <a:noFill/>
        </a:ln>
      </a:spPr>
      <a:bodyPr rtlCol="0" anchor="ctr"/>
      <a:lstStyle>
        <a:defPPr algn="ctr">
          <a:defRPr sz="1200" dirty="0" smtClean="0">
            <a:solidFill>
              <a:sysClr val="windowText" lastClr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45720" rIns="45720" rtlCol="0">
        <a:noAutofit/>
      </a:bodyPr>
      <a:lstStyle>
        <a:defPPr algn="l">
          <a:defRPr sz="900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efault Theme 2020" id="{4EF1A801-02CD-4FE5-8514-138205552D93}" vid="{5E30DB6F-9577-4053-96BB-F2EB440DE51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D185C94B7FC4499E62239A2F93AEF8" ma:contentTypeVersion="16" ma:contentTypeDescription="Create a new document." ma:contentTypeScope="" ma:versionID="65d0fb3731fcb37b09d1f9286fb6ae55">
  <xsd:schema xmlns:xsd="http://www.w3.org/2001/XMLSchema" xmlns:xs="http://www.w3.org/2001/XMLSchema" xmlns:p="http://schemas.microsoft.com/office/2006/metadata/properties" xmlns:ns2="638e02ac-3b05-4110-ab19-f65420b58a95" xmlns:ns3="a8a246eb-f4d8-415b-ac3e-4f268503b3ad" xmlns:ns4="32dcd8e0-6309-4fb5-beaf-f48a3e91c15a" targetNamespace="http://schemas.microsoft.com/office/2006/metadata/properties" ma:root="true" ma:fieldsID="785d5fdf3a63d7254dcfae28ba5739c5" ns2:_="" ns3:_="" ns4:_="">
    <xsd:import namespace="638e02ac-3b05-4110-ab19-f65420b58a95"/>
    <xsd:import namespace="a8a246eb-f4d8-415b-ac3e-4f268503b3ad"/>
    <xsd:import namespace="32dcd8e0-6309-4fb5-beaf-f48a3e91c1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8e02ac-3b05-4110-ab19-f65420b58a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e67bf36d-3fcc-4aa8-bfde-c80b0dc911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a246eb-f4d8-415b-ac3e-4f268503b3a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dcd8e0-6309-4fb5-beaf-f48a3e91c15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1dc3c91-bc89-44a9-b8e3-38a59f225a64}" ma:internalName="TaxCatchAll" ma:showField="CatchAllData" ma:web="a8a246eb-f4d8-415b-ac3e-4f268503b3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38e02ac-3b05-4110-ab19-f65420b58a95">
      <Terms xmlns="http://schemas.microsoft.com/office/infopath/2007/PartnerControls"/>
    </lcf76f155ced4ddcb4097134ff3c332f>
    <TaxCatchAll xmlns="32dcd8e0-6309-4fb5-beaf-f48a3e91c15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C2209F-56F0-4EE3-90FB-CC35754069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8e02ac-3b05-4110-ab19-f65420b58a95"/>
    <ds:schemaRef ds:uri="a8a246eb-f4d8-415b-ac3e-4f268503b3ad"/>
    <ds:schemaRef ds:uri="32dcd8e0-6309-4fb5-beaf-f48a3e91c1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ECEAE4-16B0-4725-8900-D4C9791C3BFD}">
  <ds:schemaRefs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terms/"/>
    <ds:schemaRef ds:uri="http://purl.org/dc/elements/1.1/"/>
    <ds:schemaRef ds:uri="638e02ac-3b05-4110-ab19-f65420b58a95"/>
    <ds:schemaRef ds:uri="http://schemas.openxmlformats.org/package/2006/metadata/core-properties"/>
    <ds:schemaRef ds:uri="32dcd8e0-6309-4fb5-beaf-f48a3e91c15a"/>
    <ds:schemaRef ds:uri="a8a246eb-f4d8-415b-ac3e-4f268503b3ad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15FF1FC-CC7B-4F31-8CF6-28AAB226A2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111</TotalTime>
  <Words>579</Words>
  <Application>Microsoft Macintosh PowerPoint</Application>
  <PresentationFormat>Widescreen</PresentationFormat>
  <Paragraphs>106</Paragraphs>
  <Slides>9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Century Gothic</vt:lpstr>
      <vt:lpstr>Georgia</vt:lpstr>
      <vt:lpstr>Segoe UI</vt:lpstr>
      <vt:lpstr>System Font Regular</vt:lpstr>
      <vt:lpstr>Wingdings</vt:lpstr>
      <vt:lpstr>2019 Innosight template 16-9</vt:lpstr>
      <vt:lpstr>1_Default Theme 2020</vt:lpstr>
      <vt:lpstr>think-cell Slide</vt:lpstr>
      <vt:lpstr>Innosight empowers forward-thinking leaders to OWN THE FUTURE</vt:lpstr>
      <vt:lpstr>Poll Question</vt:lpstr>
      <vt:lpstr>Strong customer relationships evolve from transactional into consultative, and eventually, strategic collaborations</vt:lpstr>
      <vt:lpstr>THE SUCCESS FACTORS: Five lessons on successfully building stronger and more strategic B2B relationships</vt:lpstr>
      <vt:lpstr>Finding opportunities that serve both you and your customer…</vt:lpstr>
      <vt:lpstr>… taking a broad aperture of the customer’s business challenges</vt:lpstr>
      <vt:lpstr>PowerPoint Presentation</vt:lpstr>
      <vt:lpstr>Poll Question</vt:lpstr>
      <vt:lpstr>PowerPoint Presentation</vt:lpstr>
    </vt:vector>
  </TitlesOfParts>
  <Company>Huron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Bell</dc:creator>
  <cp:lastModifiedBy>Alex Slawsby</cp:lastModifiedBy>
  <cp:revision>13</cp:revision>
  <cp:lastPrinted>2023-04-26T14:15:37Z</cp:lastPrinted>
  <dcterms:created xsi:type="dcterms:W3CDTF">2023-04-12T19:43:38Z</dcterms:created>
  <dcterms:modified xsi:type="dcterms:W3CDTF">2025-03-20T14:49:50Z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0x010100CAD185C94B7FC4499E62239A2F93AEF8</vt:lpwstr>
  </property>
</Properties>
</file>