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handoutMasterIdLst>
    <p:handoutMasterId r:id="rId34"/>
  </p:handoutMasterIdLst>
  <p:sldIdLst>
    <p:sldId id="256" r:id="rId2"/>
    <p:sldId id="257" r:id="rId3"/>
    <p:sldId id="258" r:id="rId4"/>
    <p:sldId id="276" r:id="rId5"/>
    <p:sldId id="259" r:id="rId6"/>
    <p:sldId id="273" r:id="rId7"/>
    <p:sldId id="274" r:id="rId8"/>
    <p:sldId id="260" r:id="rId9"/>
    <p:sldId id="277" r:id="rId10"/>
    <p:sldId id="261" r:id="rId11"/>
    <p:sldId id="278" r:id="rId12"/>
    <p:sldId id="262" r:id="rId13"/>
    <p:sldId id="279" r:id="rId14"/>
    <p:sldId id="263" r:id="rId15"/>
    <p:sldId id="286" r:id="rId16"/>
    <p:sldId id="264" r:id="rId17"/>
    <p:sldId id="287" r:id="rId18"/>
    <p:sldId id="265" r:id="rId19"/>
    <p:sldId id="288" r:id="rId20"/>
    <p:sldId id="266" r:id="rId21"/>
    <p:sldId id="285" r:id="rId22"/>
    <p:sldId id="267" r:id="rId23"/>
    <p:sldId id="284" r:id="rId24"/>
    <p:sldId id="269" r:id="rId25"/>
    <p:sldId id="283" r:id="rId26"/>
    <p:sldId id="270" r:id="rId27"/>
    <p:sldId id="282" r:id="rId28"/>
    <p:sldId id="271" r:id="rId29"/>
    <p:sldId id="281" r:id="rId30"/>
    <p:sldId id="272" r:id="rId31"/>
    <p:sldId id="280" r:id="rId32"/>
    <p:sldId id="27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C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58"/>
  </p:normalViewPr>
  <p:slideViewPr>
    <p:cSldViewPr snapToGrid="0">
      <p:cViewPr>
        <p:scale>
          <a:sx n="95" d="100"/>
          <a:sy n="95" d="100"/>
        </p:scale>
        <p:origin x="55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12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BB51EF-9189-A445-051E-FEC44A5A74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897EA8-5D9B-E6B6-0AD6-7A7B062BF8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40450-28D6-F341-85BC-93981D3BEE79}" type="datetimeFigureOut">
              <a:rPr lang="en-US" smtClean="0"/>
              <a:t>1/8/25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5DBF0C-2BC6-09A7-6070-97457239CC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7B177E-182A-EF34-E4F3-2119E738A2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91D62-D818-8B47-A251-330E9FD1E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04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1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1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50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72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82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1/8/25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10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1/8/25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8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1/8/25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0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1/8/25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1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1/8/25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2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1/8/25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6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>
            <a:solidFill>
              <a:srgbClr val="4BC7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05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mosaic of colorful geometric shapes">
            <a:extLst>
              <a:ext uri="{FF2B5EF4-FFF2-40B4-BE49-F238E27FC236}">
                <a16:creationId xmlns:a16="http://schemas.microsoft.com/office/drawing/2014/main" id="{03DDE526-95B0-2EF9-8006-10B71197DB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029" b="2300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30DD7D3-2712-4491-B2C2-5FC23330C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569" y="1066800"/>
            <a:ext cx="5128322" cy="4724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B79010-8DD6-386B-D527-28905E039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7858" y="2054573"/>
            <a:ext cx="4359744" cy="2738530"/>
          </a:xfrm>
        </p:spPr>
        <p:txBody>
          <a:bodyPr anchor="t">
            <a:noAutofit/>
          </a:bodyPr>
          <a:lstStyle/>
          <a:p>
            <a:r>
              <a:rPr lang="en-US" sz="5600" dirty="0"/>
              <a:t>Corporate Innovation: 14 Essential Concepts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FD0734C-004D-4938-8EA0-2C3867A11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6937" y="5780876"/>
            <a:ext cx="513116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652FB37-C951-2479-31CB-907B3B60E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976" y="1307247"/>
            <a:ext cx="2762128" cy="75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00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338" y="172074"/>
            <a:ext cx="10168128" cy="1572768"/>
          </a:xfrm>
        </p:spPr>
        <p:txBody>
          <a:bodyPr>
            <a:normAutofit/>
          </a:bodyPr>
          <a:lstStyle/>
          <a:p>
            <a:r>
              <a:rPr lang="en-US" sz="4667" dirty="0"/>
              <a:t>4. Lead User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572" y="1366158"/>
            <a:ext cx="10168128" cy="4926693"/>
          </a:xfrm>
        </p:spPr>
        <p:txBody>
          <a:bodyPr>
            <a:normAutofit/>
          </a:bodyPr>
          <a:lstStyle/>
          <a:p>
            <a:r>
              <a:rPr lang="en-US" sz="2533" dirty="0"/>
              <a:t>Core Idea: Innovation can be driven by engaging with lead users who experience needs earlier than the general market.</a:t>
            </a:r>
          </a:p>
          <a:p>
            <a:r>
              <a:rPr lang="en-US" sz="2533" dirty="0"/>
              <a:t>Takeaway: Involve lead users in co-creating solutions that address emerging market demands.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FD049E-B231-EA6D-5420-7EE749E593EB}"/>
              </a:ext>
            </a:extLst>
          </p:cNvPr>
          <p:cNvSpPr/>
          <p:nvPr/>
        </p:nvSpPr>
        <p:spPr>
          <a:xfrm>
            <a:off x="1425425" y="3697400"/>
            <a:ext cx="9561095" cy="1328992"/>
          </a:xfrm>
          <a:prstGeom prst="rect">
            <a:avLst/>
          </a:prstGeom>
          <a:solidFill>
            <a:srgbClr val="FAF7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36896-25B6-5A94-E22E-B3E8B6BB0DE7}"/>
              </a:ext>
            </a:extLst>
          </p:cNvPr>
          <p:cNvSpPr txBox="1"/>
          <p:nvPr/>
        </p:nvSpPr>
        <p:spPr>
          <a:xfrm>
            <a:off x="1011138" y="3789356"/>
            <a:ext cx="9551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375" lvl="1"/>
            <a:r>
              <a:rPr lang="en-US" sz="1600" b="1" dirty="0">
                <a:latin typeface="Avenir Book" panose="02000503020000020003" pitchFamily="2" charset="0"/>
              </a:rPr>
              <a:t>Book</a:t>
            </a:r>
            <a:r>
              <a:rPr lang="en-US" sz="1600" dirty="0">
                <a:latin typeface="Avenir Book" panose="02000503020000020003" pitchFamily="2" charset="0"/>
              </a:rPr>
              <a:t>: </a:t>
            </a:r>
            <a:r>
              <a:rPr lang="en-US" sz="1600" i="1" dirty="0">
                <a:latin typeface="Avenir Book" panose="02000503020000020003" pitchFamily="2" charset="0"/>
              </a:rPr>
              <a:t>Democratizing Innovation</a:t>
            </a:r>
            <a:r>
              <a:rPr lang="en-US" sz="1600" dirty="0">
                <a:latin typeface="Avenir Book" panose="02000503020000020003" pitchFamily="2" charset="0"/>
              </a:rPr>
              <a:t> by Eric von Hippel</a:t>
            </a:r>
          </a:p>
          <a:p>
            <a:pPr marL="533375" lvl="1"/>
            <a:endParaRPr lang="en-US" sz="1600" b="1" dirty="0">
              <a:latin typeface="Avenir Book" panose="02000503020000020003" pitchFamily="2" charset="0"/>
            </a:endParaRPr>
          </a:p>
          <a:p>
            <a:pPr marL="533375" lvl="1"/>
            <a:r>
              <a:rPr lang="en-US" sz="1600" b="1" dirty="0">
                <a:latin typeface="Avenir Book" panose="02000503020000020003" pitchFamily="2" charset="0"/>
              </a:rPr>
              <a:t>Article</a:t>
            </a:r>
            <a:r>
              <a:rPr lang="en-US" sz="1600" dirty="0">
                <a:latin typeface="Avenir Book" panose="02000503020000020003" pitchFamily="2" charset="0"/>
              </a:rPr>
              <a:t>: “Lead Users: A Source of Novel Product Concepts” by Eric von Hippel (</a:t>
            </a:r>
            <a:r>
              <a:rPr lang="en-US" sz="1600" i="1" dirty="0">
                <a:latin typeface="Avenir Book" panose="02000503020000020003" pitchFamily="2" charset="0"/>
              </a:rPr>
              <a:t>Management Science</a:t>
            </a:r>
            <a:r>
              <a:rPr lang="en-US" sz="1600" dirty="0">
                <a:latin typeface="Avenir Book" panose="02000503020000020003" pitchFamily="2" charset="0"/>
              </a:rPr>
              <a:t>)</a:t>
            </a:r>
            <a:endParaRPr lang="en-US" sz="3200" dirty="0">
              <a:latin typeface="Avenir Book" panose="02000503020000020003" pitchFamily="2" charset="0"/>
            </a:endParaRP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F6FE26A-4290-D437-B16B-0A5C2AF33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856" y="6004977"/>
            <a:ext cx="2762128" cy="7553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72F8F-DD34-0F0B-8B85-0D18745F8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513F3-80B3-D39F-79DC-246EE566A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38" y="172074"/>
            <a:ext cx="10168128" cy="1572768"/>
          </a:xfrm>
        </p:spPr>
        <p:txBody>
          <a:bodyPr>
            <a:normAutofit/>
          </a:bodyPr>
          <a:lstStyle/>
          <a:p>
            <a:r>
              <a:rPr lang="en-US" sz="4667" dirty="0"/>
              <a:t>4. Lead User Theory</a:t>
            </a: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85A54C7-D7D1-5908-CFF1-C90E62206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856" y="6004977"/>
            <a:ext cx="2762128" cy="755376"/>
          </a:xfrm>
          <a:prstGeom prst="rect">
            <a:avLst/>
          </a:prstGeom>
        </p:spPr>
      </p:pic>
      <p:pic>
        <p:nvPicPr>
          <p:cNvPr id="12" name="Picture 11" descr="A diagram of a new innovation&#10;&#10;Description automatically generated">
            <a:extLst>
              <a:ext uri="{FF2B5EF4-FFF2-40B4-BE49-F238E27FC236}">
                <a16:creationId xmlns:a16="http://schemas.microsoft.com/office/drawing/2014/main" id="{7601C82A-EF2A-499E-8FED-89BFC9EAB2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552"/>
          <a:stretch/>
        </p:blipFill>
        <p:spPr>
          <a:xfrm>
            <a:off x="1775718" y="1030104"/>
            <a:ext cx="6840220" cy="48600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9EF124-C129-5764-8E78-FACB80DE26E7}"/>
              </a:ext>
            </a:extLst>
          </p:cNvPr>
          <p:cNvSpPr txBox="1"/>
          <p:nvPr/>
        </p:nvSpPr>
        <p:spPr>
          <a:xfrm>
            <a:off x="1950495" y="5796945"/>
            <a:ext cx="4514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Grandview" panose="020B0502040204020203" pitchFamily="34" charset="0"/>
              </a:rPr>
              <a:t>Source: MIT Sloan Management Review</a:t>
            </a:r>
          </a:p>
        </p:txBody>
      </p:sp>
    </p:spTree>
    <p:extLst>
      <p:ext uri="{BB962C8B-B14F-4D97-AF65-F5344CB8AC3E}">
        <p14:creationId xmlns:p14="http://schemas.microsoft.com/office/powerpoint/2010/main" val="3399098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450" y="172074"/>
            <a:ext cx="10168128" cy="1572768"/>
          </a:xfrm>
        </p:spPr>
        <p:txBody>
          <a:bodyPr>
            <a:normAutofit/>
          </a:bodyPr>
          <a:lstStyle/>
          <a:p>
            <a:r>
              <a:rPr lang="en-US" sz="4667" dirty="0"/>
              <a:t>5. Ambidexterity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682" y="1366158"/>
            <a:ext cx="10168128" cy="4926693"/>
          </a:xfrm>
        </p:spPr>
        <p:txBody>
          <a:bodyPr>
            <a:normAutofit/>
          </a:bodyPr>
          <a:lstStyle/>
          <a:p>
            <a:r>
              <a:rPr lang="en-US" sz="2533" dirty="0"/>
              <a:t>Core Idea: Organizations must simultaneously exploit current strengths and explore new opportunities.</a:t>
            </a:r>
          </a:p>
          <a:p>
            <a:r>
              <a:rPr lang="en-US" sz="2533" dirty="0"/>
              <a:t>Takeaway: Develop structures and cultures that allow both efficiency and innovation to thrive.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284CDF-AB6D-DD99-01EB-5430F60773D9}"/>
              </a:ext>
            </a:extLst>
          </p:cNvPr>
          <p:cNvSpPr/>
          <p:nvPr/>
        </p:nvSpPr>
        <p:spPr>
          <a:xfrm>
            <a:off x="1414675" y="3693392"/>
            <a:ext cx="9561095" cy="1692393"/>
          </a:xfrm>
          <a:prstGeom prst="rect">
            <a:avLst/>
          </a:prstGeom>
          <a:solidFill>
            <a:srgbClr val="FAF7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FE4F27-D7A3-6AC1-8697-505914376248}"/>
              </a:ext>
            </a:extLst>
          </p:cNvPr>
          <p:cNvSpPr txBox="1"/>
          <p:nvPr/>
        </p:nvSpPr>
        <p:spPr>
          <a:xfrm>
            <a:off x="1000390" y="3785347"/>
            <a:ext cx="9551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375" lvl="1"/>
            <a:r>
              <a:rPr lang="en-US" sz="1600" b="1" dirty="0">
                <a:latin typeface="Avenir Book" panose="02000503020000020003" pitchFamily="2" charset="0"/>
              </a:rPr>
              <a:t>Book</a:t>
            </a:r>
            <a:r>
              <a:rPr lang="en-US" sz="1600" dirty="0">
                <a:latin typeface="Avenir Book" panose="02000503020000020003" pitchFamily="2" charset="0"/>
              </a:rPr>
              <a:t>: </a:t>
            </a:r>
            <a:r>
              <a:rPr lang="en-US" sz="1600" i="1" dirty="0">
                <a:latin typeface="Avenir Book" panose="02000503020000020003" pitchFamily="2" charset="0"/>
              </a:rPr>
              <a:t>The End of Competitive Advantage: How to Keep Your Strategy Moving as Fast as Your Business</a:t>
            </a:r>
            <a:r>
              <a:rPr lang="en-US" sz="1600" dirty="0">
                <a:latin typeface="Avenir Book" panose="02000503020000020003" pitchFamily="2" charset="0"/>
              </a:rPr>
              <a:t> by Rita McGrath</a:t>
            </a:r>
          </a:p>
          <a:p>
            <a:pPr marL="533375" lvl="1"/>
            <a:endParaRPr lang="en-US" sz="1600" b="1" dirty="0">
              <a:latin typeface="Avenir Book" panose="02000503020000020003" pitchFamily="2" charset="0"/>
            </a:endParaRPr>
          </a:p>
          <a:p>
            <a:pPr marL="533375" lvl="1"/>
            <a:r>
              <a:rPr lang="en-US" sz="1600" b="1" dirty="0">
                <a:latin typeface="Avenir Book" panose="02000503020000020003" pitchFamily="2" charset="0"/>
              </a:rPr>
              <a:t>Article</a:t>
            </a:r>
            <a:r>
              <a:rPr lang="en-US" sz="1600" dirty="0">
                <a:latin typeface="Avenir Book" panose="02000503020000020003" pitchFamily="2" charset="0"/>
              </a:rPr>
              <a:t>: “Organizational Ambidexterity: Balancing Exploitation and Exploration for Sustained Performance” by Michael L. Tushman, Sebastian </a:t>
            </a:r>
            <a:r>
              <a:rPr lang="en-US" sz="1600" dirty="0" err="1">
                <a:latin typeface="Avenir Book" panose="02000503020000020003" pitchFamily="2" charset="0"/>
              </a:rPr>
              <a:t>Raisch</a:t>
            </a:r>
            <a:r>
              <a:rPr lang="en-US" sz="1600" dirty="0">
                <a:latin typeface="Avenir Book" panose="02000503020000020003" pitchFamily="2" charset="0"/>
              </a:rPr>
              <a:t>, Julian </a:t>
            </a:r>
            <a:r>
              <a:rPr lang="en-US" sz="1600" dirty="0" err="1">
                <a:latin typeface="Avenir Book" panose="02000503020000020003" pitchFamily="2" charset="0"/>
              </a:rPr>
              <a:t>Birkinshaw</a:t>
            </a:r>
            <a:r>
              <a:rPr lang="en-US" sz="1600" dirty="0">
                <a:latin typeface="Avenir Book" panose="02000503020000020003" pitchFamily="2" charset="0"/>
              </a:rPr>
              <a:t>, and Gilbert Probst (</a:t>
            </a:r>
            <a:r>
              <a:rPr lang="en-US" sz="1600" i="1" dirty="0">
                <a:latin typeface="Avenir Book" panose="02000503020000020003" pitchFamily="2" charset="0"/>
              </a:rPr>
              <a:t>Organization Science</a:t>
            </a:r>
            <a:r>
              <a:rPr lang="en-US" sz="1600" dirty="0">
                <a:latin typeface="Avenir Book" panose="02000503020000020003" pitchFamily="2" charset="0"/>
              </a:rPr>
              <a:t>)</a:t>
            </a:r>
            <a:endParaRPr lang="en-US" sz="1600" b="1" dirty="0">
              <a:latin typeface="Avenir Book" panose="02000503020000020003" pitchFamily="2" charset="0"/>
            </a:endParaRP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AD9294E-E861-42D5-24DA-7107216C1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856" y="6004977"/>
            <a:ext cx="2762128" cy="7553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E8E45-42FB-BB15-7275-EB93B8795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9263F-287F-078E-851C-3021CBF65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50" y="172074"/>
            <a:ext cx="10168128" cy="1572768"/>
          </a:xfrm>
        </p:spPr>
        <p:txBody>
          <a:bodyPr>
            <a:normAutofit/>
          </a:bodyPr>
          <a:lstStyle/>
          <a:p>
            <a:r>
              <a:rPr lang="en-US" sz="4667" dirty="0"/>
              <a:t>5. Ambidexterity</a:t>
            </a: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C101443-31F4-FD74-6FCD-208DEF0B7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856" y="6004977"/>
            <a:ext cx="2762128" cy="755376"/>
          </a:xfrm>
          <a:prstGeom prst="rect">
            <a:avLst/>
          </a:prstGeom>
        </p:spPr>
      </p:pic>
      <p:pic>
        <p:nvPicPr>
          <p:cNvPr id="12" name="Picture 11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38B63B68-140A-90A3-58E7-D66751EB1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582" y="1140239"/>
            <a:ext cx="6120508" cy="51432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708963-B26F-AB5D-72E5-8D715AA09FD3}"/>
              </a:ext>
            </a:extLst>
          </p:cNvPr>
          <p:cNvSpPr txBox="1"/>
          <p:nvPr/>
        </p:nvSpPr>
        <p:spPr>
          <a:xfrm>
            <a:off x="2804160" y="6223396"/>
            <a:ext cx="4514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Grandview" panose="020B0502040204020203" pitchFamily="34" charset="0"/>
              </a:rPr>
              <a:t>Source: Arthur D. Little</a:t>
            </a:r>
          </a:p>
        </p:txBody>
      </p:sp>
    </p:spTree>
    <p:extLst>
      <p:ext uri="{BB962C8B-B14F-4D97-AF65-F5344CB8AC3E}">
        <p14:creationId xmlns:p14="http://schemas.microsoft.com/office/powerpoint/2010/main" val="2544998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338" y="155411"/>
            <a:ext cx="10168128" cy="1572768"/>
          </a:xfrm>
        </p:spPr>
        <p:txBody>
          <a:bodyPr>
            <a:normAutofit/>
          </a:bodyPr>
          <a:lstStyle/>
          <a:p>
            <a:r>
              <a:rPr lang="en-US" sz="4667" dirty="0"/>
              <a:t>6. Design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572" y="1373844"/>
            <a:ext cx="10168128" cy="4926693"/>
          </a:xfrm>
        </p:spPr>
        <p:txBody>
          <a:bodyPr>
            <a:normAutofit/>
          </a:bodyPr>
          <a:lstStyle/>
          <a:p>
            <a:r>
              <a:rPr lang="en-US" sz="2533" dirty="0"/>
              <a:t>Core Idea: A human-centered approach to innovation that involves empathizing with users, defining problems, ideating, prototyping, and testing solutions.</a:t>
            </a:r>
          </a:p>
          <a:p>
            <a:r>
              <a:rPr lang="en-US" sz="2533" dirty="0"/>
              <a:t>Takeaway: Foster creativity and user-centric problem-solving in teams.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15A0BB-1DDA-C256-E4CC-2217CCD266E7}"/>
              </a:ext>
            </a:extLst>
          </p:cNvPr>
          <p:cNvSpPr/>
          <p:nvPr/>
        </p:nvSpPr>
        <p:spPr>
          <a:xfrm>
            <a:off x="1425425" y="4123079"/>
            <a:ext cx="9561095" cy="1361077"/>
          </a:xfrm>
          <a:prstGeom prst="rect">
            <a:avLst/>
          </a:prstGeom>
          <a:solidFill>
            <a:srgbClr val="FAF7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13EE27-6A47-E452-C2E7-B8D4701FBB8A}"/>
              </a:ext>
            </a:extLst>
          </p:cNvPr>
          <p:cNvSpPr txBox="1"/>
          <p:nvPr/>
        </p:nvSpPr>
        <p:spPr>
          <a:xfrm>
            <a:off x="1011138" y="4215037"/>
            <a:ext cx="9551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375" lvl="1"/>
            <a:r>
              <a:rPr lang="en-US" sz="1600" b="1" dirty="0">
                <a:latin typeface="Avenir Book" panose="02000503020000020003" pitchFamily="2" charset="0"/>
              </a:rPr>
              <a:t>Book</a:t>
            </a:r>
            <a:r>
              <a:rPr lang="en-US" sz="1600" dirty="0">
                <a:latin typeface="Avenir Book" panose="02000503020000020003" pitchFamily="2" charset="0"/>
              </a:rPr>
              <a:t>: </a:t>
            </a:r>
            <a:r>
              <a:rPr lang="en-US" sz="1600" i="1" dirty="0">
                <a:latin typeface="Avenir Book" panose="02000503020000020003" pitchFamily="2" charset="0"/>
              </a:rPr>
              <a:t>Change by Design: How Design Thinking Transforms Organizations and Inspires innovation</a:t>
            </a:r>
            <a:r>
              <a:rPr lang="en-US" sz="1600" dirty="0">
                <a:latin typeface="Avenir Book" panose="02000503020000020003" pitchFamily="2" charset="0"/>
              </a:rPr>
              <a:t> by Tim Brown</a:t>
            </a:r>
          </a:p>
          <a:p>
            <a:pPr marL="533375" lvl="1"/>
            <a:endParaRPr lang="en-US" sz="1600" b="1" dirty="0">
              <a:latin typeface="Avenir Book" panose="02000503020000020003" pitchFamily="2" charset="0"/>
            </a:endParaRPr>
          </a:p>
          <a:p>
            <a:pPr marL="533375" lvl="1"/>
            <a:r>
              <a:rPr lang="en-US" sz="1600" b="1" dirty="0">
                <a:latin typeface="Avenir Book" panose="02000503020000020003" pitchFamily="2" charset="0"/>
              </a:rPr>
              <a:t>Article</a:t>
            </a:r>
            <a:r>
              <a:rPr lang="en-US" sz="1600" dirty="0">
                <a:latin typeface="Avenir Book" panose="02000503020000020003" pitchFamily="2" charset="0"/>
              </a:rPr>
              <a:t>: “Design Thinking Comes of Age” by Jon Kolko (</a:t>
            </a:r>
            <a:r>
              <a:rPr lang="en-US" sz="1600" i="1" dirty="0">
                <a:latin typeface="Avenir Book" panose="02000503020000020003" pitchFamily="2" charset="0"/>
              </a:rPr>
              <a:t>Harvard Business Review</a:t>
            </a:r>
            <a:r>
              <a:rPr lang="en-US" sz="1600" dirty="0">
                <a:latin typeface="Avenir Book" panose="02000503020000020003" pitchFamily="2" charset="0"/>
              </a:rPr>
              <a:t>)</a:t>
            </a:r>
            <a:endParaRPr lang="en-US" sz="3200" dirty="0">
              <a:latin typeface="Avenir Book" panose="02000503020000020003" pitchFamily="2" charset="0"/>
            </a:endParaRP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61B6EF3-6771-FC10-CFD1-B7F66E236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856" y="6004977"/>
            <a:ext cx="2762128" cy="7553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9C6E4-4F1C-212B-39AD-CC555E558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diagram of a design process&#10;&#10;Description automatically generated">
            <a:extLst>
              <a:ext uri="{FF2B5EF4-FFF2-40B4-BE49-F238E27FC236}">
                <a16:creationId xmlns:a16="http://schemas.microsoft.com/office/drawing/2014/main" id="{5B529E86-2C7C-9192-959B-E262F9E62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415" y="925867"/>
            <a:ext cx="8449170" cy="52455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A92F45-4741-4A58-04E7-9CEA02E6F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38" y="155411"/>
            <a:ext cx="10168128" cy="1572768"/>
          </a:xfrm>
        </p:spPr>
        <p:txBody>
          <a:bodyPr>
            <a:normAutofit/>
          </a:bodyPr>
          <a:lstStyle/>
          <a:p>
            <a:r>
              <a:rPr lang="en-US" sz="4667" dirty="0"/>
              <a:t>6. Design Thinking</a:t>
            </a: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14BFB28-5FF3-5264-4E5D-A5D073932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1856" y="6004977"/>
            <a:ext cx="2762128" cy="75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36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450" y="235624"/>
            <a:ext cx="10168128" cy="1572768"/>
          </a:xfrm>
        </p:spPr>
        <p:txBody>
          <a:bodyPr>
            <a:normAutofit/>
          </a:bodyPr>
          <a:lstStyle/>
          <a:p>
            <a:r>
              <a:rPr lang="en-US" sz="4667" dirty="0"/>
              <a:t>7. The Jobs-to-Be-Done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682" y="1446168"/>
            <a:ext cx="10168128" cy="4926693"/>
          </a:xfrm>
        </p:spPr>
        <p:txBody>
          <a:bodyPr>
            <a:normAutofit/>
          </a:bodyPr>
          <a:lstStyle/>
          <a:p>
            <a:r>
              <a:rPr lang="en-US" sz="2533" dirty="0"/>
              <a:t>Core Idea: Customers “hire” products or services to get a job done.</a:t>
            </a:r>
          </a:p>
          <a:p>
            <a:r>
              <a:rPr lang="en-US" sz="2533" dirty="0"/>
              <a:t>Takeaway: Understand the jobs customers want to accomplish to develop relevant innovations.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E76F14-1352-6107-04E5-52842A4DE706}"/>
              </a:ext>
            </a:extLst>
          </p:cNvPr>
          <p:cNvSpPr/>
          <p:nvPr/>
        </p:nvSpPr>
        <p:spPr>
          <a:xfrm>
            <a:off x="1462035" y="3201904"/>
            <a:ext cx="9561095" cy="1601708"/>
          </a:xfrm>
          <a:prstGeom prst="rect">
            <a:avLst/>
          </a:prstGeom>
          <a:solidFill>
            <a:srgbClr val="FAF7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FEC436-03E5-04E5-0281-3E9674955266}"/>
              </a:ext>
            </a:extLst>
          </p:cNvPr>
          <p:cNvSpPr txBox="1"/>
          <p:nvPr/>
        </p:nvSpPr>
        <p:spPr>
          <a:xfrm>
            <a:off x="1047750" y="3293855"/>
            <a:ext cx="9551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375" lvl="1"/>
            <a:r>
              <a:rPr lang="en-US" sz="1600" b="1" dirty="0">
                <a:latin typeface="Avenir Book" panose="02000503020000020003" pitchFamily="2" charset="0"/>
              </a:rPr>
              <a:t>Book</a:t>
            </a:r>
            <a:r>
              <a:rPr lang="en-US" sz="1600" dirty="0">
                <a:latin typeface="Avenir Book" panose="02000503020000020003" pitchFamily="2" charset="0"/>
              </a:rPr>
              <a:t>: </a:t>
            </a:r>
            <a:r>
              <a:rPr lang="en-US" sz="1600" i="1" dirty="0">
                <a:latin typeface="Avenir Book" panose="02000503020000020003" pitchFamily="2" charset="0"/>
              </a:rPr>
              <a:t>Competing Against Luck: The Story of Innovation and Customer Choice</a:t>
            </a:r>
            <a:r>
              <a:rPr lang="en-US" sz="1600" dirty="0">
                <a:latin typeface="Avenir Book" panose="02000503020000020003" pitchFamily="2" charset="0"/>
              </a:rPr>
              <a:t> by Clayton M. Christensen, </a:t>
            </a:r>
            <a:r>
              <a:rPr lang="en-US" sz="1600" dirty="0" err="1">
                <a:latin typeface="Avenir Book" panose="02000503020000020003" pitchFamily="2" charset="0"/>
              </a:rPr>
              <a:t>Taddy</a:t>
            </a:r>
            <a:r>
              <a:rPr lang="en-US" sz="1600" dirty="0">
                <a:latin typeface="Avenir Book" panose="02000503020000020003" pitchFamily="2" charset="0"/>
              </a:rPr>
              <a:t> Hall, Karen Dillon, and David S. Duncan</a:t>
            </a:r>
          </a:p>
          <a:p>
            <a:pPr marL="533375" lvl="1"/>
            <a:endParaRPr lang="en-US" sz="1600" b="1" dirty="0">
              <a:latin typeface="Avenir Book" panose="02000503020000020003" pitchFamily="2" charset="0"/>
            </a:endParaRPr>
          </a:p>
          <a:p>
            <a:pPr marL="533375" lvl="1"/>
            <a:r>
              <a:rPr lang="en-US" sz="1600" b="1" dirty="0">
                <a:latin typeface="Avenir Book" panose="02000503020000020003" pitchFamily="2" charset="0"/>
              </a:rPr>
              <a:t>Article</a:t>
            </a:r>
            <a:r>
              <a:rPr lang="en-US" sz="1600" dirty="0">
                <a:latin typeface="Avenir Book" panose="02000503020000020003" pitchFamily="2" charset="0"/>
              </a:rPr>
              <a:t>: “Know Your Customers’ ‘Jobs to Be Done’” by Clayton M. Christensen, </a:t>
            </a:r>
            <a:r>
              <a:rPr lang="en-US" sz="1600" dirty="0" err="1">
                <a:latin typeface="Avenir Book" panose="02000503020000020003" pitchFamily="2" charset="0"/>
              </a:rPr>
              <a:t>Taddy</a:t>
            </a:r>
            <a:r>
              <a:rPr lang="en-US" sz="1600" dirty="0">
                <a:latin typeface="Avenir Book" panose="02000503020000020003" pitchFamily="2" charset="0"/>
              </a:rPr>
              <a:t> Hall, Karen Dillon, and David S. Duncan (</a:t>
            </a:r>
            <a:r>
              <a:rPr lang="en-US" sz="1600" i="1" dirty="0">
                <a:latin typeface="Avenir Book" panose="02000503020000020003" pitchFamily="2" charset="0"/>
              </a:rPr>
              <a:t>Harvard Business Review</a:t>
            </a:r>
            <a:r>
              <a:rPr lang="en-US" sz="1600" dirty="0">
                <a:latin typeface="Avenir Book" panose="02000503020000020003" pitchFamily="2" charset="0"/>
              </a:rPr>
              <a:t>)</a:t>
            </a:r>
            <a:endParaRPr lang="en-US" sz="3200" dirty="0">
              <a:latin typeface="Avenir Book" panose="02000503020000020003" pitchFamily="2" charset="0"/>
            </a:endParaRP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289EB8A-60FC-5670-6D8E-E826857C2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856" y="6004977"/>
            <a:ext cx="2762128" cy="75537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A151D-2D0A-17FB-E974-A50CA0072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CDD84-FDA0-E185-2618-20AB84F24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50" y="235624"/>
            <a:ext cx="10168128" cy="1572768"/>
          </a:xfrm>
        </p:spPr>
        <p:txBody>
          <a:bodyPr>
            <a:normAutofit/>
          </a:bodyPr>
          <a:lstStyle/>
          <a:p>
            <a:r>
              <a:rPr lang="en-US" sz="4667" dirty="0"/>
              <a:t>7. The Jobs-to-Be-Done Framework</a:t>
            </a: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F1FC97F-7BB5-F6B3-3C18-87EE85421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856" y="6004977"/>
            <a:ext cx="2762128" cy="755376"/>
          </a:xfrm>
          <a:prstGeom prst="rect">
            <a:avLst/>
          </a:prstGeom>
        </p:spPr>
      </p:pic>
      <p:pic>
        <p:nvPicPr>
          <p:cNvPr id="11" name="Picture 10" descr="A diagram of a diagram&#10;&#10;Description automatically generated">
            <a:extLst>
              <a:ext uri="{FF2B5EF4-FFF2-40B4-BE49-F238E27FC236}">
                <a16:creationId xmlns:a16="http://schemas.microsoft.com/office/drawing/2014/main" id="{0619A885-3067-54A5-7074-333BF661A450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3281082" y="1196788"/>
            <a:ext cx="5109883" cy="49701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481BD2-A11F-D71A-3233-4B88B32DF3BC}"/>
              </a:ext>
            </a:extLst>
          </p:cNvPr>
          <p:cNvSpPr txBox="1"/>
          <p:nvPr/>
        </p:nvSpPr>
        <p:spPr>
          <a:xfrm>
            <a:off x="703450" y="6259554"/>
            <a:ext cx="4514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Grandview" panose="020B0502040204020203" pitchFamily="34" charset="0"/>
              </a:rPr>
              <a:t>Source: </a:t>
            </a:r>
            <a:r>
              <a:rPr lang="en-US" sz="1000" dirty="0" err="1">
                <a:latin typeface="Grandview" panose="020B0502040204020203" pitchFamily="34" charset="0"/>
              </a:rPr>
              <a:t>Productboard</a:t>
            </a:r>
            <a:endParaRPr lang="en-US" sz="1000" dirty="0">
              <a:latin typeface="Grandview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39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228" y="219581"/>
            <a:ext cx="10168128" cy="1572768"/>
          </a:xfrm>
        </p:spPr>
        <p:txBody>
          <a:bodyPr>
            <a:normAutofit/>
          </a:bodyPr>
          <a:lstStyle/>
          <a:p>
            <a:r>
              <a:rPr lang="en-US" sz="4667" dirty="0"/>
              <a:t>8. Agile 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682" y="1344297"/>
            <a:ext cx="10168128" cy="4926693"/>
          </a:xfrm>
        </p:spPr>
        <p:txBody>
          <a:bodyPr>
            <a:normAutofit/>
          </a:bodyPr>
          <a:lstStyle/>
          <a:p>
            <a:r>
              <a:rPr lang="en-US" sz="2533" dirty="0"/>
              <a:t>Core Idea: Apply agile principles (like iterative development, cross-functional teams, and adaptive planning) to the innovation process.</a:t>
            </a:r>
          </a:p>
          <a:p>
            <a:r>
              <a:rPr lang="en-US" sz="2533" dirty="0"/>
              <a:t>Takeaway: Make innovation faster, more flexible, and better aligned with customer needs.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5DCC91-3DA1-A298-F15F-E3AE5B6B2A14}"/>
              </a:ext>
            </a:extLst>
          </p:cNvPr>
          <p:cNvSpPr/>
          <p:nvPr/>
        </p:nvSpPr>
        <p:spPr>
          <a:xfrm>
            <a:off x="1467168" y="3581602"/>
            <a:ext cx="9561095" cy="1395664"/>
          </a:xfrm>
          <a:prstGeom prst="rect">
            <a:avLst/>
          </a:prstGeom>
          <a:solidFill>
            <a:srgbClr val="FAF7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4F44C1-0B1F-2E90-3DCB-02F510C162AF}"/>
              </a:ext>
            </a:extLst>
          </p:cNvPr>
          <p:cNvSpPr txBox="1"/>
          <p:nvPr/>
        </p:nvSpPr>
        <p:spPr>
          <a:xfrm>
            <a:off x="1477116" y="3742162"/>
            <a:ext cx="9551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venir Book" panose="02000503020000020003" pitchFamily="2" charset="0"/>
              </a:rPr>
              <a:t>Book</a:t>
            </a:r>
            <a:r>
              <a:rPr lang="en-US" sz="1600" dirty="0">
                <a:latin typeface="Avenir Book" panose="02000503020000020003" pitchFamily="2" charset="0"/>
              </a:rPr>
              <a:t>: </a:t>
            </a:r>
            <a:r>
              <a:rPr lang="en-US" sz="1600" i="1" dirty="0">
                <a:latin typeface="Avenir Book" panose="02000503020000020003" pitchFamily="2" charset="0"/>
              </a:rPr>
              <a:t>Agile Innovation: The Revolutionary Approach to Accelerate Success, Inspire Engagement, and Ignite Creativity</a:t>
            </a:r>
            <a:r>
              <a:rPr lang="en-US" sz="1600" dirty="0">
                <a:latin typeface="Avenir Book" panose="02000503020000020003" pitchFamily="2" charset="0"/>
              </a:rPr>
              <a:t> by Langdon Morris, Moses Ma, and Po Chi Wu</a:t>
            </a:r>
          </a:p>
          <a:p>
            <a:endParaRPr lang="en-US" sz="1600" b="1" dirty="0">
              <a:latin typeface="Avenir Book" panose="02000503020000020003" pitchFamily="2" charset="0"/>
            </a:endParaRPr>
          </a:p>
          <a:p>
            <a:r>
              <a:rPr lang="en-US" sz="1600" b="1" dirty="0">
                <a:latin typeface="Avenir Book" panose="02000503020000020003" pitchFamily="2" charset="0"/>
              </a:rPr>
              <a:t>Article</a:t>
            </a:r>
            <a:r>
              <a:rPr lang="en-US" sz="1600" dirty="0">
                <a:latin typeface="Avenir Book" panose="02000503020000020003" pitchFamily="2" charset="0"/>
              </a:rPr>
              <a:t>: “Agile Innovation” by Bain &amp; Company</a:t>
            </a: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B95EB77-003E-910D-AA2C-68000D190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856" y="6004977"/>
            <a:ext cx="2762128" cy="75537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4DE28-5299-077A-FEFE-0B0D58A07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diagram of a customer relationship management&#10;&#10;Description automatically generated with medium confidence">
            <a:extLst>
              <a:ext uri="{FF2B5EF4-FFF2-40B4-BE49-F238E27FC236}">
                <a16:creationId xmlns:a16="http://schemas.microsoft.com/office/drawing/2014/main" id="{E6B19D20-8BDD-6497-A3A1-E243B3F62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016" y="965750"/>
            <a:ext cx="9329396" cy="589225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43C10-5EC7-8BF1-0D4D-1A0787026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228" y="219581"/>
            <a:ext cx="10168128" cy="1572768"/>
          </a:xfrm>
        </p:spPr>
        <p:txBody>
          <a:bodyPr>
            <a:normAutofit/>
          </a:bodyPr>
          <a:lstStyle/>
          <a:p>
            <a:r>
              <a:rPr lang="en-US" sz="4667" dirty="0"/>
              <a:t>8. Agile Innovation</a:t>
            </a: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A8F57E8-7B87-18F7-98DD-CBAC353A0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1856" y="6004977"/>
            <a:ext cx="2762128" cy="75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71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3F27BC-7079-4FF7-8F7C-ABC82FA3C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54728"/>
            <a:ext cx="3502152" cy="3591463"/>
          </a:xfrm>
        </p:spPr>
        <p:txBody>
          <a:bodyPr anchor="t"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1664" y="1371601"/>
            <a:ext cx="6620256" cy="4926318"/>
          </a:xfrm>
        </p:spPr>
        <p:txBody>
          <a:bodyPr>
            <a:normAutofit/>
          </a:bodyPr>
          <a:lstStyle/>
          <a:p>
            <a:r>
              <a:rPr lang="en-US" dirty="0"/>
              <a:t>Innovation is the lifeblood of any organization aiming to build (or maintain) its competitive advantage — and attract the best talent.</a:t>
            </a:r>
          </a:p>
          <a:p>
            <a:r>
              <a:rPr lang="en-US" dirty="0"/>
              <a:t>This deck, assembled by </a:t>
            </a:r>
            <a:r>
              <a:rPr lang="en-US" dirty="0" err="1"/>
              <a:t>InnoLead</a:t>
            </a:r>
            <a:r>
              <a:rPr lang="en-US" dirty="0"/>
              <a:t>, highlights the 14 most essential concepts in corporate innovation to help organizations foster creativity, agility, and leadership.</a:t>
            </a:r>
          </a:p>
          <a:p>
            <a:r>
              <a:rPr lang="en-US" dirty="0"/>
              <a:t>We define each concept; recommend additional reading; and provide a visual model or framework for each.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BBF191-9CC8-4313-B1CA-8DF1A53AE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1341D59-DA3C-5826-0707-2005169C1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743" y="5840774"/>
            <a:ext cx="3343217" cy="91429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8E535E8-A2A4-1CC4-9467-167E26173903}"/>
              </a:ext>
            </a:extLst>
          </p:cNvPr>
          <p:cNvSpPr txBox="1">
            <a:spLocks/>
          </p:cNvSpPr>
          <p:nvPr/>
        </p:nvSpPr>
        <p:spPr>
          <a:xfrm>
            <a:off x="640080" y="6193090"/>
            <a:ext cx="7042320" cy="4926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* We incorporated input from generative AI in this project to help make each concept succinct.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47044"/>
            <a:ext cx="10168128" cy="1572768"/>
          </a:xfrm>
        </p:spPr>
        <p:txBody>
          <a:bodyPr>
            <a:normAutofit/>
          </a:bodyPr>
          <a:lstStyle/>
          <a:p>
            <a:r>
              <a:rPr lang="en-US" sz="4667" dirty="0"/>
              <a:t>9. Innovation Ecosystems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682" y="1354728"/>
            <a:ext cx="10168128" cy="4926693"/>
          </a:xfrm>
        </p:spPr>
        <p:txBody>
          <a:bodyPr>
            <a:normAutofit/>
          </a:bodyPr>
          <a:lstStyle/>
          <a:p>
            <a:r>
              <a:rPr lang="en-US" sz="2533" dirty="0"/>
              <a:t>Core Idea: Build interconnected networks of partners, suppliers, and customers that co-create value and innovation.</a:t>
            </a:r>
          </a:p>
          <a:p>
            <a:r>
              <a:rPr lang="en-US" sz="2533" dirty="0"/>
              <a:t>Takeaway: Emphasize collaboration and resource-sharing across the ecosystem.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DC338D-E38C-09AE-5FA7-C6F86B70AD8A}"/>
              </a:ext>
            </a:extLst>
          </p:cNvPr>
          <p:cNvSpPr/>
          <p:nvPr/>
        </p:nvSpPr>
        <p:spPr>
          <a:xfrm>
            <a:off x="1423291" y="3636242"/>
            <a:ext cx="9561095" cy="1184613"/>
          </a:xfrm>
          <a:prstGeom prst="rect">
            <a:avLst/>
          </a:prstGeom>
          <a:solidFill>
            <a:srgbClr val="FAF7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CC0BFC-7A9A-7DE8-262C-72A5AB821419}"/>
              </a:ext>
            </a:extLst>
          </p:cNvPr>
          <p:cNvSpPr txBox="1"/>
          <p:nvPr/>
        </p:nvSpPr>
        <p:spPr>
          <a:xfrm>
            <a:off x="1009006" y="3728198"/>
            <a:ext cx="9551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375" lvl="1"/>
            <a:r>
              <a:rPr lang="en-US" sz="1600" b="1" dirty="0">
                <a:latin typeface="Avenir Book" panose="02000503020000020003" pitchFamily="2" charset="0"/>
              </a:rPr>
              <a:t>Book</a:t>
            </a:r>
            <a:r>
              <a:rPr lang="en-US" sz="1600" dirty="0">
                <a:latin typeface="Avenir Book" panose="02000503020000020003" pitchFamily="2" charset="0"/>
              </a:rPr>
              <a:t>: </a:t>
            </a:r>
            <a:r>
              <a:rPr lang="en-US" sz="1600" i="1" dirty="0">
                <a:latin typeface="Avenir Book" panose="02000503020000020003" pitchFamily="2" charset="0"/>
              </a:rPr>
              <a:t>Innovation Ecosystems: Increasing Competitiveness </a:t>
            </a:r>
            <a:r>
              <a:rPr lang="en-US" sz="1600" dirty="0">
                <a:latin typeface="Avenir Book" panose="02000503020000020003" pitchFamily="2" charset="0"/>
              </a:rPr>
              <a:t>by Martin Fransman</a:t>
            </a:r>
          </a:p>
          <a:p>
            <a:pPr marL="533375" lvl="1"/>
            <a:endParaRPr lang="en-US" sz="1600" b="1" dirty="0">
              <a:latin typeface="Avenir Book" panose="02000503020000020003" pitchFamily="2" charset="0"/>
            </a:endParaRPr>
          </a:p>
          <a:p>
            <a:pPr marL="533375" lvl="1"/>
            <a:r>
              <a:rPr lang="en-US" sz="1600" b="1" dirty="0">
                <a:latin typeface="Avenir Book" panose="02000503020000020003" pitchFamily="2" charset="0"/>
              </a:rPr>
              <a:t>Article</a:t>
            </a:r>
            <a:r>
              <a:rPr lang="en-US" sz="1600" dirty="0">
                <a:latin typeface="Avenir Book" panose="02000503020000020003" pitchFamily="2" charset="0"/>
              </a:rPr>
              <a:t>: “How to Create an Innovation Ecosystem” by Art Markman (</a:t>
            </a:r>
            <a:r>
              <a:rPr lang="en-US" sz="1600" i="1" dirty="0">
                <a:latin typeface="Avenir Book" panose="02000503020000020003" pitchFamily="2" charset="0"/>
              </a:rPr>
              <a:t>Harvard Business Review</a:t>
            </a:r>
            <a:r>
              <a:rPr lang="en-US" sz="1600" dirty="0">
                <a:latin typeface="Avenir Book" panose="02000503020000020003" pitchFamily="2" charset="0"/>
              </a:rPr>
              <a:t>)</a:t>
            </a:r>
            <a:endParaRPr lang="en-US" sz="3200" dirty="0">
              <a:latin typeface="Avenir Book" panose="02000503020000020003" pitchFamily="2" charset="0"/>
            </a:endParaRP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309B1ED-EBD8-E21C-E603-8F642B66D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856" y="6004977"/>
            <a:ext cx="2762128" cy="75537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A97DD-E913-21CE-1A57-C106F6ACB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8FCA0-315A-F2F6-9F42-8C433CEB2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47044"/>
            <a:ext cx="10168128" cy="1572768"/>
          </a:xfrm>
        </p:spPr>
        <p:txBody>
          <a:bodyPr>
            <a:normAutofit/>
          </a:bodyPr>
          <a:lstStyle/>
          <a:p>
            <a:r>
              <a:rPr lang="en-US" sz="4667" dirty="0"/>
              <a:t>9. Innovation Ecosystems</a:t>
            </a: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2FD8B5C-CEB8-5C22-1DBB-FAE1C37B9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856" y="6004977"/>
            <a:ext cx="2762128" cy="755376"/>
          </a:xfrm>
          <a:prstGeom prst="rect">
            <a:avLst/>
          </a:prstGeom>
        </p:spPr>
      </p:pic>
      <p:pic>
        <p:nvPicPr>
          <p:cNvPr id="10" name="Picture 9" descr="A diagram of a company&#10;&#10;Description automatically generated">
            <a:extLst>
              <a:ext uri="{FF2B5EF4-FFF2-40B4-BE49-F238E27FC236}">
                <a16:creationId xmlns:a16="http://schemas.microsoft.com/office/drawing/2014/main" id="{D77A5C6F-838B-53AD-AAF8-983FDB228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71" y="1608723"/>
            <a:ext cx="8190834" cy="4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20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8" y="176765"/>
            <a:ext cx="10168128" cy="1572768"/>
          </a:xfrm>
        </p:spPr>
        <p:txBody>
          <a:bodyPr>
            <a:normAutofit/>
          </a:bodyPr>
          <a:lstStyle/>
          <a:p>
            <a:r>
              <a:rPr lang="en-US" sz="4667" dirty="0"/>
              <a:t>10. Diffusion of Innovations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682" y="1354728"/>
            <a:ext cx="10168128" cy="4926693"/>
          </a:xfrm>
        </p:spPr>
        <p:txBody>
          <a:bodyPr>
            <a:normAutofit/>
          </a:bodyPr>
          <a:lstStyle/>
          <a:p>
            <a:r>
              <a:rPr lang="en-US" sz="2533" dirty="0"/>
              <a:t>Core Idea: Innovations spread through specific adopter categories (innovators, early adopters, early majority, late majority, laggards).</a:t>
            </a:r>
          </a:p>
          <a:p>
            <a:r>
              <a:rPr lang="en-US" sz="2533" dirty="0"/>
              <a:t>Takeaway: Tailor your innovation strategy to target each group effectively.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346F82-A442-39B1-F709-C241BFB1E535}"/>
              </a:ext>
            </a:extLst>
          </p:cNvPr>
          <p:cNvSpPr/>
          <p:nvPr/>
        </p:nvSpPr>
        <p:spPr>
          <a:xfrm>
            <a:off x="1469011" y="3602466"/>
            <a:ext cx="9561095" cy="1156831"/>
          </a:xfrm>
          <a:prstGeom prst="rect">
            <a:avLst/>
          </a:prstGeom>
          <a:solidFill>
            <a:srgbClr val="FAF7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29B02A-36F5-91CA-DCBB-0C7AA4581A24}"/>
              </a:ext>
            </a:extLst>
          </p:cNvPr>
          <p:cNvSpPr txBox="1"/>
          <p:nvPr/>
        </p:nvSpPr>
        <p:spPr>
          <a:xfrm>
            <a:off x="1054726" y="3715114"/>
            <a:ext cx="9551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375" lvl="1"/>
            <a:r>
              <a:rPr lang="en-US" sz="1600" b="1" dirty="0">
                <a:latin typeface="Avenir Book" panose="02000503020000020003" pitchFamily="2" charset="0"/>
              </a:rPr>
              <a:t>Book</a:t>
            </a:r>
            <a:r>
              <a:rPr lang="en-US" sz="1600" dirty="0">
                <a:latin typeface="Avenir Book" panose="02000503020000020003" pitchFamily="2" charset="0"/>
              </a:rPr>
              <a:t>: </a:t>
            </a:r>
            <a:r>
              <a:rPr lang="en-US" sz="1600" i="1" dirty="0">
                <a:latin typeface="Avenir Book" panose="02000503020000020003" pitchFamily="2" charset="0"/>
              </a:rPr>
              <a:t>Diffusion of Innovations</a:t>
            </a:r>
            <a:r>
              <a:rPr lang="en-US" sz="1600" dirty="0">
                <a:latin typeface="Avenir Book" panose="02000503020000020003" pitchFamily="2" charset="0"/>
              </a:rPr>
              <a:t> by Everett M. Rogers</a:t>
            </a:r>
          </a:p>
          <a:p>
            <a:pPr marL="533375" lvl="1"/>
            <a:endParaRPr lang="en-US" sz="1600" b="1" dirty="0">
              <a:latin typeface="Avenir Book" panose="02000503020000020003" pitchFamily="2" charset="0"/>
            </a:endParaRPr>
          </a:p>
          <a:p>
            <a:pPr marL="533375" lvl="1"/>
            <a:r>
              <a:rPr lang="en-US" sz="1600" b="1" dirty="0">
                <a:latin typeface="Avenir Book" panose="02000503020000020003" pitchFamily="2" charset="0"/>
              </a:rPr>
              <a:t>Article</a:t>
            </a:r>
            <a:r>
              <a:rPr lang="en-US" sz="1600" dirty="0">
                <a:latin typeface="Avenir Book" panose="02000503020000020003" pitchFamily="2" charset="0"/>
              </a:rPr>
              <a:t>: “The Diffusion of Innovation,” by Lt. Daniel W. Berger (</a:t>
            </a:r>
            <a:r>
              <a:rPr lang="en-US" sz="1600" i="1" dirty="0">
                <a:latin typeface="Avenir Book" panose="02000503020000020003" pitchFamily="2" charset="0"/>
              </a:rPr>
              <a:t>CHIPS</a:t>
            </a:r>
            <a:r>
              <a:rPr lang="en-US" sz="1600" dirty="0">
                <a:latin typeface="Avenir Book" panose="02000503020000020003" pitchFamily="2" charset="0"/>
              </a:rPr>
              <a:t>)</a:t>
            </a:r>
            <a:endParaRPr lang="en-US" sz="3200" dirty="0">
              <a:latin typeface="Avenir Book" panose="02000503020000020003" pitchFamily="2" charset="0"/>
            </a:endParaRP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2D8DDDE-5CC5-A15E-4AAE-E7C884D96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856" y="6004977"/>
            <a:ext cx="2762128" cy="75537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969C5-EB03-DC6E-3BA4-FC99D5325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008B-E473-B4B2-EB14-10917E68B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18" y="176765"/>
            <a:ext cx="10168128" cy="1572768"/>
          </a:xfrm>
        </p:spPr>
        <p:txBody>
          <a:bodyPr>
            <a:normAutofit/>
          </a:bodyPr>
          <a:lstStyle/>
          <a:p>
            <a:r>
              <a:rPr lang="en-US" sz="4667" dirty="0"/>
              <a:t>10. Diffusion of Innovations Theory</a:t>
            </a: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982FA58-1649-BE42-FDF4-9EF3E9D31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856" y="6004977"/>
            <a:ext cx="2762128" cy="755376"/>
          </a:xfrm>
          <a:prstGeom prst="rect">
            <a:avLst/>
          </a:prstGeom>
        </p:spPr>
      </p:pic>
      <p:pic>
        <p:nvPicPr>
          <p:cNvPr id="11" name="Picture 10" descr="A diagram of a half circle&#10;&#10;Description automatically generated with medium confidence">
            <a:extLst>
              <a:ext uri="{FF2B5EF4-FFF2-40B4-BE49-F238E27FC236}">
                <a16:creationId xmlns:a16="http://schemas.microsoft.com/office/drawing/2014/main" id="{17D94C7D-9592-9554-C919-F4B01A872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99" y="1749532"/>
            <a:ext cx="11165947" cy="35654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620DD9-4D69-1F94-0F24-0599C6697F49}"/>
              </a:ext>
            </a:extLst>
          </p:cNvPr>
          <p:cNvSpPr txBox="1"/>
          <p:nvPr/>
        </p:nvSpPr>
        <p:spPr>
          <a:xfrm>
            <a:off x="894677" y="5191839"/>
            <a:ext cx="4514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Grandview" panose="020B0502040204020203" pitchFamily="34" charset="0"/>
              </a:rPr>
              <a:t>Source: Smart Insights</a:t>
            </a:r>
          </a:p>
        </p:txBody>
      </p:sp>
    </p:spTree>
    <p:extLst>
      <p:ext uri="{BB962C8B-B14F-4D97-AF65-F5344CB8AC3E}">
        <p14:creationId xmlns:p14="http://schemas.microsoft.com/office/powerpoint/2010/main" val="1217872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8" y="179475"/>
            <a:ext cx="10168128" cy="1572768"/>
          </a:xfrm>
        </p:spPr>
        <p:txBody>
          <a:bodyPr>
            <a:normAutofit/>
          </a:bodyPr>
          <a:lstStyle/>
          <a:p>
            <a:r>
              <a:rPr lang="en-US" sz="4667" dirty="0"/>
              <a:t>11. Lean Startup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682" y="1421971"/>
            <a:ext cx="10168128" cy="4926693"/>
          </a:xfrm>
        </p:spPr>
        <p:txBody>
          <a:bodyPr>
            <a:normAutofit/>
          </a:bodyPr>
          <a:lstStyle/>
          <a:p>
            <a:r>
              <a:rPr lang="en-US" sz="2533" dirty="0"/>
              <a:t>Core Idea: A methodology for building businesses and products that focuses on creating a minimum viable product (MVP), testing hypotheses, and iterating quickly based on feedback.</a:t>
            </a:r>
          </a:p>
          <a:p>
            <a:r>
              <a:rPr lang="en-US" sz="2533" dirty="0"/>
              <a:t>Takeaway: Embrace a build-measure-learn cycle to reduce risk and ensure innovations meet real customer needs.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B1A862-0CE4-B7B6-F997-4A6AEC12C9D1}"/>
              </a:ext>
            </a:extLst>
          </p:cNvPr>
          <p:cNvSpPr/>
          <p:nvPr/>
        </p:nvSpPr>
        <p:spPr>
          <a:xfrm>
            <a:off x="1457581" y="4151103"/>
            <a:ext cx="9561095" cy="1397461"/>
          </a:xfrm>
          <a:prstGeom prst="rect">
            <a:avLst/>
          </a:prstGeom>
          <a:solidFill>
            <a:srgbClr val="FAF7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0C9A55-38B1-7F8E-D10F-DF38AE02D73A}"/>
              </a:ext>
            </a:extLst>
          </p:cNvPr>
          <p:cNvSpPr txBox="1"/>
          <p:nvPr/>
        </p:nvSpPr>
        <p:spPr>
          <a:xfrm>
            <a:off x="1663963" y="4263756"/>
            <a:ext cx="89304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venir Book" panose="02000503020000020003" pitchFamily="2" charset="0"/>
              </a:rPr>
              <a:t>Book</a:t>
            </a:r>
            <a:r>
              <a:rPr lang="en-US" sz="1600" dirty="0">
                <a:latin typeface="Avenir Book" panose="02000503020000020003" pitchFamily="2" charset="0"/>
              </a:rPr>
              <a:t>: </a:t>
            </a:r>
            <a:r>
              <a:rPr lang="en-US" sz="1600" i="1" dirty="0">
                <a:latin typeface="Avenir Book" panose="02000503020000020003" pitchFamily="2" charset="0"/>
              </a:rPr>
              <a:t>The Lean Startup: How Today's Entrepreneurs Use Continuous Innovation to Create Radically Successful Businesses</a:t>
            </a:r>
            <a:r>
              <a:rPr lang="en-US" sz="1600" dirty="0">
                <a:latin typeface="Avenir Book" panose="02000503020000020003" pitchFamily="2" charset="0"/>
              </a:rPr>
              <a:t> by Eric Ries</a:t>
            </a:r>
          </a:p>
          <a:p>
            <a:endParaRPr lang="en-US" sz="1600" dirty="0">
              <a:latin typeface="Avenir Book" panose="02000503020000020003" pitchFamily="2" charset="0"/>
            </a:endParaRPr>
          </a:p>
          <a:p>
            <a:r>
              <a:rPr lang="en-US" sz="1600" b="1" dirty="0">
                <a:latin typeface="Avenir Book" panose="02000503020000020003" pitchFamily="2" charset="0"/>
              </a:rPr>
              <a:t>Article</a:t>
            </a:r>
            <a:r>
              <a:rPr lang="en-US" sz="1600" dirty="0">
                <a:latin typeface="Avenir Book" panose="02000503020000020003" pitchFamily="2" charset="0"/>
              </a:rPr>
              <a:t>: “Why the Lean Start-Up Changes Everything” by Steve Blank (</a:t>
            </a:r>
            <a:r>
              <a:rPr lang="en-US" sz="1600" i="1" dirty="0">
                <a:latin typeface="Avenir Book" panose="02000503020000020003" pitchFamily="2" charset="0"/>
              </a:rPr>
              <a:t>Harvard Business Review</a:t>
            </a:r>
            <a:r>
              <a:rPr lang="en-US" sz="1600" dirty="0">
                <a:latin typeface="Avenir Book" panose="02000503020000020003" pitchFamily="2" charset="0"/>
              </a:rPr>
              <a:t>)</a:t>
            </a: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7DAB32D-D698-1E99-B7F2-133ADC752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856" y="6004977"/>
            <a:ext cx="2762128" cy="75537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B8EA4-CCAC-F4C9-7A80-C4DA943F6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E90E7-72CB-31DB-E115-66ED42DFC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18" y="179475"/>
            <a:ext cx="10168128" cy="1572768"/>
          </a:xfrm>
        </p:spPr>
        <p:txBody>
          <a:bodyPr>
            <a:normAutofit/>
          </a:bodyPr>
          <a:lstStyle/>
          <a:p>
            <a:r>
              <a:rPr lang="en-US" sz="4667" dirty="0"/>
              <a:t>11. Lean Startup</a:t>
            </a: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1CD7EE6-BCC2-A707-DDEB-19D6C5173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856" y="6004977"/>
            <a:ext cx="2762128" cy="755376"/>
          </a:xfrm>
          <a:prstGeom prst="rect">
            <a:avLst/>
          </a:prstGeom>
        </p:spPr>
      </p:pic>
      <p:pic>
        <p:nvPicPr>
          <p:cNvPr id="13" name="Picture 12" descr="A diagram of a startup&#10;&#10;Description automatically generated">
            <a:extLst>
              <a:ext uri="{FF2B5EF4-FFF2-40B4-BE49-F238E27FC236}">
                <a16:creationId xmlns:a16="http://schemas.microsoft.com/office/drawing/2014/main" id="{DF4C1656-2913-EBE7-19A6-A8C2B2F6F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0" y="1235709"/>
            <a:ext cx="6974840" cy="529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47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88" y="217170"/>
            <a:ext cx="10168128" cy="1572768"/>
          </a:xfrm>
        </p:spPr>
        <p:txBody>
          <a:bodyPr>
            <a:normAutofit/>
          </a:bodyPr>
          <a:lstStyle/>
          <a:p>
            <a:r>
              <a:rPr lang="en-US" sz="4667" dirty="0"/>
              <a:t>12. Blue Ocean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572" y="1330956"/>
            <a:ext cx="10168128" cy="492669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33" dirty="0"/>
              <a:t>Core Idea: Focus on creating new market spaces (blue oceans) where competition is irrelevant rather than competing in existing markets (red oceans).</a:t>
            </a:r>
          </a:p>
          <a:p>
            <a:pPr>
              <a:lnSpc>
                <a:spcPct val="90000"/>
              </a:lnSpc>
            </a:pPr>
            <a:r>
              <a:rPr lang="en-US" sz="2533" dirty="0"/>
              <a:t>Takeaway: Innovate by creating unique value propositions that address untapped customer needs.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DD3291-F9F6-20F5-D921-90F4802744C7}"/>
              </a:ext>
            </a:extLst>
          </p:cNvPr>
          <p:cNvSpPr/>
          <p:nvPr/>
        </p:nvSpPr>
        <p:spPr>
          <a:xfrm>
            <a:off x="1425425" y="3429000"/>
            <a:ext cx="9561095" cy="1466865"/>
          </a:xfrm>
          <a:prstGeom prst="rect">
            <a:avLst/>
          </a:prstGeom>
          <a:solidFill>
            <a:srgbClr val="FAF7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8F817C-DD28-B3FB-4E0C-68B823D2CB18}"/>
              </a:ext>
            </a:extLst>
          </p:cNvPr>
          <p:cNvSpPr txBox="1"/>
          <p:nvPr/>
        </p:nvSpPr>
        <p:spPr>
          <a:xfrm>
            <a:off x="1547665" y="3541648"/>
            <a:ext cx="9014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venir Book" panose="02000503020000020003" pitchFamily="2" charset="0"/>
              </a:rPr>
              <a:t>Book</a:t>
            </a:r>
            <a:r>
              <a:rPr lang="en-US" sz="1600" dirty="0">
                <a:latin typeface="Avenir Book" panose="02000503020000020003" pitchFamily="2" charset="0"/>
              </a:rPr>
              <a:t>: </a:t>
            </a:r>
            <a:r>
              <a:rPr lang="en-US" sz="1600" i="1" dirty="0">
                <a:latin typeface="Avenir Book" panose="02000503020000020003" pitchFamily="2" charset="0"/>
              </a:rPr>
              <a:t>Blue Ocean Strategy: How to Create Uncontested Market Space and Make the Competition Irrelevant</a:t>
            </a:r>
            <a:r>
              <a:rPr lang="en-US" sz="1600" dirty="0">
                <a:latin typeface="Avenir Book" panose="02000503020000020003" pitchFamily="2" charset="0"/>
              </a:rPr>
              <a:t> by W. Chan Kim and Renée Mauborgne</a:t>
            </a:r>
          </a:p>
          <a:p>
            <a:endParaRPr lang="en-US" sz="1600" dirty="0">
              <a:latin typeface="Avenir Book" panose="02000503020000020003" pitchFamily="2" charset="0"/>
            </a:endParaRPr>
          </a:p>
          <a:p>
            <a:r>
              <a:rPr lang="en-US" sz="1600" b="1" dirty="0">
                <a:latin typeface="Avenir Book" panose="02000503020000020003" pitchFamily="2" charset="0"/>
              </a:rPr>
              <a:t>Article</a:t>
            </a:r>
            <a:r>
              <a:rPr lang="en-US" sz="1600" dirty="0">
                <a:latin typeface="Avenir Book" panose="02000503020000020003" pitchFamily="2" charset="0"/>
              </a:rPr>
              <a:t>: “Blue Ocean Leadership” by W. Chan Kim and Renée Mauborgne (</a:t>
            </a:r>
            <a:r>
              <a:rPr lang="en-US" sz="1600" i="1" dirty="0">
                <a:latin typeface="Avenir Book" panose="02000503020000020003" pitchFamily="2" charset="0"/>
              </a:rPr>
              <a:t>Harvard Business Review</a:t>
            </a:r>
            <a:r>
              <a:rPr lang="en-US" sz="1600" dirty="0">
                <a:latin typeface="Avenir Book" panose="02000503020000020003" pitchFamily="2" charset="0"/>
              </a:rPr>
              <a:t>)</a:t>
            </a: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52DB3E8-4166-DBFF-A8E8-1082EA70F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856" y="6004977"/>
            <a:ext cx="2762128" cy="75537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E71AE-1BC4-DEE4-BDAF-B22F9C9E2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omparison of a strategy&#10;&#10;Description automatically generated with medium confidence">
            <a:extLst>
              <a:ext uri="{FF2B5EF4-FFF2-40B4-BE49-F238E27FC236}">
                <a16:creationId xmlns:a16="http://schemas.microsoft.com/office/drawing/2014/main" id="{C11C0C62-F3A5-92DD-858E-B9A7609B83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94"/>
          <a:stretch/>
        </p:blipFill>
        <p:spPr>
          <a:xfrm>
            <a:off x="1200149" y="1129138"/>
            <a:ext cx="8930706" cy="46201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E5938E-98CB-9AD1-2DA3-278ABC067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88" y="217170"/>
            <a:ext cx="10168128" cy="1572768"/>
          </a:xfrm>
        </p:spPr>
        <p:txBody>
          <a:bodyPr>
            <a:normAutofit/>
          </a:bodyPr>
          <a:lstStyle/>
          <a:p>
            <a:r>
              <a:rPr lang="en-US" sz="4667" dirty="0"/>
              <a:t>12. Blue Ocean Strategy</a:t>
            </a: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8522A3F-B7B2-A656-19ED-0C45660E2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1856" y="6004977"/>
            <a:ext cx="2762128" cy="7553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A364C6-E9E1-8F3D-597C-FE7480A8E1CB}"/>
              </a:ext>
            </a:extLst>
          </p:cNvPr>
          <p:cNvSpPr txBox="1"/>
          <p:nvPr/>
        </p:nvSpPr>
        <p:spPr>
          <a:xfrm>
            <a:off x="1661160" y="5482641"/>
            <a:ext cx="4514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Grandview" panose="020B0502040204020203" pitchFamily="34" charset="0"/>
              </a:rPr>
              <a:t>Source: Blue Ocean Strategy</a:t>
            </a:r>
          </a:p>
        </p:txBody>
      </p:sp>
    </p:spTree>
    <p:extLst>
      <p:ext uri="{BB962C8B-B14F-4D97-AF65-F5344CB8AC3E}">
        <p14:creationId xmlns:p14="http://schemas.microsoft.com/office/powerpoint/2010/main" val="2037697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88" y="262384"/>
            <a:ext cx="10168128" cy="1572768"/>
          </a:xfrm>
        </p:spPr>
        <p:txBody>
          <a:bodyPr>
            <a:normAutofit/>
          </a:bodyPr>
          <a:lstStyle/>
          <a:p>
            <a:r>
              <a:rPr lang="en-US" sz="4667" dirty="0"/>
              <a:t>13. Frugal 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682" y="1400448"/>
            <a:ext cx="10168128" cy="4926693"/>
          </a:xfrm>
        </p:spPr>
        <p:txBody>
          <a:bodyPr>
            <a:normAutofit/>
          </a:bodyPr>
          <a:lstStyle/>
          <a:p>
            <a:r>
              <a:rPr lang="en-US" sz="2533" dirty="0"/>
              <a:t>Core Idea: Innovate by designing simple, effective, and affordable solutions, particularly for resource-constrained environments.</a:t>
            </a:r>
          </a:p>
          <a:p>
            <a:r>
              <a:rPr lang="en-US" sz="2533" dirty="0"/>
              <a:t>Takeaway: Focus on efficiency and accessibility to open up new market opportunities.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65330F-3926-65E9-7ACA-BF2FDF8EFB97}"/>
              </a:ext>
            </a:extLst>
          </p:cNvPr>
          <p:cNvSpPr/>
          <p:nvPr/>
        </p:nvSpPr>
        <p:spPr>
          <a:xfrm>
            <a:off x="1469011" y="3636756"/>
            <a:ext cx="9561095" cy="1107999"/>
          </a:xfrm>
          <a:prstGeom prst="rect">
            <a:avLst/>
          </a:prstGeom>
          <a:solidFill>
            <a:srgbClr val="FAF7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EA53B9-F9B4-9841-F061-BDF61A938A06}"/>
              </a:ext>
            </a:extLst>
          </p:cNvPr>
          <p:cNvSpPr txBox="1"/>
          <p:nvPr/>
        </p:nvSpPr>
        <p:spPr>
          <a:xfrm>
            <a:off x="1469010" y="3781642"/>
            <a:ext cx="9136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venir Book" panose="02000503020000020003" pitchFamily="2" charset="0"/>
              </a:rPr>
              <a:t>Book</a:t>
            </a:r>
            <a:r>
              <a:rPr lang="en-US" sz="1600" dirty="0">
                <a:latin typeface="Avenir Book" panose="02000503020000020003" pitchFamily="2" charset="0"/>
              </a:rPr>
              <a:t>: </a:t>
            </a:r>
            <a:r>
              <a:rPr lang="en-US" sz="1600" i="1" dirty="0">
                <a:latin typeface="Avenir Book" panose="02000503020000020003" pitchFamily="2" charset="0"/>
              </a:rPr>
              <a:t>Frugal Innovation: How to Do More with Less</a:t>
            </a:r>
            <a:r>
              <a:rPr lang="en-US" sz="1600" dirty="0">
                <a:latin typeface="Avenir Book" panose="02000503020000020003" pitchFamily="2" charset="0"/>
              </a:rPr>
              <a:t> by Navi Radjou and Jaideep Prabhu</a:t>
            </a:r>
          </a:p>
          <a:p>
            <a:endParaRPr lang="en-US" sz="1600" dirty="0">
              <a:latin typeface="Avenir Book" panose="02000503020000020003" pitchFamily="2" charset="0"/>
            </a:endParaRPr>
          </a:p>
          <a:p>
            <a:r>
              <a:rPr lang="en-US" sz="1600" b="1" dirty="0">
                <a:latin typeface="Avenir Book" panose="02000503020000020003" pitchFamily="2" charset="0"/>
              </a:rPr>
              <a:t>Article</a:t>
            </a:r>
            <a:r>
              <a:rPr lang="en-US" sz="1600" dirty="0">
                <a:latin typeface="Avenir Book" panose="02000503020000020003" pitchFamily="2" charset="0"/>
              </a:rPr>
              <a:t>: “The Rising Frugal Economy” by Navi Radjou (MIT Sloan Management Review)</a:t>
            </a:r>
          </a:p>
          <a:p>
            <a:pPr marL="533375" lvl="1"/>
            <a:endParaRPr lang="en-US" sz="1600" dirty="0">
              <a:latin typeface="Avenir Book" panose="02000503020000020003" pitchFamily="2" charset="0"/>
            </a:endParaRP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515EC04-E848-5935-867A-2CAACAE3B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856" y="6004977"/>
            <a:ext cx="2762128" cy="75537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7F184-9610-797B-172B-EE18718F4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1E237F45-07D8-F942-7C39-4403C8BBE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280" y="1358066"/>
            <a:ext cx="8544560" cy="48797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EE52F1-8959-B8E7-2899-B3EE58FFE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88" y="262384"/>
            <a:ext cx="10168128" cy="1572768"/>
          </a:xfrm>
        </p:spPr>
        <p:txBody>
          <a:bodyPr>
            <a:normAutofit/>
          </a:bodyPr>
          <a:lstStyle/>
          <a:p>
            <a:r>
              <a:rPr lang="en-US" sz="4667" dirty="0"/>
              <a:t>13. Frugal Innovation</a:t>
            </a: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F3219FC-5C3F-7218-ECC4-48A4743DE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1856" y="6004977"/>
            <a:ext cx="2762128" cy="7553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145A05-A319-B101-DFE8-F915E0D48BF8}"/>
              </a:ext>
            </a:extLst>
          </p:cNvPr>
          <p:cNvSpPr txBox="1"/>
          <p:nvPr/>
        </p:nvSpPr>
        <p:spPr>
          <a:xfrm>
            <a:off x="1581150" y="5758756"/>
            <a:ext cx="4514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Grandview" panose="020B0502040204020203" pitchFamily="34" charset="0"/>
              </a:rPr>
              <a:t>Source: Navi Radjou</a:t>
            </a:r>
          </a:p>
        </p:txBody>
      </p:sp>
    </p:spTree>
    <p:extLst>
      <p:ext uri="{BB962C8B-B14F-4D97-AF65-F5344CB8AC3E}">
        <p14:creationId xmlns:p14="http://schemas.microsoft.com/office/powerpoint/2010/main" val="3196998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218" y="275535"/>
            <a:ext cx="10168128" cy="1572768"/>
          </a:xfrm>
        </p:spPr>
        <p:txBody>
          <a:bodyPr>
            <a:normAutofit/>
          </a:bodyPr>
          <a:lstStyle/>
          <a:p>
            <a:r>
              <a:rPr lang="en-US" dirty="0"/>
              <a:t>1. The Innovator's Dilemma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478" y="1419715"/>
            <a:ext cx="10168128" cy="2691743"/>
          </a:xfrm>
        </p:spPr>
        <p:txBody>
          <a:bodyPr>
            <a:normAutofit/>
          </a:bodyPr>
          <a:lstStyle/>
          <a:p>
            <a:r>
              <a:rPr lang="en-US" sz="2533" dirty="0"/>
              <a:t>Core Idea: Established companies often fail to innovate because they focus on sustaining innovations (serving existing customers) rather than disruptive innovations that create new markets.</a:t>
            </a:r>
          </a:p>
          <a:p>
            <a:r>
              <a:rPr lang="en-US" sz="2533" dirty="0"/>
              <a:t>Takeaway: Prioritize long-term disruptive technologies/opportunities even when they challenge your existing business.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977B42-93F2-AC87-618C-720504E87F6A}"/>
              </a:ext>
            </a:extLst>
          </p:cNvPr>
          <p:cNvSpPr/>
          <p:nvPr/>
        </p:nvSpPr>
        <p:spPr>
          <a:xfrm>
            <a:off x="1425425" y="4111458"/>
            <a:ext cx="9561095" cy="1600438"/>
          </a:xfrm>
          <a:prstGeom prst="rect">
            <a:avLst/>
          </a:prstGeom>
          <a:solidFill>
            <a:srgbClr val="FAF7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84863C-4E70-C9E4-972F-00B9BD70867B}"/>
              </a:ext>
            </a:extLst>
          </p:cNvPr>
          <p:cNvSpPr txBox="1"/>
          <p:nvPr/>
        </p:nvSpPr>
        <p:spPr>
          <a:xfrm>
            <a:off x="1011138" y="4203414"/>
            <a:ext cx="95511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375" lvl="1"/>
            <a:r>
              <a:rPr lang="en-US" sz="1400" b="1" dirty="0">
                <a:latin typeface="Avenir Book" panose="02000503020000020003" pitchFamily="2" charset="0"/>
              </a:rPr>
              <a:t>Additional Reading: </a:t>
            </a:r>
          </a:p>
          <a:p>
            <a:pPr marL="533375" lvl="1"/>
            <a:endParaRPr lang="en-US" sz="1400" b="1" dirty="0">
              <a:latin typeface="Avenir Book" panose="02000503020000020003" pitchFamily="2" charset="0"/>
            </a:endParaRPr>
          </a:p>
          <a:p>
            <a:pPr marL="533375" lvl="1"/>
            <a:r>
              <a:rPr lang="en-US" sz="1400" b="1" dirty="0">
                <a:latin typeface="Avenir Book" panose="02000503020000020003" pitchFamily="2" charset="0"/>
              </a:rPr>
              <a:t>Book</a:t>
            </a:r>
            <a:r>
              <a:rPr lang="en-US" sz="1400" dirty="0">
                <a:latin typeface="Avenir Book" panose="02000503020000020003" pitchFamily="2" charset="0"/>
              </a:rPr>
              <a:t>: </a:t>
            </a:r>
            <a:r>
              <a:rPr lang="en-US" sz="1400" i="1" dirty="0">
                <a:latin typeface="Avenir Book" panose="02000503020000020003" pitchFamily="2" charset="0"/>
              </a:rPr>
              <a:t>The Innovator’s Dilemma: When New Technologies Cause Great Firms to Fail</a:t>
            </a:r>
            <a:r>
              <a:rPr lang="en-US" sz="1400" dirty="0">
                <a:latin typeface="Avenir Book" panose="02000503020000020003" pitchFamily="2" charset="0"/>
              </a:rPr>
              <a:t> by Clayton M. Christensen</a:t>
            </a:r>
          </a:p>
          <a:p>
            <a:pPr marL="533375" lvl="1"/>
            <a:endParaRPr lang="en-US" sz="1400" b="1" dirty="0">
              <a:latin typeface="Avenir Book" panose="02000503020000020003" pitchFamily="2" charset="0"/>
            </a:endParaRPr>
          </a:p>
          <a:p>
            <a:pPr marL="533375" lvl="1"/>
            <a:r>
              <a:rPr lang="en-US" sz="1400" b="1" dirty="0">
                <a:latin typeface="Avenir Book" panose="02000503020000020003" pitchFamily="2" charset="0"/>
              </a:rPr>
              <a:t>Article</a:t>
            </a:r>
            <a:r>
              <a:rPr lang="en-US" sz="1400" dirty="0">
                <a:latin typeface="Avenir Book" panose="02000503020000020003" pitchFamily="2" charset="0"/>
              </a:rPr>
              <a:t>: “What is Disruptive Innovation?” by Clayton M. Christensen, Michael E. Raynor, and Rory McDonald (</a:t>
            </a:r>
            <a:r>
              <a:rPr lang="en-US" sz="1400" i="1" dirty="0">
                <a:latin typeface="Avenir Book" panose="02000503020000020003" pitchFamily="2" charset="0"/>
              </a:rPr>
              <a:t>Harvard Business Review</a:t>
            </a:r>
            <a:r>
              <a:rPr lang="en-US" sz="1400" dirty="0">
                <a:latin typeface="Avenir Book" panose="02000503020000020003" pitchFamily="2" charset="0"/>
              </a:rPr>
              <a:t>)</a:t>
            </a:r>
          </a:p>
          <a:p>
            <a:endParaRPr lang="en-US" sz="1400" dirty="0">
              <a:latin typeface="Avenir Book" panose="02000503020000020003" pitchFamily="2" charset="0"/>
            </a:endParaRPr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F4323CE-2A5C-8B70-9996-2452C2C9E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856" y="6004977"/>
            <a:ext cx="2762128" cy="75537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59004"/>
            <a:ext cx="10168128" cy="1572768"/>
          </a:xfrm>
        </p:spPr>
        <p:txBody>
          <a:bodyPr>
            <a:normAutofit/>
          </a:bodyPr>
          <a:lstStyle/>
          <a:p>
            <a:r>
              <a:rPr lang="en-US" sz="4667" dirty="0"/>
              <a:t>14. Business Model 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6769" y="1389018"/>
            <a:ext cx="10168128" cy="4926693"/>
          </a:xfrm>
        </p:spPr>
        <p:txBody>
          <a:bodyPr>
            <a:normAutofit/>
          </a:bodyPr>
          <a:lstStyle/>
          <a:p>
            <a:r>
              <a:rPr lang="en-US" sz="2533" dirty="0"/>
              <a:t>Core Idea: Rethinking how a company delivers value, not just the products and services it offers. One frequently-used tool is the Business Model Canvas.</a:t>
            </a:r>
          </a:p>
          <a:p>
            <a:r>
              <a:rPr lang="en-US" sz="2533" dirty="0"/>
              <a:t>Takeaway: Regularly challenge and reimagine your business model to adapt to market changes.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3C5544-993F-F5EF-8CB9-63254E67D914}"/>
              </a:ext>
            </a:extLst>
          </p:cNvPr>
          <p:cNvSpPr/>
          <p:nvPr/>
        </p:nvSpPr>
        <p:spPr>
          <a:xfrm>
            <a:off x="1562585" y="4064528"/>
            <a:ext cx="9561095" cy="1649003"/>
          </a:xfrm>
          <a:prstGeom prst="rect">
            <a:avLst/>
          </a:prstGeom>
          <a:solidFill>
            <a:srgbClr val="FAF7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09E6BB-82CD-4F5F-1B5A-68F78F2BAA24}"/>
              </a:ext>
            </a:extLst>
          </p:cNvPr>
          <p:cNvSpPr txBox="1"/>
          <p:nvPr/>
        </p:nvSpPr>
        <p:spPr>
          <a:xfrm>
            <a:off x="1693729" y="4190294"/>
            <a:ext cx="9551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venir Book" panose="02000503020000020003" pitchFamily="2" charset="0"/>
              </a:rPr>
              <a:t>Book</a:t>
            </a:r>
            <a:r>
              <a:rPr lang="en-US" sz="1600" dirty="0">
                <a:latin typeface="Avenir Book" panose="02000503020000020003" pitchFamily="2" charset="0"/>
              </a:rPr>
              <a:t>: </a:t>
            </a:r>
            <a:r>
              <a:rPr lang="en-US" sz="1600" i="1" dirty="0">
                <a:latin typeface="Avenir Book" panose="02000503020000020003" pitchFamily="2" charset="0"/>
              </a:rPr>
              <a:t>Business Model Generation: A Handbook for Visionaries, Game Changers, and Challengers</a:t>
            </a:r>
            <a:r>
              <a:rPr lang="en-US" sz="1600" dirty="0">
                <a:latin typeface="Avenir Book" panose="02000503020000020003" pitchFamily="2" charset="0"/>
              </a:rPr>
              <a:t> by Alexander Osterwalder and Yves Pigneur</a:t>
            </a:r>
          </a:p>
          <a:p>
            <a:endParaRPr lang="en-US" sz="1600" dirty="0">
              <a:latin typeface="Avenir Book" panose="02000503020000020003" pitchFamily="2" charset="0"/>
            </a:endParaRPr>
          </a:p>
          <a:p>
            <a:r>
              <a:rPr lang="en-US" sz="1600" b="1" dirty="0">
                <a:latin typeface="Avenir Book" panose="02000503020000020003" pitchFamily="2" charset="0"/>
              </a:rPr>
              <a:t>Article</a:t>
            </a:r>
            <a:r>
              <a:rPr lang="en-US" sz="1600" dirty="0">
                <a:latin typeface="Avenir Book" panose="02000503020000020003" pitchFamily="2" charset="0"/>
              </a:rPr>
              <a:t>: “Reinventing Your Business Model” by Mark W. Johnson, Clayton M. Christensen, and Henning </a:t>
            </a:r>
            <a:r>
              <a:rPr lang="en-US" sz="1600" dirty="0" err="1">
                <a:latin typeface="Avenir Book" panose="02000503020000020003" pitchFamily="2" charset="0"/>
              </a:rPr>
              <a:t>Kagermann</a:t>
            </a:r>
            <a:r>
              <a:rPr lang="en-US" sz="1600" dirty="0">
                <a:latin typeface="Avenir Book" panose="02000503020000020003" pitchFamily="2" charset="0"/>
              </a:rPr>
              <a:t> (</a:t>
            </a:r>
            <a:r>
              <a:rPr lang="en-US" sz="1600" i="1" dirty="0">
                <a:latin typeface="Avenir Book" panose="02000503020000020003" pitchFamily="2" charset="0"/>
              </a:rPr>
              <a:t>Harvard Business Review</a:t>
            </a:r>
            <a:r>
              <a:rPr lang="en-US" sz="1600" dirty="0">
                <a:latin typeface="Avenir Book" panose="02000503020000020003" pitchFamily="2" charset="0"/>
              </a:rPr>
              <a:t>)</a:t>
            </a: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B065671-9FD0-86A2-8E61-0042704E3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856" y="6004977"/>
            <a:ext cx="2762128" cy="75537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04436-A33E-C682-57FF-9BF739B62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4DE2F-5ABC-1279-D54D-4DCC6B09C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59004"/>
            <a:ext cx="10168128" cy="1572768"/>
          </a:xfrm>
        </p:spPr>
        <p:txBody>
          <a:bodyPr>
            <a:normAutofit/>
          </a:bodyPr>
          <a:lstStyle/>
          <a:p>
            <a:r>
              <a:rPr lang="en-US" sz="4667" dirty="0"/>
              <a:t>14. Business Model Innovation</a:t>
            </a: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96F07D7-23AE-1DF2-8ABC-32076A9CB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856" y="6004977"/>
            <a:ext cx="2762128" cy="755376"/>
          </a:xfrm>
          <a:prstGeom prst="rect">
            <a:avLst/>
          </a:prstGeom>
        </p:spPr>
      </p:pic>
      <p:pic>
        <p:nvPicPr>
          <p:cNvPr id="10" name="Picture 9" descr="A white board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5612F3FB-5A45-67BF-2B33-D54BF1F63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796" y="1366994"/>
            <a:ext cx="7077014" cy="500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57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1E5EB-36E2-A334-A252-833135577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3910D-ADF2-ADDC-E8F9-9F78C902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502152" cy="3591463"/>
          </a:xfrm>
        </p:spPr>
        <p:txBody>
          <a:bodyPr anchor="t">
            <a:normAutofit/>
          </a:bodyPr>
          <a:lstStyle/>
          <a:p>
            <a:r>
              <a:rPr lang="en-US" sz="4000" dirty="0"/>
              <a:t>For more…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51B10-885F-1B5B-47C7-57534E6F2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664" y="1371601"/>
            <a:ext cx="7042320" cy="4926318"/>
          </a:xfrm>
        </p:spPr>
        <p:txBody>
          <a:bodyPr>
            <a:normAutofit/>
          </a:bodyPr>
          <a:lstStyle/>
          <a:p>
            <a:r>
              <a:rPr lang="en-US" dirty="0" err="1"/>
              <a:t>InnoLead</a:t>
            </a:r>
            <a:r>
              <a:rPr lang="en-US" dirty="0"/>
              <a:t> is the world’s most trusted resource on leadership, change, and innovation.</a:t>
            </a:r>
          </a:p>
          <a:p>
            <a:r>
              <a:rPr lang="en-US" sz="2000" dirty="0"/>
              <a:t>For more resources </a:t>
            </a:r>
            <a:r>
              <a:rPr lang="en-US" dirty="0"/>
              <a:t>like this one</a:t>
            </a:r>
            <a:r>
              <a:rPr lang="en-US" sz="2000" dirty="0"/>
              <a:t>, visit </a:t>
            </a:r>
            <a:r>
              <a:rPr lang="en-US" sz="2000" dirty="0" err="1"/>
              <a:t>InnoLead</a:t>
            </a:r>
            <a:r>
              <a:rPr lang="en-US" sz="2000" dirty="0"/>
              <a:t>: </a:t>
            </a:r>
            <a:r>
              <a:rPr lang="en-US" sz="2000" dirty="0" err="1"/>
              <a:t>innolead.com</a:t>
            </a:r>
            <a:r>
              <a:rPr lang="en-US" sz="2000" dirty="0"/>
              <a:t>/data-and-templates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5E1978A-1C79-E11F-43BB-B225FF6F3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856" y="6004977"/>
            <a:ext cx="2762128" cy="75537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FAC058-8437-F190-8990-C2761AB1F66A}"/>
              </a:ext>
            </a:extLst>
          </p:cNvPr>
          <p:cNvCxnSpPr>
            <a:cxnSpLocks/>
          </p:cNvCxnSpPr>
          <p:nvPr/>
        </p:nvCxnSpPr>
        <p:spPr>
          <a:xfrm>
            <a:off x="712092" y="1031151"/>
            <a:ext cx="98658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84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9C361-EFA5-A3A0-EABC-78699656E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BE3CF-4B60-B1C9-6B83-641FF2FC8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18" y="275535"/>
            <a:ext cx="10168128" cy="1572768"/>
          </a:xfrm>
        </p:spPr>
        <p:txBody>
          <a:bodyPr>
            <a:normAutofit/>
          </a:bodyPr>
          <a:lstStyle/>
          <a:p>
            <a:r>
              <a:rPr lang="en-US" dirty="0"/>
              <a:t>1. The Innovator's Dilemma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A8D008-EE5D-5137-133F-258C049D9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870" y="1346877"/>
            <a:ext cx="8126730" cy="4812576"/>
          </a:xfrm>
          <a:prstGeom prst="rect">
            <a:avLst/>
          </a:prstGeom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17FA511-19A0-344D-CC0F-B5C648D3F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1856" y="6004977"/>
            <a:ext cx="2762128" cy="75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24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450" y="299980"/>
            <a:ext cx="10168128" cy="1572768"/>
          </a:xfrm>
        </p:spPr>
        <p:txBody>
          <a:bodyPr>
            <a:normAutofit/>
          </a:bodyPr>
          <a:lstStyle/>
          <a:p>
            <a:r>
              <a:rPr lang="en-US" dirty="0"/>
              <a:t>2. The Three Horizons of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682" y="1377588"/>
            <a:ext cx="10168128" cy="4926693"/>
          </a:xfrm>
        </p:spPr>
        <p:txBody>
          <a:bodyPr>
            <a:normAutofit/>
          </a:bodyPr>
          <a:lstStyle/>
          <a:p>
            <a:r>
              <a:rPr lang="en-US" sz="2533" dirty="0"/>
              <a:t>Core Idea: Organizations should manage innovation across three horizons: sustaining the core business (H1), scaling emerging opportunities (H2), and creating transformational innovations (H3).</a:t>
            </a:r>
          </a:p>
          <a:p>
            <a:r>
              <a:rPr lang="en-US" sz="2533" dirty="0"/>
              <a:t>Takeaway: Allocate resources across all three horizons for sustained growth.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FB1375-9094-ED04-73F9-0331800BD62D}"/>
              </a:ext>
            </a:extLst>
          </p:cNvPr>
          <p:cNvSpPr/>
          <p:nvPr/>
        </p:nvSpPr>
        <p:spPr>
          <a:xfrm>
            <a:off x="1403245" y="4047752"/>
            <a:ext cx="9561095" cy="1432660"/>
          </a:xfrm>
          <a:prstGeom prst="rect">
            <a:avLst/>
          </a:prstGeom>
          <a:solidFill>
            <a:srgbClr val="FAF7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F9D2F4-A128-D61C-E4A7-BABC16C1E3C2}"/>
              </a:ext>
            </a:extLst>
          </p:cNvPr>
          <p:cNvSpPr txBox="1"/>
          <p:nvPr/>
        </p:nvSpPr>
        <p:spPr>
          <a:xfrm>
            <a:off x="988960" y="3727721"/>
            <a:ext cx="9551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375" lvl="1"/>
            <a:r>
              <a:rPr lang="en-US" sz="1600" b="1" dirty="0">
                <a:latin typeface="Avenir Book" panose="02000503020000020003" pitchFamily="2" charset="0"/>
              </a:rPr>
              <a:t> </a:t>
            </a:r>
          </a:p>
          <a:p>
            <a:pPr marL="533375" lvl="1"/>
            <a:endParaRPr lang="en-US" sz="1600" b="1" dirty="0">
              <a:latin typeface="Avenir Book" panose="02000503020000020003" pitchFamily="2" charset="0"/>
            </a:endParaRPr>
          </a:p>
          <a:p>
            <a:pPr marL="533375" lvl="1"/>
            <a:r>
              <a:rPr lang="en-US" sz="1600" b="1" dirty="0">
                <a:latin typeface="Avenir Book" panose="02000503020000020003" pitchFamily="2" charset="0"/>
              </a:rPr>
              <a:t>Book</a:t>
            </a:r>
            <a:r>
              <a:rPr lang="en-US" sz="1600" dirty="0">
                <a:latin typeface="Avenir Book" panose="02000503020000020003" pitchFamily="2" charset="0"/>
              </a:rPr>
              <a:t>: </a:t>
            </a:r>
            <a:r>
              <a:rPr lang="en-US" sz="1600" i="1" dirty="0">
                <a:latin typeface="Avenir Book" panose="02000503020000020003" pitchFamily="2" charset="0"/>
              </a:rPr>
              <a:t>The Alchemy of Growth: Practical Insights for Building the Enduring Enterprise</a:t>
            </a:r>
            <a:r>
              <a:rPr lang="en-US" sz="1600" dirty="0">
                <a:latin typeface="Avenir Book" panose="02000503020000020003" pitchFamily="2" charset="0"/>
              </a:rPr>
              <a:t> by Mehrdad </a:t>
            </a:r>
            <a:r>
              <a:rPr lang="en-US" sz="1600" dirty="0" err="1">
                <a:latin typeface="Avenir Book" panose="02000503020000020003" pitchFamily="2" charset="0"/>
              </a:rPr>
              <a:t>Baghai</a:t>
            </a:r>
            <a:r>
              <a:rPr lang="en-US" sz="1600" dirty="0">
                <a:latin typeface="Avenir Book" panose="02000503020000020003" pitchFamily="2" charset="0"/>
              </a:rPr>
              <a:t>, Stephen Coley, and David White</a:t>
            </a:r>
          </a:p>
          <a:p>
            <a:pPr marL="533375" lvl="1"/>
            <a:endParaRPr lang="en-US" sz="1600" b="1" dirty="0">
              <a:latin typeface="Avenir Book" panose="02000503020000020003" pitchFamily="2" charset="0"/>
            </a:endParaRPr>
          </a:p>
          <a:p>
            <a:pPr marL="533375" lvl="1"/>
            <a:r>
              <a:rPr lang="en-US" sz="1600" b="1" dirty="0">
                <a:latin typeface="Avenir Book" panose="02000503020000020003" pitchFamily="2" charset="0"/>
              </a:rPr>
              <a:t>Article</a:t>
            </a:r>
            <a:r>
              <a:rPr lang="en-US" sz="1600" dirty="0">
                <a:latin typeface="Avenir Book" panose="02000503020000020003" pitchFamily="2" charset="0"/>
              </a:rPr>
              <a:t>: “Enduring Ideas: The Three Horizons of Growth” by McKinsey &amp; Company</a:t>
            </a:r>
            <a:endParaRPr lang="en-US" sz="3200" dirty="0">
              <a:latin typeface="Avenir Book" panose="02000503020000020003" pitchFamily="2" charset="0"/>
            </a:endParaRP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23E1909-4B05-E692-B695-E584317F2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856" y="6004977"/>
            <a:ext cx="2762128" cy="7553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business&#10;&#10;Description automatically generated">
            <a:extLst>
              <a:ext uri="{FF2B5EF4-FFF2-40B4-BE49-F238E27FC236}">
                <a16:creationId xmlns:a16="http://schemas.microsoft.com/office/drawing/2014/main" id="{0F2ACDB2-7440-8052-11DB-48088A882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579" y="1108710"/>
            <a:ext cx="8094277" cy="4896267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0DF0E6F-1CE2-C001-BF43-DE3C2143BE46}"/>
              </a:ext>
            </a:extLst>
          </p:cNvPr>
          <p:cNvSpPr txBox="1">
            <a:spLocks/>
          </p:cNvSpPr>
          <p:nvPr/>
        </p:nvSpPr>
        <p:spPr>
          <a:xfrm>
            <a:off x="703450" y="299980"/>
            <a:ext cx="10168128" cy="15727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2. The Three Horizons of Growth</a:t>
            </a:r>
            <a:endParaRPr lang="en-US" dirty="0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F223855-4041-19F7-7D85-E7BB03074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1856" y="6004977"/>
            <a:ext cx="2762128" cy="75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70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0D54B-346B-9B61-254B-83BA9F1D5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diagram of a company's company's company's company's company's company's company's company's company's company's company's company'&#10;&#10;Description automatically generated">
            <a:extLst>
              <a:ext uri="{FF2B5EF4-FFF2-40B4-BE49-F238E27FC236}">
                <a16:creationId xmlns:a16="http://schemas.microsoft.com/office/drawing/2014/main" id="{AC561ABB-8B0F-34B5-B233-945A51D1C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7977" y="1097165"/>
            <a:ext cx="8603243" cy="4907812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909F364-B659-9EDD-1779-A3D8A37D59F7}"/>
              </a:ext>
            </a:extLst>
          </p:cNvPr>
          <p:cNvSpPr txBox="1">
            <a:spLocks/>
          </p:cNvSpPr>
          <p:nvPr/>
        </p:nvSpPr>
        <p:spPr>
          <a:xfrm>
            <a:off x="703450" y="299980"/>
            <a:ext cx="10168128" cy="15727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2. The Three Horizons of Growth</a:t>
            </a:r>
            <a:endParaRPr lang="en-US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82B4883-29F0-103C-5C8F-A9893B3AB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1856" y="6004977"/>
            <a:ext cx="2762128" cy="75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69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338" y="218709"/>
            <a:ext cx="10168128" cy="1572768"/>
          </a:xfrm>
        </p:spPr>
        <p:txBody>
          <a:bodyPr>
            <a:normAutofit/>
          </a:bodyPr>
          <a:lstStyle/>
          <a:p>
            <a:r>
              <a:rPr lang="en-US" sz="4667" dirty="0"/>
              <a:t>3. Open 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572" y="1500439"/>
            <a:ext cx="10168128" cy="4926693"/>
          </a:xfrm>
        </p:spPr>
        <p:txBody>
          <a:bodyPr>
            <a:normAutofit/>
          </a:bodyPr>
          <a:lstStyle/>
          <a:p>
            <a:r>
              <a:rPr lang="en-US" sz="2533" dirty="0"/>
              <a:t>Core Idea: Companies should leverage both internal and external ideas and paths to market, moving beyond closed, internal R&amp;D models.</a:t>
            </a:r>
          </a:p>
          <a:p>
            <a:r>
              <a:rPr lang="en-US" sz="2533" dirty="0"/>
              <a:t>Takeaway: Collaborate with startups, universities, and external stakeholders to accelerate innovation.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EAD7BC-8CA8-21C3-2787-B3DCBB4766D3}"/>
              </a:ext>
            </a:extLst>
          </p:cNvPr>
          <p:cNvSpPr/>
          <p:nvPr/>
        </p:nvSpPr>
        <p:spPr>
          <a:xfrm>
            <a:off x="1346205" y="4260747"/>
            <a:ext cx="9561095" cy="1400575"/>
          </a:xfrm>
          <a:prstGeom prst="rect">
            <a:avLst/>
          </a:prstGeom>
          <a:solidFill>
            <a:srgbClr val="FAF7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D28E65-3126-0DA5-F289-0B384F2EEC7E}"/>
              </a:ext>
            </a:extLst>
          </p:cNvPr>
          <p:cNvSpPr txBox="1"/>
          <p:nvPr/>
        </p:nvSpPr>
        <p:spPr>
          <a:xfrm>
            <a:off x="931918" y="4453064"/>
            <a:ext cx="9551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375" lvl="1"/>
            <a:r>
              <a:rPr lang="en-US" sz="1600" b="1" dirty="0">
                <a:latin typeface="Avenir Book" panose="02000503020000020003" pitchFamily="2" charset="0"/>
              </a:rPr>
              <a:t>Book</a:t>
            </a:r>
            <a:r>
              <a:rPr lang="en-US" sz="1600" dirty="0">
                <a:latin typeface="Avenir Book" panose="02000503020000020003" pitchFamily="2" charset="0"/>
              </a:rPr>
              <a:t>: </a:t>
            </a:r>
            <a:r>
              <a:rPr lang="en-US" sz="1600" i="1" dirty="0">
                <a:latin typeface="Avenir Book" panose="02000503020000020003" pitchFamily="2" charset="0"/>
              </a:rPr>
              <a:t>Open Innovation: The New Imperative for Creating and Profiting from Technology</a:t>
            </a:r>
            <a:r>
              <a:rPr lang="en-US" sz="1600" dirty="0">
                <a:latin typeface="Avenir Book" panose="02000503020000020003" pitchFamily="2" charset="0"/>
              </a:rPr>
              <a:t> by Henry Chesbrough</a:t>
            </a:r>
          </a:p>
          <a:p>
            <a:pPr marL="533375" lvl="1"/>
            <a:endParaRPr lang="en-US" sz="1600" b="1" dirty="0">
              <a:latin typeface="Avenir Book" panose="02000503020000020003" pitchFamily="2" charset="0"/>
            </a:endParaRPr>
          </a:p>
          <a:p>
            <a:pPr marL="533375" lvl="1"/>
            <a:r>
              <a:rPr lang="en-US" sz="1600" b="1" dirty="0">
                <a:latin typeface="Avenir Book" panose="02000503020000020003" pitchFamily="2" charset="0"/>
              </a:rPr>
              <a:t>Article</a:t>
            </a:r>
            <a:r>
              <a:rPr lang="en-US" sz="1600" dirty="0">
                <a:latin typeface="Avenir Book" panose="02000503020000020003" pitchFamily="2" charset="0"/>
              </a:rPr>
              <a:t>: “Open Innovation: Definitions, Benefits, and Examples,” </a:t>
            </a:r>
            <a:r>
              <a:rPr lang="en-US" sz="1600" dirty="0" err="1">
                <a:latin typeface="Avenir Book" panose="02000503020000020003" pitchFamily="2" charset="0"/>
              </a:rPr>
              <a:t>InnovatingSociety.com</a:t>
            </a:r>
            <a:endParaRPr lang="en-US" sz="3200" dirty="0">
              <a:latin typeface="Avenir Book" panose="02000503020000020003" pitchFamily="2" charset="0"/>
            </a:endParaRP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5F4FD02-4E06-0D44-0AA5-B5AC7E046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856" y="6004977"/>
            <a:ext cx="2762128" cy="7553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7807F-4FD1-590C-9708-A51E179A3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diagram of a product model&#10;&#10;Description automatically generated with medium confidence">
            <a:extLst>
              <a:ext uri="{FF2B5EF4-FFF2-40B4-BE49-F238E27FC236}">
                <a16:creationId xmlns:a16="http://schemas.microsoft.com/office/drawing/2014/main" id="{E91D27A7-8472-CFE6-508C-98B93C134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705" y="1137445"/>
            <a:ext cx="6402635" cy="51221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6028A-FC88-66E9-3399-1C4383D5D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38" y="218709"/>
            <a:ext cx="10168128" cy="1572768"/>
          </a:xfrm>
        </p:spPr>
        <p:txBody>
          <a:bodyPr>
            <a:normAutofit/>
          </a:bodyPr>
          <a:lstStyle/>
          <a:p>
            <a:r>
              <a:rPr lang="en-US" sz="4667" dirty="0"/>
              <a:t>3. Open Innovation</a:t>
            </a: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DC3F64B-B89C-3A03-9812-526F0C17C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1856" y="6004977"/>
            <a:ext cx="2762128" cy="755376"/>
          </a:xfrm>
          <a:prstGeom prst="rect">
            <a:avLst/>
          </a:prstGeom>
        </p:spPr>
      </p:pic>
      <p:pic>
        <p:nvPicPr>
          <p:cNvPr id="11" name="Picture 10" descr="A diagram of a model and a diagram of a market&#10;&#10;Description automatically generated">
            <a:extLst>
              <a:ext uri="{FF2B5EF4-FFF2-40B4-BE49-F238E27FC236}">
                <a16:creationId xmlns:a16="http://schemas.microsoft.com/office/drawing/2014/main" id="{388666B0-E13D-A259-9A9E-B9164FE885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4248"/>
          <a:stretch/>
        </p:blipFill>
        <p:spPr>
          <a:xfrm>
            <a:off x="1065779" y="1104265"/>
            <a:ext cx="5030221" cy="49007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CF3EB4B-0C06-D902-AE0E-643056F38DBA}"/>
              </a:ext>
            </a:extLst>
          </p:cNvPr>
          <p:cNvSpPr txBox="1"/>
          <p:nvPr/>
        </p:nvSpPr>
        <p:spPr>
          <a:xfrm>
            <a:off x="1440180" y="5891831"/>
            <a:ext cx="4514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Grandview" panose="020B0502040204020203" pitchFamily="34" charset="0"/>
              </a:rPr>
              <a:t>Source: Lead-</a:t>
            </a:r>
            <a:r>
              <a:rPr lang="en-US" sz="1000" dirty="0" err="1">
                <a:latin typeface="Grandview" panose="020B0502040204020203" pitchFamily="34" charset="0"/>
              </a:rPr>
              <a:t>Innovation.com</a:t>
            </a:r>
            <a:endParaRPr lang="en-US" sz="1000" dirty="0">
              <a:latin typeface="Grandview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00120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AnalogousFromLightSeedRightStep">
      <a:dk1>
        <a:srgbClr val="000000"/>
      </a:dk1>
      <a:lt1>
        <a:srgbClr val="FFFFFF"/>
      </a:lt1>
      <a:dk2>
        <a:srgbClr val="3A3621"/>
      </a:dk2>
      <a:lt2>
        <a:srgbClr val="E2E8E5"/>
      </a:lt2>
      <a:accent1>
        <a:srgbClr val="EA73A4"/>
      </a:accent1>
      <a:accent2>
        <a:srgbClr val="E55454"/>
      </a:accent2>
      <a:accent3>
        <a:srgbClr val="E59053"/>
      </a:accent3>
      <a:accent4>
        <a:srgbClr val="B6A343"/>
      </a:accent4>
      <a:accent5>
        <a:srgbClr val="95AB54"/>
      </a:accent5>
      <a:accent6>
        <a:srgbClr val="69B643"/>
      </a:accent6>
      <a:hlink>
        <a:srgbClr val="578F78"/>
      </a:hlink>
      <a:folHlink>
        <a:srgbClr val="7F7F7F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3269</TotalTime>
  <Words>1390</Words>
  <Application>Microsoft Macintosh PowerPoint</Application>
  <PresentationFormat>Widescreen</PresentationFormat>
  <Paragraphs>119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Aptos</vt:lpstr>
      <vt:lpstr>Arial</vt:lpstr>
      <vt:lpstr>Avenir Book</vt:lpstr>
      <vt:lpstr>Grandview</vt:lpstr>
      <vt:lpstr>Grandview Display</vt:lpstr>
      <vt:lpstr>DashVTI</vt:lpstr>
      <vt:lpstr>Corporate Innovation: 14 Essential Concepts</vt:lpstr>
      <vt:lpstr>Introduction</vt:lpstr>
      <vt:lpstr>1. The Innovator's Dilemma</vt:lpstr>
      <vt:lpstr>1. The Innovator's Dilemma</vt:lpstr>
      <vt:lpstr>2. The Three Horizons of Growth</vt:lpstr>
      <vt:lpstr>PowerPoint Presentation</vt:lpstr>
      <vt:lpstr>PowerPoint Presentation</vt:lpstr>
      <vt:lpstr>3. Open Innovation</vt:lpstr>
      <vt:lpstr>3. Open Innovation</vt:lpstr>
      <vt:lpstr>4. Lead User Theory</vt:lpstr>
      <vt:lpstr>4. Lead User Theory</vt:lpstr>
      <vt:lpstr>5. Ambidexterity</vt:lpstr>
      <vt:lpstr>5. Ambidexterity</vt:lpstr>
      <vt:lpstr>6. Design Thinking</vt:lpstr>
      <vt:lpstr>6. Design Thinking</vt:lpstr>
      <vt:lpstr>7. The Jobs-to-Be-Done Framework</vt:lpstr>
      <vt:lpstr>7. The Jobs-to-Be-Done Framework</vt:lpstr>
      <vt:lpstr>8. Agile Innovation</vt:lpstr>
      <vt:lpstr>8. Agile Innovation</vt:lpstr>
      <vt:lpstr>9. Innovation Ecosystems</vt:lpstr>
      <vt:lpstr>9. Innovation Ecosystems</vt:lpstr>
      <vt:lpstr>10. Diffusion of Innovations Theory</vt:lpstr>
      <vt:lpstr>10. Diffusion of Innovations Theory</vt:lpstr>
      <vt:lpstr>11. Lean Startup</vt:lpstr>
      <vt:lpstr>11. Lean Startup</vt:lpstr>
      <vt:lpstr>12. Blue Ocean Strategy</vt:lpstr>
      <vt:lpstr>12. Blue Ocean Strategy</vt:lpstr>
      <vt:lpstr>13. Frugal Innovation</vt:lpstr>
      <vt:lpstr>13. Frugal Innovation</vt:lpstr>
      <vt:lpstr>14. Business Model Innovation</vt:lpstr>
      <vt:lpstr>14. Business Model Innovation</vt:lpstr>
      <vt:lpstr>For more…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Scott Kirsner</dc:creator>
  <cp:lastModifiedBy>Scott Kirsner</cp:lastModifiedBy>
  <cp:revision>19</cp:revision>
  <dcterms:created xsi:type="dcterms:W3CDTF">2025-01-08T13:11:24Z</dcterms:created>
  <dcterms:modified xsi:type="dcterms:W3CDTF">2025-01-10T19:41:17Z</dcterms:modified>
</cp:coreProperties>
</file>