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62" r:id="rId2"/>
    <p:sldId id="299" r:id="rId3"/>
    <p:sldId id="305" r:id="rId4"/>
    <p:sldId id="282" r:id="rId5"/>
    <p:sldId id="274" r:id="rId6"/>
    <p:sldId id="294" r:id="rId7"/>
    <p:sldId id="268" r:id="rId8"/>
    <p:sldId id="289" r:id="rId9"/>
    <p:sldId id="290" r:id="rId10"/>
    <p:sldId id="286" r:id="rId11"/>
    <p:sldId id="287" r:id="rId12"/>
    <p:sldId id="291" r:id="rId13"/>
    <p:sldId id="300" r:id="rId14"/>
    <p:sldId id="269" r:id="rId15"/>
    <p:sldId id="272" r:id="rId16"/>
    <p:sldId id="283" r:id="rId17"/>
    <p:sldId id="284" r:id="rId18"/>
    <p:sldId id="301" r:id="rId19"/>
    <p:sldId id="281" r:id="rId20"/>
    <p:sldId id="276" r:id="rId21"/>
    <p:sldId id="278" r:id="rId22"/>
    <p:sldId id="279" r:id="rId23"/>
    <p:sldId id="302" r:id="rId24"/>
    <p:sldId id="280" r:id="rId25"/>
    <p:sldId id="288" r:id="rId26"/>
    <p:sldId id="292" r:id="rId27"/>
    <p:sldId id="275" r:id="rId28"/>
    <p:sldId id="303" r:id="rId29"/>
    <p:sldId id="285" r:id="rId30"/>
    <p:sldId id="273" r:id="rId31"/>
    <p:sldId id="295" r:id="rId32"/>
    <p:sldId id="304" r:id="rId33"/>
    <p:sldId id="293" r:id="rId34"/>
    <p:sldId id="296" r:id="rId35"/>
    <p:sldId id="270" r:id="rId36"/>
    <p:sldId id="271" r:id="rId37"/>
    <p:sldId id="297" r:id="rId38"/>
    <p:sldId id="298" r:id="rId39"/>
    <p:sldId id="30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589"/>
  </p:normalViewPr>
  <p:slideViewPr>
    <p:cSldViewPr snapToGrid="0" snapToObjects="1">
      <p:cViewPr varScale="1">
        <p:scale>
          <a:sx n="106" d="100"/>
          <a:sy n="106" d="100"/>
        </p:scale>
        <p:origin x="1336" y="480"/>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2A6C2-EF01-B146-8685-51A383A9E49A}" type="datetimeFigureOut">
              <a:rPr lang="en-US" smtClean="0"/>
              <a:t>1/13/25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F1FD3-3F68-B042-9FF2-9D87AF412E0D}" type="slidenum">
              <a:rPr lang="en-US" smtClean="0"/>
              <a:t>‹#›</a:t>
            </a:fld>
            <a:endParaRPr lang="en-US"/>
          </a:p>
        </p:txBody>
      </p:sp>
    </p:spTree>
    <p:extLst>
      <p:ext uri="{BB962C8B-B14F-4D97-AF65-F5344CB8AC3E}">
        <p14:creationId xmlns:p14="http://schemas.microsoft.com/office/powerpoint/2010/main" val="713525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5F1FD3-3F68-B042-9FF2-9D87AF412E0D}" type="slidenum">
              <a:rPr lang="en-US" smtClean="0"/>
              <a:t>27</a:t>
            </a:fld>
            <a:endParaRPr lang="en-US"/>
          </a:p>
        </p:txBody>
      </p:sp>
    </p:spTree>
    <p:extLst>
      <p:ext uri="{BB962C8B-B14F-4D97-AF65-F5344CB8AC3E}">
        <p14:creationId xmlns:p14="http://schemas.microsoft.com/office/powerpoint/2010/main" val="327183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1/13/25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kpmg.com/us/en/media/news/gen-ai-survey-august-2024.html"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kpmg.com/us/en/media/news/gen-ai-survey-august-2024.html"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nnovationleader.com/research-reports/creating-value-in-large-organizations-2024/"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menlovc.com/2024-the-state-of-generative-ai-in-the-enterprise/"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isg-one.com/articles/enterprise-it-priorities-in-2025--ai-abounds-despite-constraints"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bain.com/insights/topics/technology-report/"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bain.com/insights/topics/technology-report/"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bcg.com/publications/2024/wheres-value-in-ai"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mckinsey.com/capabilities/people-and-organizational-performance/our-insights/gen-ais-next-inflection-point-from-employee-experimentation-to-organizational-transformation" TargetMode="External"/><Relationship Id="rId1" Type="http://schemas.openxmlformats.org/officeDocument/2006/relationships/slideLayout" Target="../slideLayouts/slideLayout2.xml"/><Relationship Id="rId6" Type="http://schemas.openxmlformats.org/officeDocument/2006/relationships/hyperlink" Target="mailto:info@innolead.com" TargetMode="External"/><Relationship Id="rId5" Type="http://schemas.openxmlformats.org/officeDocument/2006/relationships/hyperlink" Target="http://www.innolead.com/" TargetMode="Externa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lack.com/blog/news/the-fall-2024-workforce-index-shows-ai-hype-is-cooling"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lack.com/blog/news/the-fall-2024-workforce-index-shows-ai-hype-is-cooling"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lack.com/blog/news/the-fall-2024-workforce-index-shows-ai-hype-is-cooling"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pwc.com/us/en/library/ceo-survey.html"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innovationleader.com/research-reports/ai-corporate-innovation-2024/"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ervices.global.ntt/en-us/campaigns/global-genai-repor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kpmg.com/us/en/media/news/gen-ai-survey-august-2024.html"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services.global.ntt/en-us/campaigns/global-genai-report"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a16z.com/generative-ai-enterprise-2024/"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rand.org/pubs/research_reports/RRA2680-1.html" TargetMode="Externa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a16z.com/generative-ai-enterprise-2024/"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menlovc.com/2024-the-state-of-generative-ai-in-the-enterprise/"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isg-one.com/articles/enterprise-it-priorities-in-2025--ai-abounds-despite-constraints"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2.deloitte.com/us/en/pages/consulting/articles/state-of-generative-ai-in-enterprise.html"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2.deloitte.com/us/en/pages/consulting/articles/state-of-generative-ai-in-enterprise.html"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hyperlink" Target="https://innolead.com/" TargetMode="External"/><Relationship Id="rId7" Type="http://schemas.openxmlformats.org/officeDocument/2006/relationships/image" Target="../media/image36.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innolead.com/impact" TargetMode="External"/><Relationship Id="rId5" Type="http://schemas.openxmlformats.org/officeDocument/2006/relationships/hyperlink" Target="https://innolead.com/email" TargetMode="External"/><Relationship Id="rId10" Type="http://schemas.openxmlformats.org/officeDocument/2006/relationships/image" Target="../media/image39.png"/><Relationship Id="rId4" Type="http://schemas.openxmlformats.org/officeDocument/2006/relationships/hyperlink" Target="mailto:info@innolead.com" TargetMode="External"/><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bcg.com/publications/2024/wheres-value-in-ai"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ervices.global.ntt/en-us/campaigns/global-genai-report"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a16z.com/generative-ai-enterprise-2024/"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menlovc.com/2024-the-state-of-generative-ai-in-the-enterprise/"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pwc.com/us/en/tech-effect/ai-analytics/responsible-ai-survey.html"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pwc.com/us/en/tech-effect/ai-analytics/responsible-ai-survey.html" TargetMode="External"/><Relationship Id="rId1" Type="http://schemas.openxmlformats.org/officeDocument/2006/relationships/slideLayout" Target="../slideLayouts/slideLayout2.xml"/><Relationship Id="rId5" Type="http://schemas.openxmlformats.org/officeDocument/2006/relationships/hyperlink" Target="mailto:info@innolead.com" TargetMode="External"/><Relationship Id="rId4" Type="http://schemas.openxmlformats.org/officeDocument/2006/relationships/hyperlink" Target="http://www.innolead.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962D1-AFA4-EF64-8500-7B010E110990}"/>
              </a:ext>
            </a:extLst>
          </p:cNvPr>
          <p:cNvPicPr>
            <a:picLocks noChangeAspect="1"/>
          </p:cNvPicPr>
          <p:nvPr/>
        </p:nvPicPr>
        <p:blipFill>
          <a:blip r:embed="rId2"/>
          <a:srcRect b="4655"/>
          <a:stretch/>
        </p:blipFill>
        <p:spPr>
          <a:xfrm>
            <a:off x="0" y="-1028759"/>
            <a:ext cx="12224290" cy="7886759"/>
          </a:xfrm>
          <a:prstGeom prst="rect">
            <a:avLst/>
          </a:prstGeom>
        </p:spPr>
      </p:pic>
      <p:sp>
        <p:nvSpPr>
          <p:cNvPr id="5" name="Rectangle 4">
            <a:extLst>
              <a:ext uri="{FF2B5EF4-FFF2-40B4-BE49-F238E27FC236}">
                <a16:creationId xmlns:a16="http://schemas.microsoft.com/office/drawing/2014/main" id="{253DE9BA-AB4A-A9B0-C71D-9283B65B0D74}"/>
              </a:ext>
            </a:extLst>
          </p:cNvPr>
          <p:cNvSpPr/>
          <p:nvPr/>
        </p:nvSpPr>
        <p:spPr>
          <a:xfrm>
            <a:off x="406399" y="81441"/>
            <a:ext cx="10458117" cy="1939864"/>
          </a:xfrm>
          <a:prstGeom prst="rect">
            <a:avLst/>
          </a:prstGeom>
          <a:solidFill>
            <a:schemeClr val="tx1"/>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91A149B-956E-3727-61E9-D269C936BF29}"/>
              </a:ext>
            </a:extLst>
          </p:cNvPr>
          <p:cNvSpPr>
            <a:spLocks noGrp="1"/>
          </p:cNvSpPr>
          <p:nvPr>
            <p:ph idx="1"/>
          </p:nvPr>
        </p:nvSpPr>
        <p:spPr>
          <a:xfrm>
            <a:off x="583634" y="310733"/>
            <a:ext cx="10972800" cy="4525963"/>
          </a:xfrm>
        </p:spPr>
        <p:txBody>
          <a:bodyPr>
            <a:noAutofit/>
          </a:bodyPr>
          <a:lstStyle/>
          <a:p>
            <a:pPr marL="0" indent="0">
              <a:buNone/>
            </a:pPr>
            <a:r>
              <a:rPr lang="en-US" sz="4600" b="1" dirty="0">
                <a:solidFill>
                  <a:schemeClr val="bg1"/>
                </a:solidFill>
                <a:latin typeface="Avenir Book" panose="02000503020000020003" pitchFamily="2" charset="0"/>
              </a:rPr>
              <a:t>AI in the Enterprise: 30 Useful Charts</a:t>
            </a:r>
          </a:p>
          <a:p>
            <a:pPr marL="0" indent="0">
              <a:buNone/>
            </a:pPr>
            <a:r>
              <a:rPr lang="en-US" b="1" dirty="0">
                <a:solidFill>
                  <a:schemeClr val="bg1">
                    <a:lumMod val="75000"/>
                  </a:schemeClr>
                </a:solidFill>
                <a:latin typeface="Avenir Book" panose="02000503020000020003" pitchFamily="2" charset="0"/>
              </a:rPr>
              <a:t>Compiled January 2025</a:t>
            </a:r>
          </a:p>
        </p:txBody>
      </p:sp>
      <p:pic>
        <p:nvPicPr>
          <p:cNvPr id="14" name="Picture 13" descr="A white text on a black background&#10;&#10;Description automatically generated">
            <a:extLst>
              <a:ext uri="{FF2B5EF4-FFF2-40B4-BE49-F238E27FC236}">
                <a16:creationId xmlns:a16="http://schemas.microsoft.com/office/drawing/2014/main" id="{D5289F23-87B4-17B2-1E2B-07FFE468DCC5}"/>
              </a:ext>
            </a:extLst>
          </p:cNvPr>
          <p:cNvPicPr>
            <a:picLocks noChangeAspect="1"/>
          </p:cNvPicPr>
          <p:nvPr/>
        </p:nvPicPr>
        <p:blipFill>
          <a:blip r:embed="rId3"/>
          <a:stretch>
            <a:fillRect/>
          </a:stretch>
        </p:blipFill>
        <p:spPr>
          <a:xfrm>
            <a:off x="8687334" y="5943601"/>
            <a:ext cx="3332418" cy="914400"/>
          </a:xfrm>
          <a:prstGeom prst="rect">
            <a:avLst/>
          </a:prstGeom>
        </p:spPr>
      </p:pic>
    </p:spTree>
    <p:extLst>
      <p:ext uri="{BB962C8B-B14F-4D97-AF65-F5344CB8AC3E}">
        <p14:creationId xmlns:p14="http://schemas.microsoft.com/office/powerpoint/2010/main" val="3908610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8FDFD-72E4-9348-F4AD-B7A3EFF8445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29BBAA4-0801-701B-B214-CF50049FD8A5}"/>
              </a:ext>
            </a:extLst>
          </p:cNvPr>
          <p:cNvSpPr txBox="1"/>
          <p:nvPr/>
        </p:nvSpPr>
        <p:spPr>
          <a:xfrm>
            <a:off x="692664" y="5492674"/>
            <a:ext cx="9711724"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err="1">
                <a:latin typeface="Avenir Book" panose="02000503020000020003" pitchFamily="2" charset="0"/>
                <a:hlinkClick r:id="rId2"/>
              </a:rPr>
              <a:t>GenAI</a:t>
            </a:r>
            <a:r>
              <a:rPr lang="en-US" sz="1600" b="1" dirty="0">
                <a:latin typeface="Avenir Book" panose="02000503020000020003" pitchFamily="2" charset="0"/>
                <a:hlinkClick r:id="rId2"/>
              </a:rPr>
              <a:t> Survey 2024</a:t>
            </a:r>
            <a:r>
              <a:rPr lang="en-US" sz="1600" b="1" dirty="0">
                <a:latin typeface="Avenir Book" panose="02000503020000020003" pitchFamily="2" charset="0"/>
              </a:rPr>
              <a:t>, published August 2024 by KPMG.</a:t>
            </a:r>
            <a:endParaRPr lang="en-US" sz="1600" dirty="0">
              <a:latin typeface="Avenir Book" panose="02000503020000020003" pitchFamily="2" charset="0"/>
            </a:endParaRPr>
          </a:p>
        </p:txBody>
      </p:sp>
      <p:pic>
        <p:nvPicPr>
          <p:cNvPr id="3" name="Picture 2" descr="A blue and white diagram with text and circles&#10;&#10;Description automatically generated with medium confidence">
            <a:extLst>
              <a:ext uri="{FF2B5EF4-FFF2-40B4-BE49-F238E27FC236}">
                <a16:creationId xmlns:a16="http://schemas.microsoft.com/office/drawing/2014/main" id="{05F543FD-77BF-B8F9-3BFB-31EF9F4A51CE}"/>
              </a:ext>
            </a:extLst>
          </p:cNvPr>
          <p:cNvPicPr>
            <a:picLocks noChangeAspect="1"/>
          </p:cNvPicPr>
          <p:nvPr/>
        </p:nvPicPr>
        <p:blipFill>
          <a:blip r:embed="rId3"/>
          <a:stretch>
            <a:fillRect/>
          </a:stretch>
        </p:blipFill>
        <p:spPr>
          <a:xfrm>
            <a:off x="433136" y="211810"/>
            <a:ext cx="11463187" cy="5076882"/>
          </a:xfrm>
          <a:prstGeom prst="rect">
            <a:avLst/>
          </a:prstGeom>
        </p:spPr>
      </p:pic>
      <p:sp>
        <p:nvSpPr>
          <p:cNvPr id="4" name="TextBox 3">
            <a:extLst>
              <a:ext uri="{FF2B5EF4-FFF2-40B4-BE49-F238E27FC236}">
                <a16:creationId xmlns:a16="http://schemas.microsoft.com/office/drawing/2014/main" id="{BD6B2C07-3A1E-6FCA-05BD-D48B9D9032F8}"/>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2560792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D4E8-5D11-C602-A92F-746FCCD826F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51D3E54-F94A-7B9D-BEB9-508CD05ABE12}"/>
              </a:ext>
            </a:extLst>
          </p:cNvPr>
          <p:cNvSpPr txBox="1"/>
          <p:nvPr/>
        </p:nvSpPr>
        <p:spPr>
          <a:xfrm>
            <a:off x="692664" y="5492674"/>
            <a:ext cx="9711724"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err="1">
                <a:latin typeface="Avenir Book" panose="02000503020000020003" pitchFamily="2" charset="0"/>
                <a:hlinkClick r:id="rId2"/>
              </a:rPr>
              <a:t>GenAI</a:t>
            </a:r>
            <a:r>
              <a:rPr lang="en-US" sz="1600" b="1" dirty="0">
                <a:latin typeface="Avenir Book" panose="02000503020000020003" pitchFamily="2" charset="0"/>
                <a:hlinkClick r:id="rId2"/>
              </a:rPr>
              <a:t> Survey 2024</a:t>
            </a:r>
            <a:r>
              <a:rPr lang="en-US" sz="1600" b="1" dirty="0">
                <a:latin typeface="Avenir Book" panose="02000503020000020003" pitchFamily="2" charset="0"/>
              </a:rPr>
              <a:t>, published August 2024 by KPMG.</a:t>
            </a:r>
            <a:endParaRPr lang="en-US" sz="1600" dirty="0">
              <a:latin typeface="Avenir Book" panose="02000503020000020003" pitchFamily="2" charset="0"/>
            </a:endParaRPr>
          </a:p>
        </p:txBody>
      </p:sp>
      <p:pic>
        <p:nvPicPr>
          <p:cNvPr id="4" name="Picture 3" descr="A screenshot of a web page&#10;&#10;Description automatically generated">
            <a:extLst>
              <a:ext uri="{FF2B5EF4-FFF2-40B4-BE49-F238E27FC236}">
                <a16:creationId xmlns:a16="http://schemas.microsoft.com/office/drawing/2014/main" id="{62EBABE8-B9E9-7E4C-9A02-51523A99B537}"/>
              </a:ext>
            </a:extLst>
          </p:cNvPr>
          <p:cNvPicPr>
            <a:picLocks noChangeAspect="1"/>
          </p:cNvPicPr>
          <p:nvPr/>
        </p:nvPicPr>
        <p:blipFill>
          <a:blip r:embed="rId3"/>
          <a:stretch>
            <a:fillRect/>
          </a:stretch>
        </p:blipFill>
        <p:spPr>
          <a:xfrm>
            <a:off x="445635" y="179784"/>
            <a:ext cx="11300729" cy="5084194"/>
          </a:xfrm>
          <a:prstGeom prst="rect">
            <a:avLst/>
          </a:prstGeom>
        </p:spPr>
      </p:pic>
      <p:sp>
        <p:nvSpPr>
          <p:cNvPr id="3" name="TextBox 2">
            <a:extLst>
              <a:ext uri="{FF2B5EF4-FFF2-40B4-BE49-F238E27FC236}">
                <a16:creationId xmlns:a16="http://schemas.microsoft.com/office/drawing/2014/main" id="{07A83883-5D09-65B4-986C-D8A72DB28040}"/>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368982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5F983-8771-AD5A-9DDB-94B4600B37D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8F5DECB-DF26-01F4-086C-E5FBC919DDC8}"/>
              </a:ext>
            </a:extLst>
          </p:cNvPr>
          <p:cNvSpPr txBox="1"/>
          <p:nvPr/>
        </p:nvSpPr>
        <p:spPr>
          <a:xfrm>
            <a:off x="457239" y="5852818"/>
            <a:ext cx="10779008"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Creating New Value in Large Organizations</a:t>
            </a:r>
            <a:r>
              <a:rPr lang="en-US" sz="1600" b="1" dirty="0">
                <a:latin typeface="Avenir Book" panose="02000503020000020003" pitchFamily="2" charset="0"/>
              </a:rPr>
              <a:t>, published September 2024 by </a:t>
            </a:r>
            <a:r>
              <a:rPr lang="en-US" sz="1600" b="1" dirty="0" err="1">
                <a:latin typeface="Avenir Book" panose="02000503020000020003" pitchFamily="2" charset="0"/>
              </a:rPr>
              <a:t>InnoLead</a:t>
            </a:r>
            <a:r>
              <a:rPr lang="en-US" sz="1600" b="1" dirty="0">
                <a:latin typeface="Avenir Book" panose="02000503020000020003" pitchFamily="2" charset="0"/>
              </a:rPr>
              <a:t> and sponsored by KPMG.</a:t>
            </a:r>
            <a:endParaRPr lang="en-US" sz="1600" dirty="0">
              <a:latin typeface="Avenir Book" panose="02000503020000020003" pitchFamily="2" charset="0"/>
            </a:endParaRPr>
          </a:p>
        </p:txBody>
      </p:sp>
      <p:pic>
        <p:nvPicPr>
          <p:cNvPr id="8" name="Picture 7" descr="A graph of different colored squares&#10;&#10;Description automatically generated with medium confidence">
            <a:extLst>
              <a:ext uri="{FF2B5EF4-FFF2-40B4-BE49-F238E27FC236}">
                <a16:creationId xmlns:a16="http://schemas.microsoft.com/office/drawing/2014/main" id="{2FBC7935-8BB6-0032-1DB9-887664CE388E}"/>
              </a:ext>
            </a:extLst>
          </p:cNvPr>
          <p:cNvPicPr>
            <a:picLocks noChangeAspect="1"/>
          </p:cNvPicPr>
          <p:nvPr/>
        </p:nvPicPr>
        <p:blipFill>
          <a:blip r:embed="rId3"/>
          <a:stretch>
            <a:fillRect/>
          </a:stretch>
        </p:blipFill>
        <p:spPr>
          <a:xfrm>
            <a:off x="556053" y="292951"/>
            <a:ext cx="11112351" cy="5378799"/>
          </a:xfrm>
          <a:prstGeom prst="rect">
            <a:avLst/>
          </a:prstGeom>
        </p:spPr>
      </p:pic>
      <p:sp>
        <p:nvSpPr>
          <p:cNvPr id="3" name="TextBox 2">
            <a:extLst>
              <a:ext uri="{FF2B5EF4-FFF2-40B4-BE49-F238E27FC236}">
                <a16:creationId xmlns:a16="http://schemas.microsoft.com/office/drawing/2014/main" id="{10C26B3A-EF2E-4166-53C7-67E41582F7F9}"/>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2328413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625F5-F82A-7450-8859-A27F962B6252}"/>
            </a:ext>
          </a:extLst>
        </p:cNvPr>
        <p:cNvGrpSpPr/>
        <p:nvPr/>
      </p:nvGrpSpPr>
      <p:grpSpPr>
        <a:xfrm>
          <a:off x="0" y="0"/>
          <a:ext cx="0" cy="0"/>
          <a:chOff x="0" y="0"/>
          <a:chExt cx="0" cy="0"/>
        </a:xfrm>
      </p:grpSpPr>
      <p:pic>
        <p:nvPicPr>
          <p:cNvPr id="2" name="Picture 1" descr="A blurry image of lights&#10;&#10;Description automatically generated">
            <a:extLst>
              <a:ext uri="{FF2B5EF4-FFF2-40B4-BE49-F238E27FC236}">
                <a16:creationId xmlns:a16="http://schemas.microsoft.com/office/drawing/2014/main" id="{65EB6D7A-EFF0-10F1-5B99-B0A9C6858663}"/>
              </a:ext>
            </a:extLst>
          </p:cNvPr>
          <p:cNvPicPr>
            <a:picLocks noChangeAspect="1"/>
          </p:cNvPicPr>
          <p:nvPr/>
        </p:nvPicPr>
        <p:blipFill>
          <a:blip r:embed="rId2"/>
          <a:srcRect b="15113"/>
          <a:stretch/>
        </p:blipFill>
        <p:spPr>
          <a:xfrm>
            <a:off x="0" y="-1"/>
            <a:ext cx="12192000" cy="7772401"/>
          </a:xfrm>
          <a:prstGeom prst="rect">
            <a:avLst/>
          </a:prstGeom>
        </p:spPr>
      </p:pic>
      <p:sp>
        <p:nvSpPr>
          <p:cNvPr id="3" name="Rectangle 2">
            <a:extLst>
              <a:ext uri="{FF2B5EF4-FFF2-40B4-BE49-F238E27FC236}">
                <a16:creationId xmlns:a16="http://schemas.microsoft.com/office/drawing/2014/main" id="{8FFD7388-8F65-EC8D-998C-F93D7BE5B2E9}"/>
              </a:ext>
            </a:extLst>
          </p:cNvPr>
          <p:cNvSpPr/>
          <p:nvPr/>
        </p:nvSpPr>
        <p:spPr>
          <a:xfrm>
            <a:off x="1602872" y="2538663"/>
            <a:ext cx="8986254" cy="1239815"/>
          </a:xfrm>
          <a:prstGeom prst="rect">
            <a:avLst/>
          </a:prstGeom>
          <a:solidFill>
            <a:schemeClr val="tx1"/>
          </a:solidFill>
          <a:ln w="12700">
            <a:solidFill>
              <a:srgbClr val="00B0F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060C5CF-FCE3-5B7A-156E-D0AFCEBD33E0}"/>
              </a:ext>
            </a:extLst>
          </p:cNvPr>
          <p:cNvSpPr>
            <a:spLocks noGrp="1"/>
          </p:cNvSpPr>
          <p:nvPr>
            <p:ph idx="1"/>
          </p:nvPr>
        </p:nvSpPr>
        <p:spPr>
          <a:xfrm>
            <a:off x="1173747" y="2809092"/>
            <a:ext cx="9844505" cy="1239815"/>
          </a:xfrm>
        </p:spPr>
        <p:txBody>
          <a:bodyPr>
            <a:noAutofit/>
          </a:bodyPr>
          <a:lstStyle/>
          <a:p>
            <a:pPr marL="0" indent="0" algn="ctr">
              <a:buNone/>
            </a:pPr>
            <a:r>
              <a:rPr lang="en-US" sz="4400" b="1" dirty="0">
                <a:solidFill>
                  <a:schemeClr val="bg1"/>
                </a:solidFill>
                <a:latin typeface="Avenir Book" panose="02000503020000020003" pitchFamily="2" charset="0"/>
              </a:rPr>
              <a:t>2. Use Cases and Value</a:t>
            </a:r>
          </a:p>
        </p:txBody>
      </p:sp>
    </p:spTree>
    <p:extLst>
      <p:ext uri="{BB962C8B-B14F-4D97-AF65-F5344CB8AC3E}">
        <p14:creationId xmlns:p14="http://schemas.microsoft.com/office/powerpoint/2010/main" val="408655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E9897-0FAD-1F8F-3264-9DCF0C952CD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9916D6F-C04A-AAB1-8D46-9603027D5C50}"/>
              </a:ext>
            </a:extLst>
          </p:cNvPr>
          <p:cNvSpPr txBox="1"/>
          <p:nvPr/>
        </p:nvSpPr>
        <p:spPr>
          <a:xfrm>
            <a:off x="611617" y="5603571"/>
            <a:ext cx="10902603" cy="1077218"/>
          </a:xfrm>
          <a:prstGeom prst="rect">
            <a:avLst/>
          </a:prstGeom>
          <a:noFill/>
        </p:spPr>
        <p:txBody>
          <a:bodyPr wrap="square" rtlCol="0">
            <a:spAutoFit/>
          </a:bodyPr>
          <a:lstStyle/>
          <a:p>
            <a:r>
              <a:rPr lang="en-US" sz="1600" b="1" dirty="0">
                <a:latin typeface="Avenir Book" panose="02000503020000020003" pitchFamily="2" charset="0"/>
              </a:rPr>
              <a:t>From </a:t>
            </a:r>
            <a:r>
              <a:rPr lang="en-US" sz="1600" b="1" dirty="0">
                <a:latin typeface="Avenir Book" panose="02000503020000020003" pitchFamily="2" charset="0"/>
                <a:hlinkClick r:id="rId2"/>
              </a:rPr>
              <a:t>The State of Generative AI in the Enterprise</a:t>
            </a:r>
            <a:r>
              <a:rPr lang="en-US" sz="1600" b="1" dirty="0">
                <a:latin typeface="Avenir Book" panose="02000503020000020003" pitchFamily="2" charset="0"/>
              </a:rPr>
              <a:t>, published November 2024 by Menlo Ventures.</a:t>
            </a:r>
            <a:r>
              <a:rPr lang="en-US" sz="1600" dirty="0">
                <a:latin typeface="Avenir Book" panose="02000503020000020003" pitchFamily="2" charset="0"/>
              </a:rPr>
              <a:t> “</a:t>
            </a:r>
            <a:r>
              <a:rPr lang="en-US" sz="1600" b="0" i="0" dirty="0">
                <a:effectLst/>
                <a:latin typeface="Avenir Book" panose="02000503020000020003" pitchFamily="2" charset="0"/>
              </a:rPr>
              <a:t>Our data shows that organizations are primarily investing in practical, ROI-driven use cases. The top five use cases (code generation, chatbots, enterprise search, data transformation, and meeting summarization) focus on enhancing productivity and efficiency</a:t>
            </a:r>
            <a:r>
              <a:rPr lang="en-US" sz="1600" b="0" i="1" dirty="0">
                <a:effectLst/>
                <a:latin typeface="Avenir Book" panose="02000503020000020003" pitchFamily="2" charset="0"/>
              </a:rPr>
              <a:t>.</a:t>
            </a:r>
            <a:r>
              <a:rPr lang="en-US" sz="1600" b="0" i="0" dirty="0">
                <a:effectLst/>
                <a:latin typeface="Avenir Book" panose="02000503020000020003" pitchFamily="2" charset="0"/>
              </a:rPr>
              <a:t>”</a:t>
            </a:r>
            <a:endParaRPr lang="en-US" sz="1600" dirty="0">
              <a:latin typeface="Avenir Book" panose="02000503020000020003" pitchFamily="2" charset="0"/>
            </a:endParaRPr>
          </a:p>
        </p:txBody>
      </p:sp>
      <p:pic>
        <p:nvPicPr>
          <p:cNvPr id="4" name="Picture 3" descr="A graph of orange and black bars&#10;&#10;Description automatically generated with medium confidence">
            <a:extLst>
              <a:ext uri="{FF2B5EF4-FFF2-40B4-BE49-F238E27FC236}">
                <a16:creationId xmlns:a16="http://schemas.microsoft.com/office/drawing/2014/main" id="{721ACF95-3D58-689E-A26C-52086FAE6FAD}"/>
              </a:ext>
            </a:extLst>
          </p:cNvPr>
          <p:cNvPicPr>
            <a:picLocks noChangeAspect="1"/>
          </p:cNvPicPr>
          <p:nvPr/>
        </p:nvPicPr>
        <p:blipFill>
          <a:blip r:embed="rId3"/>
          <a:stretch>
            <a:fillRect/>
          </a:stretch>
        </p:blipFill>
        <p:spPr>
          <a:xfrm>
            <a:off x="394432" y="0"/>
            <a:ext cx="11403136" cy="5603571"/>
          </a:xfrm>
          <a:prstGeom prst="rect">
            <a:avLst/>
          </a:prstGeom>
        </p:spPr>
      </p:pic>
      <p:sp>
        <p:nvSpPr>
          <p:cNvPr id="3" name="TextBox 2">
            <a:extLst>
              <a:ext uri="{FF2B5EF4-FFF2-40B4-BE49-F238E27FC236}">
                <a16:creationId xmlns:a16="http://schemas.microsoft.com/office/drawing/2014/main" id="{6D12E85F-662B-6C7A-8FEA-CEC465937DFE}"/>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404830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FDB9F-5501-9B91-01D9-779651FE8F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D9F08B3-B23A-E327-1AC2-30F80F273E17}"/>
              </a:ext>
            </a:extLst>
          </p:cNvPr>
          <p:cNvSpPr txBox="1"/>
          <p:nvPr/>
        </p:nvSpPr>
        <p:spPr>
          <a:xfrm>
            <a:off x="816154" y="5365804"/>
            <a:ext cx="10902603" cy="1569660"/>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Enterprise IT Priorities in 2025</a:t>
            </a:r>
            <a:r>
              <a:rPr lang="en-US" sz="1600" b="1" dirty="0">
                <a:latin typeface="Avenir Book" panose="02000503020000020003" pitchFamily="2" charset="0"/>
              </a:rPr>
              <a:t>, published December 2024 by ISG.</a:t>
            </a:r>
            <a:r>
              <a:rPr lang="en-US" sz="1600" dirty="0">
                <a:latin typeface="Avenir Book" panose="02000503020000020003" pitchFamily="2" charset="0"/>
              </a:rPr>
              <a:t> </a:t>
            </a:r>
            <a:r>
              <a:rPr lang="en-US" sz="1600" b="0" i="0" dirty="0">
                <a:effectLst/>
                <a:latin typeface="Avenir Book" panose="02000503020000020003" pitchFamily="2" charset="0"/>
              </a:rPr>
              <a:t>“</a:t>
            </a:r>
            <a:r>
              <a:rPr lang="en-US" sz="1600" b="0" i="0" dirty="0">
                <a:effectLst/>
                <a:latin typeface="Open Sans" panose="020B0606030504020204" pitchFamily="34" charset="0"/>
              </a:rPr>
              <a:t>Wave one use cases include human-in-the-loop processes like contact center and customer experience, in which </a:t>
            </a:r>
            <a:r>
              <a:rPr lang="en-US" sz="1600" b="0" i="0" dirty="0" err="1">
                <a:effectLst/>
                <a:latin typeface="Open Sans" panose="020B0606030504020204" pitchFamily="34" charset="0"/>
              </a:rPr>
              <a:t>GenAI</a:t>
            </a:r>
            <a:r>
              <a:rPr lang="en-US" sz="1600" b="0" i="0" dirty="0">
                <a:effectLst/>
                <a:latin typeface="Open Sans" panose="020B0606030504020204" pitchFamily="34" charset="0"/>
              </a:rPr>
              <a:t> provides input in real-time to drive faster resolutions and more accurate solutions…</a:t>
            </a:r>
            <a:r>
              <a:rPr lang="en-US" sz="1600" dirty="0">
                <a:latin typeface="Open Sans" panose="020B0606030504020204" pitchFamily="34" charset="0"/>
              </a:rPr>
              <a:t> </a:t>
            </a:r>
            <a:r>
              <a:rPr lang="en-US" sz="1600" b="0" i="0" dirty="0">
                <a:effectLst/>
                <a:latin typeface="Open Sans" panose="020B0606030504020204" pitchFamily="34" charset="0"/>
              </a:rPr>
              <a:t>Wave two use cases will focus on augmenting expertise in areas like compliance, forecasting, market research and supply chain planning.”</a:t>
            </a:r>
          </a:p>
          <a:p>
            <a:pPr algn="l"/>
            <a:br>
              <a:rPr lang="en-US" sz="1600" dirty="0"/>
            </a:br>
            <a:endParaRPr lang="en-US" sz="1600" dirty="0">
              <a:latin typeface="Avenir Book" panose="02000503020000020003" pitchFamily="2" charset="0"/>
            </a:endParaRPr>
          </a:p>
        </p:txBody>
      </p:sp>
      <p:pic>
        <p:nvPicPr>
          <p:cNvPr id="3" name="Picture 2" descr="A graph of blue and white text&#10;&#10;Description automatically generated">
            <a:extLst>
              <a:ext uri="{FF2B5EF4-FFF2-40B4-BE49-F238E27FC236}">
                <a16:creationId xmlns:a16="http://schemas.microsoft.com/office/drawing/2014/main" id="{1A113935-B641-9847-6053-6A6433464B55}"/>
              </a:ext>
            </a:extLst>
          </p:cNvPr>
          <p:cNvPicPr>
            <a:picLocks noChangeAspect="1"/>
          </p:cNvPicPr>
          <p:nvPr/>
        </p:nvPicPr>
        <p:blipFill>
          <a:blip r:embed="rId3"/>
          <a:stretch>
            <a:fillRect/>
          </a:stretch>
        </p:blipFill>
        <p:spPr>
          <a:xfrm>
            <a:off x="2191098" y="160637"/>
            <a:ext cx="8152713" cy="5095445"/>
          </a:xfrm>
          <a:prstGeom prst="rect">
            <a:avLst/>
          </a:prstGeom>
        </p:spPr>
      </p:pic>
      <p:sp>
        <p:nvSpPr>
          <p:cNvPr id="4" name="TextBox 3">
            <a:extLst>
              <a:ext uri="{FF2B5EF4-FFF2-40B4-BE49-F238E27FC236}">
                <a16:creationId xmlns:a16="http://schemas.microsoft.com/office/drawing/2014/main" id="{EE7A6E35-505E-C6C4-6519-9EACF3F474C9}"/>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2011392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42131-434D-92A5-A03E-2B976A34653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5F6D6D3-4581-7B30-9D42-3547931D9BA5}"/>
              </a:ext>
            </a:extLst>
          </p:cNvPr>
          <p:cNvSpPr txBox="1"/>
          <p:nvPr/>
        </p:nvSpPr>
        <p:spPr>
          <a:xfrm>
            <a:off x="1520567" y="5604884"/>
            <a:ext cx="9711724"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Technology Report 2024</a:t>
            </a:r>
            <a:r>
              <a:rPr lang="en-US" sz="1600" b="1" dirty="0">
                <a:latin typeface="Avenir Book" panose="02000503020000020003" pitchFamily="2" charset="0"/>
              </a:rPr>
              <a:t>, published September 2024 by Bain &amp; Company.</a:t>
            </a:r>
            <a:endParaRPr lang="en-US" sz="1600" dirty="0">
              <a:latin typeface="Avenir Book" panose="02000503020000020003" pitchFamily="2" charset="0"/>
            </a:endParaRPr>
          </a:p>
        </p:txBody>
      </p:sp>
      <p:pic>
        <p:nvPicPr>
          <p:cNvPr id="3" name="Picture 2" descr="A diagram of a software product&#10;&#10;Description automatically generated with medium confidence">
            <a:extLst>
              <a:ext uri="{FF2B5EF4-FFF2-40B4-BE49-F238E27FC236}">
                <a16:creationId xmlns:a16="http://schemas.microsoft.com/office/drawing/2014/main" id="{0A1E79B2-D78A-76BF-F3DE-1611C23C6BB3}"/>
              </a:ext>
            </a:extLst>
          </p:cNvPr>
          <p:cNvPicPr>
            <a:picLocks noChangeAspect="1"/>
          </p:cNvPicPr>
          <p:nvPr/>
        </p:nvPicPr>
        <p:blipFill>
          <a:blip r:embed="rId3"/>
          <a:srcRect b="5475"/>
          <a:stretch/>
        </p:blipFill>
        <p:spPr>
          <a:xfrm>
            <a:off x="1028012" y="191360"/>
            <a:ext cx="10204279" cy="5245614"/>
          </a:xfrm>
          <a:prstGeom prst="rect">
            <a:avLst/>
          </a:prstGeom>
        </p:spPr>
      </p:pic>
      <p:sp>
        <p:nvSpPr>
          <p:cNvPr id="4" name="TextBox 3">
            <a:extLst>
              <a:ext uri="{FF2B5EF4-FFF2-40B4-BE49-F238E27FC236}">
                <a16:creationId xmlns:a16="http://schemas.microsoft.com/office/drawing/2014/main" id="{AFE7298F-EC1A-2220-3173-490CC8363BDE}"/>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3611091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C2DE3-8A8A-0726-C47D-3B7A42D23A0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99DB74F-5A24-79BB-2453-5128479ADBF1}"/>
              </a:ext>
            </a:extLst>
          </p:cNvPr>
          <p:cNvSpPr txBox="1"/>
          <p:nvPr/>
        </p:nvSpPr>
        <p:spPr>
          <a:xfrm>
            <a:off x="1471140" y="6333933"/>
            <a:ext cx="9711724"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Technology Report 2024</a:t>
            </a:r>
            <a:r>
              <a:rPr lang="en-US" sz="1600" b="1" dirty="0">
                <a:latin typeface="Avenir Book" panose="02000503020000020003" pitchFamily="2" charset="0"/>
              </a:rPr>
              <a:t>, published September 2024 by Bain &amp; Company.</a:t>
            </a:r>
            <a:endParaRPr lang="en-US" sz="1600" dirty="0">
              <a:latin typeface="Avenir Book" panose="02000503020000020003" pitchFamily="2" charset="0"/>
            </a:endParaRPr>
          </a:p>
        </p:txBody>
      </p:sp>
      <p:pic>
        <p:nvPicPr>
          <p:cNvPr id="4" name="Picture 3" descr="A screenshot of a graph&#10;&#10;Description automatically generated">
            <a:extLst>
              <a:ext uri="{FF2B5EF4-FFF2-40B4-BE49-F238E27FC236}">
                <a16:creationId xmlns:a16="http://schemas.microsoft.com/office/drawing/2014/main" id="{0E7D73EF-E199-25F2-CCD3-3F23A12E4FEE}"/>
              </a:ext>
            </a:extLst>
          </p:cNvPr>
          <p:cNvPicPr>
            <a:picLocks noChangeAspect="1"/>
          </p:cNvPicPr>
          <p:nvPr/>
        </p:nvPicPr>
        <p:blipFill>
          <a:blip r:embed="rId3"/>
          <a:stretch>
            <a:fillRect/>
          </a:stretch>
        </p:blipFill>
        <p:spPr>
          <a:xfrm>
            <a:off x="1184767" y="39927"/>
            <a:ext cx="9822466" cy="6294006"/>
          </a:xfrm>
          <a:prstGeom prst="rect">
            <a:avLst/>
          </a:prstGeom>
        </p:spPr>
      </p:pic>
      <p:sp>
        <p:nvSpPr>
          <p:cNvPr id="3" name="TextBox 2">
            <a:extLst>
              <a:ext uri="{FF2B5EF4-FFF2-40B4-BE49-F238E27FC236}">
                <a16:creationId xmlns:a16="http://schemas.microsoft.com/office/drawing/2014/main" id="{A14FA97C-62DB-FE4A-CA7C-C888F28DEEFD}"/>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4085500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0D2BE-6563-22FA-9FC6-95AAF36B536B}"/>
            </a:ext>
          </a:extLst>
        </p:cNvPr>
        <p:cNvGrpSpPr/>
        <p:nvPr/>
      </p:nvGrpSpPr>
      <p:grpSpPr>
        <a:xfrm>
          <a:off x="0" y="0"/>
          <a:ext cx="0" cy="0"/>
          <a:chOff x="0" y="0"/>
          <a:chExt cx="0" cy="0"/>
        </a:xfrm>
      </p:grpSpPr>
      <p:pic>
        <p:nvPicPr>
          <p:cNvPr id="2" name="Picture 1" descr="A blurry image of lights&#10;&#10;Description automatically generated">
            <a:extLst>
              <a:ext uri="{FF2B5EF4-FFF2-40B4-BE49-F238E27FC236}">
                <a16:creationId xmlns:a16="http://schemas.microsoft.com/office/drawing/2014/main" id="{DB271D6F-BD5D-C283-3DAD-EF0A6EB5FF52}"/>
              </a:ext>
            </a:extLst>
          </p:cNvPr>
          <p:cNvPicPr>
            <a:picLocks noChangeAspect="1"/>
          </p:cNvPicPr>
          <p:nvPr/>
        </p:nvPicPr>
        <p:blipFill>
          <a:blip r:embed="rId2"/>
          <a:srcRect b="11959"/>
          <a:stretch/>
        </p:blipFill>
        <p:spPr>
          <a:xfrm>
            <a:off x="0" y="-1"/>
            <a:ext cx="12192000" cy="8061159"/>
          </a:xfrm>
          <a:prstGeom prst="rect">
            <a:avLst/>
          </a:prstGeom>
        </p:spPr>
      </p:pic>
      <p:sp>
        <p:nvSpPr>
          <p:cNvPr id="3" name="Rectangle 2">
            <a:extLst>
              <a:ext uri="{FF2B5EF4-FFF2-40B4-BE49-F238E27FC236}">
                <a16:creationId xmlns:a16="http://schemas.microsoft.com/office/drawing/2014/main" id="{17E184BC-B53E-4A8F-2208-651B9F957AE6}"/>
              </a:ext>
            </a:extLst>
          </p:cNvPr>
          <p:cNvSpPr/>
          <p:nvPr/>
        </p:nvSpPr>
        <p:spPr>
          <a:xfrm>
            <a:off x="1602872" y="2538663"/>
            <a:ext cx="8986254" cy="1239815"/>
          </a:xfrm>
          <a:prstGeom prst="rect">
            <a:avLst/>
          </a:prstGeom>
          <a:solidFill>
            <a:schemeClr val="tx1"/>
          </a:solidFill>
          <a:ln w="12700">
            <a:solidFill>
              <a:srgbClr val="00B0F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DF79E2A-87AF-F2C6-343E-86F42D4A5562}"/>
              </a:ext>
            </a:extLst>
          </p:cNvPr>
          <p:cNvSpPr>
            <a:spLocks noGrp="1"/>
          </p:cNvSpPr>
          <p:nvPr>
            <p:ph idx="1"/>
          </p:nvPr>
        </p:nvSpPr>
        <p:spPr>
          <a:xfrm>
            <a:off x="1173747" y="2809092"/>
            <a:ext cx="9844505" cy="1239815"/>
          </a:xfrm>
        </p:spPr>
        <p:txBody>
          <a:bodyPr>
            <a:noAutofit/>
          </a:bodyPr>
          <a:lstStyle/>
          <a:p>
            <a:pPr marL="0" indent="0" algn="ctr">
              <a:buNone/>
            </a:pPr>
            <a:r>
              <a:rPr lang="en-US" sz="4400" b="1" dirty="0">
                <a:solidFill>
                  <a:schemeClr val="bg1"/>
                </a:solidFill>
                <a:latin typeface="Avenir Book" panose="02000503020000020003" pitchFamily="2" charset="0"/>
              </a:rPr>
              <a:t>3. People, Training &amp; Upskilling</a:t>
            </a:r>
          </a:p>
        </p:txBody>
      </p:sp>
    </p:spTree>
    <p:extLst>
      <p:ext uri="{BB962C8B-B14F-4D97-AF65-F5344CB8AC3E}">
        <p14:creationId xmlns:p14="http://schemas.microsoft.com/office/powerpoint/2010/main" val="2707622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79ECA-B01C-F252-D3D7-D494D836495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6FEBE0D-98E1-0281-B841-9A881C532D57}"/>
              </a:ext>
            </a:extLst>
          </p:cNvPr>
          <p:cNvSpPr txBox="1"/>
          <p:nvPr/>
        </p:nvSpPr>
        <p:spPr>
          <a:xfrm>
            <a:off x="7772400" y="1351983"/>
            <a:ext cx="4361936" cy="230832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Where’s the Value in AI?</a:t>
            </a:r>
            <a:r>
              <a:rPr lang="en-US" sz="1600" b="1" dirty="0">
                <a:latin typeface="Avenir Book" panose="02000503020000020003" pitchFamily="2" charset="0"/>
              </a:rPr>
              <a:t>, published October 2024 by BCG. </a:t>
            </a:r>
            <a:r>
              <a:rPr lang="en-US" sz="1600" dirty="0">
                <a:latin typeface="Avenir Book" panose="02000503020000020003" pitchFamily="2" charset="0"/>
              </a:rPr>
              <a:t>“Our experience, corroborated by our new research, indicates that about 70% of the challenges relate to people and process, about 20% are technology issues, and only 10% involve AI algorithms (which often occupy a lot more organizational time and resources).”</a:t>
            </a:r>
            <a:br>
              <a:rPr lang="en-US" sz="1600" dirty="0"/>
            </a:br>
            <a:endParaRPr lang="en-US" sz="1600" dirty="0">
              <a:latin typeface="Avenir Book" panose="02000503020000020003" pitchFamily="2" charset="0"/>
            </a:endParaRPr>
          </a:p>
        </p:txBody>
      </p:sp>
      <p:pic>
        <p:nvPicPr>
          <p:cNvPr id="3" name="Picture 2" descr="A chart with text and numbers&#10;&#10;Description automatically generated with medium confidence">
            <a:extLst>
              <a:ext uri="{FF2B5EF4-FFF2-40B4-BE49-F238E27FC236}">
                <a16:creationId xmlns:a16="http://schemas.microsoft.com/office/drawing/2014/main" id="{7F740C23-DAC5-D561-5BB2-ED436543F341}"/>
              </a:ext>
            </a:extLst>
          </p:cNvPr>
          <p:cNvPicPr>
            <a:picLocks noChangeAspect="1"/>
          </p:cNvPicPr>
          <p:nvPr/>
        </p:nvPicPr>
        <p:blipFill>
          <a:blip r:embed="rId3"/>
          <a:stretch>
            <a:fillRect/>
          </a:stretch>
        </p:blipFill>
        <p:spPr>
          <a:xfrm>
            <a:off x="0" y="106277"/>
            <a:ext cx="7772400" cy="6645446"/>
          </a:xfrm>
          <a:prstGeom prst="rect">
            <a:avLst/>
          </a:prstGeom>
        </p:spPr>
      </p:pic>
      <p:sp>
        <p:nvSpPr>
          <p:cNvPr id="4" name="TextBox 3">
            <a:extLst>
              <a:ext uri="{FF2B5EF4-FFF2-40B4-BE49-F238E27FC236}">
                <a16:creationId xmlns:a16="http://schemas.microsoft.com/office/drawing/2014/main" id="{77A24710-F4EF-7307-4BA4-517FCBC65757}"/>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329956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0CBB-DD6A-A0B3-5AFF-2035465719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D815F13-E8A4-F8EC-2EEF-E3AB3F0CECD4}"/>
              </a:ext>
            </a:extLst>
          </p:cNvPr>
          <p:cNvSpPr/>
          <p:nvPr/>
        </p:nvSpPr>
        <p:spPr>
          <a:xfrm>
            <a:off x="-34759" y="0"/>
            <a:ext cx="12226759" cy="1239815"/>
          </a:xfrm>
          <a:prstGeom prst="rect">
            <a:avLst/>
          </a:prstGeom>
          <a:solidFill>
            <a:schemeClr val="tx1"/>
          </a:solidFill>
          <a:ln w="12700">
            <a:solidFill>
              <a:srgbClr val="00B0F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DAA65B1-0D09-7DD6-B962-B9BF8B5A6705}"/>
              </a:ext>
            </a:extLst>
          </p:cNvPr>
          <p:cNvSpPr>
            <a:spLocks noGrp="1"/>
          </p:cNvSpPr>
          <p:nvPr>
            <p:ph idx="1"/>
          </p:nvPr>
        </p:nvSpPr>
        <p:spPr>
          <a:xfrm>
            <a:off x="529389" y="1533744"/>
            <a:ext cx="10996864" cy="1239815"/>
          </a:xfrm>
        </p:spPr>
        <p:txBody>
          <a:bodyPr>
            <a:noAutofit/>
          </a:bodyPr>
          <a:lstStyle/>
          <a:p>
            <a:pPr marL="0" indent="0">
              <a:buNone/>
            </a:pPr>
            <a:r>
              <a:rPr lang="en-US" sz="1900" dirty="0">
                <a:latin typeface="Avenir Book" panose="02000503020000020003" pitchFamily="2" charset="0"/>
              </a:rPr>
              <a:t>The </a:t>
            </a:r>
            <a:r>
              <a:rPr lang="en-US" sz="1900" dirty="0" err="1">
                <a:latin typeface="Avenir Book" panose="02000503020000020003" pitchFamily="2" charset="0"/>
              </a:rPr>
              <a:t>InnoLead</a:t>
            </a:r>
            <a:r>
              <a:rPr lang="en-US" sz="1900" dirty="0">
                <a:latin typeface="Avenir Book" panose="02000503020000020003" pitchFamily="2" charset="0"/>
              </a:rPr>
              <a:t> team compiled this deck as a resource for professionals helping to shape AI strategy and deployments. All the data was published in 2024. Please note that some data refers to AI broadly, and some data to generative AI specifically.</a:t>
            </a:r>
          </a:p>
          <a:p>
            <a:pPr marL="0" indent="0">
              <a:buNone/>
            </a:pPr>
            <a:endParaRPr lang="en-US" sz="1400" dirty="0">
              <a:latin typeface="Avenir Book" panose="02000503020000020003" pitchFamily="2" charset="0"/>
            </a:endParaRPr>
          </a:p>
          <a:p>
            <a:pPr marL="0" indent="0">
              <a:buNone/>
            </a:pPr>
            <a:r>
              <a:rPr lang="en-US" sz="1900" dirty="0">
                <a:latin typeface="Avenir Book" panose="02000503020000020003" pitchFamily="2" charset="0"/>
              </a:rPr>
              <a:t>If you cite data from this report or incorporate these charts in your own presentations, kindly reference the original source.</a:t>
            </a:r>
          </a:p>
          <a:p>
            <a:pPr marL="0" indent="0">
              <a:buNone/>
            </a:pPr>
            <a:endParaRPr lang="en-US" sz="1400" dirty="0">
              <a:latin typeface="Avenir Book" panose="02000503020000020003" pitchFamily="2" charset="0"/>
            </a:endParaRPr>
          </a:p>
          <a:p>
            <a:pPr marL="0" indent="0">
              <a:buNone/>
            </a:pPr>
            <a:r>
              <a:rPr lang="en-US" sz="1900" dirty="0">
                <a:latin typeface="Avenir Book" panose="02000503020000020003" pitchFamily="2" charset="0"/>
              </a:rPr>
              <a:t>We’ve divided this deck into six sections:</a:t>
            </a:r>
          </a:p>
          <a:p>
            <a:pPr marL="400050" lvl="1" indent="0">
              <a:buNone/>
            </a:pPr>
            <a:endParaRPr lang="en-US" sz="1400" dirty="0">
              <a:latin typeface="Avenir Book" panose="02000503020000020003" pitchFamily="2" charset="0"/>
            </a:endParaRPr>
          </a:p>
          <a:p>
            <a:pPr marL="400050" lvl="1" indent="0">
              <a:buNone/>
            </a:pPr>
            <a:r>
              <a:rPr lang="en-US" sz="1900" dirty="0">
                <a:latin typeface="Avenir Book" panose="02000503020000020003" pitchFamily="2" charset="0"/>
              </a:rPr>
              <a:t>1. Spending, Strategy &amp; Drivers</a:t>
            </a:r>
          </a:p>
          <a:p>
            <a:pPr marL="400050" lvl="1" indent="0">
              <a:buNone/>
            </a:pPr>
            <a:r>
              <a:rPr lang="en-US" sz="1900" dirty="0">
                <a:latin typeface="Avenir Book" panose="02000503020000020003" pitchFamily="2" charset="0"/>
              </a:rPr>
              <a:t>2. Use Cases and Value</a:t>
            </a:r>
          </a:p>
          <a:p>
            <a:pPr marL="400050" lvl="1" indent="0">
              <a:buNone/>
            </a:pPr>
            <a:r>
              <a:rPr lang="en-US" sz="1900" dirty="0">
                <a:latin typeface="Avenir Book" panose="02000503020000020003" pitchFamily="2" charset="0"/>
              </a:rPr>
              <a:t>3. People, Training &amp; Upskilling</a:t>
            </a:r>
          </a:p>
          <a:p>
            <a:pPr marL="400050" lvl="1" indent="0">
              <a:buNone/>
            </a:pPr>
            <a:r>
              <a:rPr lang="en-US" sz="1900" dirty="0">
                <a:latin typeface="Avenir Book" panose="02000503020000020003" pitchFamily="2" charset="0"/>
              </a:rPr>
              <a:t>4. Leader Perspectives</a:t>
            </a:r>
          </a:p>
          <a:p>
            <a:pPr marL="400050" lvl="1" indent="0">
              <a:buNone/>
            </a:pPr>
            <a:r>
              <a:rPr lang="en-US" sz="1900" dirty="0">
                <a:latin typeface="Avenir Book" panose="02000503020000020003" pitchFamily="2" charset="0"/>
              </a:rPr>
              <a:t>5. Risk Mitigation &amp; Metrics</a:t>
            </a:r>
          </a:p>
          <a:p>
            <a:pPr marL="400050" lvl="1" indent="0">
              <a:buNone/>
            </a:pPr>
            <a:r>
              <a:rPr lang="en-US" sz="1900" dirty="0">
                <a:latin typeface="Avenir Book" panose="02000503020000020003" pitchFamily="2" charset="0"/>
              </a:rPr>
              <a:t>6. Root Causes of Failure, Data Capabilities &amp; More</a:t>
            </a:r>
          </a:p>
        </p:txBody>
      </p:sp>
      <p:pic>
        <p:nvPicPr>
          <p:cNvPr id="2" name="Picture 1" descr="A black and white logo&#10;&#10;Description automatically generated">
            <a:extLst>
              <a:ext uri="{FF2B5EF4-FFF2-40B4-BE49-F238E27FC236}">
                <a16:creationId xmlns:a16="http://schemas.microsoft.com/office/drawing/2014/main" id="{5E7CD34A-978D-DB85-52A4-3F5314B65AE1}"/>
              </a:ext>
            </a:extLst>
          </p:cNvPr>
          <p:cNvPicPr>
            <a:picLocks noChangeAspect="1"/>
          </p:cNvPicPr>
          <p:nvPr/>
        </p:nvPicPr>
        <p:blipFill>
          <a:blip r:embed="rId2"/>
          <a:stretch>
            <a:fillRect/>
          </a:stretch>
        </p:blipFill>
        <p:spPr>
          <a:xfrm>
            <a:off x="8602841" y="5908397"/>
            <a:ext cx="3472648" cy="868162"/>
          </a:xfrm>
          <a:prstGeom prst="rect">
            <a:avLst/>
          </a:prstGeom>
        </p:spPr>
      </p:pic>
      <p:sp>
        <p:nvSpPr>
          <p:cNvPr id="5" name="Title 1">
            <a:extLst>
              <a:ext uri="{FF2B5EF4-FFF2-40B4-BE49-F238E27FC236}">
                <a16:creationId xmlns:a16="http://schemas.microsoft.com/office/drawing/2014/main" id="{9AAD05E9-0112-ADD8-AD81-E7F905EC4CEB}"/>
              </a:ext>
            </a:extLst>
          </p:cNvPr>
          <p:cNvSpPr txBox="1">
            <a:spLocks/>
          </p:cNvSpPr>
          <p:nvPr/>
        </p:nvSpPr>
        <p:spPr>
          <a:xfrm>
            <a:off x="529389" y="293929"/>
            <a:ext cx="9844505" cy="123981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4400" b="1" dirty="0">
                <a:solidFill>
                  <a:schemeClr val="bg1"/>
                </a:solidFill>
                <a:latin typeface="Avenir Book" panose="02000503020000020003" pitchFamily="2" charset="0"/>
              </a:rPr>
              <a:t>About This Deck</a:t>
            </a:r>
          </a:p>
        </p:txBody>
      </p:sp>
    </p:spTree>
    <p:extLst>
      <p:ext uri="{BB962C8B-B14F-4D97-AF65-F5344CB8AC3E}">
        <p14:creationId xmlns:p14="http://schemas.microsoft.com/office/powerpoint/2010/main" val="2694976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FBBD1-7229-10F8-3D09-579A1A5C60A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0328188-3EFC-2CDD-B120-37CD212834B4}"/>
              </a:ext>
            </a:extLst>
          </p:cNvPr>
          <p:cNvSpPr txBox="1"/>
          <p:nvPr/>
        </p:nvSpPr>
        <p:spPr>
          <a:xfrm>
            <a:off x="7904747" y="1905506"/>
            <a:ext cx="4042612" cy="2800767"/>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GenAI’s Next Inflection Point</a:t>
            </a:r>
            <a:r>
              <a:rPr lang="en-US" sz="1600" b="1" dirty="0">
                <a:latin typeface="Avenir Book" panose="02000503020000020003" pitchFamily="2" charset="0"/>
              </a:rPr>
              <a:t>, published August 2024 by McKinsey &amp; Company.</a:t>
            </a:r>
            <a:r>
              <a:rPr lang="en-US" sz="1600" dirty="0">
                <a:latin typeface="Avenir Book" panose="02000503020000020003" pitchFamily="2" charset="0"/>
              </a:rPr>
              <a:t> “…M</a:t>
            </a:r>
            <a:r>
              <a:rPr lang="en-US" sz="1600" b="0" i="0" dirty="0">
                <a:effectLst/>
                <a:latin typeface="Avenir Book" panose="02000503020000020003" pitchFamily="2" charset="0"/>
              </a:rPr>
              <a:t>ost companies are lagging behind their employees. As high as employee usage is, organizational maturity with gen AI is strikingly low. In our survey, only 13 percent of respondents’ companies have implemented multiple use cases, a group we call ‘early adopters.’”</a:t>
            </a:r>
            <a:br>
              <a:rPr lang="en-US" sz="1600" dirty="0"/>
            </a:br>
            <a:endParaRPr lang="en-US" sz="1600" dirty="0">
              <a:latin typeface="Avenir Book" panose="02000503020000020003" pitchFamily="2" charset="0"/>
            </a:endParaRPr>
          </a:p>
        </p:txBody>
      </p:sp>
      <p:pic>
        <p:nvPicPr>
          <p:cNvPr id="3" name="Graphic 2">
            <a:extLst>
              <a:ext uri="{FF2B5EF4-FFF2-40B4-BE49-F238E27FC236}">
                <a16:creationId xmlns:a16="http://schemas.microsoft.com/office/drawing/2014/main" id="{D5E54D4B-72C0-3D96-9354-77433413CC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154" y="152519"/>
            <a:ext cx="6702351" cy="6536724"/>
          </a:xfrm>
          <a:prstGeom prst="rect">
            <a:avLst/>
          </a:prstGeom>
        </p:spPr>
      </p:pic>
      <p:sp>
        <p:nvSpPr>
          <p:cNvPr id="4" name="TextBox 3">
            <a:extLst>
              <a:ext uri="{FF2B5EF4-FFF2-40B4-BE49-F238E27FC236}">
                <a16:creationId xmlns:a16="http://schemas.microsoft.com/office/drawing/2014/main" id="{68C03AC1-5220-E03D-024C-C29AB7D92174}"/>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6">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2491568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4F4C8-59D5-921B-4BB3-B54D5CDA9AA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22462FE-6EAE-F0B4-A0E1-345A56C1F368}"/>
              </a:ext>
            </a:extLst>
          </p:cNvPr>
          <p:cNvSpPr txBox="1"/>
          <p:nvPr/>
        </p:nvSpPr>
        <p:spPr>
          <a:xfrm>
            <a:off x="928816" y="5812773"/>
            <a:ext cx="10902603"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The Fall 2024 Workforce Index</a:t>
            </a:r>
            <a:r>
              <a:rPr lang="en-US" sz="1600" b="1" dirty="0">
                <a:latin typeface="Avenir Book" panose="02000503020000020003" pitchFamily="2" charset="0"/>
              </a:rPr>
              <a:t>, published November 2024 by Slack.</a:t>
            </a:r>
            <a:br>
              <a:rPr lang="en-US" sz="1600" dirty="0"/>
            </a:br>
            <a:endParaRPr lang="en-US" sz="1600" dirty="0">
              <a:latin typeface="Avenir Book" panose="02000503020000020003" pitchFamily="2" charset="0"/>
            </a:endParaRPr>
          </a:p>
        </p:txBody>
      </p:sp>
      <p:pic>
        <p:nvPicPr>
          <p:cNvPr id="3" name="Picture 2" descr="A purple circle with text&#10;&#10;Description automatically generated">
            <a:extLst>
              <a:ext uri="{FF2B5EF4-FFF2-40B4-BE49-F238E27FC236}">
                <a16:creationId xmlns:a16="http://schemas.microsoft.com/office/drawing/2014/main" id="{1DA73EF4-09F6-45DE-A854-2EFA0E2EC052}"/>
              </a:ext>
            </a:extLst>
          </p:cNvPr>
          <p:cNvPicPr>
            <a:picLocks noChangeAspect="1"/>
          </p:cNvPicPr>
          <p:nvPr/>
        </p:nvPicPr>
        <p:blipFill>
          <a:blip r:embed="rId3"/>
          <a:stretch>
            <a:fillRect/>
          </a:stretch>
        </p:blipFill>
        <p:spPr>
          <a:xfrm>
            <a:off x="304800" y="262418"/>
            <a:ext cx="11328157" cy="5162198"/>
          </a:xfrm>
          <a:prstGeom prst="rect">
            <a:avLst/>
          </a:prstGeom>
        </p:spPr>
      </p:pic>
      <p:sp>
        <p:nvSpPr>
          <p:cNvPr id="4" name="TextBox 3">
            <a:extLst>
              <a:ext uri="{FF2B5EF4-FFF2-40B4-BE49-F238E27FC236}">
                <a16:creationId xmlns:a16="http://schemas.microsoft.com/office/drawing/2014/main" id="{B7764B3D-E4A1-475A-4295-EF04C0034E3C}"/>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345419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99091-02BC-C50E-FC06-FE0716DBE72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E4DF82C-C2DA-9841-0318-D7DA0051C8B9}"/>
              </a:ext>
            </a:extLst>
          </p:cNvPr>
          <p:cNvSpPr txBox="1"/>
          <p:nvPr/>
        </p:nvSpPr>
        <p:spPr>
          <a:xfrm>
            <a:off x="928816" y="5812773"/>
            <a:ext cx="10902603"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The Fall 2024 Workforce Index</a:t>
            </a:r>
            <a:r>
              <a:rPr lang="en-US" sz="1600" b="1" dirty="0">
                <a:latin typeface="Avenir Book" panose="02000503020000020003" pitchFamily="2" charset="0"/>
              </a:rPr>
              <a:t>, published November 2024 by Slack.</a:t>
            </a:r>
            <a:br>
              <a:rPr lang="en-US" sz="1600" dirty="0"/>
            </a:br>
            <a:endParaRPr lang="en-US" sz="1600" dirty="0">
              <a:latin typeface="Avenir Book" panose="02000503020000020003" pitchFamily="2" charset="0"/>
            </a:endParaRPr>
          </a:p>
        </p:txBody>
      </p:sp>
      <p:pic>
        <p:nvPicPr>
          <p:cNvPr id="4" name="Picture 3" descr="A purple circle with text&#10;&#10;Description automatically generated">
            <a:extLst>
              <a:ext uri="{FF2B5EF4-FFF2-40B4-BE49-F238E27FC236}">
                <a16:creationId xmlns:a16="http://schemas.microsoft.com/office/drawing/2014/main" id="{36556995-A4DF-4FC3-828D-17A410198B4C}"/>
              </a:ext>
            </a:extLst>
          </p:cNvPr>
          <p:cNvPicPr>
            <a:picLocks noChangeAspect="1"/>
          </p:cNvPicPr>
          <p:nvPr/>
        </p:nvPicPr>
        <p:blipFill>
          <a:blip r:embed="rId3"/>
          <a:stretch>
            <a:fillRect/>
          </a:stretch>
        </p:blipFill>
        <p:spPr>
          <a:xfrm>
            <a:off x="672367" y="239294"/>
            <a:ext cx="11321647" cy="5383029"/>
          </a:xfrm>
          <a:prstGeom prst="rect">
            <a:avLst/>
          </a:prstGeom>
        </p:spPr>
      </p:pic>
      <p:sp>
        <p:nvSpPr>
          <p:cNvPr id="3" name="TextBox 2">
            <a:extLst>
              <a:ext uri="{FF2B5EF4-FFF2-40B4-BE49-F238E27FC236}">
                <a16:creationId xmlns:a16="http://schemas.microsoft.com/office/drawing/2014/main" id="{139111CF-B86D-74AB-9991-F4040938C5B5}"/>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2339142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09CCE-62CA-241A-7EA2-488CFD7F9EB4}"/>
            </a:ext>
          </a:extLst>
        </p:cNvPr>
        <p:cNvGrpSpPr/>
        <p:nvPr/>
      </p:nvGrpSpPr>
      <p:grpSpPr>
        <a:xfrm>
          <a:off x="0" y="0"/>
          <a:ext cx="0" cy="0"/>
          <a:chOff x="0" y="0"/>
          <a:chExt cx="0" cy="0"/>
        </a:xfrm>
      </p:grpSpPr>
      <p:pic>
        <p:nvPicPr>
          <p:cNvPr id="2" name="Picture 1" descr="A blurry image of lights&#10;&#10;Description automatically generated">
            <a:extLst>
              <a:ext uri="{FF2B5EF4-FFF2-40B4-BE49-F238E27FC236}">
                <a16:creationId xmlns:a16="http://schemas.microsoft.com/office/drawing/2014/main" id="{83378756-4DBD-4397-FE18-E85A4D41003C}"/>
              </a:ext>
            </a:extLst>
          </p:cNvPr>
          <p:cNvPicPr>
            <a:picLocks noChangeAspect="1"/>
          </p:cNvPicPr>
          <p:nvPr/>
        </p:nvPicPr>
        <p:blipFill>
          <a:blip r:embed="rId2"/>
          <a:srcRect b="17216"/>
          <a:stretch/>
        </p:blipFill>
        <p:spPr>
          <a:xfrm>
            <a:off x="0" y="0"/>
            <a:ext cx="12192000" cy="7579896"/>
          </a:xfrm>
          <a:prstGeom prst="rect">
            <a:avLst/>
          </a:prstGeom>
        </p:spPr>
      </p:pic>
      <p:sp>
        <p:nvSpPr>
          <p:cNvPr id="3" name="Rectangle 2">
            <a:extLst>
              <a:ext uri="{FF2B5EF4-FFF2-40B4-BE49-F238E27FC236}">
                <a16:creationId xmlns:a16="http://schemas.microsoft.com/office/drawing/2014/main" id="{E07215DC-8603-7C20-887A-0EB14461DDFB}"/>
              </a:ext>
            </a:extLst>
          </p:cNvPr>
          <p:cNvSpPr/>
          <p:nvPr/>
        </p:nvSpPr>
        <p:spPr>
          <a:xfrm>
            <a:off x="1602872" y="2538663"/>
            <a:ext cx="8986254" cy="1239815"/>
          </a:xfrm>
          <a:prstGeom prst="rect">
            <a:avLst/>
          </a:prstGeom>
          <a:solidFill>
            <a:schemeClr val="tx1"/>
          </a:solidFill>
          <a:ln w="12700">
            <a:solidFill>
              <a:srgbClr val="00B0F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2EBA6B3-1D72-266C-74BD-3326331FB2CA}"/>
              </a:ext>
            </a:extLst>
          </p:cNvPr>
          <p:cNvSpPr>
            <a:spLocks noGrp="1"/>
          </p:cNvSpPr>
          <p:nvPr>
            <p:ph idx="1"/>
          </p:nvPr>
        </p:nvSpPr>
        <p:spPr>
          <a:xfrm>
            <a:off x="1173747" y="2809092"/>
            <a:ext cx="9844505" cy="1239815"/>
          </a:xfrm>
        </p:spPr>
        <p:txBody>
          <a:bodyPr>
            <a:noAutofit/>
          </a:bodyPr>
          <a:lstStyle/>
          <a:p>
            <a:pPr marL="0" indent="0" algn="ctr">
              <a:buNone/>
            </a:pPr>
            <a:r>
              <a:rPr lang="en-US" sz="4400" b="1" dirty="0">
                <a:solidFill>
                  <a:schemeClr val="bg1"/>
                </a:solidFill>
                <a:latin typeface="Avenir Book" panose="02000503020000020003" pitchFamily="2" charset="0"/>
              </a:rPr>
              <a:t>4. Leader Perspectives</a:t>
            </a:r>
          </a:p>
        </p:txBody>
      </p:sp>
    </p:spTree>
    <p:extLst>
      <p:ext uri="{BB962C8B-B14F-4D97-AF65-F5344CB8AC3E}">
        <p14:creationId xmlns:p14="http://schemas.microsoft.com/office/powerpoint/2010/main" val="2609586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9AD84-3C3E-4E3F-E32D-1D2FB0D7297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638CB82-552D-5858-E4A2-C67A98E2FAA5}"/>
              </a:ext>
            </a:extLst>
          </p:cNvPr>
          <p:cNvSpPr txBox="1"/>
          <p:nvPr/>
        </p:nvSpPr>
        <p:spPr>
          <a:xfrm>
            <a:off x="928816" y="5812773"/>
            <a:ext cx="10902603"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The Fall 2024 Workforce Index</a:t>
            </a:r>
            <a:r>
              <a:rPr lang="en-US" sz="1600" b="1" dirty="0">
                <a:latin typeface="Avenir Book" panose="02000503020000020003" pitchFamily="2" charset="0"/>
              </a:rPr>
              <a:t>, published November 2024 by Slack.</a:t>
            </a:r>
            <a:br>
              <a:rPr lang="en-US" sz="1600" dirty="0"/>
            </a:br>
            <a:endParaRPr lang="en-US" sz="1600" dirty="0">
              <a:latin typeface="Avenir Book" panose="02000503020000020003" pitchFamily="2" charset="0"/>
            </a:endParaRPr>
          </a:p>
        </p:txBody>
      </p:sp>
      <p:pic>
        <p:nvPicPr>
          <p:cNvPr id="6" name="Picture 5" descr="A close-up of a graph&#10;&#10;Description automatically generated">
            <a:extLst>
              <a:ext uri="{FF2B5EF4-FFF2-40B4-BE49-F238E27FC236}">
                <a16:creationId xmlns:a16="http://schemas.microsoft.com/office/drawing/2014/main" id="{C2E8D624-8EDB-1EBC-706C-2224CF8E6ED9}"/>
              </a:ext>
            </a:extLst>
          </p:cNvPr>
          <p:cNvPicPr>
            <a:picLocks noChangeAspect="1"/>
          </p:cNvPicPr>
          <p:nvPr/>
        </p:nvPicPr>
        <p:blipFill>
          <a:blip r:embed="rId3"/>
          <a:stretch>
            <a:fillRect/>
          </a:stretch>
        </p:blipFill>
        <p:spPr>
          <a:xfrm>
            <a:off x="1015571" y="229458"/>
            <a:ext cx="10160858" cy="5388862"/>
          </a:xfrm>
          <a:prstGeom prst="rect">
            <a:avLst/>
          </a:prstGeom>
        </p:spPr>
      </p:pic>
      <p:sp>
        <p:nvSpPr>
          <p:cNvPr id="3" name="TextBox 2">
            <a:extLst>
              <a:ext uri="{FF2B5EF4-FFF2-40B4-BE49-F238E27FC236}">
                <a16:creationId xmlns:a16="http://schemas.microsoft.com/office/drawing/2014/main" id="{272714F2-581B-4260-85BA-131EB3A92A60}"/>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3531752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F6EBA-11AD-50A4-62ED-A2DFCA109578}"/>
            </a:ext>
          </a:extLst>
        </p:cNvPr>
        <p:cNvGrpSpPr/>
        <p:nvPr/>
      </p:nvGrpSpPr>
      <p:grpSpPr>
        <a:xfrm>
          <a:off x="0" y="0"/>
          <a:ext cx="0" cy="0"/>
          <a:chOff x="0" y="0"/>
          <a:chExt cx="0" cy="0"/>
        </a:xfrm>
      </p:grpSpPr>
      <p:pic>
        <p:nvPicPr>
          <p:cNvPr id="3" name="Picture 2" descr="A graph of different colored circles&#10;&#10;Description automatically generated with medium confidence">
            <a:extLst>
              <a:ext uri="{FF2B5EF4-FFF2-40B4-BE49-F238E27FC236}">
                <a16:creationId xmlns:a16="http://schemas.microsoft.com/office/drawing/2014/main" id="{87E1A35F-F7B8-ECED-54C5-1B1B645F3CD4}"/>
              </a:ext>
            </a:extLst>
          </p:cNvPr>
          <p:cNvPicPr>
            <a:picLocks noChangeAspect="1"/>
          </p:cNvPicPr>
          <p:nvPr/>
        </p:nvPicPr>
        <p:blipFill>
          <a:blip r:embed="rId2"/>
          <a:stretch>
            <a:fillRect/>
          </a:stretch>
        </p:blipFill>
        <p:spPr>
          <a:xfrm>
            <a:off x="1194830" y="0"/>
            <a:ext cx="9802339" cy="6479294"/>
          </a:xfrm>
          <a:prstGeom prst="rect">
            <a:avLst/>
          </a:prstGeom>
        </p:spPr>
      </p:pic>
      <p:sp>
        <p:nvSpPr>
          <p:cNvPr id="9" name="TextBox 8">
            <a:extLst>
              <a:ext uri="{FF2B5EF4-FFF2-40B4-BE49-F238E27FC236}">
                <a16:creationId xmlns:a16="http://schemas.microsoft.com/office/drawing/2014/main" id="{BFEF62D1-83E2-1824-D8BF-06F5082E9172}"/>
              </a:ext>
            </a:extLst>
          </p:cNvPr>
          <p:cNvSpPr txBox="1"/>
          <p:nvPr/>
        </p:nvSpPr>
        <p:spPr>
          <a:xfrm>
            <a:off x="1715349" y="6310017"/>
            <a:ext cx="9711724"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3"/>
              </a:rPr>
              <a:t>Global CEO Survey</a:t>
            </a:r>
            <a:r>
              <a:rPr lang="en-US" sz="1600" b="1" dirty="0">
                <a:latin typeface="Avenir Book" panose="02000503020000020003" pitchFamily="2" charset="0"/>
              </a:rPr>
              <a:t>, published January 2024 by PwC.</a:t>
            </a:r>
            <a:endParaRPr lang="en-US" sz="1600" dirty="0">
              <a:latin typeface="Avenir Book" panose="02000503020000020003" pitchFamily="2" charset="0"/>
            </a:endParaRPr>
          </a:p>
        </p:txBody>
      </p:sp>
      <p:sp>
        <p:nvSpPr>
          <p:cNvPr id="4" name="TextBox 3">
            <a:extLst>
              <a:ext uri="{FF2B5EF4-FFF2-40B4-BE49-F238E27FC236}">
                <a16:creationId xmlns:a16="http://schemas.microsoft.com/office/drawing/2014/main" id="{47B5156D-D27D-55E9-6A7D-D9B09355EB1F}"/>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1432583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43D55-3C1D-805B-9C12-D1D9314DC40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EBD8C6F-79BB-8125-B790-071960B4F4C8}"/>
              </a:ext>
            </a:extLst>
          </p:cNvPr>
          <p:cNvSpPr txBox="1"/>
          <p:nvPr/>
        </p:nvSpPr>
        <p:spPr>
          <a:xfrm>
            <a:off x="506666" y="5543899"/>
            <a:ext cx="10779008"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How AI is Influencing Corporate Innovation Priorities in 2024</a:t>
            </a:r>
            <a:r>
              <a:rPr lang="en-US" sz="1600" b="1" dirty="0">
                <a:latin typeface="Avenir Book" panose="02000503020000020003" pitchFamily="2" charset="0"/>
              </a:rPr>
              <a:t>, published February 2024 by </a:t>
            </a:r>
            <a:r>
              <a:rPr lang="en-US" sz="1600" b="1" dirty="0" err="1">
                <a:latin typeface="Avenir Book" panose="02000503020000020003" pitchFamily="2" charset="0"/>
              </a:rPr>
              <a:t>InnoLead</a:t>
            </a:r>
            <a:r>
              <a:rPr lang="en-US" sz="1600" b="1" dirty="0">
                <a:latin typeface="Avenir Book" panose="02000503020000020003" pitchFamily="2" charset="0"/>
              </a:rPr>
              <a:t> and sponsored by HYPE Innovation.</a:t>
            </a:r>
            <a:endParaRPr lang="en-US" sz="1600" dirty="0">
              <a:latin typeface="Avenir Book" panose="02000503020000020003" pitchFamily="2" charset="0"/>
            </a:endParaRPr>
          </a:p>
        </p:txBody>
      </p:sp>
      <p:pic>
        <p:nvPicPr>
          <p:cNvPr id="3" name="Picture 2" descr="A graph of a number of colored bars&#10;&#10;Description automatically generated with medium confidence">
            <a:extLst>
              <a:ext uri="{FF2B5EF4-FFF2-40B4-BE49-F238E27FC236}">
                <a16:creationId xmlns:a16="http://schemas.microsoft.com/office/drawing/2014/main" id="{823E8748-65BC-D812-33AB-58D0C7367447}"/>
              </a:ext>
            </a:extLst>
          </p:cNvPr>
          <p:cNvPicPr>
            <a:picLocks noChangeAspect="1"/>
          </p:cNvPicPr>
          <p:nvPr/>
        </p:nvPicPr>
        <p:blipFill>
          <a:blip r:embed="rId3"/>
          <a:stretch>
            <a:fillRect/>
          </a:stretch>
        </p:blipFill>
        <p:spPr>
          <a:xfrm>
            <a:off x="386524" y="331229"/>
            <a:ext cx="11805476" cy="5105744"/>
          </a:xfrm>
          <a:prstGeom prst="rect">
            <a:avLst/>
          </a:prstGeom>
        </p:spPr>
      </p:pic>
      <p:sp>
        <p:nvSpPr>
          <p:cNvPr id="4" name="TextBox 3">
            <a:extLst>
              <a:ext uri="{FF2B5EF4-FFF2-40B4-BE49-F238E27FC236}">
                <a16:creationId xmlns:a16="http://schemas.microsoft.com/office/drawing/2014/main" id="{51794BAD-E3C2-9F7D-ECE9-ED1C65884169}"/>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436001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BD33A-FBAD-D69C-16C1-20DB2F8117B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01E8BEA-8AE5-3B7F-DCCE-BE5CEB06C18A}"/>
              </a:ext>
            </a:extLst>
          </p:cNvPr>
          <p:cNvSpPr txBox="1"/>
          <p:nvPr/>
        </p:nvSpPr>
        <p:spPr>
          <a:xfrm>
            <a:off x="1892644" y="6273225"/>
            <a:ext cx="10902603"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3"/>
              </a:rPr>
              <a:t>The Global Gen AI Report</a:t>
            </a:r>
            <a:r>
              <a:rPr lang="en-US" sz="1600" b="1" dirty="0">
                <a:latin typeface="Avenir Book" panose="02000503020000020003" pitchFamily="2" charset="0"/>
              </a:rPr>
              <a:t>, published November 2024 by NTT DATA.</a:t>
            </a:r>
            <a:br>
              <a:rPr lang="en-US" sz="1600" dirty="0"/>
            </a:br>
            <a:endParaRPr lang="en-US" sz="1600" dirty="0">
              <a:latin typeface="Avenir Book" panose="02000503020000020003" pitchFamily="2" charset="0"/>
            </a:endParaRPr>
          </a:p>
        </p:txBody>
      </p:sp>
      <p:pic>
        <p:nvPicPr>
          <p:cNvPr id="6" name="Picture 5" descr="A screenshot of a graph&#10;&#10;Description automatically generated">
            <a:extLst>
              <a:ext uri="{FF2B5EF4-FFF2-40B4-BE49-F238E27FC236}">
                <a16:creationId xmlns:a16="http://schemas.microsoft.com/office/drawing/2014/main" id="{1D820636-CC27-BD4A-8EC0-503B784301F6}"/>
              </a:ext>
            </a:extLst>
          </p:cNvPr>
          <p:cNvPicPr>
            <a:picLocks noChangeAspect="1"/>
          </p:cNvPicPr>
          <p:nvPr/>
        </p:nvPicPr>
        <p:blipFill>
          <a:blip r:embed="rId4"/>
          <a:stretch>
            <a:fillRect/>
          </a:stretch>
        </p:blipFill>
        <p:spPr>
          <a:xfrm>
            <a:off x="1937952" y="259492"/>
            <a:ext cx="8120448" cy="5810771"/>
          </a:xfrm>
          <a:prstGeom prst="rect">
            <a:avLst/>
          </a:prstGeom>
        </p:spPr>
      </p:pic>
    </p:spTree>
    <p:extLst>
      <p:ext uri="{BB962C8B-B14F-4D97-AF65-F5344CB8AC3E}">
        <p14:creationId xmlns:p14="http://schemas.microsoft.com/office/powerpoint/2010/main" val="84627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8D1E2-B114-A026-AE62-0429A98A7258}"/>
            </a:ext>
          </a:extLst>
        </p:cNvPr>
        <p:cNvGrpSpPr/>
        <p:nvPr/>
      </p:nvGrpSpPr>
      <p:grpSpPr>
        <a:xfrm>
          <a:off x="0" y="0"/>
          <a:ext cx="0" cy="0"/>
          <a:chOff x="0" y="0"/>
          <a:chExt cx="0" cy="0"/>
        </a:xfrm>
      </p:grpSpPr>
      <p:pic>
        <p:nvPicPr>
          <p:cNvPr id="2" name="Picture 1" descr="A blurry image of lights&#10;&#10;Description automatically generated">
            <a:extLst>
              <a:ext uri="{FF2B5EF4-FFF2-40B4-BE49-F238E27FC236}">
                <a16:creationId xmlns:a16="http://schemas.microsoft.com/office/drawing/2014/main" id="{46B1ED32-7E69-566D-6A5C-9C31BB3F7929}"/>
              </a:ext>
            </a:extLst>
          </p:cNvPr>
          <p:cNvPicPr>
            <a:picLocks noChangeAspect="1"/>
          </p:cNvPicPr>
          <p:nvPr/>
        </p:nvPicPr>
        <p:blipFill>
          <a:blip r:embed="rId2"/>
          <a:srcRect t="-3483" b="21617"/>
          <a:stretch/>
        </p:blipFill>
        <p:spPr>
          <a:xfrm>
            <a:off x="0" y="-318838"/>
            <a:ext cx="12192000" cy="7495675"/>
          </a:xfrm>
          <a:prstGeom prst="rect">
            <a:avLst/>
          </a:prstGeom>
        </p:spPr>
      </p:pic>
      <p:sp>
        <p:nvSpPr>
          <p:cNvPr id="3" name="Rectangle 2">
            <a:extLst>
              <a:ext uri="{FF2B5EF4-FFF2-40B4-BE49-F238E27FC236}">
                <a16:creationId xmlns:a16="http://schemas.microsoft.com/office/drawing/2014/main" id="{2B67E685-B289-186F-9EC0-8FFB522E3E2E}"/>
              </a:ext>
            </a:extLst>
          </p:cNvPr>
          <p:cNvSpPr/>
          <p:nvPr/>
        </p:nvSpPr>
        <p:spPr>
          <a:xfrm>
            <a:off x="1602872" y="2538663"/>
            <a:ext cx="8986254" cy="1239815"/>
          </a:xfrm>
          <a:prstGeom prst="rect">
            <a:avLst/>
          </a:prstGeom>
          <a:solidFill>
            <a:schemeClr val="tx1"/>
          </a:solidFill>
          <a:ln w="12700">
            <a:solidFill>
              <a:srgbClr val="00B0F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299775D-1530-3991-2C27-B95B541E5B6B}"/>
              </a:ext>
            </a:extLst>
          </p:cNvPr>
          <p:cNvSpPr>
            <a:spLocks noGrp="1"/>
          </p:cNvSpPr>
          <p:nvPr>
            <p:ph idx="1"/>
          </p:nvPr>
        </p:nvSpPr>
        <p:spPr>
          <a:xfrm>
            <a:off x="1173747" y="2809092"/>
            <a:ext cx="9844505" cy="1239815"/>
          </a:xfrm>
        </p:spPr>
        <p:txBody>
          <a:bodyPr>
            <a:noAutofit/>
          </a:bodyPr>
          <a:lstStyle/>
          <a:p>
            <a:pPr marL="0" indent="0" algn="ctr">
              <a:buNone/>
            </a:pPr>
            <a:r>
              <a:rPr lang="en-US" sz="4400" b="1" dirty="0">
                <a:solidFill>
                  <a:schemeClr val="bg1"/>
                </a:solidFill>
                <a:latin typeface="Avenir Book" panose="02000503020000020003" pitchFamily="2" charset="0"/>
              </a:rPr>
              <a:t>5. Risk Mitigation &amp; Metrics</a:t>
            </a:r>
          </a:p>
        </p:txBody>
      </p:sp>
    </p:spTree>
    <p:extLst>
      <p:ext uri="{BB962C8B-B14F-4D97-AF65-F5344CB8AC3E}">
        <p14:creationId xmlns:p14="http://schemas.microsoft.com/office/powerpoint/2010/main" val="770340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54064-5F29-2119-3D9B-663B3CD6EFB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BE95551-2734-2812-BD8C-A4CC636F3030}"/>
              </a:ext>
            </a:extLst>
          </p:cNvPr>
          <p:cNvSpPr txBox="1"/>
          <p:nvPr/>
        </p:nvSpPr>
        <p:spPr>
          <a:xfrm>
            <a:off x="544383" y="6110512"/>
            <a:ext cx="9711724"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err="1">
                <a:latin typeface="Avenir Book" panose="02000503020000020003" pitchFamily="2" charset="0"/>
                <a:hlinkClick r:id="rId2"/>
              </a:rPr>
              <a:t>GenAI</a:t>
            </a:r>
            <a:r>
              <a:rPr lang="en-US" sz="1600" b="1" dirty="0">
                <a:latin typeface="Avenir Book" panose="02000503020000020003" pitchFamily="2" charset="0"/>
                <a:hlinkClick r:id="rId2"/>
              </a:rPr>
              <a:t> Survey 2024</a:t>
            </a:r>
            <a:r>
              <a:rPr lang="en-US" sz="1600" b="1" dirty="0">
                <a:latin typeface="Avenir Book" panose="02000503020000020003" pitchFamily="2" charset="0"/>
              </a:rPr>
              <a:t>, published August 2024 by KPMG.</a:t>
            </a:r>
            <a:endParaRPr lang="en-US" sz="1600" dirty="0">
              <a:latin typeface="Avenir Book" panose="02000503020000020003" pitchFamily="2" charset="0"/>
            </a:endParaRPr>
          </a:p>
        </p:txBody>
      </p:sp>
      <p:pic>
        <p:nvPicPr>
          <p:cNvPr id="4" name="Picture 3" descr="A close-up of a chart&#10;&#10;Description automatically generated">
            <a:extLst>
              <a:ext uri="{FF2B5EF4-FFF2-40B4-BE49-F238E27FC236}">
                <a16:creationId xmlns:a16="http://schemas.microsoft.com/office/drawing/2014/main" id="{07610BA8-0BD6-8391-4928-DE287F3E10B5}"/>
              </a:ext>
            </a:extLst>
          </p:cNvPr>
          <p:cNvPicPr>
            <a:picLocks noChangeAspect="1"/>
          </p:cNvPicPr>
          <p:nvPr/>
        </p:nvPicPr>
        <p:blipFill>
          <a:blip r:embed="rId3"/>
          <a:stretch>
            <a:fillRect/>
          </a:stretch>
        </p:blipFill>
        <p:spPr>
          <a:xfrm>
            <a:off x="155157" y="87658"/>
            <a:ext cx="11881686" cy="5917726"/>
          </a:xfrm>
          <a:prstGeom prst="rect">
            <a:avLst/>
          </a:prstGeom>
        </p:spPr>
      </p:pic>
      <p:sp>
        <p:nvSpPr>
          <p:cNvPr id="3" name="TextBox 2">
            <a:extLst>
              <a:ext uri="{FF2B5EF4-FFF2-40B4-BE49-F238E27FC236}">
                <a16:creationId xmlns:a16="http://schemas.microsoft.com/office/drawing/2014/main" id="{A342AD2F-2A4E-33D8-57C1-B513919CCAA2}"/>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1345473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E6466-E526-340E-1FA4-A15B0F6E70FD}"/>
            </a:ext>
          </a:extLst>
        </p:cNvPr>
        <p:cNvGrpSpPr/>
        <p:nvPr/>
      </p:nvGrpSpPr>
      <p:grpSpPr>
        <a:xfrm>
          <a:off x="0" y="0"/>
          <a:ext cx="0" cy="0"/>
          <a:chOff x="0" y="0"/>
          <a:chExt cx="0" cy="0"/>
        </a:xfrm>
      </p:grpSpPr>
      <p:pic>
        <p:nvPicPr>
          <p:cNvPr id="6" name="Picture 5" descr="A blurry image of lights&#10;&#10;Description automatically generated">
            <a:extLst>
              <a:ext uri="{FF2B5EF4-FFF2-40B4-BE49-F238E27FC236}">
                <a16:creationId xmlns:a16="http://schemas.microsoft.com/office/drawing/2014/main" id="{2A028726-C12E-3FB7-6DFA-0E8AC31A74AE}"/>
              </a:ext>
            </a:extLst>
          </p:cNvPr>
          <p:cNvPicPr>
            <a:picLocks noChangeAspect="1"/>
          </p:cNvPicPr>
          <p:nvPr/>
        </p:nvPicPr>
        <p:blipFill>
          <a:blip r:embed="rId2"/>
          <a:srcRect b="11302"/>
          <a:stretch/>
        </p:blipFill>
        <p:spPr>
          <a:xfrm>
            <a:off x="0" y="-1"/>
            <a:ext cx="12192000" cy="8121317"/>
          </a:xfrm>
          <a:prstGeom prst="rect">
            <a:avLst/>
          </a:prstGeom>
        </p:spPr>
      </p:pic>
      <p:sp>
        <p:nvSpPr>
          <p:cNvPr id="7" name="Rectangle 6">
            <a:extLst>
              <a:ext uri="{FF2B5EF4-FFF2-40B4-BE49-F238E27FC236}">
                <a16:creationId xmlns:a16="http://schemas.microsoft.com/office/drawing/2014/main" id="{2D7AF078-C5D4-DDCA-7466-A04B26267D31}"/>
              </a:ext>
            </a:extLst>
          </p:cNvPr>
          <p:cNvSpPr/>
          <p:nvPr/>
        </p:nvSpPr>
        <p:spPr>
          <a:xfrm>
            <a:off x="1602872" y="2538663"/>
            <a:ext cx="8986254" cy="1239815"/>
          </a:xfrm>
          <a:prstGeom prst="rect">
            <a:avLst/>
          </a:prstGeom>
          <a:solidFill>
            <a:schemeClr val="tx1"/>
          </a:solidFill>
          <a:ln w="12700">
            <a:solidFill>
              <a:srgbClr val="00B0F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2B29A67-B938-7B45-A4A2-6E8758036272}"/>
              </a:ext>
            </a:extLst>
          </p:cNvPr>
          <p:cNvSpPr>
            <a:spLocks noGrp="1"/>
          </p:cNvSpPr>
          <p:nvPr>
            <p:ph idx="1"/>
          </p:nvPr>
        </p:nvSpPr>
        <p:spPr>
          <a:xfrm>
            <a:off x="1173747" y="2809092"/>
            <a:ext cx="9844505" cy="1239815"/>
          </a:xfrm>
        </p:spPr>
        <p:txBody>
          <a:bodyPr>
            <a:noAutofit/>
          </a:bodyPr>
          <a:lstStyle/>
          <a:p>
            <a:pPr marL="0" indent="0" algn="ctr">
              <a:buNone/>
            </a:pPr>
            <a:r>
              <a:rPr lang="en-US" sz="4400" b="1" dirty="0">
                <a:solidFill>
                  <a:schemeClr val="bg1"/>
                </a:solidFill>
                <a:latin typeface="Avenir Book" panose="02000503020000020003" pitchFamily="2" charset="0"/>
              </a:rPr>
              <a:t>1. Spending, Strategy &amp; Drivers</a:t>
            </a:r>
          </a:p>
        </p:txBody>
      </p:sp>
    </p:spTree>
    <p:extLst>
      <p:ext uri="{BB962C8B-B14F-4D97-AF65-F5344CB8AC3E}">
        <p14:creationId xmlns:p14="http://schemas.microsoft.com/office/powerpoint/2010/main" val="3247394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AE905-1C0B-13F7-D618-D5291236A75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20E7DB7-46DA-82ED-8BB3-C091000741EF}"/>
              </a:ext>
            </a:extLst>
          </p:cNvPr>
          <p:cNvSpPr txBox="1"/>
          <p:nvPr/>
        </p:nvSpPr>
        <p:spPr>
          <a:xfrm>
            <a:off x="546768" y="5883162"/>
            <a:ext cx="10902603"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The Global Gen AI Report</a:t>
            </a:r>
            <a:r>
              <a:rPr lang="en-US" sz="1600" b="1" dirty="0">
                <a:latin typeface="Avenir Book" panose="02000503020000020003" pitchFamily="2" charset="0"/>
              </a:rPr>
              <a:t>, published November 2024 by NTT DATA.</a:t>
            </a:r>
            <a:br>
              <a:rPr lang="en-US" sz="1600" dirty="0"/>
            </a:br>
            <a:endParaRPr lang="en-US" sz="1600" dirty="0">
              <a:latin typeface="Avenir Book" panose="02000503020000020003" pitchFamily="2" charset="0"/>
            </a:endParaRPr>
          </a:p>
        </p:txBody>
      </p:sp>
      <p:pic>
        <p:nvPicPr>
          <p:cNvPr id="3" name="Picture 2" descr="A close-up of a brochure&#10;&#10;Description automatically generated">
            <a:extLst>
              <a:ext uri="{FF2B5EF4-FFF2-40B4-BE49-F238E27FC236}">
                <a16:creationId xmlns:a16="http://schemas.microsoft.com/office/drawing/2014/main" id="{D2F77D5C-AE80-FC3C-142A-62721704ECFA}"/>
              </a:ext>
            </a:extLst>
          </p:cNvPr>
          <p:cNvPicPr>
            <a:picLocks noChangeAspect="1"/>
          </p:cNvPicPr>
          <p:nvPr/>
        </p:nvPicPr>
        <p:blipFill>
          <a:blip r:embed="rId3"/>
          <a:stretch>
            <a:fillRect/>
          </a:stretch>
        </p:blipFill>
        <p:spPr>
          <a:xfrm>
            <a:off x="546768" y="289091"/>
            <a:ext cx="11462805" cy="5401846"/>
          </a:xfrm>
          <a:prstGeom prst="rect">
            <a:avLst/>
          </a:prstGeom>
        </p:spPr>
      </p:pic>
      <p:sp>
        <p:nvSpPr>
          <p:cNvPr id="4" name="TextBox 3">
            <a:extLst>
              <a:ext uri="{FF2B5EF4-FFF2-40B4-BE49-F238E27FC236}">
                <a16:creationId xmlns:a16="http://schemas.microsoft.com/office/drawing/2014/main" id="{CAFCCCFE-7EF6-2FE8-F1CA-90A8FC540FA3}"/>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46940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283D2-ACE3-1FBA-A257-FA38AC3E41F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B664A28-255B-EE41-1C4D-5AC17FFC4B5C}"/>
              </a:ext>
            </a:extLst>
          </p:cNvPr>
          <p:cNvSpPr txBox="1"/>
          <p:nvPr/>
        </p:nvSpPr>
        <p:spPr>
          <a:xfrm>
            <a:off x="519023" y="6188217"/>
            <a:ext cx="10779008"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16 Changes to the Way Enterprises are Building and Buying Generative AI</a:t>
            </a:r>
            <a:r>
              <a:rPr lang="en-US" sz="1600" b="1" dirty="0">
                <a:latin typeface="Avenir Book" panose="02000503020000020003" pitchFamily="2" charset="0"/>
              </a:rPr>
              <a:t>, published March 2024 by a16z.</a:t>
            </a:r>
            <a:endParaRPr lang="en-US" sz="1600" dirty="0">
              <a:latin typeface="Avenir Book" panose="02000503020000020003" pitchFamily="2" charset="0"/>
            </a:endParaRPr>
          </a:p>
        </p:txBody>
      </p:sp>
      <p:pic>
        <p:nvPicPr>
          <p:cNvPr id="3" name="Picture 2" descr="A pie chart with text on it&#10;&#10;Description automatically generated">
            <a:extLst>
              <a:ext uri="{FF2B5EF4-FFF2-40B4-BE49-F238E27FC236}">
                <a16:creationId xmlns:a16="http://schemas.microsoft.com/office/drawing/2014/main" id="{5D099AB5-9134-6855-1C7A-121B879330BA}"/>
              </a:ext>
            </a:extLst>
          </p:cNvPr>
          <p:cNvPicPr>
            <a:picLocks noChangeAspect="1"/>
          </p:cNvPicPr>
          <p:nvPr/>
        </p:nvPicPr>
        <p:blipFill>
          <a:blip r:embed="rId3"/>
          <a:stretch>
            <a:fillRect/>
          </a:stretch>
        </p:blipFill>
        <p:spPr>
          <a:xfrm>
            <a:off x="551896" y="164842"/>
            <a:ext cx="11121081" cy="6023375"/>
          </a:xfrm>
          <a:prstGeom prst="rect">
            <a:avLst/>
          </a:prstGeom>
        </p:spPr>
      </p:pic>
      <p:sp>
        <p:nvSpPr>
          <p:cNvPr id="4" name="TextBox 3">
            <a:extLst>
              <a:ext uri="{FF2B5EF4-FFF2-40B4-BE49-F238E27FC236}">
                <a16:creationId xmlns:a16="http://schemas.microsoft.com/office/drawing/2014/main" id="{62CC47E6-099C-5CEA-D860-5E650CE8DA7E}"/>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2165438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72C9B-7F93-0F8A-09A7-878BC7A2D2F3}"/>
            </a:ext>
          </a:extLst>
        </p:cNvPr>
        <p:cNvGrpSpPr/>
        <p:nvPr/>
      </p:nvGrpSpPr>
      <p:grpSpPr>
        <a:xfrm>
          <a:off x="0" y="0"/>
          <a:ext cx="0" cy="0"/>
          <a:chOff x="0" y="0"/>
          <a:chExt cx="0" cy="0"/>
        </a:xfrm>
      </p:grpSpPr>
      <p:pic>
        <p:nvPicPr>
          <p:cNvPr id="2" name="Picture 1" descr="A blurry image of lights&#10;&#10;Description automatically generated">
            <a:extLst>
              <a:ext uri="{FF2B5EF4-FFF2-40B4-BE49-F238E27FC236}">
                <a16:creationId xmlns:a16="http://schemas.microsoft.com/office/drawing/2014/main" id="{AC4236BD-2017-7F8B-9D54-694EED2E3E1C}"/>
              </a:ext>
            </a:extLst>
          </p:cNvPr>
          <p:cNvPicPr>
            <a:picLocks noChangeAspect="1"/>
          </p:cNvPicPr>
          <p:nvPr/>
        </p:nvPicPr>
        <p:blipFill>
          <a:blip r:embed="rId2"/>
          <a:srcRect t="1" b="251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12FE119-3B56-94D9-4034-128B922430DD}"/>
              </a:ext>
            </a:extLst>
          </p:cNvPr>
          <p:cNvSpPr/>
          <p:nvPr/>
        </p:nvSpPr>
        <p:spPr>
          <a:xfrm>
            <a:off x="1602872" y="2538663"/>
            <a:ext cx="8986254" cy="1900990"/>
          </a:xfrm>
          <a:prstGeom prst="rect">
            <a:avLst/>
          </a:prstGeom>
          <a:solidFill>
            <a:schemeClr val="tx1"/>
          </a:solidFill>
          <a:ln w="12700">
            <a:solidFill>
              <a:srgbClr val="00B0F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5779F83-A96B-ED9F-470B-345D5DF04FA5}"/>
              </a:ext>
            </a:extLst>
          </p:cNvPr>
          <p:cNvSpPr>
            <a:spLocks noGrp="1"/>
          </p:cNvSpPr>
          <p:nvPr>
            <p:ph idx="1"/>
          </p:nvPr>
        </p:nvSpPr>
        <p:spPr>
          <a:xfrm>
            <a:off x="1173747" y="2809092"/>
            <a:ext cx="9844505" cy="1239815"/>
          </a:xfrm>
        </p:spPr>
        <p:txBody>
          <a:bodyPr>
            <a:noAutofit/>
          </a:bodyPr>
          <a:lstStyle/>
          <a:p>
            <a:pPr marL="0" indent="0" algn="ctr">
              <a:buNone/>
            </a:pPr>
            <a:r>
              <a:rPr lang="en-US" sz="4400" b="1" dirty="0">
                <a:solidFill>
                  <a:schemeClr val="bg1"/>
                </a:solidFill>
                <a:latin typeface="Avenir Book" panose="02000503020000020003" pitchFamily="2" charset="0"/>
              </a:rPr>
              <a:t>6. Root Causes of Failure, Data Capabilities &amp; More </a:t>
            </a:r>
          </a:p>
        </p:txBody>
      </p:sp>
    </p:spTree>
    <p:extLst>
      <p:ext uri="{BB962C8B-B14F-4D97-AF65-F5344CB8AC3E}">
        <p14:creationId xmlns:p14="http://schemas.microsoft.com/office/powerpoint/2010/main" val="15920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15593-588E-ADCF-AD53-6BC3F2A1D5B9}"/>
            </a:ext>
          </a:extLst>
        </p:cNvPr>
        <p:cNvGrpSpPr/>
        <p:nvPr/>
      </p:nvGrpSpPr>
      <p:grpSpPr>
        <a:xfrm>
          <a:off x="0" y="0"/>
          <a:ext cx="0" cy="0"/>
          <a:chOff x="0" y="0"/>
          <a:chExt cx="0" cy="0"/>
        </a:xfrm>
      </p:grpSpPr>
      <p:pic>
        <p:nvPicPr>
          <p:cNvPr id="4" name="Picture 3" descr="A white text on a black background&#10;&#10;Description automatically generated">
            <a:extLst>
              <a:ext uri="{FF2B5EF4-FFF2-40B4-BE49-F238E27FC236}">
                <a16:creationId xmlns:a16="http://schemas.microsoft.com/office/drawing/2014/main" id="{31DA5656-92BD-6221-8482-FB04354A60D6}"/>
              </a:ext>
            </a:extLst>
          </p:cNvPr>
          <p:cNvPicPr>
            <a:picLocks noChangeAspect="1"/>
          </p:cNvPicPr>
          <p:nvPr/>
        </p:nvPicPr>
        <p:blipFill>
          <a:blip r:embed="rId2"/>
          <a:stretch>
            <a:fillRect/>
          </a:stretch>
        </p:blipFill>
        <p:spPr>
          <a:xfrm>
            <a:off x="706495" y="0"/>
            <a:ext cx="10554609" cy="6113536"/>
          </a:xfrm>
          <a:prstGeom prst="rect">
            <a:avLst/>
          </a:prstGeom>
        </p:spPr>
      </p:pic>
      <p:sp>
        <p:nvSpPr>
          <p:cNvPr id="9" name="TextBox 8">
            <a:extLst>
              <a:ext uri="{FF2B5EF4-FFF2-40B4-BE49-F238E27FC236}">
                <a16:creationId xmlns:a16="http://schemas.microsoft.com/office/drawing/2014/main" id="{872224B0-AB7E-8876-52AA-BC39EF88A115}"/>
              </a:ext>
            </a:extLst>
          </p:cNvPr>
          <p:cNvSpPr txBox="1"/>
          <p:nvPr/>
        </p:nvSpPr>
        <p:spPr>
          <a:xfrm>
            <a:off x="706496" y="6025813"/>
            <a:ext cx="10779008"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3"/>
              </a:rPr>
              <a:t>The Root Causes of Failure for Artificial Intelligence Projects and How They Can Succeed</a:t>
            </a:r>
            <a:r>
              <a:rPr lang="en-US" sz="1600" b="1" dirty="0">
                <a:latin typeface="Avenir Book" panose="02000503020000020003" pitchFamily="2" charset="0"/>
              </a:rPr>
              <a:t>, published August 2024 by RAND.</a:t>
            </a:r>
            <a:endParaRPr lang="en-US" sz="1600" dirty="0">
              <a:latin typeface="Avenir Book" panose="02000503020000020003" pitchFamily="2" charset="0"/>
            </a:endParaRPr>
          </a:p>
        </p:txBody>
      </p:sp>
      <p:sp>
        <p:nvSpPr>
          <p:cNvPr id="3" name="TextBox 2">
            <a:extLst>
              <a:ext uri="{FF2B5EF4-FFF2-40B4-BE49-F238E27FC236}">
                <a16:creationId xmlns:a16="http://schemas.microsoft.com/office/drawing/2014/main" id="{A9E4DC40-9C3A-EE56-C86B-929558994BE7}"/>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3941700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C7DEC-FBA3-7DD7-D1B7-BF8175D7008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624994C-D6DC-6A9B-B287-C8AC248E1161}"/>
              </a:ext>
            </a:extLst>
          </p:cNvPr>
          <p:cNvSpPr txBox="1"/>
          <p:nvPr/>
        </p:nvSpPr>
        <p:spPr>
          <a:xfrm>
            <a:off x="519023" y="6188217"/>
            <a:ext cx="10779008"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16 Changes to the Way Enterprises are Building and Buying Generative AI</a:t>
            </a:r>
            <a:r>
              <a:rPr lang="en-US" sz="1600" b="1" dirty="0">
                <a:latin typeface="Avenir Book" panose="02000503020000020003" pitchFamily="2" charset="0"/>
              </a:rPr>
              <a:t>, published March 2024 by a16z.</a:t>
            </a:r>
            <a:endParaRPr lang="en-US" sz="1600" dirty="0">
              <a:latin typeface="Avenir Book" panose="02000503020000020003" pitchFamily="2" charset="0"/>
            </a:endParaRPr>
          </a:p>
        </p:txBody>
      </p:sp>
      <p:pic>
        <p:nvPicPr>
          <p:cNvPr id="4" name="Picture 3" descr="A graph of data being made&#10;&#10;Description automatically generated with medium confidence">
            <a:extLst>
              <a:ext uri="{FF2B5EF4-FFF2-40B4-BE49-F238E27FC236}">
                <a16:creationId xmlns:a16="http://schemas.microsoft.com/office/drawing/2014/main" id="{532416BA-167D-D533-F3FD-30138DAF86B6}"/>
              </a:ext>
            </a:extLst>
          </p:cNvPr>
          <p:cNvPicPr>
            <a:picLocks noChangeAspect="1"/>
          </p:cNvPicPr>
          <p:nvPr/>
        </p:nvPicPr>
        <p:blipFill>
          <a:blip r:embed="rId3"/>
          <a:stretch>
            <a:fillRect/>
          </a:stretch>
        </p:blipFill>
        <p:spPr>
          <a:xfrm>
            <a:off x="893969" y="20604"/>
            <a:ext cx="10008934" cy="6167613"/>
          </a:xfrm>
          <a:prstGeom prst="rect">
            <a:avLst/>
          </a:prstGeom>
        </p:spPr>
      </p:pic>
      <p:sp>
        <p:nvSpPr>
          <p:cNvPr id="3" name="TextBox 2">
            <a:extLst>
              <a:ext uri="{FF2B5EF4-FFF2-40B4-BE49-F238E27FC236}">
                <a16:creationId xmlns:a16="http://schemas.microsoft.com/office/drawing/2014/main" id="{40A13719-CE0C-AB2C-5247-952DF8F8CACE}"/>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1025917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71795-AC87-7F74-E9AF-09DA8C5FCFA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C0DE9FD-8D13-145A-9004-33DFFEDA872D}"/>
              </a:ext>
            </a:extLst>
          </p:cNvPr>
          <p:cNvSpPr txBox="1"/>
          <p:nvPr/>
        </p:nvSpPr>
        <p:spPr>
          <a:xfrm>
            <a:off x="816154" y="5543413"/>
            <a:ext cx="10902603" cy="1077218"/>
          </a:xfrm>
          <a:prstGeom prst="rect">
            <a:avLst/>
          </a:prstGeom>
          <a:noFill/>
        </p:spPr>
        <p:txBody>
          <a:bodyPr wrap="square" rtlCol="0">
            <a:spAutoFit/>
          </a:bodyPr>
          <a:lstStyle/>
          <a:p>
            <a:r>
              <a:rPr lang="en-US" sz="1600" b="1" dirty="0">
                <a:latin typeface="Avenir Book" panose="02000503020000020003" pitchFamily="2" charset="0"/>
              </a:rPr>
              <a:t>From </a:t>
            </a:r>
            <a:r>
              <a:rPr lang="en-US" sz="1600" b="1" dirty="0">
                <a:latin typeface="Avenir Book" panose="02000503020000020003" pitchFamily="2" charset="0"/>
                <a:hlinkClick r:id="rId2"/>
              </a:rPr>
              <a:t>The State of Generative AI in the Enterprise</a:t>
            </a:r>
            <a:r>
              <a:rPr lang="en-US" sz="1600" b="1" dirty="0">
                <a:latin typeface="Avenir Book" panose="02000503020000020003" pitchFamily="2" charset="0"/>
              </a:rPr>
              <a:t>, published November 2024 by Menlo Ventures.</a:t>
            </a:r>
            <a:r>
              <a:rPr lang="en-US" sz="1600" dirty="0">
                <a:latin typeface="Avenir Book" panose="02000503020000020003" pitchFamily="2" charset="0"/>
              </a:rPr>
              <a:t> “</a:t>
            </a:r>
            <a:r>
              <a:rPr lang="en-US" sz="1600" b="0" i="0" dirty="0">
                <a:solidFill>
                  <a:srgbClr val="262626"/>
                </a:solidFill>
                <a:effectLst/>
                <a:latin typeface="Avenir Book" panose="02000503020000020003" pitchFamily="2" charset="0"/>
              </a:rPr>
              <a:t>When selecting generative AI applications, enterprises have clear priorities: Return on investment and industry-specific customization matter most when selecting new tools. Surprisingly, price isn’t a major issue; just 1% of the enterprise leaders we surveyed mentioned price as a selection concern.”</a:t>
            </a:r>
            <a:endParaRPr lang="en-US" sz="1600" dirty="0">
              <a:latin typeface="Avenir Book" panose="02000503020000020003" pitchFamily="2" charset="0"/>
            </a:endParaRPr>
          </a:p>
        </p:txBody>
      </p:sp>
      <p:pic>
        <p:nvPicPr>
          <p:cNvPr id="3" name="Picture 2" descr="A graph with text on it&#10;&#10;Description automatically generated">
            <a:extLst>
              <a:ext uri="{FF2B5EF4-FFF2-40B4-BE49-F238E27FC236}">
                <a16:creationId xmlns:a16="http://schemas.microsoft.com/office/drawing/2014/main" id="{9381FEE2-F9CC-BF04-C1E0-07AF42C1200A}"/>
              </a:ext>
            </a:extLst>
          </p:cNvPr>
          <p:cNvPicPr>
            <a:picLocks noChangeAspect="1"/>
          </p:cNvPicPr>
          <p:nvPr/>
        </p:nvPicPr>
        <p:blipFill>
          <a:blip r:embed="rId3"/>
          <a:stretch>
            <a:fillRect/>
          </a:stretch>
        </p:blipFill>
        <p:spPr>
          <a:xfrm>
            <a:off x="557657" y="0"/>
            <a:ext cx="11076685" cy="5443151"/>
          </a:xfrm>
          <a:prstGeom prst="rect">
            <a:avLst/>
          </a:prstGeom>
        </p:spPr>
      </p:pic>
      <p:sp>
        <p:nvSpPr>
          <p:cNvPr id="4" name="TextBox 3">
            <a:extLst>
              <a:ext uri="{FF2B5EF4-FFF2-40B4-BE49-F238E27FC236}">
                <a16:creationId xmlns:a16="http://schemas.microsoft.com/office/drawing/2014/main" id="{B458AED3-83BE-02D7-37FF-5EFE232ECE7E}"/>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3681461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821B8-7D27-6067-B6DD-179E23C7123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71B6675-DA20-C98B-2F4C-1E12FB840240}"/>
              </a:ext>
            </a:extLst>
          </p:cNvPr>
          <p:cNvSpPr txBox="1"/>
          <p:nvPr/>
        </p:nvSpPr>
        <p:spPr>
          <a:xfrm>
            <a:off x="816154" y="5365804"/>
            <a:ext cx="10902603" cy="1323439"/>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Enterprise IT Priorities in 2025</a:t>
            </a:r>
            <a:r>
              <a:rPr lang="en-US" sz="1600" b="1" dirty="0">
                <a:latin typeface="Avenir Book" panose="02000503020000020003" pitchFamily="2" charset="0"/>
              </a:rPr>
              <a:t>, published December 2024 by ISG.</a:t>
            </a:r>
            <a:r>
              <a:rPr lang="en-US" sz="1600" dirty="0">
                <a:latin typeface="Avenir Book" panose="02000503020000020003" pitchFamily="2" charset="0"/>
              </a:rPr>
              <a:t> </a:t>
            </a:r>
            <a:r>
              <a:rPr lang="en-US" sz="1600" b="0" i="0" dirty="0">
                <a:effectLst/>
                <a:latin typeface="Avenir Book" panose="02000503020000020003" pitchFamily="2" charset="0"/>
              </a:rPr>
              <a:t>MSP = Managed Service Provider. </a:t>
            </a:r>
            <a:r>
              <a:rPr lang="en-US" sz="1600" dirty="0">
                <a:latin typeface="Avenir Book" panose="02000503020000020003" pitchFamily="2" charset="0"/>
              </a:rPr>
              <a:t>“</a:t>
            </a:r>
            <a:r>
              <a:rPr lang="en-US" sz="1600" b="0" i="0" dirty="0">
                <a:effectLst/>
                <a:latin typeface="Avenir Book" panose="02000503020000020003" pitchFamily="2" charset="0"/>
              </a:rPr>
              <a:t>Most enterprises lack the internal capability to execute on their AI initiatives. This is leading to a search – often global in nature – to find that expertise… In 2025, enterprises will keep looking for AI expertise from their providers while also trying to build or strengthen their own expertise.”</a:t>
            </a:r>
            <a:br>
              <a:rPr lang="en-US" sz="1600" dirty="0"/>
            </a:br>
            <a:endParaRPr lang="en-US" sz="1600" dirty="0">
              <a:latin typeface="Avenir Book" panose="02000503020000020003" pitchFamily="2" charset="0"/>
            </a:endParaRPr>
          </a:p>
        </p:txBody>
      </p:sp>
      <p:pic>
        <p:nvPicPr>
          <p:cNvPr id="6" name="Picture 5" descr="A blue circle with white text&#10;&#10;Description automatically generated">
            <a:extLst>
              <a:ext uri="{FF2B5EF4-FFF2-40B4-BE49-F238E27FC236}">
                <a16:creationId xmlns:a16="http://schemas.microsoft.com/office/drawing/2014/main" id="{ABE763F0-C1CB-7077-E682-796EA551C17D}"/>
              </a:ext>
            </a:extLst>
          </p:cNvPr>
          <p:cNvPicPr>
            <a:picLocks noChangeAspect="1"/>
          </p:cNvPicPr>
          <p:nvPr/>
        </p:nvPicPr>
        <p:blipFill>
          <a:blip r:embed="rId3"/>
          <a:stretch>
            <a:fillRect/>
          </a:stretch>
        </p:blipFill>
        <p:spPr>
          <a:xfrm>
            <a:off x="1675592" y="168757"/>
            <a:ext cx="8840815" cy="4984009"/>
          </a:xfrm>
          <a:prstGeom prst="rect">
            <a:avLst/>
          </a:prstGeom>
        </p:spPr>
      </p:pic>
      <p:sp>
        <p:nvSpPr>
          <p:cNvPr id="3" name="TextBox 2">
            <a:extLst>
              <a:ext uri="{FF2B5EF4-FFF2-40B4-BE49-F238E27FC236}">
                <a16:creationId xmlns:a16="http://schemas.microsoft.com/office/drawing/2014/main" id="{C6B0E3A4-6436-B8D7-0F21-88C8A7758DF7}"/>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420214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095C-F81A-9566-1038-54E4592D893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5BFF71F-B9FC-67C2-A4FD-30127FB60B54}"/>
              </a:ext>
            </a:extLst>
          </p:cNvPr>
          <p:cNvSpPr txBox="1"/>
          <p:nvPr/>
        </p:nvSpPr>
        <p:spPr>
          <a:xfrm>
            <a:off x="4814533" y="282190"/>
            <a:ext cx="6907428" cy="1815882"/>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State of Generative AI in the Enterprise Q3</a:t>
            </a:r>
            <a:r>
              <a:rPr lang="en-US" sz="1600" b="1" dirty="0">
                <a:latin typeface="Avenir Book" panose="02000503020000020003" pitchFamily="2" charset="0"/>
              </a:rPr>
              <a:t>, published August 2024 by Deloitte. </a:t>
            </a:r>
          </a:p>
          <a:p>
            <a:pPr algn="l"/>
            <a:endParaRPr lang="en-US" sz="1600" b="1" dirty="0">
              <a:latin typeface="Avenir Book" panose="02000503020000020003" pitchFamily="2" charset="0"/>
            </a:endParaRPr>
          </a:p>
          <a:p>
            <a:pPr algn="l"/>
            <a:r>
              <a:rPr lang="en-US" sz="1600" b="1" dirty="0">
                <a:latin typeface="Avenir Book" panose="02000503020000020003" pitchFamily="2" charset="0"/>
              </a:rPr>
              <a:t>“Data-related issues could be hindering organizations in their quests for getting the levels of value that they are seeking. Data-related issues have caused 55% of the organizations we surveyed to avoid certain Generative AI use cases."</a:t>
            </a:r>
            <a:endParaRPr lang="en-US" sz="1600" dirty="0">
              <a:latin typeface="Avenir Book" panose="02000503020000020003" pitchFamily="2" charset="0"/>
            </a:endParaRPr>
          </a:p>
        </p:txBody>
      </p:sp>
      <p:pic>
        <p:nvPicPr>
          <p:cNvPr id="3" name="Picture 2" descr="A chart of data security&#10;&#10;Description automatically generated">
            <a:extLst>
              <a:ext uri="{FF2B5EF4-FFF2-40B4-BE49-F238E27FC236}">
                <a16:creationId xmlns:a16="http://schemas.microsoft.com/office/drawing/2014/main" id="{3B930E78-380B-53AC-B6DC-1CDAED57E5AB}"/>
              </a:ext>
            </a:extLst>
          </p:cNvPr>
          <p:cNvPicPr>
            <a:picLocks noChangeAspect="1"/>
          </p:cNvPicPr>
          <p:nvPr/>
        </p:nvPicPr>
        <p:blipFill>
          <a:blip r:embed="rId3"/>
          <a:stretch>
            <a:fillRect/>
          </a:stretch>
        </p:blipFill>
        <p:spPr>
          <a:xfrm>
            <a:off x="470039" y="163013"/>
            <a:ext cx="4243884" cy="6531974"/>
          </a:xfrm>
          <a:prstGeom prst="rect">
            <a:avLst/>
          </a:prstGeom>
        </p:spPr>
      </p:pic>
      <p:sp>
        <p:nvSpPr>
          <p:cNvPr id="4" name="TextBox 3">
            <a:extLst>
              <a:ext uri="{FF2B5EF4-FFF2-40B4-BE49-F238E27FC236}">
                <a16:creationId xmlns:a16="http://schemas.microsoft.com/office/drawing/2014/main" id="{76087CDC-52FD-78E6-AED3-F665FC433159}"/>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1849983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FF0E5-F8EE-8093-42D3-268EF0B1E36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5F56940-281E-BA30-5691-078E153D77C9}"/>
              </a:ext>
            </a:extLst>
          </p:cNvPr>
          <p:cNvSpPr txBox="1"/>
          <p:nvPr/>
        </p:nvSpPr>
        <p:spPr>
          <a:xfrm>
            <a:off x="215561" y="6356434"/>
            <a:ext cx="11504141"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State of Generative AI in the Enterprise Q3</a:t>
            </a:r>
            <a:r>
              <a:rPr lang="en-US" sz="1600" b="1" dirty="0">
                <a:latin typeface="Avenir Book" panose="02000503020000020003" pitchFamily="2" charset="0"/>
              </a:rPr>
              <a:t>, published August 2024 by Deloitte.</a:t>
            </a:r>
            <a:endParaRPr lang="en-US" sz="1600" dirty="0">
              <a:latin typeface="Avenir Book" panose="02000503020000020003" pitchFamily="2" charset="0"/>
            </a:endParaRPr>
          </a:p>
        </p:txBody>
      </p:sp>
      <p:pic>
        <p:nvPicPr>
          <p:cNvPr id="6" name="Picture 5" descr="A graph of a number of percentages&#10;&#10;Description automatically generated with medium confidence">
            <a:extLst>
              <a:ext uri="{FF2B5EF4-FFF2-40B4-BE49-F238E27FC236}">
                <a16:creationId xmlns:a16="http://schemas.microsoft.com/office/drawing/2014/main" id="{B323B5E0-66C2-81B5-D6B6-6F0882CDBE1A}"/>
              </a:ext>
            </a:extLst>
          </p:cNvPr>
          <p:cNvPicPr>
            <a:picLocks noChangeAspect="1"/>
          </p:cNvPicPr>
          <p:nvPr/>
        </p:nvPicPr>
        <p:blipFill>
          <a:blip r:embed="rId3"/>
          <a:stretch>
            <a:fillRect/>
          </a:stretch>
        </p:blipFill>
        <p:spPr>
          <a:xfrm>
            <a:off x="43037" y="163012"/>
            <a:ext cx="12148963" cy="6064793"/>
          </a:xfrm>
          <a:prstGeom prst="rect">
            <a:avLst/>
          </a:prstGeom>
        </p:spPr>
      </p:pic>
      <p:sp>
        <p:nvSpPr>
          <p:cNvPr id="3" name="TextBox 2">
            <a:extLst>
              <a:ext uri="{FF2B5EF4-FFF2-40B4-BE49-F238E27FC236}">
                <a16:creationId xmlns:a16="http://schemas.microsoft.com/office/drawing/2014/main" id="{24C408B0-CF2B-7C7C-B9F6-5FAA0FD1660F}"/>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4080770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1BCA-964D-2B84-9BE9-91F30A89579C}"/>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D5CF5CF2-5F92-76E0-881D-8C877F8E8C5C}"/>
              </a:ext>
            </a:extLst>
          </p:cNvPr>
          <p:cNvSpPr/>
          <p:nvPr/>
        </p:nvSpPr>
        <p:spPr>
          <a:xfrm>
            <a:off x="-34759" y="0"/>
            <a:ext cx="12226759" cy="1239815"/>
          </a:xfrm>
          <a:prstGeom prst="rect">
            <a:avLst/>
          </a:prstGeom>
          <a:solidFill>
            <a:schemeClr val="tx1"/>
          </a:solidFill>
          <a:ln w="12700">
            <a:solidFill>
              <a:srgbClr val="00B0F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 black and white logo&#10;&#10;Description automatically generated">
            <a:extLst>
              <a:ext uri="{FF2B5EF4-FFF2-40B4-BE49-F238E27FC236}">
                <a16:creationId xmlns:a16="http://schemas.microsoft.com/office/drawing/2014/main" id="{018533AD-8E48-00F6-F0C8-012BA0996FAA}"/>
              </a:ext>
            </a:extLst>
          </p:cNvPr>
          <p:cNvPicPr>
            <a:picLocks noChangeAspect="1"/>
          </p:cNvPicPr>
          <p:nvPr/>
        </p:nvPicPr>
        <p:blipFill>
          <a:blip r:embed="rId2"/>
          <a:stretch>
            <a:fillRect/>
          </a:stretch>
        </p:blipFill>
        <p:spPr>
          <a:xfrm>
            <a:off x="8602841" y="5908397"/>
            <a:ext cx="3472648" cy="868162"/>
          </a:xfrm>
          <a:prstGeom prst="rect">
            <a:avLst/>
          </a:prstGeom>
        </p:spPr>
      </p:pic>
      <p:sp>
        <p:nvSpPr>
          <p:cNvPr id="5" name="Title 1">
            <a:extLst>
              <a:ext uri="{FF2B5EF4-FFF2-40B4-BE49-F238E27FC236}">
                <a16:creationId xmlns:a16="http://schemas.microsoft.com/office/drawing/2014/main" id="{9B49B080-8AD4-05CD-0D45-A7CBF4822C0B}"/>
              </a:ext>
            </a:extLst>
          </p:cNvPr>
          <p:cNvSpPr txBox="1">
            <a:spLocks/>
          </p:cNvSpPr>
          <p:nvPr/>
        </p:nvSpPr>
        <p:spPr>
          <a:xfrm>
            <a:off x="529389" y="276976"/>
            <a:ext cx="9844505" cy="123981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4400" b="1" dirty="0">
                <a:solidFill>
                  <a:schemeClr val="bg1"/>
                </a:solidFill>
                <a:latin typeface="Avenir Book" panose="02000503020000020003" pitchFamily="2" charset="0"/>
              </a:rPr>
              <a:t>About </a:t>
            </a:r>
            <a:r>
              <a:rPr lang="en-US" sz="4400" b="1" dirty="0" err="1">
                <a:solidFill>
                  <a:schemeClr val="bg1"/>
                </a:solidFill>
                <a:latin typeface="Avenir Book" panose="02000503020000020003" pitchFamily="2" charset="0"/>
              </a:rPr>
              <a:t>InnoLead</a:t>
            </a:r>
            <a:endParaRPr lang="en-US" sz="4400" b="1" dirty="0">
              <a:solidFill>
                <a:schemeClr val="bg1"/>
              </a:solidFill>
              <a:latin typeface="Avenir Book" panose="02000503020000020003" pitchFamily="2" charset="0"/>
            </a:endParaRPr>
          </a:p>
        </p:txBody>
      </p:sp>
      <p:sp>
        <p:nvSpPr>
          <p:cNvPr id="12" name="Rectangle 11">
            <a:extLst>
              <a:ext uri="{FF2B5EF4-FFF2-40B4-BE49-F238E27FC236}">
                <a16:creationId xmlns:a16="http://schemas.microsoft.com/office/drawing/2014/main" id="{D019BC9F-29D7-11D5-37E3-99D8B41059F7}"/>
              </a:ext>
            </a:extLst>
          </p:cNvPr>
          <p:cNvSpPr/>
          <p:nvPr/>
        </p:nvSpPr>
        <p:spPr>
          <a:xfrm>
            <a:off x="529389" y="1519460"/>
            <a:ext cx="11225464" cy="2862322"/>
          </a:xfrm>
          <a:prstGeom prst="rect">
            <a:avLst/>
          </a:prstGeom>
        </p:spPr>
        <p:txBody>
          <a:bodyPr wrap="square">
            <a:spAutoFit/>
          </a:bodyPr>
          <a:lstStyle/>
          <a:p>
            <a:r>
              <a:rPr lang="en-US" b="1" dirty="0">
                <a:latin typeface="Avenir Book" panose="02000503020000020003" pitchFamily="2" charset="0"/>
                <a:ea typeface="Avenir Next" charset="0"/>
                <a:cs typeface="Avenir Next" charset="0"/>
              </a:rPr>
              <a:t>We’ve built the largest community of corporate innovators, strategy execs, and emerging technology leaders — and we work hard to help them achieve real impact in their organizations. We also distribute and highlight thought leadership from the world’s top advisory firms and software providers.</a:t>
            </a:r>
          </a:p>
          <a:p>
            <a:endParaRPr lang="is-IS" b="1" dirty="0">
              <a:latin typeface="Avenir Book" panose="02000503020000020003" pitchFamily="2" charset="0"/>
              <a:ea typeface="Avenir Next" charset="0"/>
              <a:cs typeface="Avenir Next" charset="0"/>
            </a:endParaRPr>
          </a:p>
          <a:p>
            <a:r>
              <a:rPr lang="is-IS" dirty="0">
                <a:latin typeface="Avenir Book" panose="02000503020000020003" pitchFamily="2" charset="0"/>
                <a:ea typeface="Avenir Next" charset="0"/>
                <a:cs typeface="Avenir Next" charset="0"/>
              </a:rPr>
              <a:t>Website: </a:t>
            </a:r>
            <a:r>
              <a:rPr lang="is-IS" dirty="0">
                <a:latin typeface="Avenir Book" panose="02000503020000020003" pitchFamily="2" charset="0"/>
                <a:ea typeface="Avenir Next" charset="0"/>
                <a:cs typeface="Avenir Next" charset="0"/>
                <a:hlinkClick r:id="rId3"/>
              </a:rPr>
              <a:t>innolead.com</a:t>
            </a:r>
            <a:endParaRPr lang="is-IS" dirty="0">
              <a:latin typeface="Avenir Book" panose="02000503020000020003" pitchFamily="2" charset="0"/>
              <a:ea typeface="Avenir Next" charset="0"/>
              <a:cs typeface="Avenir Next" charset="0"/>
            </a:endParaRPr>
          </a:p>
          <a:p>
            <a:r>
              <a:rPr lang="is-IS" dirty="0">
                <a:latin typeface="Avenir Book" panose="02000503020000020003" pitchFamily="2" charset="0"/>
                <a:ea typeface="Avenir Next" charset="0"/>
                <a:cs typeface="Avenir Next" charset="0"/>
              </a:rPr>
              <a:t>Membership: </a:t>
            </a:r>
            <a:r>
              <a:rPr lang="is-IS" dirty="0">
                <a:latin typeface="Avenir Book" panose="02000503020000020003" pitchFamily="2" charset="0"/>
                <a:ea typeface="Avenir Next" charset="0"/>
                <a:cs typeface="Avenir Next" charset="0"/>
                <a:hlinkClick r:id="rId4"/>
              </a:rPr>
              <a:t>info@innolead.com</a:t>
            </a:r>
            <a:r>
              <a:rPr lang="is-IS" dirty="0">
                <a:latin typeface="Avenir Book" panose="02000503020000020003" pitchFamily="2" charset="0"/>
                <a:ea typeface="Avenir Next" charset="0"/>
                <a:cs typeface="Avenir Next" charset="0"/>
              </a:rPr>
              <a:t> </a:t>
            </a:r>
          </a:p>
          <a:p>
            <a:r>
              <a:rPr lang="is-IS" dirty="0">
                <a:latin typeface="Avenir Book" panose="02000503020000020003" pitchFamily="2" charset="0"/>
                <a:ea typeface="Avenir Next" charset="0"/>
                <a:cs typeface="Avenir Next" charset="0"/>
                <a:hlinkClick r:id="rId5"/>
              </a:rPr>
              <a:t>Email newsletter</a:t>
            </a:r>
            <a:endParaRPr lang="is-IS" dirty="0">
              <a:latin typeface="Avenir Book" panose="02000503020000020003" pitchFamily="2" charset="0"/>
              <a:ea typeface="Avenir Next" charset="0"/>
              <a:cs typeface="Avenir Next" charset="0"/>
            </a:endParaRPr>
          </a:p>
          <a:p>
            <a:r>
              <a:rPr lang="is-IS" dirty="0">
                <a:latin typeface="Avenir Book" panose="02000503020000020003" pitchFamily="2" charset="0"/>
                <a:ea typeface="Avenir Next" charset="0"/>
                <a:cs typeface="Avenir Next" charset="0"/>
                <a:hlinkClick r:id="rId6"/>
              </a:rPr>
              <a:t>Impact conference</a:t>
            </a:r>
            <a:r>
              <a:rPr lang="is-IS" dirty="0">
                <a:latin typeface="Avenir Book" panose="02000503020000020003" pitchFamily="2" charset="0"/>
                <a:ea typeface="Avenir Next" charset="0"/>
                <a:cs typeface="Avenir Next" charset="0"/>
              </a:rPr>
              <a:t> — Oct 20-22, 2025</a:t>
            </a:r>
          </a:p>
          <a:p>
            <a:r>
              <a:rPr lang="en-US" b="1" dirty="0">
                <a:latin typeface="Avenir Book" panose="02000503020000020003" pitchFamily="2" charset="0"/>
                <a:ea typeface="Avenir Next" charset="0"/>
                <a:cs typeface="Avenir Next" charset="0"/>
              </a:rPr>
              <a:t>@</a:t>
            </a:r>
            <a:r>
              <a:rPr lang="en-US" b="1" dirty="0" err="1">
                <a:latin typeface="Avenir Book" panose="02000503020000020003" pitchFamily="2" charset="0"/>
                <a:ea typeface="Avenir Next" charset="0"/>
                <a:cs typeface="Avenir Next" charset="0"/>
              </a:rPr>
              <a:t>innolead</a:t>
            </a:r>
            <a:r>
              <a:rPr lang="en-US" b="1" dirty="0">
                <a:latin typeface="Avenir Book" panose="02000503020000020003" pitchFamily="2" charset="0"/>
                <a:ea typeface="Avenir Next" charset="0"/>
                <a:cs typeface="Avenir Next" charset="0"/>
              </a:rPr>
              <a:t> on X, LinkedIn, and Instagram</a:t>
            </a:r>
          </a:p>
          <a:p>
            <a:endParaRPr lang="is-IS" b="1" dirty="0">
              <a:latin typeface="Nitti Grotesk Bold" panose="020B0503040202020003" pitchFamily="34" charset="77"/>
              <a:ea typeface="Avenir Next" charset="0"/>
              <a:cs typeface="Avenir Next" charset="0"/>
            </a:endParaRPr>
          </a:p>
        </p:txBody>
      </p:sp>
      <p:pic>
        <p:nvPicPr>
          <p:cNvPr id="13" name="Picture 12">
            <a:extLst>
              <a:ext uri="{FF2B5EF4-FFF2-40B4-BE49-F238E27FC236}">
                <a16:creationId xmlns:a16="http://schemas.microsoft.com/office/drawing/2014/main" id="{C69870D3-0E78-AF3A-DE6B-8053B40F8A65}"/>
              </a:ext>
            </a:extLst>
          </p:cNvPr>
          <p:cNvPicPr>
            <a:picLocks noChangeAspect="1"/>
          </p:cNvPicPr>
          <p:nvPr/>
        </p:nvPicPr>
        <p:blipFill rotWithShape="1">
          <a:blip r:embed="rId7">
            <a:extLst>
              <a:ext uri="{28A0092B-C50C-407E-A947-70E740481C1C}">
                <a14:useLocalDpi xmlns:a14="http://schemas.microsoft.com/office/drawing/2010/main" val="0"/>
              </a:ext>
            </a:extLst>
          </a:blip>
          <a:srcRect l="-37269" r="37269"/>
          <a:stretch/>
        </p:blipFill>
        <p:spPr>
          <a:xfrm rot="16200000">
            <a:off x="3407945" y="4584064"/>
            <a:ext cx="2355278" cy="1572273"/>
          </a:xfrm>
          <a:prstGeom prst="rect">
            <a:avLst/>
          </a:prstGeom>
          <a:ln>
            <a:noFill/>
          </a:ln>
          <a:effectLst>
            <a:outerShdw blurRad="292100" dist="139700" dir="2700000" algn="tl" rotWithShape="0">
              <a:srgbClr val="333333">
                <a:alpha val="65000"/>
              </a:srgbClr>
            </a:outerShdw>
          </a:effectLst>
        </p:spPr>
      </p:pic>
      <p:pic>
        <p:nvPicPr>
          <p:cNvPr id="14" name="Picture 13" descr="A robot and a hand shaking each other's fist&#10;&#10;Description automatically generated">
            <a:extLst>
              <a:ext uri="{FF2B5EF4-FFF2-40B4-BE49-F238E27FC236}">
                <a16:creationId xmlns:a16="http://schemas.microsoft.com/office/drawing/2014/main" id="{C61087AC-4A87-5096-D41D-E746596EE5F3}"/>
              </a:ext>
            </a:extLst>
          </p:cNvPr>
          <p:cNvPicPr>
            <a:picLocks noChangeAspect="1"/>
          </p:cNvPicPr>
          <p:nvPr/>
        </p:nvPicPr>
        <p:blipFill>
          <a:blip r:embed="rId8"/>
          <a:stretch>
            <a:fillRect/>
          </a:stretch>
        </p:blipFill>
        <p:spPr>
          <a:xfrm>
            <a:off x="5883443" y="3349669"/>
            <a:ext cx="2003030" cy="2589022"/>
          </a:xfrm>
          <a:prstGeom prst="rect">
            <a:avLst/>
          </a:prstGeom>
          <a:ln>
            <a:noFill/>
          </a:ln>
          <a:effectLst>
            <a:outerShdw blurRad="292100" dist="139700" dir="2700000" algn="tl" rotWithShape="0">
              <a:srgbClr val="333333">
                <a:alpha val="65000"/>
              </a:srgbClr>
            </a:outerShdw>
          </a:effectLst>
        </p:spPr>
      </p:pic>
      <p:pic>
        <p:nvPicPr>
          <p:cNvPr id="15" name="Picture 14" descr="A blue background with white text&#10;&#10;Description automatically generated">
            <a:extLst>
              <a:ext uri="{FF2B5EF4-FFF2-40B4-BE49-F238E27FC236}">
                <a16:creationId xmlns:a16="http://schemas.microsoft.com/office/drawing/2014/main" id="{A4222230-331F-1298-9EF1-1C0360B415F6}"/>
              </a:ext>
            </a:extLst>
          </p:cNvPr>
          <p:cNvPicPr>
            <a:picLocks noChangeAspect="1"/>
          </p:cNvPicPr>
          <p:nvPr/>
        </p:nvPicPr>
        <p:blipFill>
          <a:blip r:embed="rId9"/>
          <a:stretch>
            <a:fillRect/>
          </a:stretch>
        </p:blipFill>
        <p:spPr>
          <a:xfrm>
            <a:off x="568327" y="4705988"/>
            <a:ext cx="2753252" cy="1539991"/>
          </a:xfrm>
          <a:prstGeom prst="rect">
            <a:avLst/>
          </a:prstGeom>
          <a:ln>
            <a:noFill/>
          </a:ln>
          <a:effectLst>
            <a:outerShdw blurRad="292100" dist="139700" dir="2700000" algn="tl" rotWithShape="0">
              <a:srgbClr val="333333">
                <a:alpha val="65000"/>
              </a:srgbClr>
            </a:outerShdw>
          </a:effectLst>
        </p:spPr>
      </p:pic>
      <p:pic>
        <p:nvPicPr>
          <p:cNvPr id="16" name="Picture 15" descr="A group of people sitting on chairs&#10;&#10;Description automatically generated">
            <a:extLst>
              <a:ext uri="{FF2B5EF4-FFF2-40B4-BE49-F238E27FC236}">
                <a16:creationId xmlns:a16="http://schemas.microsoft.com/office/drawing/2014/main" id="{890F2007-6EA2-CD23-C746-0060CFB14842}"/>
              </a:ext>
            </a:extLst>
          </p:cNvPr>
          <p:cNvPicPr>
            <a:picLocks noChangeAspect="1"/>
          </p:cNvPicPr>
          <p:nvPr/>
        </p:nvPicPr>
        <p:blipFill>
          <a:blip r:embed="rId10"/>
          <a:stretch>
            <a:fillRect/>
          </a:stretch>
        </p:blipFill>
        <p:spPr>
          <a:xfrm>
            <a:off x="8398042" y="2677371"/>
            <a:ext cx="3210859" cy="2028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3090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752CD-3C6E-57DA-978E-6CC6761246B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6124FC5-D359-F5D7-D23E-6FE977944A9F}"/>
              </a:ext>
            </a:extLst>
          </p:cNvPr>
          <p:cNvSpPr txBox="1"/>
          <p:nvPr/>
        </p:nvSpPr>
        <p:spPr>
          <a:xfrm>
            <a:off x="1200665" y="6204064"/>
            <a:ext cx="9711724"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Where’s the Value in AI?</a:t>
            </a:r>
            <a:r>
              <a:rPr lang="en-US" sz="1600" b="1" dirty="0">
                <a:latin typeface="Avenir Book" panose="02000503020000020003" pitchFamily="2" charset="0"/>
              </a:rPr>
              <a:t>, published October 2024 by BCG.</a:t>
            </a:r>
            <a:endParaRPr lang="en-US" sz="1600" dirty="0">
              <a:latin typeface="Avenir Book" panose="02000503020000020003" pitchFamily="2" charset="0"/>
            </a:endParaRPr>
          </a:p>
        </p:txBody>
      </p:sp>
      <p:pic>
        <p:nvPicPr>
          <p:cNvPr id="4" name="Picture 3">
            <a:extLst>
              <a:ext uri="{FF2B5EF4-FFF2-40B4-BE49-F238E27FC236}">
                <a16:creationId xmlns:a16="http://schemas.microsoft.com/office/drawing/2014/main" id="{C77CCF1C-A076-B13F-54B2-23818199DAEF}"/>
              </a:ext>
            </a:extLst>
          </p:cNvPr>
          <p:cNvPicPr>
            <a:picLocks noChangeAspect="1"/>
          </p:cNvPicPr>
          <p:nvPr/>
        </p:nvPicPr>
        <p:blipFill>
          <a:blip r:embed="rId3"/>
          <a:stretch>
            <a:fillRect/>
          </a:stretch>
        </p:blipFill>
        <p:spPr>
          <a:xfrm>
            <a:off x="1120346" y="0"/>
            <a:ext cx="9872362" cy="6203578"/>
          </a:xfrm>
          <a:prstGeom prst="rect">
            <a:avLst/>
          </a:prstGeom>
        </p:spPr>
      </p:pic>
      <p:sp>
        <p:nvSpPr>
          <p:cNvPr id="2" name="TextBox 1">
            <a:extLst>
              <a:ext uri="{FF2B5EF4-FFF2-40B4-BE49-F238E27FC236}">
                <a16:creationId xmlns:a16="http://schemas.microsoft.com/office/drawing/2014/main" id="{403AD652-6621-B5E4-A3AC-2C7A0F60E1BE}"/>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176511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F55B2-73F6-1D1F-DF90-FF297B9A7CA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72B9C50-3A87-44F5-1168-D060627E425E}"/>
              </a:ext>
            </a:extLst>
          </p:cNvPr>
          <p:cNvSpPr txBox="1"/>
          <p:nvPr/>
        </p:nvSpPr>
        <p:spPr>
          <a:xfrm>
            <a:off x="1441620" y="6273225"/>
            <a:ext cx="10902603"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The Global Gen AI Report</a:t>
            </a:r>
            <a:r>
              <a:rPr lang="en-US" sz="1600" b="1" dirty="0">
                <a:latin typeface="Avenir Book" panose="02000503020000020003" pitchFamily="2" charset="0"/>
              </a:rPr>
              <a:t>, published November 2024 by NTT DATA.</a:t>
            </a:r>
            <a:br>
              <a:rPr lang="en-US" sz="1600" dirty="0"/>
            </a:br>
            <a:endParaRPr lang="en-US" sz="1600" dirty="0">
              <a:latin typeface="Avenir Book" panose="02000503020000020003" pitchFamily="2" charset="0"/>
            </a:endParaRPr>
          </a:p>
        </p:txBody>
      </p:sp>
      <p:pic>
        <p:nvPicPr>
          <p:cNvPr id="4" name="Picture 3" descr="A graph with blue squares and text&#10;&#10;Description automatically generated">
            <a:extLst>
              <a:ext uri="{FF2B5EF4-FFF2-40B4-BE49-F238E27FC236}">
                <a16:creationId xmlns:a16="http://schemas.microsoft.com/office/drawing/2014/main" id="{A5F11881-9662-772E-5B70-D60A058A3B4E}"/>
              </a:ext>
            </a:extLst>
          </p:cNvPr>
          <p:cNvPicPr>
            <a:picLocks noChangeAspect="1"/>
          </p:cNvPicPr>
          <p:nvPr/>
        </p:nvPicPr>
        <p:blipFill>
          <a:blip r:embed="rId3"/>
          <a:stretch>
            <a:fillRect/>
          </a:stretch>
        </p:blipFill>
        <p:spPr>
          <a:xfrm>
            <a:off x="1441620" y="130571"/>
            <a:ext cx="8678563" cy="6071607"/>
          </a:xfrm>
          <a:prstGeom prst="rect">
            <a:avLst/>
          </a:prstGeom>
        </p:spPr>
      </p:pic>
      <p:sp>
        <p:nvSpPr>
          <p:cNvPr id="3" name="TextBox 2">
            <a:extLst>
              <a:ext uri="{FF2B5EF4-FFF2-40B4-BE49-F238E27FC236}">
                <a16:creationId xmlns:a16="http://schemas.microsoft.com/office/drawing/2014/main" id="{411E6A61-C9BD-DCAA-6E68-94C170391C1E}"/>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137563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F14FE-8C80-B1CC-02B8-31E8E0D1D9F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F4A5CAA-0670-8BA0-9807-65A624A71722}"/>
              </a:ext>
            </a:extLst>
          </p:cNvPr>
          <p:cNvSpPr txBox="1"/>
          <p:nvPr/>
        </p:nvSpPr>
        <p:spPr>
          <a:xfrm>
            <a:off x="519023" y="6188217"/>
            <a:ext cx="10779008" cy="338554"/>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16 Changes to the Way Enterprises are Building and Buying Generative AI</a:t>
            </a:r>
            <a:r>
              <a:rPr lang="en-US" sz="1600" b="1" dirty="0">
                <a:latin typeface="Avenir Book" panose="02000503020000020003" pitchFamily="2" charset="0"/>
              </a:rPr>
              <a:t>, published March 2024 by a16z.</a:t>
            </a:r>
            <a:endParaRPr lang="en-US" sz="1600" dirty="0">
              <a:latin typeface="Avenir Book" panose="02000503020000020003" pitchFamily="2" charset="0"/>
            </a:endParaRPr>
          </a:p>
        </p:txBody>
      </p:sp>
      <p:pic>
        <p:nvPicPr>
          <p:cNvPr id="4" name="Picture 3" descr="A pie chart with text&#10;&#10;Description automatically generated">
            <a:extLst>
              <a:ext uri="{FF2B5EF4-FFF2-40B4-BE49-F238E27FC236}">
                <a16:creationId xmlns:a16="http://schemas.microsoft.com/office/drawing/2014/main" id="{3F468989-6B88-219D-0FFA-C3B0D233D033}"/>
              </a:ext>
            </a:extLst>
          </p:cNvPr>
          <p:cNvPicPr>
            <a:picLocks noChangeAspect="1"/>
          </p:cNvPicPr>
          <p:nvPr/>
        </p:nvPicPr>
        <p:blipFill>
          <a:blip r:embed="rId3"/>
          <a:stretch>
            <a:fillRect/>
          </a:stretch>
        </p:blipFill>
        <p:spPr>
          <a:xfrm>
            <a:off x="519023" y="139655"/>
            <a:ext cx="11158112" cy="6043432"/>
          </a:xfrm>
          <a:prstGeom prst="rect">
            <a:avLst/>
          </a:prstGeom>
        </p:spPr>
      </p:pic>
      <p:sp>
        <p:nvSpPr>
          <p:cNvPr id="3" name="TextBox 2">
            <a:extLst>
              <a:ext uri="{FF2B5EF4-FFF2-40B4-BE49-F238E27FC236}">
                <a16:creationId xmlns:a16="http://schemas.microsoft.com/office/drawing/2014/main" id="{8F0563D3-76F4-3BC3-1D7A-8EF3C6FD2707}"/>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1374248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93C8-DD0E-D8B6-B37E-3F084FE08680}"/>
            </a:ext>
          </a:extLst>
        </p:cNvPr>
        <p:cNvGrpSpPr/>
        <p:nvPr/>
      </p:nvGrpSpPr>
      <p:grpSpPr>
        <a:xfrm>
          <a:off x="0" y="0"/>
          <a:ext cx="0" cy="0"/>
          <a:chOff x="0" y="0"/>
          <a:chExt cx="0" cy="0"/>
        </a:xfrm>
      </p:grpSpPr>
      <p:pic>
        <p:nvPicPr>
          <p:cNvPr id="3" name="Picture 2" descr="A graph with numbers and a bar chart&#10;&#10;Description automatically generated">
            <a:extLst>
              <a:ext uri="{FF2B5EF4-FFF2-40B4-BE49-F238E27FC236}">
                <a16:creationId xmlns:a16="http://schemas.microsoft.com/office/drawing/2014/main" id="{DCBEB9AD-2C2B-DDC3-3AAD-5FE70BE409DA}"/>
              </a:ext>
            </a:extLst>
          </p:cNvPr>
          <p:cNvPicPr>
            <a:picLocks noChangeAspect="1"/>
          </p:cNvPicPr>
          <p:nvPr/>
        </p:nvPicPr>
        <p:blipFill>
          <a:blip r:embed="rId2"/>
          <a:stretch>
            <a:fillRect/>
          </a:stretch>
        </p:blipFill>
        <p:spPr>
          <a:xfrm>
            <a:off x="361179" y="0"/>
            <a:ext cx="11369610" cy="5587096"/>
          </a:xfrm>
          <a:prstGeom prst="rect">
            <a:avLst/>
          </a:prstGeom>
        </p:spPr>
      </p:pic>
      <p:sp>
        <p:nvSpPr>
          <p:cNvPr id="9" name="TextBox 8">
            <a:extLst>
              <a:ext uri="{FF2B5EF4-FFF2-40B4-BE49-F238E27FC236}">
                <a16:creationId xmlns:a16="http://schemas.microsoft.com/office/drawing/2014/main" id="{199708FC-B443-42C8-2CA7-05D87FDE1EA7}"/>
              </a:ext>
            </a:extLst>
          </p:cNvPr>
          <p:cNvSpPr txBox="1"/>
          <p:nvPr/>
        </p:nvSpPr>
        <p:spPr>
          <a:xfrm>
            <a:off x="611617" y="5603571"/>
            <a:ext cx="10902603" cy="1077218"/>
          </a:xfrm>
          <a:prstGeom prst="rect">
            <a:avLst/>
          </a:prstGeom>
          <a:noFill/>
        </p:spPr>
        <p:txBody>
          <a:bodyPr wrap="square" rtlCol="0">
            <a:spAutoFit/>
          </a:bodyPr>
          <a:lstStyle/>
          <a:p>
            <a:r>
              <a:rPr lang="en-US" sz="1600" b="1" dirty="0">
                <a:latin typeface="Avenir Book" panose="02000503020000020003" pitchFamily="2" charset="0"/>
              </a:rPr>
              <a:t>From </a:t>
            </a:r>
            <a:r>
              <a:rPr lang="en-US" sz="1600" b="1" dirty="0">
                <a:latin typeface="Avenir Book" panose="02000503020000020003" pitchFamily="2" charset="0"/>
                <a:hlinkClick r:id="rId3"/>
              </a:rPr>
              <a:t>The State of Generative AI in the Enterprise</a:t>
            </a:r>
            <a:r>
              <a:rPr lang="en-US" sz="1600" b="1" dirty="0">
                <a:latin typeface="Avenir Book" panose="02000503020000020003" pitchFamily="2" charset="0"/>
              </a:rPr>
              <a:t>, published November 2024 by Menlo Ventures. </a:t>
            </a:r>
            <a:r>
              <a:rPr lang="en-US" sz="1600" dirty="0">
                <a:latin typeface="Avenir Book" panose="02000503020000020003" pitchFamily="2" charset="0"/>
              </a:rPr>
              <a:t>“</a:t>
            </a:r>
            <a:r>
              <a:rPr lang="en-US" sz="1600" b="0" i="0" dirty="0">
                <a:solidFill>
                  <a:srgbClr val="262626"/>
                </a:solidFill>
                <a:effectLst/>
                <a:latin typeface="Avenir Book" panose="02000503020000020003" pitchFamily="2" charset="0"/>
              </a:rPr>
              <a:t>Today, 60% of enterprise generative AI investments come from innovation budgets, reflecting the early stages of generative AI adoption. However, with 40% of generative AI spending sourced from more permanent budgets—58% of which is redirected from existing allocations—businesses are demonstrating a growing commitment to AI transformation.”</a:t>
            </a:r>
            <a:endParaRPr lang="en-US" sz="1600" dirty="0">
              <a:latin typeface="Avenir Book" panose="02000503020000020003" pitchFamily="2" charset="0"/>
            </a:endParaRPr>
          </a:p>
        </p:txBody>
      </p:sp>
      <p:sp>
        <p:nvSpPr>
          <p:cNvPr id="4" name="TextBox 3">
            <a:extLst>
              <a:ext uri="{FF2B5EF4-FFF2-40B4-BE49-F238E27FC236}">
                <a16:creationId xmlns:a16="http://schemas.microsoft.com/office/drawing/2014/main" id="{4329BC64-966B-4649-FC9C-B70F0A99C4A3}"/>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23834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DFEF7-5328-839A-E4ED-E7E65E2A520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223412A-412C-8C30-26A0-CC90EBF9187E}"/>
              </a:ext>
            </a:extLst>
          </p:cNvPr>
          <p:cNvSpPr txBox="1"/>
          <p:nvPr/>
        </p:nvSpPr>
        <p:spPr>
          <a:xfrm>
            <a:off x="8584030" y="897758"/>
            <a:ext cx="3451451"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Responsible AI Survey</a:t>
            </a:r>
            <a:r>
              <a:rPr lang="en-US" sz="1600" b="1" dirty="0">
                <a:latin typeface="Avenir Book" panose="02000503020000020003" pitchFamily="2" charset="0"/>
              </a:rPr>
              <a:t>, published August 2024 by PwC.</a:t>
            </a:r>
            <a:endParaRPr lang="en-US" sz="1600" dirty="0">
              <a:latin typeface="Avenir Book" panose="02000503020000020003" pitchFamily="2" charset="0"/>
            </a:endParaRPr>
          </a:p>
        </p:txBody>
      </p:sp>
      <p:pic>
        <p:nvPicPr>
          <p:cNvPr id="4" name="Picture 3" descr="A graph of a number of people&#10;&#10;Description automatically generated with medium confidence">
            <a:extLst>
              <a:ext uri="{FF2B5EF4-FFF2-40B4-BE49-F238E27FC236}">
                <a16:creationId xmlns:a16="http://schemas.microsoft.com/office/drawing/2014/main" id="{A1384E8A-28C4-D947-F971-CAF3896B3792}"/>
              </a:ext>
            </a:extLst>
          </p:cNvPr>
          <p:cNvPicPr>
            <a:picLocks noChangeAspect="1"/>
          </p:cNvPicPr>
          <p:nvPr/>
        </p:nvPicPr>
        <p:blipFill>
          <a:blip r:embed="rId3"/>
          <a:stretch>
            <a:fillRect/>
          </a:stretch>
        </p:blipFill>
        <p:spPr>
          <a:xfrm>
            <a:off x="546423" y="172042"/>
            <a:ext cx="7772400" cy="6513915"/>
          </a:xfrm>
          <a:prstGeom prst="rect">
            <a:avLst/>
          </a:prstGeom>
        </p:spPr>
      </p:pic>
      <p:sp>
        <p:nvSpPr>
          <p:cNvPr id="3" name="TextBox 2">
            <a:extLst>
              <a:ext uri="{FF2B5EF4-FFF2-40B4-BE49-F238E27FC236}">
                <a16:creationId xmlns:a16="http://schemas.microsoft.com/office/drawing/2014/main" id="{CDBB4DD8-9874-88A0-3BD5-A403ED86D5BE}"/>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1339650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62755-FB28-26F2-9B20-C2C3AE8230A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93272D6-BF04-0E37-8F96-AFF4AF806180}"/>
              </a:ext>
            </a:extLst>
          </p:cNvPr>
          <p:cNvSpPr txBox="1"/>
          <p:nvPr/>
        </p:nvSpPr>
        <p:spPr>
          <a:xfrm>
            <a:off x="8584030" y="897758"/>
            <a:ext cx="3451451" cy="584775"/>
          </a:xfrm>
          <a:prstGeom prst="rect">
            <a:avLst/>
          </a:prstGeom>
          <a:noFill/>
        </p:spPr>
        <p:txBody>
          <a:bodyPr wrap="square" rtlCol="0">
            <a:spAutoFit/>
          </a:bodyPr>
          <a:lstStyle/>
          <a:p>
            <a:pPr algn="l"/>
            <a:r>
              <a:rPr lang="en-US" sz="1600" b="1" dirty="0">
                <a:latin typeface="Avenir Book" panose="02000503020000020003" pitchFamily="2" charset="0"/>
              </a:rPr>
              <a:t>From </a:t>
            </a:r>
            <a:r>
              <a:rPr lang="en-US" sz="1600" b="1" dirty="0">
                <a:latin typeface="Avenir Book" panose="02000503020000020003" pitchFamily="2" charset="0"/>
                <a:hlinkClick r:id="rId2"/>
              </a:rPr>
              <a:t>Responsible AI Survey</a:t>
            </a:r>
            <a:r>
              <a:rPr lang="en-US" sz="1600" b="1" dirty="0">
                <a:latin typeface="Avenir Book" panose="02000503020000020003" pitchFamily="2" charset="0"/>
              </a:rPr>
              <a:t>, published August 2024 by PwC.</a:t>
            </a:r>
            <a:endParaRPr lang="en-US" sz="1600" dirty="0">
              <a:latin typeface="Avenir Book" panose="02000503020000020003" pitchFamily="2" charset="0"/>
            </a:endParaRPr>
          </a:p>
        </p:txBody>
      </p:sp>
      <p:pic>
        <p:nvPicPr>
          <p:cNvPr id="3" name="Picture 2" descr="A graph of a company's company's company's company's company's company's company's company's company's company's company's company'&#10;&#10;Description automatically generated">
            <a:extLst>
              <a:ext uri="{FF2B5EF4-FFF2-40B4-BE49-F238E27FC236}">
                <a16:creationId xmlns:a16="http://schemas.microsoft.com/office/drawing/2014/main" id="{BD0375A3-6073-2DAF-30F6-578C8837FD03}"/>
              </a:ext>
            </a:extLst>
          </p:cNvPr>
          <p:cNvPicPr>
            <a:picLocks noChangeAspect="1"/>
          </p:cNvPicPr>
          <p:nvPr/>
        </p:nvPicPr>
        <p:blipFill>
          <a:blip r:embed="rId3"/>
          <a:stretch>
            <a:fillRect/>
          </a:stretch>
        </p:blipFill>
        <p:spPr>
          <a:xfrm>
            <a:off x="613922" y="71431"/>
            <a:ext cx="7368543" cy="6786569"/>
          </a:xfrm>
          <a:prstGeom prst="rect">
            <a:avLst/>
          </a:prstGeom>
        </p:spPr>
      </p:pic>
      <p:sp>
        <p:nvSpPr>
          <p:cNvPr id="4" name="TextBox 3">
            <a:extLst>
              <a:ext uri="{FF2B5EF4-FFF2-40B4-BE49-F238E27FC236}">
                <a16:creationId xmlns:a16="http://schemas.microsoft.com/office/drawing/2014/main" id="{A1512DB4-EA69-C3AE-3C9C-97341BD0AE78}"/>
              </a:ext>
            </a:extLst>
          </p:cNvPr>
          <p:cNvSpPr txBox="1"/>
          <p:nvPr/>
        </p:nvSpPr>
        <p:spPr>
          <a:xfrm>
            <a:off x="5895474" y="6655384"/>
            <a:ext cx="6296526" cy="200055"/>
          </a:xfrm>
          <a:prstGeom prst="rect">
            <a:avLst/>
          </a:prstGeom>
          <a:noFill/>
        </p:spPr>
        <p:txBody>
          <a:bodyPr wrap="square" rtlCol="0">
            <a:spAutoFit/>
          </a:bodyPr>
          <a:lstStyle/>
          <a:p>
            <a:pPr algn="r"/>
            <a:r>
              <a:rPr lang="en-US" sz="700" b="1" i="1" dirty="0">
                <a:solidFill>
                  <a:schemeClr val="tx1">
                    <a:lumMod val="50000"/>
                    <a:lumOff val="50000"/>
                  </a:schemeClr>
                </a:solidFill>
                <a:latin typeface="Avenir Book" panose="02000503020000020003" pitchFamily="2" charset="0"/>
              </a:rPr>
              <a:t>AI IN THE ENTERPRISE. A SPECIAL DATA DECK FROM INNOLEAD. </a:t>
            </a:r>
            <a:r>
              <a:rPr lang="en-US" sz="700" b="1" i="1" dirty="0">
                <a:solidFill>
                  <a:schemeClr val="tx1">
                    <a:lumMod val="50000"/>
                    <a:lumOff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INNOLEAD.COM</a:t>
            </a:r>
            <a:r>
              <a:rPr lang="en-US" sz="700" b="1" i="1" dirty="0">
                <a:solidFill>
                  <a:schemeClr val="tx1">
                    <a:lumMod val="50000"/>
                    <a:lumOff val="50000"/>
                  </a:schemeClr>
                </a:solidFill>
                <a:latin typeface="Avenir Book" panose="02000503020000020003" pitchFamily="2" charset="0"/>
              </a:rPr>
              <a:t> / </a:t>
            </a:r>
            <a:r>
              <a:rPr lang="en-US" sz="700" b="1" i="1" dirty="0">
                <a:solidFill>
                  <a:schemeClr val="tx1">
                    <a:lumMod val="50000"/>
                    <a:lumOff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INFO@INNOLEAD.COM</a:t>
            </a:r>
            <a:endParaRPr lang="en-US" sz="700" b="1" i="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808284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4687</TotalTime>
  <Words>1722</Words>
  <Application>Microsoft Macintosh PowerPoint</Application>
  <PresentationFormat>Widescreen</PresentationFormat>
  <Paragraphs>92</Paragraphs>
  <Slides>39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Aptos</vt:lpstr>
      <vt:lpstr>Arial</vt:lpstr>
      <vt:lpstr>Avenir Book</vt:lpstr>
      <vt:lpstr>Calibri</vt:lpstr>
      <vt:lpstr>Nitti Grotesk 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Scott Kirsner</cp:lastModifiedBy>
  <cp:revision>41</cp:revision>
  <dcterms:created xsi:type="dcterms:W3CDTF">2013-01-27T09:14:16Z</dcterms:created>
  <dcterms:modified xsi:type="dcterms:W3CDTF">2025-01-13T17:12:51Z</dcterms:modified>
  <cp:category/>
</cp:coreProperties>
</file>