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  <p:embeddedFont>
      <p:font typeface="Helvetica Neue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juTMjHtGd9vUiWgNEb9fcr5nu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HelveticaNeueLight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Light-italic.fntdata"/><Relationship Id="rId25" Type="http://schemas.openxmlformats.org/officeDocument/2006/relationships/font" Target="fonts/HelveticaNeueLight-bold.fntdata"/><Relationship Id="rId28" Type="http://customschemas.google.com/relationships/presentationmetadata" Target="metadata"/><Relationship Id="rId27" Type="http://schemas.openxmlformats.org/officeDocument/2006/relationships/font" Target="fonts/HelveticaNeue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3156998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33156998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8f57428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2b8f57428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b8f574283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2b8f574283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69cc4551d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2b69cc4551d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69cc4551d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2b69cc4551d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67136e0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b67136e0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67136e09d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b67136e09d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67136e09d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b67136e09d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67136e09d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b67136e09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67136e09d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b67136e09d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67136e09d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b67136e09d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67136e09d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b67136e09d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8f574283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b8f574283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2b851eb2f7_2_250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g22b851eb2f7_2_250"/>
          <p:cNvSpPr/>
          <p:nvPr/>
        </p:nvSpPr>
        <p:spPr>
          <a:xfrm>
            <a:off x="3886600" y="0"/>
            <a:ext cx="3548100" cy="515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2b851eb2f7_2_250"/>
          <p:cNvSpPr/>
          <p:nvPr/>
        </p:nvSpPr>
        <p:spPr>
          <a:xfrm>
            <a:off x="5595900" y="0"/>
            <a:ext cx="3548100" cy="44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2b851eb2f7_2_2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g22b851eb2f7_2_2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g22b851eb2f7_2_229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2b851eb2f7_2_2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g22b851eb2f7_2_233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2b851eb2f7_2_236"/>
          <p:cNvSpPr/>
          <p:nvPr/>
        </p:nvSpPr>
        <p:spPr>
          <a:xfrm>
            <a:off x="3959850" y="2654175"/>
            <a:ext cx="612000" cy="248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22b851eb2f7_2_236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g22b851eb2f7_2_2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Google Shape;52;g22b851eb2f7_2_2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g22b851eb2f7_2_2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2b851eb2f7_2_2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2b851eb2f7_2_243"/>
          <p:cNvSpPr txBox="1"/>
          <p:nvPr>
            <p:ph idx="1" type="body"/>
          </p:nvPr>
        </p:nvSpPr>
        <p:spPr>
          <a:xfrm>
            <a:off x="311700" y="3443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7" name="Google Shape;57;g22b851eb2f7_2_243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2b851eb2f7_2_24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g22b851eb2f7_2_2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g22b851eb2f7_2_246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8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18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21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1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24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lack">
  <p:cSld name="CUSTOM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759565fd4_1_8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g20759565fd4_1_8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g20759565fd4_1_8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0759565fd4_1_8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0759565fd4_1_8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2b851eb2f7_2_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g22b851eb2f7_2_223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2" name="Google Shape;92;p122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ithout background">
  <p:cSld name="TITLE_ONLY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3"/>
          <p:cNvSpPr/>
          <p:nvPr/>
        </p:nvSpPr>
        <p:spPr>
          <a:xfrm>
            <a:off x="7422675" y="409850"/>
            <a:ext cx="1434300" cy="62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123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23"/>
          <p:cNvSpPr/>
          <p:nvPr/>
        </p:nvSpPr>
        <p:spPr>
          <a:xfrm>
            <a:off x="0" y="1332925"/>
            <a:ext cx="4402800" cy="333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1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125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" name="Google Shape;104;p126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7"/>
          <p:cNvSpPr txBox="1"/>
          <p:nvPr>
            <p:ph type="ctrTitle"/>
          </p:nvPr>
        </p:nvSpPr>
        <p:spPr>
          <a:xfrm>
            <a:off x="311700" y="818725"/>
            <a:ext cx="85206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" name="Google Shape;107;p127"/>
          <p:cNvSpPr txBox="1"/>
          <p:nvPr>
            <p:ph idx="1" type="subTitle"/>
          </p:nvPr>
        </p:nvSpPr>
        <p:spPr>
          <a:xfrm>
            <a:off x="311700" y="2834125"/>
            <a:ext cx="85206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" name="Google Shape;108;p127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7875" y="785730"/>
            <a:ext cx="2468250" cy="5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7"/>
          <p:cNvSpPr/>
          <p:nvPr/>
        </p:nvSpPr>
        <p:spPr>
          <a:xfrm>
            <a:off x="7377000" y="416000"/>
            <a:ext cx="1521300" cy="55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">
  <p:cSld name="CUSTOM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1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1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p129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0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1" name="Google Shape;121;p1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2" name="Google Shape;122;p1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1"/>
          <p:cNvSpPr txBox="1"/>
          <p:nvPr>
            <p:ph idx="1" type="body"/>
          </p:nvPr>
        </p:nvSpPr>
        <p:spPr>
          <a:xfrm>
            <a:off x="311700" y="3443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6" name="Google Shape;126;p131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2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2b851eb2f7_2_203"/>
          <p:cNvSpPr txBox="1"/>
          <p:nvPr>
            <p:ph type="ctrTitle"/>
          </p:nvPr>
        </p:nvSpPr>
        <p:spPr>
          <a:xfrm>
            <a:off x="311700" y="818725"/>
            <a:ext cx="85206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g22b851eb2f7_2_203"/>
          <p:cNvSpPr txBox="1"/>
          <p:nvPr>
            <p:ph idx="1" type="subTitle"/>
          </p:nvPr>
        </p:nvSpPr>
        <p:spPr>
          <a:xfrm>
            <a:off x="311700" y="2834125"/>
            <a:ext cx="85206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g22b851eb2f7_2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22254" y="878951"/>
            <a:ext cx="3499500" cy="8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2b851eb2f7_2_20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g22b851eb2f7_2_207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lack">
  <p:cSld name="CUSTOM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2b851eb2f7_2_2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">
  <p:cSld name="CUSTOM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2b851eb2f7_2_2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2b851eb2f7_2_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22b851eb2f7_2_2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g22b851eb2f7_2_214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2b851eb2f7_2_2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g22b851eb2f7_2_2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g22b851eb2f7_2_2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g22b851eb2f7_2_218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ithout background">
  <p:cSld name="TITLE_ONL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2b851eb2f7_2_2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g22b851eb2f7_2_226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0.png"/><Relationship Id="rId2" Type="http://schemas.openxmlformats.org/officeDocument/2006/relationships/image" Target="../media/image24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9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g22b851eb2f7_2_197"/>
          <p:cNvPicPr preferRelativeResize="0"/>
          <p:nvPr/>
        </p:nvPicPr>
        <p:blipFill rotWithShape="1">
          <a:blip r:embed="rId1">
            <a:alphaModFix amt="5000"/>
          </a:blip>
          <a:srcRect b="0" l="0" r="0" t="0"/>
          <a:stretch/>
        </p:blipFill>
        <p:spPr>
          <a:xfrm>
            <a:off x="4150509" y="0"/>
            <a:ext cx="49934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g22b851eb2f7_2_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g22b851eb2f7_2_1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 Light"/>
              <a:buChar char="●"/>
              <a:defRPr b="0" i="0" sz="1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●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●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9" name="Google Shape;9;g22b851eb2f7_2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7090" y="4753422"/>
            <a:ext cx="907748" cy="2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g22b851eb2f7_2_197"/>
          <p:cNvSpPr txBox="1"/>
          <p:nvPr>
            <p:ph idx="12" type="sldNum"/>
          </p:nvPr>
        </p:nvSpPr>
        <p:spPr>
          <a:xfrm>
            <a:off x="7329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6"/>
          <p:cNvPicPr preferRelativeResize="0"/>
          <p:nvPr/>
        </p:nvPicPr>
        <p:blipFill rotWithShape="1">
          <a:blip r:embed="rId1">
            <a:alphaModFix amt="10000"/>
          </a:blip>
          <a:srcRect b="0" l="0" r="81075" t="53828"/>
          <a:stretch/>
        </p:blipFill>
        <p:spPr>
          <a:xfrm>
            <a:off x="0" y="-496675"/>
            <a:ext cx="1730448" cy="237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6"/>
          <p:cNvPicPr preferRelativeResize="0"/>
          <p:nvPr/>
        </p:nvPicPr>
        <p:blipFill rotWithShape="1">
          <a:blip r:embed="rId1">
            <a:alphaModFix/>
          </a:blip>
          <a:srcRect b="58919" l="75796" r="0" t="0"/>
          <a:stretch/>
        </p:blipFill>
        <p:spPr>
          <a:xfrm>
            <a:off x="6930850" y="2420300"/>
            <a:ext cx="2213150" cy="21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6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" name="Google Shape;67;p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 Light"/>
              <a:buChar char="●"/>
              <a:defRPr b="0" i="0" sz="18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●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●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b="0" i="0" sz="14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68" name="Google Shape;6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7301" y="4753424"/>
            <a:ext cx="956675" cy="2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6"/>
          <p:cNvPicPr preferRelativeResize="0"/>
          <p:nvPr/>
        </p:nvPicPr>
        <p:blipFill rotWithShape="1">
          <a:blip r:embed="rId3">
            <a:alphaModFix/>
          </a:blip>
          <a:srcRect b="0" l="43899" r="0" t="0"/>
          <a:stretch/>
        </p:blipFill>
        <p:spPr>
          <a:xfrm>
            <a:off x="4112775" y="4743900"/>
            <a:ext cx="704201" cy="2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0200" y="4722450"/>
            <a:ext cx="1261399" cy="2968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orbit.mit.edu/disciplined-entrepreneurship" TargetMode="External"/><Relationship Id="rId10" Type="http://schemas.openxmlformats.org/officeDocument/2006/relationships/hyperlink" Target="mailto:dougw1@mit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jpg"/><Relationship Id="rId9" Type="http://schemas.openxmlformats.org/officeDocument/2006/relationships/image" Target="../media/image5.jpg"/><Relationship Id="rId5" Type="http://schemas.openxmlformats.org/officeDocument/2006/relationships/image" Target="../media/image9.png"/><Relationship Id="rId6" Type="http://schemas.openxmlformats.org/officeDocument/2006/relationships/image" Target="../media/image3.jpg"/><Relationship Id="rId7" Type="http://schemas.openxmlformats.org/officeDocument/2006/relationships/image" Target="../media/image16.jp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dougw1@mit.edu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orbit.mit.edu/disciplined-entrepreneurship" TargetMode="External"/><Relationship Id="rId10" Type="http://schemas.openxmlformats.org/officeDocument/2006/relationships/hyperlink" Target="mailto:dougw1@mit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4.jpg"/><Relationship Id="rId9" Type="http://schemas.openxmlformats.org/officeDocument/2006/relationships/image" Target="../media/image5.jpg"/><Relationship Id="rId5" Type="http://schemas.openxmlformats.org/officeDocument/2006/relationships/image" Target="../media/image9.png"/><Relationship Id="rId6" Type="http://schemas.openxmlformats.org/officeDocument/2006/relationships/image" Target="../media/image3.jpg"/><Relationship Id="rId7" Type="http://schemas.openxmlformats.org/officeDocument/2006/relationships/image" Target="../media/image16.jp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315699829_0_0"/>
          <p:cNvSpPr/>
          <p:nvPr/>
        </p:nvSpPr>
        <p:spPr>
          <a:xfrm>
            <a:off x="7958025" y="4715550"/>
            <a:ext cx="1020600" cy="3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2331569982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7600" y="0"/>
            <a:ext cx="2536401" cy="169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331569982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3625" y="1625150"/>
            <a:ext cx="1383894" cy="132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331569982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426536" cy="295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3315699829_0_0"/>
          <p:cNvPicPr preferRelativeResize="0"/>
          <p:nvPr/>
        </p:nvPicPr>
        <p:blipFill rotWithShape="1">
          <a:blip r:embed="rId6">
            <a:alphaModFix/>
          </a:blip>
          <a:srcRect b="0" l="13277" r="0" t="0"/>
          <a:stretch/>
        </p:blipFill>
        <p:spPr>
          <a:xfrm>
            <a:off x="7414874" y="1625150"/>
            <a:ext cx="1729126" cy="1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3315699829_0_0"/>
          <p:cNvPicPr preferRelativeResize="0"/>
          <p:nvPr/>
        </p:nvPicPr>
        <p:blipFill rotWithShape="1">
          <a:blip r:embed="rId7">
            <a:alphaModFix/>
          </a:blip>
          <a:srcRect b="0" l="0" r="0" t="3864"/>
          <a:stretch/>
        </p:blipFill>
        <p:spPr>
          <a:xfrm>
            <a:off x="5787525" y="1625150"/>
            <a:ext cx="2069396" cy="1325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Martin Trust Center for MIT Entrepreneurship" id="139" name="Google Shape;139;g23315699829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5900" y="3567563"/>
            <a:ext cx="3574726" cy="84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ul Cheek teaching New Enterprises to a full class" id="140" name="Google Shape;140;g23315699829_0_0"/>
          <p:cNvPicPr preferRelativeResize="0"/>
          <p:nvPr/>
        </p:nvPicPr>
        <p:blipFill rotWithShape="1">
          <a:blip r:embed="rId9">
            <a:alphaModFix/>
          </a:blip>
          <a:srcRect b="0" l="0" r="9583" t="0"/>
          <a:stretch/>
        </p:blipFill>
        <p:spPr>
          <a:xfrm>
            <a:off x="4403626" y="0"/>
            <a:ext cx="2203974" cy="16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3315699829_0_0"/>
          <p:cNvSpPr txBox="1"/>
          <p:nvPr>
            <p:ph idx="4294967295" type="subTitle"/>
          </p:nvPr>
        </p:nvSpPr>
        <p:spPr>
          <a:xfrm>
            <a:off x="4732025" y="3126800"/>
            <a:ext cx="41085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i="0" lang="en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February </a:t>
            </a: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r>
              <a:rPr b="1" i="0" lang="en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2024</a:t>
            </a:r>
            <a:endParaRPr b="1" i="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i="0" lang="en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MIT Orbit Product Update</a:t>
            </a:r>
            <a:endParaRPr b="1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Startup Tactics</a:t>
            </a:r>
            <a:endParaRPr b="1" i="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b="1" i="0" lang="en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Piloting AI-Enabled </a:t>
            </a: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Assistance”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dougw1@mit.edu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t/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" sz="14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https://orbit.mit.edu/disciplined-entrepreneurship</a:t>
            </a:r>
            <a:endParaRPr b="1" i="0" sz="2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8f5742837_0_0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g2b8f5742837_0_0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Orbit - Startup Tactics - Tracking &amp; Summary Report</a:t>
            </a:r>
            <a:endParaRPr/>
          </a:p>
        </p:txBody>
      </p:sp>
      <p:sp>
        <p:nvSpPr>
          <p:cNvPr id="245" name="Google Shape;245;g2b8f5742837_0_0"/>
          <p:cNvSpPr txBox="1"/>
          <p:nvPr/>
        </p:nvSpPr>
        <p:spPr>
          <a:xfrm>
            <a:off x="152400" y="-1030350"/>
            <a:ext cx="354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OR, individual cells 😎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g2b8f5742837_0_0"/>
          <p:cNvSpPr txBox="1"/>
          <p:nvPr/>
        </p:nvSpPr>
        <p:spPr>
          <a:xfrm>
            <a:off x="4528275" y="-1011650"/>
            <a:ext cx="400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edit the entire output…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7" name="Google Shape;247;g2b8f574283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51" y="890375"/>
            <a:ext cx="3792955" cy="356929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b8f5742837_0_0"/>
          <p:cNvSpPr txBox="1"/>
          <p:nvPr/>
        </p:nvSpPr>
        <p:spPr>
          <a:xfrm>
            <a:off x="4143600" y="2517300"/>
            <a:ext cx="4959900" cy="203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Steps are shaded where you’ve saved the </a:t>
            </a: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output</a:t>
            </a: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from the AI Assistant </a:t>
            </a: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allow me to track progress</a:t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generate a Summary Report reflecting your saved / edited outputs</a:t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g2b8f5742837_0_0"/>
          <p:cNvSpPr/>
          <p:nvPr/>
        </p:nvSpPr>
        <p:spPr>
          <a:xfrm flipH="1">
            <a:off x="3610013" y="2914225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0" name="Google Shape;250;g2b8f5742837_0_0"/>
          <p:cNvSpPr/>
          <p:nvPr/>
        </p:nvSpPr>
        <p:spPr>
          <a:xfrm>
            <a:off x="2706376" y="4171700"/>
            <a:ext cx="5487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b8f5742837_0_53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g2b8f5742837_0_53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Orbit - Startup Tactics - Summary Report</a:t>
            </a:r>
            <a:endParaRPr/>
          </a:p>
        </p:txBody>
      </p:sp>
      <p:sp>
        <p:nvSpPr>
          <p:cNvPr id="257" name="Google Shape;257;g2b8f5742837_0_53"/>
          <p:cNvSpPr txBox="1"/>
          <p:nvPr/>
        </p:nvSpPr>
        <p:spPr>
          <a:xfrm>
            <a:off x="152400" y="-1030350"/>
            <a:ext cx="354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OR, individual cells 😎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g2b8f5742837_0_53"/>
          <p:cNvSpPr txBox="1"/>
          <p:nvPr/>
        </p:nvSpPr>
        <p:spPr>
          <a:xfrm>
            <a:off x="4528275" y="-1011650"/>
            <a:ext cx="400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edit the entire output…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g2b8f5742837_0_53"/>
          <p:cNvSpPr txBox="1"/>
          <p:nvPr/>
        </p:nvSpPr>
        <p:spPr>
          <a:xfrm>
            <a:off x="3798125" y="712925"/>
            <a:ext cx="5247900" cy="387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</a:t>
            </a: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tartup Idea</a:t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</a:t>
            </a: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dded </a:t>
            </a: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etails ie beachhead market</a:t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goals - saved and edited in Step 1</a:t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systems - saved and edited in Step 2</a:t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summary report will include all the steps with saved - and edited - output</a:t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0" name="Google Shape;260;g2b8f5742837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75" y="789125"/>
            <a:ext cx="2871001" cy="3791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g2b8f5742837_0_53"/>
          <p:cNvGrpSpPr/>
          <p:nvPr/>
        </p:nvGrpSpPr>
        <p:grpSpPr>
          <a:xfrm>
            <a:off x="3193038" y="843475"/>
            <a:ext cx="510900" cy="2737750"/>
            <a:chOff x="3269238" y="843475"/>
            <a:chExt cx="510900" cy="2737750"/>
          </a:xfrm>
        </p:grpSpPr>
        <p:sp>
          <p:nvSpPr>
            <p:cNvPr id="262" name="Google Shape;262;g2b8f5742837_0_53"/>
            <p:cNvSpPr/>
            <p:nvPr/>
          </p:nvSpPr>
          <p:spPr>
            <a:xfrm flipH="1">
              <a:off x="3269238" y="843475"/>
              <a:ext cx="510900" cy="297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3" name="Google Shape;263;g2b8f5742837_0_53"/>
            <p:cNvSpPr/>
            <p:nvPr/>
          </p:nvSpPr>
          <p:spPr>
            <a:xfrm flipH="1">
              <a:off x="3269238" y="1194825"/>
              <a:ext cx="510900" cy="297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4" name="Google Shape;264;g2b8f5742837_0_53"/>
            <p:cNvSpPr/>
            <p:nvPr/>
          </p:nvSpPr>
          <p:spPr>
            <a:xfrm flipH="1">
              <a:off x="3269238" y="1763550"/>
              <a:ext cx="510900" cy="297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5" name="Google Shape;265;g2b8f5742837_0_53"/>
            <p:cNvSpPr/>
            <p:nvPr/>
          </p:nvSpPr>
          <p:spPr>
            <a:xfrm flipH="1">
              <a:off x="3269238" y="3284225"/>
              <a:ext cx="510900" cy="297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69cc4551d_1_17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g2b69cc4551d_1_17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B31E3B"/>
                </a:solidFill>
              </a:rPr>
              <a:t>Orbit - Startup Tactics - AI Assistance</a:t>
            </a:r>
            <a:endParaRPr/>
          </a:p>
        </p:txBody>
      </p:sp>
      <p:sp>
        <p:nvSpPr>
          <p:cNvPr id="272" name="Google Shape;272;g2b69cc4551d_1_17"/>
          <p:cNvSpPr txBox="1"/>
          <p:nvPr/>
        </p:nvSpPr>
        <p:spPr>
          <a:xfrm>
            <a:off x="152400" y="-1030350"/>
            <a:ext cx="354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OR, individual cells 😎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g2b69cc4551d_1_17"/>
          <p:cNvSpPr txBox="1"/>
          <p:nvPr/>
        </p:nvSpPr>
        <p:spPr>
          <a:xfrm>
            <a:off x="4528275" y="-1011650"/>
            <a:ext cx="400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edit the entire output…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4" name="Google Shape;274;g2b69cc4551d_1_17"/>
          <p:cNvSpPr txBox="1"/>
          <p:nvPr/>
        </p:nvSpPr>
        <p:spPr>
          <a:xfrm>
            <a:off x="4211625" y="1089850"/>
            <a:ext cx="463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 / Feedback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g2b69cc4551d_1_17"/>
          <p:cNvSpPr txBox="1"/>
          <p:nvPr/>
        </p:nvSpPr>
        <p:spPr>
          <a:xfrm>
            <a:off x="4249975" y="1582450"/>
            <a:ext cx="48354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 Doug Williams, </a:t>
            </a:r>
            <a:r>
              <a:rPr b="1" i="0" lang="en" sz="12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dougw1@mit.edu</a:t>
            </a:r>
            <a:endParaRPr b="1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thanks to Nav (design), Alfredo (code), Amu (AI) </a:t>
            </a:r>
            <a:endParaRPr b="1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Pablo/StackAI (“No Code GenAI Platform)</a:t>
            </a:r>
            <a:endParaRPr b="1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b="1" i="0" lang="en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Paul, Bill, MIT Alumni (inspiration, guidance)</a:t>
            </a:r>
            <a:endParaRPr b="1" i="0" sz="1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b="1"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Still lot’s to update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6" name="Google Shape;276;g2b69cc4551d_1_17"/>
          <p:cNvPicPr preferRelativeResize="0"/>
          <p:nvPr/>
        </p:nvPicPr>
        <p:blipFill rotWithShape="1">
          <a:blip r:embed="rId4">
            <a:alphaModFix/>
          </a:blip>
          <a:srcRect b="0" l="0" r="0" t="6690"/>
          <a:stretch/>
        </p:blipFill>
        <p:spPr>
          <a:xfrm>
            <a:off x="4026000" y="3433100"/>
            <a:ext cx="5033199" cy="12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2b69cc4551d_1_17"/>
          <p:cNvSpPr/>
          <p:nvPr/>
        </p:nvSpPr>
        <p:spPr>
          <a:xfrm>
            <a:off x="3255151" y="4366225"/>
            <a:ext cx="5487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8" name="Google Shape;278;g2b69cc4551d_1_17"/>
          <p:cNvSpPr txBox="1"/>
          <p:nvPr/>
        </p:nvSpPr>
        <p:spPr>
          <a:xfrm>
            <a:off x="1689800" y="42269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 </a:t>
            </a:r>
            <a:endParaRPr b="1" i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9" name="Google Shape;279;g2b69cc4551d_1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789125"/>
            <a:ext cx="3686451" cy="346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69cc4551d_1_32"/>
          <p:cNvSpPr/>
          <p:nvPr/>
        </p:nvSpPr>
        <p:spPr>
          <a:xfrm>
            <a:off x="7958025" y="4715550"/>
            <a:ext cx="1020600" cy="3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g2b69cc4551d_1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7600" y="0"/>
            <a:ext cx="2536401" cy="169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b69cc4551d_1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3625" y="1625150"/>
            <a:ext cx="1383894" cy="132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b69cc4551d_1_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426536" cy="295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b69cc4551d_1_32"/>
          <p:cNvPicPr preferRelativeResize="0"/>
          <p:nvPr/>
        </p:nvPicPr>
        <p:blipFill rotWithShape="1">
          <a:blip r:embed="rId6">
            <a:alphaModFix/>
          </a:blip>
          <a:srcRect b="0" l="13277" r="0" t="0"/>
          <a:stretch/>
        </p:blipFill>
        <p:spPr>
          <a:xfrm>
            <a:off x="7414874" y="1625150"/>
            <a:ext cx="1729126" cy="1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b69cc4551d_1_32"/>
          <p:cNvPicPr preferRelativeResize="0"/>
          <p:nvPr/>
        </p:nvPicPr>
        <p:blipFill rotWithShape="1">
          <a:blip r:embed="rId7">
            <a:alphaModFix/>
          </a:blip>
          <a:srcRect b="0" l="0" r="0" t="3864"/>
          <a:stretch/>
        </p:blipFill>
        <p:spPr>
          <a:xfrm>
            <a:off x="5787525" y="1625150"/>
            <a:ext cx="2069396" cy="1325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Martin Trust Center for MIT Entrepreneurship" id="290" name="Google Shape;290;g2b69cc4551d_1_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5900" y="3567563"/>
            <a:ext cx="3574725" cy="84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ul Cheek teaching New Enterprises to a full class" id="291" name="Google Shape;291;g2b69cc4551d_1_32"/>
          <p:cNvPicPr preferRelativeResize="0"/>
          <p:nvPr/>
        </p:nvPicPr>
        <p:blipFill rotWithShape="1">
          <a:blip r:embed="rId9">
            <a:alphaModFix/>
          </a:blip>
          <a:srcRect b="0" l="0" r="9583" t="0"/>
          <a:stretch/>
        </p:blipFill>
        <p:spPr>
          <a:xfrm>
            <a:off x="4403626" y="0"/>
            <a:ext cx="2203974" cy="16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2b69cc4551d_1_32"/>
          <p:cNvSpPr txBox="1"/>
          <p:nvPr>
            <p:ph idx="4294967295" type="subTitle"/>
          </p:nvPr>
        </p:nvSpPr>
        <p:spPr>
          <a:xfrm>
            <a:off x="4732025" y="3103475"/>
            <a:ext cx="41085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February 12, 2024</a:t>
            </a:r>
            <a:endParaRPr b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MIT Orbit Product Update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Startup Tactics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Piloting AI-Enabled Assistance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rPr b="1" lang="en" u="sng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dougw1@mit.edu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7"/>
              <a:buFont typeface="Helvetica Neue Light"/>
              <a:buNone/>
            </a:pPr>
            <a:r>
              <a:t/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https://orbit.mit.edu/disciplined-entrepreneurship</a:t>
            </a:r>
            <a:endParaRPr b="1" sz="24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67136e09d_0_0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g2b67136e09d_0_0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B31E3B"/>
                </a:solidFill>
              </a:rPr>
              <a:t>Orbit - Startup Tactics - Enter Your Idea</a:t>
            </a:r>
            <a:endParaRPr/>
          </a:p>
        </p:txBody>
      </p:sp>
      <p:pic>
        <p:nvPicPr>
          <p:cNvPr id="148" name="Google Shape;148;g2b67136e09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1725" y="2121825"/>
            <a:ext cx="4415626" cy="24722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b67136e09d_0_0"/>
          <p:cNvSpPr txBox="1"/>
          <p:nvPr/>
        </p:nvSpPr>
        <p:spPr>
          <a:xfrm>
            <a:off x="159300" y="3522225"/>
            <a:ext cx="435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try idea creation, and review</a:t>
            </a:r>
            <a:endParaRPr b="1" i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(moving to a separate</a:t>
            </a: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page)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b67136e09d_0_0"/>
          <p:cNvSpPr txBox="1"/>
          <p:nvPr/>
        </p:nvSpPr>
        <p:spPr>
          <a:xfrm>
            <a:off x="5200175" y="1394200"/>
            <a:ext cx="360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your startup idea…  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2b67136e09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47" y="829015"/>
            <a:ext cx="4355402" cy="257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b67136e09d_0_0"/>
          <p:cNvSpPr/>
          <p:nvPr/>
        </p:nvSpPr>
        <p:spPr>
          <a:xfrm rot="10800000">
            <a:off x="4576663" y="1492000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b67136e09d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50" y="752825"/>
            <a:ext cx="3710325" cy="218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b67136e09d_0_151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g2b67136e09d_0_151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Orbit - Startup Tactics - Save Your Idea</a:t>
            </a:r>
            <a:endParaRPr/>
          </a:p>
        </p:txBody>
      </p:sp>
      <p:sp>
        <p:nvSpPr>
          <p:cNvPr id="160" name="Google Shape;160;g2b67136e09d_0_151"/>
          <p:cNvSpPr txBox="1"/>
          <p:nvPr/>
        </p:nvSpPr>
        <p:spPr>
          <a:xfrm>
            <a:off x="83100" y="3629100"/>
            <a:ext cx="391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saves to your “idea bank”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b67136e09d_0_151"/>
          <p:cNvSpPr txBox="1"/>
          <p:nvPr/>
        </p:nvSpPr>
        <p:spPr>
          <a:xfrm>
            <a:off x="4666775" y="1241800"/>
            <a:ext cx="425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Once you enter your idea…  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b67136e09d_0_151"/>
          <p:cNvSpPr/>
          <p:nvPr/>
        </p:nvSpPr>
        <p:spPr>
          <a:xfrm>
            <a:off x="3057300" y="2653375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63" name="Google Shape;163;g2b67136e09d_0_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268" y="2187075"/>
            <a:ext cx="5320532" cy="233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b67136e09d_0_151"/>
          <p:cNvSpPr/>
          <p:nvPr/>
        </p:nvSpPr>
        <p:spPr>
          <a:xfrm rot="10800000">
            <a:off x="3967063" y="1339600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67136e09d_0_163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g2b67136e09d_0_163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Orbit - Startup Tactics - 15-Steps</a:t>
            </a:r>
            <a:endParaRPr/>
          </a:p>
        </p:txBody>
      </p:sp>
      <p:sp>
        <p:nvSpPr>
          <p:cNvPr id="171" name="Google Shape;171;g2b67136e09d_0_163"/>
          <p:cNvSpPr txBox="1"/>
          <p:nvPr/>
        </p:nvSpPr>
        <p:spPr>
          <a:xfrm>
            <a:off x="159300" y="3019500"/>
            <a:ext cx="4346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on your idea, to take you to </a:t>
            </a: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Startup Tactics </a:t>
            </a: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framework, “the </a:t>
            </a: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-Steps”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b67136e09d_0_163"/>
          <p:cNvSpPr/>
          <p:nvPr/>
        </p:nvSpPr>
        <p:spPr>
          <a:xfrm>
            <a:off x="3827088" y="1925450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3" name="Google Shape;173;g2b67136e09d_0_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829000"/>
            <a:ext cx="3612002" cy="158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b67136e09d_0_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6550" y="865325"/>
            <a:ext cx="4451252" cy="33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67136e09d_0_187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g2b67136e09d_0_187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Orbit - Startup Tactics - Step 1 - Goals</a:t>
            </a:r>
            <a:endParaRPr/>
          </a:p>
        </p:txBody>
      </p:sp>
      <p:sp>
        <p:nvSpPr>
          <p:cNvPr id="181" name="Google Shape;181;g2b67136e09d_0_187"/>
          <p:cNvSpPr txBox="1"/>
          <p:nvPr/>
        </p:nvSpPr>
        <p:spPr>
          <a:xfrm>
            <a:off x="83100" y="3781500"/>
            <a:ext cx="4636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1 - </a:t>
            </a: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Goals</a:t>
            </a: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Videos, Worksheet, and AI Assistant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g2b67136e09d_0_187"/>
          <p:cNvSpPr/>
          <p:nvPr/>
        </p:nvSpPr>
        <p:spPr>
          <a:xfrm>
            <a:off x="4131888" y="1925450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3" name="Google Shape;183;g2b67136e09d_0_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0" y="781400"/>
            <a:ext cx="3983924" cy="30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b67136e09d_0_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800" y="789125"/>
            <a:ext cx="4424999" cy="344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67136e09d_0_197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g2b67136e09d_0_197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Orbit - Startup Tactics - Save Your Goals</a:t>
            </a:r>
            <a:endParaRPr/>
          </a:p>
        </p:txBody>
      </p:sp>
      <p:sp>
        <p:nvSpPr>
          <p:cNvPr id="191" name="Google Shape;191;g2b67136e09d_0_197"/>
          <p:cNvSpPr txBox="1"/>
          <p:nvPr/>
        </p:nvSpPr>
        <p:spPr>
          <a:xfrm>
            <a:off x="47725" y="3283425"/>
            <a:ext cx="3546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you can save to 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“My </a:t>
            </a: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Goals</a:t>
            </a: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g2b67136e09d_0_197"/>
          <p:cNvSpPr/>
          <p:nvPr/>
        </p:nvSpPr>
        <p:spPr>
          <a:xfrm>
            <a:off x="2828113" y="2862475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3" name="Google Shape;193;g2b67136e09d_0_197"/>
          <p:cNvSpPr txBox="1"/>
          <p:nvPr/>
        </p:nvSpPr>
        <p:spPr>
          <a:xfrm>
            <a:off x="5027350" y="974500"/>
            <a:ext cx="4005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 Assistant fills out the </a:t>
            </a: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Goals </a:t>
            </a: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worksheet…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4" name="Google Shape;194;g2b67136e09d_0_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5" y="838300"/>
            <a:ext cx="4828451" cy="16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b67136e09d_0_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1075" y="1831450"/>
            <a:ext cx="5196075" cy="274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2b67136e09d_0_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51" y="843325"/>
            <a:ext cx="3954393" cy="272013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b67136e09d_0_212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g2b67136e09d_0_212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Orbit - Startup Tactics - Edit Your Goals</a:t>
            </a:r>
            <a:endParaRPr/>
          </a:p>
        </p:txBody>
      </p:sp>
      <p:sp>
        <p:nvSpPr>
          <p:cNvPr id="203" name="Google Shape;203;g2b67136e09d_0_212"/>
          <p:cNvSpPr txBox="1"/>
          <p:nvPr/>
        </p:nvSpPr>
        <p:spPr>
          <a:xfrm>
            <a:off x="633650" y="3789325"/>
            <a:ext cx="354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OR, individual cells 😎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g2b67136e09d_0_212"/>
          <p:cNvSpPr txBox="1"/>
          <p:nvPr/>
        </p:nvSpPr>
        <p:spPr>
          <a:xfrm>
            <a:off x="4757400" y="843325"/>
            <a:ext cx="400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edit the entire output…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g2b67136e09d_0_212"/>
          <p:cNvSpPr/>
          <p:nvPr/>
        </p:nvSpPr>
        <p:spPr>
          <a:xfrm>
            <a:off x="2781613" y="843325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6" name="Google Shape;206;g2b67136e09d_0_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9973" y="1869325"/>
            <a:ext cx="4967826" cy="2720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b67136e09d_0_212"/>
          <p:cNvSpPr/>
          <p:nvPr/>
        </p:nvSpPr>
        <p:spPr>
          <a:xfrm>
            <a:off x="7527951" y="3846525"/>
            <a:ext cx="5487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b67136e09d_0_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808551"/>
            <a:ext cx="5037009" cy="67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b67136e09d_0_225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g2b67136e09d_0_225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Orbit - Startup Tactics - Update Idea </a:t>
            </a:r>
            <a:r>
              <a:rPr i="1" lang="en"/>
              <a:t>And </a:t>
            </a:r>
            <a:r>
              <a:rPr lang="en"/>
              <a:t>Details</a:t>
            </a:r>
            <a:endParaRPr/>
          </a:p>
        </p:txBody>
      </p:sp>
      <p:sp>
        <p:nvSpPr>
          <p:cNvPr id="215" name="Google Shape;215;g2b67136e09d_0_225"/>
          <p:cNvSpPr txBox="1"/>
          <p:nvPr/>
        </p:nvSpPr>
        <p:spPr>
          <a:xfrm>
            <a:off x="152400" y="-1030350"/>
            <a:ext cx="354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OR, individual cells 😎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g2b67136e09d_0_225"/>
          <p:cNvSpPr txBox="1"/>
          <p:nvPr/>
        </p:nvSpPr>
        <p:spPr>
          <a:xfrm>
            <a:off x="4528275" y="-1011650"/>
            <a:ext cx="400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edit the entire output…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g2b67136e09d_0_225"/>
          <p:cNvSpPr/>
          <p:nvPr/>
        </p:nvSpPr>
        <p:spPr>
          <a:xfrm>
            <a:off x="1470338" y="1293875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8" name="Google Shape;218;g2b67136e09d_0_225"/>
          <p:cNvPicPr preferRelativeResize="0"/>
          <p:nvPr/>
        </p:nvPicPr>
        <p:blipFill rotWithShape="1">
          <a:blip r:embed="rId4">
            <a:alphaModFix/>
          </a:blip>
          <a:srcRect b="0" l="0" r="0" t="44629"/>
          <a:stretch/>
        </p:blipFill>
        <p:spPr>
          <a:xfrm>
            <a:off x="93500" y="3003430"/>
            <a:ext cx="4005599" cy="7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b67136e09d_0_2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9150" y="3333750"/>
            <a:ext cx="4891825" cy="11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b67136e09d_0_225"/>
          <p:cNvSpPr txBox="1"/>
          <p:nvPr/>
        </p:nvSpPr>
        <p:spPr>
          <a:xfrm>
            <a:off x="93500" y="2400150"/>
            <a:ext cx="886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</a:t>
            </a: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 the idea, add beachhead market, adjacent markets etc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idea and details will be sent to the AI Assistants for each step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g2b67136e09d_0_225"/>
          <p:cNvSpPr/>
          <p:nvPr/>
        </p:nvSpPr>
        <p:spPr>
          <a:xfrm>
            <a:off x="3005926" y="3338225"/>
            <a:ext cx="5487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2" name="Google Shape;222;g2b67136e09d_0_2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0075" y="1189313"/>
            <a:ext cx="7120451" cy="81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8f5742837_0_28"/>
          <p:cNvSpPr txBox="1"/>
          <p:nvPr>
            <p:ph idx="12" type="sldNum"/>
          </p:nvPr>
        </p:nvSpPr>
        <p:spPr>
          <a:xfrm>
            <a:off x="6872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g2b8f5742837_0_28"/>
          <p:cNvSpPr txBox="1"/>
          <p:nvPr>
            <p:ph type="title"/>
          </p:nvPr>
        </p:nvSpPr>
        <p:spPr>
          <a:xfrm>
            <a:off x="311700" y="216425"/>
            <a:ext cx="845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"/>
              <a:t>Orbit - Startup Tactics - Update Idea </a:t>
            </a:r>
            <a:r>
              <a:rPr i="1" lang="en"/>
              <a:t>And </a:t>
            </a:r>
            <a:r>
              <a:rPr lang="en"/>
              <a:t>Details</a:t>
            </a:r>
            <a:endParaRPr/>
          </a:p>
        </p:txBody>
      </p:sp>
      <p:sp>
        <p:nvSpPr>
          <p:cNvPr id="229" name="Google Shape;229;g2b8f5742837_0_28"/>
          <p:cNvSpPr txBox="1"/>
          <p:nvPr/>
        </p:nvSpPr>
        <p:spPr>
          <a:xfrm>
            <a:off x="152400" y="-1030350"/>
            <a:ext cx="354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OR, individual cells 😎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g2b8f5742837_0_28"/>
          <p:cNvSpPr txBox="1"/>
          <p:nvPr/>
        </p:nvSpPr>
        <p:spPr>
          <a:xfrm>
            <a:off x="4528275" y="-1011650"/>
            <a:ext cx="400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" sz="2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edit the entire output…</a:t>
            </a:r>
            <a:endParaRPr b="1" i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g2b8f5742837_0_28"/>
          <p:cNvSpPr txBox="1"/>
          <p:nvPr/>
        </p:nvSpPr>
        <p:spPr>
          <a:xfrm>
            <a:off x="64275" y="841988"/>
            <a:ext cx="886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Once you’ve updated your idea and added details, ie beachhead market</a:t>
            </a:r>
            <a:endParaRPr b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g2b8f5742837_0_28"/>
          <p:cNvSpPr/>
          <p:nvPr/>
        </p:nvSpPr>
        <p:spPr>
          <a:xfrm>
            <a:off x="280726" y="1821625"/>
            <a:ext cx="5487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3" name="Google Shape;233;g2b8f5742837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900" y="1308275"/>
            <a:ext cx="6310999" cy="104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b8f5742837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2200" y="2916775"/>
            <a:ext cx="5830902" cy="179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b8f5742837_0_28"/>
          <p:cNvSpPr txBox="1"/>
          <p:nvPr/>
        </p:nvSpPr>
        <p:spPr>
          <a:xfrm>
            <a:off x="139950" y="2367938"/>
            <a:ext cx="886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click Reset Chat, to reflect your updated idea and details</a:t>
            </a:r>
            <a:endParaRPr b="1" sz="20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g2b8f5742837_0_28"/>
          <p:cNvSpPr/>
          <p:nvPr/>
        </p:nvSpPr>
        <p:spPr>
          <a:xfrm>
            <a:off x="6794188" y="2916775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7" name="Google Shape;237;g2b8f5742837_0_28"/>
          <p:cNvSpPr/>
          <p:nvPr/>
        </p:nvSpPr>
        <p:spPr>
          <a:xfrm>
            <a:off x="3242413" y="3624450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8" name="Google Shape;238;g2b8f5742837_0_28"/>
          <p:cNvSpPr/>
          <p:nvPr/>
        </p:nvSpPr>
        <p:spPr>
          <a:xfrm>
            <a:off x="2065088" y="4514750"/>
            <a:ext cx="510900" cy="29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T Martin Trust Center">
  <a:themeElements>
    <a:clrScheme name="Simple Light">
      <a:dk1>
        <a:srgbClr val="000000"/>
      </a:dk1>
      <a:lt1>
        <a:srgbClr val="FFFFFF"/>
      </a:lt1>
      <a:dk2>
        <a:srgbClr val="8A8B8C"/>
      </a:dk2>
      <a:lt2>
        <a:srgbClr val="C2C0BF"/>
      </a:lt2>
      <a:accent1>
        <a:srgbClr val="A31F34"/>
      </a:accent1>
      <a:accent2>
        <a:srgbClr val="8A8B8C"/>
      </a:accent2>
      <a:accent3>
        <a:srgbClr val="C2C0BF"/>
      </a:accent3>
      <a:accent4>
        <a:srgbClr val="000000"/>
      </a:accent4>
      <a:accent5>
        <a:srgbClr val="0097A7"/>
      </a:accent5>
      <a:accent6>
        <a:srgbClr val="EEFF41"/>
      </a:accent6>
      <a:hlink>
        <a:srgbClr val="A31F3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IT Venture Creation Tactics">
  <a:themeElements>
    <a:clrScheme name="Simple Light">
      <a:dk1>
        <a:srgbClr val="000000"/>
      </a:dk1>
      <a:lt1>
        <a:srgbClr val="FFFFFF"/>
      </a:lt1>
      <a:dk2>
        <a:srgbClr val="8A8B8C"/>
      </a:dk2>
      <a:lt2>
        <a:srgbClr val="C2C0BF"/>
      </a:lt2>
      <a:accent1>
        <a:srgbClr val="B31E3B"/>
      </a:accent1>
      <a:accent2>
        <a:srgbClr val="8A8B8C"/>
      </a:accent2>
      <a:accent3>
        <a:srgbClr val="C2C0BF"/>
      </a:accent3>
      <a:accent4>
        <a:srgbClr val="000000"/>
      </a:accent4>
      <a:accent5>
        <a:srgbClr val="0097A7"/>
      </a:accent5>
      <a:accent6>
        <a:srgbClr val="EEFF41"/>
      </a:accent6>
      <a:hlink>
        <a:srgbClr val="B31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