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ddOronaJ4MOxOLDXTSCMV59Tu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3156998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33156998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69cc4551d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b69cc4551d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69cc4551d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b69cc4551d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87a0b50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2b87a0b50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67136e0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b67136e0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67136e09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b67136e09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67136e09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b67136e09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67136e09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b67136e09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67136e09d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b67136e09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67136e09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b67136e09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67136e09d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b67136e09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69cc455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b69cc455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2b851eb2f7_2_250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g22b851eb2f7_2_250"/>
          <p:cNvSpPr/>
          <p:nvPr/>
        </p:nvSpPr>
        <p:spPr>
          <a:xfrm>
            <a:off x="3886600" y="0"/>
            <a:ext cx="3548100" cy="51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2b851eb2f7_2_250"/>
          <p:cNvSpPr/>
          <p:nvPr/>
        </p:nvSpPr>
        <p:spPr>
          <a:xfrm>
            <a:off x="5595900" y="0"/>
            <a:ext cx="3548100" cy="44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2b851eb2f7_2_2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g22b851eb2f7_2_2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g22b851eb2f7_2_229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2b851eb2f7_2_2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g22b851eb2f7_2_233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b851eb2f7_2_236"/>
          <p:cNvSpPr/>
          <p:nvPr/>
        </p:nvSpPr>
        <p:spPr>
          <a:xfrm>
            <a:off x="3959850" y="2654175"/>
            <a:ext cx="612000" cy="24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22b851eb2f7_2_236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g22b851eb2f7_2_2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g22b851eb2f7_2_2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g22b851eb2f7_2_2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2b851eb2f7_2_2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2b851eb2f7_2_243"/>
          <p:cNvSpPr txBox="1"/>
          <p:nvPr>
            <p:ph idx="1" type="body"/>
          </p:nvPr>
        </p:nvSpPr>
        <p:spPr>
          <a:xfrm>
            <a:off x="311700" y="34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g22b851eb2f7_2_243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b851eb2f7_2_2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g22b851eb2f7_2_2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g22b851eb2f7_2_246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8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18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21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4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lack">
  <p:cSld name="CUSTOM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759565fd4_1_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g20759565fd4_1_8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g20759565fd4_1_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0759565fd4_1_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0759565fd4_1_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2b851eb2f7_2_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g22b851eb2f7_2_223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" name="Google Shape;92;p122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out background">
  <p:cSld name="TITLE_ONLY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3"/>
          <p:cNvSpPr/>
          <p:nvPr/>
        </p:nvSpPr>
        <p:spPr>
          <a:xfrm>
            <a:off x="7422675" y="409850"/>
            <a:ext cx="1434300" cy="62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23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23"/>
          <p:cNvSpPr/>
          <p:nvPr/>
        </p:nvSpPr>
        <p:spPr>
          <a:xfrm>
            <a:off x="0" y="1332925"/>
            <a:ext cx="4402800" cy="333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1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125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p126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7"/>
          <p:cNvSpPr txBox="1"/>
          <p:nvPr>
            <p:ph type="ctrTitle"/>
          </p:nvPr>
        </p:nvSpPr>
        <p:spPr>
          <a:xfrm>
            <a:off x="311700" y="818725"/>
            <a:ext cx="85206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127"/>
          <p:cNvSpPr txBox="1"/>
          <p:nvPr>
            <p:ph idx="1" type="subTitle"/>
          </p:nvPr>
        </p:nvSpPr>
        <p:spPr>
          <a:xfrm>
            <a:off x="311700" y="2834125"/>
            <a:ext cx="85206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127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7875" y="785730"/>
            <a:ext cx="2468250" cy="5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7"/>
          <p:cNvSpPr/>
          <p:nvPr/>
        </p:nvSpPr>
        <p:spPr>
          <a:xfrm>
            <a:off x="7377000" y="416000"/>
            <a:ext cx="1521300" cy="55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>
  <p:cSld name="CUSTOM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1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1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129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0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1" name="Google Shape;121;p1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p1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1"/>
          <p:cNvSpPr txBox="1"/>
          <p:nvPr>
            <p:ph idx="1" type="body"/>
          </p:nvPr>
        </p:nvSpPr>
        <p:spPr>
          <a:xfrm>
            <a:off x="311700" y="34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6" name="Google Shape;126;p131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2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2b851eb2f7_2_203"/>
          <p:cNvSpPr txBox="1"/>
          <p:nvPr>
            <p:ph type="ctrTitle"/>
          </p:nvPr>
        </p:nvSpPr>
        <p:spPr>
          <a:xfrm>
            <a:off x="311700" y="818725"/>
            <a:ext cx="85206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g22b851eb2f7_2_203"/>
          <p:cNvSpPr txBox="1"/>
          <p:nvPr>
            <p:ph idx="1" type="subTitle"/>
          </p:nvPr>
        </p:nvSpPr>
        <p:spPr>
          <a:xfrm>
            <a:off x="311700" y="2834125"/>
            <a:ext cx="85206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g22b851eb2f7_2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22254" y="878951"/>
            <a:ext cx="3499500" cy="8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2b851eb2f7_2_20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g22b851eb2f7_2_207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lack">
  <p:cSld name="CUSTOM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2b851eb2f7_2_2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>
  <p:cSld name="CUSTOM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2b851eb2f7_2_2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2b851eb2f7_2_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22b851eb2f7_2_2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g22b851eb2f7_2_214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2b851eb2f7_2_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g22b851eb2f7_2_2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g22b851eb2f7_2_2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g22b851eb2f7_2_218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out background">
  <p:cSld name="TITLE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2b851eb2f7_2_2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g22b851eb2f7_2_226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22b851eb2f7_2_197"/>
          <p:cNvPicPr preferRelativeResize="0"/>
          <p:nvPr/>
        </p:nvPicPr>
        <p:blipFill rotWithShape="1">
          <a:blip r:embed="rId1">
            <a:alphaModFix amt="5000"/>
          </a:blip>
          <a:srcRect b="0" l="0" r="0" t="0"/>
          <a:stretch/>
        </p:blipFill>
        <p:spPr>
          <a:xfrm>
            <a:off x="4150509" y="0"/>
            <a:ext cx="49934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22b851eb2f7_2_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g22b851eb2f7_2_1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 Light"/>
              <a:buChar char="●"/>
              <a:defRPr b="0" i="0" sz="1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9" name="Google Shape;9;g22b851eb2f7_2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7090" y="4753422"/>
            <a:ext cx="907748" cy="2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g22b851eb2f7_2_197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6"/>
          <p:cNvPicPr preferRelativeResize="0"/>
          <p:nvPr/>
        </p:nvPicPr>
        <p:blipFill rotWithShape="1">
          <a:blip r:embed="rId1">
            <a:alphaModFix amt="10000"/>
          </a:blip>
          <a:srcRect b="0" l="0" r="81075" t="53828"/>
          <a:stretch/>
        </p:blipFill>
        <p:spPr>
          <a:xfrm>
            <a:off x="0" y="-496675"/>
            <a:ext cx="1730448" cy="237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6"/>
          <p:cNvPicPr preferRelativeResize="0"/>
          <p:nvPr/>
        </p:nvPicPr>
        <p:blipFill rotWithShape="1">
          <a:blip r:embed="rId1">
            <a:alphaModFix/>
          </a:blip>
          <a:srcRect b="58919" l="75796" r="0" t="0"/>
          <a:stretch/>
        </p:blipFill>
        <p:spPr>
          <a:xfrm>
            <a:off x="6930850" y="2420300"/>
            <a:ext cx="2213150" cy="21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6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 Light"/>
              <a:buChar char="●"/>
              <a:defRPr b="0" i="0" sz="1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68" name="Google Shape;6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301" y="4753424"/>
            <a:ext cx="956675" cy="2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6"/>
          <p:cNvPicPr preferRelativeResize="0"/>
          <p:nvPr/>
        </p:nvPicPr>
        <p:blipFill rotWithShape="1">
          <a:blip r:embed="rId3">
            <a:alphaModFix/>
          </a:blip>
          <a:srcRect b="0" l="43899" r="0" t="0"/>
          <a:stretch/>
        </p:blipFill>
        <p:spPr>
          <a:xfrm>
            <a:off x="4112775" y="4743900"/>
            <a:ext cx="704201" cy="2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200" y="4722450"/>
            <a:ext cx="1261399" cy="296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orbit.mit.edu/disciplined-entrepreneurship" TargetMode="External"/><Relationship Id="rId10" Type="http://schemas.openxmlformats.org/officeDocument/2006/relationships/hyperlink" Target="mailto:dougw1@mit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21.jpg"/><Relationship Id="rId9" Type="http://schemas.openxmlformats.org/officeDocument/2006/relationships/image" Target="../media/image8.jpg"/><Relationship Id="rId5" Type="http://schemas.openxmlformats.org/officeDocument/2006/relationships/image" Target="../media/image25.png"/><Relationship Id="rId6" Type="http://schemas.openxmlformats.org/officeDocument/2006/relationships/image" Target="../media/image10.jpg"/><Relationship Id="rId7" Type="http://schemas.openxmlformats.org/officeDocument/2006/relationships/image" Target="../media/image13.jp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hyperlink" Target="mailto:dougw1@mit.edu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orbit.mit.edu/disciplined-entrepreneurship" TargetMode="External"/><Relationship Id="rId10" Type="http://schemas.openxmlformats.org/officeDocument/2006/relationships/hyperlink" Target="mailto:dougw1@mit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1.jpg"/><Relationship Id="rId9" Type="http://schemas.openxmlformats.org/officeDocument/2006/relationships/image" Target="../media/image8.jpg"/><Relationship Id="rId5" Type="http://schemas.openxmlformats.org/officeDocument/2006/relationships/image" Target="../media/image25.png"/><Relationship Id="rId6" Type="http://schemas.openxmlformats.org/officeDocument/2006/relationships/image" Target="../media/image10.jpg"/><Relationship Id="rId7" Type="http://schemas.openxmlformats.org/officeDocument/2006/relationships/image" Target="../media/image13.jp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315699829_0_0"/>
          <p:cNvSpPr/>
          <p:nvPr/>
        </p:nvSpPr>
        <p:spPr>
          <a:xfrm>
            <a:off x="7958025" y="4715550"/>
            <a:ext cx="1020600" cy="3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2331569982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600" y="0"/>
            <a:ext cx="2536401" cy="169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331569982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3625" y="1625150"/>
            <a:ext cx="1383894" cy="132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331569982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426536" cy="29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3315699829_0_0"/>
          <p:cNvPicPr preferRelativeResize="0"/>
          <p:nvPr/>
        </p:nvPicPr>
        <p:blipFill rotWithShape="1">
          <a:blip r:embed="rId6">
            <a:alphaModFix/>
          </a:blip>
          <a:srcRect b="0" l="13277" r="0" t="0"/>
          <a:stretch/>
        </p:blipFill>
        <p:spPr>
          <a:xfrm>
            <a:off x="7414874" y="1625150"/>
            <a:ext cx="1729126" cy="1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3315699829_0_0"/>
          <p:cNvPicPr preferRelativeResize="0"/>
          <p:nvPr/>
        </p:nvPicPr>
        <p:blipFill rotWithShape="1">
          <a:blip r:embed="rId7">
            <a:alphaModFix/>
          </a:blip>
          <a:srcRect b="0" l="0" r="0" t="3864"/>
          <a:stretch/>
        </p:blipFill>
        <p:spPr>
          <a:xfrm>
            <a:off x="5787525" y="1625150"/>
            <a:ext cx="2069396" cy="1325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Martin Trust Center for MIT Entrepreneurship" id="139" name="Google Shape;139;g23315699829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5900" y="3567563"/>
            <a:ext cx="3574726" cy="84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ul Cheek teaching New Enterprises to a full class" id="140" name="Google Shape;140;g23315699829_0_0"/>
          <p:cNvPicPr preferRelativeResize="0"/>
          <p:nvPr/>
        </p:nvPicPr>
        <p:blipFill rotWithShape="1">
          <a:blip r:embed="rId9">
            <a:alphaModFix/>
          </a:blip>
          <a:srcRect b="0" l="0" r="9583" t="0"/>
          <a:stretch/>
        </p:blipFill>
        <p:spPr>
          <a:xfrm>
            <a:off x="4403626" y="0"/>
            <a:ext cx="2203974" cy="1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3315699829_0_0"/>
          <p:cNvSpPr txBox="1"/>
          <p:nvPr>
            <p:ph idx="4294967295" type="subTitle"/>
          </p:nvPr>
        </p:nvSpPr>
        <p:spPr>
          <a:xfrm>
            <a:off x="4732025" y="3126800"/>
            <a:ext cx="41085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February 5, 2024</a:t>
            </a:r>
            <a:endParaRPr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Orbit Product Update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Disciplined Entrepreneurship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“Piloting AI-Enabled Assistance”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dougw1@mit.edu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https://orbit.mit.edu/disciplined-entrepreneurship</a:t>
            </a:r>
            <a:endParaRPr b="1" sz="24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69cc4551d_1_17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g2b69cc4551d_1_17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sp>
        <p:nvSpPr>
          <p:cNvPr id="239" name="Google Shape;239;g2b69cc4551d_1_17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2b69cc4551d_1_17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g2b69cc4551d_1_17"/>
          <p:cNvSpPr txBox="1"/>
          <p:nvPr/>
        </p:nvSpPr>
        <p:spPr>
          <a:xfrm>
            <a:off x="4211625" y="1089850"/>
            <a:ext cx="463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 / Feedback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2" name="Google Shape;242;g2b69cc4551d_1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525"/>
            <a:ext cx="3832281" cy="40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b69cc4551d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625" y="3546421"/>
            <a:ext cx="4772275" cy="1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b69cc4551d_1_17"/>
          <p:cNvSpPr txBox="1"/>
          <p:nvPr/>
        </p:nvSpPr>
        <p:spPr>
          <a:xfrm>
            <a:off x="4249975" y="1582450"/>
            <a:ext cx="48354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Doug Williams, </a:t>
            </a:r>
            <a:r>
              <a:rPr b="1" lang="en" sz="12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dougw1@mit.edu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thanks to Nav (design), Alfredo (code), Amu (AI) 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Pablo/StackAI (“No Code GenAI Platform)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Paul, Bill, MIT Alumni (inspiration, guidance)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Still lot’s to update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69cc4551d_1_32"/>
          <p:cNvSpPr/>
          <p:nvPr/>
        </p:nvSpPr>
        <p:spPr>
          <a:xfrm>
            <a:off x="7958025" y="4715550"/>
            <a:ext cx="1020600" cy="3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2b69cc4551d_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600" y="0"/>
            <a:ext cx="2536401" cy="169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b69cc4551d_1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3625" y="1625150"/>
            <a:ext cx="1383894" cy="132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b69cc4551d_1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426536" cy="29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b69cc4551d_1_32"/>
          <p:cNvPicPr preferRelativeResize="0"/>
          <p:nvPr/>
        </p:nvPicPr>
        <p:blipFill rotWithShape="1">
          <a:blip r:embed="rId6">
            <a:alphaModFix/>
          </a:blip>
          <a:srcRect b="0" l="13277" r="0" t="0"/>
          <a:stretch/>
        </p:blipFill>
        <p:spPr>
          <a:xfrm>
            <a:off x="7414874" y="1625150"/>
            <a:ext cx="1729126" cy="1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b69cc4551d_1_32"/>
          <p:cNvPicPr preferRelativeResize="0"/>
          <p:nvPr/>
        </p:nvPicPr>
        <p:blipFill rotWithShape="1">
          <a:blip r:embed="rId7">
            <a:alphaModFix/>
          </a:blip>
          <a:srcRect b="0" l="0" r="0" t="3864"/>
          <a:stretch/>
        </p:blipFill>
        <p:spPr>
          <a:xfrm>
            <a:off x="5787525" y="1625150"/>
            <a:ext cx="2069396" cy="1325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Martin Trust Center for MIT Entrepreneurship" id="255" name="Google Shape;255;g2b69cc4551d_1_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5900" y="3567563"/>
            <a:ext cx="3574725" cy="84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ul Cheek teaching New Enterprises to a full class" id="256" name="Google Shape;256;g2b69cc4551d_1_32"/>
          <p:cNvPicPr preferRelativeResize="0"/>
          <p:nvPr/>
        </p:nvPicPr>
        <p:blipFill rotWithShape="1">
          <a:blip r:embed="rId9">
            <a:alphaModFix/>
          </a:blip>
          <a:srcRect b="0" l="0" r="9584" t="0"/>
          <a:stretch/>
        </p:blipFill>
        <p:spPr>
          <a:xfrm>
            <a:off x="4403626" y="0"/>
            <a:ext cx="2203974" cy="1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b69cc4551d_1_32"/>
          <p:cNvSpPr txBox="1"/>
          <p:nvPr>
            <p:ph idx="4294967295" type="subTitle"/>
          </p:nvPr>
        </p:nvSpPr>
        <p:spPr>
          <a:xfrm>
            <a:off x="4732025" y="3126800"/>
            <a:ext cx="41085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February 5, 2024</a:t>
            </a:r>
            <a:endParaRPr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Orbit Product Update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Disciplined Entrepreneurship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“Piloting AI-Enabled Guidance”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 u="sng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dougw1@mit.edu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https://orbit.mit.edu/disciplined-entrepreneurship</a:t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b87a0b50db_0_0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g2b87a0b50db_0_0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New Enterprises - 2/12 Class Attendance - QR Code</a:t>
            </a:r>
            <a:endParaRPr/>
          </a:p>
        </p:txBody>
      </p:sp>
      <p:sp>
        <p:nvSpPr>
          <p:cNvPr id="264" name="Google Shape;264;g2b87a0b50db_0_0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g2b87a0b50db_0_0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6" name="Google Shape;266;g2b87a0b50d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941525"/>
            <a:ext cx="3993418" cy="40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67136e09d_0_0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g2b67136e09d_0_0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pic>
        <p:nvPicPr>
          <p:cNvPr id="148" name="Google Shape;148;g2b67136e09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00" y="866100"/>
            <a:ext cx="4807026" cy="2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b67136e09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1725" y="2121825"/>
            <a:ext cx="4415626" cy="24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b67136e09d_0_0"/>
          <p:cNvSpPr txBox="1"/>
          <p:nvPr/>
        </p:nvSpPr>
        <p:spPr>
          <a:xfrm>
            <a:off x="159300" y="3827025"/>
            <a:ext cx="435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try idea creation, and review 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b67136e09d_0_0"/>
          <p:cNvSpPr txBox="1"/>
          <p:nvPr/>
        </p:nvSpPr>
        <p:spPr>
          <a:xfrm>
            <a:off x="5200175" y="1394200"/>
            <a:ext cx="360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your startup idea…  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67136e09d_0_151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g2b67136e09d_0_151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pic>
        <p:nvPicPr>
          <p:cNvPr id="158" name="Google Shape;158;g2b67136e09d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00" y="866100"/>
            <a:ext cx="3407697" cy="191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b67136e09d_0_151"/>
          <p:cNvSpPr txBox="1"/>
          <p:nvPr/>
        </p:nvSpPr>
        <p:spPr>
          <a:xfrm>
            <a:off x="83100" y="3629100"/>
            <a:ext cx="391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saves to your “idea bank”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b67136e09d_0_151"/>
          <p:cNvPicPr preferRelativeResize="0"/>
          <p:nvPr/>
        </p:nvPicPr>
        <p:blipFill rotWithShape="1">
          <a:blip r:embed="rId4">
            <a:alphaModFix/>
          </a:blip>
          <a:srcRect b="0" l="0" r="0" t="20019"/>
          <a:stretch/>
        </p:blipFill>
        <p:spPr>
          <a:xfrm>
            <a:off x="3818975" y="2297575"/>
            <a:ext cx="5203776" cy="19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b67136e09d_0_151"/>
          <p:cNvSpPr txBox="1"/>
          <p:nvPr/>
        </p:nvSpPr>
        <p:spPr>
          <a:xfrm>
            <a:off x="3980975" y="1241800"/>
            <a:ext cx="425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you enter your idea…  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b67136e09d_0_151"/>
          <p:cNvSpPr/>
          <p:nvPr/>
        </p:nvSpPr>
        <p:spPr>
          <a:xfrm>
            <a:off x="3057300" y="265337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67136e09d_0_163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g2b67136e09d_0_163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sp>
        <p:nvSpPr>
          <p:cNvPr id="169" name="Google Shape;169;g2b67136e09d_0_163"/>
          <p:cNvSpPr txBox="1"/>
          <p:nvPr/>
        </p:nvSpPr>
        <p:spPr>
          <a:xfrm>
            <a:off x="159300" y="3019500"/>
            <a:ext cx="4346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on your idea, to take you to the Disciplined Entrepreneurship framework</a:t>
            </a: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“the 24-Steps”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2b67136e09d_0_163"/>
          <p:cNvPicPr preferRelativeResize="0"/>
          <p:nvPr/>
        </p:nvPicPr>
        <p:blipFill rotWithShape="1">
          <a:blip r:embed="rId3">
            <a:alphaModFix/>
          </a:blip>
          <a:srcRect b="0" l="0" r="0" t="20019"/>
          <a:stretch/>
        </p:blipFill>
        <p:spPr>
          <a:xfrm>
            <a:off x="116175" y="956850"/>
            <a:ext cx="3516826" cy="13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b67136e09d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2075" y="996575"/>
            <a:ext cx="3960526" cy="361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b67136e09d_0_163"/>
          <p:cNvSpPr/>
          <p:nvPr/>
        </p:nvSpPr>
        <p:spPr>
          <a:xfrm>
            <a:off x="3827088" y="1925450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67136e09d_0_187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g2b67136e09d_0_187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sp>
        <p:nvSpPr>
          <p:cNvPr id="179" name="Google Shape;179;g2b67136e09d_0_187"/>
          <p:cNvSpPr txBox="1"/>
          <p:nvPr/>
        </p:nvSpPr>
        <p:spPr>
          <a:xfrm>
            <a:off x="83100" y="3781500"/>
            <a:ext cx="4636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1 - Market Segmentation: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Videos, Worksheet, and AI Assistant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0" name="Google Shape;180;g2b67136e09d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50" y="789125"/>
            <a:ext cx="3236025" cy="295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b67136e09d_0_187"/>
          <p:cNvSpPr/>
          <p:nvPr/>
        </p:nvSpPr>
        <p:spPr>
          <a:xfrm>
            <a:off x="3827088" y="1925450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2" name="Google Shape;182;g2b67136e09d_0_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5525" y="781400"/>
            <a:ext cx="3798974" cy="381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b67136e09d_0_197"/>
          <p:cNvPicPr preferRelativeResize="0"/>
          <p:nvPr/>
        </p:nvPicPr>
        <p:blipFill rotWithShape="1">
          <a:blip r:embed="rId3">
            <a:alphaModFix/>
          </a:blip>
          <a:srcRect b="0" l="0" r="0" t="15640"/>
          <a:stretch/>
        </p:blipFill>
        <p:spPr>
          <a:xfrm>
            <a:off x="47725" y="780574"/>
            <a:ext cx="4595375" cy="17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b67136e09d_0_197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g2b67136e09d_0_197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sp>
        <p:nvSpPr>
          <p:cNvPr id="190" name="Google Shape;190;g2b67136e09d_0_197"/>
          <p:cNvSpPr txBox="1"/>
          <p:nvPr/>
        </p:nvSpPr>
        <p:spPr>
          <a:xfrm>
            <a:off x="47725" y="3283425"/>
            <a:ext cx="3546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you can save to 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“My Market Segmentation”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g2b67136e09d_0_197"/>
          <p:cNvSpPr/>
          <p:nvPr/>
        </p:nvSpPr>
        <p:spPr>
          <a:xfrm>
            <a:off x="2828113" y="286247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2" name="Google Shape;192;g2b67136e09d_0_197"/>
          <p:cNvPicPr preferRelativeResize="0"/>
          <p:nvPr/>
        </p:nvPicPr>
        <p:blipFill rotWithShape="1">
          <a:blip r:embed="rId4">
            <a:alphaModFix/>
          </a:blip>
          <a:srcRect b="3372" l="0" r="0" t="0"/>
          <a:stretch/>
        </p:blipFill>
        <p:spPr>
          <a:xfrm>
            <a:off x="3552100" y="2182550"/>
            <a:ext cx="5485950" cy="28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b67136e09d_0_197"/>
          <p:cNvSpPr txBox="1"/>
          <p:nvPr/>
        </p:nvSpPr>
        <p:spPr>
          <a:xfrm>
            <a:off x="4798750" y="1126900"/>
            <a:ext cx="4005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 Assistant fills out the Market Segmentation worksheet…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67136e09d_0_212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g2b67136e09d_0_212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sp>
        <p:nvSpPr>
          <p:cNvPr id="200" name="Google Shape;200;g2b67136e09d_0_212"/>
          <p:cNvSpPr txBox="1"/>
          <p:nvPr/>
        </p:nvSpPr>
        <p:spPr>
          <a:xfrm>
            <a:off x="324025" y="3655125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g2b67136e09d_0_212"/>
          <p:cNvSpPr txBox="1"/>
          <p:nvPr/>
        </p:nvSpPr>
        <p:spPr>
          <a:xfrm>
            <a:off x="4798750" y="135550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2" name="Google Shape;202;g2b67136e09d_0_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50" y="843325"/>
            <a:ext cx="3931955" cy="23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b67136e09d_0_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0900" y="3020124"/>
            <a:ext cx="5096901" cy="20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b67136e09d_0_212"/>
          <p:cNvSpPr/>
          <p:nvPr/>
        </p:nvSpPr>
        <p:spPr>
          <a:xfrm>
            <a:off x="2781613" y="84332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5" name="Google Shape;205;g2b67136e09d_0_212"/>
          <p:cNvSpPr/>
          <p:nvPr/>
        </p:nvSpPr>
        <p:spPr>
          <a:xfrm>
            <a:off x="7186326" y="4366225"/>
            <a:ext cx="5487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67136e09d_0_225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g2b67136e09d_0_225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sp>
        <p:nvSpPr>
          <p:cNvPr id="212" name="Google Shape;212;g2b67136e09d_0_225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g2b67136e09d_0_225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g2b67136e09d_0_225"/>
          <p:cNvSpPr/>
          <p:nvPr/>
        </p:nvSpPr>
        <p:spPr>
          <a:xfrm>
            <a:off x="1566663" y="179227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5" name="Google Shape;215;g2b67136e09d_0_225"/>
          <p:cNvPicPr preferRelativeResize="0"/>
          <p:nvPr/>
        </p:nvPicPr>
        <p:blipFill rotWithShape="1">
          <a:blip r:embed="rId3">
            <a:alphaModFix/>
          </a:blip>
          <a:srcRect b="0" l="2047" r="0" t="18273"/>
          <a:stretch/>
        </p:blipFill>
        <p:spPr>
          <a:xfrm>
            <a:off x="159300" y="911725"/>
            <a:ext cx="5428701" cy="7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b67136e09d_0_2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00" y="2940025"/>
            <a:ext cx="4005599" cy="133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b67136e09d_0_2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150" y="3333750"/>
            <a:ext cx="4891825" cy="11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b67136e09d_0_225"/>
          <p:cNvPicPr preferRelativeResize="0"/>
          <p:nvPr/>
        </p:nvPicPr>
        <p:blipFill rotWithShape="1">
          <a:blip r:embed="rId6">
            <a:alphaModFix/>
          </a:blip>
          <a:srcRect b="0" l="1661" r="0" t="12937"/>
          <a:stretch/>
        </p:blipFill>
        <p:spPr>
          <a:xfrm>
            <a:off x="2279051" y="1320226"/>
            <a:ext cx="6678700" cy="9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b67136e09d_0_225"/>
          <p:cNvSpPr txBox="1"/>
          <p:nvPr/>
        </p:nvSpPr>
        <p:spPr>
          <a:xfrm>
            <a:off x="93500" y="2400150"/>
            <a:ext cx="886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then edit the idea, add beachhead market, adjacent markets etc 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g2b67136e09d_0_225"/>
          <p:cNvSpPr/>
          <p:nvPr/>
        </p:nvSpPr>
        <p:spPr>
          <a:xfrm>
            <a:off x="3005926" y="3871625"/>
            <a:ext cx="5487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69cc4551d_1_0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g2b69cc4551d_1_0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Disciplined Entrepreneurship - AI Guidance</a:t>
            </a:r>
            <a:endParaRPr/>
          </a:p>
        </p:txBody>
      </p:sp>
      <p:sp>
        <p:nvSpPr>
          <p:cNvPr id="227" name="Google Shape;227;g2b69cc4551d_1_0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g2b69cc4551d_1_0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g2b69cc4551d_1_0"/>
          <p:cNvSpPr txBox="1"/>
          <p:nvPr/>
        </p:nvSpPr>
        <p:spPr>
          <a:xfrm>
            <a:off x="4267525" y="3304200"/>
            <a:ext cx="463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Allowing you to iterate quickly on your ideas, beachhead markets etc 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Google Shape;230;g2b69cc4551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525"/>
            <a:ext cx="3832281" cy="40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b69cc4551d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281" y="941525"/>
            <a:ext cx="4854518" cy="225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b69cc4551d_1_0"/>
          <p:cNvSpPr/>
          <p:nvPr/>
        </p:nvSpPr>
        <p:spPr>
          <a:xfrm>
            <a:off x="3935050" y="2274750"/>
            <a:ext cx="441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T Martin Trust Center">
  <a:themeElements>
    <a:clrScheme name="Simple Light">
      <a:dk1>
        <a:srgbClr val="000000"/>
      </a:dk1>
      <a:lt1>
        <a:srgbClr val="FFFFFF"/>
      </a:lt1>
      <a:dk2>
        <a:srgbClr val="8A8B8C"/>
      </a:dk2>
      <a:lt2>
        <a:srgbClr val="C2C0BF"/>
      </a:lt2>
      <a:accent1>
        <a:srgbClr val="A31F34"/>
      </a:accent1>
      <a:accent2>
        <a:srgbClr val="8A8B8C"/>
      </a:accent2>
      <a:accent3>
        <a:srgbClr val="C2C0BF"/>
      </a:accent3>
      <a:accent4>
        <a:srgbClr val="000000"/>
      </a:accent4>
      <a:accent5>
        <a:srgbClr val="0097A7"/>
      </a:accent5>
      <a:accent6>
        <a:srgbClr val="EEFF41"/>
      </a:accent6>
      <a:hlink>
        <a:srgbClr val="A31F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T Venture Creation Tactics">
  <a:themeElements>
    <a:clrScheme name="Simple Light">
      <a:dk1>
        <a:srgbClr val="000000"/>
      </a:dk1>
      <a:lt1>
        <a:srgbClr val="FFFFFF"/>
      </a:lt1>
      <a:dk2>
        <a:srgbClr val="8A8B8C"/>
      </a:dk2>
      <a:lt2>
        <a:srgbClr val="C2C0BF"/>
      </a:lt2>
      <a:accent1>
        <a:srgbClr val="B31E3B"/>
      </a:accent1>
      <a:accent2>
        <a:srgbClr val="8A8B8C"/>
      </a:accent2>
      <a:accent3>
        <a:srgbClr val="C2C0BF"/>
      </a:accent3>
      <a:accent4>
        <a:srgbClr val="000000"/>
      </a:accent4>
      <a:accent5>
        <a:srgbClr val="0097A7"/>
      </a:accent5>
      <a:accent6>
        <a:srgbClr val="EEFF41"/>
      </a:accent6>
      <a:hlink>
        <a:srgbClr val="B31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