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747775"/>
          </p15:clr>
        </p15:guide>
        <p15:guide id="2" pos="31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0CC4BF-81C8-4DC2-AA8A-8379D59FE0D3}">
  <a:tblStyle styleId="{3E0CC4BF-81C8-4DC2-AA8A-8379D59FE0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2000" y="16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340064508"/>
              </p:ext>
            </p:extLst>
          </p:nvPr>
        </p:nvGraphicFramePr>
        <p:xfrm>
          <a:off x="305050" y="5607745"/>
          <a:ext cx="2275850" cy="1158210"/>
        </p:xfrm>
        <a:graphic>
          <a:graphicData uri="http://schemas.openxmlformats.org/drawingml/2006/table">
            <a:tbl>
              <a:tblPr>
                <a:noFill/>
                <a:tableStyleId>{3E0CC4BF-81C8-4DC2-AA8A-8379D59FE0D3}</a:tableStyleId>
              </a:tblPr>
              <a:tblGrid>
                <a:gridCol w="227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/>
                        <a:t>Key questions for the "initiating" stage: </a:t>
                      </a:r>
                      <a:endParaRPr sz="800" b="1" dirty="0"/>
                    </a:p>
                    <a:p>
                      <a:pPr marL="457200" lvl="0" indent="-2794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 b="1" dirty="0"/>
                        <a:t>How long can we stay here? </a:t>
                      </a:r>
                      <a:endParaRPr sz="800" b="1" dirty="0"/>
                    </a:p>
                    <a:p>
                      <a:pPr marL="457200" lvl="0" indent="-2794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 b="1" dirty="0"/>
                        <a:t>Who should be involved in creating the vision? </a:t>
                      </a:r>
                      <a:endParaRPr sz="800" b="1" dirty="0"/>
                    </a:p>
                    <a:p>
                      <a:pPr marL="457200" lvl="0" indent="-2794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 b="1" dirty="0"/>
                        <a:t>What forces and issues are keeping us from moving forward —</a:t>
                      </a:r>
                      <a:r>
                        <a:rPr lang="en" sz="800" dirty="0"/>
                        <a:t> </a:t>
                      </a:r>
                      <a:r>
                        <a:rPr lang="en" sz="800" b="1" dirty="0"/>
                        <a:t>and how can we address them?</a:t>
                      </a:r>
                      <a:endParaRPr sz="8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629277119"/>
              </p:ext>
            </p:extLst>
          </p:nvPr>
        </p:nvGraphicFramePr>
        <p:xfrm>
          <a:off x="2808452" y="4049678"/>
          <a:ext cx="2819200" cy="1767810"/>
        </p:xfrm>
        <a:graphic>
          <a:graphicData uri="http://schemas.openxmlformats.org/drawingml/2006/table">
            <a:tbl>
              <a:tblPr>
                <a:noFill/>
                <a:tableStyleId>{3E0CC4BF-81C8-4DC2-AA8A-8379D59FE0D3}</a:tableStyleId>
              </a:tblPr>
              <a:tblGrid>
                <a:gridCol w="28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/>
                        <a:t>Key questions for the "journey" stage: </a:t>
                      </a:r>
                      <a:endParaRPr sz="800" b="1" dirty="0"/>
                    </a:p>
                    <a:p>
                      <a:pPr marL="457200" lvl="0" indent="-2794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 b="1" dirty="0"/>
                        <a:t>What is the right pace and number of projects for us? </a:t>
                      </a:r>
                      <a:endParaRPr sz="800" b="1" dirty="0"/>
                    </a:p>
                    <a:p>
                      <a:pPr marL="457200" lvl="0" indent="-2794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 b="1" dirty="0"/>
                        <a:t>Are we effectively communicating the vision, and dealing with points of conflict —</a:t>
                      </a:r>
                      <a:r>
                        <a:rPr lang="en" sz="800" dirty="0"/>
                        <a:t> </a:t>
                      </a:r>
                      <a:r>
                        <a:rPr lang="en" sz="800" b="1" dirty="0"/>
                        <a:t>especially around future employment levels, and how jobs will change</a:t>
                      </a:r>
                      <a:r>
                        <a:rPr lang="en" sz="800" b="1"/>
                        <a:t>? </a:t>
                      </a:r>
                      <a:endParaRPr lang="en" sz="800" b="1" dirty="0">
                        <a:solidFill>
                          <a:srgbClr val="000000"/>
                        </a:solidFill>
                      </a:endParaRPr>
                    </a:p>
                    <a:p>
                      <a:pPr marL="457200" lvl="0" indent="-2794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 b="1">
                          <a:solidFill>
                            <a:srgbClr val="222222"/>
                          </a:solidFill>
                        </a:rPr>
                        <a:t>How </a:t>
                      </a:r>
                      <a:r>
                        <a:rPr lang="en" sz="800" b="1" dirty="0">
                          <a:solidFill>
                            <a:srgbClr val="222222"/>
                          </a:solidFill>
                        </a:rPr>
                        <a:t>do we get our data in shape, and make sure we have the best tools and infrastructure?</a:t>
                      </a:r>
                      <a:endParaRPr sz="500" b="1" dirty="0"/>
                    </a:p>
                    <a:p>
                      <a:pPr marL="457200" lvl="0" indent="-2794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 b="1" dirty="0"/>
                        <a:t>Do we have the talent we need? </a:t>
                      </a:r>
                      <a:endParaRPr sz="800" b="1" dirty="0"/>
                    </a:p>
                    <a:p>
                      <a:pPr marL="457200" lvl="0" indent="-2794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 b="1" dirty="0"/>
                        <a:t>How do we want employees, customers, and partners to participate in this journey?</a:t>
                      </a:r>
                      <a:endParaRPr sz="8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1219988212"/>
              </p:ext>
            </p:extLst>
          </p:nvPr>
        </p:nvGraphicFramePr>
        <p:xfrm>
          <a:off x="7679011" y="1898356"/>
          <a:ext cx="2069375" cy="914370"/>
        </p:xfrm>
        <a:graphic>
          <a:graphicData uri="http://schemas.openxmlformats.org/drawingml/2006/table">
            <a:tbl>
              <a:tblPr>
                <a:noFill/>
                <a:tableStyleId>{3E0CC4BF-81C8-4DC2-AA8A-8379D59FE0D3}</a:tableStyleId>
              </a:tblPr>
              <a:tblGrid>
                <a:gridCol w="206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/>
                        <a:t>The destination. We've laid out three possible visions for an organization's next evolutionary state. If none of these quite capture your organization's vision, [Your vision here] is a blank slate for you to fill.</a:t>
                      </a:r>
                      <a:endParaRPr sz="8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/>
        </p:nvGraphicFramePr>
        <p:xfrm>
          <a:off x="7118600" y="3670950"/>
          <a:ext cx="863475" cy="426690"/>
        </p:xfrm>
        <a:graphic>
          <a:graphicData uri="http://schemas.openxmlformats.org/drawingml/2006/table">
            <a:tbl>
              <a:tblPr>
                <a:noFill/>
                <a:tableStyleId>{3E0CC4BF-81C8-4DC2-AA8A-8379D59FE0D3}</a:tableStyleId>
              </a:tblPr>
              <a:tblGrid>
                <a:gridCol w="86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Authentically human</a:t>
                      </a:r>
                      <a:endParaRPr sz="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5833181" y="1727051"/>
          <a:ext cx="937900" cy="426690"/>
        </p:xfrm>
        <a:graphic>
          <a:graphicData uri="http://schemas.openxmlformats.org/drawingml/2006/table">
            <a:tbl>
              <a:tblPr>
                <a:noFill/>
                <a:tableStyleId>{3E0CC4BF-81C8-4DC2-AA8A-8379D59FE0D3}</a:tableStyleId>
              </a:tblPr>
              <a:tblGrid>
                <a:gridCol w="93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3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Augmented human</a:t>
                      </a:r>
                      <a:endParaRPr sz="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Google Shape;59;p13"/>
          <p:cNvGraphicFramePr/>
          <p:nvPr/>
        </p:nvGraphicFramePr>
        <p:xfrm>
          <a:off x="3872656" y="650996"/>
          <a:ext cx="773800" cy="426690"/>
        </p:xfrm>
        <a:graphic>
          <a:graphicData uri="http://schemas.openxmlformats.org/drawingml/2006/table">
            <a:tbl>
              <a:tblPr>
                <a:noFill/>
                <a:tableStyleId>{3E0CC4BF-81C8-4DC2-AA8A-8379D59FE0D3}</a:tableStyleId>
              </a:tblPr>
              <a:tblGrid>
                <a:gridCol w="77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Full automation</a:t>
                      </a:r>
                      <a:endParaRPr sz="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7745339" y="6542461"/>
          <a:ext cx="1244325" cy="304770"/>
        </p:xfrm>
        <a:graphic>
          <a:graphicData uri="http://schemas.openxmlformats.org/drawingml/2006/table">
            <a:tbl>
              <a:tblPr>
                <a:noFill/>
                <a:tableStyleId>{3E0CC4BF-81C8-4DC2-AA8A-8379D59FE0D3}</a:tableStyleId>
              </a:tblPr>
              <a:tblGrid>
                <a:gridCol w="124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[Your vision here]</a:t>
                      </a:r>
                      <a:endParaRPr sz="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6821352" y="4933583"/>
          <a:ext cx="2069375" cy="548610"/>
        </p:xfrm>
        <a:graphic>
          <a:graphicData uri="http://schemas.openxmlformats.org/drawingml/2006/table">
            <a:tbl>
              <a:tblPr>
                <a:noFill/>
                <a:tableStyleId>{3E0CC4BF-81C8-4DC2-AA8A-8379D59FE0D3}</a:tableStyleId>
              </a:tblPr>
              <a:tblGrid>
                <a:gridCol w="206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Preserving the human face of our brand —</a:t>
                      </a:r>
                      <a:r>
                        <a:rPr lang="en" sz="800"/>
                        <a:t> with limited AI operating behind the scenes</a:t>
                      </a:r>
                      <a:endParaRPr sz="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5793738" y="3032018"/>
          <a:ext cx="2069375" cy="548610"/>
        </p:xfrm>
        <a:graphic>
          <a:graphicData uri="http://schemas.openxmlformats.org/drawingml/2006/table">
            <a:tbl>
              <a:tblPr>
                <a:noFill/>
                <a:tableStyleId>{3E0CC4BF-81C8-4DC2-AA8A-8379D59FE0D3}</a:tableStyleId>
              </a:tblPr>
              <a:tblGrid>
                <a:gridCol w="206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Enabling our people to be as efficient as possible —</a:t>
                      </a:r>
                      <a:r>
                        <a:rPr lang="en" sz="800"/>
                        <a:t> and for AI to take on some tasks entirely</a:t>
                      </a:r>
                      <a:endParaRPr sz="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3914517" y="1748760"/>
          <a:ext cx="1768650" cy="548610"/>
        </p:xfrm>
        <a:graphic>
          <a:graphicData uri="http://schemas.openxmlformats.org/drawingml/2006/table">
            <a:tbl>
              <a:tblPr>
                <a:noFill/>
                <a:tableStyleId>{3E0CC4BF-81C8-4DC2-AA8A-8379D59FE0D3}</a:tableStyleId>
              </a:tblPr>
              <a:tblGrid>
                <a:gridCol w="17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Automating everything that can be automated —</a:t>
                      </a:r>
                      <a:r>
                        <a:rPr lang="en" sz="800"/>
                        <a:t> with as few people in the system as possible</a:t>
                      </a:r>
                      <a:endParaRPr sz="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424825" y="651000"/>
            <a:ext cx="3074100" cy="15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">
                <a:solidFill>
                  <a:schemeClr val="dk1"/>
                </a:solidFill>
              </a:rPr>
              <a:t>As organizations rush to learn about, experiment with, and deploy new AI technologies, most leaders do not have a vision for this next evolutionary state. They’re making progress — but toward what?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62350" y="282388"/>
            <a:ext cx="3510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" sz="1800" b="1">
                <a:solidFill>
                  <a:schemeClr val="dk1"/>
                </a:solidFill>
              </a:rPr>
              <a:t>What is your vision for AI?</a:t>
            </a:r>
            <a:endParaRPr sz="1800" b="1">
              <a:solidFill>
                <a:schemeClr val="dk1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05050" y="5107825"/>
            <a:ext cx="1309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" sz="1200" b="1">
                <a:solidFill>
                  <a:schemeClr val="dk1"/>
                </a:solidFill>
              </a:rPr>
              <a:t>Initiating</a:t>
            </a:r>
            <a:endParaRPr sz="1200" b="1">
              <a:solidFill>
                <a:schemeClr val="dk1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803775" y="3569788"/>
            <a:ext cx="1309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" sz="1200" b="1">
                <a:solidFill>
                  <a:schemeClr val="dk1"/>
                </a:solidFill>
              </a:rPr>
              <a:t>The journey</a:t>
            </a:r>
            <a:endParaRPr sz="1200" b="1">
              <a:solidFill>
                <a:schemeClr val="dk1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669150" y="1417488"/>
            <a:ext cx="1309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" sz="1200" b="1">
                <a:solidFill>
                  <a:schemeClr val="dk1"/>
                </a:solidFill>
              </a:rPr>
              <a:t>The vision</a:t>
            </a:r>
            <a:endParaRPr sz="1200" b="1">
              <a:solidFill>
                <a:schemeClr val="dk1"/>
              </a:solidFill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2350" y="7112875"/>
            <a:ext cx="1309800" cy="358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49475" y="7112875"/>
            <a:ext cx="2498911" cy="35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Macintosh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Scott Kirsner</cp:lastModifiedBy>
  <cp:revision>2</cp:revision>
  <dcterms:modified xsi:type="dcterms:W3CDTF">2024-02-02T20:36:23Z</dcterms:modified>
</cp:coreProperties>
</file>