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IBM Plex Mono Medium"/>
      <p:regular r:id="rId20"/>
      <p:bold r:id="rId21"/>
      <p:italic r:id="rId22"/>
      <p:boldItalic r:id="rId23"/>
    </p:embeddedFont>
    <p:embeddedFont>
      <p:font typeface="Barlow Condensed SemiBold"/>
      <p:regular r:id="rId24"/>
      <p:bold r:id="rId25"/>
      <p:italic r:id="rId26"/>
      <p:boldItalic r:id="rId27"/>
    </p:embeddedFont>
    <p:embeddedFont>
      <p:font typeface="Inter"/>
      <p:regular r:id="rId28"/>
      <p:bold r:id="rId29"/>
    </p:embeddedFont>
    <p:embeddedFont>
      <p:font typeface="Barlow Condensed Medium"/>
      <p:regular r:id="rId30"/>
      <p:bold r:id="rId31"/>
      <p:italic r:id="rId32"/>
      <p:boldItalic r:id="rId33"/>
    </p:embeddedFont>
    <p:embeddedFont>
      <p:font typeface="Barlow Condensed"/>
      <p:regular r:id="rId34"/>
      <p:bold r:id="rId35"/>
      <p:italic r:id="rId36"/>
      <p:boldItalic r:id="rId37"/>
    </p:embeddedFont>
    <p:embeddedFont>
      <p:font typeface="IBM Plex Mono SemiBold"/>
      <p:regular r:id="rId38"/>
      <p:bold r:id="rId39"/>
      <p:italic r:id="rId40"/>
      <p:boldItalic r:id="rId41"/>
    </p:embeddedFont>
    <p:embeddedFont>
      <p:font typeface="Helvetica Neue"/>
      <p:regular r:id="rId42"/>
      <p:bold r:id="rId43"/>
      <p:italic r:id="rId44"/>
      <p:boldItalic r:id="rId45"/>
    </p:embeddedFont>
    <p:embeddedFont>
      <p:font typeface="Roboto Mono"/>
      <p:regular r:id="rId46"/>
      <p:bold r:id="rId47"/>
      <p:italic r:id="rId48"/>
      <p:boldItalic r:id="rId49"/>
    </p:embeddedFont>
    <p:embeddedFont>
      <p:font typeface="IBM Plex Mono"/>
      <p:regular r:id="rId50"/>
      <p:bold r:id="rId51"/>
      <p:italic r:id="rId52"/>
      <p:boldItalic r:id="rId53"/>
    </p:embeddedFont>
    <p:embeddedFont>
      <p:font typeface="Montserrat"/>
      <p:regular r:id="rId54"/>
      <p:bold r:id="rId55"/>
      <p:italic r:id="rId56"/>
      <p:boldItalic r:id="rId57"/>
    </p:embeddedFont>
    <p:embeddedFont>
      <p:font typeface="Barlow Condensed Light"/>
      <p:regular r:id="rId58"/>
      <p:bold r:id="rId59"/>
      <p:italic r:id="rId60"/>
      <p:boldItalic r:id="rId61"/>
    </p:embeddedFont>
    <p:embeddedFont>
      <p:font typeface="Helvetica Neue Light"/>
      <p:regular r:id="rId62"/>
      <p:bold r:id="rId63"/>
      <p:italic r:id="rId64"/>
      <p:boldItalic r:id="rId65"/>
    </p:embeddedFont>
    <p:embeddedFont>
      <p:font typeface="Oswald"/>
      <p:regular r:id="rId66"/>
      <p:bold r:id="rId67"/>
    </p:embeddedFont>
    <p:embeddedFont>
      <p:font typeface="Inter Medium"/>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897B70-C026-4F08-AD4B-06DA90A1CCBA}">
  <a:tblStyle styleId="{CE897B70-C026-4F08-AD4B-06DA90A1CCB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MonoSemiBold-italic.fntdata"/><Relationship Id="rId42" Type="http://schemas.openxmlformats.org/officeDocument/2006/relationships/font" Target="fonts/HelveticaNeue-regular.fntdata"/><Relationship Id="rId41" Type="http://schemas.openxmlformats.org/officeDocument/2006/relationships/font" Target="fonts/IBMPlexMonoSemiBold-boldItalic.fntdata"/><Relationship Id="rId44" Type="http://schemas.openxmlformats.org/officeDocument/2006/relationships/font" Target="fonts/HelveticaNeue-italic.fntdata"/><Relationship Id="rId43" Type="http://schemas.openxmlformats.org/officeDocument/2006/relationships/font" Target="fonts/HelveticaNeue-bold.fntdata"/><Relationship Id="rId46" Type="http://schemas.openxmlformats.org/officeDocument/2006/relationships/font" Target="fonts/RobotoMono-regular.fntdata"/><Relationship Id="rId45"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ono-italic.fntdata"/><Relationship Id="rId47" Type="http://schemas.openxmlformats.org/officeDocument/2006/relationships/font" Target="fonts/RobotoMono-bold.fntdata"/><Relationship Id="rId49" Type="http://schemas.openxmlformats.org/officeDocument/2006/relationships/font" Target="fonts/RobotoMon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Medium-bold.fntdata"/><Relationship Id="rId30" Type="http://schemas.openxmlformats.org/officeDocument/2006/relationships/font" Target="fonts/BarlowCondensedMedium-regular.fntdata"/><Relationship Id="rId33" Type="http://schemas.openxmlformats.org/officeDocument/2006/relationships/font" Target="fonts/BarlowCondensedMedium-boldItalic.fntdata"/><Relationship Id="rId32" Type="http://schemas.openxmlformats.org/officeDocument/2006/relationships/font" Target="fonts/BarlowCondensedMedium-italic.fntdata"/><Relationship Id="rId35" Type="http://schemas.openxmlformats.org/officeDocument/2006/relationships/font" Target="fonts/BarlowCondensed-bold.fntdata"/><Relationship Id="rId34" Type="http://schemas.openxmlformats.org/officeDocument/2006/relationships/font" Target="fonts/BarlowCondensed-regular.fntdata"/><Relationship Id="rId37" Type="http://schemas.openxmlformats.org/officeDocument/2006/relationships/font" Target="fonts/BarlowCondensed-boldItalic.fntdata"/><Relationship Id="rId36" Type="http://schemas.openxmlformats.org/officeDocument/2006/relationships/font" Target="fonts/BarlowCondensed-italic.fntdata"/><Relationship Id="rId39" Type="http://schemas.openxmlformats.org/officeDocument/2006/relationships/font" Target="fonts/IBMPlexMonoSemiBold-bold.fntdata"/><Relationship Id="rId38" Type="http://schemas.openxmlformats.org/officeDocument/2006/relationships/font" Target="fonts/IBMPlexMonoSemiBold-regular.fntdata"/><Relationship Id="rId62" Type="http://schemas.openxmlformats.org/officeDocument/2006/relationships/font" Target="fonts/HelveticaNeueLight-regular.fntdata"/><Relationship Id="rId61" Type="http://schemas.openxmlformats.org/officeDocument/2006/relationships/font" Target="fonts/BarlowCondensedLight-boldItalic.fntdata"/><Relationship Id="rId20" Type="http://schemas.openxmlformats.org/officeDocument/2006/relationships/font" Target="fonts/IBMPlexMonoMedium-regular.fntdata"/><Relationship Id="rId64" Type="http://schemas.openxmlformats.org/officeDocument/2006/relationships/font" Target="fonts/HelveticaNeueLight-italic.fntdata"/><Relationship Id="rId63" Type="http://schemas.openxmlformats.org/officeDocument/2006/relationships/font" Target="fonts/HelveticaNeueLight-bold.fntdata"/><Relationship Id="rId22" Type="http://schemas.openxmlformats.org/officeDocument/2006/relationships/font" Target="fonts/IBMPlexMonoMedium-italic.fntdata"/><Relationship Id="rId66" Type="http://schemas.openxmlformats.org/officeDocument/2006/relationships/font" Target="fonts/Oswald-regular.fntdata"/><Relationship Id="rId21" Type="http://schemas.openxmlformats.org/officeDocument/2006/relationships/font" Target="fonts/IBMPlexMonoMedium-bold.fntdata"/><Relationship Id="rId65" Type="http://schemas.openxmlformats.org/officeDocument/2006/relationships/font" Target="fonts/HelveticaNeueLight-boldItalic.fntdata"/><Relationship Id="rId24" Type="http://schemas.openxmlformats.org/officeDocument/2006/relationships/font" Target="fonts/BarlowCondensedSemiBold-regular.fntdata"/><Relationship Id="rId68" Type="http://schemas.openxmlformats.org/officeDocument/2006/relationships/font" Target="fonts/InterMedium-regular.fntdata"/><Relationship Id="rId23" Type="http://schemas.openxmlformats.org/officeDocument/2006/relationships/font" Target="fonts/IBMPlexMonoMedium-boldItalic.fntdata"/><Relationship Id="rId67" Type="http://schemas.openxmlformats.org/officeDocument/2006/relationships/font" Target="fonts/Oswald-bold.fntdata"/><Relationship Id="rId60" Type="http://schemas.openxmlformats.org/officeDocument/2006/relationships/font" Target="fonts/BarlowCondensedLight-italic.fntdata"/><Relationship Id="rId26" Type="http://schemas.openxmlformats.org/officeDocument/2006/relationships/font" Target="fonts/BarlowCondensedSemiBold-italic.fntdata"/><Relationship Id="rId25" Type="http://schemas.openxmlformats.org/officeDocument/2006/relationships/font" Target="fonts/BarlowCondensedSemiBold-bold.fntdata"/><Relationship Id="rId69" Type="http://schemas.openxmlformats.org/officeDocument/2006/relationships/font" Target="fonts/InterMedium-bold.fntdata"/><Relationship Id="rId28" Type="http://schemas.openxmlformats.org/officeDocument/2006/relationships/font" Target="fonts/Inter-regular.fntdata"/><Relationship Id="rId27" Type="http://schemas.openxmlformats.org/officeDocument/2006/relationships/font" Target="fonts/BarlowCondensedSemiBold-boldItalic.fntdata"/><Relationship Id="rId29" Type="http://schemas.openxmlformats.org/officeDocument/2006/relationships/font" Target="fonts/Inter-bold.fntdata"/><Relationship Id="rId51" Type="http://schemas.openxmlformats.org/officeDocument/2006/relationships/font" Target="fonts/IBMPlexMono-bold.fntdata"/><Relationship Id="rId50" Type="http://schemas.openxmlformats.org/officeDocument/2006/relationships/font" Target="fonts/IBMPlexMono-regular.fntdata"/><Relationship Id="rId53" Type="http://schemas.openxmlformats.org/officeDocument/2006/relationships/font" Target="fonts/IBMPlexMono-boldItalic.fntdata"/><Relationship Id="rId52" Type="http://schemas.openxmlformats.org/officeDocument/2006/relationships/font" Target="fonts/IBMPlexMono-italic.fntdata"/><Relationship Id="rId11" Type="http://schemas.openxmlformats.org/officeDocument/2006/relationships/slide" Target="slides/slide5.xml"/><Relationship Id="rId55" Type="http://schemas.openxmlformats.org/officeDocument/2006/relationships/font" Target="fonts/Montserrat-bold.fntdata"/><Relationship Id="rId10" Type="http://schemas.openxmlformats.org/officeDocument/2006/relationships/slide" Target="slides/slide4.xml"/><Relationship Id="rId54" Type="http://schemas.openxmlformats.org/officeDocument/2006/relationships/font" Target="fonts/Montserrat-regular.fntdata"/><Relationship Id="rId13" Type="http://schemas.openxmlformats.org/officeDocument/2006/relationships/slide" Target="slides/slide7.xml"/><Relationship Id="rId57" Type="http://schemas.openxmlformats.org/officeDocument/2006/relationships/font" Target="fonts/Montserrat-boldItalic.fntdata"/><Relationship Id="rId12" Type="http://schemas.openxmlformats.org/officeDocument/2006/relationships/slide" Target="slides/slide6.xml"/><Relationship Id="rId56" Type="http://schemas.openxmlformats.org/officeDocument/2006/relationships/font" Target="fonts/Montserrat-italic.fntdata"/><Relationship Id="rId15" Type="http://schemas.openxmlformats.org/officeDocument/2006/relationships/slide" Target="slides/slide9.xml"/><Relationship Id="rId59" Type="http://schemas.openxmlformats.org/officeDocument/2006/relationships/font" Target="fonts/BarlowCondensedLight-bold.fntdata"/><Relationship Id="rId14" Type="http://schemas.openxmlformats.org/officeDocument/2006/relationships/slide" Target="slides/slide8.xml"/><Relationship Id="rId58" Type="http://schemas.openxmlformats.org/officeDocument/2006/relationships/font" Target="fonts/BarlowCondensedLigh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17fbfafcd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17fbfafcd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9a912d109b_3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9a912d109b_3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know where you want to apply generative AI, then ACT. In the face of an unknown future, the best way to maximize returns and minimize risk is to run as many </a:t>
            </a:r>
            <a:r>
              <a:rPr lang="en"/>
              <a:t>experiments</a:t>
            </a:r>
            <a:r>
              <a:rPr lang="en"/>
              <a:t> as possible, at the lowest possible cost per experiment. If you’re not already, you should be running a lot of experiments.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an experiment? An experiment is an action you take where the outcome is unknown. YOu need to run a lot of experiments to learn what to do with generative AI, and you need to think about how to run those experiments as quickly and inexpensively as possible. The best experiments are the ones that lead to more experiments because they surface anomalies or surprises that challenge the status quo.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is no data about the future, so you have to create it. You create data about the future by taking action. That data creates knowledge, and knowledge compounds, so you need to be taking a lot of action.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good news with generative AI is that the costs are plummeting. You can build custom LLMs for very little money, and very quickly. You can even train those LLMs on your proprietary data, but make sure you understand ownership rights over that data and models once shared. Small, custom LLMs are less prone to hallucination than large models tainted by false information online. Scaled models are still expensive to create, but small models are not. Smaller models can be “good enough” for many applications.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Given some of the risks we already highlighted, and the challenges around governance, we believe that for many applications of generative AI, the best way to pursue those opportunities is through the creation of external startups, where costs and risks are capped, and where partners can inject capital and share in the pursuit. Building external </a:t>
            </a:r>
            <a:r>
              <a:rPr lang="en"/>
              <a:t>startups–minority owned by the corporation–enables corporations to do more with less, putting a limit on downside risk but no ceiling on upside potential. The approach matches appropriate forms of capital investment to opportunities.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We’re building startups like this with many corporations. Let me tell you about a couple of them.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991990f4f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991990f4f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Alpine is a company we </a:t>
            </a:r>
            <a:r>
              <a:rPr lang="en"/>
              <a:t>launched</a:t>
            </a:r>
            <a:r>
              <a:rPr lang="en"/>
              <a:t> with a health system called OSF Heatlhcare, based in Illinois. Many large health systems have a problem with what they call complex discharges. This is where a person shows up to the hospital, is healed enough to be discharged, but for whom there is nowhere to go. These individuals sometimes stay at a hospital for days, weeks, or even months beyond when they were ready to be discharged. It’s a challenging problem in every healthcare system. What Alpine does is use proprietary data from the health system to predict when a person enters a hospital, with 80% plus accuracy, whether that person is going to be difficult to discharge. This knowledge enables the </a:t>
            </a:r>
            <a:r>
              <a:rPr lang="en"/>
              <a:t>hospital</a:t>
            </a:r>
            <a:r>
              <a:rPr lang="en"/>
              <a:t> to immediately begin working on discharge plans the moment a potentially challenging patient arrives the hospital. It has the potential to save costs and produce a far better expeirence for the patient, including improved care outcomes.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launch this venture externally? The health system is in the business of caring for patients, and while this technology helps improve patient outcomes, it’s adjacent to the health system’s strategy and know how. Plus, if it works, it’s a solution that many other health systems would be interested in using. That’s proving true. While Alpine was launched initially with a ML/AI model that has proven to be highly accurate, it’s not a leap to imagine how generative AI could one day move from diagnosing difficult discharge cases to </a:t>
            </a:r>
            <a:r>
              <a:rPr lang="en"/>
              <a:t>actually</a:t>
            </a:r>
            <a:r>
              <a:rPr lang="en"/>
              <a:t> producing the discharge plans and handling communication.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few weeks ago we launched a new company, still in stealth mode, that is developing a generative AI tool to help pharma and other heavily regulated companies to generate marketing materials that fit within regulatory and brand guidelines. The pharma ads that you see on TV have </a:t>
            </a:r>
            <a:r>
              <a:rPr lang="en"/>
              <a:t>likely</a:t>
            </a:r>
            <a:r>
              <a:rPr lang="en"/>
              <a:t> passed through dozens of rounds of legal and regulatory review before they are shown publicly. </a:t>
            </a:r>
            <a:r>
              <a:rPr lang="en"/>
              <a:t>Everything</a:t>
            </a:r>
            <a:r>
              <a:rPr lang="en"/>
              <a:t> is scrutinized: the text, the images, the fonts, the colors. Any infraction can be incredibly expensive, so pharma companies are wisely very </a:t>
            </a:r>
            <a:r>
              <a:rPr lang="en"/>
              <a:t>careful. What this new stealth company is working on is a tool that takes past, approved marketing materials, an understanding of known guidelines, and critiques marketing materials to help creators produce ads that fall within the rules. Initially the product is targeted at brands with a long operating history, and aims to reduce rounds of regulatory review significantly. At one company the estimated cost savings approach $100M annually. Why launch externally? A startup can move infinitely faster, and more cheaply, to build a solution. The risks are mitigated and confined to the startup in the initial testing and development. Once the tool works there is massive upside in providing the service to other businesses. So while it creates operational efficiency in the pharma company we developed it with, when shared with others it creates an entirely new business model, marketing review as an automated service. It won’t be long before critiques shift to suggestions, and generative AI is actually producing marketing content. This will be critical in a world where advertising is more customized, interactive, and generative.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9a912d109b_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9a912d109b_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97da60d6c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97da60d6c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97da60d6c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97da60d6c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991990f4f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991990f4f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OODA Loop - originally developed by an Air Force colonel for use in combat situations where troops wouldn’t have time to gather all of the information needed to make good decisions. It is useful in any situation where you’re dealing with uncertainty. The future is very uncertain! Going to talk today about how to apply the OODA loop to threats/opportunities related to generative AI.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9a912d109b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9a912d109b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thing to do is to understand the threat and opportunity that generative AI presents. Observe and orient. Innovation teams are in a good position to lead their companies in this effort.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a definition. Generative AI is AI capable of generating text, images, or other media. LLMs are a form of Gen AI. Not all Gen AI is LLMs. </a:t>
            </a:r>
            <a:endParaRPr/>
          </a:p>
          <a:p>
            <a:pPr indent="0" lvl="0" marL="0" rtl="0" algn="l">
              <a:spcBef>
                <a:spcPts val="0"/>
              </a:spcBef>
              <a:spcAft>
                <a:spcPts val="0"/>
              </a:spcAft>
              <a:buNone/>
            </a:pPr>
            <a:r>
              <a:rPr lang="en"/>
              <a:t>AI has been around for a long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Alan Turing was born a few years before WWI, when soldiers still charged into battle wielding swords. His love of mathematics led him to explore a number of challenging ideas, including the halting problem, the question of </a:t>
            </a:r>
            <a:r>
              <a:rPr lang="en"/>
              <a:t>whether</a:t>
            </a:r>
            <a:r>
              <a:rPr lang="en"/>
              <a:t> you could create an algorithm that could determine whether another algorithm would ever complete its operation. He introduced the idea of programmability and cracked open the notion that the only limit to what computers and programs could ultimately do would be the complexity of the devices. It became clear way back then that the human imagination might one day no longer be a rate limiter of scientific advancement and innovation. Turing </a:t>
            </a:r>
            <a:r>
              <a:rPr lang="en"/>
              <a:t>invented</a:t>
            </a:r>
            <a:r>
              <a:rPr lang="en"/>
              <a:t> the idea of the </a:t>
            </a:r>
            <a:r>
              <a:rPr lang="en"/>
              <a:t>imitation</a:t>
            </a:r>
            <a:r>
              <a:rPr lang="en"/>
              <a:t> game, proposing that a computer might one day be able to trick a human into thinking the computer was a human. That Turing Test as it became known has been passed.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Generative AI is a classically disruptive technology, in the Clayton Christensen definition of that term. It has the promise of making what was previously very difficult or expensive more accessible and affordable to a wider audience, particularly of today’s non-consumers. Generative AI will empower the </a:t>
            </a:r>
            <a:r>
              <a:rPr lang="en"/>
              <a:t>masses</a:t>
            </a:r>
            <a:r>
              <a:rPr lang="en"/>
              <a:t> by enabling access to technical capabilities like software coding that were once confined to experts. The science fiction write Arthur C Clarke once said that any sufficiently advanced technology is indistinguishable from magic. </a:t>
            </a:r>
            <a:r>
              <a:rPr lang="en"/>
              <a:t>Generative</a:t>
            </a:r>
            <a:r>
              <a:rPr lang="en"/>
              <a:t> AI is still very early in its development, but it already feels like magic. It is likely to move upmarket, </a:t>
            </a:r>
            <a:r>
              <a:rPr lang="en"/>
              <a:t>perhaps</a:t>
            </a:r>
            <a:r>
              <a:rPr lang="en"/>
              <a:t> quickly, to displace much more complicated solutions, and even companies, that are currently doing their best to serve their customers but leaving themselves open to low-end disruption.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Impact promises to be massive. Many are worried, I don’t think they should be. Highly recommend the website pessimistsarchive.org. The site chronicles the hysteria and technophobia that has greeted new technologies in the past, things like radios, bicycles, photocopiers, telegraphs, even teddy bears. We should be optimistic about the future of AI, for many reasons, not the least of which history tells us that the optimists are more often right. Pessimists sound smart. Optimists make money.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said, it’s possible to be overly optimistic too. Vinod Khosla a successful VC who is much smarter than I am recently said that </a:t>
            </a:r>
            <a:r>
              <a:rPr lang="en"/>
              <a:t>the</a:t>
            </a:r>
            <a:r>
              <a:rPr lang="en"/>
              <a:t> need to work in society will disappear in 25 years for those countries that adopt AI technologies. He </a:t>
            </a:r>
            <a:r>
              <a:rPr lang="en"/>
              <a:t>thinks that within a decade AI will be able to do 80% of 80% of all jobs today. I am convinced we will find ways to work and stay busy. Elon Musk recently said that digital super intelligence combined with robotics will essentially make goods and services close to free in the long term. On that point I think he’s actually right; another way to say it is that the world is about to get much richer. Exponentially richer. </a:t>
            </a:r>
            <a:endParaRPr/>
          </a:p>
          <a:p>
            <a:pPr indent="0" lvl="0" marL="0" rtl="0" algn="l">
              <a:spcBef>
                <a:spcPts val="0"/>
              </a:spcBef>
              <a:spcAft>
                <a:spcPts val="0"/>
              </a:spcAft>
              <a:buNone/>
            </a:pPr>
            <a:br>
              <a:rPr lang="en"/>
            </a:br>
            <a:r>
              <a:rPr lang="en"/>
              <a:t>Generative AI also has characteristics that make it unique from other disruptive technologies. It’s improving exponentially. NEXT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Usually disruptive technologies present clear advantages to startups, but in the case of generative AI big corporations actually–for once–have </a:t>
            </a:r>
            <a:r>
              <a:rPr lang="en"/>
              <a:t>significant</a:t>
            </a:r>
            <a:r>
              <a:rPr lang="en"/>
              <a:t> advantages in their access to and control of unique data sets upon which to construct models. But there are lots of risks for corporations too, we’ll talk about that.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991990f4f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991990f4f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brains have a hard time understanding exponential growth. When you’re in the middle of an exponential </a:t>
            </a:r>
            <a:r>
              <a:rPr lang="en"/>
              <a:t>growth</a:t>
            </a:r>
            <a:r>
              <a:rPr lang="en"/>
              <a:t> curve, it may not even feel that remarkable. But things are about to get crazy. Imagine that chips double in performance next year. LLMs also double in performance next year. Let’s imagine that investment scales capacity by 10x in the next year. That means that whatever you’re seeing now might be 40x better in a year, and another 20-40x better the year after. That’s 1000x better in the very near term. I don’t know what that looks like.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97da60d6c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97da60d6c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991990f4f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991990f4f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you’ve observed the opportunity and oriented yourself to it, the next step is to decide what to do about it. I love this tweet from former Microsoft exec Steven Sinofsky: IF you’re an incumbent and believe AI is the next platform shift then the question is not “how do you infuse AI into every level of the stack”. Instead it is “how do we build a new stack that starts with AI. The biggest mistake is treating disruptive tech as an ingredient.” Yes! So true, and true of every disruptive technology by the way.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991990f4f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991990f4f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Leaders should consider how AI-empowered tools can be used to 1) streamline existing operations, 2) improve customer interactions, and 3) create entirely new business models that do not yet exist. Leaders can begin by taking a look at their operations, products, and services, and asking, “What would a smarter version of this look like?” Once leaders know the answer to that question, they should not wait for someone else to build it. That smarter, AI-enabled version is coming if it is not already here, and if leaders are not asking the question and taking control of the solution, their company will not likely be the beneficiary. The first two columns on this chart here are ways to integrate AI into the existing stack. The last column is about creating entirely new stacks, enabling new businesses, around AI. Let me give you an example of how this applies. Consider a consumer clothing company. Using AI to optimize operations might look like putting in place inventory controls. Improving experiences might look like using AI to generate a </a:t>
            </a:r>
            <a:r>
              <a:rPr lang="en" sz="1000">
                <a:solidFill>
                  <a:schemeClr val="dk1"/>
                </a:solidFill>
              </a:rPr>
              <a:t>virtual</a:t>
            </a:r>
            <a:r>
              <a:rPr lang="en" sz="1000">
                <a:solidFill>
                  <a:schemeClr val="dk1"/>
                </a:solidFill>
              </a:rPr>
              <a:t> dressing room experience. </a:t>
            </a:r>
            <a:r>
              <a:rPr lang="en" sz="1000">
                <a:solidFill>
                  <a:schemeClr val="dk1"/>
                </a:solidFill>
              </a:rPr>
              <a:t>Building</a:t>
            </a:r>
            <a:r>
              <a:rPr lang="en" sz="1000">
                <a:solidFill>
                  <a:schemeClr val="dk1"/>
                </a:solidFill>
              </a:rPr>
              <a:t> entirely new businesses might look like empowering consumers to design new products using generative AI.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The first two columns are great and useful, and corporations should be exploring ways to use generative AI to complete these tasks. But the end result will be table stakes. Real opportunity exists in the third column. If you’re at a corporation, look for ways to leverage proprietary data to build entirely new business models. But beware that pursuing that path is not without risk, and there are </a:t>
            </a:r>
            <a:r>
              <a:rPr lang="en" sz="1000">
                <a:solidFill>
                  <a:schemeClr val="dk1"/>
                </a:solidFill>
              </a:rPr>
              <a:t>right</a:t>
            </a:r>
            <a:r>
              <a:rPr lang="en" sz="1000">
                <a:solidFill>
                  <a:schemeClr val="dk1"/>
                </a:solidFill>
              </a:rPr>
              <a:t> and wrong ways to go about it.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It’s so much easier than is used to be to get started. Until very recently, initiatives had to focus on use cases where structured data was readily available. Collecting, </a:t>
            </a:r>
            <a:r>
              <a:rPr lang="en" sz="1000">
                <a:solidFill>
                  <a:schemeClr val="dk1"/>
                </a:solidFill>
              </a:rPr>
              <a:t>cleaning up, annotating, and syntehsizing heterogeneous data was super difficult. Generative AI can surface and use hidden data, or data stored unstructured in data lakehouses. But you need  data infrastructure that is flexible and scalable. You need to be careful about IP and data protection. And you need to consider how what kinds of recommendations from generative AI will be warrantied or not. Negative effects of generative AI produced by scaled corporations are going to be very conspicuous and will erode trust. You should be concerned about inaccurate and unreliable outputs, and need to find ways to differentiate what users can and cannot rely on. The governance you have around your data and use of generative AI will determine how quickly and safely you can move ahead with the technology. The governance challenges related to AI exceed the capabilities of most large organizations currently. What do I mean by that? When you’re working with generative models that suck in and regurgitate all the data they’re exposed to, without regard for sensitivity or accuracy, organizations need to think about security and privacy very differently. Data grows exponentially when it is generated at low cost, and firms need to think about how to manage the growing data sources when much of the data is machine generated and may be of questionable quality. Organizations need to think carefully about bias in their data and models, copyright infringement, and security breaches.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So many organizations are rushing into generative AI without clearly understand the risks and without clear governance. Experiments are fantastic, but it’s important to move cautiously and to put in place appropriate rails.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991990f4f1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991990f4f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0" Type="http://schemas.openxmlformats.org/officeDocument/2006/relationships/image" Target="../media/image32.jpg"/><Relationship Id="rId22" Type="http://schemas.openxmlformats.org/officeDocument/2006/relationships/image" Target="../media/image39.jpg"/><Relationship Id="rId21" Type="http://schemas.openxmlformats.org/officeDocument/2006/relationships/image" Target="../media/image57.png"/><Relationship Id="rId24" Type="http://schemas.openxmlformats.org/officeDocument/2006/relationships/image" Target="../media/image43.jpg"/><Relationship Id="rId23" Type="http://schemas.openxmlformats.org/officeDocument/2006/relationships/image" Target="../media/image38.jpg"/><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6.jpg"/><Relationship Id="rId4" Type="http://schemas.openxmlformats.org/officeDocument/2006/relationships/image" Target="../media/image23.jpg"/><Relationship Id="rId9" Type="http://schemas.openxmlformats.org/officeDocument/2006/relationships/image" Target="../media/image27.png"/><Relationship Id="rId26" Type="http://schemas.openxmlformats.org/officeDocument/2006/relationships/image" Target="../media/image42.jpg"/><Relationship Id="rId25" Type="http://schemas.openxmlformats.org/officeDocument/2006/relationships/image" Target="../media/image40.png"/><Relationship Id="rId28" Type="http://schemas.openxmlformats.org/officeDocument/2006/relationships/image" Target="../media/image44.png"/><Relationship Id="rId27" Type="http://schemas.openxmlformats.org/officeDocument/2006/relationships/image" Target="../media/image51.png"/><Relationship Id="rId5" Type="http://schemas.openxmlformats.org/officeDocument/2006/relationships/image" Target="../media/image28.jpg"/><Relationship Id="rId6" Type="http://schemas.openxmlformats.org/officeDocument/2006/relationships/image" Target="../media/image26.png"/><Relationship Id="rId29" Type="http://schemas.openxmlformats.org/officeDocument/2006/relationships/image" Target="../media/image47.jpg"/><Relationship Id="rId7" Type="http://schemas.openxmlformats.org/officeDocument/2006/relationships/image" Target="../media/image24.png"/><Relationship Id="rId8" Type="http://schemas.openxmlformats.org/officeDocument/2006/relationships/image" Target="../media/image29.jpg"/><Relationship Id="rId31" Type="http://schemas.openxmlformats.org/officeDocument/2006/relationships/image" Target="../media/image49.jpg"/><Relationship Id="rId30" Type="http://schemas.openxmlformats.org/officeDocument/2006/relationships/image" Target="../media/image48.jpg"/><Relationship Id="rId11" Type="http://schemas.openxmlformats.org/officeDocument/2006/relationships/image" Target="../media/image34.png"/><Relationship Id="rId33" Type="http://schemas.openxmlformats.org/officeDocument/2006/relationships/image" Target="../media/image52.jpg"/><Relationship Id="rId10" Type="http://schemas.openxmlformats.org/officeDocument/2006/relationships/image" Target="../media/image25.jpg"/><Relationship Id="rId32" Type="http://schemas.openxmlformats.org/officeDocument/2006/relationships/image" Target="../media/image45.jpg"/><Relationship Id="rId13" Type="http://schemas.openxmlformats.org/officeDocument/2006/relationships/image" Target="../media/image22.jpg"/><Relationship Id="rId12" Type="http://schemas.openxmlformats.org/officeDocument/2006/relationships/image" Target="../media/image19.jpg"/><Relationship Id="rId34" Type="http://schemas.openxmlformats.org/officeDocument/2006/relationships/image" Target="../media/image50.jpg"/><Relationship Id="rId15" Type="http://schemas.openxmlformats.org/officeDocument/2006/relationships/image" Target="../media/image41.jpg"/><Relationship Id="rId14" Type="http://schemas.openxmlformats.org/officeDocument/2006/relationships/image" Target="../media/image21.jpg"/><Relationship Id="rId17" Type="http://schemas.openxmlformats.org/officeDocument/2006/relationships/image" Target="../media/image35.jpg"/><Relationship Id="rId16" Type="http://schemas.openxmlformats.org/officeDocument/2006/relationships/image" Target="../media/image33.jpg"/><Relationship Id="rId19" Type="http://schemas.openxmlformats.org/officeDocument/2006/relationships/image" Target="../media/image37.jpg"/><Relationship Id="rId18" Type="http://schemas.openxmlformats.org/officeDocument/2006/relationships/image" Target="../media/image59.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5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5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1" name="Google Shape;11;p2"/>
          <p:cNvGrpSpPr/>
          <p:nvPr/>
        </p:nvGrpSpPr>
        <p:grpSpPr>
          <a:xfrm>
            <a:off x="182880" y="2292500"/>
            <a:ext cx="6960600" cy="2480825"/>
            <a:chOff x="177300" y="1995300"/>
            <a:chExt cx="6960600" cy="2480825"/>
          </a:xfrm>
        </p:grpSpPr>
        <p:sp>
          <p:nvSpPr>
            <p:cNvPr id="12" name="Google Shape;12;p2"/>
            <p:cNvSpPr txBox="1"/>
            <p:nvPr/>
          </p:nvSpPr>
          <p:spPr>
            <a:xfrm>
              <a:off x="177300" y="2213525"/>
              <a:ext cx="6960600" cy="22626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 sz="6000">
                  <a:solidFill>
                    <a:srgbClr val="222222"/>
                  </a:solidFill>
                  <a:latin typeface="Barlow Condensed Medium"/>
                  <a:ea typeface="Barlow Condensed Medium"/>
                  <a:cs typeface="Barlow Condensed Medium"/>
                  <a:sym typeface="Barlow Condensed Medium"/>
                </a:rPr>
                <a:t>TANGIBLE INNOVATION THROUGH CO-CREATION OF STARTUPS</a:t>
              </a:r>
              <a:endParaRPr sz="6000">
                <a:solidFill>
                  <a:srgbClr val="222222"/>
                </a:solidFill>
                <a:latin typeface="Barlow Condensed Medium"/>
                <a:ea typeface="Barlow Condensed Medium"/>
                <a:cs typeface="Barlow Condensed Medium"/>
                <a:sym typeface="Barlow Condensed Medium"/>
              </a:endParaRPr>
            </a:p>
          </p:txBody>
        </p:sp>
        <p:sp>
          <p:nvSpPr>
            <p:cNvPr id="13" name="Google Shape;13;p2"/>
            <p:cNvSpPr txBox="1"/>
            <p:nvPr/>
          </p:nvSpPr>
          <p:spPr>
            <a:xfrm>
              <a:off x="177300" y="1995300"/>
              <a:ext cx="30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08CFF"/>
                  </a:solidFill>
                  <a:latin typeface="IBM Plex Mono"/>
                  <a:ea typeface="IBM Plex Mono"/>
                  <a:cs typeface="IBM Plex Mono"/>
                  <a:sym typeface="IBM Plex Mono"/>
                </a:rPr>
                <a:t>High Alpha Innovation</a:t>
              </a:r>
              <a:endParaRPr b="1" sz="1000">
                <a:solidFill>
                  <a:srgbClr val="008CFF"/>
                </a:solidFill>
                <a:latin typeface="IBM Plex Mono"/>
                <a:ea typeface="IBM Plex Mono"/>
                <a:cs typeface="IBM Plex Mono"/>
                <a:sym typeface="IBM Plex Mono"/>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12"/>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_Venn" type="blank">
  <p:cSld name="BLANK">
    <p:spTree>
      <p:nvGrpSpPr>
        <p:cNvPr id="51" name="Shape 51"/>
        <p:cNvGrpSpPr/>
        <p:nvPr/>
      </p:nvGrpSpPr>
      <p:grpSpPr>
        <a:xfrm>
          <a:off x="0" y="0"/>
          <a:ext cx="0" cy="0"/>
          <a:chOff x="0" y="0"/>
          <a:chExt cx="0" cy="0"/>
        </a:xfrm>
      </p:grpSpPr>
      <p:sp>
        <p:nvSpPr>
          <p:cNvPr id="52" name="Google Shape;5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3" name="Google Shape;53;p13"/>
          <p:cNvGrpSpPr/>
          <p:nvPr/>
        </p:nvGrpSpPr>
        <p:grpSpPr>
          <a:xfrm>
            <a:off x="0" y="0"/>
            <a:ext cx="9144000" cy="5143520"/>
            <a:chOff x="238125" y="846675"/>
            <a:chExt cx="7143750" cy="4018375"/>
          </a:xfrm>
        </p:grpSpPr>
        <p:sp>
          <p:nvSpPr>
            <p:cNvPr id="54" name="Google Shape;54;p13"/>
            <p:cNvSpPr/>
            <p:nvPr/>
          </p:nvSpPr>
          <p:spPr>
            <a:xfrm>
              <a:off x="3804925" y="846675"/>
              <a:ext cx="3576950" cy="4018375"/>
            </a:xfrm>
            <a:custGeom>
              <a:rect b="b" l="l" r="r" t="t"/>
              <a:pathLst>
                <a:path extrusionOk="0" h="160735" w="143078">
                  <a:moveTo>
                    <a:pt x="1" y="0"/>
                  </a:moveTo>
                  <a:cubicBezTo>
                    <a:pt x="21956" y="19800"/>
                    <a:pt x="35755" y="48470"/>
                    <a:pt x="35755" y="80367"/>
                  </a:cubicBezTo>
                  <a:cubicBezTo>
                    <a:pt x="35755" y="112264"/>
                    <a:pt x="21956" y="140934"/>
                    <a:pt x="1" y="160734"/>
                  </a:cubicBezTo>
                  <a:lnTo>
                    <a:pt x="143078" y="160734"/>
                  </a:lnTo>
                  <a:lnTo>
                    <a:pt x="143078" y="0"/>
                  </a:lnTo>
                  <a:close/>
                </a:path>
              </a:pathLst>
            </a:custGeom>
            <a:solidFill>
              <a:srgbClr val="002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238125" y="846675"/>
              <a:ext cx="3566225" cy="4018375"/>
            </a:xfrm>
            <a:custGeom>
              <a:rect b="b" l="l" r="r" t="t"/>
              <a:pathLst>
                <a:path extrusionOk="0" h="160735" w="142649">
                  <a:moveTo>
                    <a:pt x="0" y="0"/>
                  </a:moveTo>
                  <a:lnTo>
                    <a:pt x="0" y="160734"/>
                  </a:lnTo>
                  <a:lnTo>
                    <a:pt x="142649" y="160734"/>
                  </a:lnTo>
                  <a:cubicBezTo>
                    <a:pt x="120694" y="140934"/>
                    <a:pt x="106894" y="112264"/>
                    <a:pt x="106894" y="80367"/>
                  </a:cubicBezTo>
                  <a:cubicBezTo>
                    <a:pt x="106894" y="48470"/>
                    <a:pt x="120694" y="19800"/>
                    <a:pt x="142649" y="0"/>
                  </a:cubicBezTo>
                  <a:close/>
                </a:path>
              </a:pathLst>
            </a:custGeom>
            <a:solidFill>
              <a:srgbClr val="00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2910475" y="846675"/>
              <a:ext cx="1788350" cy="4018375"/>
            </a:xfrm>
            <a:custGeom>
              <a:rect b="b" l="l" r="r" t="t"/>
              <a:pathLst>
                <a:path extrusionOk="0" h="160735" w="71534">
                  <a:moveTo>
                    <a:pt x="35755" y="0"/>
                  </a:moveTo>
                  <a:cubicBezTo>
                    <a:pt x="13800" y="19800"/>
                    <a:pt x="0" y="48470"/>
                    <a:pt x="0" y="80367"/>
                  </a:cubicBezTo>
                  <a:cubicBezTo>
                    <a:pt x="0" y="112264"/>
                    <a:pt x="13800" y="140934"/>
                    <a:pt x="35755" y="160734"/>
                  </a:cubicBezTo>
                  <a:lnTo>
                    <a:pt x="35779" y="160734"/>
                  </a:lnTo>
                  <a:cubicBezTo>
                    <a:pt x="57734" y="140934"/>
                    <a:pt x="71533" y="112264"/>
                    <a:pt x="71533" y="80367"/>
                  </a:cubicBezTo>
                  <a:cubicBezTo>
                    <a:pt x="71533" y="48470"/>
                    <a:pt x="57734" y="19800"/>
                    <a:pt x="35779" y="0"/>
                  </a:cubicBezTo>
                  <a:close/>
                </a:path>
              </a:pathLst>
            </a:custGeom>
            <a:solidFill>
              <a:srgbClr val="005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13"/>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lt1"/>
                </a:solidFill>
                <a:latin typeface="IBM Plex Mono"/>
                <a:ea typeface="IBM Plex Mono"/>
                <a:cs typeface="IBM Plex Mono"/>
                <a:sym typeface="IBM Plex Mono"/>
              </a:defRPr>
            </a:lvl1pPr>
            <a:lvl2pPr lvl="1" rtl="0" algn="r">
              <a:buNone/>
              <a:defRPr sz="1000">
                <a:solidFill>
                  <a:schemeClr val="lt1"/>
                </a:solidFill>
                <a:latin typeface="IBM Plex Mono"/>
                <a:ea typeface="IBM Plex Mono"/>
                <a:cs typeface="IBM Plex Mono"/>
                <a:sym typeface="IBM Plex Mono"/>
              </a:defRPr>
            </a:lvl2pPr>
            <a:lvl3pPr lvl="2" rtl="0" algn="r">
              <a:buNone/>
              <a:defRPr sz="1000">
                <a:solidFill>
                  <a:schemeClr val="lt1"/>
                </a:solidFill>
                <a:latin typeface="IBM Plex Mono"/>
                <a:ea typeface="IBM Plex Mono"/>
                <a:cs typeface="IBM Plex Mono"/>
                <a:sym typeface="IBM Plex Mono"/>
              </a:defRPr>
            </a:lvl3pPr>
            <a:lvl4pPr lvl="3" rtl="0" algn="r">
              <a:buNone/>
              <a:defRPr sz="1000">
                <a:solidFill>
                  <a:schemeClr val="lt1"/>
                </a:solidFill>
                <a:latin typeface="IBM Plex Mono"/>
                <a:ea typeface="IBM Plex Mono"/>
                <a:cs typeface="IBM Plex Mono"/>
                <a:sym typeface="IBM Plex Mono"/>
              </a:defRPr>
            </a:lvl4pPr>
            <a:lvl5pPr lvl="4" rtl="0" algn="r">
              <a:buNone/>
              <a:defRPr sz="1000">
                <a:solidFill>
                  <a:schemeClr val="lt1"/>
                </a:solidFill>
                <a:latin typeface="IBM Plex Mono"/>
                <a:ea typeface="IBM Plex Mono"/>
                <a:cs typeface="IBM Plex Mono"/>
                <a:sym typeface="IBM Plex Mono"/>
              </a:defRPr>
            </a:lvl5pPr>
            <a:lvl6pPr lvl="5" rtl="0" algn="r">
              <a:buNone/>
              <a:defRPr sz="1000">
                <a:solidFill>
                  <a:schemeClr val="lt1"/>
                </a:solidFill>
                <a:latin typeface="IBM Plex Mono"/>
                <a:ea typeface="IBM Plex Mono"/>
                <a:cs typeface="IBM Plex Mono"/>
                <a:sym typeface="IBM Plex Mono"/>
              </a:defRPr>
            </a:lvl6pPr>
            <a:lvl7pPr lvl="6" rtl="0" algn="r">
              <a:buNone/>
              <a:defRPr sz="1000">
                <a:solidFill>
                  <a:schemeClr val="lt1"/>
                </a:solidFill>
                <a:latin typeface="IBM Plex Mono"/>
                <a:ea typeface="IBM Plex Mono"/>
                <a:cs typeface="IBM Plex Mono"/>
                <a:sym typeface="IBM Plex Mono"/>
              </a:defRPr>
            </a:lvl7pPr>
            <a:lvl8pPr lvl="7" rtl="0" algn="r">
              <a:buNone/>
              <a:defRPr sz="1000">
                <a:solidFill>
                  <a:schemeClr val="lt1"/>
                </a:solidFill>
                <a:latin typeface="IBM Plex Mono"/>
                <a:ea typeface="IBM Plex Mono"/>
                <a:cs typeface="IBM Plex Mono"/>
                <a:sym typeface="IBM Plex Mono"/>
              </a:defRPr>
            </a:lvl8pPr>
            <a:lvl9pPr lvl="8" rtl="0" algn="r">
              <a:buNone/>
              <a:defRPr sz="1000">
                <a:solidFill>
                  <a:schemeClr val="lt1"/>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Arch">
  <p:cSld name="CUSTOM_1">
    <p:spTree>
      <p:nvGrpSpPr>
        <p:cNvPr id="58" name="Shape 58"/>
        <p:cNvGrpSpPr/>
        <p:nvPr/>
      </p:nvGrpSpPr>
      <p:grpSpPr>
        <a:xfrm>
          <a:off x="0" y="0"/>
          <a:ext cx="0" cy="0"/>
          <a:chOff x="0" y="0"/>
          <a:chExt cx="0" cy="0"/>
        </a:xfrm>
      </p:grpSpPr>
      <p:sp>
        <p:nvSpPr>
          <p:cNvPr id="59" name="Google Shape;59;p14"/>
          <p:cNvSpPr/>
          <p:nvPr/>
        </p:nvSpPr>
        <p:spPr>
          <a:xfrm>
            <a:off x="0" y="-104775"/>
            <a:ext cx="9144000" cy="2524200"/>
          </a:xfrm>
          <a:prstGeom prst="rect">
            <a:avLst/>
          </a:prstGeom>
          <a:solidFill>
            <a:srgbClr val="002848"/>
          </a:solidFill>
          <a:ln cap="flat" cmpd="sng" w="9525">
            <a:solidFill>
              <a:srgbClr val="0A21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rot="5400000">
            <a:off x="3976629" y="-2147999"/>
            <a:ext cx="1192472" cy="9145420"/>
          </a:xfrm>
          <a:custGeom>
            <a:rect b="b" l="l" r="r" t="t"/>
            <a:pathLst>
              <a:path extrusionOk="0" h="160735" w="71534">
                <a:moveTo>
                  <a:pt x="35755" y="0"/>
                </a:moveTo>
                <a:cubicBezTo>
                  <a:pt x="13800" y="19800"/>
                  <a:pt x="0" y="48470"/>
                  <a:pt x="0" y="80367"/>
                </a:cubicBezTo>
                <a:cubicBezTo>
                  <a:pt x="0" y="112264"/>
                  <a:pt x="13800" y="140934"/>
                  <a:pt x="35755" y="160734"/>
                </a:cubicBezTo>
                <a:lnTo>
                  <a:pt x="35779" y="160734"/>
                </a:lnTo>
                <a:cubicBezTo>
                  <a:pt x="57734" y="140934"/>
                  <a:pt x="71533" y="112264"/>
                  <a:pt x="71533" y="80367"/>
                </a:cubicBezTo>
                <a:cubicBezTo>
                  <a:pt x="71533" y="48470"/>
                  <a:pt x="57734" y="19800"/>
                  <a:pt x="357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rot="10800000">
            <a:off x="6043675" y="2499225"/>
            <a:ext cx="28500" cy="20574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rot="10800000">
            <a:off x="3071813" y="2499225"/>
            <a:ext cx="28500" cy="20574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ph type="title"/>
          </p:nvPr>
        </p:nvSpPr>
        <p:spPr>
          <a:xfrm>
            <a:off x="1001815" y="503625"/>
            <a:ext cx="7142100" cy="595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3600"/>
              <a:buFont typeface="Barlow Condensed SemiBold"/>
              <a:buNone/>
              <a:defRPr sz="3600">
                <a:solidFill>
                  <a:schemeClr val="accent1"/>
                </a:solidFill>
                <a:latin typeface="Barlow Condensed SemiBold"/>
                <a:ea typeface="Barlow Condensed SemiBold"/>
                <a:cs typeface="Barlow Condensed SemiBold"/>
                <a:sym typeface="Barlow Condensed SemiBold"/>
              </a:defRPr>
            </a:lvl1pPr>
            <a:lvl2pPr lvl="1"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2pPr>
            <a:lvl3pPr lvl="2"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3pPr>
            <a:lvl4pPr lvl="3"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4pPr>
            <a:lvl5pPr lvl="4"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5pPr>
            <a:lvl6pPr lvl="5"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6pPr>
            <a:lvl7pPr lvl="6"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7pPr>
            <a:lvl8pPr lvl="7"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8pPr>
            <a:lvl9pPr lvl="8"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9pPr>
          </a:lstStyle>
          <a:p/>
        </p:txBody>
      </p:sp>
      <p:sp>
        <p:nvSpPr>
          <p:cNvPr id="64" name="Google Shape;64;p14"/>
          <p:cNvSpPr txBox="1"/>
          <p:nvPr>
            <p:ph idx="1" type="body"/>
          </p:nvPr>
        </p:nvSpPr>
        <p:spPr>
          <a:xfrm>
            <a:off x="232762" y="3568650"/>
            <a:ext cx="2654400" cy="131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14"/>
          <p:cNvSpPr txBox="1"/>
          <p:nvPr>
            <p:ph idx="2" type="subTitle"/>
          </p:nvPr>
        </p:nvSpPr>
        <p:spPr>
          <a:xfrm>
            <a:off x="232299" y="2419425"/>
            <a:ext cx="26544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 name="Google Shape;66;p14"/>
          <p:cNvSpPr txBox="1"/>
          <p:nvPr>
            <p:ph idx="3" type="title"/>
          </p:nvPr>
        </p:nvSpPr>
        <p:spPr>
          <a:xfrm>
            <a:off x="232762" y="2764825"/>
            <a:ext cx="2654400" cy="80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4"/>
          <p:cNvSpPr txBox="1"/>
          <p:nvPr>
            <p:ph idx="4" type="body"/>
          </p:nvPr>
        </p:nvSpPr>
        <p:spPr>
          <a:xfrm>
            <a:off x="3245037" y="3648450"/>
            <a:ext cx="2654400" cy="131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 name="Google Shape;68;p14"/>
          <p:cNvSpPr txBox="1"/>
          <p:nvPr>
            <p:ph idx="5" type="subTitle"/>
          </p:nvPr>
        </p:nvSpPr>
        <p:spPr>
          <a:xfrm>
            <a:off x="3244574" y="2499225"/>
            <a:ext cx="26544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9" name="Google Shape;69;p14"/>
          <p:cNvSpPr txBox="1"/>
          <p:nvPr>
            <p:ph idx="6" type="title"/>
          </p:nvPr>
        </p:nvSpPr>
        <p:spPr>
          <a:xfrm>
            <a:off x="3245037" y="2844625"/>
            <a:ext cx="2654400" cy="80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4"/>
          <p:cNvSpPr txBox="1"/>
          <p:nvPr>
            <p:ph idx="7" type="body"/>
          </p:nvPr>
        </p:nvSpPr>
        <p:spPr>
          <a:xfrm>
            <a:off x="6216887" y="3648450"/>
            <a:ext cx="2654400" cy="131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14"/>
          <p:cNvSpPr txBox="1"/>
          <p:nvPr>
            <p:ph idx="8" type="subTitle"/>
          </p:nvPr>
        </p:nvSpPr>
        <p:spPr>
          <a:xfrm>
            <a:off x="6216424" y="2499225"/>
            <a:ext cx="26544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2" name="Google Shape;72;p14"/>
          <p:cNvSpPr txBox="1"/>
          <p:nvPr>
            <p:ph idx="9" type="title"/>
          </p:nvPr>
        </p:nvSpPr>
        <p:spPr>
          <a:xfrm>
            <a:off x="6216887" y="2844625"/>
            <a:ext cx="2654400" cy="80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Arch">
  <p:cSld name="CUSTOM_1_1">
    <p:spTree>
      <p:nvGrpSpPr>
        <p:cNvPr id="74" name="Shape 74"/>
        <p:cNvGrpSpPr/>
        <p:nvPr/>
      </p:nvGrpSpPr>
      <p:grpSpPr>
        <a:xfrm>
          <a:off x="0" y="0"/>
          <a:ext cx="0" cy="0"/>
          <a:chOff x="0" y="0"/>
          <a:chExt cx="0" cy="0"/>
        </a:xfrm>
      </p:grpSpPr>
      <p:sp>
        <p:nvSpPr>
          <p:cNvPr id="75" name="Google Shape;75;p15"/>
          <p:cNvSpPr/>
          <p:nvPr/>
        </p:nvSpPr>
        <p:spPr>
          <a:xfrm>
            <a:off x="0" y="-104775"/>
            <a:ext cx="9144000" cy="2524200"/>
          </a:xfrm>
          <a:prstGeom prst="rect">
            <a:avLst/>
          </a:prstGeom>
          <a:solidFill>
            <a:srgbClr val="002848"/>
          </a:solidFill>
          <a:ln cap="flat" cmpd="sng" w="9525">
            <a:solidFill>
              <a:srgbClr val="0A21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rot="5400000">
            <a:off x="3976629" y="-2147999"/>
            <a:ext cx="1192472" cy="9145420"/>
          </a:xfrm>
          <a:custGeom>
            <a:rect b="b" l="l" r="r" t="t"/>
            <a:pathLst>
              <a:path extrusionOk="0" h="160735" w="71534">
                <a:moveTo>
                  <a:pt x="35755" y="0"/>
                </a:moveTo>
                <a:cubicBezTo>
                  <a:pt x="13800" y="19800"/>
                  <a:pt x="0" y="48470"/>
                  <a:pt x="0" y="80367"/>
                </a:cubicBezTo>
                <a:cubicBezTo>
                  <a:pt x="0" y="112264"/>
                  <a:pt x="13800" y="140934"/>
                  <a:pt x="35755" y="160734"/>
                </a:cubicBezTo>
                <a:lnTo>
                  <a:pt x="35779" y="160734"/>
                </a:lnTo>
                <a:cubicBezTo>
                  <a:pt x="57734" y="140934"/>
                  <a:pt x="71533" y="112264"/>
                  <a:pt x="71533" y="80367"/>
                </a:cubicBezTo>
                <a:cubicBezTo>
                  <a:pt x="71533" y="48470"/>
                  <a:pt x="57734" y="19800"/>
                  <a:pt x="357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rot="10800000">
            <a:off x="4558575" y="2499225"/>
            <a:ext cx="28500" cy="20574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ph type="title"/>
          </p:nvPr>
        </p:nvSpPr>
        <p:spPr>
          <a:xfrm>
            <a:off x="1001815" y="503625"/>
            <a:ext cx="7142100" cy="595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3600"/>
              <a:buFont typeface="Barlow Condensed SemiBold"/>
              <a:buNone/>
              <a:defRPr sz="3600">
                <a:solidFill>
                  <a:schemeClr val="accent1"/>
                </a:solidFill>
                <a:latin typeface="Barlow Condensed SemiBold"/>
                <a:ea typeface="Barlow Condensed SemiBold"/>
                <a:cs typeface="Barlow Condensed SemiBold"/>
                <a:sym typeface="Barlow Condensed SemiBold"/>
              </a:defRPr>
            </a:lvl1pPr>
            <a:lvl2pPr lvl="1"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2pPr>
            <a:lvl3pPr lvl="2"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3pPr>
            <a:lvl4pPr lvl="3"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4pPr>
            <a:lvl5pPr lvl="4"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5pPr>
            <a:lvl6pPr lvl="5"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6pPr>
            <a:lvl7pPr lvl="6"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7pPr>
            <a:lvl8pPr lvl="7"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8pPr>
            <a:lvl9pPr lvl="8"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9pPr>
          </a:lstStyle>
          <a:p/>
        </p:txBody>
      </p:sp>
      <p:sp>
        <p:nvSpPr>
          <p:cNvPr id="79" name="Google Shape;79;p15"/>
          <p:cNvSpPr txBox="1"/>
          <p:nvPr>
            <p:ph idx="1" type="body"/>
          </p:nvPr>
        </p:nvSpPr>
        <p:spPr>
          <a:xfrm>
            <a:off x="391471" y="3568638"/>
            <a:ext cx="3843300" cy="131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0" name="Google Shape;80;p15"/>
          <p:cNvSpPr txBox="1"/>
          <p:nvPr>
            <p:ph idx="2" type="subTitle"/>
          </p:nvPr>
        </p:nvSpPr>
        <p:spPr>
          <a:xfrm>
            <a:off x="390801" y="2419413"/>
            <a:ext cx="38433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5"/>
          <p:cNvSpPr txBox="1"/>
          <p:nvPr>
            <p:ph idx="3" type="title"/>
          </p:nvPr>
        </p:nvSpPr>
        <p:spPr>
          <a:xfrm>
            <a:off x="391471" y="2764813"/>
            <a:ext cx="3843300" cy="80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5"/>
          <p:cNvSpPr txBox="1"/>
          <p:nvPr>
            <p:ph idx="4" type="body"/>
          </p:nvPr>
        </p:nvSpPr>
        <p:spPr>
          <a:xfrm>
            <a:off x="4911546" y="3648438"/>
            <a:ext cx="3843300" cy="131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3" name="Google Shape;83;p15"/>
          <p:cNvSpPr txBox="1"/>
          <p:nvPr>
            <p:ph idx="5" type="subTitle"/>
          </p:nvPr>
        </p:nvSpPr>
        <p:spPr>
          <a:xfrm>
            <a:off x="4910876" y="2499213"/>
            <a:ext cx="38433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4" name="Google Shape;84;p15"/>
          <p:cNvSpPr txBox="1"/>
          <p:nvPr>
            <p:ph idx="6" type="title"/>
          </p:nvPr>
        </p:nvSpPr>
        <p:spPr>
          <a:xfrm>
            <a:off x="4911546" y="2844613"/>
            <a:ext cx="3843300" cy="80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 name="Google Shape;8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Arch">
  <p:cSld name="CUSTOM_1_1_1">
    <p:spTree>
      <p:nvGrpSpPr>
        <p:cNvPr id="86" name="Shape 86"/>
        <p:cNvGrpSpPr/>
        <p:nvPr/>
      </p:nvGrpSpPr>
      <p:grpSpPr>
        <a:xfrm>
          <a:off x="0" y="0"/>
          <a:ext cx="0" cy="0"/>
          <a:chOff x="0" y="0"/>
          <a:chExt cx="0" cy="0"/>
        </a:xfrm>
      </p:grpSpPr>
      <p:sp>
        <p:nvSpPr>
          <p:cNvPr id="87" name="Google Shape;87;p16"/>
          <p:cNvSpPr/>
          <p:nvPr/>
        </p:nvSpPr>
        <p:spPr>
          <a:xfrm>
            <a:off x="0" y="-104775"/>
            <a:ext cx="9144000" cy="2524200"/>
          </a:xfrm>
          <a:prstGeom prst="rect">
            <a:avLst/>
          </a:prstGeom>
          <a:solidFill>
            <a:srgbClr val="002848"/>
          </a:solidFill>
          <a:ln cap="flat" cmpd="sng" w="9525">
            <a:solidFill>
              <a:srgbClr val="0A21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p:nvPr/>
        </p:nvSpPr>
        <p:spPr>
          <a:xfrm rot="5400000">
            <a:off x="3976629" y="-2147999"/>
            <a:ext cx="1192472" cy="9145420"/>
          </a:xfrm>
          <a:custGeom>
            <a:rect b="b" l="l" r="r" t="t"/>
            <a:pathLst>
              <a:path extrusionOk="0" h="160735" w="71534">
                <a:moveTo>
                  <a:pt x="35755" y="0"/>
                </a:moveTo>
                <a:cubicBezTo>
                  <a:pt x="13800" y="19800"/>
                  <a:pt x="0" y="48470"/>
                  <a:pt x="0" y="80367"/>
                </a:cubicBezTo>
                <a:cubicBezTo>
                  <a:pt x="0" y="112264"/>
                  <a:pt x="13800" y="140934"/>
                  <a:pt x="35755" y="160734"/>
                </a:cubicBezTo>
                <a:lnTo>
                  <a:pt x="35779" y="160734"/>
                </a:lnTo>
                <a:cubicBezTo>
                  <a:pt x="57734" y="140934"/>
                  <a:pt x="71533" y="112264"/>
                  <a:pt x="71533" y="80367"/>
                </a:cubicBezTo>
                <a:cubicBezTo>
                  <a:pt x="71533" y="48470"/>
                  <a:pt x="57734" y="19800"/>
                  <a:pt x="357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txBox="1"/>
          <p:nvPr>
            <p:ph type="title"/>
          </p:nvPr>
        </p:nvSpPr>
        <p:spPr>
          <a:xfrm>
            <a:off x="1001815" y="503625"/>
            <a:ext cx="7142100" cy="595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3600"/>
              <a:buFont typeface="Barlow Condensed SemiBold"/>
              <a:buNone/>
              <a:defRPr sz="3600">
                <a:solidFill>
                  <a:schemeClr val="accent1"/>
                </a:solidFill>
                <a:latin typeface="Barlow Condensed SemiBold"/>
                <a:ea typeface="Barlow Condensed SemiBold"/>
                <a:cs typeface="Barlow Condensed SemiBold"/>
                <a:sym typeface="Barlow Condensed SemiBold"/>
              </a:defRPr>
            </a:lvl1pPr>
            <a:lvl2pPr lvl="1"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2pPr>
            <a:lvl3pPr lvl="2"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3pPr>
            <a:lvl4pPr lvl="3"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4pPr>
            <a:lvl5pPr lvl="4"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5pPr>
            <a:lvl6pPr lvl="5"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6pPr>
            <a:lvl7pPr lvl="6"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7pPr>
            <a:lvl8pPr lvl="7"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8pPr>
            <a:lvl9pPr lvl="8" rtl="0" algn="ctr">
              <a:spcBef>
                <a:spcPts val="0"/>
              </a:spcBef>
              <a:spcAft>
                <a:spcPts val="0"/>
              </a:spcAft>
              <a:buSzPts val="4800"/>
              <a:buFont typeface="Barlow Condensed SemiBold"/>
              <a:buNone/>
              <a:defRPr sz="4800">
                <a:latin typeface="Barlow Condensed SemiBold"/>
                <a:ea typeface="Barlow Condensed SemiBold"/>
                <a:cs typeface="Barlow Condensed SemiBold"/>
                <a:sym typeface="Barlow Condensed SemiBold"/>
              </a:defRPr>
            </a:lvl9pPr>
          </a:lstStyle>
          <a:p/>
        </p:txBody>
      </p:sp>
      <p:sp>
        <p:nvSpPr>
          <p:cNvPr id="90" name="Google Shape;90;p16"/>
          <p:cNvSpPr txBox="1"/>
          <p:nvPr>
            <p:ph idx="1" type="body"/>
          </p:nvPr>
        </p:nvSpPr>
        <p:spPr>
          <a:xfrm>
            <a:off x="2063225" y="3223250"/>
            <a:ext cx="5019300" cy="1317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1" name="Google Shape;91;p16"/>
          <p:cNvSpPr txBox="1"/>
          <p:nvPr>
            <p:ph idx="2" type="subTitle"/>
          </p:nvPr>
        </p:nvSpPr>
        <p:spPr>
          <a:xfrm>
            <a:off x="2062350" y="2074025"/>
            <a:ext cx="50193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 name="Google Shape;92;p16"/>
          <p:cNvSpPr txBox="1"/>
          <p:nvPr>
            <p:ph idx="3" type="title"/>
          </p:nvPr>
        </p:nvSpPr>
        <p:spPr>
          <a:xfrm>
            <a:off x="2063225" y="2419425"/>
            <a:ext cx="5019300" cy="8025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 Content">
  <p:cSld name="CUSTOM_2">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7"/>
          <p:cNvSpPr txBox="1"/>
          <p:nvPr>
            <p:ph idx="1" type="body"/>
          </p:nvPr>
        </p:nvSpPr>
        <p:spPr>
          <a:xfrm>
            <a:off x="3769025" y="150325"/>
            <a:ext cx="5092200" cy="1143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Inter"/>
              <a:buChar char="●"/>
              <a:defRPr>
                <a:latin typeface="Inter"/>
                <a:ea typeface="Inter"/>
                <a:cs typeface="Inter"/>
                <a:sym typeface="Inte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97" name="Google Shape;97;p17"/>
          <p:cNvPicPr preferRelativeResize="0"/>
          <p:nvPr/>
        </p:nvPicPr>
        <p:blipFill rotWithShape="1">
          <a:blip r:embed="rId3">
            <a:alphaModFix/>
          </a:blip>
          <a:srcRect b="0" l="0" r="71700" t="0"/>
          <a:stretch/>
        </p:blipFill>
        <p:spPr>
          <a:xfrm>
            <a:off x="228605" y="4727024"/>
            <a:ext cx="318641" cy="266023"/>
          </a:xfrm>
          <a:prstGeom prst="rect">
            <a:avLst/>
          </a:prstGeom>
          <a:noFill/>
          <a:ln>
            <a:noFill/>
          </a:ln>
        </p:spPr>
      </p:pic>
      <p:sp>
        <p:nvSpPr>
          <p:cNvPr id="98" name="Google Shape;98;p17"/>
          <p:cNvSpPr txBox="1"/>
          <p:nvPr>
            <p:ph idx="2" type="subTitle"/>
          </p:nvPr>
        </p:nvSpPr>
        <p:spPr>
          <a:xfrm>
            <a:off x="293050" y="1875900"/>
            <a:ext cx="24783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2pPr>
            <a:lvl3pPr lvl="2"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3pPr>
            <a:lvl4pPr lvl="3"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4pPr>
            <a:lvl5pPr lvl="4"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5pPr>
            <a:lvl6pPr lvl="5"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6pPr>
            <a:lvl7pPr lvl="6"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7pPr>
            <a:lvl8pPr lvl="7"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8pPr>
            <a:lvl9pPr lvl="8"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9pPr>
          </a:lstStyle>
          <a:p/>
        </p:txBody>
      </p:sp>
      <p:sp>
        <p:nvSpPr>
          <p:cNvPr id="99" name="Google Shape;99;p17"/>
          <p:cNvSpPr txBox="1"/>
          <p:nvPr>
            <p:ph type="title"/>
          </p:nvPr>
        </p:nvSpPr>
        <p:spPr>
          <a:xfrm>
            <a:off x="293482" y="2419425"/>
            <a:ext cx="2478300" cy="8025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0" name="Google Shape;100;p17"/>
          <p:cNvSpPr txBox="1"/>
          <p:nvPr>
            <p:ph idx="3" type="subTitle"/>
          </p:nvPr>
        </p:nvSpPr>
        <p:spPr>
          <a:xfrm>
            <a:off x="445450" y="558625"/>
            <a:ext cx="2478300" cy="327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2pPr>
            <a:lvl3pPr lvl="2"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3pPr>
            <a:lvl4pPr lvl="3"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4pPr>
            <a:lvl5pPr lvl="4"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5pPr>
            <a:lvl6pPr lvl="5"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6pPr>
            <a:lvl7pPr lvl="6"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7pPr>
            <a:lvl8pPr lvl="7"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8pPr>
            <a:lvl9pPr lvl="8" rtl="0" algn="ctr">
              <a:spcBef>
                <a:spcPts val="0"/>
              </a:spcBef>
              <a:spcAft>
                <a:spcPts val="0"/>
              </a:spcAft>
              <a:buClr>
                <a:schemeClr val="lt1"/>
              </a:buClr>
              <a:buSzPts val="1200"/>
              <a:buFont typeface="IBM Plex Mono Medium"/>
              <a:buNone/>
              <a:defRPr sz="1200">
                <a:solidFill>
                  <a:schemeClr val="lt1"/>
                </a:solidFill>
                <a:latin typeface="IBM Plex Mono Medium"/>
                <a:ea typeface="IBM Plex Mono Medium"/>
                <a:cs typeface="IBM Plex Mono Medium"/>
                <a:sym typeface="IBM Plex Mono Medium"/>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mble - Overview">
  <p:cSld name="CUSTOM_2_2">
    <p:bg>
      <p:bgPr>
        <a:blipFill>
          <a:blip r:embed="rId2">
            <a:alphaModFix/>
          </a:blip>
          <a:stretch>
            <a:fillRect/>
          </a:stretch>
        </a:blipFill>
      </p:bgPr>
    </p:bg>
    <p:spTree>
      <p:nvGrpSpPr>
        <p:cNvPr id="101" name="Shape 101"/>
        <p:cNvGrpSpPr/>
        <p:nvPr/>
      </p:nvGrpSpPr>
      <p:grpSpPr>
        <a:xfrm>
          <a:off x="0" y="0"/>
          <a:ext cx="0" cy="0"/>
          <a:chOff x="0" y="0"/>
          <a:chExt cx="0" cy="0"/>
        </a:xfrm>
      </p:grpSpPr>
      <p:grpSp>
        <p:nvGrpSpPr>
          <p:cNvPr id="102" name="Google Shape;102;p18"/>
          <p:cNvGrpSpPr/>
          <p:nvPr/>
        </p:nvGrpSpPr>
        <p:grpSpPr>
          <a:xfrm>
            <a:off x="246725" y="1322525"/>
            <a:ext cx="2743200" cy="1008300"/>
            <a:chOff x="639175" y="2488688"/>
            <a:chExt cx="2743200" cy="1008300"/>
          </a:xfrm>
        </p:grpSpPr>
        <p:sp>
          <p:nvSpPr>
            <p:cNvPr id="103" name="Google Shape;103;p18"/>
            <p:cNvSpPr txBox="1"/>
            <p:nvPr/>
          </p:nvSpPr>
          <p:spPr>
            <a:xfrm>
              <a:off x="1440175" y="2488688"/>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Phase 01</a:t>
              </a:r>
              <a:endParaRPr b="1" sz="1200">
                <a:solidFill>
                  <a:schemeClr val="lt1"/>
                </a:solidFill>
                <a:latin typeface="IBM Plex Mono"/>
                <a:ea typeface="IBM Plex Mono"/>
                <a:cs typeface="IBM Plex Mono"/>
                <a:sym typeface="IBM Plex Mono"/>
              </a:endParaRPr>
            </a:p>
          </p:txBody>
        </p:sp>
        <p:sp>
          <p:nvSpPr>
            <p:cNvPr id="104" name="Google Shape;104;p18"/>
            <p:cNvSpPr txBox="1"/>
            <p:nvPr/>
          </p:nvSpPr>
          <p:spPr>
            <a:xfrm>
              <a:off x="639175" y="2765588"/>
              <a:ext cx="2743200" cy="7314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Clr>
                  <a:schemeClr val="dk1"/>
                </a:buClr>
                <a:buSzPts val="1800"/>
                <a:buFont typeface="Arial"/>
                <a:buNone/>
              </a:pPr>
              <a:r>
                <a:rPr lang="en" sz="4800">
                  <a:solidFill>
                    <a:schemeClr val="lt1"/>
                  </a:solidFill>
                  <a:latin typeface="Barlow Condensed Medium"/>
                  <a:ea typeface="Barlow Condensed Medium"/>
                  <a:cs typeface="Barlow Condensed Medium"/>
                  <a:sym typeface="Barlow Condensed Medium"/>
                </a:rPr>
                <a:t>ASSEMBLE</a:t>
              </a:r>
              <a:endParaRPr sz="4800">
                <a:solidFill>
                  <a:schemeClr val="lt1"/>
                </a:solidFill>
                <a:latin typeface="Barlow Condensed Medium"/>
                <a:ea typeface="Barlow Condensed Medium"/>
                <a:cs typeface="Barlow Condensed Medium"/>
                <a:sym typeface="Barlow Condensed Medium"/>
              </a:endParaRPr>
            </a:p>
          </p:txBody>
        </p:sp>
      </p:grpSp>
      <p:sp>
        <p:nvSpPr>
          <p:cNvPr id="105" name="Google Shape;10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grpSp>
        <p:nvGrpSpPr>
          <p:cNvPr id="106" name="Google Shape;106;p18"/>
          <p:cNvGrpSpPr/>
          <p:nvPr/>
        </p:nvGrpSpPr>
        <p:grpSpPr>
          <a:xfrm>
            <a:off x="6161375" y="2210900"/>
            <a:ext cx="2590800" cy="2725925"/>
            <a:chOff x="6191100" y="1973150"/>
            <a:chExt cx="2590800" cy="2725925"/>
          </a:xfrm>
        </p:grpSpPr>
        <p:sp>
          <p:nvSpPr>
            <p:cNvPr id="107" name="Google Shape;107;p18"/>
            <p:cNvSpPr/>
            <p:nvPr/>
          </p:nvSpPr>
          <p:spPr>
            <a:xfrm>
              <a:off x="6191100" y="2108275"/>
              <a:ext cx="2590800" cy="2590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18"/>
            <p:cNvGrpSpPr/>
            <p:nvPr/>
          </p:nvGrpSpPr>
          <p:grpSpPr>
            <a:xfrm>
              <a:off x="6475114" y="2559127"/>
              <a:ext cx="2022556" cy="1956407"/>
              <a:chOff x="962503" y="2686333"/>
              <a:chExt cx="2141631" cy="2071587"/>
            </a:xfrm>
          </p:grpSpPr>
          <p:sp>
            <p:nvSpPr>
              <p:cNvPr id="109" name="Google Shape;109;p18"/>
              <p:cNvSpPr/>
              <p:nvPr/>
            </p:nvSpPr>
            <p:spPr>
              <a:xfrm>
                <a:off x="962503" y="2686333"/>
                <a:ext cx="1330500" cy="1330500"/>
              </a:xfrm>
              <a:prstGeom prst="ellipse">
                <a:avLst/>
              </a:prstGeom>
              <a:solidFill>
                <a:srgbClr val="4285F4">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1773634" y="2686333"/>
                <a:ext cx="1330500" cy="1330500"/>
              </a:xfrm>
              <a:prstGeom prst="ellipse">
                <a:avLst/>
              </a:prstGeom>
              <a:solidFill>
                <a:srgbClr val="4285F4">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1368069" y="3427420"/>
                <a:ext cx="1330500" cy="1330500"/>
              </a:xfrm>
              <a:prstGeom prst="ellipse">
                <a:avLst/>
              </a:prstGeom>
              <a:solidFill>
                <a:srgbClr val="4285F4">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8"/>
            <p:cNvSpPr txBox="1"/>
            <p:nvPr/>
          </p:nvSpPr>
          <p:spPr>
            <a:xfrm>
              <a:off x="6945900" y="1973150"/>
              <a:ext cx="1061700" cy="8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BM Plex Mono Medium"/>
                  <a:ea typeface="IBM Plex Mono Medium"/>
                  <a:cs typeface="IBM Plex Mono Medium"/>
                  <a:sym typeface="IBM Plex Mono Medium"/>
                </a:rPr>
                <a:t>WHY</a:t>
              </a:r>
              <a:endParaRPr sz="1200">
                <a:solidFill>
                  <a:schemeClr val="dk1"/>
                </a:solidFill>
                <a:latin typeface="IBM Plex Mono Medium"/>
                <a:ea typeface="IBM Plex Mono Medium"/>
                <a:cs typeface="IBM Plex Mono Medium"/>
                <a:sym typeface="IBM Plex Mono Medium"/>
              </a:endParaRPr>
            </a:p>
            <a:p>
              <a:pPr indent="0" lvl="0" marL="0" rtl="0" algn="ctr">
                <a:spcBef>
                  <a:spcPts val="0"/>
                </a:spcBef>
                <a:spcAft>
                  <a:spcPts val="0"/>
                </a:spcAft>
                <a:buNone/>
              </a:pPr>
              <a:r>
                <a:rPr lang="en" sz="700">
                  <a:solidFill>
                    <a:schemeClr val="dk1"/>
                  </a:solidFill>
                  <a:latin typeface="Inter"/>
                  <a:ea typeface="Inter"/>
                  <a:cs typeface="Inter"/>
                  <a:sym typeface="Inter"/>
                </a:rPr>
                <a:t>Do we have the right to win?</a:t>
              </a:r>
              <a:endParaRPr sz="700">
                <a:solidFill>
                  <a:schemeClr val="dk1"/>
                </a:solidFill>
                <a:latin typeface="Inter"/>
                <a:ea typeface="Inter"/>
                <a:cs typeface="Inter"/>
                <a:sym typeface="Inter"/>
              </a:endParaRPr>
            </a:p>
          </p:txBody>
        </p:sp>
        <p:sp>
          <p:nvSpPr>
            <p:cNvPr id="113" name="Google Shape;113;p18"/>
            <p:cNvSpPr txBox="1"/>
            <p:nvPr/>
          </p:nvSpPr>
          <p:spPr>
            <a:xfrm>
              <a:off x="6502600" y="2689800"/>
              <a:ext cx="834300" cy="8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BM Plex Mono Medium"/>
                  <a:ea typeface="IBM Plex Mono Medium"/>
                  <a:cs typeface="IBM Plex Mono Medium"/>
                  <a:sym typeface="IBM Plex Mono Medium"/>
                </a:rPr>
                <a:t>WHO</a:t>
              </a:r>
              <a:endParaRPr sz="1200">
                <a:solidFill>
                  <a:schemeClr val="dk1"/>
                </a:solidFill>
                <a:latin typeface="IBM Plex Mono Medium"/>
                <a:ea typeface="IBM Plex Mono Medium"/>
                <a:cs typeface="IBM Plex Mono Medium"/>
                <a:sym typeface="IBM Plex Mono Medium"/>
              </a:endParaRPr>
            </a:p>
            <a:p>
              <a:pPr indent="0" lvl="0" marL="0" rtl="0" algn="ctr">
                <a:spcBef>
                  <a:spcPts val="0"/>
                </a:spcBef>
                <a:spcAft>
                  <a:spcPts val="0"/>
                </a:spcAft>
                <a:buNone/>
              </a:pPr>
              <a:r>
                <a:rPr lang="en" sz="700">
                  <a:solidFill>
                    <a:schemeClr val="dk1"/>
                  </a:solidFill>
                  <a:latin typeface="Inter"/>
                  <a:ea typeface="Inter"/>
                  <a:cs typeface="Inter"/>
                  <a:sym typeface="Inter"/>
                </a:rPr>
                <a:t>is the customer?</a:t>
              </a:r>
              <a:endParaRPr sz="700">
                <a:solidFill>
                  <a:schemeClr val="dk1"/>
                </a:solidFill>
                <a:latin typeface="Inter"/>
                <a:ea typeface="Inter"/>
                <a:cs typeface="Inter"/>
                <a:sym typeface="Inter"/>
              </a:endParaRPr>
            </a:p>
          </p:txBody>
        </p:sp>
        <p:sp>
          <p:nvSpPr>
            <p:cNvPr id="114" name="Google Shape;114;p18"/>
            <p:cNvSpPr txBox="1"/>
            <p:nvPr/>
          </p:nvSpPr>
          <p:spPr>
            <a:xfrm>
              <a:off x="7638150" y="2689800"/>
              <a:ext cx="834300" cy="8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BM Plex Mono Medium"/>
                  <a:ea typeface="IBM Plex Mono Medium"/>
                  <a:cs typeface="IBM Plex Mono Medium"/>
                  <a:sym typeface="IBM Plex Mono Medium"/>
                </a:rPr>
                <a:t>WHAT</a:t>
              </a:r>
              <a:endParaRPr sz="1200">
                <a:solidFill>
                  <a:schemeClr val="dk1"/>
                </a:solidFill>
                <a:latin typeface="IBM Plex Mono Medium"/>
                <a:ea typeface="IBM Plex Mono Medium"/>
                <a:cs typeface="IBM Plex Mono Medium"/>
                <a:sym typeface="IBM Plex Mono Medium"/>
              </a:endParaRPr>
            </a:p>
            <a:p>
              <a:pPr indent="0" lvl="0" marL="0" rtl="0" algn="ctr">
                <a:spcBef>
                  <a:spcPts val="0"/>
                </a:spcBef>
                <a:spcAft>
                  <a:spcPts val="0"/>
                </a:spcAft>
                <a:buNone/>
              </a:pPr>
              <a:r>
                <a:rPr lang="en" sz="700">
                  <a:solidFill>
                    <a:schemeClr val="dk1"/>
                  </a:solidFill>
                  <a:latin typeface="Inter"/>
                  <a:ea typeface="Inter"/>
                  <a:cs typeface="Inter"/>
                  <a:sym typeface="Inter"/>
                </a:rPr>
                <a:t>is their job to be doner?</a:t>
              </a:r>
              <a:endParaRPr sz="700">
                <a:solidFill>
                  <a:schemeClr val="dk1"/>
                </a:solidFill>
                <a:latin typeface="Inter"/>
                <a:ea typeface="Inter"/>
                <a:cs typeface="Inter"/>
                <a:sym typeface="Inter"/>
              </a:endParaRPr>
            </a:p>
          </p:txBody>
        </p:sp>
        <p:sp>
          <p:nvSpPr>
            <p:cNvPr id="115" name="Google Shape;115;p18"/>
            <p:cNvSpPr txBox="1"/>
            <p:nvPr/>
          </p:nvSpPr>
          <p:spPr>
            <a:xfrm>
              <a:off x="6945900" y="3723700"/>
              <a:ext cx="1061700" cy="8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BM Plex Mono Medium"/>
                  <a:ea typeface="IBM Plex Mono Medium"/>
                  <a:cs typeface="IBM Plex Mono Medium"/>
                  <a:sym typeface="IBM Plex Mono Medium"/>
                </a:rPr>
                <a:t>HOW</a:t>
              </a:r>
              <a:endParaRPr sz="1200">
                <a:solidFill>
                  <a:schemeClr val="dk1"/>
                </a:solidFill>
                <a:latin typeface="IBM Plex Mono Medium"/>
                <a:ea typeface="IBM Plex Mono Medium"/>
                <a:cs typeface="IBM Plex Mono Medium"/>
                <a:sym typeface="IBM Plex Mono Medium"/>
              </a:endParaRPr>
            </a:p>
            <a:p>
              <a:pPr indent="0" lvl="0" marL="0" rtl="0" algn="ctr">
                <a:spcBef>
                  <a:spcPts val="0"/>
                </a:spcBef>
                <a:spcAft>
                  <a:spcPts val="0"/>
                </a:spcAft>
                <a:buNone/>
              </a:pPr>
              <a:r>
                <a:rPr lang="en" sz="700">
                  <a:solidFill>
                    <a:schemeClr val="dk1"/>
                  </a:solidFill>
                  <a:latin typeface="Inter"/>
                  <a:ea typeface="Inter"/>
                  <a:cs typeface="Inter"/>
                  <a:sym typeface="Inter"/>
                </a:rPr>
                <a:t>Can technology or a business model help?</a:t>
              </a:r>
              <a:endParaRPr sz="700">
                <a:solidFill>
                  <a:schemeClr val="dk1"/>
                </a:solidFill>
                <a:latin typeface="Inter"/>
                <a:ea typeface="Inter"/>
                <a:cs typeface="Inter"/>
                <a:sym typeface="Inter"/>
              </a:endParaRPr>
            </a:p>
          </p:txBody>
        </p:sp>
        <p:sp>
          <p:nvSpPr>
            <p:cNvPr id="116" name="Google Shape;116;p18"/>
            <p:cNvSpPr txBox="1"/>
            <p:nvPr/>
          </p:nvSpPr>
          <p:spPr>
            <a:xfrm>
              <a:off x="7117950" y="3211175"/>
              <a:ext cx="717600" cy="42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BM Plex Mono Medium"/>
                  <a:ea typeface="IBM Plex Mono Medium"/>
                  <a:cs typeface="IBM Plex Mono Medium"/>
                  <a:sym typeface="IBM Plex Mono Medium"/>
                </a:rPr>
                <a:t>OA</a:t>
              </a:r>
              <a:endParaRPr sz="700">
                <a:solidFill>
                  <a:schemeClr val="dk1"/>
                </a:solidFill>
                <a:latin typeface="Inter"/>
                <a:ea typeface="Inter"/>
                <a:cs typeface="Inter"/>
                <a:sym typeface="Inter"/>
              </a:endParaRPr>
            </a:p>
          </p:txBody>
        </p:sp>
      </p:grpSp>
      <p:sp>
        <p:nvSpPr>
          <p:cNvPr id="117" name="Google Shape;117;p18"/>
          <p:cNvSpPr txBox="1"/>
          <p:nvPr/>
        </p:nvSpPr>
        <p:spPr>
          <a:xfrm>
            <a:off x="407825" y="2668450"/>
            <a:ext cx="2421000" cy="114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a:solidFill>
                  <a:schemeClr val="lt1"/>
                </a:solidFill>
                <a:latin typeface="IBM Plex Mono"/>
                <a:ea typeface="IBM Plex Mono"/>
                <a:cs typeface="IBM Plex Mono"/>
                <a:sym typeface="IBM Plex Mono"/>
              </a:rPr>
              <a:t>STRUCTURED IDEATION TO CREATE A ROBUST FOUNDATION FOR EXPLORATION</a:t>
            </a:r>
            <a:endParaRPr>
              <a:solidFill>
                <a:schemeClr val="lt1"/>
              </a:solidFill>
              <a:latin typeface="IBM Plex Mono"/>
              <a:ea typeface="IBM Plex Mono"/>
              <a:cs typeface="IBM Plex Mono"/>
              <a:sym typeface="IBM Plex Mono"/>
            </a:endParaRPr>
          </a:p>
        </p:txBody>
      </p:sp>
      <p:sp>
        <p:nvSpPr>
          <p:cNvPr id="118" name="Google Shape;118;p18"/>
          <p:cNvSpPr/>
          <p:nvPr/>
        </p:nvSpPr>
        <p:spPr>
          <a:xfrm rot="-5400000">
            <a:off x="1764250" y="1143250"/>
            <a:ext cx="66600" cy="26550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txBox="1"/>
          <p:nvPr/>
        </p:nvSpPr>
        <p:spPr>
          <a:xfrm>
            <a:off x="3692675" y="1390475"/>
            <a:ext cx="22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BM Plex Mono Medium"/>
                <a:ea typeface="IBM Plex Mono Medium"/>
                <a:cs typeface="IBM Plex Mono Medium"/>
                <a:sym typeface="IBM Plex Mono Medium"/>
              </a:rPr>
              <a:t>APPROACH</a:t>
            </a:r>
            <a:endParaRPr>
              <a:latin typeface="IBM Plex Mono Medium"/>
              <a:ea typeface="IBM Plex Mono Medium"/>
              <a:cs typeface="IBM Plex Mono Medium"/>
              <a:sym typeface="IBM Plex Mono Medium"/>
            </a:endParaRPr>
          </a:p>
        </p:txBody>
      </p:sp>
      <p:sp>
        <p:nvSpPr>
          <p:cNvPr id="120" name="Google Shape;120;p18"/>
          <p:cNvSpPr txBox="1"/>
          <p:nvPr>
            <p:ph idx="1" type="body"/>
          </p:nvPr>
        </p:nvSpPr>
        <p:spPr>
          <a:xfrm>
            <a:off x="3769025" y="1875900"/>
            <a:ext cx="2258700" cy="3060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Inter"/>
              <a:buChar char="●"/>
              <a:defRPr>
                <a:latin typeface="Inter"/>
                <a:ea typeface="Inter"/>
                <a:cs typeface="Inter"/>
                <a:sym typeface="Inte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1" name="Google Shape;121;p18"/>
          <p:cNvSpPr txBox="1"/>
          <p:nvPr>
            <p:ph idx="2" type="body"/>
          </p:nvPr>
        </p:nvSpPr>
        <p:spPr>
          <a:xfrm>
            <a:off x="3769025" y="150325"/>
            <a:ext cx="5092200" cy="1143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Inter"/>
              <a:buChar char="●"/>
              <a:defRPr>
                <a:latin typeface="Inter"/>
                <a:ea typeface="Inter"/>
                <a:cs typeface="Inter"/>
                <a:sym typeface="Inte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22" name="Google Shape;122;p18"/>
          <p:cNvPicPr preferRelativeResize="0"/>
          <p:nvPr/>
        </p:nvPicPr>
        <p:blipFill rotWithShape="1">
          <a:blip r:embed="rId3">
            <a:alphaModFix/>
          </a:blip>
          <a:srcRect b="0" l="0" r="71700" t="0"/>
          <a:stretch/>
        </p:blipFill>
        <p:spPr>
          <a:xfrm>
            <a:off x="228605" y="4727024"/>
            <a:ext cx="318641" cy="266023"/>
          </a:xfrm>
          <a:prstGeom prst="rect">
            <a:avLst/>
          </a:prstGeom>
          <a:noFill/>
          <a:ln>
            <a:noFill/>
          </a:ln>
        </p:spPr>
      </p:pic>
      <p:sp>
        <p:nvSpPr>
          <p:cNvPr id="123" name="Google Shape;123;p18"/>
          <p:cNvSpPr txBox="1"/>
          <p:nvPr/>
        </p:nvSpPr>
        <p:spPr>
          <a:xfrm>
            <a:off x="246725" y="213425"/>
            <a:ext cx="1141200" cy="8313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4800">
                <a:solidFill>
                  <a:schemeClr val="lt1"/>
                </a:solidFill>
                <a:latin typeface="IBM Plex Mono"/>
                <a:ea typeface="IBM Plex Mono"/>
                <a:cs typeface="IBM Plex Mono"/>
                <a:sym typeface="IBM Plex Mono"/>
              </a:rPr>
              <a:t>01</a:t>
            </a:r>
            <a:endParaRPr b="1" sz="4800">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 - Overview">
  <p:cSld name="CUSTOM_2_1">
    <p:bg>
      <p:bgPr>
        <a:blipFill>
          <a:blip r:embed="rId2">
            <a:alphaModFix/>
          </a:blip>
          <a:stretch>
            <a:fillRect/>
          </a:stretch>
        </a:blipFill>
      </p:bgPr>
    </p:bg>
    <p:spTree>
      <p:nvGrpSpPr>
        <p:cNvPr id="124" name="Shape 124"/>
        <p:cNvGrpSpPr/>
        <p:nvPr/>
      </p:nvGrpSpPr>
      <p:grpSpPr>
        <a:xfrm>
          <a:off x="0" y="0"/>
          <a:ext cx="0" cy="0"/>
          <a:chOff x="0" y="0"/>
          <a:chExt cx="0" cy="0"/>
        </a:xfrm>
      </p:grpSpPr>
      <p:grpSp>
        <p:nvGrpSpPr>
          <p:cNvPr id="125" name="Google Shape;125;p19"/>
          <p:cNvGrpSpPr/>
          <p:nvPr/>
        </p:nvGrpSpPr>
        <p:grpSpPr>
          <a:xfrm>
            <a:off x="246725" y="1322525"/>
            <a:ext cx="2743200" cy="1008300"/>
            <a:chOff x="639175" y="2488688"/>
            <a:chExt cx="2743200" cy="1008300"/>
          </a:xfrm>
        </p:grpSpPr>
        <p:sp>
          <p:nvSpPr>
            <p:cNvPr id="126" name="Google Shape;126;p19"/>
            <p:cNvSpPr txBox="1"/>
            <p:nvPr/>
          </p:nvSpPr>
          <p:spPr>
            <a:xfrm>
              <a:off x="1440175" y="2488688"/>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Phase 02</a:t>
              </a:r>
              <a:endParaRPr b="1" sz="1200">
                <a:solidFill>
                  <a:schemeClr val="lt1"/>
                </a:solidFill>
                <a:latin typeface="IBM Plex Mono"/>
                <a:ea typeface="IBM Plex Mono"/>
                <a:cs typeface="IBM Plex Mono"/>
                <a:sym typeface="IBM Plex Mono"/>
              </a:endParaRPr>
            </a:p>
          </p:txBody>
        </p:sp>
        <p:sp>
          <p:nvSpPr>
            <p:cNvPr id="127" name="Google Shape;127;p19"/>
            <p:cNvSpPr txBox="1"/>
            <p:nvPr/>
          </p:nvSpPr>
          <p:spPr>
            <a:xfrm>
              <a:off x="639175" y="2765588"/>
              <a:ext cx="2743200" cy="7314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Clr>
                  <a:schemeClr val="dk1"/>
                </a:buClr>
                <a:buSzPts val="1800"/>
                <a:buFont typeface="Arial"/>
                <a:buNone/>
              </a:pPr>
              <a:r>
                <a:rPr lang="en" sz="4800">
                  <a:solidFill>
                    <a:schemeClr val="lt1"/>
                  </a:solidFill>
                  <a:latin typeface="Barlow Condensed Medium"/>
                  <a:ea typeface="Barlow Condensed Medium"/>
                  <a:cs typeface="Barlow Condensed Medium"/>
                  <a:sym typeface="Barlow Condensed Medium"/>
                </a:rPr>
                <a:t>TEST</a:t>
              </a:r>
              <a:endParaRPr sz="4800">
                <a:solidFill>
                  <a:schemeClr val="lt1"/>
                </a:solidFill>
                <a:latin typeface="Barlow Condensed Medium"/>
                <a:ea typeface="Barlow Condensed Medium"/>
                <a:cs typeface="Barlow Condensed Medium"/>
                <a:sym typeface="Barlow Condensed Medium"/>
              </a:endParaRPr>
            </a:p>
          </p:txBody>
        </p:sp>
      </p:grpSp>
      <p:sp>
        <p:nvSpPr>
          <p:cNvPr id="128" name="Google Shape;12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19"/>
          <p:cNvSpPr txBox="1"/>
          <p:nvPr/>
        </p:nvSpPr>
        <p:spPr>
          <a:xfrm>
            <a:off x="407825" y="2668450"/>
            <a:ext cx="24210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a:solidFill>
                  <a:schemeClr val="lt1"/>
                </a:solidFill>
                <a:latin typeface="IBM Plex Mono"/>
                <a:ea typeface="IBM Plex Mono"/>
                <a:cs typeface="IBM Plex Mono"/>
                <a:sym typeface="IBM Plex Mono"/>
              </a:rPr>
              <a:t>A DEEP DIVE INTO A PRIORITIZED SET OF  BUSINESS CONCEPTS</a:t>
            </a:r>
            <a:endParaRPr>
              <a:solidFill>
                <a:schemeClr val="lt1"/>
              </a:solidFill>
              <a:latin typeface="IBM Plex Mono"/>
              <a:ea typeface="IBM Plex Mono"/>
              <a:cs typeface="IBM Plex Mono"/>
              <a:sym typeface="IBM Plex Mono"/>
            </a:endParaRPr>
          </a:p>
        </p:txBody>
      </p:sp>
      <p:sp>
        <p:nvSpPr>
          <p:cNvPr id="130" name="Google Shape;130;p19"/>
          <p:cNvSpPr/>
          <p:nvPr/>
        </p:nvSpPr>
        <p:spPr>
          <a:xfrm rot="-5400000">
            <a:off x="1764250" y="1143250"/>
            <a:ext cx="66600" cy="26550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txBox="1"/>
          <p:nvPr/>
        </p:nvSpPr>
        <p:spPr>
          <a:xfrm>
            <a:off x="3692675" y="2228675"/>
            <a:ext cx="304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BM Plex Mono Medium"/>
                <a:ea typeface="IBM Plex Mono Medium"/>
                <a:cs typeface="IBM Plex Mono Medium"/>
                <a:sym typeface="IBM Plex Mono Medium"/>
              </a:rPr>
              <a:t>BUSINESS MODEL DEFINITION</a:t>
            </a:r>
            <a:endParaRPr>
              <a:latin typeface="IBM Plex Mono Medium"/>
              <a:ea typeface="IBM Plex Mono Medium"/>
              <a:cs typeface="IBM Plex Mono Medium"/>
              <a:sym typeface="IBM Plex Mono Medium"/>
            </a:endParaRPr>
          </a:p>
        </p:txBody>
      </p:sp>
      <p:sp>
        <p:nvSpPr>
          <p:cNvPr id="132" name="Google Shape;132;p19"/>
          <p:cNvSpPr txBox="1"/>
          <p:nvPr>
            <p:ph idx="1" type="body"/>
          </p:nvPr>
        </p:nvSpPr>
        <p:spPr>
          <a:xfrm>
            <a:off x="3769025" y="150325"/>
            <a:ext cx="5092200" cy="1854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Inter"/>
              <a:buChar char="●"/>
              <a:defRPr>
                <a:latin typeface="Inter"/>
                <a:ea typeface="Inter"/>
                <a:cs typeface="Inter"/>
                <a:sym typeface="Inte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33" name="Google Shape;133;p19"/>
          <p:cNvPicPr preferRelativeResize="0"/>
          <p:nvPr/>
        </p:nvPicPr>
        <p:blipFill rotWithShape="1">
          <a:blip r:embed="rId3">
            <a:alphaModFix/>
          </a:blip>
          <a:srcRect b="0" l="0" r="0" t="0"/>
          <a:stretch/>
        </p:blipFill>
        <p:spPr>
          <a:xfrm>
            <a:off x="3650269" y="2790459"/>
            <a:ext cx="5329731" cy="1923179"/>
          </a:xfrm>
          <a:prstGeom prst="rect">
            <a:avLst/>
          </a:prstGeom>
          <a:noFill/>
          <a:ln>
            <a:noFill/>
          </a:ln>
        </p:spPr>
      </p:pic>
      <p:pic>
        <p:nvPicPr>
          <p:cNvPr id="134" name="Google Shape;134;p19"/>
          <p:cNvPicPr preferRelativeResize="0"/>
          <p:nvPr/>
        </p:nvPicPr>
        <p:blipFill rotWithShape="1">
          <a:blip r:embed="rId4">
            <a:alphaModFix/>
          </a:blip>
          <a:srcRect b="0" l="0" r="71700" t="0"/>
          <a:stretch/>
        </p:blipFill>
        <p:spPr>
          <a:xfrm>
            <a:off x="228605" y="4727024"/>
            <a:ext cx="318641" cy="266023"/>
          </a:xfrm>
          <a:prstGeom prst="rect">
            <a:avLst/>
          </a:prstGeom>
          <a:noFill/>
          <a:ln>
            <a:noFill/>
          </a:ln>
        </p:spPr>
      </p:pic>
      <p:sp>
        <p:nvSpPr>
          <p:cNvPr id="135" name="Google Shape;135;p19"/>
          <p:cNvSpPr txBox="1"/>
          <p:nvPr/>
        </p:nvSpPr>
        <p:spPr>
          <a:xfrm>
            <a:off x="246725" y="213425"/>
            <a:ext cx="1141200" cy="8313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4800">
                <a:solidFill>
                  <a:schemeClr val="lt1"/>
                </a:solidFill>
                <a:latin typeface="IBM Plex Mono"/>
                <a:ea typeface="IBM Plex Mono"/>
                <a:cs typeface="IBM Plex Mono"/>
                <a:sym typeface="IBM Plex Mono"/>
              </a:rPr>
              <a:t>02</a:t>
            </a:r>
            <a:endParaRPr b="1" sz="4800">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rint Week - Overview">
  <p:cSld name="CUSTOM_2_1_1">
    <p:bg>
      <p:bgPr>
        <a:blipFill>
          <a:blip r:embed="rId2">
            <a:alphaModFix/>
          </a:blip>
          <a:stretch>
            <a:fillRect/>
          </a:stretch>
        </a:blipFill>
      </p:bgPr>
    </p:bg>
    <p:spTree>
      <p:nvGrpSpPr>
        <p:cNvPr id="136" name="Shape 136"/>
        <p:cNvGrpSpPr/>
        <p:nvPr/>
      </p:nvGrpSpPr>
      <p:grpSpPr>
        <a:xfrm>
          <a:off x="0" y="0"/>
          <a:ext cx="0" cy="0"/>
          <a:chOff x="0" y="0"/>
          <a:chExt cx="0" cy="0"/>
        </a:xfrm>
      </p:grpSpPr>
      <p:grpSp>
        <p:nvGrpSpPr>
          <p:cNvPr id="137" name="Google Shape;137;p20"/>
          <p:cNvGrpSpPr/>
          <p:nvPr/>
        </p:nvGrpSpPr>
        <p:grpSpPr>
          <a:xfrm>
            <a:off x="246725" y="1322525"/>
            <a:ext cx="2743200" cy="1008300"/>
            <a:chOff x="639175" y="2488688"/>
            <a:chExt cx="2743200" cy="1008300"/>
          </a:xfrm>
        </p:grpSpPr>
        <p:sp>
          <p:nvSpPr>
            <p:cNvPr id="138" name="Google Shape;138;p20"/>
            <p:cNvSpPr txBox="1"/>
            <p:nvPr/>
          </p:nvSpPr>
          <p:spPr>
            <a:xfrm>
              <a:off x="1440175" y="2488688"/>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Phase 03</a:t>
              </a:r>
              <a:endParaRPr b="1" sz="1200">
                <a:solidFill>
                  <a:schemeClr val="lt1"/>
                </a:solidFill>
                <a:latin typeface="IBM Plex Mono"/>
                <a:ea typeface="IBM Plex Mono"/>
                <a:cs typeface="IBM Plex Mono"/>
                <a:sym typeface="IBM Plex Mono"/>
              </a:endParaRPr>
            </a:p>
          </p:txBody>
        </p:sp>
        <p:sp>
          <p:nvSpPr>
            <p:cNvPr id="139" name="Google Shape;139;p20"/>
            <p:cNvSpPr txBox="1"/>
            <p:nvPr/>
          </p:nvSpPr>
          <p:spPr>
            <a:xfrm>
              <a:off x="639175" y="2765588"/>
              <a:ext cx="2743200" cy="7314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Clr>
                  <a:schemeClr val="dk1"/>
                </a:buClr>
                <a:buSzPts val="1800"/>
                <a:buFont typeface="Arial"/>
                <a:buNone/>
              </a:pPr>
              <a:r>
                <a:rPr lang="en" sz="4300">
                  <a:solidFill>
                    <a:schemeClr val="lt1"/>
                  </a:solidFill>
                  <a:latin typeface="Barlow Condensed Medium"/>
                  <a:ea typeface="Barlow Condensed Medium"/>
                  <a:cs typeface="Barlow Condensed Medium"/>
                  <a:sym typeface="Barlow Condensed Medium"/>
                </a:rPr>
                <a:t>SPRINT WEEK</a:t>
              </a:r>
              <a:endParaRPr sz="4300">
                <a:solidFill>
                  <a:schemeClr val="lt1"/>
                </a:solidFill>
                <a:latin typeface="Barlow Condensed Medium"/>
                <a:ea typeface="Barlow Condensed Medium"/>
                <a:cs typeface="Barlow Condensed Medium"/>
                <a:sym typeface="Barlow Condensed Medium"/>
              </a:endParaRPr>
            </a:p>
          </p:txBody>
        </p:sp>
      </p:grpSp>
      <p:sp>
        <p:nvSpPr>
          <p:cNvPr id="140" name="Google Shape;14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0"/>
          <p:cNvSpPr txBox="1"/>
          <p:nvPr/>
        </p:nvSpPr>
        <p:spPr>
          <a:xfrm>
            <a:off x="407825" y="2668450"/>
            <a:ext cx="2303700" cy="114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a:solidFill>
                  <a:schemeClr val="lt1"/>
                </a:solidFill>
                <a:latin typeface="IBM Plex Mono"/>
                <a:ea typeface="IBM Plex Mono"/>
                <a:cs typeface="IBM Plex Mono"/>
                <a:sym typeface="IBM Plex Mono"/>
              </a:rPr>
              <a:t>THE FIRST SIX MONTHS OF A BUSINESS COMPRESSED INTO FOUR DAYS</a:t>
            </a:r>
            <a:endParaRPr>
              <a:solidFill>
                <a:schemeClr val="lt1"/>
              </a:solidFill>
              <a:latin typeface="IBM Plex Mono"/>
              <a:ea typeface="IBM Plex Mono"/>
              <a:cs typeface="IBM Plex Mono"/>
              <a:sym typeface="IBM Plex Mono"/>
            </a:endParaRPr>
          </a:p>
        </p:txBody>
      </p:sp>
      <p:sp>
        <p:nvSpPr>
          <p:cNvPr id="142" name="Google Shape;142;p20"/>
          <p:cNvSpPr/>
          <p:nvPr/>
        </p:nvSpPr>
        <p:spPr>
          <a:xfrm rot="-5400000">
            <a:off x="1764250" y="1143250"/>
            <a:ext cx="66600" cy="26550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txBox="1"/>
          <p:nvPr>
            <p:ph idx="1" type="body"/>
          </p:nvPr>
        </p:nvSpPr>
        <p:spPr>
          <a:xfrm>
            <a:off x="3769025" y="150325"/>
            <a:ext cx="5092200" cy="1854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Inter"/>
              <a:buChar char="●"/>
              <a:defRPr>
                <a:latin typeface="Inter"/>
                <a:ea typeface="Inter"/>
                <a:cs typeface="Inter"/>
                <a:sym typeface="Inte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44" name="Google Shape;144;p20"/>
          <p:cNvPicPr preferRelativeResize="0"/>
          <p:nvPr/>
        </p:nvPicPr>
        <p:blipFill rotWithShape="1">
          <a:blip r:embed="rId3">
            <a:alphaModFix/>
          </a:blip>
          <a:srcRect b="0" l="0" r="71700" t="0"/>
          <a:stretch/>
        </p:blipFill>
        <p:spPr>
          <a:xfrm>
            <a:off x="228605" y="4727024"/>
            <a:ext cx="318641" cy="266023"/>
          </a:xfrm>
          <a:prstGeom prst="rect">
            <a:avLst/>
          </a:prstGeom>
          <a:noFill/>
          <a:ln>
            <a:noFill/>
          </a:ln>
        </p:spPr>
      </p:pic>
      <p:sp>
        <p:nvSpPr>
          <p:cNvPr id="145" name="Google Shape;145;p20"/>
          <p:cNvSpPr txBox="1"/>
          <p:nvPr/>
        </p:nvSpPr>
        <p:spPr>
          <a:xfrm>
            <a:off x="246725" y="213425"/>
            <a:ext cx="1141200" cy="8313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4800">
                <a:solidFill>
                  <a:schemeClr val="lt1"/>
                </a:solidFill>
                <a:latin typeface="IBM Plex Mono"/>
                <a:ea typeface="IBM Plex Mono"/>
                <a:cs typeface="IBM Plex Mono"/>
                <a:sym typeface="IBM Plex Mono"/>
              </a:rPr>
              <a:t>03</a:t>
            </a:r>
            <a:endParaRPr b="1" sz="4800">
              <a:solidFill>
                <a:schemeClr val="lt1"/>
              </a:solidFill>
              <a:latin typeface="IBM Plex Mono"/>
              <a:ea typeface="IBM Plex Mono"/>
              <a:cs typeface="IBM Plex Mono"/>
              <a:sym typeface="IBM Plex Mono"/>
            </a:endParaRPr>
          </a:p>
        </p:txBody>
      </p:sp>
      <p:sp>
        <p:nvSpPr>
          <p:cNvPr id="146" name="Google Shape;146;p20"/>
          <p:cNvSpPr/>
          <p:nvPr/>
        </p:nvSpPr>
        <p:spPr>
          <a:xfrm>
            <a:off x="3234175" y="2170275"/>
            <a:ext cx="662700" cy="276000"/>
          </a:xfrm>
          <a:prstGeom prst="rect">
            <a:avLst/>
          </a:prstGeom>
          <a:solidFill>
            <a:srgbClr val="018CF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Barlow Condensed"/>
                <a:ea typeface="Barlow Condensed"/>
                <a:cs typeface="Barlow Condensed"/>
                <a:sym typeface="Barlow Condensed"/>
              </a:rPr>
              <a:t>DAY 1</a:t>
            </a:r>
            <a:endParaRPr b="1" i="0" sz="1100" u="none" cap="none" strike="noStrike">
              <a:solidFill>
                <a:srgbClr val="FFFFFF"/>
              </a:solidFill>
              <a:latin typeface="Barlow Condensed"/>
              <a:ea typeface="Barlow Condensed"/>
              <a:cs typeface="Barlow Condensed"/>
              <a:sym typeface="Barlow Condensed"/>
            </a:endParaRPr>
          </a:p>
        </p:txBody>
      </p:sp>
      <p:sp>
        <p:nvSpPr>
          <p:cNvPr id="147" name="Google Shape;147;p20"/>
          <p:cNvSpPr/>
          <p:nvPr/>
        </p:nvSpPr>
        <p:spPr>
          <a:xfrm>
            <a:off x="4425882" y="2170275"/>
            <a:ext cx="662700" cy="276000"/>
          </a:xfrm>
          <a:prstGeom prst="rect">
            <a:avLst/>
          </a:prstGeom>
          <a:solidFill>
            <a:srgbClr val="018CF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Barlow Condensed"/>
                <a:ea typeface="Barlow Condensed"/>
                <a:cs typeface="Barlow Condensed"/>
                <a:sym typeface="Barlow Condensed"/>
              </a:rPr>
              <a:t>DAY 2</a:t>
            </a:r>
            <a:endParaRPr b="1" i="0" sz="1100" u="none" cap="none" strike="noStrike">
              <a:solidFill>
                <a:srgbClr val="FFFFFF"/>
              </a:solidFill>
              <a:latin typeface="Barlow Condensed"/>
              <a:ea typeface="Barlow Condensed"/>
              <a:cs typeface="Barlow Condensed"/>
              <a:sym typeface="Barlow Condensed"/>
            </a:endParaRPr>
          </a:p>
        </p:txBody>
      </p:sp>
      <p:sp>
        <p:nvSpPr>
          <p:cNvPr id="148" name="Google Shape;148;p20"/>
          <p:cNvSpPr/>
          <p:nvPr/>
        </p:nvSpPr>
        <p:spPr>
          <a:xfrm>
            <a:off x="6809297" y="2170275"/>
            <a:ext cx="662700" cy="276000"/>
          </a:xfrm>
          <a:prstGeom prst="rect">
            <a:avLst/>
          </a:prstGeom>
          <a:solidFill>
            <a:srgbClr val="018CF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Barlow Condensed"/>
                <a:ea typeface="Barlow Condensed"/>
                <a:cs typeface="Barlow Condensed"/>
                <a:sym typeface="Barlow Condensed"/>
              </a:rPr>
              <a:t>DAY 4</a:t>
            </a:r>
            <a:endParaRPr b="1" i="0" sz="1100" u="none" cap="none" strike="noStrike">
              <a:solidFill>
                <a:srgbClr val="FFFFFF"/>
              </a:solidFill>
              <a:latin typeface="Barlow Condensed"/>
              <a:ea typeface="Barlow Condensed"/>
              <a:cs typeface="Barlow Condensed"/>
              <a:sym typeface="Barlow Condensed"/>
            </a:endParaRPr>
          </a:p>
        </p:txBody>
      </p:sp>
      <p:sp>
        <p:nvSpPr>
          <p:cNvPr id="149" name="Google Shape;149;p20"/>
          <p:cNvSpPr txBox="1"/>
          <p:nvPr/>
        </p:nvSpPr>
        <p:spPr>
          <a:xfrm>
            <a:off x="3238888" y="2920597"/>
            <a:ext cx="1002600" cy="1539900"/>
          </a:xfrm>
          <a:prstGeom prst="rect">
            <a:avLst/>
          </a:prstGeom>
          <a:noFill/>
          <a:ln>
            <a:noFill/>
          </a:ln>
        </p:spPr>
        <p:txBody>
          <a:bodyPr anchorCtr="0" anchor="t" bIns="34275" lIns="34275" spcFirstLastPara="1" rIns="34275" wrap="square" tIns="34275">
            <a:spAutoFit/>
          </a:bodyPr>
          <a:lstStyle/>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Team kickoff</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Project briefing </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Problem immersion including introductory research</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Early customer calls</a:t>
            </a:r>
            <a:endParaRPr i="0" sz="7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800"/>
              <a:buFont typeface="Arial"/>
              <a:buNone/>
            </a:pPr>
            <a:r>
              <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Concept pitch</a:t>
            </a:r>
            <a:endParaRPr b="1" i="0" sz="700" u="none" cap="none" strike="noStrike">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Lo-fi wireframes</a:t>
            </a:r>
            <a:endParaRPr i="0" sz="700" u="none" cap="none" strike="noStrike">
              <a:solidFill>
                <a:srgbClr val="000000"/>
              </a:solidFill>
              <a:latin typeface="Inter"/>
              <a:ea typeface="Inter"/>
              <a:cs typeface="Inter"/>
              <a:sym typeface="Inter"/>
            </a:endParaRPr>
          </a:p>
        </p:txBody>
      </p:sp>
      <p:sp>
        <p:nvSpPr>
          <p:cNvPr id="150" name="Google Shape;150;p20"/>
          <p:cNvSpPr txBox="1"/>
          <p:nvPr/>
        </p:nvSpPr>
        <p:spPr>
          <a:xfrm>
            <a:off x="3234175" y="2537925"/>
            <a:ext cx="762000" cy="3462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Inter"/>
                <a:ea typeface="Inter"/>
                <a:cs typeface="Inter"/>
                <a:sym typeface="Inter"/>
              </a:rPr>
              <a:t>FRAME THE PROBLEM</a:t>
            </a:r>
            <a:endParaRPr b="1" i="0" sz="900" u="none" cap="none" strike="noStrike">
              <a:solidFill>
                <a:srgbClr val="000000"/>
              </a:solidFill>
              <a:latin typeface="Inter"/>
              <a:ea typeface="Inter"/>
              <a:cs typeface="Inter"/>
              <a:sym typeface="Inter"/>
            </a:endParaRPr>
          </a:p>
        </p:txBody>
      </p:sp>
      <p:sp>
        <p:nvSpPr>
          <p:cNvPr id="151" name="Google Shape;151;p20"/>
          <p:cNvSpPr/>
          <p:nvPr/>
        </p:nvSpPr>
        <p:spPr>
          <a:xfrm>
            <a:off x="5617590" y="2170275"/>
            <a:ext cx="662700" cy="276000"/>
          </a:xfrm>
          <a:prstGeom prst="rect">
            <a:avLst/>
          </a:prstGeom>
          <a:solidFill>
            <a:srgbClr val="018CF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Barlow Condensed"/>
                <a:ea typeface="Barlow Condensed"/>
                <a:cs typeface="Barlow Condensed"/>
                <a:sym typeface="Barlow Condensed"/>
              </a:rPr>
              <a:t>DAY 3</a:t>
            </a:r>
            <a:endParaRPr b="1" i="0" sz="1100" u="none" cap="none" strike="noStrike">
              <a:solidFill>
                <a:srgbClr val="FFFFFF"/>
              </a:solidFill>
              <a:latin typeface="Barlow Condensed"/>
              <a:ea typeface="Barlow Condensed"/>
              <a:cs typeface="Barlow Condensed"/>
              <a:sym typeface="Barlow Condensed"/>
            </a:endParaRPr>
          </a:p>
        </p:txBody>
      </p:sp>
      <p:sp>
        <p:nvSpPr>
          <p:cNvPr id="152" name="Google Shape;152;p20"/>
          <p:cNvSpPr txBox="1"/>
          <p:nvPr/>
        </p:nvSpPr>
        <p:spPr>
          <a:xfrm>
            <a:off x="4396057" y="2920597"/>
            <a:ext cx="1002600" cy="1539900"/>
          </a:xfrm>
          <a:prstGeom prst="rect">
            <a:avLst/>
          </a:prstGeom>
          <a:noFill/>
          <a:ln>
            <a:noFill/>
          </a:ln>
        </p:spPr>
        <p:txBody>
          <a:bodyPr anchorCtr="0" anchor="t" bIns="34275" lIns="34275" spcFirstLastPara="1" rIns="34275" wrap="square" tIns="34275">
            <a:spAutoFit/>
          </a:bodyPr>
          <a:lstStyle/>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Buyer/user calls</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Competitive analysis</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Subject-matter expert discussion / interviews</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Solution prototyping</a:t>
            </a:r>
            <a:endParaRPr i="0" sz="700" u="none" cap="none" strike="noStrike">
              <a:solidFill>
                <a:srgbClr val="000000"/>
              </a:solidFill>
              <a:latin typeface="Inter"/>
              <a:ea typeface="Inter"/>
              <a:cs typeface="Inter"/>
              <a:sym typeface="Inter"/>
            </a:endParaRPr>
          </a:p>
          <a:p>
            <a:pPr indent="0" lvl="0" marL="177800" marR="0" rtl="0" algn="l">
              <a:lnSpc>
                <a:spcPct val="115000"/>
              </a:lnSpc>
              <a:spcBef>
                <a:spcPts val="0"/>
              </a:spcBef>
              <a:spcAft>
                <a:spcPts val="0"/>
              </a:spcAft>
              <a:buClr>
                <a:srgbClr val="000000"/>
              </a:buClr>
              <a:buSzPts val="800"/>
              <a:buFont typeface="Arial"/>
              <a:buNone/>
            </a:pPr>
            <a:r>
              <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Value proposition</a:t>
            </a:r>
            <a:endParaRPr b="1" i="0" sz="700" u="none" cap="none" strike="noStrike">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Hi-fi wireframes</a:t>
            </a:r>
            <a:endParaRPr b="1" i="0" sz="700" u="none" cap="none" strike="noStrike">
              <a:solidFill>
                <a:srgbClr val="018CFF"/>
              </a:solidFill>
              <a:latin typeface="Inter"/>
              <a:ea typeface="Inter"/>
              <a:cs typeface="Inter"/>
              <a:sym typeface="Inter"/>
            </a:endParaRPr>
          </a:p>
        </p:txBody>
      </p:sp>
      <p:sp>
        <p:nvSpPr>
          <p:cNvPr id="153" name="Google Shape;153;p20"/>
          <p:cNvSpPr txBox="1"/>
          <p:nvPr/>
        </p:nvSpPr>
        <p:spPr>
          <a:xfrm>
            <a:off x="4391348" y="2537925"/>
            <a:ext cx="762000" cy="3462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Inter"/>
                <a:ea typeface="Inter"/>
                <a:cs typeface="Inter"/>
                <a:sym typeface="Inter"/>
              </a:rPr>
              <a:t>DESIGN THE SOLUTION</a:t>
            </a:r>
            <a:endParaRPr b="1" i="0" sz="900" u="none" cap="none" strike="noStrike">
              <a:solidFill>
                <a:srgbClr val="000000"/>
              </a:solidFill>
              <a:latin typeface="Inter"/>
              <a:ea typeface="Inter"/>
              <a:cs typeface="Inter"/>
              <a:sym typeface="Inter"/>
            </a:endParaRPr>
          </a:p>
        </p:txBody>
      </p:sp>
      <p:sp>
        <p:nvSpPr>
          <p:cNvPr id="154" name="Google Shape;154;p20"/>
          <p:cNvSpPr txBox="1"/>
          <p:nvPr/>
        </p:nvSpPr>
        <p:spPr>
          <a:xfrm>
            <a:off x="5639623" y="2920597"/>
            <a:ext cx="1002600" cy="2035500"/>
          </a:xfrm>
          <a:prstGeom prst="rect">
            <a:avLst/>
          </a:prstGeom>
          <a:noFill/>
          <a:ln>
            <a:noFill/>
          </a:ln>
        </p:spPr>
        <p:txBody>
          <a:bodyPr anchorCtr="0" anchor="t" bIns="34275" lIns="34275" spcFirstLastPara="1" rIns="34275" wrap="square" tIns="34275">
            <a:spAutoFit/>
          </a:bodyPr>
          <a:lstStyle/>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Customer experience</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Pricing strategy</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Product roadmap</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GTM outline /  outline for scaling the business</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Pilot commits or LOI (if appropriate)</a:t>
            </a:r>
            <a:endParaRPr i="0" sz="700" u="none" cap="none" strike="noStrike">
              <a:solidFill>
                <a:srgbClr val="000000"/>
              </a:solidFill>
              <a:latin typeface="Inter"/>
              <a:ea typeface="Inter"/>
              <a:cs typeface="Inter"/>
              <a:sym typeface="Inter"/>
            </a:endParaRPr>
          </a:p>
          <a:p>
            <a:pPr indent="0" lvl="0" marL="177800" marR="0" rtl="0" algn="l">
              <a:lnSpc>
                <a:spcPct val="115000"/>
              </a:lnSpc>
              <a:spcBef>
                <a:spcPts val="0"/>
              </a:spcBef>
              <a:spcAft>
                <a:spcPts val="0"/>
              </a:spcAft>
              <a:buClr>
                <a:srgbClr val="000000"/>
              </a:buClr>
              <a:buSzPts val="800"/>
              <a:buFont typeface="Arial"/>
              <a:buNone/>
            </a:pPr>
            <a:r>
              <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Brand identity</a:t>
            </a:r>
            <a:endParaRPr b="1" i="0" sz="700" u="none" cap="none" strike="noStrike">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Click-thru model</a:t>
            </a:r>
            <a:endParaRPr b="1" i="0" sz="700" u="none" cap="none" strike="noStrike">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Positioning &amp; GTM</a:t>
            </a:r>
            <a:endParaRPr b="1" i="0" sz="700" u="none" cap="none" strike="noStrike">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Business case</a:t>
            </a:r>
            <a:endParaRPr b="1" i="0" sz="700" u="none" cap="none" strike="noStrike">
              <a:solidFill>
                <a:srgbClr val="018CFF"/>
              </a:solidFill>
              <a:latin typeface="Inter"/>
              <a:ea typeface="Inter"/>
              <a:cs typeface="Inter"/>
              <a:sym typeface="Inter"/>
            </a:endParaRPr>
          </a:p>
        </p:txBody>
      </p:sp>
      <p:sp>
        <p:nvSpPr>
          <p:cNvPr id="155" name="Google Shape;155;p20"/>
          <p:cNvSpPr txBox="1"/>
          <p:nvPr/>
        </p:nvSpPr>
        <p:spPr>
          <a:xfrm>
            <a:off x="5634903" y="2537925"/>
            <a:ext cx="762000" cy="3462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Inter"/>
                <a:ea typeface="Inter"/>
                <a:cs typeface="Inter"/>
                <a:sym typeface="Inter"/>
              </a:rPr>
              <a:t>BUILD THE BUSINESS</a:t>
            </a:r>
            <a:endParaRPr b="1" i="0" sz="900" u="none" cap="none" strike="noStrike">
              <a:solidFill>
                <a:srgbClr val="000000"/>
              </a:solidFill>
              <a:latin typeface="Inter"/>
              <a:ea typeface="Inter"/>
              <a:cs typeface="Inter"/>
              <a:sym typeface="Inter"/>
            </a:endParaRPr>
          </a:p>
        </p:txBody>
      </p:sp>
      <p:sp>
        <p:nvSpPr>
          <p:cNvPr id="156" name="Google Shape;156;p20"/>
          <p:cNvSpPr txBox="1"/>
          <p:nvPr/>
        </p:nvSpPr>
        <p:spPr>
          <a:xfrm>
            <a:off x="6820510" y="2920597"/>
            <a:ext cx="902400" cy="1539900"/>
          </a:xfrm>
          <a:prstGeom prst="rect">
            <a:avLst/>
          </a:prstGeom>
          <a:noFill/>
          <a:ln>
            <a:noFill/>
          </a:ln>
        </p:spPr>
        <p:txBody>
          <a:bodyPr anchorCtr="0" anchor="t" bIns="34275" lIns="34275" spcFirstLastPara="1" rIns="34275" wrap="square" tIns="34275">
            <a:spAutoFit/>
          </a:bodyPr>
          <a:lstStyle/>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Synthesis of week’s activities</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Final value proposition</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VC ready pitch deck including business model and GTM plan</a:t>
            </a:r>
            <a:endParaRPr i="0" sz="700" u="none" cap="none" strike="noStrike">
              <a:solidFill>
                <a:srgbClr val="000000"/>
              </a:solidFill>
              <a:latin typeface="Inter"/>
              <a:ea typeface="Inter"/>
              <a:cs typeface="Inter"/>
              <a:sym typeface="Inter"/>
            </a:endParaRPr>
          </a:p>
          <a:p>
            <a:pPr indent="0" lvl="0" marL="177800" marR="0" rtl="0" algn="l">
              <a:lnSpc>
                <a:spcPct val="115000"/>
              </a:lnSpc>
              <a:spcBef>
                <a:spcPts val="0"/>
              </a:spcBef>
              <a:spcAft>
                <a:spcPts val="0"/>
              </a:spcAft>
              <a:buClr>
                <a:srgbClr val="000000"/>
              </a:buClr>
              <a:buSzPts val="800"/>
              <a:buFont typeface="Arial"/>
              <a:buNone/>
            </a:pPr>
            <a:r>
              <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i="0" lang="en" sz="700" u="none" cap="none" strike="noStrike">
                <a:solidFill>
                  <a:srgbClr val="018CFF"/>
                </a:solidFill>
                <a:latin typeface="Inter"/>
                <a:ea typeface="Inter"/>
                <a:cs typeface="Inter"/>
                <a:sym typeface="Inter"/>
              </a:rPr>
              <a:t>Pitch deck</a:t>
            </a:r>
            <a:endParaRPr b="1" i="0" sz="700" u="none" cap="none" strike="noStrike">
              <a:solidFill>
                <a:srgbClr val="018CFF"/>
              </a:solidFill>
              <a:latin typeface="Inter"/>
              <a:ea typeface="Inter"/>
              <a:cs typeface="Inter"/>
              <a:sym typeface="Inter"/>
            </a:endParaRPr>
          </a:p>
        </p:txBody>
      </p:sp>
      <p:sp>
        <p:nvSpPr>
          <p:cNvPr id="157" name="Google Shape;157;p20"/>
          <p:cNvSpPr txBox="1"/>
          <p:nvPr/>
        </p:nvSpPr>
        <p:spPr>
          <a:xfrm>
            <a:off x="6815799" y="2579488"/>
            <a:ext cx="662700" cy="2079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Inter"/>
                <a:ea typeface="Inter"/>
                <a:cs typeface="Inter"/>
                <a:sym typeface="Inter"/>
              </a:rPr>
              <a:t>PITCH</a:t>
            </a:r>
            <a:endParaRPr b="1" i="0" sz="900" u="none" cap="none" strike="noStrike">
              <a:solidFill>
                <a:srgbClr val="000000"/>
              </a:solidFill>
              <a:latin typeface="Inter"/>
              <a:ea typeface="Inter"/>
              <a:cs typeface="Inter"/>
              <a:sym typeface="Inter"/>
            </a:endParaRPr>
          </a:p>
        </p:txBody>
      </p:sp>
      <p:sp>
        <p:nvSpPr>
          <p:cNvPr id="158" name="Google Shape;158;p20"/>
          <p:cNvSpPr txBox="1"/>
          <p:nvPr/>
        </p:nvSpPr>
        <p:spPr>
          <a:xfrm>
            <a:off x="7902234" y="2920597"/>
            <a:ext cx="1002600" cy="1787700"/>
          </a:xfrm>
          <a:prstGeom prst="rect">
            <a:avLst/>
          </a:prstGeom>
          <a:noFill/>
          <a:ln>
            <a:noFill/>
          </a:ln>
        </p:spPr>
        <p:txBody>
          <a:bodyPr anchorCtr="0" anchor="t" bIns="34275" lIns="34275" spcFirstLastPara="1" rIns="34275" wrap="square" tIns="34275">
            <a:spAutoFit/>
          </a:bodyPr>
          <a:lstStyle/>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Deliberation and decision</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Next step: Launch, shelve, or further validate</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00000"/>
              </a:buClr>
              <a:buSzPts val="700"/>
              <a:buFont typeface="Inter"/>
              <a:buChar char="●"/>
            </a:pPr>
            <a:r>
              <a:rPr i="0" lang="en" sz="700" u="none" cap="none" strike="noStrike">
                <a:solidFill>
                  <a:srgbClr val="000000"/>
                </a:solidFill>
                <a:latin typeface="Inter"/>
                <a:ea typeface="Inter"/>
                <a:cs typeface="Inter"/>
                <a:sym typeface="Inter"/>
              </a:rPr>
              <a:t>Supporting materials (if appropriate)</a:t>
            </a:r>
            <a:endParaRPr i="0" sz="700" u="none" cap="none" strike="noStrike">
              <a:solidFill>
                <a:srgbClr val="000000"/>
              </a:solidFill>
              <a:latin typeface="Inter"/>
              <a:ea typeface="Inter"/>
              <a:cs typeface="Inter"/>
              <a:sym typeface="Inter"/>
            </a:endParaRPr>
          </a:p>
          <a:p>
            <a:pPr indent="-88900" lvl="0" marL="177800" marR="0" rtl="0" algn="l">
              <a:lnSpc>
                <a:spcPct val="115000"/>
              </a:lnSpc>
              <a:spcBef>
                <a:spcPts val="0"/>
              </a:spcBef>
              <a:spcAft>
                <a:spcPts val="0"/>
              </a:spcAft>
              <a:buClr>
                <a:srgbClr val="000000"/>
              </a:buClr>
              <a:buSzPts val="800"/>
              <a:buFont typeface="Montserrat"/>
              <a:buNone/>
            </a:pPr>
            <a:r>
              <a:t/>
            </a:r>
            <a:endParaRPr i="0" sz="700" u="none" cap="none" strike="noStrike">
              <a:solidFill>
                <a:srgbClr val="000000"/>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lang="en" sz="700">
                <a:solidFill>
                  <a:srgbClr val="018CFF"/>
                </a:solidFill>
                <a:latin typeface="Inter"/>
                <a:ea typeface="Inter"/>
                <a:cs typeface="Inter"/>
                <a:sym typeface="Inter"/>
              </a:rPr>
              <a:t>Debrief session</a:t>
            </a:r>
            <a:endParaRPr b="1" sz="700">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lang="en" sz="700">
                <a:solidFill>
                  <a:srgbClr val="018CFF"/>
                </a:solidFill>
                <a:latin typeface="Inter"/>
                <a:ea typeface="Inter"/>
                <a:cs typeface="Inter"/>
                <a:sym typeface="Inter"/>
              </a:rPr>
              <a:t>Investment case</a:t>
            </a:r>
            <a:endParaRPr b="1" sz="700">
              <a:solidFill>
                <a:srgbClr val="018CFF"/>
              </a:solidFill>
              <a:latin typeface="Inter"/>
              <a:ea typeface="Inter"/>
              <a:cs typeface="Inter"/>
              <a:sym typeface="Inter"/>
            </a:endParaRPr>
          </a:p>
          <a:p>
            <a:pPr indent="-133350" lvl="0" marL="177800" marR="0" rtl="0" algn="l">
              <a:lnSpc>
                <a:spcPct val="115000"/>
              </a:lnSpc>
              <a:spcBef>
                <a:spcPts val="0"/>
              </a:spcBef>
              <a:spcAft>
                <a:spcPts val="0"/>
              </a:spcAft>
              <a:buClr>
                <a:srgbClr val="018CFF"/>
              </a:buClr>
              <a:buSzPts val="700"/>
              <a:buFont typeface="Inter"/>
              <a:buChar char="➔"/>
            </a:pPr>
            <a:r>
              <a:rPr b="1" lang="en" sz="700">
                <a:solidFill>
                  <a:srgbClr val="018CFF"/>
                </a:solidFill>
                <a:latin typeface="Inter"/>
                <a:ea typeface="Inter"/>
                <a:cs typeface="Inter"/>
                <a:sym typeface="Inter"/>
              </a:rPr>
              <a:t>Recommended next steps</a:t>
            </a:r>
            <a:endParaRPr b="1" sz="700">
              <a:solidFill>
                <a:srgbClr val="018CFF"/>
              </a:solidFill>
              <a:latin typeface="Inter"/>
              <a:ea typeface="Inter"/>
              <a:cs typeface="Inter"/>
              <a:sym typeface="Inter"/>
            </a:endParaRPr>
          </a:p>
        </p:txBody>
      </p:sp>
      <p:sp>
        <p:nvSpPr>
          <p:cNvPr id="159" name="Google Shape;159;p20"/>
          <p:cNvSpPr txBox="1"/>
          <p:nvPr/>
        </p:nvSpPr>
        <p:spPr>
          <a:xfrm>
            <a:off x="7897523" y="2537925"/>
            <a:ext cx="662700" cy="3462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Inter"/>
                <a:ea typeface="Inter"/>
                <a:cs typeface="Inter"/>
                <a:sym typeface="Inter"/>
              </a:rPr>
              <a:t>NEWCO DECISION</a:t>
            </a:r>
            <a:endParaRPr b="1" i="0" sz="900" u="none" cap="none" strike="noStrike">
              <a:solidFill>
                <a:srgbClr val="000000"/>
              </a:solidFill>
              <a:latin typeface="Inter"/>
              <a:ea typeface="Inter"/>
              <a:cs typeface="Inter"/>
              <a:sym typeface="Inter"/>
            </a:endParaRPr>
          </a:p>
        </p:txBody>
      </p:sp>
      <p:sp>
        <p:nvSpPr>
          <p:cNvPr id="160" name="Google Shape;160;p20"/>
          <p:cNvSpPr/>
          <p:nvPr/>
        </p:nvSpPr>
        <p:spPr>
          <a:xfrm>
            <a:off x="7897525" y="2170275"/>
            <a:ext cx="952800" cy="276000"/>
          </a:xfrm>
          <a:prstGeom prst="rect">
            <a:avLst/>
          </a:prstGeom>
          <a:solidFill>
            <a:srgbClr val="018CF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 sz="900">
                <a:solidFill>
                  <a:srgbClr val="FFFFFF"/>
                </a:solidFill>
                <a:latin typeface="Barlow Condensed"/>
                <a:ea typeface="Barlow Condensed"/>
                <a:cs typeface="Barlow Condensed"/>
                <a:sym typeface="Barlow Condensed"/>
              </a:rPr>
              <a:t>POST</a:t>
            </a:r>
            <a:r>
              <a:rPr b="1" i="0" lang="en" sz="900" u="none" cap="none" strike="noStrike">
                <a:solidFill>
                  <a:srgbClr val="FFFFFF"/>
                </a:solidFill>
                <a:latin typeface="Barlow Condensed"/>
                <a:ea typeface="Barlow Condensed"/>
                <a:cs typeface="Barlow Condensed"/>
                <a:sym typeface="Barlow Condensed"/>
              </a:rPr>
              <a:t> PITCH DAY</a:t>
            </a:r>
            <a:endParaRPr b="1" i="0" sz="900" u="none" cap="none" strike="noStrike">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CUSTOM_5">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733200" y="2355500"/>
            <a:ext cx="7677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Barlow Condensed SemiBold"/>
              <a:buNone/>
              <a:defRPr sz="3600">
                <a:solidFill>
                  <a:schemeClr val="lt1"/>
                </a:solidFill>
                <a:latin typeface="Barlow Condensed SemiBold"/>
                <a:ea typeface="Barlow Condensed SemiBold"/>
                <a:cs typeface="Barlow Condensed SemiBold"/>
                <a:sym typeface="Barlow Condensed SemiBold"/>
              </a:defRPr>
            </a:lvl1pPr>
            <a:lvl2pPr lvl="1"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2pPr>
            <a:lvl3pPr lvl="2"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3pPr>
            <a:lvl4pPr lvl="3"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4pPr>
            <a:lvl5pPr lvl="4"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5pPr>
            <a:lvl6pPr lvl="5"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6pPr>
            <a:lvl7pPr lvl="6"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7pPr>
            <a:lvl8pPr lvl="7"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8pPr>
            <a:lvl9pPr lvl="8" algn="ctr">
              <a:spcBef>
                <a:spcPts val="0"/>
              </a:spcBef>
              <a:spcAft>
                <a:spcPts val="0"/>
              </a:spcAft>
              <a:buClr>
                <a:schemeClr val="lt1"/>
              </a:buClr>
              <a:buSzPts val="3600"/>
              <a:buNone/>
              <a:defRPr sz="3600">
                <a:solidFill>
                  <a:schemeClr val="lt1"/>
                </a:solidFill>
                <a:latin typeface="IBM Plex Mono Medium"/>
                <a:ea typeface="IBM Plex Mono Medium"/>
                <a:cs typeface="IBM Plex Mono Medium"/>
                <a:sym typeface="IBM Plex Mono Medium"/>
              </a:defRPr>
            </a:lvl9pPr>
          </a:lstStyle>
          <a:p/>
        </p:txBody>
      </p:sp>
      <p:sp>
        <p:nvSpPr>
          <p:cNvPr id="16" name="Google Shape;16;p3"/>
          <p:cNvSpPr txBox="1"/>
          <p:nvPr>
            <p:ph idx="1" type="subTitle"/>
          </p:nvPr>
        </p:nvSpPr>
        <p:spPr>
          <a:xfrm>
            <a:off x="1685850" y="4606375"/>
            <a:ext cx="5772300" cy="3789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ance - Overview">
  <p:cSld name="CUSTOM_2_1_1_1">
    <p:bg>
      <p:bgPr>
        <a:blipFill>
          <a:blip r:embed="rId2">
            <a:alphaModFix/>
          </a:blip>
          <a:stretch>
            <a:fillRect/>
          </a:stretch>
        </a:blipFill>
      </p:bgPr>
    </p:bg>
    <p:spTree>
      <p:nvGrpSpPr>
        <p:cNvPr id="161" name="Shape 161"/>
        <p:cNvGrpSpPr/>
        <p:nvPr/>
      </p:nvGrpSpPr>
      <p:grpSpPr>
        <a:xfrm>
          <a:off x="0" y="0"/>
          <a:ext cx="0" cy="0"/>
          <a:chOff x="0" y="0"/>
          <a:chExt cx="0" cy="0"/>
        </a:xfrm>
      </p:grpSpPr>
      <p:grpSp>
        <p:nvGrpSpPr>
          <p:cNvPr id="162" name="Google Shape;162;p21"/>
          <p:cNvGrpSpPr/>
          <p:nvPr/>
        </p:nvGrpSpPr>
        <p:grpSpPr>
          <a:xfrm>
            <a:off x="246725" y="1322525"/>
            <a:ext cx="2743200" cy="1008300"/>
            <a:chOff x="639175" y="2488688"/>
            <a:chExt cx="2743200" cy="1008300"/>
          </a:xfrm>
        </p:grpSpPr>
        <p:sp>
          <p:nvSpPr>
            <p:cNvPr id="163" name="Google Shape;163;p21"/>
            <p:cNvSpPr txBox="1"/>
            <p:nvPr/>
          </p:nvSpPr>
          <p:spPr>
            <a:xfrm>
              <a:off x="1440175" y="2488688"/>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Phase 04</a:t>
              </a:r>
              <a:endParaRPr b="1" sz="1200">
                <a:solidFill>
                  <a:schemeClr val="lt1"/>
                </a:solidFill>
                <a:latin typeface="IBM Plex Mono"/>
                <a:ea typeface="IBM Plex Mono"/>
                <a:cs typeface="IBM Plex Mono"/>
                <a:sym typeface="IBM Plex Mono"/>
              </a:endParaRPr>
            </a:p>
          </p:txBody>
        </p:sp>
        <p:sp>
          <p:nvSpPr>
            <p:cNvPr id="164" name="Google Shape;164;p21"/>
            <p:cNvSpPr txBox="1"/>
            <p:nvPr/>
          </p:nvSpPr>
          <p:spPr>
            <a:xfrm>
              <a:off x="639175" y="2765588"/>
              <a:ext cx="2743200" cy="7314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Clr>
                  <a:schemeClr val="dk1"/>
                </a:buClr>
                <a:buSzPts val="1800"/>
                <a:buFont typeface="Arial"/>
                <a:buNone/>
              </a:pPr>
              <a:r>
                <a:rPr lang="en" sz="4300">
                  <a:solidFill>
                    <a:schemeClr val="lt1"/>
                  </a:solidFill>
                  <a:latin typeface="Barlow Condensed Medium"/>
                  <a:ea typeface="Barlow Condensed Medium"/>
                  <a:cs typeface="Barlow Condensed Medium"/>
                  <a:sym typeface="Barlow Condensed Medium"/>
                </a:rPr>
                <a:t>CLEARANCE</a:t>
              </a:r>
              <a:endParaRPr sz="4300">
                <a:solidFill>
                  <a:schemeClr val="lt1"/>
                </a:solidFill>
                <a:latin typeface="Barlow Condensed Medium"/>
                <a:ea typeface="Barlow Condensed Medium"/>
                <a:cs typeface="Barlow Condensed Medium"/>
                <a:sym typeface="Barlow Condensed Medium"/>
              </a:endParaRPr>
            </a:p>
          </p:txBody>
        </p:sp>
      </p:grpSp>
      <p:sp>
        <p:nvSpPr>
          <p:cNvPr id="165" name="Google Shape;16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21"/>
          <p:cNvSpPr txBox="1"/>
          <p:nvPr/>
        </p:nvSpPr>
        <p:spPr>
          <a:xfrm>
            <a:off x="407825" y="2668450"/>
            <a:ext cx="26550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a:solidFill>
                  <a:schemeClr val="lt1"/>
                </a:solidFill>
                <a:latin typeface="IBM Plex Mono"/>
                <a:ea typeface="IBM Plex Mono"/>
                <a:cs typeface="IBM Plex Mono"/>
                <a:sym typeface="IBM Plex Mono"/>
              </a:rPr>
              <a:t>TWO WEEKS TO ALIGN ON THE PATH FORWARD FOR EACH BUSINESS CONCEPT</a:t>
            </a:r>
            <a:endParaRPr>
              <a:solidFill>
                <a:schemeClr val="lt1"/>
              </a:solidFill>
              <a:latin typeface="IBM Plex Mono"/>
              <a:ea typeface="IBM Plex Mono"/>
              <a:cs typeface="IBM Plex Mono"/>
              <a:sym typeface="IBM Plex Mono"/>
            </a:endParaRPr>
          </a:p>
        </p:txBody>
      </p:sp>
      <p:sp>
        <p:nvSpPr>
          <p:cNvPr id="167" name="Google Shape;167;p21"/>
          <p:cNvSpPr/>
          <p:nvPr/>
        </p:nvSpPr>
        <p:spPr>
          <a:xfrm rot="-5400000">
            <a:off x="1764250" y="1143250"/>
            <a:ext cx="66600" cy="26550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txBox="1"/>
          <p:nvPr/>
        </p:nvSpPr>
        <p:spPr>
          <a:xfrm>
            <a:off x="3769013" y="2516113"/>
            <a:ext cx="4445400" cy="5295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800"/>
              </a:spcBef>
              <a:spcAft>
                <a:spcPts val="0"/>
              </a:spcAft>
              <a:buNone/>
            </a:pPr>
            <a:r>
              <a:rPr lang="en">
                <a:solidFill>
                  <a:schemeClr val="dk1"/>
                </a:solidFill>
                <a:latin typeface="IBM Plex Mono Medium"/>
                <a:ea typeface="IBM Plex Mono Medium"/>
                <a:cs typeface="IBM Plex Mono Medium"/>
                <a:sym typeface="IBM Plex Mono Medium"/>
              </a:rPr>
              <a:t>SPRINT WEEK RESULTS IN A GO / NO-GO LAUNCH DECISION:</a:t>
            </a:r>
            <a:endParaRPr>
              <a:latin typeface="IBM Plex Mono Medium"/>
              <a:ea typeface="IBM Plex Mono Medium"/>
              <a:cs typeface="IBM Plex Mono Medium"/>
              <a:sym typeface="IBM Plex Mono Medium"/>
            </a:endParaRPr>
          </a:p>
        </p:txBody>
      </p:sp>
      <p:sp>
        <p:nvSpPr>
          <p:cNvPr id="169" name="Google Shape;169;p21"/>
          <p:cNvSpPr txBox="1"/>
          <p:nvPr>
            <p:ph idx="1" type="body"/>
          </p:nvPr>
        </p:nvSpPr>
        <p:spPr>
          <a:xfrm>
            <a:off x="3769025" y="150325"/>
            <a:ext cx="5092200" cy="1854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Inter"/>
              <a:buChar char="●"/>
              <a:defRPr>
                <a:latin typeface="Inter"/>
                <a:ea typeface="Inter"/>
                <a:cs typeface="Inter"/>
                <a:sym typeface="Inte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0" name="Google Shape;170;p21"/>
          <p:cNvSpPr txBox="1"/>
          <p:nvPr/>
        </p:nvSpPr>
        <p:spPr>
          <a:xfrm>
            <a:off x="4200660" y="4603814"/>
            <a:ext cx="4228500" cy="512400"/>
          </a:xfrm>
          <a:prstGeom prst="rect">
            <a:avLst/>
          </a:prstGeom>
          <a:noFill/>
          <a:ln>
            <a:noFill/>
          </a:ln>
        </p:spPr>
        <p:txBody>
          <a:bodyPr anchorCtr="0" anchor="ctr" bIns="19050" lIns="19050" spcFirstLastPara="1" rIns="19050" wrap="square" tIns="19050">
            <a:noAutofit/>
          </a:bodyPr>
          <a:lstStyle/>
          <a:p>
            <a:pPr indent="0" lvl="0" marL="0" rtl="0" algn="ctr">
              <a:lnSpc>
                <a:spcPct val="80000"/>
              </a:lnSpc>
              <a:spcBef>
                <a:spcPts val="800"/>
              </a:spcBef>
              <a:spcAft>
                <a:spcPts val="0"/>
              </a:spcAft>
              <a:buNone/>
            </a:pPr>
            <a:r>
              <a:rPr lang="en">
                <a:solidFill>
                  <a:srgbClr val="018CFF"/>
                </a:solidFill>
                <a:latin typeface="IBM Plex Mono"/>
                <a:ea typeface="IBM Plex Mono"/>
                <a:cs typeface="IBM Plex Mono"/>
                <a:sym typeface="IBM Plex Mono"/>
              </a:rPr>
              <a:t>Launch, shelve, or further validate it?</a:t>
            </a:r>
            <a:endParaRPr>
              <a:solidFill>
                <a:srgbClr val="018CFF"/>
              </a:solidFill>
              <a:latin typeface="IBM Plex Mono"/>
              <a:ea typeface="IBM Plex Mono"/>
              <a:cs typeface="IBM Plex Mono"/>
              <a:sym typeface="IBM Plex Mono"/>
            </a:endParaRPr>
          </a:p>
        </p:txBody>
      </p:sp>
      <p:grpSp>
        <p:nvGrpSpPr>
          <p:cNvPr id="171" name="Google Shape;171;p21"/>
          <p:cNvGrpSpPr/>
          <p:nvPr/>
        </p:nvGrpSpPr>
        <p:grpSpPr>
          <a:xfrm rot="1800044">
            <a:off x="5400666" y="3132462"/>
            <a:ext cx="1211086" cy="1300196"/>
            <a:chOff x="3598037" y="2898346"/>
            <a:chExt cx="1211113" cy="1300224"/>
          </a:xfrm>
        </p:grpSpPr>
        <p:sp>
          <p:nvSpPr>
            <p:cNvPr id="172" name="Google Shape;172;p21"/>
            <p:cNvSpPr/>
            <p:nvPr/>
          </p:nvSpPr>
          <p:spPr>
            <a:xfrm>
              <a:off x="3616650" y="3005470"/>
              <a:ext cx="1192500" cy="1193100"/>
            </a:xfrm>
            <a:prstGeom prst="ellipse">
              <a:avLst/>
            </a:prstGeom>
            <a:noFill/>
            <a:ln cap="flat" cmpd="sng" w="28575">
              <a:solidFill>
                <a:srgbClr val="00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1"/>
            <p:cNvSpPr/>
            <p:nvPr/>
          </p:nvSpPr>
          <p:spPr>
            <a:xfrm>
              <a:off x="4112850" y="2898346"/>
              <a:ext cx="200100" cy="200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4609050" y="3798383"/>
              <a:ext cx="200100" cy="200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3598037" y="3798371"/>
              <a:ext cx="200100" cy="200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1"/>
          <p:cNvSpPr txBox="1"/>
          <p:nvPr/>
        </p:nvSpPr>
        <p:spPr>
          <a:xfrm>
            <a:off x="6655700" y="3042625"/>
            <a:ext cx="165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018CFF"/>
                </a:solidFill>
                <a:latin typeface="Inter"/>
                <a:ea typeface="Inter"/>
                <a:cs typeface="Inter"/>
                <a:sym typeface="Inter"/>
              </a:rPr>
              <a:t>Meaningful strategic opportunity</a:t>
            </a:r>
            <a:endParaRPr>
              <a:latin typeface="Inter"/>
              <a:ea typeface="Inter"/>
              <a:cs typeface="Inter"/>
              <a:sym typeface="Inter"/>
            </a:endParaRPr>
          </a:p>
        </p:txBody>
      </p:sp>
      <p:sp>
        <p:nvSpPr>
          <p:cNvPr id="177" name="Google Shape;177;p21"/>
          <p:cNvSpPr txBox="1"/>
          <p:nvPr/>
        </p:nvSpPr>
        <p:spPr>
          <a:xfrm>
            <a:off x="6655700" y="4080300"/>
            <a:ext cx="165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018CFF"/>
                </a:solidFill>
                <a:latin typeface="Inter"/>
                <a:ea typeface="Inter"/>
                <a:cs typeface="Inter"/>
                <a:sym typeface="Inter"/>
              </a:rPr>
              <a:t>Significant investment interest</a:t>
            </a:r>
            <a:endParaRPr>
              <a:latin typeface="Inter"/>
              <a:ea typeface="Inter"/>
              <a:cs typeface="Inter"/>
              <a:sym typeface="Inter"/>
            </a:endParaRPr>
          </a:p>
        </p:txBody>
      </p:sp>
      <p:sp>
        <p:nvSpPr>
          <p:cNvPr id="178" name="Google Shape;178;p21"/>
          <p:cNvSpPr txBox="1"/>
          <p:nvPr/>
        </p:nvSpPr>
        <p:spPr>
          <a:xfrm>
            <a:off x="3528950" y="3557088"/>
            <a:ext cx="16521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rgbClr val="018CFF"/>
                </a:solidFill>
                <a:latin typeface="Inter"/>
                <a:ea typeface="Inter"/>
                <a:cs typeface="Inter"/>
                <a:sym typeface="Inter"/>
              </a:rPr>
              <a:t>Launchable business concept</a:t>
            </a:r>
            <a:endParaRPr>
              <a:latin typeface="Inter"/>
              <a:ea typeface="Inter"/>
              <a:cs typeface="Inter"/>
              <a:sym typeface="Inter"/>
            </a:endParaRPr>
          </a:p>
        </p:txBody>
      </p:sp>
      <p:grpSp>
        <p:nvGrpSpPr>
          <p:cNvPr id="179" name="Google Shape;179;p21"/>
          <p:cNvGrpSpPr/>
          <p:nvPr/>
        </p:nvGrpSpPr>
        <p:grpSpPr>
          <a:xfrm>
            <a:off x="5544113" y="3356390"/>
            <a:ext cx="924600" cy="924600"/>
            <a:chOff x="5544113" y="3356377"/>
            <a:chExt cx="924600" cy="924600"/>
          </a:xfrm>
        </p:grpSpPr>
        <p:sp>
          <p:nvSpPr>
            <p:cNvPr id="180" name="Google Shape;180;p21"/>
            <p:cNvSpPr/>
            <p:nvPr/>
          </p:nvSpPr>
          <p:spPr>
            <a:xfrm>
              <a:off x="5679413" y="3491688"/>
              <a:ext cx="654000" cy="654000"/>
            </a:xfrm>
            <a:prstGeom prst="star4">
              <a:avLst>
                <a:gd fmla="val 125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p:nvPr/>
          </p:nvSpPr>
          <p:spPr>
            <a:xfrm rot="2700000">
              <a:off x="5679517" y="3491782"/>
              <a:ext cx="653791" cy="653791"/>
            </a:xfrm>
            <a:prstGeom prst="star4">
              <a:avLst>
                <a:gd fmla="val 125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2" name="Google Shape;182;p21"/>
          <p:cNvPicPr preferRelativeResize="0"/>
          <p:nvPr/>
        </p:nvPicPr>
        <p:blipFill rotWithShape="1">
          <a:blip r:embed="rId3">
            <a:alphaModFix/>
          </a:blip>
          <a:srcRect b="0" l="0" r="71700" t="0"/>
          <a:stretch/>
        </p:blipFill>
        <p:spPr>
          <a:xfrm>
            <a:off x="228605" y="4727024"/>
            <a:ext cx="318641" cy="266023"/>
          </a:xfrm>
          <a:prstGeom prst="rect">
            <a:avLst/>
          </a:prstGeom>
          <a:noFill/>
          <a:ln>
            <a:noFill/>
          </a:ln>
        </p:spPr>
      </p:pic>
      <p:sp>
        <p:nvSpPr>
          <p:cNvPr id="183" name="Google Shape;183;p21"/>
          <p:cNvSpPr txBox="1"/>
          <p:nvPr/>
        </p:nvSpPr>
        <p:spPr>
          <a:xfrm>
            <a:off x="246725" y="213425"/>
            <a:ext cx="1141200" cy="8313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4800">
                <a:solidFill>
                  <a:schemeClr val="lt1"/>
                </a:solidFill>
                <a:latin typeface="IBM Plex Mono"/>
                <a:ea typeface="IBM Plex Mono"/>
                <a:cs typeface="IBM Plex Mono"/>
                <a:sym typeface="IBM Plex Mono"/>
              </a:rPr>
              <a:t>04</a:t>
            </a:r>
            <a:endParaRPr b="1" sz="4800">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ntdown + Liftoff - Overview">
  <p:cSld name="CUSTOM_2_1_1_1_1">
    <p:bg>
      <p:bgPr>
        <a:blipFill>
          <a:blip r:embed="rId2">
            <a:alphaModFix/>
          </a:blip>
          <a:stretch>
            <a:fillRect/>
          </a:stretch>
        </a:blipFill>
      </p:bgPr>
    </p:bg>
    <p:spTree>
      <p:nvGrpSpPr>
        <p:cNvPr id="184" name="Shape 184"/>
        <p:cNvGrpSpPr/>
        <p:nvPr/>
      </p:nvGrpSpPr>
      <p:grpSpPr>
        <a:xfrm>
          <a:off x="0" y="0"/>
          <a:ext cx="0" cy="0"/>
          <a:chOff x="0" y="0"/>
          <a:chExt cx="0" cy="0"/>
        </a:xfrm>
      </p:grpSpPr>
      <p:grpSp>
        <p:nvGrpSpPr>
          <p:cNvPr id="185" name="Google Shape;185;p22"/>
          <p:cNvGrpSpPr/>
          <p:nvPr/>
        </p:nvGrpSpPr>
        <p:grpSpPr>
          <a:xfrm>
            <a:off x="246725" y="1322525"/>
            <a:ext cx="2743200" cy="1008300"/>
            <a:chOff x="639175" y="2488688"/>
            <a:chExt cx="2743200" cy="1008300"/>
          </a:xfrm>
        </p:grpSpPr>
        <p:sp>
          <p:nvSpPr>
            <p:cNvPr id="186" name="Google Shape;186;p22"/>
            <p:cNvSpPr txBox="1"/>
            <p:nvPr/>
          </p:nvSpPr>
          <p:spPr>
            <a:xfrm>
              <a:off x="1440175" y="2488688"/>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Phase 05</a:t>
              </a:r>
              <a:endParaRPr b="1" sz="1200">
                <a:solidFill>
                  <a:schemeClr val="lt1"/>
                </a:solidFill>
                <a:latin typeface="IBM Plex Mono"/>
                <a:ea typeface="IBM Plex Mono"/>
                <a:cs typeface="IBM Plex Mono"/>
                <a:sym typeface="IBM Plex Mono"/>
              </a:endParaRPr>
            </a:p>
          </p:txBody>
        </p:sp>
        <p:sp>
          <p:nvSpPr>
            <p:cNvPr id="187" name="Google Shape;187;p22"/>
            <p:cNvSpPr txBox="1"/>
            <p:nvPr/>
          </p:nvSpPr>
          <p:spPr>
            <a:xfrm>
              <a:off x="639175" y="2765588"/>
              <a:ext cx="2743200" cy="7314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Clr>
                  <a:schemeClr val="dk1"/>
                </a:buClr>
                <a:buSzPts val="1800"/>
                <a:buFont typeface="Arial"/>
                <a:buNone/>
              </a:pPr>
              <a:r>
                <a:rPr lang="en" sz="4300">
                  <a:solidFill>
                    <a:schemeClr val="lt1"/>
                  </a:solidFill>
                  <a:latin typeface="Barlow Condensed Medium"/>
                  <a:ea typeface="Barlow Condensed Medium"/>
                  <a:cs typeface="Barlow Condensed Medium"/>
                  <a:sym typeface="Barlow Condensed Medium"/>
                </a:rPr>
                <a:t>COUNTDOWN + LIFTOFF</a:t>
              </a:r>
              <a:endParaRPr sz="4300">
                <a:solidFill>
                  <a:schemeClr val="lt1"/>
                </a:solidFill>
                <a:latin typeface="Barlow Condensed Medium"/>
                <a:ea typeface="Barlow Condensed Medium"/>
                <a:cs typeface="Barlow Condensed Medium"/>
                <a:sym typeface="Barlow Condensed Medium"/>
              </a:endParaRPr>
            </a:p>
          </p:txBody>
        </p:sp>
      </p:grpSp>
      <p:sp>
        <p:nvSpPr>
          <p:cNvPr id="188" name="Google Shape;1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189" name="Google Shape;189;p22"/>
          <p:cNvSpPr txBox="1"/>
          <p:nvPr/>
        </p:nvSpPr>
        <p:spPr>
          <a:xfrm>
            <a:off x="407825" y="3273625"/>
            <a:ext cx="26550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a:solidFill>
                  <a:schemeClr val="lt1"/>
                </a:solidFill>
                <a:latin typeface="IBM Plex Mono"/>
                <a:ea typeface="IBM Plex Mono"/>
                <a:cs typeface="IBM Plex Mono"/>
                <a:sym typeface="IBM Plex Mono"/>
              </a:rPr>
              <a:t>HIGH ALPHA INNOVATION SUPPORTS THE NEWCOS FROM LAUNCH TO EXIT</a:t>
            </a:r>
            <a:endParaRPr>
              <a:solidFill>
                <a:schemeClr val="lt1"/>
              </a:solidFill>
              <a:latin typeface="IBM Plex Mono"/>
              <a:ea typeface="IBM Plex Mono"/>
              <a:cs typeface="IBM Plex Mono"/>
              <a:sym typeface="IBM Plex Mono"/>
            </a:endParaRPr>
          </a:p>
        </p:txBody>
      </p:sp>
      <p:sp>
        <p:nvSpPr>
          <p:cNvPr id="190" name="Google Shape;190;p22"/>
          <p:cNvSpPr/>
          <p:nvPr/>
        </p:nvSpPr>
        <p:spPr>
          <a:xfrm rot="-5400000">
            <a:off x="1764250" y="1748425"/>
            <a:ext cx="66600" cy="26550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txBox="1"/>
          <p:nvPr/>
        </p:nvSpPr>
        <p:spPr>
          <a:xfrm>
            <a:off x="3528952" y="2092700"/>
            <a:ext cx="5008800" cy="357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800"/>
              </a:spcBef>
              <a:spcAft>
                <a:spcPts val="0"/>
              </a:spcAft>
              <a:buNone/>
            </a:pPr>
            <a:r>
              <a:rPr lang="en">
                <a:solidFill>
                  <a:schemeClr val="dk1"/>
                </a:solidFill>
                <a:latin typeface="IBM Plex Mono Medium"/>
                <a:ea typeface="IBM Plex Mono Medium"/>
                <a:cs typeface="IBM Plex Mono Medium"/>
                <a:sym typeface="IBM Plex Mono Medium"/>
              </a:rPr>
              <a:t>Key activities during Countdown and Liftoff: </a:t>
            </a:r>
            <a:endParaRPr>
              <a:solidFill>
                <a:schemeClr val="dk1"/>
              </a:solidFill>
              <a:latin typeface="IBM Plex Mono Medium"/>
              <a:ea typeface="IBM Plex Mono Medium"/>
              <a:cs typeface="IBM Plex Mono Medium"/>
              <a:sym typeface="IBM Plex Mono Medium"/>
            </a:endParaRPr>
          </a:p>
        </p:txBody>
      </p:sp>
      <p:sp>
        <p:nvSpPr>
          <p:cNvPr id="192" name="Google Shape;192;p22"/>
          <p:cNvSpPr txBox="1"/>
          <p:nvPr/>
        </p:nvSpPr>
        <p:spPr>
          <a:xfrm>
            <a:off x="3488900" y="2596400"/>
            <a:ext cx="24201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Inter"/>
              <a:buChar char="●"/>
            </a:pPr>
            <a:r>
              <a:rPr lang="en" sz="1200">
                <a:latin typeface="Inter"/>
                <a:ea typeface="Inter"/>
                <a:cs typeface="Inter"/>
                <a:sym typeface="Inter"/>
              </a:rPr>
              <a:t>Synthesis and debrief</a:t>
            </a:r>
            <a:endParaRPr sz="1200">
              <a:latin typeface="Inter"/>
              <a:ea typeface="Inter"/>
              <a:cs typeface="Inter"/>
              <a:sym typeface="Inter"/>
            </a:endParaRPr>
          </a:p>
          <a:p>
            <a:pPr indent="-304800" lvl="0" marL="457200" rtl="0" algn="l">
              <a:spcBef>
                <a:spcPts val="0"/>
              </a:spcBef>
              <a:spcAft>
                <a:spcPts val="0"/>
              </a:spcAft>
              <a:buSzPts val="1200"/>
              <a:buFont typeface="Inter"/>
              <a:buChar char="●"/>
            </a:pPr>
            <a:r>
              <a:rPr lang="en" sz="1200">
                <a:latin typeface="Inter"/>
                <a:ea typeface="Inter"/>
                <a:cs typeface="Inter"/>
                <a:sym typeface="Inter"/>
              </a:rPr>
              <a:t>Funding &amp; next steps recommendations</a:t>
            </a:r>
            <a:endParaRPr sz="1200">
              <a:latin typeface="Inter"/>
              <a:ea typeface="Inter"/>
              <a:cs typeface="Inter"/>
              <a:sym typeface="Inter"/>
            </a:endParaRPr>
          </a:p>
          <a:p>
            <a:pPr indent="-304800" lvl="0" marL="457200" rtl="0" algn="l">
              <a:spcBef>
                <a:spcPts val="0"/>
              </a:spcBef>
              <a:spcAft>
                <a:spcPts val="0"/>
              </a:spcAft>
              <a:buSzPts val="1200"/>
              <a:buFont typeface="Inter"/>
              <a:buChar char="●"/>
            </a:pPr>
            <a:r>
              <a:rPr lang="en" sz="1200">
                <a:latin typeface="Inter"/>
                <a:ea typeface="Inter"/>
                <a:cs typeface="Inter"/>
                <a:sym typeface="Inter"/>
              </a:rPr>
              <a:t>Investment case materials</a:t>
            </a:r>
            <a:endParaRPr sz="1200">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Deal term alignment</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Founder Recruiting</a:t>
            </a:r>
            <a:endParaRPr sz="1200">
              <a:latin typeface="Inter"/>
              <a:ea typeface="Inter"/>
              <a:cs typeface="Inter"/>
              <a:sym typeface="Inter"/>
            </a:endParaRPr>
          </a:p>
        </p:txBody>
      </p:sp>
      <p:sp>
        <p:nvSpPr>
          <p:cNvPr id="193" name="Google Shape;193;p22"/>
          <p:cNvSpPr txBox="1"/>
          <p:nvPr/>
        </p:nvSpPr>
        <p:spPr>
          <a:xfrm>
            <a:off x="3769025" y="340350"/>
            <a:ext cx="5008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latin typeface="Inter Medium"/>
                <a:ea typeface="Inter Medium"/>
                <a:cs typeface="Inter Medium"/>
                <a:sym typeface="Inter Medium"/>
              </a:rPr>
              <a:t>If Sprint Week and Clearance results in a “go” decision for external launch, HAI supports the startup at every step of its progression, with heavy support in the beginning and a shift in focus over time to recruiting, fundraising, and developing market traction.</a:t>
            </a:r>
            <a:endParaRPr sz="1200">
              <a:latin typeface="Inter Medium"/>
              <a:ea typeface="Inter Medium"/>
              <a:cs typeface="Inter Medium"/>
              <a:sym typeface="Inter Medium"/>
            </a:endParaRPr>
          </a:p>
          <a:p>
            <a:pPr indent="0" lvl="0" marL="0" rtl="0" algn="l">
              <a:spcBef>
                <a:spcPts val="0"/>
              </a:spcBef>
              <a:spcAft>
                <a:spcPts val="0"/>
              </a:spcAft>
              <a:buNone/>
            </a:pPr>
            <a:r>
              <a:rPr lang="en" sz="1200">
                <a:latin typeface="Inter Medium"/>
                <a:ea typeface="Inter Medium"/>
                <a:cs typeface="Inter Medium"/>
                <a:sym typeface="Inter Medium"/>
              </a:rPr>
              <a:t>After a “go” decision, it can take 14+ weeks to set up, fund, and staff a startup. During this time, HAI ensures the liftoff and launch are as smooth as possible.</a:t>
            </a:r>
            <a:endParaRPr sz="1200">
              <a:latin typeface="Inter Medium"/>
              <a:ea typeface="Inter Medium"/>
              <a:cs typeface="Inter Medium"/>
              <a:sym typeface="Inter Medium"/>
            </a:endParaRPr>
          </a:p>
        </p:txBody>
      </p:sp>
      <p:sp>
        <p:nvSpPr>
          <p:cNvPr id="194" name="Google Shape;194;p22"/>
          <p:cNvSpPr txBox="1"/>
          <p:nvPr/>
        </p:nvSpPr>
        <p:spPr>
          <a:xfrm>
            <a:off x="6077525" y="2594038"/>
            <a:ext cx="26151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Inter"/>
              <a:buChar char="●"/>
            </a:pPr>
            <a:r>
              <a:rPr lang="en" sz="1200">
                <a:latin typeface="Inter"/>
                <a:ea typeface="Inter"/>
                <a:cs typeface="Inter"/>
                <a:sym typeface="Inter"/>
              </a:rPr>
              <a:t>Assign Board of Directors</a:t>
            </a:r>
            <a:endParaRPr sz="1200">
              <a:latin typeface="Inter"/>
              <a:ea typeface="Inter"/>
              <a:cs typeface="Inter"/>
              <a:sym typeface="Inter"/>
            </a:endParaRPr>
          </a:p>
          <a:p>
            <a:pPr indent="-304800" lvl="0" marL="457200" rtl="0" algn="l">
              <a:spcBef>
                <a:spcPts val="0"/>
              </a:spcBef>
              <a:spcAft>
                <a:spcPts val="0"/>
              </a:spcAft>
              <a:buSzPts val="1200"/>
              <a:buFont typeface="Inter"/>
              <a:buChar char="●"/>
            </a:pPr>
            <a:r>
              <a:rPr lang="en" sz="1200">
                <a:latin typeface="Inter"/>
                <a:ea typeface="Inter"/>
                <a:cs typeface="Inter"/>
                <a:sym typeface="Inter"/>
              </a:rPr>
              <a:t>Name and Brand NewCo</a:t>
            </a:r>
            <a:endParaRPr sz="1200">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NewCo formed/funded</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Operations set up</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Platform support (finance, marketing, design, legal)</a:t>
            </a:r>
            <a:endParaRPr sz="1200">
              <a:latin typeface="Inter"/>
              <a:ea typeface="Inter"/>
              <a:cs typeface="Inter"/>
              <a:sym typeface="Inter"/>
            </a:endParaRPr>
          </a:p>
        </p:txBody>
      </p:sp>
      <p:pic>
        <p:nvPicPr>
          <p:cNvPr id="195" name="Google Shape;195;p22"/>
          <p:cNvPicPr preferRelativeResize="0"/>
          <p:nvPr/>
        </p:nvPicPr>
        <p:blipFill rotWithShape="1">
          <a:blip r:embed="rId3">
            <a:alphaModFix/>
          </a:blip>
          <a:srcRect b="0" l="0" r="71700" t="0"/>
          <a:stretch/>
        </p:blipFill>
        <p:spPr>
          <a:xfrm>
            <a:off x="228605" y="4727024"/>
            <a:ext cx="318641" cy="266023"/>
          </a:xfrm>
          <a:prstGeom prst="rect">
            <a:avLst/>
          </a:prstGeom>
          <a:noFill/>
          <a:ln>
            <a:noFill/>
          </a:ln>
        </p:spPr>
      </p:pic>
      <p:sp>
        <p:nvSpPr>
          <p:cNvPr id="196" name="Google Shape;196;p22"/>
          <p:cNvSpPr txBox="1"/>
          <p:nvPr/>
        </p:nvSpPr>
        <p:spPr>
          <a:xfrm>
            <a:off x="246725" y="213425"/>
            <a:ext cx="1141200" cy="8313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4800">
                <a:solidFill>
                  <a:schemeClr val="lt1"/>
                </a:solidFill>
                <a:latin typeface="IBM Plex Mono"/>
                <a:ea typeface="IBM Plex Mono"/>
                <a:cs typeface="IBM Plex Mono"/>
                <a:sym typeface="IBM Plex Mono"/>
              </a:rPr>
              <a:t>05</a:t>
            </a:r>
            <a:endParaRPr b="1" sz="4800">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elerate - Overview">
  <p:cSld name="CUSTOM_2_1_1_1_1_1">
    <p:bg>
      <p:bgPr>
        <a:blipFill>
          <a:blip r:embed="rId2">
            <a:alphaModFix/>
          </a:blip>
          <a:stretch>
            <a:fillRect/>
          </a:stretch>
        </a:blipFill>
      </p:bgPr>
    </p:bg>
    <p:spTree>
      <p:nvGrpSpPr>
        <p:cNvPr id="197" name="Shape 197"/>
        <p:cNvGrpSpPr/>
        <p:nvPr/>
      </p:nvGrpSpPr>
      <p:grpSpPr>
        <a:xfrm>
          <a:off x="0" y="0"/>
          <a:ext cx="0" cy="0"/>
          <a:chOff x="0" y="0"/>
          <a:chExt cx="0" cy="0"/>
        </a:xfrm>
      </p:grpSpPr>
      <p:grpSp>
        <p:nvGrpSpPr>
          <p:cNvPr id="198" name="Google Shape;198;p23"/>
          <p:cNvGrpSpPr/>
          <p:nvPr/>
        </p:nvGrpSpPr>
        <p:grpSpPr>
          <a:xfrm>
            <a:off x="246725" y="1322525"/>
            <a:ext cx="2743200" cy="1008300"/>
            <a:chOff x="639175" y="2488688"/>
            <a:chExt cx="2743200" cy="1008300"/>
          </a:xfrm>
        </p:grpSpPr>
        <p:sp>
          <p:nvSpPr>
            <p:cNvPr id="199" name="Google Shape;199;p23"/>
            <p:cNvSpPr txBox="1"/>
            <p:nvPr/>
          </p:nvSpPr>
          <p:spPr>
            <a:xfrm>
              <a:off x="1440175" y="2488688"/>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Phase 06</a:t>
              </a:r>
              <a:endParaRPr b="1" sz="1200">
                <a:solidFill>
                  <a:schemeClr val="lt1"/>
                </a:solidFill>
                <a:latin typeface="IBM Plex Mono"/>
                <a:ea typeface="IBM Plex Mono"/>
                <a:cs typeface="IBM Plex Mono"/>
                <a:sym typeface="IBM Plex Mono"/>
              </a:endParaRPr>
            </a:p>
          </p:txBody>
        </p:sp>
        <p:sp>
          <p:nvSpPr>
            <p:cNvPr id="200" name="Google Shape;200;p23"/>
            <p:cNvSpPr txBox="1"/>
            <p:nvPr/>
          </p:nvSpPr>
          <p:spPr>
            <a:xfrm>
              <a:off x="639175" y="2765588"/>
              <a:ext cx="2743200" cy="7314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Clr>
                  <a:schemeClr val="dk1"/>
                </a:buClr>
                <a:buSzPts val="1800"/>
                <a:buFont typeface="Arial"/>
                <a:buNone/>
              </a:pPr>
              <a:r>
                <a:rPr lang="en" sz="4300">
                  <a:solidFill>
                    <a:schemeClr val="lt1"/>
                  </a:solidFill>
                  <a:latin typeface="Barlow Condensed Medium"/>
                  <a:ea typeface="Barlow Condensed Medium"/>
                  <a:cs typeface="Barlow Condensed Medium"/>
                  <a:sym typeface="Barlow Condensed Medium"/>
                </a:rPr>
                <a:t>ACCELERATE</a:t>
              </a:r>
              <a:endParaRPr sz="4300">
                <a:solidFill>
                  <a:schemeClr val="lt1"/>
                </a:solidFill>
                <a:latin typeface="Barlow Condensed Medium"/>
                <a:ea typeface="Barlow Condensed Medium"/>
                <a:cs typeface="Barlow Condensed Medium"/>
                <a:sym typeface="Barlow Condensed Medium"/>
              </a:endParaRPr>
            </a:p>
          </p:txBody>
        </p:sp>
      </p:grpSp>
      <p:sp>
        <p:nvSpPr>
          <p:cNvPr id="201" name="Google Shape;20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202" name="Google Shape;202;p23"/>
          <p:cNvSpPr txBox="1"/>
          <p:nvPr/>
        </p:nvSpPr>
        <p:spPr>
          <a:xfrm>
            <a:off x="407825" y="2680700"/>
            <a:ext cx="26550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0"/>
              </a:spcAft>
              <a:buNone/>
            </a:pPr>
            <a:r>
              <a:rPr lang="en">
                <a:solidFill>
                  <a:schemeClr val="lt1"/>
                </a:solidFill>
                <a:latin typeface="IBM Plex Mono"/>
                <a:ea typeface="IBM Plex Mono"/>
                <a:cs typeface="IBM Plex Mono"/>
                <a:sym typeface="IBM Plex Mono"/>
              </a:rPr>
              <a:t>HAI’S PLATFORM FOR FOUNDER SUCCESS</a:t>
            </a:r>
            <a:endParaRPr>
              <a:solidFill>
                <a:schemeClr val="lt1"/>
              </a:solidFill>
              <a:latin typeface="IBM Plex Mono"/>
              <a:ea typeface="IBM Plex Mono"/>
              <a:cs typeface="IBM Plex Mono"/>
              <a:sym typeface="IBM Plex Mono"/>
            </a:endParaRPr>
          </a:p>
        </p:txBody>
      </p:sp>
      <p:sp>
        <p:nvSpPr>
          <p:cNvPr id="203" name="Google Shape;203;p23"/>
          <p:cNvSpPr/>
          <p:nvPr/>
        </p:nvSpPr>
        <p:spPr>
          <a:xfrm rot="-5400000">
            <a:off x="1764250" y="1155500"/>
            <a:ext cx="66600" cy="2655000"/>
          </a:xfrm>
          <a:prstGeom prst="rect">
            <a:avLst/>
          </a:prstGeom>
          <a:gradFill>
            <a:gsLst>
              <a:gs pos="0">
                <a:srgbClr val="D9D9D9"/>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txBox="1"/>
          <p:nvPr/>
        </p:nvSpPr>
        <p:spPr>
          <a:xfrm>
            <a:off x="3769025" y="340350"/>
            <a:ext cx="5008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latin typeface="IBM Plex Mono Medium"/>
                <a:ea typeface="IBM Plex Mono Medium"/>
                <a:cs typeface="IBM Plex Mono Medium"/>
                <a:sym typeface="IBM Plex Mono Medium"/>
              </a:rPr>
              <a:t>Accelerate</a:t>
            </a:r>
            <a:r>
              <a:rPr lang="en" sz="1200">
                <a:latin typeface="Inter Medium"/>
                <a:ea typeface="Inter Medium"/>
                <a:cs typeface="Inter Medium"/>
                <a:sym typeface="Inter Medium"/>
              </a:rPr>
              <a:t> is an intensive, white-glove program designed to coach and support co-founders to rigorously test assumptions on the path to product/market fit. We equip founders with the resources and coaching to navigate early startup hurdles with confidence.</a:t>
            </a:r>
            <a:endParaRPr sz="1200">
              <a:latin typeface="Inter Medium"/>
              <a:ea typeface="Inter Medium"/>
              <a:cs typeface="Inter Medium"/>
              <a:sym typeface="Inter Medium"/>
            </a:endParaRPr>
          </a:p>
        </p:txBody>
      </p:sp>
      <p:sp>
        <p:nvSpPr>
          <p:cNvPr id="205" name="Google Shape;205;p23"/>
          <p:cNvSpPr/>
          <p:nvPr/>
        </p:nvSpPr>
        <p:spPr>
          <a:xfrm>
            <a:off x="4566052" y="2114712"/>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06" name="Google Shape;206;p23"/>
          <p:cNvSpPr/>
          <p:nvPr/>
        </p:nvSpPr>
        <p:spPr>
          <a:xfrm>
            <a:off x="5607956" y="1564201"/>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07" name="Google Shape;207;p23"/>
          <p:cNvSpPr/>
          <p:nvPr/>
        </p:nvSpPr>
        <p:spPr>
          <a:xfrm>
            <a:off x="5607956" y="2665225"/>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08" name="Google Shape;208;p23"/>
          <p:cNvSpPr/>
          <p:nvPr/>
        </p:nvSpPr>
        <p:spPr>
          <a:xfrm>
            <a:off x="5607956" y="3766248"/>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09" name="Google Shape;209;p23"/>
          <p:cNvSpPr/>
          <p:nvPr/>
        </p:nvSpPr>
        <p:spPr>
          <a:xfrm>
            <a:off x="4566052" y="3215735"/>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10" name="Google Shape;210;p23"/>
          <p:cNvSpPr/>
          <p:nvPr/>
        </p:nvSpPr>
        <p:spPr>
          <a:xfrm>
            <a:off x="6649707" y="2114745"/>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11" name="Google Shape;211;p23"/>
          <p:cNvSpPr/>
          <p:nvPr/>
        </p:nvSpPr>
        <p:spPr>
          <a:xfrm>
            <a:off x="6649707" y="3215769"/>
            <a:ext cx="1331100" cy="1101600"/>
          </a:xfrm>
          <a:prstGeom prst="hexagon">
            <a:avLst>
              <a:gd fmla="val 25000" name="adj"/>
              <a:gd fmla="val 115470" name="vf"/>
            </a:avLst>
          </a:prstGeom>
          <a:solidFill>
            <a:srgbClr val="FFFFFF"/>
          </a:solidFill>
          <a:ln cap="flat" cmpd="sng" w="19050">
            <a:solidFill>
              <a:schemeClr val="accent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212" name="Google Shape;212;p23"/>
          <p:cNvPicPr preferRelativeResize="0"/>
          <p:nvPr/>
        </p:nvPicPr>
        <p:blipFill rotWithShape="1">
          <a:blip r:embed="rId3">
            <a:alphaModFix/>
          </a:blip>
          <a:srcRect b="16040" l="11603" r="11603" t="16047"/>
          <a:stretch/>
        </p:blipFill>
        <p:spPr>
          <a:xfrm>
            <a:off x="5849375" y="1708796"/>
            <a:ext cx="848125" cy="716151"/>
          </a:xfrm>
          <a:prstGeom prst="rect">
            <a:avLst/>
          </a:prstGeom>
          <a:noFill/>
          <a:ln>
            <a:noFill/>
          </a:ln>
        </p:spPr>
      </p:pic>
      <p:pic>
        <p:nvPicPr>
          <p:cNvPr id="213" name="Google Shape;213;p23"/>
          <p:cNvPicPr preferRelativeResize="0"/>
          <p:nvPr/>
        </p:nvPicPr>
        <p:blipFill>
          <a:blip r:embed="rId4">
            <a:alphaModFix/>
          </a:blip>
          <a:stretch>
            <a:fillRect/>
          </a:stretch>
        </p:blipFill>
        <p:spPr>
          <a:xfrm>
            <a:off x="4874045" y="3621035"/>
            <a:ext cx="714980" cy="290439"/>
          </a:xfrm>
          <a:prstGeom prst="rect">
            <a:avLst/>
          </a:prstGeom>
          <a:noFill/>
          <a:ln>
            <a:noFill/>
          </a:ln>
        </p:spPr>
      </p:pic>
      <p:pic>
        <p:nvPicPr>
          <p:cNvPr id="214" name="Google Shape;214;p23"/>
          <p:cNvPicPr preferRelativeResize="0"/>
          <p:nvPr/>
        </p:nvPicPr>
        <p:blipFill rotWithShape="1">
          <a:blip r:embed="rId5">
            <a:alphaModFix/>
          </a:blip>
          <a:srcRect b="0" l="0" r="76614" t="0"/>
          <a:stretch/>
        </p:blipFill>
        <p:spPr>
          <a:xfrm>
            <a:off x="6809666" y="3660432"/>
            <a:ext cx="1011046" cy="211643"/>
          </a:xfrm>
          <a:prstGeom prst="rect">
            <a:avLst/>
          </a:prstGeom>
          <a:noFill/>
          <a:ln>
            <a:noFill/>
          </a:ln>
        </p:spPr>
      </p:pic>
      <p:pic>
        <p:nvPicPr>
          <p:cNvPr id="215" name="Google Shape;215;p23"/>
          <p:cNvPicPr preferRelativeResize="0"/>
          <p:nvPr/>
        </p:nvPicPr>
        <p:blipFill>
          <a:blip r:embed="rId6">
            <a:alphaModFix/>
          </a:blip>
          <a:stretch>
            <a:fillRect/>
          </a:stretch>
        </p:blipFill>
        <p:spPr>
          <a:xfrm>
            <a:off x="5799325" y="3070522"/>
            <a:ext cx="948219" cy="290438"/>
          </a:xfrm>
          <a:prstGeom prst="rect">
            <a:avLst/>
          </a:prstGeom>
          <a:noFill/>
          <a:ln>
            <a:noFill/>
          </a:ln>
        </p:spPr>
      </p:pic>
      <p:grpSp>
        <p:nvGrpSpPr>
          <p:cNvPr id="216" name="Google Shape;216;p23"/>
          <p:cNvGrpSpPr/>
          <p:nvPr/>
        </p:nvGrpSpPr>
        <p:grpSpPr>
          <a:xfrm>
            <a:off x="4919821" y="2369386"/>
            <a:ext cx="623590" cy="662727"/>
            <a:chOff x="4919821" y="2369386"/>
            <a:chExt cx="623590" cy="662727"/>
          </a:xfrm>
        </p:grpSpPr>
        <p:pic>
          <p:nvPicPr>
            <p:cNvPr id="217" name="Google Shape;217;p23"/>
            <p:cNvPicPr preferRelativeResize="0"/>
            <p:nvPr/>
          </p:nvPicPr>
          <p:blipFill rotWithShape="1">
            <a:blip r:embed="rId7">
              <a:alphaModFix/>
            </a:blip>
            <a:srcRect b="0" l="0" r="71700" t="0"/>
            <a:stretch/>
          </p:blipFill>
          <p:spPr>
            <a:xfrm>
              <a:off x="5072305" y="2369386"/>
              <a:ext cx="318640" cy="266023"/>
            </a:xfrm>
            <a:prstGeom prst="rect">
              <a:avLst/>
            </a:prstGeom>
            <a:noFill/>
            <a:ln>
              <a:noFill/>
            </a:ln>
          </p:spPr>
        </p:pic>
        <p:sp>
          <p:nvSpPr>
            <p:cNvPr id="218" name="Google Shape;218;p23"/>
            <p:cNvSpPr txBox="1"/>
            <p:nvPr/>
          </p:nvSpPr>
          <p:spPr>
            <a:xfrm>
              <a:off x="4919821" y="2699668"/>
              <a:ext cx="623590" cy="332444"/>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1200">
                  <a:latin typeface="Barlow Condensed Medium"/>
                  <a:ea typeface="Barlow Condensed Medium"/>
                  <a:cs typeface="Barlow Condensed Medium"/>
                  <a:sym typeface="Barlow Condensed Medium"/>
                </a:rPr>
                <a:t>FOUNDER TOOLKIT</a:t>
              </a:r>
              <a:endParaRPr sz="1200">
                <a:latin typeface="Barlow Condensed Medium"/>
                <a:ea typeface="Barlow Condensed Medium"/>
                <a:cs typeface="Barlow Condensed Medium"/>
                <a:sym typeface="Barlow Condensed Medium"/>
              </a:endParaRPr>
            </a:p>
          </p:txBody>
        </p:sp>
      </p:grpSp>
      <p:grpSp>
        <p:nvGrpSpPr>
          <p:cNvPr id="219" name="Google Shape;219;p23"/>
          <p:cNvGrpSpPr/>
          <p:nvPr/>
        </p:nvGrpSpPr>
        <p:grpSpPr>
          <a:xfrm>
            <a:off x="7003617" y="2369386"/>
            <a:ext cx="623590" cy="662727"/>
            <a:chOff x="2658850" y="1306125"/>
            <a:chExt cx="881400" cy="980800"/>
          </a:xfrm>
        </p:grpSpPr>
        <p:pic>
          <p:nvPicPr>
            <p:cNvPr id="220" name="Google Shape;220;p23"/>
            <p:cNvPicPr preferRelativeResize="0"/>
            <p:nvPr/>
          </p:nvPicPr>
          <p:blipFill rotWithShape="1">
            <a:blip r:embed="rId7">
              <a:alphaModFix/>
            </a:blip>
            <a:srcRect b="0" l="0" r="71700" t="0"/>
            <a:stretch/>
          </p:blipFill>
          <p:spPr>
            <a:xfrm>
              <a:off x="2874374" y="1306125"/>
              <a:ext cx="450375" cy="393700"/>
            </a:xfrm>
            <a:prstGeom prst="rect">
              <a:avLst/>
            </a:prstGeom>
            <a:noFill/>
            <a:ln>
              <a:noFill/>
            </a:ln>
          </p:spPr>
        </p:pic>
        <p:sp>
          <p:nvSpPr>
            <p:cNvPr id="221" name="Google Shape;221;p23"/>
            <p:cNvSpPr txBox="1"/>
            <p:nvPr/>
          </p:nvSpPr>
          <p:spPr>
            <a:xfrm>
              <a:off x="2658850" y="1794925"/>
              <a:ext cx="881400" cy="4920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1200">
                  <a:latin typeface="Barlow Condensed Medium"/>
                  <a:ea typeface="Barlow Condensed Medium"/>
                  <a:cs typeface="Barlow Condensed Medium"/>
                  <a:sym typeface="Barlow Condensed Medium"/>
                </a:rPr>
                <a:t>FOUNDER FORUMS</a:t>
              </a:r>
              <a:endParaRPr sz="1200">
                <a:latin typeface="Barlow Condensed Medium"/>
                <a:ea typeface="Barlow Condensed Medium"/>
                <a:cs typeface="Barlow Condensed Medium"/>
                <a:sym typeface="Barlow Condensed Medium"/>
              </a:endParaRPr>
            </a:p>
          </p:txBody>
        </p:sp>
      </p:grpSp>
      <p:grpSp>
        <p:nvGrpSpPr>
          <p:cNvPr id="222" name="Google Shape;222;p23"/>
          <p:cNvGrpSpPr/>
          <p:nvPr/>
        </p:nvGrpSpPr>
        <p:grpSpPr>
          <a:xfrm>
            <a:off x="5961637" y="4086451"/>
            <a:ext cx="688114" cy="496508"/>
            <a:chOff x="2658833" y="1306125"/>
            <a:chExt cx="972600" cy="734806"/>
          </a:xfrm>
        </p:grpSpPr>
        <p:pic>
          <p:nvPicPr>
            <p:cNvPr id="223" name="Google Shape;223;p23"/>
            <p:cNvPicPr preferRelativeResize="0"/>
            <p:nvPr/>
          </p:nvPicPr>
          <p:blipFill rotWithShape="1">
            <a:blip r:embed="rId7">
              <a:alphaModFix/>
            </a:blip>
            <a:srcRect b="0" l="0" r="71700" t="0"/>
            <a:stretch/>
          </p:blipFill>
          <p:spPr>
            <a:xfrm>
              <a:off x="2874374" y="1306125"/>
              <a:ext cx="450375" cy="393700"/>
            </a:xfrm>
            <a:prstGeom prst="rect">
              <a:avLst/>
            </a:prstGeom>
            <a:noFill/>
            <a:ln>
              <a:noFill/>
            </a:ln>
          </p:spPr>
        </p:pic>
        <p:sp>
          <p:nvSpPr>
            <p:cNvPr id="224" name="Google Shape;224;p23"/>
            <p:cNvSpPr txBox="1"/>
            <p:nvPr/>
          </p:nvSpPr>
          <p:spPr>
            <a:xfrm>
              <a:off x="2658833" y="1794931"/>
              <a:ext cx="972600" cy="2460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1200">
                  <a:latin typeface="Barlow Condensed Medium"/>
                  <a:ea typeface="Barlow Condensed Medium"/>
                  <a:cs typeface="Barlow Condensed Medium"/>
                  <a:sym typeface="Barlow Condensed Medium"/>
                </a:rPr>
                <a:t>PARTNERS</a:t>
              </a:r>
              <a:endParaRPr sz="1200">
                <a:latin typeface="Barlow Condensed Medium"/>
                <a:ea typeface="Barlow Condensed Medium"/>
                <a:cs typeface="Barlow Condensed Medium"/>
                <a:sym typeface="Barlow Condensed Medium"/>
              </a:endParaRPr>
            </a:p>
          </p:txBody>
        </p:sp>
      </p:grpSp>
      <p:pic>
        <p:nvPicPr>
          <p:cNvPr id="225" name="Google Shape;225;p23"/>
          <p:cNvPicPr preferRelativeResize="0"/>
          <p:nvPr/>
        </p:nvPicPr>
        <p:blipFill rotWithShape="1">
          <a:blip r:embed="rId7">
            <a:alphaModFix/>
          </a:blip>
          <a:srcRect b="0" l="0" r="71700" t="0"/>
          <a:stretch/>
        </p:blipFill>
        <p:spPr>
          <a:xfrm>
            <a:off x="228605" y="4727024"/>
            <a:ext cx="318641" cy="266023"/>
          </a:xfrm>
          <a:prstGeom prst="rect">
            <a:avLst/>
          </a:prstGeom>
          <a:noFill/>
          <a:ln>
            <a:noFill/>
          </a:ln>
        </p:spPr>
      </p:pic>
      <p:sp>
        <p:nvSpPr>
          <p:cNvPr id="226" name="Google Shape;226;p23"/>
          <p:cNvSpPr txBox="1"/>
          <p:nvPr/>
        </p:nvSpPr>
        <p:spPr>
          <a:xfrm>
            <a:off x="246725" y="213425"/>
            <a:ext cx="1141200" cy="8313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4800">
                <a:solidFill>
                  <a:schemeClr val="lt1"/>
                </a:solidFill>
                <a:latin typeface="IBM Plex Mono"/>
                <a:ea typeface="IBM Plex Mono"/>
                <a:cs typeface="IBM Plex Mono"/>
                <a:sym typeface="IBM Plex Mono"/>
              </a:rPr>
              <a:t>06</a:t>
            </a:r>
            <a:endParaRPr b="1" sz="4800">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elerate - Detail">
  <p:cSld name="CUSTOM_2_1_1_1_1_1_1">
    <p:bg>
      <p:bgPr>
        <a:blipFill>
          <a:blip r:embed="rId2">
            <a:alphaModFix/>
          </a:blip>
          <a:stretch>
            <a:fillRect/>
          </a:stretch>
        </a:blipFill>
      </p:bgPr>
    </p:bg>
    <p:spTree>
      <p:nvGrpSpPr>
        <p:cNvPr id="227" name="Shape 227"/>
        <p:cNvGrpSpPr/>
        <p:nvPr/>
      </p:nvGrpSpPr>
      <p:grpSpPr>
        <a:xfrm>
          <a:off x="0" y="0"/>
          <a:ext cx="0" cy="0"/>
          <a:chOff x="0" y="0"/>
          <a:chExt cx="0" cy="0"/>
        </a:xfrm>
      </p:grpSpPr>
      <p:sp>
        <p:nvSpPr>
          <p:cNvPr id="228" name="Google Shape;22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229" name="Google Shape;229;p24"/>
          <p:cNvSpPr txBox="1"/>
          <p:nvPr/>
        </p:nvSpPr>
        <p:spPr>
          <a:xfrm>
            <a:off x="1428750" y="259925"/>
            <a:ext cx="7429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BM Plex Mono Medium"/>
                <a:ea typeface="IBM Plex Mono Medium"/>
                <a:cs typeface="IBM Plex Mono Medium"/>
                <a:sym typeface="IBM Plex Mono Medium"/>
              </a:rPr>
              <a:t>“ACCELERATE”: NETWORK, TRACTION, TEAM, OPS</a:t>
            </a:r>
            <a:endParaRPr>
              <a:latin typeface="IBM Plex Mono Medium"/>
              <a:ea typeface="IBM Plex Mono Medium"/>
              <a:cs typeface="IBM Plex Mono Medium"/>
              <a:sym typeface="IBM Plex Mono Medium"/>
            </a:endParaRPr>
          </a:p>
          <a:p>
            <a:pPr indent="0" lvl="0" marL="0" rtl="0" algn="l">
              <a:spcBef>
                <a:spcPts val="0"/>
              </a:spcBef>
              <a:spcAft>
                <a:spcPts val="0"/>
              </a:spcAft>
              <a:buNone/>
            </a:pPr>
            <a:r>
              <a:t/>
            </a:r>
            <a:endParaRPr sz="1200">
              <a:latin typeface="Inter Medium"/>
              <a:ea typeface="Inter Medium"/>
              <a:cs typeface="Inter Medium"/>
              <a:sym typeface="Inter Medium"/>
            </a:endParaRPr>
          </a:p>
          <a:p>
            <a:pPr indent="0" lvl="0" marL="0" rtl="0" algn="l">
              <a:spcBef>
                <a:spcPts val="0"/>
              </a:spcBef>
              <a:spcAft>
                <a:spcPts val="0"/>
              </a:spcAft>
              <a:buNone/>
            </a:pPr>
            <a:r>
              <a:rPr lang="en" sz="1200">
                <a:latin typeface="Inter Medium"/>
                <a:ea typeface="Inter Medium"/>
                <a:cs typeface="Inter Medium"/>
                <a:sym typeface="Inter Medium"/>
              </a:rPr>
              <a:t>We focus on the critical elements of early startup success, providing strategy, coaching, and assets to accelerate co-founders’ journeys</a:t>
            </a:r>
            <a:endParaRPr sz="1200">
              <a:latin typeface="Inter Medium"/>
              <a:ea typeface="Inter Medium"/>
              <a:cs typeface="Inter Medium"/>
              <a:sym typeface="Inter Medium"/>
            </a:endParaRPr>
          </a:p>
        </p:txBody>
      </p:sp>
      <p:sp>
        <p:nvSpPr>
          <p:cNvPr id="230" name="Google Shape;230;p24"/>
          <p:cNvSpPr txBox="1"/>
          <p:nvPr/>
        </p:nvSpPr>
        <p:spPr>
          <a:xfrm rot="5400000">
            <a:off x="-172522" y="808303"/>
            <a:ext cx="1141200" cy="276900"/>
          </a:xfrm>
          <a:prstGeom prst="rect">
            <a:avLst/>
          </a:prstGeom>
          <a:noFill/>
          <a:ln>
            <a:noFill/>
          </a:ln>
        </p:spPr>
        <p:txBody>
          <a:bodyPr anchorCtr="0" anchor="t" bIns="0" lIns="91425" spcFirstLastPara="1" rIns="91425" wrap="square" tIns="91425">
            <a:spAutoFit/>
          </a:bodyPr>
          <a:lstStyle/>
          <a:p>
            <a:pPr indent="0" lvl="0" marL="0" rtl="0" algn="ctr">
              <a:spcBef>
                <a:spcPts val="0"/>
              </a:spcBef>
              <a:spcAft>
                <a:spcPts val="0"/>
              </a:spcAft>
              <a:buClr>
                <a:schemeClr val="dk1"/>
              </a:buClr>
              <a:buSzPts val="1800"/>
              <a:buFont typeface="Arial"/>
              <a:buNone/>
            </a:pPr>
            <a:r>
              <a:rPr b="1" lang="en" sz="1200">
                <a:solidFill>
                  <a:schemeClr val="lt1"/>
                </a:solidFill>
                <a:latin typeface="IBM Plex Mono"/>
                <a:ea typeface="IBM Plex Mono"/>
                <a:cs typeface="IBM Plex Mono"/>
                <a:sym typeface="IBM Plex Mono"/>
              </a:rPr>
              <a:t>ACCELERATE</a:t>
            </a:r>
            <a:endParaRPr b="1" sz="1200">
              <a:solidFill>
                <a:schemeClr val="lt1"/>
              </a:solidFill>
              <a:latin typeface="IBM Plex Mono"/>
              <a:ea typeface="IBM Plex Mono"/>
              <a:cs typeface="IBM Plex Mono"/>
              <a:sym typeface="IBM Plex Mono"/>
            </a:endParaRPr>
          </a:p>
        </p:txBody>
      </p:sp>
      <p:grpSp>
        <p:nvGrpSpPr>
          <p:cNvPr id="231" name="Google Shape;231;p24"/>
          <p:cNvGrpSpPr/>
          <p:nvPr/>
        </p:nvGrpSpPr>
        <p:grpSpPr>
          <a:xfrm flipH="1">
            <a:off x="2988137" y="839650"/>
            <a:ext cx="4039200" cy="4041000"/>
            <a:chOff x="3776749" y="1287750"/>
            <a:chExt cx="4039200" cy="4041000"/>
          </a:xfrm>
        </p:grpSpPr>
        <p:sp>
          <p:nvSpPr>
            <p:cNvPr id="232" name="Google Shape;232;p24"/>
            <p:cNvSpPr/>
            <p:nvPr/>
          </p:nvSpPr>
          <p:spPr>
            <a:xfrm rot="1800397">
              <a:off x="4317945" y="1829067"/>
              <a:ext cx="2956808" cy="2958367"/>
            </a:xfrm>
            <a:prstGeom prst="ellipse">
              <a:avLst/>
            </a:prstGeom>
            <a:noFill/>
            <a:ln cap="flat" cmpd="sng" w="28575">
              <a:solidFill>
                <a:srgbClr val="00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4"/>
            <p:cNvSpPr/>
            <p:nvPr/>
          </p:nvSpPr>
          <p:spPr>
            <a:xfrm rot="1800579">
              <a:off x="4886414" y="2397926"/>
              <a:ext cx="1819869" cy="1820649"/>
            </a:xfrm>
            <a:prstGeom prst="ellipse">
              <a:avLst/>
            </a:prstGeom>
            <a:noFill/>
            <a:ln cap="flat" cmpd="sng" w="28575">
              <a:solidFill>
                <a:srgbClr val="00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4"/>
            <p:cNvSpPr/>
            <p:nvPr/>
          </p:nvSpPr>
          <p:spPr>
            <a:xfrm rot="1800465">
              <a:off x="4612227" y="2123478"/>
              <a:ext cx="2368245" cy="2369544"/>
            </a:xfrm>
            <a:prstGeom prst="ellipse">
              <a:avLst/>
            </a:prstGeom>
            <a:noFill/>
            <a:ln cap="flat" cmpd="sng" w="28575">
              <a:solidFill>
                <a:srgbClr val="00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4"/>
            <p:cNvSpPr/>
            <p:nvPr/>
          </p:nvSpPr>
          <p:spPr>
            <a:xfrm rot="1800831">
              <a:off x="5174110" y="2685751"/>
              <a:ext cx="1244479" cy="1244999"/>
            </a:xfrm>
            <a:prstGeom prst="ellipse">
              <a:avLst/>
            </a:prstGeom>
            <a:noFill/>
            <a:ln cap="flat" cmpd="sng" w="28575">
              <a:solidFill>
                <a:srgbClr val="00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rot="1801300">
              <a:off x="6568471" y="2008494"/>
              <a:ext cx="200269" cy="200119"/>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rot="1801300">
              <a:off x="6295162" y="3288389"/>
              <a:ext cx="200269" cy="200119"/>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rot="1801300">
              <a:off x="4982806" y="2618522"/>
              <a:ext cx="200269" cy="200119"/>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 name="Google Shape;239;p24"/>
            <p:cNvGrpSpPr/>
            <p:nvPr/>
          </p:nvGrpSpPr>
          <p:grpSpPr>
            <a:xfrm>
              <a:off x="5334049" y="2845950"/>
              <a:ext cx="924600" cy="924600"/>
              <a:chOff x="5544113" y="3356377"/>
              <a:chExt cx="924600" cy="924600"/>
            </a:xfrm>
          </p:grpSpPr>
          <p:sp>
            <p:nvSpPr>
              <p:cNvPr id="240" name="Google Shape;240;p24"/>
              <p:cNvSpPr/>
              <p:nvPr/>
            </p:nvSpPr>
            <p:spPr>
              <a:xfrm>
                <a:off x="5679413" y="3491688"/>
                <a:ext cx="654000" cy="654000"/>
              </a:xfrm>
              <a:prstGeom prst="star4">
                <a:avLst>
                  <a:gd fmla="val 125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rot="2700000">
                <a:off x="5679517" y="3491782"/>
                <a:ext cx="653791" cy="653791"/>
              </a:xfrm>
              <a:prstGeom prst="star4">
                <a:avLst>
                  <a:gd fmla="val 125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4"/>
            <p:cNvSpPr/>
            <p:nvPr/>
          </p:nvSpPr>
          <p:spPr>
            <a:xfrm rot="1801300">
              <a:off x="4982812" y="4517089"/>
              <a:ext cx="200269" cy="200119"/>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24"/>
          <p:cNvSpPr/>
          <p:nvPr/>
        </p:nvSpPr>
        <p:spPr>
          <a:xfrm>
            <a:off x="1019175" y="1246850"/>
            <a:ext cx="2954400" cy="108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018CFF"/>
                </a:solidFill>
                <a:highlight>
                  <a:schemeClr val="lt1"/>
                </a:highlight>
                <a:latin typeface="IBM Plex Mono Medium"/>
                <a:ea typeface="IBM Plex Mono Medium"/>
                <a:cs typeface="IBM Plex Mono Medium"/>
                <a:sym typeface="IBM Plex Mono Medium"/>
              </a:rPr>
              <a:t>NETWORK</a:t>
            </a:r>
            <a:endParaRPr>
              <a:solidFill>
                <a:srgbClr val="018CFF"/>
              </a:solidFill>
              <a:highlight>
                <a:schemeClr val="lt1"/>
              </a:highlight>
              <a:latin typeface="IBM Plex Mono Medium"/>
              <a:ea typeface="IBM Plex Mono Medium"/>
              <a:cs typeface="IBM Plex Mono Medium"/>
              <a:sym typeface="IBM Plex Mono Medium"/>
            </a:endParaRPr>
          </a:p>
          <a:p>
            <a:pPr indent="0" lvl="0" marL="0" rtl="0" algn="r">
              <a:spcBef>
                <a:spcPts val="0"/>
              </a:spcBef>
              <a:spcAft>
                <a:spcPts val="0"/>
              </a:spcAft>
              <a:buNone/>
            </a:pPr>
            <a:r>
              <a:rPr lang="en" sz="1100">
                <a:solidFill>
                  <a:schemeClr val="dk1"/>
                </a:solidFill>
                <a:highlight>
                  <a:schemeClr val="lt1"/>
                </a:highlight>
                <a:latin typeface="Inter"/>
                <a:ea typeface="Inter"/>
                <a:cs typeface="Inter"/>
                <a:sym typeface="Inter"/>
              </a:rPr>
              <a:t>We support co-founders raising their next round of funding through strategy, pitch preparation, and introductions to our network of leading institutional investors</a:t>
            </a:r>
            <a:endParaRPr/>
          </a:p>
        </p:txBody>
      </p:sp>
      <p:sp>
        <p:nvSpPr>
          <p:cNvPr id="244" name="Google Shape;244;p24"/>
          <p:cNvSpPr/>
          <p:nvPr/>
        </p:nvSpPr>
        <p:spPr>
          <a:xfrm>
            <a:off x="1247775" y="3094825"/>
            <a:ext cx="3029100" cy="103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018CFF"/>
                </a:solidFill>
                <a:highlight>
                  <a:schemeClr val="lt1"/>
                </a:highlight>
                <a:latin typeface="IBM Plex Mono Medium"/>
                <a:ea typeface="IBM Plex Mono Medium"/>
                <a:cs typeface="IBM Plex Mono Medium"/>
                <a:sym typeface="IBM Plex Mono Medium"/>
              </a:rPr>
              <a:t>TALENT</a:t>
            </a:r>
            <a:endParaRPr>
              <a:solidFill>
                <a:srgbClr val="018CFF"/>
              </a:solidFill>
              <a:highlight>
                <a:schemeClr val="lt1"/>
              </a:highlight>
              <a:latin typeface="IBM Plex Mono Medium"/>
              <a:ea typeface="IBM Plex Mono Medium"/>
              <a:cs typeface="IBM Plex Mono Medium"/>
              <a:sym typeface="IBM Plex Mono Medium"/>
            </a:endParaRPr>
          </a:p>
          <a:p>
            <a:pPr indent="0" lvl="0" marL="0" rtl="0" algn="r">
              <a:spcBef>
                <a:spcPts val="0"/>
              </a:spcBef>
              <a:spcAft>
                <a:spcPts val="0"/>
              </a:spcAft>
              <a:buNone/>
            </a:pPr>
            <a:r>
              <a:rPr lang="en" sz="1100">
                <a:solidFill>
                  <a:schemeClr val="dk1"/>
                </a:solidFill>
                <a:highlight>
                  <a:schemeClr val="lt1"/>
                </a:highlight>
                <a:latin typeface="Inter"/>
                <a:ea typeface="Inter"/>
                <a:cs typeface="Inter"/>
                <a:sym typeface="Inter"/>
              </a:rPr>
              <a:t>We equip co-founders with a purpose-built team to execute on early-stage milestones, leveraging our entrepreneurial network of world-class talent</a:t>
            </a:r>
            <a:endParaRPr sz="1100">
              <a:solidFill>
                <a:schemeClr val="dk1"/>
              </a:solidFill>
              <a:highlight>
                <a:schemeClr val="lt1"/>
              </a:highlight>
              <a:latin typeface="Inter"/>
              <a:ea typeface="Inter"/>
              <a:cs typeface="Inter"/>
              <a:sym typeface="Inter"/>
            </a:endParaRPr>
          </a:p>
        </p:txBody>
      </p:sp>
      <p:sp>
        <p:nvSpPr>
          <p:cNvPr id="245" name="Google Shape;245;p24"/>
          <p:cNvSpPr/>
          <p:nvPr/>
        </p:nvSpPr>
        <p:spPr>
          <a:xfrm>
            <a:off x="5922900" y="1246850"/>
            <a:ext cx="2954400" cy="114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18CFF"/>
                </a:solidFill>
                <a:highlight>
                  <a:schemeClr val="lt1"/>
                </a:highlight>
                <a:latin typeface="IBM Plex Mono Medium"/>
                <a:ea typeface="IBM Plex Mono Medium"/>
                <a:cs typeface="IBM Plex Mono Medium"/>
                <a:sym typeface="IBM Plex Mono Medium"/>
              </a:rPr>
              <a:t>STARTUP OPERATIONS</a:t>
            </a:r>
            <a:endParaRPr>
              <a:solidFill>
                <a:srgbClr val="018CFF"/>
              </a:solidFill>
              <a:highlight>
                <a:schemeClr val="lt1"/>
              </a:highlight>
              <a:latin typeface="IBM Plex Mono Medium"/>
              <a:ea typeface="IBM Plex Mono Medium"/>
              <a:cs typeface="IBM Plex Mono Medium"/>
              <a:sym typeface="IBM Plex Mono Medium"/>
            </a:endParaRPr>
          </a:p>
          <a:p>
            <a:pPr indent="0" lvl="0" marL="0" rtl="0" algn="l">
              <a:spcBef>
                <a:spcPts val="0"/>
              </a:spcBef>
              <a:spcAft>
                <a:spcPts val="0"/>
              </a:spcAft>
              <a:buNone/>
            </a:pPr>
            <a:r>
              <a:rPr lang="en" sz="1100">
                <a:solidFill>
                  <a:schemeClr val="dk1"/>
                </a:solidFill>
                <a:highlight>
                  <a:schemeClr val="lt1"/>
                </a:highlight>
                <a:latin typeface="Inter"/>
                <a:ea typeface="Inter"/>
                <a:cs typeface="Inter"/>
                <a:sym typeface="Inter"/>
              </a:rPr>
              <a:t>We enable co-founders  to focus on their priorities by providing access to best-of-breed, stage-appropriate systems, tools, policies,  &amp; providers to meet their needs as they scale</a:t>
            </a:r>
            <a:endParaRPr sz="1100">
              <a:solidFill>
                <a:schemeClr val="dk1"/>
              </a:solidFill>
              <a:highlight>
                <a:schemeClr val="lt1"/>
              </a:highlight>
              <a:latin typeface="Inter"/>
              <a:ea typeface="Inter"/>
              <a:cs typeface="Inter"/>
              <a:sym typeface="Inter"/>
            </a:endParaRPr>
          </a:p>
        </p:txBody>
      </p:sp>
      <p:sp>
        <p:nvSpPr>
          <p:cNvPr id="246" name="Google Shape;246;p24"/>
          <p:cNvSpPr/>
          <p:nvPr/>
        </p:nvSpPr>
        <p:spPr>
          <a:xfrm>
            <a:off x="5962625" y="3047075"/>
            <a:ext cx="2954400" cy="123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18CFF"/>
                </a:solidFill>
                <a:highlight>
                  <a:schemeClr val="lt1"/>
                </a:highlight>
                <a:latin typeface="IBM Plex Mono Medium"/>
                <a:ea typeface="IBM Plex Mono Medium"/>
                <a:cs typeface="IBM Plex Mono Medium"/>
                <a:sym typeface="IBM Plex Mono Medium"/>
              </a:rPr>
              <a:t>TRACTION</a:t>
            </a:r>
            <a:endParaRPr>
              <a:solidFill>
                <a:srgbClr val="018CFF"/>
              </a:solidFill>
              <a:highlight>
                <a:schemeClr val="lt1"/>
              </a:highlight>
              <a:latin typeface="IBM Plex Mono Medium"/>
              <a:ea typeface="IBM Plex Mono Medium"/>
              <a:cs typeface="IBM Plex Mono Medium"/>
              <a:sym typeface="IBM Plex Mono Medium"/>
            </a:endParaRPr>
          </a:p>
          <a:p>
            <a:pPr indent="0" lvl="0" marL="0" rtl="0" algn="l">
              <a:spcBef>
                <a:spcPts val="0"/>
              </a:spcBef>
              <a:spcAft>
                <a:spcPts val="0"/>
              </a:spcAft>
              <a:buNone/>
            </a:pPr>
            <a:r>
              <a:rPr lang="en" sz="1100">
                <a:solidFill>
                  <a:schemeClr val="dk1"/>
                </a:solidFill>
                <a:highlight>
                  <a:schemeClr val="lt1"/>
                </a:highlight>
                <a:latin typeface="Inter"/>
                <a:ea typeface="Inter"/>
                <a:cs typeface="Inter"/>
                <a:sym typeface="Inter"/>
              </a:rPr>
              <a:t>We coach co-founders </a:t>
            </a:r>
            <a:endParaRPr sz="1100">
              <a:solidFill>
                <a:schemeClr val="dk1"/>
              </a:solidFill>
              <a:highlight>
                <a:schemeClr val="lt1"/>
              </a:highlight>
              <a:latin typeface="Inter"/>
              <a:ea typeface="Inter"/>
              <a:cs typeface="Inter"/>
              <a:sym typeface="Inter"/>
            </a:endParaRPr>
          </a:p>
          <a:p>
            <a:pPr indent="0" lvl="0" marL="0" rtl="0" algn="l">
              <a:spcBef>
                <a:spcPts val="0"/>
              </a:spcBef>
              <a:spcAft>
                <a:spcPts val="0"/>
              </a:spcAft>
              <a:buNone/>
            </a:pPr>
            <a:r>
              <a:rPr lang="en" sz="1100">
                <a:solidFill>
                  <a:schemeClr val="dk1"/>
                </a:solidFill>
                <a:highlight>
                  <a:schemeClr val="lt1"/>
                </a:highlight>
                <a:latin typeface="Inter"/>
                <a:ea typeface="Inter"/>
                <a:cs typeface="Inter"/>
                <a:sym typeface="Inter"/>
              </a:rPr>
              <a:t>to rigorously test assumptions on the path to product/market fit through Founder Bootcamp and our Advisory Network</a:t>
            </a:r>
            <a:endParaRPr sz="1100">
              <a:solidFill>
                <a:schemeClr val="dk1"/>
              </a:solidFill>
              <a:highlight>
                <a:schemeClr val="lt1"/>
              </a:highlight>
              <a:latin typeface="Inter"/>
              <a:ea typeface="Inter"/>
              <a:cs typeface="Inter"/>
              <a:sym typeface="Inter"/>
            </a:endParaRPr>
          </a:p>
        </p:txBody>
      </p:sp>
      <p:pic>
        <p:nvPicPr>
          <p:cNvPr id="247" name="Google Shape;247;p24"/>
          <p:cNvPicPr preferRelativeResize="0"/>
          <p:nvPr/>
        </p:nvPicPr>
        <p:blipFill rotWithShape="1">
          <a:blip r:embed="rId3">
            <a:alphaModFix/>
          </a:blip>
          <a:srcRect b="49006" l="29578" r="33318" t="12043"/>
          <a:stretch/>
        </p:blipFill>
        <p:spPr>
          <a:xfrm>
            <a:off x="1428750" y="4390368"/>
            <a:ext cx="549002" cy="566483"/>
          </a:xfrm>
          <a:prstGeom prst="rect">
            <a:avLst/>
          </a:prstGeom>
          <a:noFill/>
          <a:ln>
            <a:noFill/>
          </a:ln>
        </p:spPr>
      </p:pic>
      <p:sp>
        <p:nvSpPr>
          <p:cNvPr id="248" name="Google Shape;248;p24"/>
          <p:cNvSpPr txBox="1"/>
          <p:nvPr/>
        </p:nvSpPr>
        <p:spPr>
          <a:xfrm>
            <a:off x="2033675" y="4304175"/>
            <a:ext cx="6576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BM Plex Mono Medium"/>
                <a:ea typeface="IBM Plex Mono Medium"/>
                <a:cs typeface="IBM Plex Mono Medium"/>
                <a:sym typeface="IBM Plex Mono Medium"/>
              </a:rPr>
              <a:t>COMMUNITY</a:t>
            </a:r>
            <a:endParaRPr>
              <a:latin typeface="IBM Plex Mono Medium"/>
              <a:ea typeface="IBM Plex Mono Medium"/>
              <a:cs typeface="IBM Plex Mono Medium"/>
              <a:sym typeface="IBM Plex Mono Medium"/>
            </a:endParaRPr>
          </a:p>
          <a:p>
            <a:pPr indent="0" lvl="0" marL="0" rtl="0" algn="l">
              <a:spcBef>
                <a:spcPts val="0"/>
              </a:spcBef>
              <a:spcAft>
                <a:spcPts val="0"/>
              </a:spcAft>
              <a:buNone/>
            </a:pPr>
            <a:r>
              <a:rPr lang="en" sz="1100">
                <a:latin typeface="Inter Medium"/>
                <a:ea typeface="Inter Medium"/>
                <a:cs typeface="Inter Medium"/>
                <a:sym typeface="Inter Medium"/>
              </a:rPr>
              <a:t>Co-founders are part of the High Alpha Innovation family for life, with access to our community of talent, investors, corporate SaaS buyers, industry experts, events, and startup advisors.</a:t>
            </a:r>
            <a:endParaRPr sz="1100">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Narrow - Blue">
  <p:cSld name="CUSTOM_3">
    <p:bg>
      <p:bgPr>
        <a:blipFill>
          <a:blip r:embed="rId2">
            <a:alphaModFix/>
          </a:blip>
          <a:stretch>
            <a:fillRect/>
          </a:stretch>
        </a:blipFill>
      </p:bgPr>
    </p:bg>
    <p:spTree>
      <p:nvGrpSpPr>
        <p:cNvPr id="249" name="Shape 249"/>
        <p:cNvGrpSpPr/>
        <p:nvPr/>
      </p:nvGrpSpPr>
      <p:grpSpPr>
        <a:xfrm>
          <a:off x="0" y="0"/>
          <a:ext cx="0" cy="0"/>
          <a:chOff x="0" y="0"/>
          <a:chExt cx="0" cy="0"/>
        </a:xfrm>
      </p:grpSpPr>
      <p:sp>
        <p:nvSpPr>
          <p:cNvPr id="250" name="Google Shape;250;p25"/>
          <p:cNvSpPr txBox="1"/>
          <p:nvPr>
            <p:ph type="title"/>
          </p:nvPr>
        </p:nvSpPr>
        <p:spPr>
          <a:xfrm>
            <a:off x="583025" y="257475"/>
            <a:ext cx="83781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atin typeface="IBM Plex Mono Medium"/>
                <a:ea typeface="IBM Plex Mono Medium"/>
                <a:cs typeface="IBM Plex Mono Medium"/>
                <a:sym typeface="IBM Plex Mono Medium"/>
              </a:defRPr>
            </a:lvl2pPr>
            <a:lvl3pPr lvl="2">
              <a:spcBef>
                <a:spcPts val="0"/>
              </a:spcBef>
              <a:spcAft>
                <a:spcPts val="0"/>
              </a:spcAft>
              <a:buSzPts val="2800"/>
              <a:buNone/>
              <a:defRPr>
                <a:latin typeface="IBM Plex Mono Medium"/>
                <a:ea typeface="IBM Plex Mono Medium"/>
                <a:cs typeface="IBM Plex Mono Medium"/>
                <a:sym typeface="IBM Plex Mono Medium"/>
              </a:defRPr>
            </a:lvl3pPr>
            <a:lvl4pPr lvl="3">
              <a:spcBef>
                <a:spcPts val="0"/>
              </a:spcBef>
              <a:spcAft>
                <a:spcPts val="0"/>
              </a:spcAft>
              <a:buSzPts val="2800"/>
              <a:buNone/>
              <a:defRPr>
                <a:latin typeface="IBM Plex Mono Medium"/>
                <a:ea typeface="IBM Plex Mono Medium"/>
                <a:cs typeface="IBM Plex Mono Medium"/>
                <a:sym typeface="IBM Plex Mono Medium"/>
              </a:defRPr>
            </a:lvl4pPr>
            <a:lvl5pPr lvl="4">
              <a:spcBef>
                <a:spcPts val="0"/>
              </a:spcBef>
              <a:spcAft>
                <a:spcPts val="0"/>
              </a:spcAft>
              <a:buSzPts val="2800"/>
              <a:buNone/>
              <a:defRPr>
                <a:latin typeface="IBM Plex Mono Medium"/>
                <a:ea typeface="IBM Plex Mono Medium"/>
                <a:cs typeface="IBM Plex Mono Medium"/>
                <a:sym typeface="IBM Plex Mono Medium"/>
              </a:defRPr>
            </a:lvl5pPr>
            <a:lvl6pPr lvl="5">
              <a:spcBef>
                <a:spcPts val="0"/>
              </a:spcBef>
              <a:spcAft>
                <a:spcPts val="0"/>
              </a:spcAft>
              <a:buSzPts val="2800"/>
              <a:buNone/>
              <a:defRPr>
                <a:latin typeface="IBM Plex Mono Medium"/>
                <a:ea typeface="IBM Plex Mono Medium"/>
                <a:cs typeface="IBM Plex Mono Medium"/>
                <a:sym typeface="IBM Plex Mono Medium"/>
              </a:defRPr>
            </a:lvl6pPr>
            <a:lvl7pPr lvl="6">
              <a:spcBef>
                <a:spcPts val="0"/>
              </a:spcBef>
              <a:spcAft>
                <a:spcPts val="0"/>
              </a:spcAft>
              <a:buSzPts val="2800"/>
              <a:buNone/>
              <a:defRPr>
                <a:latin typeface="IBM Plex Mono Medium"/>
                <a:ea typeface="IBM Plex Mono Medium"/>
                <a:cs typeface="IBM Plex Mono Medium"/>
                <a:sym typeface="IBM Plex Mono Medium"/>
              </a:defRPr>
            </a:lvl7pPr>
            <a:lvl8pPr lvl="7">
              <a:spcBef>
                <a:spcPts val="0"/>
              </a:spcBef>
              <a:spcAft>
                <a:spcPts val="0"/>
              </a:spcAft>
              <a:buSzPts val="2800"/>
              <a:buNone/>
              <a:defRPr>
                <a:latin typeface="IBM Plex Mono Medium"/>
                <a:ea typeface="IBM Plex Mono Medium"/>
                <a:cs typeface="IBM Plex Mono Medium"/>
                <a:sym typeface="IBM Plex Mono Medium"/>
              </a:defRPr>
            </a:lvl8pPr>
            <a:lvl9pPr lvl="8">
              <a:spcBef>
                <a:spcPts val="0"/>
              </a:spcBef>
              <a:spcAft>
                <a:spcPts val="0"/>
              </a:spcAft>
              <a:buSzPts val="2800"/>
              <a:buNone/>
              <a:defRPr>
                <a:latin typeface="IBM Plex Mono Medium"/>
                <a:ea typeface="IBM Plex Mono Medium"/>
                <a:cs typeface="IBM Plex Mono Medium"/>
                <a:sym typeface="IBM Plex Mono Medium"/>
              </a:defRPr>
            </a:lvl9pPr>
          </a:lstStyle>
          <a:p/>
        </p:txBody>
      </p:sp>
      <p:sp>
        <p:nvSpPr>
          <p:cNvPr id="251" name="Google Shape;25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gram Overview - through Clearance">
  <p:cSld name="CUSTOM_3_2">
    <p:bg>
      <p:bgPr>
        <a:blipFill>
          <a:blip r:embed="rId2">
            <a:alphaModFix/>
          </a:blip>
          <a:stretch>
            <a:fillRect/>
          </a:stretch>
        </a:blipFill>
      </p:bgPr>
    </p:bg>
    <p:spTree>
      <p:nvGrpSpPr>
        <p:cNvPr id="252" name="Shape 252"/>
        <p:cNvGrpSpPr/>
        <p:nvPr/>
      </p:nvGrpSpPr>
      <p:grpSpPr>
        <a:xfrm>
          <a:off x="0" y="0"/>
          <a:ext cx="0" cy="0"/>
          <a:chOff x="0" y="0"/>
          <a:chExt cx="0" cy="0"/>
        </a:xfrm>
      </p:grpSpPr>
      <p:sp>
        <p:nvSpPr>
          <p:cNvPr id="253" name="Google Shape;253;p26"/>
          <p:cNvSpPr txBox="1"/>
          <p:nvPr>
            <p:ph type="title"/>
          </p:nvPr>
        </p:nvSpPr>
        <p:spPr>
          <a:xfrm>
            <a:off x="583025" y="257475"/>
            <a:ext cx="8378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IBM Plex Mono Medium"/>
                <a:ea typeface="IBM Plex Mono Medium"/>
                <a:cs typeface="IBM Plex Mono Medium"/>
                <a:sym typeface="IBM Plex Mono Medium"/>
              </a:defRPr>
            </a:lvl2pPr>
            <a:lvl3pPr lvl="2" rtl="0">
              <a:spcBef>
                <a:spcPts val="0"/>
              </a:spcBef>
              <a:spcAft>
                <a:spcPts val="0"/>
              </a:spcAft>
              <a:buSzPts val="2800"/>
              <a:buNone/>
              <a:defRPr>
                <a:latin typeface="IBM Plex Mono Medium"/>
                <a:ea typeface="IBM Plex Mono Medium"/>
                <a:cs typeface="IBM Plex Mono Medium"/>
                <a:sym typeface="IBM Plex Mono Medium"/>
              </a:defRPr>
            </a:lvl3pPr>
            <a:lvl4pPr lvl="3" rtl="0">
              <a:spcBef>
                <a:spcPts val="0"/>
              </a:spcBef>
              <a:spcAft>
                <a:spcPts val="0"/>
              </a:spcAft>
              <a:buSzPts val="2800"/>
              <a:buNone/>
              <a:defRPr>
                <a:latin typeface="IBM Plex Mono Medium"/>
                <a:ea typeface="IBM Plex Mono Medium"/>
                <a:cs typeface="IBM Plex Mono Medium"/>
                <a:sym typeface="IBM Plex Mono Medium"/>
              </a:defRPr>
            </a:lvl4pPr>
            <a:lvl5pPr lvl="4" rtl="0">
              <a:spcBef>
                <a:spcPts val="0"/>
              </a:spcBef>
              <a:spcAft>
                <a:spcPts val="0"/>
              </a:spcAft>
              <a:buSzPts val="2800"/>
              <a:buNone/>
              <a:defRPr>
                <a:latin typeface="IBM Plex Mono Medium"/>
                <a:ea typeface="IBM Plex Mono Medium"/>
                <a:cs typeface="IBM Plex Mono Medium"/>
                <a:sym typeface="IBM Plex Mono Medium"/>
              </a:defRPr>
            </a:lvl5pPr>
            <a:lvl6pPr lvl="5" rtl="0">
              <a:spcBef>
                <a:spcPts val="0"/>
              </a:spcBef>
              <a:spcAft>
                <a:spcPts val="0"/>
              </a:spcAft>
              <a:buSzPts val="2800"/>
              <a:buNone/>
              <a:defRPr>
                <a:latin typeface="IBM Plex Mono Medium"/>
                <a:ea typeface="IBM Plex Mono Medium"/>
                <a:cs typeface="IBM Plex Mono Medium"/>
                <a:sym typeface="IBM Plex Mono Medium"/>
              </a:defRPr>
            </a:lvl6pPr>
            <a:lvl7pPr lvl="6" rtl="0">
              <a:spcBef>
                <a:spcPts val="0"/>
              </a:spcBef>
              <a:spcAft>
                <a:spcPts val="0"/>
              </a:spcAft>
              <a:buSzPts val="2800"/>
              <a:buNone/>
              <a:defRPr>
                <a:latin typeface="IBM Plex Mono Medium"/>
                <a:ea typeface="IBM Plex Mono Medium"/>
                <a:cs typeface="IBM Plex Mono Medium"/>
                <a:sym typeface="IBM Plex Mono Medium"/>
              </a:defRPr>
            </a:lvl7pPr>
            <a:lvl8pPr lvl="7" rtl="0">
              <a:spcBef>
                <a:spcPts val="0"/>
              </a:spcBef>
              <a:spcAft>
                <a:spcPts val="0"/>
              </a:spcAft>
              <a:buSzPts val="2800"/>
              <a:buNone/>
              <a:defRPr>
                <a:latin typeface="IBM Plex Mono Medium"/>
                <a:ea typeface="IBM Plex Mono Medium"/>
                <a:cs typeface="IBM Plex Mono Medium"/>
                <a:sym typeface="IBM Plex Mono Medium"/>
              </a:defRPr>
            </a:lvl8pPr>
            <a:lvl9pPr lvl="8" rtl="0">
              <a:spcBef>
                <a:spcPts val="0"/>
              </a:spcBef>
              <a:spcAft>
                <a:spcPts val="0"/>
              </a:spcAft>
              <a:buSzPts val="2800"/>
              <a:buNone/>
              <a:defRPr>
                <a:latin typeface="IBM Plex Mono Medium"/>
                <a:ea typeface="IBM Plex Mono Medium"/>
                <a:cs typeface="IBM Plex Mono Medium"/>
                <a:sym typeface="IBM Plex Mono Medium"/>
              </a:defRPr>
            </a:lvl9pPr>
          </a:lstStyle>
          <a:p/>
        </p:txBody>
      </p:sp>
      <p:sp>
        <p:nvSpPr>
          <p:cNvPr id="254" name="Google Shape;25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255" name="Google Shape;255;p26"/>
          <p:cNvSpPr txBox="1"/>
          <p:nvPr/>
        </p:nvSpPr>
        <p:spPr>
          <a:xfrm>
            <a:off x="428869" y="1632975"/>
            <a:ext cx="8475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PROGRAM ACTIVITIES</a:t>
            </a:r>
            <a:endParaRPr sz="900">
              <a:solidFill>
                <a:schemeClr val="accent2"/>
              </a:solidFill>
              <a:latin typeface="Barlow Condensed Medium"/>
              <a:ea typeface="Barlow Condensed Medium"/>
              <a:cs typeface="Barlow Condensed Medium"/>
              <a:sym typeface="Barlow Condensed Medium"/>
            </a:endParaRPr>
          </a:p>
        </p:txBody>
      </p:sp>
      <p:cxnSp>
        <p:nvCxnSpPr>
          <p:cNvPr id="256" name="Google Shape;256;p26"/>
          <p:cNvCxnSpPr/>
          <p:nvPr/>
        </p:nvCxnSpPr>
        <p:spPr>
          <a:xfrm>
            <a:off x="2781389" y="1617626"/>
            <a:ext cx="0" cy="2908800"/>
          </a:xfrm>
          <a:prstGeom prst="straightConnector1">
            <a:avLst/>
          </a:prstGeom>
          <a:noFill/>
          <a:ln cap="flat" cmpd="sng" w="19050">
            <a:solidFill>
              <a:schemeClr val="accent2"/>
            </a:solidFill>
            <a:prstDash val="solid"/>
            <a:round/>
            <a:headEnd len="med" w="med" type="none"/>
            <a:tailEnd len="med" w="med" type="none"/>
          </a:ln>
        </p:spPr>
      </p:cxnSp>
      <p:cxnSp>
        <p:nvCxnSpPr>
          <p:cNvPr id="257" name="Google Shape;257;p26"/>
          <p:cNvCxnSpPr/>
          <p:nvPr/>
        </p:nvCxnSpPr>
        <p:spPr>
          <a:xfrm>
            <a:off x="4278164" y="1617626"/>
            <a:ext cx="0" cy="2908800"/>
          </a:xfrm>
          <a:prstGeom prst="straightConnector1">
            <a:avLst/>
          </a:prstGeom>
          <a:noFill/>
          <a:ln cap="flat" cmpd="sng" w="19050">
            <a:solidFill>
              <a:schemeClr val="accent2"/>
            </a:solidFill>
            <a:prstDash val="solid"/>
            <a:round/>
            <a:headEnd len="med" w="med" type="none"/>
            <a:tailEnd len="med" w="med" type="none"/>
          </a:ln>
        </p:spPr>
      </p:cxnSp>
      <p:cxnSp>
        <p:nvCxnSpPr>
          <p:cNvPr id="258" name="Google Shape;258;p26"/>
          <p:cNvCxnSpPr/>
          <p:nvPr/>
        </p:nvCxnSpPr>
        <p:spPr>
          <a:xfrm>
            <a:off x="5776360" y="1617626"/>
            <a:ext cx="0" cy="2908800"/>
          </a:xfrm>
          <a:prstGeom prst="straightConnector1">
            <a:avLst/>
          </a:prstGeom>
          <a:noFill/>
          <a:ln cap="flat" cmpd="sng" w="19050">
            <a:solidFill>
              <a:schemeClr val="accent2"/>
            </a:solidFill>
            <a:prstDash val="solid"/>
            <a:round/>
            <a:headEnd len="med" w="med" type="none"/>
            <a:tailEnd len="med" w="med" type="none"/>
          </a:ln>
        </p:spPr>
      </p:cxnSp>
      <p:cxnSp>
        <p:nvCxnSpPr>
          <p:cNvPr id="259" name="Google Shape;259;p26"/>
          <p:cNvCxnSpPr/>
          <p:nvPr/>
        </p:nvCxnSpPr>
        <p:spPr>
          <a:xfrm>
            <a:off x="7274556" y="1617626"/>
            <a:ext cx="0" cy="2908800"/>
          </a:xfrm>
          <a:prstGeom prst="straightConnector1">
            <a:avLst/>
          </a:prstGeom>
          <a:noFill/>
          <a:ln cap="flat" cmpd="sng" w="19050">
            <a:solidFill>
              <a:schemeClr val="accent2"/>
            </a:solidFill>
            <a:prstDash val="solid"/>
            <a:round/>
            <a:headEnd len="med" w="med" type="none"/>
            <a:tailEnd len="med" w="med" type="none"/>
          </a:ln>
        </p:spPr>
      </p:cxnSp>
      <p:sp>
        <p:nvSpPr>
          <p:cNvPr id="260" name="Google Shape;260;p26"/>
          <p:cNvSpPr txBox="1"/>
          <p:nvPr/>
        </p:nvSpPr>
        <p:spPr>
          <a:xfrm>
            <a:off x="428869" y="2976691"/>
            <a:ext cx="8475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OUTCOME</a:t>
            </a:r>
            <a:endParaRPr sz="900">
              <a:solidFill>
                <a:schemeClr val="accent2"/>
              </a:solidFill>
              <a:latin typeface="Barlow Condensed Medium"/>
              <a:ea typeface="Barlow Condensed Medium"/>
              <a:cs typeface="Barlow Condensed Medium"/>
              <a:sym typeface="Barlow Condensed Medium"/>
            </a:endParaRPr>
          </a:p>
        </p:txBody>
      </p:sp>
      <p:sp>
        <p:nvSpPr>
          <p:cNvPr id="261" name="Google Shape;261;p26"/>
          <p:cNvSpPr txBox="1"/>
          <p:nvPr/>
        </p:nvSpPr>
        <p:spPr>
          <a:xfrm>
            <a:off x="313873" y="3910278"/>
            <a:ext cx="107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EFFORT AND INVOLVEMENT</a:t>
            </a:r>
            <a:endParaRPr sz="900">
              <a:solidFill>
                <a:schemeClr val="accent2"/>
              </a:solidFill>
              <a:latin typeface="Barlow Condensed Medium"/>
              <a:ea typeface="Barlow Condensed Medium"/>
              <a:cs typeface="Barlow Condensed Medium"/>
              <a:sym typeface="Barlow Condensed Medium"/>
            </a:endParaRPr>
          </a:p>
        </p:txBody>
      </p:sp>
      <p:cxnSp>
        <p:nvCxnSpPr>
          <p:cNvPr id="262" name="Google Shape;262;p26"/>
          <p:cNvCxnSpPr/>
          <p:nvPr/>
        </p:nvCxnSpPr>
        <p:spPr>
          <a:xfrm>
            <a:off x="1333178" y="3838668"/>
            <a:ext cx="7502400" cy="4200"/>
          </a:xfrm>
          <a:prstGeom prst="straightConnector1">
            <a:avLst/>
          </a:prstGeom>
          <a:noFill/>
          <a:ln cap="flat" cmpd="sng" w="9525">
            <a:solidFill>
              <a:schemeClr val="accent1"/>
            </a:solidFill>
            <a:prstDash val="dot"/>
            <a:round/>
            <a:headEnd len="med" w="med" type="none"/>
            <a:tailEnd len="med" w="med" type="none"/>
          </a:ln>
        </p:spPr>
      </p:cxnSp>
      <p:cxnSp>
        <p:nvCxnSpPr>
          <p:cNvPr id="263" name="Google Shape;263;p26"/>
          <p:cNvCxnSpPr/>
          <p:nvPr/>
        </p:nvCxnSpPr>
        <p:spPr>
          <a:xfrm flipH="1" rot="10800000">
            <a:off x="1333178" y="2741052"/>
            <a:ext cx="7502400" cy="11700"/>
          </a:xfrm>
          <a:prstGeom prst="straightConnector1">
            <a:avLst/>
          </a:prstGeom>
          <a:noFill/>
          <a:ln cap="flat" cmpd="sng" w="9525">
            <a:solidFill>
              <a:schemeClr val="accent1"/>
            </a:solidFill>
            <a:prstDash val="dot"/>
            <a:round/>
            <a:headEnd len="med" w="med" type="none"/>
            <a:tailEnd len="med" w="med" type="none"/>
          </a:ln>
        </p:spPr>
      </p:cxnSp>
      <p:sp>
        <p:nvSpPr>
          <p:cNvPr id="264" name="Google Shape;264;p26"/>
          <p:cNvSpPr txBox="1"/>
          <p:nvPr/>
        </p:nvSpPr>
        <p:spPr>
          <a:xfrm>
            <a:off x="1428210"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1</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ASSEMBLE</a:t>
            </a:r>
            <a:endParaRPr sz="1200">
              <a:solidFill>
                <a:schemeClr val="accent2"/>
              </a:solidFill>
              <a:latin typeface="IBM Plex Mono SemiBold"/>
              <a:ea typeface="IBM Plex Mono SemiBold"/>
              <a:cs typeface="IBM Plex Mono SemiBold"/>
              <a:sym typeface="IBM Plex Mono SemiBold"/>
            </a:endParaRPr>
          </a:p>
        </p:txBody>
      </p:sp>
      <p:sp>
        <p:nvSpPr>
          <p:cNvPr id="265" name="Google Shape;265;p26"/>
          <p:cNvSpPr txBox="1"/>
          <p:nvPr/>
        </p:nvSpPr>
        <p:spPr>
          <a:xfrm>
            <a:off x="2901456"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2</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TEST</a:t>
            </a:r>
            <a:endParaRPr sz="1200">
              <a:solidFill>
                <a:schemeClr val="accent2"/>
              </a:solidFill>
              <a:latin typeface="IBM Plex Mono SemiBold"/>
              <a:ea typeface="IBM Plex Mono SemiBold"/>
              <a:cs typeface="IBM Plex Mono SemiBold"/>
              <a:sym typeface="IBM Plex Mono SemiBold"/>
            </a:endParaRPr>
          </a:p>
        </p:txBody>
      </p:sp>
      <p:sp>
        <p:nvSpPr>
          <p:cNvPr id="266" name="Google Shape;266;p26"/>
          <p:cNvSpPr txBox="1"/>
          <p:nvPr/>
        </p:nvSpPr>
        <p:spPr>
          <a:xfrm>
            <a:off x="4407389"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3</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SPRINT WEEK</a:t>
            </a:r>
            <a:endParaRPr sz="1200">
              <a:solidFill>
                <a:schemeClr val="accent2"/>
              </a:solidFill>
              <a:latin typeface="IBM Plex Mono SemiBold"/>
              <a:ea typeface="IBM Plex Mono SemiBold"/>
              <a:cs typeface="IBM Plex Mono SemiBold"/>
              <a:sym typeface="IBM Plex Mono SemiBold"/>
            </a:endParaRPr>
          </a:p>
        </p:txBody>
      </p:sp>
      <p:sp>
        <p:nvSpPr>
          <p:cNvPr id="267" name="Google Shape;267;p26"/>
          <p:cNvSpPr txBox="1"/>
          <p:nvPr/>
        </p:nvSpPr>
        <p:spPr>
          <a:xfrm>
            <a:off x="5913323"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4</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CLEARANCE</a:t>
            </a:r>
            <a:endParaRPr sz="1200">
              <a:solidFill>
                <a:schemeClr val="accent2"/>
              </a:solidFill>
              <a:latin typeface="IBM Plex Mono SemiBold"/>
              <a:ea typeface="IBM Plex Mono SemiBold"/>
              <a:cs typeface="IBM Plex Mono SemiBold"/>
              <a:sym typeface="IBM Plex Mono SemiBold"/>
            </a:endParaRPr>
          </a:p>
        </p:txBody>
      </p:sp>
      <p:sp>
        <p:nvSpPr>
          <p:cNvPr id="268" name="Google Shape;268;p26"/>
          <p:cNvSpPr txBox="1"/>
          <p:nvPr/>
        </p:nvSpPr>
        <p:spPr>
          <a:xfrm>
            <a:off x="7386569"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5</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COUNTDOWN</a:t>
            </a:r>
            <a:endParaRPr sz="1200">
              <a:solidFill>
                <a:schemeClr val="accent2"/>
              </a:solidFill>
              <a:latin typeface="IBM Plex Mono SemiBold"/>
              <a:ea typeface="IBM Plex Mono SemiBold"/>
              <a:cs typeface="IBM Plex Mono SemiBold"/>
              <a:sym typeface="IBM Plex Mono SemiBold"/>
            </a:endParaRPr>
          </a:p>
        </p:txBody>
      </p:sp>
      <p:sp>
        <p:nvSpPr>
          <p:cNvPr id="269" name="Google Shape;269;p26"/>
          <p:cNvSpPr/>
          <p:nvPr/>
        </p:nvSpPr>
        <p:spPr>
          <a:xfrm>
            <a:off x="1276375" y="1180975"/>
            <a:ext cx="154800" cy="154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a:off x="7818575" y="223275"/>
            <a:ext cx="641100" cy="641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txBox="1"/>
          <p:nvPr/>
        </p:nvSpPr>
        <p:spPr>
          <a:xfrm>
            <a:off x="255873" y="4526428"/>
            <a:ext cx="1077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INVESTMENT</a:t>
            </a:r>
            <a:endParaRPr sz="900">
              <a:solidFill>
                <a:schemeClr val="accent2"/>
              </a:solidFill>
              <a:latin typeface="Barlow Condensed Medium"/>
              <a:ea typeface="Barlow Condensed Medium"/>
              <a:cs typeface="Barlow Condensed Medium"/>
              <a:sym typeface="Barlow Condensed Medium"/>
            </a:endParaRPr>
          </a:p>
        </p:txBody>
      </p:sp>
      <p:cxnSp>
        <p:nvCxnSpPr>
          <p:cNvPr id="272" name="Google Shape;272;p26"/>
          <p:cNvCxnSpPr/>
          <p:nvPr/>
        </p:nvCxnSpPr>
        <p:spPr>
          <a:xfrm>
            <a:off x="1424400" y="4526425"/>
            <a:ext cx="5880000" cy="0"/>
          </a:xfrm>
          <a:prstGeom prst="straightConnector1">
            <a:avLst/>
          </a:prstGeom>
          <a:noFill/>
          <a:ln cap="flat" cmpd="sng" w="19050">
            <a:solidFill>
              <a:schemeClr val="accent1"/>
            </a:solidFill>
            <a:prstDash val="solid"/>
            <a:round/>
            <a:headEnd len="med" w="med" type="none"/>
            <a:tailEnd len="med" w="med" type="oval"/>
          </a:ln>
        </p:spPr>
      </p:cxnSp>
      <p:sp>
        <p:nvSpPr>
          <p:cNvPr id="273" name="Google Shape;273;p26"/>
          <p:cNvSpPr txBox="1"/>
          <p:nvPr>
            <p:ph idx="1" type="body"/>
          </p:nvPr>
        </p:nvSpPr>
        <p:spPr>
          <a:xfrm>
            <a:off x="1338600" y="1737650"/>
            <a:ext cx="1346400" cy="900900"/>
          </a:xfrm>
          <a:prstGeom prst="rect">
            <a:avLst/>
          </a:prstGeom>
        </p:spPr>
        <p:txBody>
          <a:bodyPr anchorCtr="0" anchor="t" bIns="91425" lIns="91425" spcFirstLastPara="1" rIns="91425" wrap="square" tIns="91425">
            <a:normAutofit/>
          </a:bodyPr>
          <a:lstStyle>
            <a:lvl1pPr indent="-279400" lvl="0" marL="457200">
              <a:spcBef>
                <a:spcPts val="0"/>
              </a:spcBef>
              <a:spcAft>
                <a:spcPts val="0"/>
              </a:spcAft>
              <a:buSzPts val="800"/>
              <a:buChar char="●"/>
              <a:defRPr sz="800"/>
            </a:lvl1pPr>
            <a:lvl2pPr indent="-279400" lvl="1" marL="914400">
              <a:spcBef>
                <a:spcPts val="0"/>
              </a:spcBef>
              <a:spcAft>
                <a:spcPts val="0"/>
              </a:spcAft>
              <a:buSzPts val="800"/>
              <a:buChar char="○"/>
              <a:defRPr sz="800"/>
            </a:lvl2pPr>
            <a:lvl3pPr indent="-279400" lvl="2" marL="1371600">
              <a:spcBef>
                <a:spcPts val="0"/>
              </a:spcBef>
              <a:spcAft>
                <a:spcPts val="0"/>
              </a:spcAft>
              <a:buSzPts val="800"/>
              <a:buChar char="■"/>
              <a:defRPr sz="800"/>
            </a:lvl3pPr>
            <a:lvl4pPr indent="-279400" lvl="3" marL="1828800">
              <a:spcBef>
                <a:spcPts val="0"/>
              </a:spcBef>
              <a:spcAft>
                <a:spcPts val="0"/>
              </a:spcAft>
              <a:buSzPts val="800"/>
              <a:buChar char="●"/>
              <a:defRPr sz="800"/>
            </a:lvl4pPr>
            <a:lvl5pPr indent="-279400" lvl="4" marL="2286000">
              <a:spcBef>
                <a:spcPts val="0"/>
              </a:spcBef>
              <a:spcAft>
                <a:spcPts val="0"/>
              </a:spcAft>
              <a:buSzPts val="800"/>
              <a:buChar char="○"/>
              <a:defRPr sz="800"/>
            </a:lvl5pPr>
            <a:lvl6pPr indent="-279400" lvl="5" marL="2743200">
              <a:spcBef>
                <a:spcPts val="0"/>
              </a:spcBef>
              <a:spcAft>
                <a:spcPts val="0"/>
              </a:spcAft>
              <a:buSzPts val="800"/>
              <a:buChar char="■"/>
              <a:defRPr sz="800"/>
            </a:lvl6pPr>
            <a:lvl7pPr indent="-279400" lvl="6" marL="3200400">
              <a:spcBef>
                <a:spcPts val="0"/>
              </a:spcBef>
              <a:spcAft>
                <a:spcPts val="0"/>
              </a:spcAft>
              <a:buSzPts val="800"/>
              <a:buChar char="●"/>
              <a:defRPr sz="800"/>
            </a:lvl7pPr>
            <a:lvl8pPr indent="-279400" lvl="7" marL="3657600">
              <a:spcBef>
                <a:spcPts val="0"/>
              </a:spcBef>
              <a:spcAft>
                <a:spcPts val="0"/>
              </a:spcAft>
              <a:buSzPts val="800"/>
              <a:buChar char="○"/>
              <a:defRPr sz="800"/>
            </a:lvl8pPr>
            <a:lvl9pPr indent="-279400" lvl="8" marL="4114800">
              <a:spcBef>
                <a:spcPts val="0"/>
              </a:spcBef>
              <a:spcAft>
                <a:spcPts val="0"/>
              </a:spcAft>
              <a:buSzPts val="800"/>
              <a:buChar char="■"/>
              <a:defRPr sz="800"/>
            </a:lvl9pPr>
          </a:lstStyle>
          <a:p/>
        </p:txBody>
      </p:sp>
      <p:sp>
        <p:nvSpPr>
          <p:cNvPr id="274" name="Google Shape;274;p26"/>
          <p:cNvSpPr txBox="1"/>
          <p:nvPr>
            <p:ph idx="2" type="body"/>
          </p:nvPr>
        </p:nvSpPr>
        <p:spPr>
          <a:xfrm>
            <a:off x="2856588" y="1737650"/>
            <a:ext cx="1346400" cy="9009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75" name="Google Shape;275;p26"/>
          <p:cNvSpPr txBox="1"/>
          <p:nvPr>
            <p:ph idx="3" type="body"/>
          </p:nvPr>
        </p:nvSpPr>
        <p:spPr>
          <a:xfrm>
            <a:off x="4354063" y="1737650"/>
            <a:ext cx="1346400" cy="9009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76" name="Google Shape;276;p26"/>
          <p:cNvSpPr txBox="1"/>
          <p:nvPr>
            <p:ph idx="4" type="body"/>
          </p:nvPr>
        </p:nvSpPr>
        <p:spPr>
          <a:xfrm>
            <a:off x="5852250" y="1737650"/>
            <a:ext cx="1346400" cy="9009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77" name="Google Shape;277;p26"/>
          <p:cNvSpPr txBox="1"/>
          <p:nvPr>
            <p:ph idx="5" type="body"/>
          </p:nvPr>
        </p:nvSpPr>
        <p:spPr>
          <a:xfrm>
            <a:off x="7388625" y="1737650"/>
            <a:ext cx="1346400" cy="9009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gram Overview - through Sprint Week">
  <p:cSld name="CUSTOM_3_2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27"/>
          <p:cNvSpPr txBox="1"/>
          <p:nvPr>
            <p:ph type="title"/>
          </p:nvPr>
        </p:nvSpPr>
        <p:spPr>
          <a:xfrm>
            <a:off x="583025" y="257475"/>
            <a:ext cx="8378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IBM Plex Mono Medium"/>
                <a:ea typeface="IBM Plex Mono Medium"/>
                <a:cs typeface="IBM Plex Mono Medium"/>
                <a:sym typeface="IBM Plex Mono Medium"/>
              </a:defRPr>
            </a:lvl2pPr>
            <a:lvl3pPr lvl="2" rtl="0">
              <a:spcBef>
                <a:spcPts val="0"/>
              </a:spcBef>
              <a:spcAft>
                <a:spcPts val="0"/>
              </a:spcAft>
              <a:buSzPts val="2800"/>
              <a:buNone/>
              <a:defRPr>
                <a:latin typeface="IBM Plex Mono Medium"/>
                <a:ea typeface="IBM Plex Mono Medium"/>
                <a:cs typeface="IBM Plex Mono Medium"/>
                <a:sym typeface="IBM Plex Mono Medium"/>
              </a:defRPr>
            </a:lvl3pPr>
            <a:lvl4pPr lvl="3" rtl="0">
              <a:spcBef>
                <a:spcPts val="0"/>
              </a:spcBef>
              <a:spcAft>
                <a:spcPts val="0"/>
              </a:spcAft>
              <a:buSzPts val="2800"/>
              <a:buNone/>
              <a:defRPr>
                <a:latin typeface="IBM Plex Mono Medium"/>
                <a:ea typeface="IBM Plex Mono Medium"/>
                <a:cs typeface="IBM Plex Mono Medium"/>
                <a:sym typeface="IBM Plex Mono Medium"/>
              </a:defRPr>
            </a:lvl4pPr>
            <a:lvl5pPr lvl="4" rtl="0">
              <a:spcBef>
                <a:spcPts val="0"/>
              </a:spcBef>
              <a:spcAft>
                <a:spcPts val="0"/>
              </a:spcAft>
              <a:buSzPts val="2800"/>
              <a:buNone/>
              <a:defRPr>
                <a:latin typeface="IBM Plex Mono Medium"/>
                <a:ea typeface="IBM Plex Mono Medium"/>
                <a:cs typeface="IBM Plex Mono Medium"/>
                <a:sym typeface="IBM Plex Mono Medium"/>
              </a:defRPr>
            </a:lvl5pPr>
            <a:lvl6pPr lvl="5" rtl="0">
              <a:spcBef>
                <a:spcPts val="0"/>
              </a:spcBef>
              <a:spcAft>
                <a:spcPts val="0"/>
              </a:spcAft>
              <a:buSzPts val="2800"/>
              <a:buNone/>
              <a:defRPr>
                <a:latin typeface="IBM Plex Mono Medium"/>
                <a:ea typeface="IBM Plex Mono Medium"/>
                <a:cs typeface="IBM Plex Mono Medium"/>
                <a:sym typeface="IBM Plex Mono Medium"/>
              </a:defRPr>
            </a:lvl6pPr>
            <a:lvl7pPr lvl="6" rtl="0">
              <a:spcBef>
                <a:spcPts val="0"/>
              </a:spcBef>
              <a:spcAft>
                <a:spcPts val="0"/>
              </a:spcAft>
              <a:buSzPts val="2800"/>
              <a:buNone/>
              <a:defRPr>
                <a:latin typeface="IBM Plex Mono Medium"/>
                <a:ea typeface="IBM Plex Mono Medium"/>
                <a:cs typeface="IBM Plex Mono Medium"/>
                <a:sym typeface="IBM Plex Mono Medium"/>
              </a:defRPr>
            </a:lvl7pPr>
            <a:lvl8pPr lvl="7" rtl="0">
              <a:spcBef>
                <a:spcPts val="0"/>
              </a:spcBef>
              <a:spcAft>
                <a:spcPts val="0"/>
              </a:spcAft>
              <a:buSzPts val="2800"/>
              <a:buNone/>
              <a:defRPr>
                <a:latin typeface="IBM Plex Mono Medium"/>
                <a:ea typeface="IBM Plex Mono Medium"/>
                <a:cs typeface="IBM Plex Mono Medium"/>
                <a:sym typeface="IBM Plex Mono Medium"/>
              </a:defRPr>
            </a:lvl8pPr>
            <a:lvl9pPr lvl="8" rtl="0">
              <a:spcBef>
                <a:spcPts val="0"/>
              </a:spcBef>
              <a:spcAft>
                <a:spcPts val="0"/>
              </a:spcAft>
              <a:buSzPts val="2800"/>
              <a:buNone/>
              <a:defRPr>
                <a:latin typeface="IBM Plex Mono Medium"/>
                <a:ea typeface="IBM Plex Mono Medium"/>
                <a:cs typeface="IBM Plex Mono Medium"/>
                <a:sym typeface="IBM Plex Mono Medium"/>
              </a:defRPr>
            </a:lvl9pPr>
          </a:lstStyle>
          <a:p/>
        </p:txBody>
      </p:sp>
      <p:sp>
        <p:nvSpPr>
          <p:cNvPr id="280" name="Google Shape;28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
        <p:nvSpPr>
          <p:cNvPr id="281" name="Google Shape;281;p27"/>
          <p:cNvSpPr txBox="1"/>
          <p:nvPr/>
        </p:nvSpPr>
        <p:spPr>
          <a:xfrm>
            <a:off x="428869" y="1632975"/>
            <a:ext cx="8475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PROGRAM ACTIVITIES</a:t>
            </a:r>
            <a:endParaRPr sz="900">
              <a:solidFill>
                <a:schemeClr val="accent2"/>
              </a:solidFill>
              <a:latin typeface="Barlow Condensed Medium"/>
              <a:ea typeface="Barlow Condensed Medium"/>
              <a:cs typeface="Barlow Condensed Medium"/>
              <a:sym typeface="Barlow Condensed Medium"/>
            </a:endParaRPr>
          </a:p>
        </p:txBody>
      </p:sp>
      <p:cxnSp>
        <p:nvCxnSpPr>
          <p:cNvPr id="282" name="Google Shape;282;p27"/>
          <p:cNvCxnSpPr/>
          <p:nvPr/>
        </p:nvCxnSpPr>
        <p:spPr>
          <a:xfrm>
            <a:off x="3502359" y="1617626"/>
            <a:ext cx="0" cy="2908800"/>
          </a:xfrm>
          <a:prstGeom prst="straightConnector1">
            <a:avLst/>
          </a:prstGeom>
          <a:noFill/>
          <a:ln cap="flat" cmpd="sng" w="19050">
            <a:solidFill>
              <a:schemeClr val="accent2"/>
            </a:solidFill>
            <a:prstDash val="solid"/>
            <a:round/>
            <a:headEnd len="med" w="med" type="none"/>
            <a:tailEnd len="med" w="med" type="none"/>
          </a:ln>
        </p:spPr>
      </p:cxnSp>
      <p:cxnSp>
        <p:nvCxnSpPr>
          <p:cNvPr id="283" name="Google Shape;283;p27"/>
          <p:cNvCxnSpPr/>
          <p:nvPr/>
        </p:nvCxnSpPr>
        <p:spPr>
          <a:xfrm>
            <a:off x="6001078" y="1617626"/>
            <a:ext cx="0" cy="2908800"/>
          </a:xfrm>
          <a:prstGeom prst="straightConnector1">
            <a:avLst/>
          </a:prstGeom>
          <a:noFill/>
          <a:ln cap="flat" cmpd="sng" w="19050">
            <a:solidFill>
              <a:schemeClr val="accent2"/>
            </a:solidFill>
            <a:prstDash val="solid"/>
            <a:round/>
            <a:headEnd len="med" w="med" type="none"/>
            <a:tailEnd len="med" w="med" type="none"/>
          </a:ln>
        </p:spPr>
      </p:cxnSp>
      <p:sp>
        <p:nvSpPr>
          <p:cNvPr id="284" name="Google Shape;284;p27"/>
          <p:cNvSpPr txBox="1"/>
          <p:nvPr/>
        </p:nvSpPr>
        <p:spPr>
          <a:xfrm>
            <a:off x="428869" y="2976691"/>
            <a:ext cx="8475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OUTCOME</a:t>
            </a:r>
            <a:endParaRPr sz="900">
              <a:solidFill>
                <a:schemeClr val="accent2"/>
              </a:solidFill>
              <a:latin typeface="Barlow Condensed Medium"/>
              <a:ea typeface="Barlow Condensed Medium"/>
              <a:cs typeface="Barlow Condensed Medium"/>
              <a:sym typeface="Barlow Condensed Medium"/>
            </a:endParaRPr>
          </a:p>
        </p:txBody>
      </p:sp>
      <p:sp>
        <p:nvSpPr>
          <p:cNvPr id="285" name="Google Shape;285;p27"/>
          <p:cNvSpPr txBox="1"/>
          <p:nvPr/>
        </p:nvSpPr>
        <p:spPr>
          <a:xfrm>
            <a:off x="313873" y="3910278"/>
            <a:ext cx="107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EFFORT AND INVOLVEMENT</a:t>
            </a:r>
            <a:endParaRPr sz="900">
              <a:solidFill>
                <a:schemeClr val="accent2"/>
              </a:solidFill>
              <a:latin typeface="Barlow Condensed Medium"/>
              <a:ea typeface="Barlow Condensed Medium"/>
              <a:cs typeface="Barlow Condensed Medium"/>
              <a:sym typeface="Barlow Condensed Medium"/>
            </a:endParaRPr>
          </a:p>
        </p:txBody>
      </p:sp>
      <p:cxnSp>
        <p:nvCxnSpPr>
          <p:cNvPr id="286" name="Google Shape;286;p27"/>
          <p:cNvCxnSpPr/>
          <p:nvPr/>
        </p:nvCxnSpPr>
        <p:spPr>
          <a:xfrm>
            <a:off x="1333178" y="3838668"/>
            <a:ext cx="7502400" cy="4200"/>
          </a:xfrm>
          <a:prstGeom prst="straightConnector1">
            <a:avLst/>
          </a:prstGeom>
          <a:noFill/>
          <a:ln cap="flat" cmpd="sng" w="9525">
            <a:solidFill>
              <a:schemeClr val="accent1"/>
            </a:solidFill>
            <a:prstDash val="dot"/>
            <a:round/>
            <a:headEnd len="med" w="med" type="none"/>
            <a:tailEnd len="med" w="med" type="none"/>
          </a:ln>
        </p:spPr>
      </p:cxnSp>
      <p:cxnSp>
        <p:nvCxnSpPr>
          <p:cNvPr id="287" name="Google Shape;287;p27"/>
          <p:cNvCxnSpPr/>
          <p:nvPr/>
        </p:nvCxnSpPr>
        <p:spPr>
          <a:xfrm flipH="1" rot="10800000">
            <a:off x="1333178" y="2741052"/>
            <a:ext cx="7502400" cy="11700"/>
          </a:xfrm>
          <a:prstGeom prst="straightConnector1">
            <a:avLst/>
          </a:prstGeom>
          <a:noFill/>
          <a:ln cap="flat" cmpd="sng" w="9525">
            <a:solidFill>
              <a:schemeClr val="accent1"/>
            </a:solidFill>
            <a:prstDash val="dot"/>
            <a:round/>
            <a:headEnd len="med" w="med" type="none"/>
            <a:tailEnd len="med" w="med" type="none"/>
          </a:ln>
        </p:spPr>
      </p:cxnSp>
      <p:sp>
        <p:nvSpPr>
          <p:cNvPr id="288" name="Google Shape;288;p27"/>
          <p:cNvSpPr txBox="1"/>
          <p:nvPr/>
        </p:nvSpPr>
        <p:spPr>
          <a:xfrm>
            <a:off x="1624650"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1</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ASSEMBLE</a:t>
            </a:r>
            <a:endParaRPr sz="1200">
              <a:solidFill>
                <a:schemeClr val="accent2"/>
              </a:solidFill>
              <a:latin typeface="IBM Plex Mono SemiBold"/>
              <a:ea typeface="IBM Plex Mono SemiBold"/>
              <a:cs typeface="IBM Plex Mono SemiBold"/>
              <a:sym typeface="IBM Plex Mono SemiBold"/>
            </a:endParaRPr>
          </a:p>
        </p:txBody>
      </p:sp>
      <p:sp>
        <p:nvSpPr>
          <p:cNvPr id="289" name="Google Shape;289;p27"/>
          <p:cNvSpPr txBox="1"/>
          <p:nvPr/>
        </p:nvSpPr>
        <p:spPr>
          <a:xfrm>
            <a:off x="4123369"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2</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TEST</a:t>
            </a:r>
            <a:endParaRPr sz="1200">
              <a:solidFill>
                <a:schemeClr val="accent2"/>
              </a:solidFill>
              <a:latin typeface="IBM Plex Mono SemiBold"/>
              <a:ea typeface="IBM Plex Mono SemiBold"/>
              <a:cs typeface="IBM Plex Mono SemiBold"/>
              <a:sym typeface="IBM Plex Mono SemiBold"/>
            </a:endParaRPr>
          </a:p>
        </p:txBody>
      </p:sp>
      <p:sp>
        <p:nvSpPr>
          <p:cNvPr id="290" name="Google Shape;290;p27"/>
          <p:cNvSpPr txBox="1"/>
          <p:nvPr/>
        </p:nvSpPr>
        <p:spPr>
          <a:xfrm>
            <a:off x="6622088" y="1133325"/>
            <a:ext cx="1256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accent2"/>
                </a:solidFill>
                <a:latin typeface="IBM Plex Mono SemiBold"/>
                <a:ea typeface="IBM Plex Mono SemiBold"/>
                <a:cs typeface="IBM Plex Mono SemiBold"/>
                <a:sym typeface="IBM Plex Mono SemiBold"/>
              </a:rPr>
              <a:t>Phase 3</a:t>
            </a:r>
            <a:endParaRPr sz="900">
              <a:solidFill>
                <a:schemeClr val="accent2"/>
              </a:solidFill>
              <a:latin typeface="IBM Plex Mono SemiBold"/>
              <a:ea typeface="IBM Plex Mono SemiBold"/>
              <a:cs typeface="IBM Plex Mono SemiBold"/>
              <a:sym typeface="IBM Plex Mono SemiBold"/>
            </a:endParaRPr>
          </a:p>
          <a:p>
            <a:pPr indent="0" lvl="0" marL="0" rtl="0" algn="ctr">
              <a:spcBef>
                <a:spcPts val="0"/>
              </a:spcBef>
              <a:spcAft>
                <a:spcPts val="0"/>
              </a:spcAft>
              <a:buNone/>
            </a:pPr>
            <a:r>
              <a:rPr lang="en" sz="1200">
                <a:solidFill>
                  <a:schemeClr val="accent2"/>
                </a:solidFill>
                <a:latin typeface="IBM Plex Mono SemiBold"/>
                <a:ea typeface="IBM Plex Mono SemiBold"/>
                <a:cs typeface="IBM Plex Mono SemiBold"/>
                <a:sym typeface="IBM Plex Mono SemiBold"/>
              </a:rPr>
              <a:t>SPRINT WEEK</a:t>
            </a:r>
            <a:endParaRPr sz="1200">
              <a:solidFill>
                <a:schemeClr val="accent2"/>
              </a:solidFill>
              <a:latin typeface="IBM Plex Mono SemiBold"/>
              <a:ea typeface="IBM Plex Mono SemiBold"/>
              <a:cs typeface="IBM Plex Mono SemiBold"/>
              <a:sym typeface="IBM Plex Mono SemiBold"/>
            </a:endParaRPr>
          </a:p>
        </p:txBody>
      </p:sp>
      <p:sp>
        <p:nvSpPr>
          <p:cNvPr id="291" name="Google Shape;291;p27"/>
          <p:cNvSpPr/>
          <p:nvPr/>
        </p:nvSpPr>
        <p:spPr>
          <a:xfrm>
            <a:off x="1276375" y="1180975"/>
            <a:ext cx="154800" cy="154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a:off x="7818575" y="223275"/>
            <a:ext cx="641100" cy="641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txBox="1"/>
          <p:nvPr/>
        </p:nvSpPr>
        <p:spPr>
          <a:xfrm>
            <a:off x="255873" y="4526428"/>
            <a:ext cx="1077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accent2"/>
                </a:solidFill>
                <a:latin typeface="Barlow Condensed Medium"/>
                <a:ea typeface="Barlow Condensed Medium"/>
                <a:cs typeface="Barlow Condensed Medium"/>
                <a:sym typeface="Barlow Condensed Medium"/>
              </a:rPr>
              <a:t>INVESTMENT</a:t>
            </a:r>
            <a:endParaRPr sz="900">
              <a:solidFill>
                <a:schemeClr val="accent2"/>
              </a:solidFill>
              <a:latin typeface="Barlow Condensed Medium"/>
              <a:ea typeface="Barlow Condensed Medium"/>
              <a:cs typeface="Barlow Condensed Medium"/>
              <a:sym typeface="Barlow Condensed Medium"/>
            </a:endParaRPr>
          </a:p>
        </p:txBody>
      </p:sp>
      <p:cxnSp>
        <p:nvCxnSpPr>
          <p:cNvPr id="294" name="Google Shape;294;p27"/>
          <p:cNvCxnSpPr/>
          <p:nvPr/>
        </p:nvCxnSpPr>
        <p:spPr>
          <a:xfrm>
            <a:off x="1424400" y="4526425"/>
            <a:ext cx="7388400" cy="0"/>
          </a:xfrm>
          <a:prstGeom prst="straightConnector1">
            <a:avLst/>
          </a:prstGeom>
          <a:noFill/>
          <a:ln cap="flat" cmpd="sng" w="19050">
            <a:solidFill>
              <a:schemeClr val="accent1"/>
            </a:solidFill>
            <a:prstDash val="solid"/>
            <a:round/>
            <a:headEnd len="med" w="med" type="none"/>
            <a:tailEnd len="med" w="med" type="oval"/>
          </a:ln>
        </p:spPr>
      </p:cxnSp>
      <p:sp>
        <p:nvSpPr>
          <p:cNvPr id="295" name="Google Shape;295;p27"/>
          <p:cNvSpPr txBox="1"/>
          <p:nvPr>
            <p:ph idx="1" type="body"/>
          </p:nvPr>
        </p:nvSpPr>
        <p:spPr>
          <a:xfrm>
            <a:off x="1338600" y="1737650"/>
            <a:ext cx="1828800" cy="12315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96" name="Google Shape;296;p27"/>
          <p:cNvSpPr txBox="1"/>
          <p:nvPr>
            <p:ph idx="2" type="body"/>
          </p:nvPr>
        </p:nvSpPr>
        <p:spPr>
          <a:xfrm>
            <a:off x="3837319" y="1737650"/>
            <a:ext cx="1828800" cy="12315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97" name="Google Shape;297;p27"/>
          <p:cNvSpPr txBox="1"/>
          <p:nvPr>
            <p:ph idx="3" type="body"/>
          </p:nvPr>
        </p:nvSpPr>
        <p:spPr>
          <a:xfrm>
            <a:off x="6336038" y="1737650"/>
            <a:ext cx="1828800" cy="1231500"/>
          </a:xfrm>
          <a:prstGeom prst="rect">
            <a:avLst/>
          </a:prstGeom>
        </p:spPr>
        <p:txBody>
          <a:bodyPr anchorCtr="0" anchor="t" bIns="91425" lIns="91425" spcFirstLastPara="1" rIns="91425" wrap="square" tIns="91425">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Narrow - Blue 1">
  <p:cSld name="CUSTOM_3_1">
    <p:bg>
      <p:bgPr>
        <a:blipFill>
          <a:blip r:embed="rId2">
            <a:alphaModFix/>
          </a:blip>
          <a:stretch>
            <a:fillRect/>
          </a:stretch>
        </a:blipFill>
      </p:bgPr>
    </p:bg>
    <p:spTree>
      <p:nvGrpSpPr>
        <p:cNvPr id="298" name="Shape 298"/>
        <p:cNvGrpSpPr/>
        <p:nvPr/>
      </p:nvGrpSpPr>
      <p:grpSpPr>
        <a:xfrm>
          <a:off x="0" y="0"/>
          <a:ext cx="0" cy="0"/>
          <a:chOff x="0" y="0"/>
          <a:chExt cx="0" cy="0"/>
        </a:xfrm>
      </p:grpSpPr>
      <p:sp>
        <p:nvSpPr>
          <p:cNvPr id="299" name="Google Shape;299;p28"/>
          <p:cNvSpPr txBox="1"/>
          <p:nvPr>
            <p:ph type="title"/>
          </p:nvPr>
        </p:nvSpPr>
        <p:spPr>
          <a:xfrm>
            <a:off x="583025" y="257475"/>
            <a:ext cx="8378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IBM Plex Mono Medium"/>
                <a:ea typeface="IBM Plex Mono Medium"/>
                <a:cs typeface="IBM Plex Mono Medium"/>
                <a:sym typeface="IBM Plex Mono Medium"/>
              </a:defRPr>
            </a:lvl2pPr>
            <a:lvl3pPr lvl="2" rtl="0">
              <a:spcBef>
                <a:spcPts val="0"/>
              </a:spcBef>
              <a:spcAft>
                <a:spcPts val="0"/>
              </a:spcAft>
              <a:buSzPts val="2800"/>
              <a:buNone/>
              <a:defRPr>
                <a:latin typeface="IBM Plex Mono Medium"/>
                <a:ea typeface="IBM Plex Mono Medium"/>
                <a:cs typeface="IBM Plex Mono Medium"/>
                <a:sym typeface="IBM Plex Mono Medium"/>
              </a:defRPr>
            </a:lvl3pPr>
            <a:lvl4pPr lvl="3" rtl="0">
              <a:spcBef>
                <a:spcPts val="0"/>
              </a:spcBef>
              <a:spcAft>
                <a:spcPts val="0"/>
              </a:spcAft>
              <a:buSzPts val="2800"/>
              <a:buNone/>
              <a:defRPr>
                <a:latin typeface="IBM Plex Mono Medium"/>
                <a:ea typeface="IBM Plex Mono Medium"/>
                <a:cs typeface="IBM Plex Mono Medium"/>
                <a:sym typeface="IBM Plex Mono Medium"/>
              </a:defRPr>
            </a:lvl4pPr>
            <a:lvl5pPr lvl="4" rtl="0">
              <a:spcBef>
                <a:spcPts val="0"/>
              </a:spcBef>
              <a:spcAft>
                <a:spcPts val="0"/>
              </a:spcAft>
              <a:buSzPts val="2800"/>
              <a:buNone/>
              <a:defRPr>
                <a:latin typeface="IBM Plex Mono Medium"/>
                <a:ea typeface="IBM Plex Mono Medium"/>
                <a:cs typeface="IBM Plex Mono Medium"/>
                <a:sym typeface="IBM Plex Mono Medium"/>
              </a:defRPr>
            </a:lvl5pPr>
            <a:lvl6pPr lvl="5" rtl="0">
              <a:spcBef>
                <a:spcPts val="0"/>
              </a:spcBef>
              <a:spcAft>
                <a:spcPts val="0"/>
              </a:spcAft>
              <a:buSzPts val="2800"/>
              <a:buNone/>
              <a:defRPr>
                <a:latin typeface="IBM Plex Mono Medium"/>
                <a:ea typeface="IBM Plex Mono Medium"/>
                <a:cs typeface="IBM Plex Mono Medium"/>
                <a:sym typeface="IBM Plex Mono Medium"/>
              </a:defRPr>
            </a:lvl6pPr>
            <a:lvl7pPr lvl="6" rtl="0">
              <a:spcBef>
                <a:spcPts val="0"/>
              </a:spcBef>
              <a:spcAft>
                <a:spcPts val="0"/>
              </a:spcAft>
              <a:buSzPts val="2800"/>
              <a:buNone/>
              <a:defRPr>
                <a:latin typeface="IBM Plex Mono Medium"/>
                <a:ea typeface="IBM Plex Mono Medium"/>
                <a:cs typeface="IBM Plex Mono Medium"/>
                <a:sym typeface="IBM Plex Mono Medium"/>
              </a:defRPr>
            </a:lvl7pPr>
            <a:lvl8pPr lvl="7" rtl="0">
              <a:spcBef>
                <a:spcPts val="0"/>
              </a:spcBef>
              <a:spcAft>
                <a:spcPts val="0"/>
              </a:spcAft>
              <a:buSzPts val="2800"/>
              <a:buNone/>
              <a:defRPr>
                <a:latin typeface="IBM Plex Mono Medium"/>
                <a:ea typeface="IBM Plex Mono Medium"/>
                <a:cs typeface="IBM Plex Mono Medium"/>
                <a:sym typeface="IBM Plex Mono Medium"/>
              </a:defRPr>
            </a:lvl8pPr>
            <a:lvl9pPr lvl="8" rtl="0">
              <a:spcBef>
                <a:spcPts val="0"/>
              </a:spcBef>
              <a:spcAft>
                <a:spcPts val="0"/>
              </a:spcAft>
              <a:buSzPts val="2800"/>
              <a:buNone/>
              <a:defRPr>
                <a:latin typeface="IBM Plex Mono Medium"/>
                <a:ea typeface="IBM Plex Mono Medium"/>
                <a:cs typeface="IBM Plex Mono Medium"/>
                <a:sym typeface="IBM Plex Mono Medium"/>
              </a:defRPr>
            </a:lvl9pPr>
          </a:lstStyle>
          <a:p/>
        </p:txBody>
      </p:sp>
      <p:sp>
        <p:nvSpPr>
          <p:cNvPr id="300" name="Google Shape;30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lgn="r">
              <a:buNone/>
              <a:defRPr sz="1000">
                <a:solidFill>
                  <a:schemeClr val="dk2"/>
                </a:solidFill>
                <a:latin typeface="IBM Plex Mono"/>
                <a:ea typeface="IBM Plex Mono"/>
                <a:cs typeface="IBM Plex Mono"/>
                <a:sym typeface="IBM Plex Mono"/>
              </a:defRPr>
            </a:lvl1pPr>
            <a:lvl2pPr lvl="1" rtl="0" algn="r">
              <a:buNone/>
              <a:defRPr sz="1000">
                <a:solidFill>
                  <a:schemeClr val="dk2"/>
                </a:solidFill>
                <a:latin typeface="IBM Plex Mono"/>
                <a:ea typeface="IBM Plex Mono"/>
                <a:cs typeface="IBM Plex Mono"/>
                <a:sym typeface="IBM Plex Mono"/>
              </a:defRPr>
            </a:lvl2pPr>
            <a:lvl3pPr lvl="2" rtl="0" algn="r">
              <a:buNone/>
              <a:defRPr sz="1000">
                <a:solidFill>
                  <a:schemeClr val="dk2"/>
                </a:solidFill>
                <a:latin typeface="IBM Plex Mono"/>
                <a:ea typeface="IBM Plex Mono"/>
                <a:cs typeface="IBM Plex Mono"/>
                <a:sym typeface="IBM Plex Mono"/>
              </a:defRPr>
            </a:lvl3pPr>
            <a:lvl4pPr lvl="3" rtl="0" algn="r">
              <a:buNone/>
              <a:defRPr sz="1000">
                <a:solidFill>
                  <a:schemeClr val="dk2"/>
                </a:solidFill>
                <a:latin typeface="IBM Plex Mono"/>
                <a:ea typeface="IBM Plex Mono"/>
                <a:cs typeface="IBM Plex Mono"/>
                <a:sym typeface="IBM Plex Mono"/>
              </a:defRPr>
            </a:lvl4pPr>
            <a:lvl5pPr lvl="4" rtl="0" algn="r">
              <a:buNone/>
              <a:defRPr sz="1000">
                <a:solidFill>
                  <a:schemeClr val="dk2"/>
                </a:solidFill>
                <a:latin typeface="IBM Plex Mono"/>
                <a:ea typeface="IBM Plex Mono"/>
                <a:cs typeface="IBM Plex Mono"/>
                <a:sym typeface="IBM Plex Mono"/>
              </a:defRPr>
            </a:lvl5pPr>
            <a:lvl6pPr lvl="5" rtl="0" algn="r">
              <a:buNone/>
              <a:defRPr sz="1000">
                <a:solidFill>
                  <a:schemeClr val="dk2"/>
                </a:solidFill>
                <a:latin typeface="IBM Plex Mono"/>
                <a:ea typeface="IBM Plex Mono"/>
                <a:cs typeface="IBM Plex Mono"/>
                <a:sym typeface="IBM Plex Mono"/>
              </a:defRPr>
            </a:lvl6pPr>
            <a:lvl7pPr lvl="6" rtl="0" algn="r">
              <a:buNone/>
              <a:defRPr sz="1000">
                <a:solidFill>
                  <a:schemeClr val="dk2"/>
                </a:solidFill>
                <a:latin typeface="IBM Plex Mono"/>
                <a:ea typeface="IBM Plex Mono"/>
                <a:cs typeface="IBM Plex Mono"/>
                <a:sym typeface="IBM Plex Mono"/>
              </a:defRPr>
            </a:lvl7pPr>
            <a:lvl8pPr lvl="7" rtl="0" algn="r">
              <a:buNone/>
              <a:defRPr sz="1000">
                <a:solidFill>
                  <a:schemeClr val="dk2"/>
                </a:solidFill>
                <a:latin typeface="IBM Plex Mono"/>
                <a:ea typeface="IBM Plex Mono"/>
                <a:cs typeface="IBM Plex Mono"/>
                <a:sym typeface="IBM Plex Mono"/>
              </a:defRPr>
            </a:lvl8pPr>
            <a:lvl9pPr lvl="8" rtl="0"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lue BG">
  <p:cSld name="CAPTION_ONLY_1">
    <p:bg>
      <p:bgPr>
        <a:solidFill>
          <a:srgbClr val="102032"/>
        </a:solidFill>
      </p:bgPr>
    </p:bg>
    <p:spTree>
      <p:nvGrpSpPr>
        <p:cNvPr id="301" name="Shape 301"/>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o we are">
  <p:cSld name="CAPTION_ONLY_1_1">
    <p:bg>
      <p:bgPr>
        <a:solidFill>
          <a:srgbClr val="102032"/>
        </a:solidFill>
      </p:bgPr>
    </p:bg>
    <p:spTree>
      <p:nvGrpSpPr>
        <p:cNvPr id="302" name="Shape 302"/>
        <p:cNvGrpSpPr/>
        <p:nvPr/>
      </p:nvGrpSpPr>
      <p:grpSpPr>
        <a:xfrm>
          <a:off x="0" y="0"/>
          <a:ext cx="0" cy="0"/>
          <a:chOff x="0" y="0"/>
          <a:chExt cx="0" cy="0"/>
        </a:xfrm>
      </p:grpSpPr>
      <p:pic>
        <p:nvPicPr>
          <p:cNvPr id="303" name="Google Shape;303;p30"/>
          <p:cNvPicPr preferRelativeResize="0"/>
          <p:nvPr/>
        </p:nvPicPr>
        <p:blipFill rotWithShape="1">
          <a:blip r:embed="rId2">
            <a:alphaModFix/>
          </a:blip>
          <a:srcRect b="0" l="0" r="71470" t="0"/>
          <a:stretch/>
        </p:blipFill>
        <p:spPr>
          <a:xfrm>
            <a:off x="228600" y="228600"/>
            <a:ext cx="523874" cy="453275"/>
          </a:xfrm>
          <a:prstGeom prst="rect">
            <a:avLst/>
          </a:prstGeom>
          <a:noFill/>
          <a:ln>
            <a:noFill/>
          </a:ln>
        </p:spPr>
      </p:pic>
      <p:cxnSp>
        <p:nvCxnSpPr>
          <p:cNvPr id="304" name="Google Shape;304;p30"/>
          <p:cNvCxnSpPr>
            <a:endCxn id="305" idx="2"/>
          </p:cNvCxnSpPr>
          <p:nvPr/>
        </p:nvCxnSpPr>
        <p:spPr>
          <a:xfrm flipH="1" rot="10800000">
            <a:off x="4636074" y="3366985"/>
            <a:ext cx="672900" cy="615300"/>
          </a:xfrm>
          <a:prstGeom prst="straightConnector1">
            <a:avLst/>
          </a:prstGeom>
          <a:noFill/>
          <a:ln cap="flat" cmpd="sng" w="19050">
            <a:solidFill>
              <a:srgbClr val="FFFFFF"/>
            </a:solidFill>
            <a:prstDash val="solid"/>
            <a:round/>
            <a:headEnd len="med" w="med" type="none"/>
            <a:tailEnd len="med" w="med" type="none"/>
          </a:ln>
        </p:spPr>
      </p:cxnSp>
      <p:cxnSp>
        <p:nvCxnSpPr>
          <p:cNvPr id="306" name="Google Shape;306;p30"/>
          <p:cNvCxnSpPr>
            <a:stCxn id="307" idx="0"/>
          </p:cNvCxnSpPr>
          <p:nvPr/>
        </p:nvCxnSpPr>
        <p:spPr>
          <a:xfrm flipH="1" rot="10800000">
            <a:off x="4854130" y="1371476"/>
            <a:ext cx="1361700" cy="592800"/>
          </a:xfrm>
          <a:prstGeom prst="straightConnector1">
            <a:avLst/>
          </a:prstGeom>
          <a:noFill/>
          <a:ln cap="flat" cmpd="sng" w="19050">
            <a:solidFill>
              <a:srgbClr val="FFFFFF"/>
            </a:solidFill>
            <a:prstDash val="solid"/>
            <a:round/>
            <a:headEnd len="med" w="med" type="none"/>
            <a:tailEnd len="med" w="med" type="none"/>
          </a:ln>
        </p:spPr>
      </p:cxnSp>
      <p:sp>
        <p:nvSpPr>
          <p:cNvPr id="308" name="Google Shape;308;p30"/>
          <p:cNvSpPr txBox="1"/>
          <p:nvPr/>
        </p:nvSpPr>
        <p:spPr>
          <a:xfrm>
            <a:off x="1476917" y="1967433"/>
            <a:ext cx="6155700" cy="1431300"/>
          </a:xfrm>
          <a:prstGeom prst="rect">
            <a:avLst/>
          </a:prstGeom>
          <a:noFill/>
          <a:ln>
            <a:noFill/>
          </a:ln>
        </p:spPr>
        <p:txBody>
          <a:bodyPr anchorCtr="0" anchor="t" bIns="91400" lIns="91400" spcFirstLastPara="1" rIns="91400" wrap="square" tIns="91400">
            <a:spAutoFit/>
          </a:bodyPr>
          <a:lstStyle/>
          <a:p>
            <a:pPr indent="0" lvl="0" marL="0" marR="0" rtl="0" algn="ctr">
              <a:lnSpc>
                <a:spcPct val="90000"/>
              </a:lnSpc>
              <a:spcBef>
                <a:spcPts val="0"/>
              </a:spcBef>
              <a:spcAft>
                <a:spcPts val="0"/>
              </a:spcAft>
              <a:buClr>
                <a:srgbClr val="FFFFFF"/>
              </a:buClr>
              <a:buSzPts val="9100"/>
              <a:buFont typeface="Arial"/>
              <a:buNone/>
            </a:pPr>
            <a:r>
              <a:rPr b="0" i="0" lang="en" sz="3000" u="none" cap="none" strike="noStrike">
                <a:solidFill>
                  <a:srgbClr val="FFFFFF"/>
                </a:solidFill>
                <a:latin typeface="Oswald"/>
                <a:ea typeface="Oswald"/>
                <a:cs typeface="Oswald"/>
                <a:sym typeface="Oswald"/>
              </a:rPr>
              <a:t>WE </a:t>
            </a:r>
            <a:r>
              <a:rPr lang="en" sz="3000">
                <a:solidFill>
                  <a:srgbClr val="018CFF"/>
                </a:solidFill>
                <a:latin typeface="Oswald"/>
                <a:ea typeface="Oswald"/>
                <a:cs typeface="Oswald"/>
                <a:sym typeface="Oswald"/>
              </a:rPr>
              <a:t>CO-CREATE</a:t>
            </a:r>
            <a:r>
              <a:rPr lang="en" sz="3000">
                <a:solidFill>
                  <a:srgbClr val="FFFFFF"/>
                </a:solidFill>
                <a:latin typeface="Oswald"/>
                <a:ea typeface="Oswald"/>
                <a:cs typeface="Oswald"/>
                <a:sym typeface="Oswald"/>
              </a:rPr>
              <a:t> </a:t>
            </a:r>
            <a:endParaRPr sz="3000">
              <a:solidFill>
                <a:srgbClr val="FFFFFF"/>
              </a:solidFill>
              <a:latin typeface="Oswald"/>
              <a:ea typeface="Oswald"/>
              <a:cs typeface="Oswald"/>
              <a:sym typeface="Oswald"/>
            </a:endParaRPr>
          </a:p>
          <a:p>
            <a:pPr indent="0" lvl="0" marL="0" marR="0" rtl="0" algn="ctr">
              <a:lnSpc>
                <a:spcPct val="90000"/>
              </a:lnSpc>
              <a:spcBef>
                <a:spcPts val="0"/>
              </a:spcBef>
              <a:spcAft>
                <a:spcPts val="0"/>
              </a:spcAft>
              <a:buClr>
                <a:srgbClr val="FFFFFF"/>
              </a:buClr>
              <a:buSzPts val="9100"/>
              <a:buFont typeface="Arial"/>
              <a:buNone/>
            </a:pPr>
            <a:r>
              <a:rPr lang="en" sz="3000">
                <a:solidFill>
                  <a:srgbClr val="018CFF"/>
                </a:solidFill>
                <a:latin typeface="Oswald"/>
                <a:ea typeface="Oswald"/>
                <a:cs typeface="Oswald"/>
                <a:sym typeface="Oswald"/>
              </a:rPr>
              <a:t>ADVANTAGED </a:t>
            </a:r>
            <a:r>
              <a:rPr lang="en" sz="3000">
                <a:solidFill>
                  <a:srgbClr val="FFFFFF"/>
                </a:solidFill>
                <a:latin typeface="Oswald"/>
                <a:ea typeface="Oswald"/>
                <a:cs typeface="Oswald"/>
                <a:sym typeface="Oswald"/>
              </a:rPr>
              <a:t>STARTUPS </a:t>
            </a:r>
            <a:endParaRPr sz="3000">
              <a:solidFill>
                <a:srgbClr val="FFFFFF"/>
              </a:solidFill>
              <a:latin typeface="Oswald"/>
              <a:ea typeface="Oswald"/>
              <a:cs typeface="Oswald"/>
              <a:sym typeface="Oswald"/>
            </a:endParaRPr>
          </a:p>
          <a:p>
            <a:pPr indent="0" lvl="0" marL="0" marR="0" rtl="0" algn="ctr">
              <a:lnSpc>
                <a:spcPct val="90000"/>
              </a:lnSpc>
              <a:spcBef>
                <a:spcPts val="0"/>
              </a:spcBef>
              <a:spcAft>
                <a:spcPts val="0"/>
              </a:spcAft>
              <a:buClr>
                <a:srgbClr val="FFFFFF"/>
              </a:buClr>
              <a:buSzPts val="9100"/>
              <a:buFont typeface="Arial"/>
              <a:buNone/>
            </a:pPr>
            <a:r>
              <a:rPr lang="en" sz="3000">
                <a:solidFill>
                  <a:srgbClr val="FFFFFF"/>
                </a:solidFill>
                <a:latin typeface="Oswald"/>
                <a:ea typeface="Oswald"/>
                <a:cs typeface="Oswald"/>
                <a:sym typeface="Oswald"/>
              </a:rPr>
              <a:t>TO SOLVE </a:t>
            </a:r>
            <a:r>
              <a:rPr lang="en" sz="3000">
                <a:solidFill>
                  <a:srgbClr val="018CFF"/>
                </a:solidFill>
                <a:latin typeface="Oswald"/>
                <a:ea typeface="Oswald"/>
                <a:cs typeface="Oswald"/>
                <a:sym typeface="Oswald"/>
              </a:rPr>
              <a:t>COMPELLING PROBLEMS.</a:t>
            </a:r>
            <a:endParaRPr b="0" i="0" sz="3000" u="none" cap="none" strike="noStrike">
              <a:solidFill>
                <a:srgbClr val="018CFF"/>
              </a:solidFill>
              <a:latin typeface="Oswald"/>
              <a:ea typeface="Oswald"/>
              <a:cs typeface="Oswald"/>
              <a:sym typeface="Oswald"/>
            </a:endParaRPr>
          </a:p>
        </p:txBody>
      </p:sp>
      <p:sp>
        <p:nvSpPr>
          <p:cNvPr id="307" name="Google Shape;307;p30"/>
          <p:cNvSpPr/>
          <p:nvPr/>
        </p:nvSpPr>
        <p:spPr>
          <a:xfrm>
            <a:off x="3952030" y="1964276"/>
            <a:ext cx="1804200" cy="464100"/>
          </a:xfrm>
          <a:prstGeom prst="rect">
            <a:avLst/>
          </a:prstGeom>
          <a:noFill/>
          <a:ln cap="flat" cmpd="sng" w="38100">
            <a:solidFill>
              <a:srgbClr val="01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9" name="Google Shape;309;p30"/>
          <p:cNvCxnSpPr/>
          <p:nvPr/>
        </p:nvCxnSpPr>
        <p:spPr>
          <a:xfrm rot="10800000">
            <a:off x="1958896" y="2102314"/>
            <a:ext cx="954600" cy="336600"/>
          </a:xfrm>
          <a:prstGeom prst="straightConnector1">
            <a:avLst/>
          </a:prstGeom>
          <a:noFill/>
          <a:ln cap="flat" cmpd="sng" w="19050">
            <a:solidFill>
              <a:srgbClr val="FFFFFF"/>
            </a:solidFill>
            <a:prstDash val="solid"/>
            <a:round/>
            <a:headEnd len="med" w="med" type="none"/>
            <a:tailEnd len="med" w="med" type="none"/>
          </a:ln>
        </p:spPr>
      </p:cxnSp>
      <p:sp>
        <p:nvSpPr>
          <p:cNvPr id="310" name="Google Shape;310;p30"/>
          <p:cNvSpPr/>
          <p:nvPr/>
        </p:nvSpPr>
        <p:spPr>
          <a:xfrm>
            <a:off x="2620826" y="2433582"/>
            <a:ext cx="2152200" cy="464100"/>
          </a:xfrm>
          <a:prstGeom prst="rect">
            <a:avLst/>
          </a:prstGeom>
          <a:noFill/>
          <a:ln cap="flat" cmpd="sng" w="38100">
            <a:solidFill>
              <a:srgbClr val="01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0"/>
          <p:cNvSpPr/>
          <p:nvPr/>
        </p:nvSpPr>
        <p:spPr>
          <a:xfrm>
            <a:off x="3381024" y="2902885"/>
            <a:ext cx="3855900" cy="464100"/>
          </a:xfrm>
          <a:prstGeom prst="rect">
            <a:avLst/>
          </a:prstGeom>
          <a:noFill/>
          <a:ln cap="flat" cmpd="sng" w="38100">
            <a:solidFill>
              <a:srgbClr val="018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0"/>
          <p:cNvSpPr txBox="1"/>
          <p:nvPr/>
        </p:nvSpPr>
        <p:spPr>
          <a:xfrm>
            <a:off x="6112099" y="815350"/>
            <a:ext cx="2562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We partner with universities, corporations, governments, and entrepreneurs to co-create startups using our “venture studio” playbook</a:t>
            </a:r>
            <a:endParaRPr sz="1200">
              <a:solidFill>
                <a:srgbClr val="FFFFFF"/>
              </a:solidFill>
              <a:latin typeface="Inter"/>
              <a:ea typeface="Inter"/>
              <a:cs typeface="Inter"/>
              <a:sym typeface="Inter"/>
            </a:endParaRPr>
          </a:p>
        </p:txBody>
      </p:sp>
      <p:sp>
        <p:nvSpPr>
          <p:cNvPr id="312" name="Google Shape;312;p30"/>
          <p:cNvSpPr txBox="1"/>
          <p:nvPr/>
        </p:nvSpPr>
        <p:spPr>
          <a:xfrm>
            <a:off x="664625" y="1665185"/>
            <a:ext cx="2562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We endow our ventures with structural </a:t>
            </a:r>
            <a:r>
              <a:rPr lang="en" sz="1200">
                <a:solidFill>
                  <a:srgbClr val="FFFFFF"/>
                </a:solidFill>
                <a:latin typeface="Inter"/>
                <a:ea typeface="Inter"/>
                <a:cs typeface="Inter"/>
                <a:sym typeface="Inter"/>
              </a:rPr>
              <a:t>advantages that enable them to achieve bigger outcomes faster</a:t>
            </a:r>
            <a:endParaRPr sz="1200">
              <a:solidFill>
                <a:srgbClr val="FFFFFF"/>
              </a:solidFill>
              <a:latin typeface="Inter"/>
              <a:ea typeface="Inter"/>
              <a:cs typeface="Inter"/>
              <a:sym typeface="Inter"/>
            </a:endParaRPr>
          </a:p>
        </p:txBody>
      </p:sp>
      <p:sp>
        <p:nvSpPr>
          <p:cNvPr id="313" name="Google Shape;313;p30"/>
          <p:cNvSpPr txBox="1"/>
          <p:nvPr/>
        </p:nvSpPr>
        <p:spPr>
          <a:xfrm>
            <a:off x="3540825" y="4035456"/>
            <a:ext cx="2013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Inter"/>
                <a:ea typeface="Inter"/>
                <a:cs typeface="Inter"/>
                <a:sym typeface="Inter"/>
              </a:rPr>
              <a:t>We build venture-backable companies to produce $1B+ outcomes</a:t>
            </a:r>
            <a:endParaRPr sz="1200">
              <a:solidFill>
                <a:srgbClr val="FFFFFF"/>
              </a:solidFill>
              <a:latin typeface="Inter"/>
              <a:ea typeface="Inter"/>
              <a:cs typeface="Inter"/>
              <a:sym typeface="Inte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17" name="Shape 1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o we are 1">
  <p:cSld name="CAPTION_ONLY_1_1_1">
    <p:bg>
      <p:bgPr>
        <a:solidFill>
          <a:srgbClr val="102032"/>
        </a:solidFill>
      </p:bgPr>
    </p:bg>
    <p:spTree>
      <p:nvGrpSpPr>
        <p:cNvPr id="314" name="Shape 314"/>
        <p:cNvGrpSpPr/>
        <p:nvPr/>
      </p:nvGrpSpPr>
      <p:grpSpPr>
        <a:xfrm>
          <a:off x="0" y="0"/>
          <a:ext cx="0" cy="0"/>
          <a:chOff x="0" y="0"/>
          <a:chExt cx="0" cy="0"/>
        </a:xfrm>
      </p:grpSpPr>
      <p:sp>
        <p:nvSpPr>
          <p:cNvPr id="315" name="Google Shape;315;p31"/>
          <p:cNvSpPr txBox="1"/>
          <p:nvPr/>
        </p:nvSpPr>
        <p:spPr>
          <a:xfrm>
            <a:off x="228600" y="228600"/>
            <a:ext cx="3920400" cy="1847100"/>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FFFFFF"/>
              </a:buClr>
              <a:buSzPts val="9100"/>
              <a:buFont typeface="Arial"/>
              <a:buNone/>
            </a:pPr>
            <a:r>
              <a:rPr i="0" lang="en" sz="3000" u="none" cap="none" strike="noStrike">
                <a:solidFill>
                  <a:srgbClr val="FFFFFF"/>
                </a:solidFill>
                <a:latin typeface="Barlow Condensed SemiBold"/>
                <a:ea typeface="Barlow Condensed SemiBold"/>
                <a:cs typeface="Barlow Condensed SemiBold"/>
                <a:sym typeface="Barlow Condensed SemiBold"/>
              </a:rPr>
              <a:t>WE </a:t>
            </a:r>
            <a:r>
              <a:rPr lang="en" sz="3000">
                <a:solidFill>
                  <a:srgbClr val="018CFF"/>
                </a:solidFill>
                <a:latin typeface="Barlow Condensed SemiBold"/>
                <a:ea typeface="Barlow Condensed SemiBold"/>
                <a:cs typeface="Barlow Condensed SemiBold"/>
                <a:sym typeface="Barlow Condensed SemiBold"/>
              </a:rPr>
              <a:t>CO-CREATE</a:t>
            </a:r>
            <a:r>
              <a:rPr lang="en" sz="3000">
                <a:solidFill>
                  <a:srgbClr val="FFFFFF"/>
                </a:solidFill>
                <a:latin typeface="Barlow Condensed SemiBold"/>
                <a:ea typeface="Barlow Condensed SemiBold"/>
                <a:cs typeface="Barlow Condensed SemiBold"/>
                <a:sym typeface="Barlow Condensed SemiBold"/>
              </a:rPr>
              <a:t> </a:t>
            </a:r>
            <a:r>
              <a:rPr lang="en" sz="3000">
                <a:solidFill>
                  <a:srgbClr val="018CFF"/>
                </a:solidFill>
                <a:latin typeface="Barlow Condensed SemiBold"/>
                <a:ea typeface="Barlow Condensed SemiBold"/>
                <a:cs typeface="Barlow Condensed SemiBold"/>
                <a:sym typeface="Barlow Condensed SemiBold"/>
              </a:rPr>
              <a:t>ADVANTAGED </a:t>
            </a:r>
            <a:r>
              <a:rPr lang="en" sz="3000">
                <a:solidFill>
                  <a:srgbClr val="FFFFFF"/>
                </a:solidFill>
                <a:latin typeface="Barlow Condensed SemiBold"/>
                <a:ea typeface="Barlow Condensed SemiBold"/>
                <a:cs typeface="Barlow Condensed SemiBold"/>
                <a:sym typeface="Barlow Condensed SemiBold"/>
              </a:rPr>
              <a:t>STARTUPS THAT SOLVE </a:t>
            </a:r>
            <a:endParaRPr sz="3000">
              <a:solidFill>
                <a:srgbClr val="FFFFFF"/>
              </a:solidFill>
              <a:latin typeface="Barlow Condensed SemiBold"/>
              <a:ea typeface="Barlow Condensed SemiBold"/>
              <a:cs typeface="Barlow Condensed SemiBold"/>
              <a:sym typeface="Barlow Condensed SemiBold"/>
            </a:endParaRPr>
          </a:p>
          <a:p>
            <a:pPr indent="0" lvl="0" marL="0" marR="0" rtl="0" algn="l">
              <a:lnSpc>
                <a:spcPct val="90000"/>
              </a:lnSpc>
              <a:spcBef>
                <a:spcPts val="0"/>
              </a:spcBef>
              <a:spcAft>
                <a:spcPts val="0"/>
              </a:spcAft>
              <a:buClr>
                <a:srgbClr val="FFFFFF"/>
              </a:buClr>
              <a:buSzPts val="9100"/>
              <a:buFont typeface="Arial"/>
              <a:buNone/>
            </a:pPr>
            <a:r>
              <a:rPr lang="en" sz="3000">
                <a:solidFill>
                  <a:srgbClr val="018CFF"/>
                </a:solidFill>
                <a:latin typeface="Barlow Condensed SemiBold"/>
                <a:ea typeface="Barlow Condensed SemiBold"/>
                <a:cs typeface="Barlow Condensed SemiBold"/>
                <a:sym typeface="Barlow Condensed SemiBold"/>
              </a:rPr>
              <a:t>COMPELLING PROBLEMS. </a:t>
            </a:r>
            <a:endParaRPr i="0" sz="3000" u="none" cap="none" strike="noStrike">
              <a:solidFill>
                <a:srgbClr val="018CFF"/>
              </a:solidFill>
              <a:latin typeface="Barlow Condensed SemiBold"/>
              <a:ea typeface="Barlow Condensed SemiBold"/>
              <a:cs typeface="Barlow Condensed SemiBold"/>
              <a:sym typeface="Barlow Condensed SemiBold"/>
            </a:endParaRPr>
          </a:p>
        </p:txBody>
      </p:sp>
      <p:sp>
        <p:nvSpPr>
          <p:cNvPr id="316" name="Google Shape;316;p31"/>
          <p:cNvSpPr/>
          <p:nvPr/>
        </p:nvSpPr>
        <p:spPr>
          <a:xfrm rot="-1593759">
            <a:off x="2967599" y="1254563"/>
            <a:ext cx="3208802" cy="3236708"/>
          </a:xfrm>
          <a:prstGeom prst="ellipse">
            <a:avLst/>
          </a:prstGeom>
          <a:noFill/>
          <a:ln cap="flat" cmpd="sng" w="2857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1"/>
          <p:cNvSpPr/>
          <p:nvPr/>
        </p:nvSpPr>
        <p:spPr>
          <a:xfrm rot="-1593903">
            <a:off x="3454699" y="1745895"/>
            <a:ext cx="2234503" cy="2253957"/>
          </a:xfrm>
          <a:prstGeom prst="ellipse">
            <a:avLst/>
          </a:prstGeom>
          <a:noFill/>
          <a:ln cap="flat" cmpd="sng" w="2857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1"/>
          <p:cNvSpPr/>
          <p:nvPr/>
        </p:nvSpPr>
        <p:spPr>
          <a:xfrm>
            <a:off x="3725627" y="2026480"/>
            <a:ext cx="1692600" cy="1692600"/>
          </a:xfrm>
          <a:prstGeom prst="ellipse">
            <a:avLst/>
          </a:prstGeom>
          <a:solidFill>
            <a:srgbClr val="01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1"/>
          <p:cNvSpPr/>
          <p:nvPr/>
        </p:nvSpPr>
        <p:spPr>
          <a:xfrm rot="1712296">
            <a:off x="3650496" y="2479364"/>
            <a:ext cx="1843031" cy="787209"/>
          </a:xfrm>
          <a:prstGeom prst="ellipse">
            <a:avLst/>
          </a:prstGeom>
          <a:noFill/>
          <a:ln cap="flat" cmpd="sng" w="19050">
            <a:solidFill>
              <a:srgbClr val="F3F5F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1"/>
          <p:cNvSpPr/>
          <p:nvPr/>
        </p:nvSpPr>
        <p:spPr>
          <a:xfrm rot="1732792">
            <a:off x="3851534" y="2468678"/>
            <a:ext cx="1624308" cy="478428"/>
          </a:xfrm>
          <a:prstGeom prst="ellipse">
            <a:avLst/>
          </a:prstGeom>
          <a:solidFill>
            <a:srgbClr val="01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 name="Google Shape;321;p31"/>
          <p:cNvCxnSpPr>
            <a:endCxn id="316" idx="7"/>
          </p:cNvCxnSpPr>
          <p:nvPr/>
        </p:nvCxnSpPr>
        <p:spPr>
          <a:xfrm flipH="1">
            <a:off x="5074965" y="707867"/>
            <a:ext cx="589800" cy="634200"/>
          </a:xfrm>
          <a:prstGeom prst="straightConnector1">
            <a:avLst/>
          </a:prstGeom>
          <a:noFill/>
          <a:ln cap="flat" cmpd="sng" w="9525">
            <a:solidFill>
              <a:srgbClr val="F3F5F7"/>
            </a:solidFill>
            <a:prstDash val="dot"/>
            <a:round/>
            <a:headEnd len="med" w="med" type="none"/>
            <a:tailEnd len="med" w="med" type="none"/>
          </a:ln>
        </p:spPr>
      </p:cxnSp>
      <p:cxnSp>
        <p:nvCxnSpPr>
          <p:cNvPr id="322" name="Google Shape;322;p31"/>
          <p:cNvCxnSpPr/>
          <p:nvPr/>
        </p:nvCxnSpPr>
        <p:spPr>
          <a:xfrm>
            <a:off x="5673125" y="3026475"/>
            <a:ext cx="1095000" cy="0"/>
          </a:xfrm>
          <a:prstGeom prst="straightConnector1">
            <a:avLst/>
          </a:prstGeom>
          <a:noFill/>
          <a:ln cap="flat" cmpd="sng" w="9525">
            <a:solidFill>
              <a:srgbClr val="F3F5F7"/>
            </a:solidFill>
            <a:prstDash val="dot"/>
            <a:round/>
            <a:headEnd len="med" w="med" type="none"/>
            <a:tailEnd len="med" w="med" type="none"/>
          </a:ln>
        </p:spPr>
      </p:cxnSp>
      <p:sp>
        <p:nvSpPr>
          <p:cNvPr id="323" name="Google Shape;323;p31"/>
          <p:cNvSpPr txBox="1"/>
          <p:nvPr/>
        </p:nvSpPr>
        <p:spPr>
          <a:xfrm>
            <a:off x="228599" y="3548338"/>
            <a:ext cx="2562000" cy="1108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FFFFFF"/>
                </a:solidFill>
                <a:latin typeface="Inter"/>
                <a:ea typeface="Inter"/>
                <a:cs typeface="Inter"/>
                <a:sym typeface="Inter"/>
              </a:rPr>
              <a:t>We partner with universities, corporations, governments, and entrepreneurs to co-create startups using our “venture studio” playbook</a:t>
            </a:r>
            <a:endParaRPr sz="1200">
              <a:solidFill>
                <a:srgbClr val="FFFFFF"/>
              </a:solidFill>
              <a:latin typeface="Inter"/>
              <a:ea typeface="Inter"/>
              <a:cs typeface="Inter"/>
              <a:sym typeface="Inter"/>
            </a:endParaRPr>
          </a:p>
        </p:txBody>
      </p:sp>
      <p:sp>
        <p:nvSpPr>
          <p:cNvPr id="324" name="Google Shape;324;p31"/>
          <p:cNvSpPr txBox="1"/>
          <p:nvPr/>
        </p:nvSpPr>
        <p:spPr>
          <a:xfrm>
            <a:off x="5797250" y="564110"/>
            <a:ext cx="2562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We endow our ventures with </a:t>
            </a:r>
            <a:r>
              <a:rPr lang="en" sz="1200">
                <a:solidFill>
                  <a:srgbClr val="FFFFFF"/>
                </a:solidFill>
                <a:latin typeface="Inter Medium"/>
                <a:ea typeface="Inter Medium"/>
                <a:cs typeface="Inter Medium"/>
                <a:sym typeface="Inter Medium"/>
              </a:rPr>
              <a:t>structural </a:t>
            </a:r>
            <a:r>
              <a:rPr lang="en" sz="1200">
                <a:solidFill>
                  <a:srgbClr val="FFFFFF"/>
                </a:solidFill>
                <a:latin typeface="Inter Medium"/>
                <a:ea typeface="Inter Medium"/>
                <a:cs typeface="Inter Medium"/>
                <a:sym typeface="Inter Medium"/>
              </a:rPr>
              <a:t>advantages</a:t>
            </a:r>
            <a:r>
              <a:rPr lang="en" sz="1200">
                <a:solidFill>
                  <a:srgbClr val="FFFFFF"/>
                </a:solidFill>
                <a:latin typeface="Inter"/>
                <a:ea typeface="Inter"/>
                <a:cs typeface="Inter"/>
                <a:sym typeface="Inter"/>
              </a:rPr>
              <a:t> that enable them to achieve bigger outcomes faster</a:t>
            </a:r>
            <a:endParaRPr sz="1200">
              <a:solidFill>
                <a:srgbClr val="FFFFFF"/>
              </a:solidFill>
              <a:latin typeface="Inter"/>
              <a:ea typeface="Inter"/>
              <a:cs typeface="Inter"/>
              <a:sym typeface="Inter"/>
            </a:endParaRPr>
          </a:p>
        </p:txBody>
      </p:sp>
      <p:sp>
        <p:nvSpPr>
          <p:cNvPr id="325" name="Google Shape;325;p31"/>
          <p:cNvSpPr txBox="1"/>
          <p:nvPr/>
        </p:nvSpPr>
        <p:spPr>
          <a:xfrm>
            <a:off x="6865200" y="2724675"/>
            <a:ext cx="2148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We </a:t>
            </a:r>
            <a:r>
              <a:rPr lang="en" sz="1200">
                <a:solidFill>
                  <a:srgbClr val="FFFFFF"/>
                </a:solidFill>
                <a:latin typeface="Inter Medium"/>
                <a:ea typeface="Inter Medium"/>
                <a:cs typeface="Inter Medium"/>
                <a:sym typeface="Inter Medium"/>
              </a:rPr>
              <a:t>build</a:t>
            </a:r>
            <a:r>
              <a:rPr lang="en" sz="1200">
                <a:solidFill>
                  <a:srgbClr val="FFFFFF"/>
                </a:solidFill>
                <a:latin typeface="Inter"/>
                <a:ea typeface="Inter"/>
                <a:cs typeface="Inter"/>
                <a:sym typeface="Inter"/>
              </a:rPr>
              <a:t> venture-backable companies to produce $1B+ outcomes</a:t>
            </a:r>
            <a:endParaRPr sz="1200">
              <a:solidFill>
                <a:srgbClr val="FFFFFF"/>
              </a:solidFill>
              <a:latin typeface="Inter"/>
              <a:ea typeface="Inter"/>
              <a:cs typeface="Inter"/>
              <a:sym typeface="Inter"/>
            </a:endParaRPr>
          </a:p>
        </p:txBody>
      </p:sp>
      <p:cxnSp>
        <p:nvCxnSpPr>
          <p:cNvPr id="326" name="Google Shape;326;p31"/>
          <p:cNvCxnSpPr>
            <a:stCxn id="319" idx="2"/>
          </p:cNvCxnSpPr>
          <p:nvPr/>
        </p:nvCxnSpPr>
        <p:spPr>
          <a:xfrm flipH="1">
            <a:off x="2451461" y="2432719"/>
            <a:ext cx="1311000" cy="1060200"/>
          </a:xfrm>
          <a:prstGeom prst="straightConnector1">
            <a:avLst/>
          </a:prstGeom>
          <a:noFill/>
          <a:ln cap="flat" cmpd="sng" w="9525">
            <a:solidFill>
              <a:srgbClr val="F3F5F7"/>
            </a:solidFill>
            <a:prstDash val="dot"/>
            <a:round/>
            <a:headEnd len="med" w="med" type="none"/>
            <a:tailEnd len="med" w="med" type="none"/>
          </a:ln>
        </p:spPr>
      </p:cxnSp>
      <p:pic>
        <p:nvPicPr>
          <p:cNvPr id="327" name="Google Shape;327;p31"/>
          <p:cNvPicPr preferRelativeResize="0"/>
          <p:nvPr/>
        </p:nvPicPr>
        <p:blipFill rotWithShape="1">
          <a:blip r:embed="rId2">
            <a:alphaModFix/>
          </a:blip>
          <a:srcRect b="0" l="0" r="69171" t="0"/>
          <a:stretch/>
        </p:blipFill>
        <p:spPr>
          <a:xfrm>
            <a:off x="4176791" y="2343425"/>
            <a:ext cx="790274" cy="634200"/>
          </a:xfrm>
          <a:prstGeom prst="rect">
            <a:avLst/>
          </a:prstGeom>
          <a:noFill/>
          <a:ln>
            <a:noFill/>
          </a:ln>
        </p:spPr>
      </p:pic>
    </p:spTree>
  </p:cSld>
  <p:clrMapOvr>
    <a:masterClrMapping/>
  </p:clrMapOvr>
  <p:extLst>
    <p:ext uri="{DCECCB84-F9BA-43D5-87BE-67443E8EF086}">
      <p15:sldGuideLst>
        <p15:guide id="1" pos="144">
          <p15:clr>
            <a:srgbClr val="E46962"/>
          </p15:clr>
        </p15:guide>
        <p15:guide id="2" orient="horz" pos="144">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28" name="Shape 328"/>
        <p:cNvGrpSpPr/>
        <p:nvPr/>
      </p:nvGrpSpPr>
      <p:grpSpPr>
        <a:xfrm>
          <a:off x="0" y="0"/>
          <a:ext cx="0" cy="0"/>
          <a:chOff x="0" y="0"/>
          <a:chExt cx="0" cy="0"/>
        </a:xfrm>
      </p:grpSpPr>
      <p:sp>
        <p:nvSpPr>
          <p:cNvPr id="329" name="Google Shape;329;p32"/>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dk2"/>
              </a:solidFill>
              <a:latin typeface="IBM Plex Mono"/>
              <a:ea typeface="IBM Plex Mono"/>
              <a:cs typeface="IBM Plex Mono"/>
              <a:sym typeface="IBM Plex Mon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 Title Header">
  <p:cSld name="CUSTOM_4">
    <p:bg>
      <p:bgPr>
        <a:solidFill>
          <a:srgbClr val="FFFFFF"/>
        </a:solidFill>
      </p:bgPr>
    </p:bg>
    <p:spTree>
      <p:nvGrpSpPr>
        <p:cNvPr id="330" name="Shape 330"/>
        <p:cNvGrpSpPr/>
        <p:nvPr/>
      </p:nvGrpSpPr>
      <p:grpSpPr>
        <a:xfrm>
          <a:off x="0" y="0"/>
          <a:ext cx="0" cy="0"/>
          <a:chOff x="0" y="0"/>
          <a:chExt cx="0" cy="0"/>
        </a:xfrm>
      </p:grpSpPr>
      <p:sp>
        <p:nvSpPr>
          <p:cNvPr id="331" name="Google Shape;331;p33"/>
          <p:cNvSpPr txBox="1"/>
          <p:nvPr>
            <p:ph type="title"/>
          </p:nvPr>
        </p:nvSpPr>
        <p:spPr>
          <a:xfrm>
            <a:off x="911625" y="228600"/>
            <a:ext cx="804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332" name="Google Shape;332;p33"/>
          <p:cNvPicPr preferRelativeResize="0"/>
          <p:nvPr/>
        </p:nvPicPr>
        <p:blipFill rotWithShape="1">
          <a:blip r:embed="rId2">
            <a:alphaModFix/>
          </a:blip>
          <a:srcRect b="0" l="0" r="71470" t="0"/>
          <a:stretch/>
        </p:blipFill>
        <p:spPr>
          <a:xfrm>
            <a:off x="228600" y="228600"/>
            <a:ext cx="523874" cy="453275"/>
          </a:xfrm>
          <a:prstGeom prst="rect">
            <a:avLst/>
          </a:prstGeom>
          <a:noFill/>
          <a:ln>
            <a:noFill/>
          </a:ln>
        </p:spPr>
      </p:pic>
    </p:spTree>
  </p:cSld>
  <p:clrMapOvr>
    <a:masterClrMapping/>
  </p:clrMapOvr>
  <p:extLst>
    <p:ext uri="{DCECCB84-F9BA-43D5-87BE-67443E8EF086}">
      <p15:sldGuideLst>
        <p15:guide id="1" pos="144">
          <p15:clr>
            <a:srgbClr val="E46962"/>
          </p15:clr>
        </p15:guide>
        <p15:guide id="2" orient="horz" pos="14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 Timeline">
  <p:cSld name="CUSTOM_4_4">
    <p:bg>
      <p:bgPr>
        <a:solidFill>
          <a:srgbClr val="FFFFFF"/>
        </a:solidFill>
      </p:bgPr>
    </p:bg>
    <p:spTree>
      <p:nvGrpSpPr>
        <p:cNvPr id="333" name="Shape 333"/>
        <p:cNvGrpSpPr/>
        <p:nvPr/>
      </p:nvGrpSpPr>
      <p:grpSpPr>
        <a:xfrm>
          <a:off x="0" y="0"/>
          <a:ext cx="0" cy="0"/>
          <a:chOff x="0" y="0"/>
          <a:chExt cx="0" cy="0"/>
        </a:xfrm>
      </p:grpSpPr>
      <p:sp>
        <p:nvSpPr>
          <p:cNvPr id="334" name="Google Shape;334;p34"/>
          <p:cNvSpPr txBox="1"/>
          <p:nvPr>
            <p:ph type="title"/>
          </p:nvPr>
        </p:nvSpPr>
        <p:spPr>
          <a:xfrm>
            <a:off x="911625" y="228600"/>
            <a:ext cx="8049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35" name="Google Shape;335;p34"/>
          <p:cNvPicPr preferRelativeResize="0"/>
          <p:nvPr/>
        </p:nvPicPr>
        <p:blipFill rotWithShape="1">
          <a:blip r:embed="rId2">
            <a:alphaModFix/>
          </a:blip>
          <a:srcRect b="0" l="0" r="71470" t="0"/>
          <a:stretch/>
        </p:blipFill>
        <p:spPr>
          <a:xfrm>
            <a:off x="228600" y="228600"/>
            <a:ext cx="523874" cy="453275"/>
          </a:xfrm>
          <a:prstGeom prst="rect">
            <a:avLst/>
          </a:prstGeom>
          <a:noFill/>
          <a:ln>
            <a:noFill/>
          </a:ln>
        </p:spPr>
      </p:pic>
      <p:sp>
        <p:nvSpPr>
          <p:cNvPr id="336" name="Google Shape;336;p34"/>
          <p:cNvSpPr/>
          <p:nvPr/>
        </p:nvSpPr>
        <p:spPr>
          <a:xfrm>
            <a:off x="228600" y="894825"/>
            <a:ext cx="8023500" cy="287700"/>
          </a:xfrm>
          <a:prstGeom prst="rect">
            <a:avLst/>
          </a:prstGeom>
          <a:solidFill>
            <a:srgbClr val="F3F3F3"/>
          </a:solidFill>
          <a:ln>
            <a:noFill/>
          </a:ln>
        </p:spPr>
        <p:txBody>
          <a:bodyPr anchorCtr="0" anchor="ctr" bIns="34275" lIns="34275" spcFirstLastPara="1" rIns="34275" wrap="square" tIns="34275">
            <a:noAutofit/>
          </a:bodyPr>
          <a:lstStyle/>
          <a:p>
            <a:pPr indent="0" lvl="0" marL="0" rtl="0" algn="ctr">
              <a:spcBef>
                <a:spcPts val="0"/>
              </a:spcBef>
              <a:spcAft>
                <a:spcPts val="0"/>
              </a:spcAft>
              <a:buClr>
                <a:srgbClr val="008CFF"/>
              </a:buClr>
              <a:buSzPts val="1000"/>
              <a:buFont typeface="Arial"/>
              <a:buNone/>
            </a:pPr>
            <a:r>
              <a:t/>
            </a:r>
            <a:endParaRPr b="1" sz="1000">
              <a:solidFill>
                <a:srgbClr val="0B2034"/>
              </a:solidFill>
              <a:latin typeface="Montserrat"/>
              <a:ea typeface="Montserrat"/>
              <a:cs typeface="Montserrat"/>
              <a:sym typeface="Montserrat"/>
            </a:endParaRPr>
          </a:p>
        </p:txBody>
      </p:sp>
      <p:sp>
        <p:nvSpPr>
          <p:cNvPr id="337" name="Google Shape;337;p34"/>
          <p:cNvSpPr/>
          <p:nvPr/>
        </p:nvSpPr>
        <p:spPr>
          <a:xfrm>
            <a:off x="228600" y="1395478"/>
            <a:ext cx="2498100" cy="404400"/>
          </a:xfrm>
          <a:prstGeom prst="homePlate">
            <a:avLst>
              <a:gd fmla="val 50000" name="adj"/>
            </a:avLst>
          </a:prstGeom>
          <a:solidFill>
            <a:srgbClr val="01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i="1" sz="1000">
              <a:solidFill>
                <a:srgbClr val="FFFFFF"/>
              </a:solidFill>
              <a:latin typeface="Montserrat"/>
              <a:ea typeface="Montserrat"/>
              <a:cs typeface="Montserrat"/>
              <a:sym typeface="Montserrat"/>
            </a:endParaRPr>
          </a:p>
        </p:txBody>
      </p:sp>
      <p:cxnSp>
        <p:nvCxnSpPr>
          <p:cNvPr id="338" name="Google Shape;338;p34"/>
          <p:cNvCxnSpPr/>
          <p:nvPr/>
        </p:nvCxnSpPr>
        <p:spPr>
          <a:xfrm>
            <a:off x="186150" y="4946738"/>
            <a:ext cx="8750400" cy="0"/>
          </a:xfrm>
          <a:prstGeom prst="straightConnector1">
            <a:avLst/>
          </a:prstGeom>
          <a:noFill/>
          <a:ln cap="flat" cmpd="sng" w="19050">
            <a:solidFill>
              <a:srgbClr val="0B2034"/>
            </a:solidFill>
            <a:prstDash val="solid"/>
            <a:miter lim="400000"/>
            <a:headEnd len="sm" w="sm" type="none"/>
            <a:tailEnd len="sm" w="sm" type="none"/>
          </a:ln>
        </p:spPr>
      </p:cxnSp>
      <p:sp>
        <p:nvSpPr>
          <p:cNvPr id="339" name="Google Shape;339;p34"/>
          <p:cNvSpPr txBox="1"/>
          <p:nvPr/>
        </p:nvSpPr>
        <p:spPr>
          <a:xfrm>
            <a:off x="3192274" y="4865900"/>
            <a:ext cx="2737800" cy="1617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3F5F7"/>
              </a:buClr>
              <a:buSzPts val="1000"/>
              <a:buFont typeface="Lemon"/>
              <a:buNone/>
            </a:pPr>
            <a:r>
              <a:rPr lang="en" sz="800">
                <a:solidFill>
                  <a:srgbClr val="0B2034"/>
                </a:solidFill>
                <a:latin typeface="Roboto Mono"/>
                <a:ea typeface="Roboto Mono"/>
                <a:cs typeface="Roboto Mono"/>
                <a:sym typeface="Roboto Mono"/>
              </a:rPr>
              <a:t>Initial 12-Week Venture Strategy Program</a:t>
            </a:r>
            <a:endParaRPr b="0" i="0" sz="800" u="none" cap="none" strike="noStrike">
              <a:solidFill>
                <a:srgbClr val="0B2034"/>
              </a:solidFill>
              <a:latin typeface="Roboto Mono"/>
              <a:ea typeface="Roboto Mono"/>
              <a:cs typeface="Roboto Mono"/>
              <a:sym typeface="Roboto Mono"/>
            </a:endParaRPr>
          </a:p>
        </p:txBody>
      </p:sp>
      <p:grpSp>
        <p:nvGrpSpPr>
          <p:cNvPr id="340" name="Google Shape;340;p34"/>
          <p:cNvGrpSpPr/>
          <p:nvPr/>
        </p:nvGrpSpPr>
        <p:grpSpPr>
          <a:xfrm>
            <a:off x="8333025" y="894825"/>
            <a:ext cx="628200" cy="410906"/>
            <a:chOff x="8262300" y="1167550"/>
            <a:chExt cx="628200" cy="410906"/>
          </a:xfrm>
        </p:grpSpPr>
        <p:sp>
          <p:nvSpPr>
            <p:cNvPr id="341" name="Google Shape;341;p34"/>
            <p:cNvSpPr/>
            <p:nvPr/>
          </p:nvSpPr>
          <p:spPr>
            <a:xfrm>
              <a:off x="8262300" y="1167550"/>
              <a:ext cx="628200" cy="287700"/>
            </a:xfrm>
            <a:prstGeom prst="rect">
              <a:avLst/>
            </a:prstGeom>
            <a:solidFill>
              <a:srgbClr val="F3B802"/>
            </a:solidFill>
            <a:ln>
              <a:noFill/>
            </a:ln>
          </p:spPr>
          <p:txBody>
            <a:bodyPr anchorCtr="0" anchor="ctr" bIns="34275" lIns="34275" spcFirstLastPara="1" rIns="34275" wrap="square" tIns="34275">
              <a:noAutofit/>
            </a:bodyPr>
            <a:lstStyle/>
            <a:p>
              <a:pPr indent="0" lvl="0" marL="0" rtl="0" algn="ctr">
                <a:spcBef>
                  <a:spcPts val="0"/>
                </a:spcBef>
                <a:spcAft>
                  <a:spcPts val="0"/>
                </a:spcAft>
                <a:buClr>
                  <a:srgbClr val="008CFF"/>
                </a:buClr>
                <a:buSzPts val="1000"/>
                <a:buFont typeface="Arial"/>
                <a:buNone/>
              </a:pPr>
              <a:r>
                <a:t/>
              </a:r>
              <a:endParaRPr sz="600">
                <a:solidFill>
                  <a:srgbClr val="0B2034"/>
                </a:solidFill>
                <a:latin typeface="Oswald"/>
                <a:ea typeface="Oswald"/>
                <a:cs typeface="Oswald"/>
                <a:sym typeface="Oswald"/>
              </a:endParaRPr>
            </a:p>
          </p:txBody>
        </p:sp>
        <p:sp>
          <p:nvSpPr>
            <p:cNvPr id="342" name="Google Shape;342;p34"/>
            <p:cNvSpPr/>
            <p:nvPr/>
          </p:nvSpPr>
          <p:spPr>
            <a:xfrm rot="10800000">
              <a:off x="8473029" y="1417320"/>
              <a:ext cx="250344" cy="161136"/>
            </a:xfrm>
            <a:custGeom>
              <a:rect b="b" l="l" r="r" t="t"/>
              <a:pathLst>
                <a:path extrusionOk="0" h="21600" w="21600">
                  <a:moveTo>
                    <a:pt x="10800" y="0"/>
                  </a:moveTo>
                  <a:lnTo>
                    <a:pt x="21600" y="21600"/>
                  </a:lnTo>
                  <a:lnTo>
                    <a:pt x="0" y="21600"/>
                  </a:lnTo>
                  <a:close/>
                </a:path>
              </a:pathLst>
            </a:cu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grpSp>
      <p:sp>
        <p:nvSpPr>
          <p:cNvPr id="343" name="Google Shape;343;p34"/>
          <p:cNvSpPr txBox="1"/>
          <p:nvPr>
            <p:ph idx="1" type="body"/>
          </p:nvPr>
        </p:nvSpPr>
        <p:spPr>
          <a:xfrm>
            <a:off x="231975" y="2017025"/>
            <a:ext cx="2290500" cy="22257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sz="10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4" name="Google Shape;344;p34"/>
          <p:cNvSpPr/>
          <p:nvPr/>
        </p:nvSpPr>
        <p:spPr>
          <a:xfrm>
            <a:off x="3051850" y="1395478"/>
            <a:ext cx="2498100" cy="404400"/>
          </a:xfrm>
          <a:prstGeom prst="homePlate">
            <a:avLst>
              <a:gd fmla="val 50000" name="adj"/>
            </a:avLst>
          </a:prstGeom>
          <a:solidFill>
            <a:srgbClr val="01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i="1" sz="1000">
              <a:solidFill>
                <a:srgbClr val="FFFFFF"/>
              </a:solidFill>
              <a:latin typeface="Montserrat"/>
              <a:ea typeface="Montserrat"/>
              <a:cs typeface="Montserrat"/>
              <a:sym typeface="Montserrat"/>
            </a:endParaRPr>
          </a:p>
        </p:txBody>
      </p:sp>
      <p:sp>
        <p:nvSpPr>
          <p:cNvPr id="345" name="Google Shape;345;p34"/>
          <p:cNvSpPr txBox="1"/>
          <p:nvPr>
            <p:ph idx="2" type="body"/>
          </p:nvPr>
        </p:nvSpPr>
        <p:spPr>
          <a:xfrm>
            <a:off x="3055225" y="2017025"/>
            <a:ext cx="2290500" cy="22257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SzPts val="1000"/>
              <a:buChar char="●"/>
              <a:defRPr sz="10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6" name="Google Shape;346;p34"/>
          <p:cNvSpPr/>
          <p:nvPr/>
        </p:nvSpPr>
        <p:spPr>
          <a:xfrm>
            <a:off x="5754000" y="1409978"/>
            <a:ext cx="2498100" cy="404400"/>
          </a:xfrm>
          <a:prstGeom prst="homePlate">
            <a:avLst>
              <a:gd fmla="val 50000" name="adj"/>
            </a:avLst>
          </a:prstGeom>
          <a:solidFill>
            <a:srgbClr val="01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i="1" sz="1000">
              <a:solidFill>
                <a:srgbClr val="FFFFFF"/>
              </a:solidFill>
              <a:latin typeface="Montserrat"/>
              <a:ea typeface="Montserrat"/>
              <a:cs typeface="Montserrat"/>
              <a:sym typeface="Montserrat"/>
            </a:endParaRPr>
          </a:p>
        </p:txBody>
      </p:sp>
      <p:sp>
        <p:nvSpPr>
          <p:cNvPr id="347" name="Google Shape;347;p34"/>
          <p:cNvSpPr txBox="1"/>
          <p:nvPr>
            <p:ph idx="3" type="body"/>
          </p:nvPr>
        </p:nvSpPr>
        <p:spPr>
          <a:xfrm>
            <a:off x="5757375" y="2031525"/>
            <a:ext cx="2290500" cy="22257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SzPts val="1000"/>
              <a:buChar char="●"/>
              <a:defRPr sz="10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extLst>
    <p:ext uri="{DCECCB84-F9BA-43D5-87BE-67443E8EF086}">
      <p15:sldGuideLst>
        <p15:guide id="1" pos="144">
          <p15:clr>
            <a:srgbClr val="E46962"/>
          </p15:clr>
        </p15:guide>
        <p15:guide id="2" orient="horz" pos="144">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CUSTOM_4_3">
    <p:bg>
      <p:bgPr>
        <a:solidFill>
          <a:srgbClr val="FFFFFF"/>
        </a:solidFill>
      </p:bgPr>
    </p:bg>
    <p:spTree>
      <p:nvGrpSpPr>
        <p:cNvPr id="348" name="Shape 348"/>
        <p:cNvGrpSpPr/>
        <p:nvPr/>
      </p:nvGrpSpPr>
      <p:grpSpPr>
        <a:xfrm>
          <a:off x="0" y="0"/>
          <a:ext cx="0" cy="0"/>
          <a:chOff x="0" y="0"/>
          <a:chExt cx="0" cy="0"/>
        </a:xfrm>
      </p:grpSpPr>
      <p:sp>
        <p:nvSpPr>
          <p:cNvPr id="349" name="Google Shape;349;p35"/>
          <p:cNvSpPr txBox="1"/>
          <p:nvPr>
            <p:ph type="title"/>
          </p:nvPr>
        </p:nvSpPr>
        <p:spPr>
          <a:xfrm>
            <a:off x="911625" y="228600"/>
            <a:ext cx="8049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50" name="Google Shape;350;p35"/>
          <p:cNvPicPr preferRelativeResize="0"/>
          <p:nvPr/>
        </p:nvPicPr>
        <p:blipFill rotWithShape="1">
          <a:blip r:embed="rId2">
            <a:alphaModFix/>
          </a:blip>
          <a:srcRect b="0" l="0" r="71470" t="0"/>
          <a:stretch/>
        </p:blipFill>
        <p:spPr>
          <a:xfrm>
            <a:off x="228600" y="228600"/>
            <a:ext cx="523874" cy="453275"/>
          </a:xfrm>
          <a:prstGeom prst="rect">
            <a:avLst/>
          </a:prstGeom>
          <a:noFill/>
          <a:ln>
            <a:noFill/>
          </a:ln>
        </p:spPr>
      </p:pic>
      <p:graphicFrame>
        <p:nvGraphicFramePr>
          <p:cNvPr id="351" name="Google Shape;351;p35"/>
          <p:cNvGraphicFramePr/>
          <p:nvPr/>
        </p:nvGraphicFramePr>
        <p:xfrm>
          <a:off x="633388" y="867739"/>
          <a:ext cx="3000000" cy="3000000"/>
        </p:xfrm>
        <a:graphic>
          <a:graphicData uri="http://schemas.openxmlformats.org/drawingml/2006/table">
            <a:tbl>
              <a:tblPr>
                <a:noFill/>
                <a:tableStyleId>{CE897B70-C026-4F08-AD4B-06DA90A1CCBA}</a:tableStyleId>
              </a:tblPr>
              <a:tblGrid>
                <a:gridCol w="984650"/>
                <a:gridCol w="984650"/>
                <a:gridCol w="984650"/>
                <a:gridCol w="984650"/>
                <a:gridCol w="984650"/>
                <a:gridCol w="984650"/>
                <a:gridCol w="984650"/>
                <a:gridCol w="984650"/>
              </a:tblGrid>
              <a:tr h="546500">
                <a:tc>
                  <a:txBody>
                    <a:bodyPr/>
                    <a:lstStyle/>
                    <a:p>
                      <a:pPr indent="0" lvl="0" marL="0" rtl="0" algn="l">
                        <a:spcBef>
                          <a:spcPts val="0"/>
                        </a:spcBef>
                        <a:spcAft>
                          <a:spcPts val="0"/>
                        </a:spcAft>
                        <a:buNone/>
                      </a:pPr>
                      <a:r>
                        <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57525">
                <a:tc>
                  <a:txBody>
                    <a:bodyPr/>
                    <a:lstStyle/>
                    <a:p>
                      <a:pPr indent="0" lvl="0" marL="0" rtl="0" algn="ctr">
                        <a:spcBef>
                          <a:spcPts val="0"/>
                        </a:spcBef>
                        <a:spcAft>
                          <a:spcPts val="0"/>
                        </a:spcAft>
                        <a:buNone/>
                      </a:pPr>
                      <a:r>
                        <a:rPr b="1" lang="en" sz="800">
                          <a:latin typeface="Montserrat"/>
                          <a:ea typeface="Montserrat"/>
                          <a:cs typeface="Montserrat"/>
                          <a:sym typeface="Montserrat"/>
                        </a:rPr>
                        <a:t>Elliott Parker</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CEO</a:t>
                      </a:r>
                      <a:endParaRPr sz="800">
                        <a:latin typeface="Montserrat"/>
                        <a:ea typeface="Montserrat"/>
                        <a:cs typeface="Montserrat"/>
                        <a:sym typeface="Montserrat"/>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Eduardo Altamirano</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CFO</a:t>
                      </a:r>
                      <a:endParaRPr sz="800">
                        <a:latin typeface="Montserrat"/>
                        <a:ea typeface="Montserrat"/>
                        <a:cs typeface="Montserrat"/>
                        <a:sym typeface="Montserrat"/>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Melanie Kruger</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Chief People Officer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Lauren Kellum</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Chief of Staff</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Sophie Fix</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General Counsel</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Matt Brady</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Managing Director,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Lesa Mitchell</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Managing Director, Accelerate</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Mike Joslin</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Director,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546500">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50550">
                <a:tc>
                  <a:txBody>
                    <a:bodyPr/>
                    <a:lstStyle/>
                    <a:p>
                      <a:pPr indent="0" lvl="0" marL="0" rtl="0" algn="ctr">
                        <a:spcBef>
                          <a:spcPts val="0"/>
                        </a:spcBef>
                        <a:spcAft>
                          <a:spcPts val="0"/>
                        </a:spcAft>
                        <a:buNone/>
                      </a:pPr>
                      <a:r>
                        <a:rPr b="1" lang="en" sz="800">
                          <a:latin typeface="Montserrat"/>
                          <a:ea typeface="Montserrat"/>
                          <a:cs typeface="Montserrat"/>
                          <a:sym typeface="Montserrat"/>
                        </a:rPr>
                        <a:t>Rob Kimball</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Director,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Ryan Larcom</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Director,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Colin MacDougall</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Director, 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Amanda Poole</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Director, Talent &amp; Network</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Kai-Ming Cha</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Director, Marketing</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Will Gillis</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Senior Counsel</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Nathan Nerburn</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Controller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Ibby Tiplick</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Accountant</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546500">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50550">
                <a:tc>
                  <a:txBody>
                    <a:bodyPr/>
                    <a:lstStyle/>
                    <a:p>
                      <a:pPr indent="0" lvl="0" marL="0" rtl="0" algn="ctr">
                        <a:spcBef>
                          <a:spcPts val="0"/>
                        </a:spcBef>
                        <a:spcAft>
                          <a:spcPts val="0"/>
                        </a:spcAft>
                        <a:buNone/>
                      </a:pPr>
                      <a:r>
                        <a:rPr b="1" lang="en" sz="800">
                          <a:latin typeface="Montserrat"/>
                          <a:ea typeface="Montserrat"/>
                          <a:cs typeface="Montserrat"/>
                          <a:sym typeface="Montserrat"/>
                        </a:rPr>
                        <a:t>Charley Berno</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Manager,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Julie Doran</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Manager,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Lars Hamilton</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Manager,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Nick Wichert</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Manager,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Jillian Lee</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Manager, Operations</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Tamoya Hopkins</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Associate,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Hunter Babcock</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Analyst,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Kaitlin Gawkins</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Analyst,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546500">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35975">
                <a:tc>
                  <a:txBody>
                    <a:bodyPr/>
                    <a:lstStyle/>
                    <a:p>
                      <a:pPr indent="0" lvl="0" marL="0" rtl="0" algn="ctr">
                        <a:spcBef>
                          <a:spcPts val="0"/>
                        </a:spcBef>
                        <a:spcAft>
                          <a:spcPts val="0"/>
                        </a:spcAft>
                        <a:buNone/>
                      </a:pPr>
                      <a:r>
                        <a:rPr b="1" lang="en" sz="800">
                          <a:latin typeface="Montserrat"/>
                          <a:ea typeface="Montserrat"/>
                          <a:cs typeface="Montserrat"/>
                          <a:sym typeface="Montserrat"/>
                        </a:rPr>
                        <a:t>Julia Tofan</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Analyst, </a:t>
                      </a:r>
                      <a:r>
                        <a:rPr lang="en" sz="800">
                          <a:solidFill>
                            <a:schemeClr val="dk1"/>
                          </a:solidFill>
                          <a:latin typeface="Montserrat"/>
                          <a:ea typeface="Montserrat"/>
                          <a:cs typeface="Montserrat"/>
                          <a:sym typeface="Montserrat"/>
                        </a:rPr>
                        <a:t>Build</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Sarah Chumbley</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Experience Designer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Danni Kane</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Experience Designer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Ashley Smith</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Experience Designer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Sydney Evans</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HR Generalist</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Cate Mollett</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Sr Talent Partner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Sean Park</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Talent Partner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800">
                          <a:latin typeface="Montserrat"/>
                          <a:ea typeface="Montserrat"/>
                          <a:cs typeface="Montserrat"/>
                          <a:sym typeface="Montserrat"/>
                        </a:rPr>
                        <a:t>Nolan Chamberlin</a:t>
                      </a:r>
                      <a:endParaRPr b="1"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Visual Designer</a:t>
                      </a:r>
                      <a:endParaRPr sz="500"/>
                    </a:p>
                  </a:txBody>
                  <a:tcPr marT="34275" marB="34275" marR="34275" marL="342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grpSp>
        <p:nvGrpSpPr>
          <p:cNvPr id="352" name="Google Shape;352;p35"/>
          <p:cNvGrpSpPr/>
          <p:nvPr/>
        </p:nvGrpSpPr>
        <p:grpSpPr>
          <a:xfrm>
            <a:off x="927000" y="3107688"/>
            <a:ext cx="7344829" cy="435099"/>
            <a:chOff x="1666703" y="6873175"/>
            <a:chExt cx="20913522" cy="1238892"/>
          </a:xfrm>
        </p:grpSpPr>
        <p:pic>
          <p:nvPicPr>
            <p:cNvPr id="353" name="Google Shape;353;p35"/>
            <p:cNvPicPr preferRelativeResize="0"/>
            <p:nvPr/>
          </p:nvPicPr>
          <p:blipFill rotWithShape="1">
            <a:blip r:embed="rId3">
              <a:alphaModFix/>
            </a:blip>
            <a:srcRect b="7504" l="0" r="0" t="7504"/>
            <a:stretch/>
          </p:blipFill>
          <p:spPr>
            <a:xfrm>
              <a:off x="12919895" y="6873175"/>
              <a:ext cx="1221180" cy="1238892"/>
            </a:xfrm>
            <a:custGeom>
              <a:rect b="b" l="l" r="r" t="t"/>
              <a:pathLst>
                <a:path extrusionOk="0" h="20595" w="19679">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noFill/>
            <a:ln>
              <a:noFill/>
            </a:ln>
          </p:spPr>
        </p:pic>
        <p:pic>
          <p:nvPicPr>
            <p:cNvPr id="354" name="Google Shape;354;p35"/>
            <p:cNvPicPr preferRelativeResize="0"/>
            <p:nvPr/>
          </p:nvPicPr>
          <p:blipFill rotWithShape="1">
            <a:blip r:embed="rId4">
              <a:alphaModFix/>
            </a:blip>
            <a:srcRect b="7791" l="0" r="0" t="7791"/>
            <a:stretch/>
          </p:blipFill>
          <p:spPr>
            <a:xfrm>
              <a:off x="4480013" y="6873175"/>
              <a:ext cx="1221180" cy="1178858"/>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id="355" name="Google Shape;355;p35"/>
            <p:cNvPicPr preferRelativeResize="0"/>
            <p:nvPr/>
          </p:nvPicPr>
          <p:blipFill rotWithShape="1">
            <a:blip r:embed="rId5">
              <a:alphaModFix/>
            </a:blip>
            <a:srcRect b="7576" l="0" r="0" t="7576"/>
            <a:stretch/>
          </p:blipFill>
          <p:spPr>
            <a:xfrm>
              <a:off x="15733205" y="6873175"/>
              <a:ext cx="1220400" cy="118470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56" name="Google Shape;356;p35"/>
            <p:cNvPicPr preferRelativeResize="0"/>
            <p:nvPr/>
          </p:nvPicPr>
          <p:blipFill rotWithShape="1">
            <a:blip r:embed="rId6">
              <a:alphaModFix/>
            </a:blip>
            <a:srcRect b="7791" l="0" r="0" t="7791"/>
            <a:stretch/>
          </p:blipFill>
          <p:spPr>
            <a:xfrm>
              <a:off x="18545735" y="6873175"/>
              <a:ext cx="1221180" cy="1178858"/>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id="357" name="Google Shape;357;p35"/>
            <p:cNvPicPr preferRelativeResize="0"/>
            <p:nvPr/>
          </p:nvPicPr>
          <p:blipFill rotWithShape="1">
            <a:blip r:embed="rId7">
              <a:alphaModFix/>
            </a:blip>
            <a:srcRect b="14788" l="3236" r="3236" t="6253"/>
            <a:stretch/>
          </p:blipFill>
          <p:spPr>
            <a:xfrm>
              <a:off x="21359045" y="6873175"/>
              <a:ext cx="1221180" cy="1178858"/>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id="358" name="Google Shape;358;p35"/>
            <p:cNvPicPr preferRelativeResize="0"/>
            <p:nvPr/>
          </p:nvPicPr>
          <p:blipFill rotWithShape="1">
            <a:blip r:embed="rId8">
              <a:alphaModFix/>
            </a:blip>
            <a:srcRect b="28503" l="15173" r="21071" t="29004"/>
            <a:stretch/>
          </p:blipFill>
          <p:spPr>
            <a:xfrm>
              <a:off x="7293323" y="6873175"/>
              <a:ext cx="1221156" cy="1236833"/>
            </a:xfrm>
            <a:custGeom>
              <a:rect b="b" l="l" r="r" t="t"/>
              <a:pathLst>
                <a:path extrusionOk="0" h="20595" w="21600">
                  <a:moveTo>
                    <a:pt x="10800" y="0"/>
                  </a:moveTo>
                  <a:cubicBezTo>
                    <a:pt x="8036" y="0"/>
                    <a:pt x="5272" y="1006"/>
                    <a:pt x="3163" y="3016"/>
                  </a:cubicBezTo>
                  <a:cubicBezTo>
                    <a:pt x="1055" y="5027"/>
                    <a:pt x="0" y="7662"/>
                    <a:pt x="0" y="10297"/>
                  </a:cubicBezTo>
                  <a:cubicBezTo>
                    <a:pt x="0" y="12933"/>
                    <a:pt x="1055" y="15568"/>
                    <a:pt x="3163" y="17579"/>
                  </a:cubicBezTo>
                  <a:cubicBezTo>
                    <a:pt x="7381" y="21600"/>
                    <a:pt x="14219" y="21600"/>
                    <a:pt x="18436" y="17579"/>
                  </a:cubicBezTo>
                  <a:cubicBezTo>
                    <a:pt x="20545" y="15568"/>
                    <a:pt x="21600" y="12933"/>
                    <a:pt x="21600" y="10297"/>
                  </a:cubicBezTo>
                  <a:cubicBezTo>
                    <a:pt x="21600" y="7662"/>
                    <a:pt x="20545" y="5027"/>
                    <a:pt x="18436" y="3016"/>
                  </a:cubicBezTo>
                  <a:cubicBezTo>
                    <a:pt x="16328" y="1006"/>
                    <a:pt x="13564" y="0"/>
                    <a:pt x="10800" y="0"/>
                  </a:cubicBezTo>
                  <a:close/>
                </a:path>
              </a:pathLst>
            </a:custGeom>
            <a:noFill/>
            <a:ln>
              <a:noFill/>
            </a:ln>
          </p:spPr>
        </p:pic>
        <p:pic>
          <p:nvPicPr>
            <p:cNvPr id="359" name="Google Shape;359;p35"/>
            <p:cNvPicPr preferRelativeResize="0"/>
            <p:nvPr/>
          </p:nvPicPr>
          <p:blipFill rotWithShape="1">
            <a:blip r:embed="rId9">
              <a:alphaModFix/>
            </a:blip>
            <a:srcRect b="6846" l="4694" r="4685" t="16224"/>
            <a:stretch/>
          </p:blipFill>
          <p:spPr>
            <a:xfrm>
              <a:off x="10106609" y="6873175"/>
              <a:ext cx="1221156" cy="1236833"/>
            </a:xfrm>
            <a:custGeom>
              <a:rect b="b" l="l" r="r" t="t"/>
              <a:pathLst>
                <a:path extrusionOk="0" h="20595" w="21600">
                  <a:moveTo>
                    <a:pt x="10800" y="0"/>
                  </a:moveTo>
                  <a:cubicBezTo>
                    <a:pt x="8036" y="0"/>
                    <a:pt x="5272" y="1006"/>
                    <a:pt x="3163" y="3016"/>
                  </a:cubicBezTo>
                  <a:cubicBezTo>
                    <a:pt x="1055" y="5027"/>
                    <a:pt x="0" y="7662"/>
                    <a:pt x="0" y="10297"/>
                  </a:cubicBezTo>
                  <a:cubicBezTo>
                    <a:pt x="0" y="12933"/>
                    <a:pt x="1055" y="15568"/>
                    <a:pt x="3163" y="17579"/>
                  </a:cubicBezTo>
                  <a:cubicBezTo>
                    <a:pt x="7381" y="21600"/>
                    <a:pt x="14219" y="21600"/>
                    <a:pt x="18436" y="17579"/>
                  </a:cubicBezTo>
                  <a:cubicBezTo>
                    <a:pt x="20545" y="15568"/>
                    <a:pt x="21600" y="12933"/>
                    <a:pt x="21600" y="10297"/>
                  </a:cubicBezTo>
                  <a:cubicBezTo>
                    <a:pt x="21600" y="7662"/>
                    <a:pt x="20545" y="5027"/>
                    <a:pt x="18436" y="3016"/>
                  </a:cubicBezTo>
                  <a:cubicBezTo>
                    <a:pt x="16328" y="1006"/>
                    <a:pt x="13564" y="0"/>
                    <a:pt x="10800" y="0"/>
                  </a:cubicBezTo>
                  <a:close/>
                </a:path>
              </a:pathLst>
            </a:custGeom>
            <a:noFill/>
            <a:ln>
              <a:noFill/>
            </a:ln>
          </p:spPr>
        </p:pic>
        <p:pic>
          <p:nvPicPr>
            <p:cNvPr id="360" name="Google Shape;360;p35"/>
            <p:cNvPicPr preferRelativeResize="0"/>
            <p:nvPr/>
          </p:nvPicPr>
          <p:blipFill rotWithShape="1">
            <a:blip r:embed="rId10">
              <a:alphaModFix/>
            </a:blip>
            <a:srcRect b="8580" l="0" r="10" t="7053"/>
            <a:stretch/>
          </p:blipFill>
          <p:spPr>
            <a:xfrm>
              <a:off x="1666703" y="6873175"/>
              <a:ext cx="1221180" cy="1178858"/>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grpSp>
      <p:grpSp>
        <p:nvGrpSpPr>
          <p:cNvPr id="361" name="Google Shape;361;p35"/>
          <p:cNvGrpSpPr/>
          <p:nvPr/>
        </p:nvGrpSpPr>
        <p:grpSpPr>
          <a:xfrm>
            <a:off x="927000" y="4040764"/>
            <a:ext cx="7344829" cy="434376"/>
            <a:chOff x="1666703" y="9943562"/>
            <a:chExt cx="20913522" cy="1236833"/>
          </a:xfrm>
        </p:grpSpPr>
        <p:pic>
          <p:nvPicPr>
            <p:cNvPr id="362" name="Google Shape;362;p35"/>
            <p:cNvPicPr preferRelativeResize="0"/>
            <p:nvPr/>
          </p:nvPicPr>
          <p:blipFill rotWithShape="1">
            <a:blip r:embed="rId11">
              <a:alphaModFix/>
            </a:blip>
            <a:srcRect b="7555" l="0" r="0" t="7555"/>
            <a:stretch/>
          </p:blipFill>
          <p:spPr>
            <a:xfrm>
              <a:off x="12920242" y="9943562"/>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63" name="Google Shape;363;p35"/>
            <p:cNvPicPr preferRelativeResize="0"/>
            <p:nvPr/>
          </p:nvPicPr>
          <p:blipFill rotWithShape="1">
            <a:blip r:embed="rId12">
              <a:alphaModFix/>
            </a:blip>
            <a:srcRect b="7555" l="0" r="0" t="7555"/>
            <a:stretch/>
          </p:blipFill>
          <p:spPr>
            <a:xfrm>
              <a:off x="15733176" y="9943562"/>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64" name="Google Shape;364;p35"/>
            <p:cNvPicPr preferRelativeResize="0"/>
            <p:nvPr/>
          </p:nvPicPr>
          <p:blipFill rotWithShape="1">
            <a:blip r:embed="rId13">
              <a:alphaModFix/>
            </a:blip>
            <a:srcRect b="7576" l="0" r="0" t="7576"/>
            <a:stretch/>
          </p:blipFill>
          <p:spPr>
            <a:xfrm>
              <a:off x="18546111" y="9943562"/>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65" name="Google Shape;365;p35"/>
            <p:cNvPicPr preferRelativeResize="0"/>
            <p:nvPr/>
          </p:nvPicPr>
          <p:blipFill rotWithShape="1">
            <a:blip r:embed="rId14">
              <a:alphaModFix/>
            </a:blip>
            <a:srcRect b="7555" l="0" r="0" t="7555"/>
            <a:stretch/>
          </p:blipFill>
          <p:spPr>
            <a:xfrm>
              <a:off x="4480094" y="9943562"/>
              <a:ext cx="1221156" cy="1236833"/>
            </a:xfrm>
            <a:custGeom>
              <a:rect b="b" l="l" r="r" t="t"/>
              <a:pathLst>
                <a:path extrusionOk="0" h="20595" w="21600">
                  <a:moveTo>
                    <a:pt x="10800" y="0"/>
                  </a:moveTo>
                  <a:cubicBezTo>
                    <a:pt x="8036" y="0"/>
                    <a:pt x="5272" y="1006"/>
                    <a:pt x="3163" y="3016"/>
                  </a:cubicBezTo>
                  <a:cubicBezTo>
                    <a:pt x="1055" y="5027"/>
                    <a:pt x="0" y="7662"/>
                    <a:pt x="0" y="10297"/>
                  </a:cubicBezTo>
                  <a:cubicBezTo>
                    <a:pt x="0" y="12933"/>
                    <a:pt x="1055" y="15568"/>
                    <a:pt x="3163" y="17579"/>
                  </a:cubicBezTo>
                  <a:cubicBezTo>
                    <a:pt x="7381" y="21600"/>
                    <a:pt x="14219" y="21600"/>
                    <a:pt x="18436" y="17579"/>
                  </a:cubicBezTo>
                  <a:cubicBezTo>
                    <a:pt x="20545" y="15568"/>
                    <a:pt x="21600" y="12933"/>
                    <a:pt x="21600" y="10297"/>
                  </a:cubicBezTo>
                  <a:cubicBezTo>
                    <a:pt x="21600" y="7662"/>
                    <a:pt x="20545" y="5027"/>
                    <a:pt x="18436" y="3016"/>
                  </a:cubicBezTo>
                  <a:cubicBezTo>
                    <a:pt x="16328" y="1006"/>
                    <a:pt x="13564" y="0"/>
                    <a:pt x="10800" y="0"/>
                  </a:cubicBezTo>
                  <a:close/>
                </a:path>
              </a:pathLst>
            </a:custGeom>
            <a:noFill/>
            <a:ln>
              <a:noFill/>
            </a:ln>
          </p:spPr>
        </p:pic>
        <p:pic>
          <p:nvPicPr>
            <p:cNvPr id="366" name="Google Shape;366;p35"/>
            <p:cNvPicPr preferRelativeResize="0"/>
            <p:nvPr/>
          </p:nvPicPr>
          <p:blipFill rotWithShape="1">
            <a:blip r:embed="rId15">
              <a:alphaModFix/>
            </a:blip>
            <a:srcRect b="4286" l="4160" r="-4159" t="11339"/>
            <a:stretch/>
          </p:blipFill>
          <p:spPr>
            <a:xfrm>
              <a:off x="7293460" y="9943562"/>
              <a:ext cx="1221180" cy="1229830"/>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id="367" name="Google Shape;367;p35"/>
            <p:cNvPicPr preferRelativeResize="0"/>
            <p:nvPr/>
          </p:nvPicPr>
          <p:blipFill rotWithShape="1">
            <a:blip r:embed="rId16">
              <a:alphaModFix/>
            </a:blip>
            <a:srcRect b="7249" l="0" r="0" t="7258"/>
            <a:stretch/>
          </p:blipFill>
          <p:spPr>
            <a:xfrm>
              <a:off x="10106851" y="9943562"/>
              <a:ext cx="1221180" cy="1229830"/>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id="368" name="Google Shape;368;p35"/>
            <p:cNvPicPr preferRelativeResize="0"/>
            <p:nvPr/>
          </p:nvPicPr>
          <p:blipFill rotWithShape="1">
            <a:blip r:embed="rId17">
              <a:alphaModFix/>
            </a:blip>
            <a:srcRect b="7249" l="0" r="0" t="7258"/>
            <a:stretch/>
          </p:blipFill>
          <p:spPr>
            <a:xfrm>
              <a:off x="21359045" y="9943562"/>
              <a:ext cx="1221180" cy="1229830"/>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id="369" name="Google Shape;369;p35"/>
            <p:cNvPicPr preferRelativeResize="0"/>
            <p:nvPr/>
          </p:nvPicPr>
          <p:blipFill rotWithShape="1">
            <a:blip r:embed="rId18">
              <a:alphaModFix/>
            </a:blip>
            <a:srcRect b="19831" l="0" r="0" t="19837"/>
            <a:stretch/>
          </p:blipFill>
          <p:spPr>
            <a:xfrm>
              <a:off x="1666703" y="9943562"/>
              <a:ext cx="1221180" cy="1178858"/>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grpSp>
      <p:pic>
        <p:nvPicPr>
          <p:cNvPr id="370" name="Google Shape;370;p35"/>
          <p:cNvPicPr preferRelativeResize="0"/>
          <p:nvPr/>
        </p:nvPicPr>
        <p:blipFill rotWithShape="1">
          <a:blip r:embed="rId19">
            <a:alphaModFix/>
          </a:blip>
          <a:srcRect b="7555" l="0" r="0" t="7555"/>
          <a:stretch/>
        </p:blipFill>
        <p:spPr>
          <a:xfrm>
            <a:off x="4878890" y="867776"/>
            <a:ext cx="428718" cy="428870"/>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71" name="Google Shape;371;p35"/>
          <p:cNvPicPr preferRelativeResize="0"/>
          <p:nvPr/>
        </p:nvPicPr>
        <p:blipFill rotWithShape="1">
          <a:blip r:embed="rId20">
            <a:alphaModFix/>
          </a:blip>
          <a:srcRect b="7504" l="0" r="0" t="7504"/>
          <a:stretch/>
        </p:blipFill>
        <p:spPr>
          <a:xfrm>
            <a:off x="6855009" y="867776"/>
            <a:ext cx="428688" cy="429602"/>
          </a:xfrm>
          <a:custGeom>
            <a:rect b="b" l="l" r="r" t="t"/>
            <a:pathLst>
              <a:path extrusionOk="0" h="20595" w="19679">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noFill/>
          <a:ln>
            <a:noFill/>
          </a:ln>
        </p:spPr>
      </p:pic>
      <p:pic>
        <p:nvPicPr>
          <p:cNvPr id="372" name="Google Shape;372;p35"/>
          <p:cNvPicPr preferRelativeResize="0"/>
          <p:nvPr/>
        </p:nvPicPr>
        <p:blipFill rotWithShape="1">
          <a:blip r:embed="rId21">
            <a:alphaModFix/>
          </a:blip>
          <a:srcRect b="0" l="19" r="19" t="0"/>
          <a:stretch/>
        </p:blipFill>
        <p:spPr>
          <a:xfrm>
            <a:off x="3890910" y="867776"/>
            <a:ext cx="428706" cy="428868"/>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73" name="Google Shape;373;p35"/>
          <p:cNvPicPr preferRelativeResize="0"/>
          <p:nvPr/>
        </p:nvPicPr>
        <p:blipFill rotWithShape="1">
          <a:blip r:embed="rId22">
            <a:alphaModFix/>
          </a:blip>
          <a:srcRect b="7555" l="0" r="0" t="7555"/>
          <a:stretch/>
        </p:blipFill>
        <p:spPr>
          <a:xfrm>
            <a:off x="927000" y="867776"/>
            <a:ext cx="428688" cy="429059"/>
          </a:xfrm>
          <a:custGeom>
            <a:rect b="b" l="l" r="r" t="t"/>
            <a:pathLst>
              <a:path extrusionOk="0" h="20595" w="19679">
                <a:moveTo>
                  <a:pt x="9839" y="0"/>
                </a:moveTo>
                <a:cubicBezTo>
                  <a:pt x="7321" y="0"/>
                  <a:pt x="4803" y="1004"/>
                  <a:pt x="2882" y="3015"/>
                </a:cubicBezTo>
                <a:cubicBezTo>
                  <a:pt x="-961" y="7036"/>
                  <a:pt x="-961" y="13557"/>
                  <a:pt x="2882" y="17578"/>
                </a:cubicBezTo>
                <a:cubicBezTo>
                  <a:pt x="6724" y="21600"/>
                  <a:pt x="12954" y="21600"/>
                  <a:pt x="16796" y="17578"/>
                </a:cubicBezTo>
                <a:cubicBezTo>
                  <a:pt x="20639" y="13557"/>
                  <a:pt x="20639" y="7036"/>
                  <a:pt x="16796" y="3015"/>
                </a:cubicBezTo>
                <a:cubicBezTo>
                  <a:pt x="14875" y="1004"/>
                  <a:pt x="12357" y="0"/>
                  <a:pt x="9839" y="0"/>
                </a:cubicBezTo>
                <a:close/>
              </a:path>
            </a:pathLst>
          </a:custGeom>
          <a:noFill/>
          <a:ln>
            <a:noFill/>
          </a:ln>
        </p:spPr>
      </p:pic>
      <p:pic>
        <p:nvPicPr>
          <p:cNvPr id="374" name="Google Shape;374;p35"/>
          <p:cNvPicPr preferRelativeResize="0"/>
          <p:nvPr/>
        </p:nvPicPr>
        <p:blipFill rotWithShape="1">
          <a:blip r:embed="rId23">
            <a:alphaModFix/>
          </a:blip>
          <a:srcRect b="7511" l="0" r="0" t="7511"/>
          <a:stretch/>
        </p:blipFill>
        <p:spPr>
          <a:xfrm>
            <a:off x="5866869" y="867776"/>
            <a:ext cx="428879" cy="422749"/>
          </a:xfrm>
          <a:custGeom>
            <a:rect b="b" l="l" r="r" t="t"/>
            <a:pathLst>
              <a:path extrusionOk="0" h="20595" w="19679">
                <a:moveTo>
                  <a:pt x="9839" y="0"/>
                </a:moveTo>
                <a:cubicBezTo>
                  <a:pt x="7321" y="0"/>
                  <a:pt x="4803" y="1007"/>
                  <a:pt x="2882" y="3018"/>
                </a:cubicBezTo>
                <a:cubicBezTo>
                  <a:pt x="-961" y="7039"/>
                  <a:pt x="-961" y="13557"/>
                  <a:pt x="2882" y="17579"/>
                </a:cubicBezTo>
                <a:cubicBezTo>
                  <a:pt x="6724" y="21600"/>
                  <a:pt x="12954" y="21600"/>
                  <a:pt x="16796" y="17579"/>
                </a:cubicBezTo>
                <a:cubicBezTo>
                  <a:pt x="20639" y="13557"/>
                  <a:pt x="20639" y="7039"/>
                  <a:pt x="16796" y="3018"/>
                </a:cubicBezTo>
                <a:cubicBezTo>
                  <a:pt x="14875" y="1007"/>
                  <a:pt x="12357" y="0"/>
                  <a:pt x="9839" y="0"/>
                </a:cubicBezTo>
                <a:close/>
              </a:path>
            </a:pathLst>
          </a:custGeom>
          <a:noFill/>
          <a:ln>
            <a:noFill/>
          </a:ln>
        </p:spPr>
      </p:pic>
      <p:pic>
        <p:nvPicPr>
          <p:cNvPr id="375" name="Google Shape;375;p35"/>
          <p:cNvPicPr preferRelativeResize="0"/>
          <p:nvPr/>
        </p:nvPicPr>
        <p:blipFill rotWithShape="1">
          <a:blip r:embed="rId24">
            <a:alphaModFix/>
          </a:blip>
          <a:srcRect b="7555" l="0" r="0" t="7555"/>
          <a:stretch/>
        </p:blipFill>
        <p:spPr>
          <a:xfrm>
            <a:off x="7842959" y="867776"/>
            <a:ext cx="428870" cy="42234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76" name="Google Shape;376;p35"/>
          <p:cNvPicPr preferRelativeResize="0"/>
          <p:nvPr/>
        </p:nvPicPr>
        <p:blipFill rotWithShape="1">
          <a:blip r:embed="rId25">
            <a:alphaModFix/>
          </a:blip>
          <a:srcRect b="0" l="19" r="19" t="0"/>
          <a:stretch/>
        </p:blipFill>
        <p:spPr>
          <a:xfrm>
            <a:off x="1914950" y="867776"/>
            <a:ext cx="428718" cy="428870"/>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77" name="Google Shape;377;p35"/>
          <p:cNvPicPr preferRelativeResize="0"/>
          <p:nvPr/>
        </p:nvPicPr>
        <p:blipFill rotWithShape="1">
          <a:blip r:embed="rId26">
            <a:alphaModFix/>
          </a:blip>
          <a:srcRect b="0" l="19" r="19" t="0"/>
          <a:stretch/>
        </p:blipFill>
        <p:spPr>
          <a:xfrm>
            <a:off x="2902930" y="867776"/>
            <a:ext cx="428718" cy="428870"/>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grpSp>
        <p:nvGrpSpPr>
          <p:cNvPr id="378" name="Google Shape;378;p35"/>
          <p:cNvGrpSpPr/>
          <p:nvPr/>
        </p:nvGrpSpPr>
        <p:grpSpPr>
          <a:xfrm>
            <a:off x="927000" y="1970478"/>
            <a:ext cx="7344829" cy="429258"/>
            <a:chOff x="1666703" y="3760216"/>
            <a:chExt cx="20913522" cy="1222262"/>
          </a:xfrm>
        </p:grpSpPr>
        <p:pic>
          <p:nvPicPr>
            <p:cNvPr descr="Image" id="379" name="Google Shape;379;p35"/>
            <p:cNvPicPr preferRelativeResize="0"/>
            <p:nvPr/>
          </p:nvPicPr>
          <p:blipFill rotWithShape="1">
            <a:blip r:embed="rId27">
              <a:alphaModFix/>
            </a:blip>
            <a:srcRect b="11821" l="5068" r="5059" t="11813"/>
            <a:stretch/>
          </p:blipFill>
          <p:spPr>
            <a:xfrm>
              <a:off x="10106537" y="3760216"/>
              <a:ext cx="1220639" cy="1222262"/>
            </a:xfrm>
            <a:custGeom>
              <a:rect b="b" l="l" r="r" t="t"/>
              <a:pathLst>
                <a:path extrusionOk="0" h="20595" w="19679">
                  <a:moveTo>
                    <a:pt x="9839" y="0"/>
                  </a:moveTo>
                  <a:cubicBezTo>
                    <a:pt x="7321" y="0"/>
                    <a:pt x="4803" y="1007"/>
                    <a:pt x="2882" y="3018"/>
                  </a:cubicBezTo>
                  <a:cubicBezTo>
                    <a:pt x="-961" y="7039"/>
                    <a:pt x="-961" y="13557"/>
                    <a:pt x="2882" y="17579"/>
                  </a:cubicBezTo>
                  <a:cubicBezTo>
                    <a:pt x="6724" y="21600"/>
                    <a:pt x="12954" y="21600"/>
                    <a:pt x="16796" y="17579"/>
                  </a:cubicBezTo>
                  <a:cubicBezTo>
                    <a:pt x="20639" y="13557"/>
                    <a:pt x="20639" y="7039"/>
                    <a:pt x="16796" y="3018"/>
                  </a:cubicBezTo>
                  <a:cubicBezTo>
                    <a:pt x="14875" y="1007"/>
                    <a:pt x="12357" y="0"/>
                    <a:pt x="9839" y="0"/>
                  </a:cubicBezTo>
                  <a:close/>
                </a:path>
              </a:pathLst>
            </a:custGeom>
            <a:noFill/>
            <a:ln>
              <a:noFill/>
            </a:ln>
          </p:spPr>
        </p:pic>
        <p:pic>
          <p:nvPicPr>
            <p:cNvPr descr="Image" id="380" name="Google Shape;380;p35"/>
            <p:cNvPicPr preferRelativeResize="0"/>
            <p:nvPr/>
          </p:nvPicPr>
          <p:blipFill rotWithShape="1">
            <a:blip r:embed="rId28">
              <a:alphaModFix/>
            </a:blip>
            <a:srcRect b="9592" l="2426" r="2426" t="9592"/>
            <a:stretch/>
          </p:blipFill>
          <p:spPr>
            <a:xfrm>
              <a:off x="4479641" y="3760216"/>
              <a:ext cx="1220639" cy="1221695"/>
            </a:xfrm>
            <a:custGeom>
              <a:rect b="b" l="l" r="r" t="t"/>
              <a:pathLst>
                <a:path extrusionOk="0" h="20595" w="19679">
                  <a:moveTo>
                    <a:pt x="9839" y="0"/>
                  </a:moveTo>
                  <a:cubicBezTo>
                    <a:pt x="7321" y="0"/>
                    <a:pt x="4803" y="1004"/>
                    <a:pt x="2882" y="3015"/>
                  </a:cubicBezTo>
                  <a:cubicBezTo>
                    <a:pt x="-961" y="7036"/>
                    <a:pt x="-961" y="13557"/>
                    <a:pt x="2882" y="17578"/>
                  </a:cubicBezTo>
                  <a:cubicBezTo>
                    <a:pt x="6724" y="21600"/>
                    <a:pt x="12954" y="21600"/>
                    <a:pt x="16796" y="17578"/>
                  </a:cubicBezTo>
                  <a:cubicBezTo>
                    <a:pt x="20639" y="13557"/>
                    <a:pt x="20639" y="7036"/>
                    <a:pt x="16796" y="3015"/>
                  </a:cubicBezTo>
                  <a:cubicBezTo>
                    <a:pt x="14875" y="1004"/>
                    <a:pt x="12357" y="0"/>
                    <a:pt x="9839" y="0"/>
                  </a:cubicBezTo>
                  <a:close/>
                </a:path>
              </a:pathLst>
            </a:custGeom>
            <a:noFill/>
            <a:ln>
              <a:noFill/>
            </a:ln>
          </p:spPr>
        </p:pic>
        <p:pic>
          <p:nvPicPr>
            <p:cNvPr id="381" name="Google Shape;381;p35"/>
            <p:cNvPicPr preferRelativeResize="0"/>
            <p:nvPr/>
          </p:nvPicPr>
          <p:blipFill rotWithShape="1">
            <a:blip r:embed="rId29">
              <a:alphaModFix/>
            </a:blip>
            <a:srcRect b="7562" l="0" r="0" t="7562"/>
            <a:stretch/>
          </p:blipFill>
          <p:spPr>
            <a:xfrm>
              <a:off x="15732977" y="3760216"/>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82" name="Google Shape;382;p35"/>
            <p:cNvPicPr preferRelativeResize="0"/>
            <p:nvPr/>
          </p:nvPicPr>
          <p:blipFill rotWithShape="1">
            <a:blip r:embed="rId30">
              <a:alphaModFix/>
            </a:blip>
            <a:srcRect b="7533" l="0" r="0" t="7533"/>
            <a:stretch/>
          </p:blipFill>
          <p:spPr>
            <a:xfrm>
              <a:off x="7292819" y="3760216"/>
              <a:ext cx="1221180" cy="1203726"/>
            </a:xfrm>
            <a:custGeom>
              <a:rect b="b" l="l" r="r" t="t"/>
              <a:pathLst>
                <a:path extrusionOk="0" h="20595" w="19679">
                  <a:moveTo>
                    <a:pt x="9839" y="0"/>
                  </a:moveTo>
                  <a:cubicBezTo>
                    <a:pt x="7321" y="0"/>
                    <a:pt x="4803" y="1007"/>
                    <a:pt x="2882" y="3018"/>
                  </a:cubicBezTo>
                  <a:cubicBezTo>
                    <a:pt x="-961" y="7039"/>
                    <a:pt x="-961" y="13557"/>
                    <a:pt x="2882" y="17579"/>
                  </a:cubicBezTo>
                  <a:cubicBezTo>
                    <a:pt x="6724" y="21600"/>
                    <a:pt x="12954" y="21600"/>
                    <a:pt x="16796" y="17579"/>
                  </a:cubicBezTo>
                  <a:cubicBezTo>
                    <a:pt x="20639" y="13557"/>
                    <a:pt x="20639" y="7039"/>
                    <a:pt x="16796" y="3018"/>
                  </a:cubicBezTo>
                  <a:cubicBezTo>
                    <a:pt x="14875" y="1007"/>
                    <a:pt x="12357" y="0"/>
                    <a:pt x="9839" y="0"/>
                  </a:cubicBezTo>
                  <a:close/>
                </a:path>
              </a:pathLst>
            </a:custGeom>
            <a:noFill/>
            <a:ln>
              <a:noFill/>
            </a:ln>
          </p:spPr>
        </p:pic>
        <p:pic>
          <p:nvPicPr>
            <p:cNvPr id="383" name="Google Shape;383;p35"/>
            <p:cNvPicPr preferRelativeResize="0"/>
            <p:nvPr/>
          </p:nvPicPr>
          <p:blipFill rotWithShape="1">
            <a:blip r:embed="rId31">
              <a:alphaModFix/>
            </a:blip>
            <a:srcRect b="7576" l="0" r="0" t="7576"/>
            <a:stretch/>
          </p:blipFill>
          <p:spPr>
            <a:xfrm>
              <a:off x="1666703" y="3760216"/>
              <a:ext cx="1220400" cy="1201824"/>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84" name="Google Shape;384;p35"/>
            <p:cNvPicPr preferRelativeResize="0"/>
            <p:nvPr/>
          </p:nvPicPr>
          <p:blipFill rotWithShape="1">
            <a:blip r:embed="rId32">
              <a:alphaModFix/>
            </a:blip>
            <a:srcRect b="7555" l="0" r="0" t="7555"/>
            <a:stretch/>
          </p:blipFill>
          <p:spPr>
            <a:xfrm>
              <a:off x="18546239" y="3760216"/>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85" name="Google Shape;385;p35"/>
            <p:cNvPicPr preferRelativeResize="0"/>
            <p:nvPr/>
          </p:nvPicPr>
          <p:blipFill rotWithShape="1">
            <a:blip r:embed="rId33">
              <a:alphaModFix/>
            </a:blip>
            <a:srcRect b="7576" l="0" r="0" t="7576"/>
            <a:stretch/>
          </p:blipFill>
          <p:spPr>
            <a:xfrm>
              <a:off x="21359502" y="3760216"/>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pic>
          <p:nvPicPr>
            <p:cNvPr id="386" name="Google Shape;386;p35"/>
            <p:cNvPicPr preferRelativeResize="0"/>
            <p:nvPr/>
          </p:nvPicPr>
          <p:blipFill rotWithShape="1">
            <a:blip r:embed="rId34">
              <a:alphaModFix/>
            </a:blip>
            <a:srcRect b="0" l="19" r="19" t="0"/>
            <a:stretch/>
          </p:blipFill>
          <p:spPr>
            <a:xfrm>
              <a:off x="12919715" y="3760216"/>
              <a:ext cx="1220724" cy="1221156"/>
            </a:xfrm>
            <a:custGeom>
              <a:rect b="b" l="l" r="r" t="t"/>
              <a:pathLst>
                <a:path extrusionOk="0" h="21600" w="21600">
                  <a:moveTo>
                    <a:pt x="10800" y="0"/>
                  </a:moveTo>
                  <a:cubicBezTo>
                    <a:pt x="8036" y="0"/>
                    <a:pt x="5272" y="1055"/>
                    <a:pt x="3163" y="3163"/>
                  </a:cubicBezTo>
                  <a:cubicBezTo>
                    <a:pt x="1055" y="5272"/>
                    <a:pt x="0" y="8036"/>
                    <a:pt x="0" y="10800"/>
                  </a:cubicBezTo>
                  <a:cubicBezTo>
                    <a:pt x="0" y="13564"/>
                    <a:pt x="1055" y="16328"/>
                    <a:pt x="3163" y="18436"/>
                  </a:cubicBezTo>
                  <a:cubicBezTo>
                    <a:pt x="5272" y="20545"/>
                    <a:pt x="8036" y="21600"/>
                    <a:pt x="10800" y="21600"/>
                  </a:cubicBezTo>
                  <a:cubicBezTo>
                    <a:pt x="13564" y="21600"/>
                    <a:pt x="16328" y="20545"/>
                    <a:pt x="18436" y="18436"/>
                  </a:cubicBezTo>
                  <a:cubicBezTo>
                    <a:pt x="20545" y="16328"/>
                    <a:pt x="21600" y="13564"/>
                    <a:pt x="21600" y="10800"/>
                  </a:cubicBezTo>
                  <a:cubicBezTo>
                    <a:pt x="21600" y="8036"/>
                    <a:pt x="20545" y="5272"/>
                    <a:pt x="18436" y="3163"/>
                  </a:cubicBezTo>
                  <a:cubicBezTo>
                    <a:pt x="16328" y="1055"/>
                    <a:pt x="13564" y="0"/>
                    <a:pt x="10800" y="0"/>
                  </a:cubicBezTo>
                  <a:close/>
                </a:path>
              </a:pathLst>
            </a:custGeom>
            <a:noFill/>
            <a:ln>
              <a:noFill/>
            </a:ln>
          </p:spPr>
        </p:pic>
      </p:grpSp>
    </p:spTree>
  </p:cSld>
  <p:clrMapOvr>
    <a:masterClrMapping/>
  </p:clrMapOvr>
  <p:extLst>
    <p:ext uri="{DCECCB84-F9BA-43D5-87BE-67443E8EF086}">
      <p15:sldGuideLst>
        <p15:guide id="1" pos="144">
          <p15:clr>
            <a:srgbClr val="E46962"/>
          </p15:clr>
        </p15:guide>
        <p15:guide id="2" orient="horz" pos="144">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 - blank">
  <p:cSld name="CUSTOM_4_2">
    <p:bg>
      <p:bgPr>
        <a:blipFill>
          <a:blip r:embed="rId2">
            <a:alphaModFix/>
          </a:blip>
          <a:stretch>
            <a:fillRect/>
          </a:stretch>
        </a:blipFill>
      </p:bgPr>
    </p:bg>
    <p:spTree>
      <p:nvGrpSpPr>
        <p:cNvPr id="387" name="Shape 387"/>
        <p:cNvGrpSpPr/>
        <p:nvPr/>
      </p:nvGrpSpPr>
      <p:grpSpPr>
        <a:xfrm>
          <a:off x="0" y="0"/>
          <a:ext cx="0" cy="0"/>
          <a:chOff x="0" y="0"/>
          <a:chExt cx="0" cy="0"/>
        </a:xfrm>
      </p:grpSpPr>
    </p:spTree>
  </p:cSld>
  <p:clrMapOvr>
    <a:masterClrMapping/>
  </p:clrMapOvr>
  <p:extLst>
    <p:ext uri="{DCECCB84-F9BA-43D5-87BE-67443E8EF086}">
      <p15:sldGuideLst>
        <p15:guide id="1" pos="144">
          <p15:clr>
            <a:srgbClr val="E46962"/>
          </p15:clr>
        </p15:guide>
        <p15:guide id="2" orient="horz" pos="144">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 Arrow - Title Header">
  <p:cSld name="CUSTOM_4_2_1">
    <p:bg>
      <p:bgPr>
        <a:blipFill>
          <a:blip r:embed="rId2">
            <a:alphaModFix/>
          </a:blip>
          <a:stretch>
            <a:fillRect/>
          </a:stretch>
        </a:blipFill>
      </p:bgPr>
    </p:bg>
    <p:spTree>
      <p:nvGrpSpPr>
        <p:cNvPr id="388" name="Shape 388"/>
        <p:cNvGrpSpPr/>
        <p:nvPr/>
      </p:nvGrpSpPr>
      <p:grpSpPr>
        <a:xfrm>
          <a:off x="0" y="0"/>
          <a:ext cx="0" cy="0"/>
          <a:chOff x="0" y="0"/>
          <a:chExt cx="0" cy="0"/>
        </a:xfrm>
      </p:grpSpPr>
      <p:sp>
        <p:nvSpPr>
          <p:cNvPr id="389" name="Google Shape;389;p37"/>
          <p:cNvSpPr txBox="1"/>
          <p:nvPr>
            <p:ph type="title"/>
          </p:nvPr>
        </p:nvSpPr>
        <p:spPr>
          <a:xfrm>
            <a:off x="911625" y="228600"/>
            <a:ext cx="8049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id="390" name="Google Shape;390;p37"/>
          <p:cNvPicPr preferRelativeResize="0"/>
          <p:nvPr/>
        </p:nvPicPr>
        <p:blipFill rotWithShape="1">
          <a:blip r:embed="rId3">
            <a:alphaModFix/>
          </a:blip>
          <a:srcRect b="0" l="0" r="71470" t="0"/>
          <a:stretch/>
        </p:blipFill>
        <p:spPr>
          <a:xfrm>
            <a:off x="228600" y="228600"/>
            <a:ext cx="523874" cy="453275"/>
          </a:xfrm>
          <a:prstGeom prst="rect">
            <a:avLst/>
          </a:prstGeom>
          <a:noFill/>
          <a:ln>
            <a:noFill/>
          </a:ln>
        </p:spPr>
      </p:pic>
    </p:spTree>
  </p:cSld>
  <p:clrMapOvr>
    <a:masterClrMapping/>
  </p:clrMapOvr>
  <p:extLst>
    <p:ext uri="{DCECCB84-F9BA-43D5-87BE-67443E8EF086}">
      <p15:sldGuideLst>
        <p15:guide id="1" pos="144">
          <p15:clr>
            <a:srgbClr val="E46962"/>
          </p15:clr>
        </p15:guide>
        <p15:guide id="2" orient="horz" pos="144">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 Arrow - Center High">
  <p:cSld name="CUSTOM_4_1">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38"/>
          <p:cNvSpPr txBox="1"/>
          <p:nvPr>
            <p:ph type="title"/>
          </p:nvPr>
        </p:nvSpPr>
        <p:spPr>
          <a:xfrm>
            <a:off x="547200" y="2285400"/>
            <a:ext cx="8049600" cy="572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800"/>
              <a:buNone/>
              <a:defRPr>
                <a:solidFill>
                  <a:schemeClr val="lt1"/>
                </a:solidFill>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pic>
        <p:nvPicPr>
          <p:cNvPr id="393" name="Google Shape;393;p38"/>
          <p:cNvPicPr preferRelativeResize="0"/>
          <p:nvPr/>
        </p:nvPicPr>
        <p:blipFill rotWithShape="1">
          <a:blip r:embed="rId3">
            <a:alphaModFix/>
          </a:blip>
          <a:srcRect b="0" l="0" r="71470" t="0"/>
          <a:stretch/>
        </p:blipFill>
        <p:spPr>
          <a:xfrm>
            <a:off x="4310063" y="914400"/>
            <a:ext cx="523874" cy="453275"/>
          </a:xfrm>
          <a:prstGeom prst="rect">
            <a:avLst/>
          </a:prstGeom>
          <a:noFill/>
          <a:ln>
            <a:noFill/>
          </a:ln>
        </p:spPr>
      </p:pic>
    </p:spTree>
  </p:cSld>
  <p:clrMapOvr>
    <a:masterClrMapping/>
  </p:clrMapOvr>
  <p:extLst>
    <p:ext uri="{DCECCB84-F9BA-43D5-87BE-67443E8EF086}">
      <p15:sldGuideLst>
        <p15:guide id="1" pos="144">
          <p15:clr>
            <a:srgbClr val="E46962"/>
          </p15:clr>
        </p15:guide>
        <p15:guide id="2" orient="horz" pos="576">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 Arrow - Center Low">
  <p:cSld name="CUSTOM_4_1_1">
    <p:bg>
      <p:bgPr>
        <a:blipFill>
          <a:blip r:embed="rId2">
            <a:alphaModFix/>
          </a:blip>
          <a:stretch>
            <a:fillRect/>
          </a:stretch>
        </a:blipFill>
      </p:bgPr>
    </p:bg>
    <p:spTree>
      <p:nvGrpSpPr>
        <p:cNvPr id="394" name="Shape 394"/>
        <p:cNvGrpSpPr/>
        <p:nvPr/>
      </p:nvGrpSpPr>
      <p:grpSpPr>
        <a:xfrm>
          <a:off x="0" y="0"/>
          <a:ext cx="0" cy="0"/>
          <a:chOff x="0" y="0"/>
          <a:chExt cx="0" cy="0"/>
        </a:xfrm>
      </p:grpSpPr>
      <p:sp>
        <p:nvSpPr>
          <p:cNvPr id="395" name="Google Shape;395;p39"/>
          <p:cNvSpPr txBox="1"/>
          <p:nvPr>
            <p:ph type="title"/>
          </p:nvPr>
        </p:nvSpPr>
        <p:spPr>
          <a:xfrm>
            <a:off x="547200" y="2285400"/>
            <a:ext cx="8049600" cy="572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800"/>
              <a:buNone/>
              <a:defRPr>
                <a:solidFill>
                  <a:schemeClr val="lt1"/>
                </a:solidFill>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pic>
        <p:nvPicPr>
          <p:cNvPr id="396" name="Google Shape;396;p39"/>
          <p:cNvPicPr preferRelativeResize="0"/>
          <p:nvPr/>
        </p:nvPicPr>
        <p:blipFill rotWithShape="1">
          <a:blip r:embed="rId3">
            <a:alphaModFix/>
          </a:blip>
          <a:srcRect b="0" l="0" r="71470" t="0"/>
          <a:stretch/>
        </p:blipFill>
        <p:spPr>
          <a:xfrm>
            <a:off x="4310063" y="4118725"/>
            <a:ext cx="523874" cy="453275"/>
          </a:xfrm>
          <a:prstGeom prst="rect">
            <a:avLst/>
          </a:prstGeom>
          <a:noFill/>
          <a:ln>
            <a:noFill/>
          </a:ln>
        </p:spPr>
      </p:pic>
    </p:spTree>
  </p:cSld>
  <p:clrMapOvr>
    <a:masterClrMapping/>
  </p:clrMapOvr>
  <p:extLst>
    <p:ext uri="{DCECCB84-F9BA-43D5-87BE-67443E8EF086}">
      <p15:sldGuideLst>
        <p15:guide id="1" pos="144">
          <p15:clr>
            <a:srgbClr val="E46962"/>
          </p15:clr>
        </p15:guide>
        <p15:guide id="2" orient="horz" pos="288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1">
  <p:cSld name="CUSTOM_4_1_1_1">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40"/>
          <p:cNvSpPr txBox="1"/>
          <p:nvPr>
            <p:ph type="title"/>
          </p:nvPr>
        </p:nvSpPr>
        <p:spPr>
          <a:xfrm>
            <a:off x="3249600" y="2553325"/>
            <a:ext cx="37029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p:txBody>
      </p:sp>
      <p:sp>
        <p:nvSpPr>
          <p:cNvPr id="399" name="Google Shape;399;p40"/>
          <p:cNvSpPr txBox="1"/>
          <p:nvPr>
            <p:ph idx="1" type="subTitle"/>
          </p:nvPr>
        </p:nvSpPr>
        <p:spPr>
          <a:xfrm>
            <a:off x="3249600" y="3145000"/>
            <a:ext cx="3702900" cy="35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1200"/>
              <a:buNone/>
              <a:defRPr sz="1200">
                <a:solidFill>
                  <a:schemeClr val="lt1"/>
                </a:solidFill>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400" name="Google Shape;400;p40"/>
          <p:cNvSpPr/>
          <p:nvPr>
            <p:ph idx="2" type="pic"/>
          </p:nvPr>
        </p:nvSpPr>
        <p:spPr>
          <a:xfrm>
            <a:off x="2191500" y="2553325"/>
            <a:ext cx="876600" cy="876600"/>
          </a:xfrm>
          <a:prstGeom prst="ellipse">
            <a:avLst/>
          </a:prstGeom>
          <a:noFill/>
          <a:ln>
            <a:noFill/>
          </a:ln>
        </p:spPr>
      </p:sp>
      <p:pic>
        <p:nvPicPr>
          <p:cNvPr id="401" name="Google Shape;401;p40"/>
          <p:cNvPicPr preferRelativeResize="0"/>
          <p:nvPr/>
        </p:nvPicPr>
        <p:blipFill>
          <a:blip r:embed="rId3">
            <a:alphaModFix/>
          </a:blip>
          <a:stretch>
            <a:fillRect/>
          </a:stretch>
        </p:blipFill>
        <p:spPr>
          <a:xfrm>
            <a:off x="3414525" y="939750"/>
            <a:ext cx="2314950" cy="572700"/>
          </a:xfrm>
          <a:prstGeom prst="rect">
            <a:avLst/>
          </a:prstGeom>
          <a:noFill/>
          <a:ln>
            <a:noFill/>
          </a:ln>
        </p:spPr>
      </p:pic>
      <p:sp>
        <p:nvSpPr>
          <p:cNvPr id="402" name="Google Shape;402;p40"/>
          <p:cNvSpPr txBox="1"/>
          <p:nvPr/>
        </p:nvSpPr>
        <p:spPr>
          <a:xfrm>
            <a:off x="2179350" y="4572000"/>
            <a:ext cx="4785300" cy="3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1"/>
                </a:solidFill>
                <a:latin typeface="IBM Plex Mono Medium"/>
                <a:ea typeface="IBM Plex Mono Medium"/>
                <a:cs typeface="IBM Plex Mono Medium"/>
                <a:sym typeface="IBM Plex Mono Medium"/>
              </a:rPr>
              <a:t>highalphainno.com | @highalphainno</a:t>
            </a:r>
            <a:endParaRPr>
              <a:solidFill>
                <a:schemeClr val="accent1"/>
              </a:solidFill>
              <a:latin typeface="IBM Plex Mono Medium"/>
              <a:ea typeface="IBM Plex Mono Medium"/>
              <a:cs typeface="IBM Plex Mono Medium"/>
              <a:sym typeface="IBM Plex Mono Medium"/>
            </a:endParaRPr>
          </a:p>
        </p:txBody>
      </p:sp>
    </p:spTree>
  </p:cSld>
  <p:clrMapOvr>
    <a:masterClrMapping/>
  </p:clrMapOvr>
  <p:extLst>
    <p:ext uri="{DCECCB84-F9BA-43D5-87BE-67443E8EF086}">
      <p15:sldGuideLst>
        <p15:guide id="1" pos="144">
          <p15:clr>
            <a:srgbClr val="E46962"/>
          </p15:clr>
        </p15:guide>
        <p15:guide id="2" orient="horz" pos="288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5"/>
          <p:cNvSpPr txBox="1"/>
          <p:nvPr>
            <p:ph type="title"/>
          </p:nvPr>
        </p:nvSpPr>
        <p:spPr>
          <a:xfrm>
            <a:off x="182880" y="182880"/>
            <a:ext cx="8778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 name="Google Shape;20;p5"/>
          <p:cNvSpPr txBox="1"/>
          <p:nvPr>
            <p:ph idx="1" type="body"/>
          </p:nvPr>
        </p:nvSpPr>
        <p:spPr>
          <a:xfrm>
            <a:off x="182880" y="890330"/>
            <a:ext cx="87783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2">
  <p:cSld name="CUSTOM_4_1_1_1_1">
    <p:bg>
      <p:bgPr>
        <a:blipFill>
          <a:blip r:embed="rId2">
            <a:alphaModFix/>
          </a:blip>
          <a:stretch>
            <a:fillRect/>
          </a:stretch>
        </a:blipFill>
      </p:bgPr>
    </p:bg>
    <p:spTree>
      <p:nvGrpSpPr>
        <p:cNvPr id="403" name="Shape 403"/>
        <p:cNvGrpSpPr/>
        <p:nvPr/>
      </p:nvGrpSpPr>
      <p:grpSpPr>
        <a:xfrm>
          <a:off x="0" y="0"/>
          <a:ext cx="0" cy="0"/>
          <a:chOff x="0" y="0"/>
          <a:chExt cx="0" cy="0"/>
        </a:xfrm>
      </p:grpSpPr>
      <p:sp>
        <p:nvSpPr>
          <p:cNvPr id="404" name="Google Shape;404;p41"/>
          <p:cNvSpPr txBox="1"/>
          <p:nvPr>
            <p:ph type="title"/>
          </p:nvPr>
        </p:nvSpPr>
        <p:spPr>
          <a:xfrm>
            <a:off x="1943248" y="2586275"/>
            <a:ext cx="23148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p:txBody>
      </p:sp>
      <p:sp>
        <p:nvSpPr>
          <p:cNvPr id="405" name="Google Shape;405;p41"/>
          <p:cNvSpPr txBox="1"/>
          <p:nvPr>
            <p:ph idx="1" type="subTitle"/>
          </p:nvPr>
        </p:nvSpPr>
        <p:spPr>
          <a:xfrm>
            <a:off x="1943248" y="3177950"/>
            <a:ext cx="2314800" cy="35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06" name="Google Shape;406;p41"/>
          <p:cNvSpPr/>
          <p:nvPr>
            <p:ph idx="2" type="pic"/>
          </p:nvPr>
        </p:nvSpPr>
        <p:spPr>
          <a:xfrm>
            <a:off x="885138" y="2586275"/>
            <a:ext cx="876600" cy="876600"/>
          </a:xfrm>
          <a:prstGeom prst="ellipse">
            <a:avLst/>
          </a:prstGeom>
          <a:noFill/>
          <a:ln>
            <a:noFill/>
          </a:ln>
        </p:spPr>
      </p:sp>
      <p:pic>
        <p:nvPicPr>
          <p:cNvPr id="407" name="Google Shape;407;p41"/>
          <p:cNvPicPr preferRelativeResize="0"/>
          <p:nvPr/>
        </p:nvPicPr>
        <p:blipFill>
          <a:blip r:embed="rId3">
            <a:alphaModFix/>
          </a:blip>
          <a:stretch>
            <a:fillRect/>
          </a:stretch>
        </p:blipFill>
        <p:spPr>
          <a:xfrm>
            <a:off x="3414525" y="939750"/>
            <a:ext cx="2314950" cy="572700"/>
          </a:xfrm>
          <a:prstGeom prst="rect">
            <a:avLst/>
          </a:prstGeom>
          <a:noFill/>
          <a:ln>
            <a:noFill/>
          </a:ln>
        </p:spPr>
      </p:pic>
      <p:sp>
        <p:nvSpPr>
          <p:cNvPr id="408" name="Google Shape;408;p41"/>
          <p:cNvSpPr txBox="1"/>
          <p:nvPr/>
        </p:nvSpPr>
        <p:spPr>
          <a:xfrm>
            <a:off x="2179350" y="4572000"/>
            <a:ext cx="4785300" cy="3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1"/>
                </a:solidFill>
                <a:latin typeface="IBM Plex Mono Medium"/>
                <a:ea typeface="IBM Plex Mono Medium"/>
                <a:cs typeface="IBM Plex Mono Medium"/>
                <a:sym typeface="IBM Plex Mono Medium"/>
              </a:rPr>
              <a:t>highalphainno.com | @highalphainno</a:t>
            </a:r>
            <a:endParaRPr>
              <a:solidFill>
                <a:schemeClr val="accent1"/>
              </a:solidFill>
              <a:latin typeface="IBM Plex Mono Medium"/>
              <a:ea typeface="IBM Plex Mono Medium"/>
              <a:cs typeface="IBM Plex Mono Medium"/>
              <a:sym typeface="IBM Plex Mono Medium"/>
            </a:endParaRPr>
          </a:p>
        </p:txBody>
      </p:sp>
      <p:sp>
        <p:nvSpPr>
          <p:cNvPr id="409" name="Google Shape;409;p41"/>
          <p:cNvSpPr txBox="1"/>
          <p:nvPr>
            <p:ph idx="3" type="title"/>
          </p:nvPr>
        </p:nvSpPr>
        <p:spPr>
          <a:xfrm>
            <a:off x="5877998" y="2550988"/>
            <a:ext cx="23148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p:txBody>
      </p:sp>
      <p:sp>
        <p:nvSpPr>
          <p:cNvPr id="410" name="Google Shape;410;p41"/>
          <p:cNvSpPr txBox="1"/>
          <p:nvPr>
            <p:ph idx="4" type="subTitle"/>
          </p:nvPr>
        </p:nvSpPr>
        <p:spPr>
          <a:xfrm>
            <a:off x="5877998" y="3142663"/>
            <a:ext cx="2314800" cy="35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11" name="Google Shape;411;p41"/>
          <p:cNvSpPr/>
          <p:nvPr>
            <p:ph idx="5" type="pic"/>
          </p:nvPr>
        </p:nvSpPr>
        <p:spPr>
          <a:xfrm>
            <a:off x="4819888" y="2550988"/>
            <a:ext cx="876600" cy="876600"/>
          </a:xfrm>
          <a:prstGeom prst="ellipse">
            <a:avLst/>
          </a:prstGeom>
          <a:noFill/>
          <a:ln>
            <a:noFill/>
          </a:ln>
        </p:spPr>
      </p:sp>
    </p:spTree>
  </p:cSld>
  <p:clrMapOvr>
    <a:masterClrMapping/>
  </p:clrMapOvr>
  <p:extLst>
    <p:ext uri="{DCECCB84-F9BA-43D5-87BE-67443E8EF086}">
      <p15:sldGuideLst>
        <p15:guide id="1" pos="144">
          <p15:clr>
            <a:srgbClr val="E46962"/>
          </p15:clr>
        </p15:guide>
        <p15:guide id="2" orient="horz"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6"/>
          <p:cNvSpPr txBox="1"/>
          <p:nvPr>
            <p:ph type="title"/>
          </p:nvPr>
        </p:nvSpPr>
        <p:spPr>
          <a:xfrm>
            <a:off x="182880" y="182880"/>
            <a:ext cx="8778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6"/>
          <p:cNvSpPr txBox="1"/>
          <p:nvPr>
            <p:ph idx="1" type="body"/>
          </p:nvPr>
        </p:nvSpPr>
        <p:spPr>
          <a:xfrm>
            <a:off x="311700" y="89033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6"/>
          <p:cNvSpPr txBox="1"/>
          <p:nvPr>
            <p:ph idx="2" type="body"/>
          </p:nvPr>
        </p:nvSpPr>
        <p:spPr>
          <a:xfrm>
            <a:off x="4832400" y="89033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6"/>
          <p:cNvSpPr txBox="1"/>
          <p:nvPr>
            <p:ph idx="12" type="sldNum"/>
          </p:nvPr>
        </p:nvSpPr>
        <p:spPr>
          <a:xfrm>
            <a:off x="8472458" y="440107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7"/>
          <p:cNvSpPr txBox="1"/>
          <p:nvPr>
            <p:ph type="title"/>
          </p:nvPr>
        </p:nvSpPr>
        <p:spPr>
          <a:xfrm>
            <a:off x="182880" y="326125"/>
            <a:ext cx="8778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2880" y="326125"/>
            <a:ext cx="87783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1pPr>
            <a:lvl2pPr lvl="1">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2pPr>
            <a:lvl3pPr lvl="2">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3pPr>
            <a:lvl4pPr lvl="3">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4pPr>
            <a:lvl5pPr lvl="4">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5pPr>
            <a:lvl6pPr lvl="5">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6pPr>
            <a:lvl7pPr lvl="6">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7pPr>
            <a:lvl8pPr lvl="7">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8pPr>
            <a:lvl9pPr lvl="8">
              <a:spcBef>
                <a:spcPts val="0"/>
              </a:spcBef>
              <a:spcAft>
                <a:spcPts val="0"/>
              </a:spcAft>
              <a:buClr>
                <a:schemeClr val="dk1"/>
              </a:buClr>
              <a:buSzPts val="2800"/>
              <a:buFont typeface="Barlow Condensed Medium"/>
              <a:buNone/>
              <a:defRPr sz="2800">
                <a:solidFill>
                  <a:schemeClr val="dk1"/>
                </a:solidFill>
                <a:latin typeface="Barlow Condensed Medium"/>
                <a:ea typeface="Barlow Condensed Medium"/>
                <a:cs typeface="Barlow Condensed Medium"/>
                <a:sym typeface="Barlow Condensed Medium"/>
              </a:defRPr>
            </a:lvl9pPr>
          </a:lstStyle>
          <a:p/>
        </p:txBody>
      </p:sp>
      <p:sp>
        <p:nvSpPr>
          <p:cNvPr id="7" name="Google Shape;7;p1"/>
          <p:cNvSpPr txBox="1"/>
          <p:nvPr>
            <p:ph idx="1" type="body"/>
          </p:nvPr>
        </p:nvSpPr>
        <p:spPr>
          <a:xfrm>
            <a:off x="4700400" y="1128450"/>
            <a:ext cx="4190400" cy="28866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IBM Plex Mono Medium"/>
              <a:buChar char="●"/>
              <a:defRPr sz="1800">
                <a:solidFill>
                  <a:schemeClr val="dk1"/>
                </a:solidFill>
                <a:latin typeface="IBM Plex Mono Medium"/>
                <a:ea typeface="IBM Plex Mono Medium"/>
                <a:cs typeface="IBM Plex Mono Medium"/>
                <a:sym typeface="IBM Plex Mono Medium"/>
              </a:defRPr>
            </a:lvl1pPr>
            <a:lvl2pPr indent="-317500" lvl="1" marL="9144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17500" lvl="2" marL="13716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indent="-317500" lvl="3" marL="18288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indent="-317500" lvl="4" marL="22860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indent="-317500" lvl="5" marL="27432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indent="-317500" lvl="6" marL="32004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indent="-317500" lvl="7" marL="36576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indent="-317500" lvl="8" marL="41148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IBM Plex Mono"/>
                <a:ea typeface="IBM Plex Mono"/>
                <a:cs typeface="IBM Plex Mono"/>
                <a:sym typeface="IBM Plex Mono"/>
              </a:defRPr>
            </a:lvl1pPr>
            <a:lvl2pPr lvl="1" algn="r">
              <a:buNone/>
              <a:defRPr sz="1000">
                <a:solidFill>
                  <a:schemeClr val="dk2"/>
                </a:solidFill>
                <a:latin typeface="IBM Plex Mono"/>
                <a:ea typeface="IBM Plex Mono"/>
                <a:cs typeface="IBM Plex Mono"/>
                <a:sym typeface="IBM Plex Mono"/>
              </a:defRPr>
            </a:lvl2pPr>
            <a:lvl3pPr lvl="2" algn="r">
              <a:buNone/>
              <a:defRPr sz="1000">
                <a:solidFill>
                  <a:schemeClr val="dk2"/>
                </a:solidFill>
                <a:latin typeface="IBM Plex Mono"/>
                <a:ea typeface="IBM Plex Mono"/>
                <a:cs typeface="IBM Plex Mono"/>
                <a:sym typeface="IBM Plex Mono"/>
              </a:defRPr>
            </a:lvl3pPr>
            <a:lvl4pPr lvl="3" algn="r">
              <a:buNone/>
              <a:defRPr sz="1000">
                <a:solidFill>
                  <a:schemeClr val="dk2"/>
                </a:solidFill>
                <a:latin typeface="IBM Plex Mono"/>
                <a:ea typeface="IBM Plex Mono"/>
                <a:cs typeface="IBM Plex Mono"/>
                <a:sym typeface="IBM Plex Mono"/>
              </a:defRPr>
            </a:lvl4pPr>
            <a:lvl5pPr lvl="4" algn="r">
              <a:buNone/>
              <a:defRPr sz="1000">
                <a:solidFill>
                  <a:schemeClr val="dk2"/>
                </a:solidFill>
                <a:latin typeface="IBM Plex Mono"/>
                <a:ea typeface="IBM Plex Mono"/>
                <a:cs typeface="IBM Plex Mono"/>
                <a:sym typeface="IBM Plex Mono"/>
              </a:defRPr>
            </a:lvl5pPr>
            <a:lvl6pPr lvl="5" algn="r">
              <a:buNone/>
              <a:defRPr sz="1000">
                <a:solidFill>
                  <a:schemeClr val="dk2"/>
                </a:solidFill>
                <a:latin typeface="IBM Plex Mono"/>
                <a:ea typeface="IBM Plex Mono"/>
                <a:cs typeface="IBM Plex Mono"/>
                <a:sym typeface="IBM Plex Mono"/>
              </a:defRPr>
            </a:lvl6pPr>
            <a:lvl7pPr lvl="6" algn="r">
              <a:buNone/>
              <a:defRPr sz="1000">
                <a:solidFill>
                  <a:schemeClr val="dk2"/>
                </a:solidFill>
                <a:latin typeface="IBM Plex Mono"/>
                <a:ea typeface="IBM Plex Mono"/>
                <a:cs typeface="IBM Plex Mono"/>
                <a:sym typeface="IBM Plex Mono"/>
              </a:defRPr>
            </a:lvl7pPr>
            <a:lvl8pPr lvl="7" algn="r">
              <a:buNone/>
              <a:defRPr sz="1000">
                <a:solidFill>
                  <a:schemeClr val="dk2"/>
                </a:solidFill>
                <a:latin typeface="IBM Plex Mono"/>
                <a:ea typeface="IBM Plex Mono"/>
                <a:cs typeface="IBM Plex Mono"/>
                <a:sym typeface="IBM Plex Mono"/>
              </a:defRPr>
            </a:lvl8pPr>
            <a:lvl9pPr lvl="8" algn="r">
              <a:buNone/>
              <a:defRPr sz="1000">
                <a:solidFill>
                  <a:schemeClr val="dk2"/>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sp>
        <p:nvSpPr>
          <p:cNvPr id="416" name="Google Shape;416;p42"/>
          <p:cNvSpPr txBox="1"/>
          <p:nvPr/>
        </p:nvSpPr>
        <p:spPr>
          <a:xfrm>
            <a:off x="182875" y="985925"/>
            <a:ext cx="7578300" cy="7851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 sz="5200">
                <a:solidFill>
                  <a:schemeClr val="dk1"/>
                </a:solidFill>
                <a:latin typeface="Barlow Condensed Medium"/>
                <a:ea typeface="Barlow Condensed Medium"/>
                <a:cs typeface="Barlow Condensed Medium"/>
                <a:sym typeface="Barlow Condensed Medium"/>
              </a:rPr>
              <a:t>WINNING WITH GEN AI IN 2024</a:t>
            </a:r>
            <a:endParaRPr sz="5200">
              <a:solidFill>
                <a:schemeClr val="dk1"/>
              </a:solidFill>
              <a:latin typeface="Barlow Condensed Medium"/>
              <a:ea typeface="Barlow Condensed Medium"/>
              <a:cs typeface="Barlow Condensed Medium"/>
              <a:sym typeface="Barlow Condensed Medium"/>
            </a:endParaRPr>
          </a:p>
        </p:txBody>
      </p:sp>
      <p:sp>
        <p:nvSpPr>
          <p:cNvPr id="417" name="Google Shape;417;p42"/>
          <p:cNvSpPr txBox="1"/>
          <p:nvPr/>
        </p:nvSpPr>
        <p:spPr>
          <a:xfrm>
            <a:off x="182875" y="4525950"/>
            <a:ext cx="622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IBM Plex Mono Medium"/>
                <a:ea typeface="IBM Plex Mono Medium"/>
                <a:cs typeface="IBM Plex Mono Medium"/>
                <a:sym typeface="IBM Plex Mono Medium"/>
              </a:rPr>
              <a:t>11.14.2023</a:t>
            </a:r>
            <a:endParaRPr>
              <a:solidFill>
                <a:schemeClr val="accent1"/>
              </a:solidFill>
              <a:latin typeface="IBM Plex Mono Medium"/>
              <a:ea typeface="IBM Plex Mono Medium"/>
              <a:cs typeface="IBM Plex Mono Medium"/>
              <a:sym typeface="IBM Plex Mono Medium"/>
            </a:endParaRPr>
          </a:p>
        </p:txBody>
      </p:sp>
      <p:sp>
        <p:nvSpPr>
          <p:cNvPr id="418" name="Google Shape;418;p42"/>
          <p:cNvSpPr txBox="1"/>
          <p:nvPr/>
        </p:nvSpPr>
        <p:spPr>
          <a:xfrm>
            <a:off x="182875" y="481425"/>
            <a:ext cx="622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IBM Plex Mono Medium"/>
                <a:ea typeface="IBM Plex Mono Medium"/>
                <a:cs typeface="IBM Plex Mono Medium"/>
                <a:sym typeface="IBM Plex Mono Medium"/>
              </a:rPr>
              <a:t>InnoLead + High Alpha Innovation</a:t>
            </a:r>
            <a:endParaRPr>
              <a:solidFill>
                <a:schemeClr val="accent1"/>
              </a:solidFill>
              <a:latin typeface="IBM Plex Mono Medium"/>
              <a:ea typeface="IBM Plex Mono Medium"/>
              <a:cs typeface="IBM Plex Mono Medium"/>
              <a:sym typeface="IBM Plex Mon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90" name="Shape 490"/>
        <p:cNvGrpSpPr/>
        <p:nvPr/>
      </p:nvGrpSpPr>
      <p:grpSpPr>
        <a:xfrm>
          <a:off x="0" y="0"/>
          <a:ext cx="0" cy="0"/>
          <a:chOff x="0" y="0"/>
          <a:chExt cx="0" cy="0"/>
        </a:xfrm>
      </p:grpSpPr>
      <p:sp>
        <p:nvSpPr>
          <p:cNvPr id="491" name="Google Shape;491;p51"/>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ACT //</a:t>
            </a:r>
            <a:endParaRPr sz="1800">
              <a:solidFill>
                <a:schemeClr val="accent1"/>
              </a:solidFill>
              <a:latin typeface="IBM Plex Mono Medium"/>
              <a:ea typeface="IBM Plex Mono Medium"/>
              <a:cs typeface="IBM Plex Mono Medium"/>
              <a:sym typeface="IBM Plex Mono Medium"/>
            </a:endParaRPr>
          </a:p>
        </p:txBody>
      </p:sp>
      <p:sp>
        <p:nvSpPr>
          <p:cNvPr id="492" name="Google Shape;492;p51"/>
          <p:cNvSpPr txBox="1"/>
          <p:nvPr/>
        </p:nvSpPr>
        <p:spPr>
          <a:xfrm>
            <a:off x="869400" y="1064900"/>
            <a:ext cx="7405200" cy="3398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600">
                <a:solidFill>
                  <a:schemeClr val="lt1"/>
                </a:solidFill>
                <a:latin typeface="Barlow Condensed Medium"/>
                <a:ea typeface="Barlow Condensed Medium"/>
                <a:cs typeface="Barlow Condensed Medium"/>
                <a:sym typeface="Barlow Condensed Medium"/>
              </a:rPr>
              <a:t>MORE EXPERIMENTS: FAST, CHEAP, AND WEIRD</a:t>
            </a:r>
            <a:endParaRPr sz="3600">
              <a:solidFill>
                <a:schemeClr val="lt1"/>
              </a:solidFill>
              <a:latin typeface="Barlow Condensed Medium"/>
              <a:ea typeface="Barlow Condensed Medium"/>
              <a:cs typeface="Barlow Condensed Medium"/>
              <a:sym typeface="Barlow Condensed Medium"/>
            </a:endParaRPr>
          </a:p>
          <a:p>
            <a:pPr indent="-355600" lvl="0" marL="457200" rtl="0" algn="l">
              <a:spcBef>
                <a:spcPts val="0"/>
              </a:spcBef>
              <a:spcAft>
                <a:spcPts val="0"/>
              </a:spcAft>
              <a:buClr>
                <a:srgbClr val="EFEFEF"/>
              </a:buClr>
              <a:buSzPts val="2000"/>
              <a:buFont typeface="Barlow Condensed Light"/>
              <a:buAutoNum type="arabicPeriod"/>
            </a:pPr>
            <a:r>
              <a:rPr b="1" lang="en" sz="2000">
                <a:solidFill>
                  <a:srgbClr val="EFEFEF"/>
                </a:solidFill>
                <a:latin typeface="Barlow Condensed"/>
                <a:ea typeface="Barlow Condensed"/>
                <a:cs typeface="Barlow Condensed"/>
                <a:sym typeface="Barlow Condensed"/>
              </a:rPr>
              <a:t>Fast:</a:t>
            </a:r>
            <a:r>
              <a:rPr lang="en" sz="2000">
                <a:solidFill>
                  <a:srgbClr val="EFEFEF"/>
                </a:solidFill>
                <a:latin typeface="Barlow Condensed Light"/>
                <a:ea typeface="Barlow Condensed Light"/>
                <a:cs typeface="Barlow Condensed Light"/>
                <a:sym typeface="Barlow Condensed Light"/>
              </a:rPr>
              <a:t> Days, not months</a:t>
            </a:r>
            <a:endParaRPr sz="2000">
              <a:solidFill>
                <a:srgbClr val="EFEFEF"/>
              </a:solidFill>
              <a:latin typeface="Barlow Condensed Light"/>
              <a:ea typeface="Barlow Condensed Light"/>
              <a:cs typeface="Barlow Condensed Light"/>
              <a:sym typeface="Barlow Condensed Light"/>
            </a:endParaRPr>
          </a:p>
          <a:p>
            <a:pPr indent="-355600" lvl="0" marL="457200" rtl="0" algn="l">
              <a:spcBef>
                <a:spcPts val="0"/>
              </a:spcBef>
              <a:spcAft>
                <a:spcPts val="0"/>
              </a:spcAft>
              <a:buClr>
                <a:srgbClr val="EFEFEF"/>
              </a:buClr>
              <a:buSzPts val="2000"/>
              <a:buFont typeface="Barlow Condensed Light"/>
              <a:buAutoNum type="arabicPeriod"/>
            </a:pPr>
            <a:r>
              <a:rPr b="1" lang="en" sz="2000">
                <a:solidFill>
                  <a:srgbClr val="EFEFEF"/>
                </a:solidFill>
                <a:latin typeface="Barlow Condensed"/>
                <a:ea typeface="Barlow Condensed"/>
                <a:cs typeface="Barlow Condensed"/>
                <a:sym typeface="Barlow Condensed"/>
              </a:rPr>
              <a:t>Cheap:</a:t>
            </a:r>
            <a:r>
              <a:rPr lang="en" sz="2000">
                <a:solidFill>
                  <a:srgbClr val="EFEFEF"/>
                </a:solidFill>
                <a:latin typeface="Barlow Condensed Light"/>
                <a:ea typeface="Barlow Condensed Light"/>
                <a:cs typeface="Barlow Condensed Light"/>
                <a:sym typeface="Barlow Condensed Light"/>
              </a:rPr>
              <a:t> Capped/Leveraged where possible</a:t>
            </a:r>
            <a:endParaRPr sz="2000">
              <a:solidFill>
                <a:srgbClr val="EFEFEF"/>
              </a:solidFill>
              <a:latin typeface="Barlow Condensed Light"/>
              <a:ea typeface="Barlow Condensed Light"/>
              <a:cs typeface="Barlow Condensed Light"/>
              <a:sym typeface="Barlow Condensed Light"/>
            </a:endParaRPr>
          </a:p>
          <a:p>
            <a:pPr indent="-355600" lvl="0" marL="457200" rtl="0" algn="l">
              <a:spcBef>
                <a:spcPts val="0"/>
              </a:spcBef>
              <a:spcAft>
                <a:spcPts val="0"/>
              </a:spcAft>
              <a:buClr>
                <a:srgbClr val="EFEFEF"/>
              </a:buClr>
              <a:buSzPts val="2000"/>
              <a:buFont typeface="Barlow Condensed Light"/>
              <a:buAutoNum type="arabicPeriod"/>
            </a:pPr>
            <a:r>
              <a:rPr b="1" lang="en" sz="2000">
                <a:solidFill>
                  <a:srgbClr val="EFEFEF"/>
                </a:solidFill>
                <a:latin typeface="Barlow Condensed"/>
                <a:ea typeface="Barlow Condensed"/>
                <a:cs typeface="Barlow Condensed"/>
                <a:sym typeface="Barlow Condensed"/>
              </a:rPr>
              <a:t>Weird:</a:t>
            </a:r>
            <a:r>
              <a:rPr lang="en" sz="2000">
                <a:solidFill>
                  <a:srgbClr val="EFEFEF"/>
                </a:solidFill>
                <a:latin typeface="Barlow Condensed Light"/>
                <a:ea typeface="Barlow Condensed Light"/>
                <a:cs typeface="Barlow Condensed Light"/>
                <a:sym typeface="Barlow Condensed Light"/>
              </a:rPr>
              <a:t> Challenging existing beliefs</a:t>
            </a:r>
            <a:endParaRPr sz="2000">
              <a:solidFill>
                <a:srgbClr val="EFEFEF"/>
              </a:solidFill>
              <a:latin typeface="Barlow Condensed Light"/>
              <a:ea typeface="Barlow Condensed Light"/>
              <a:cs typeface="Barlow Condensed Light"/>
              <a:sym typeface="Barlow Condensed Light"/>
            </a:endParaRPr>
          </a:p>
          <a:p>
            <a:pPr indent="0" lvl="0" marL="0" rtl="0" algn="l">
              <a:spcBef>
                <a:spcPts val="0"/>
              </a:spcBef>
              <a:spcAft>
                <a:spcPts val="0"/>
              </a:spcAft>
              <a:buNone/>
            </a:pPr>
            <a:r>
              <a:t/>
            </a:r>
            <a:endParaRPr sz="2000">
              <a:solidFill>
                <a:srgbClr val="EFEFEF"/>
              </a:solidFill>
              <a:latin typeface="Barlow Condensed Light"/>
              <a:ea typeface="Barlow Condensed Light"/>
              <a:cs typeface="Barlow Condensed Light"/>
              <a:sym typeface="Barlow Condensed Light"/>
            </a:endParaRPr>
          </a:p>
          <a:p>
            <a:pPr indent="0" lvl="0" marL="0" rtl="0" algn="l">
              <a:spcBef>
                <a:spcPts val="0"/>
              </a:spcBef>
              <a:spcAft>
                <a:spcPts val="0"/>
              </a:spcAft>
              <a:buNone/>
            </a:pPr>
            <a:r>
              <a:rPr lang="en" sz="2000">
                <a:solidFill>
                  <a:srgbClr val="EFEFEF"/>
                </a:solidFill>
                <a:latin typeface="Barlow Condensed Light"/>
                <a:ea typeface="Barlow Condensed Light"/>
                <a:cs typeface="Barlow Condensed Light"/>
                <a:sym typeface="Barlow Condensed Light"/>
              </a:rPr>
              <a:t>Action creates data, data creates knowledge, knowledge compounds. </a:t>
            </a:r>
            <a:br>
              <a:rPr lang="en" sz="2000">
                <a:solidFill>
                  <a:srgbClr val="EFEFEF"/>
                </a:solidFill>
                <a:latin typeface="Barlow Condensed Light"/>
                <a:ea typeface="Barlow Condensed Light"/>
                <a:cs typeface="Barlow Condensed Light"/>
                <a:sym typeface="Barlow Condensed Light"/>
              </a:rPr>
            </a:br>
            <a:r>
              <a:rPr b="1" lang="en" sz="2000">
                <a:solidFill>
                  <a:srgbClr val="EFEFEF"/>
                </a:solidFill>
                <a:latin typeface="Barlow Condensed"/>
                <a:ea typeface="Barlow Condensed"/>
                <a:cs typeface="Barlow Condensed"/>
                <a:sym typeface="Barlow Condensed"/>
              </a:rPr>
              <a:t>SO MORE ACTION.</a:t>
            </a:r>
            <a:endParaRPr b="1" sz="2000">
              <a:solidFill>
                <a:srgbClr val="EFEFEF"/>
              </a:solidFill>
              <a:latin typeface="Barlow Condensed"/>
              <a:ea typeface="Barlow Condensed"/>
              <a:cs typeface="Barlow Condensed"/>
              <a:sym typeface="Barlow Condensed"/>
            </a:endParaRPr>
          </a:p>
          <a:p>
            <a:pPr indent="0" lvl="0" marL="0" rtl="0" algn="l">
              <a:spcBef>
                <a:spcPts val="0"/>
              </a:spcBef>
              <a:spcAft>
                <a:spcPts val="0"/>
              </a:spcAft>
              <a:buNone/>
            </a:pPr>
            <a:r>
              <a:t/>
            </a:r>
            <a:endParaRPr sz="2000">
              <a:solidFill>
                <a:srgbClr val="EFEFEF"/>
              </a:solidFill>
              <a:latin typeface="Barlow Condensed Light"/>
              <a:ea typeface="Barlow Condensed Light"/>
              <a:cs typeface="Barlow Condensed Light"/>
              <a:sym typeface="Barlow Condensed Light"/>
            </a:endParaRPr>
          </a:p>
          <a:p>
            <a:pPr indent="0" lvl="0" marL="0" rtl="0" algn="l">
              <a:spcBef>
                <a:spcPts val="0"/>
              </a:spcBef>
              <a:spcAft>
                <a:spcPts val="0"/>
              </a:spcAft>
              <a:buNone/>
            </a:pPr>
            <a:r>
              <a:rPr i="1" lang="en" sz="2000">
                <a:solidFill>
                  <a:srgbClr val="EFEFEF"/>
                </a:solidFill>
                <a:latin typeface="Barlow Condensed Light"/>
                <a:ea typeface="Barlow Condensed Light"/>
                <a:cs typeface="Barlow Condensed Light"/>
                <a:sym typeface="Barlow Condensed Light"/>
              </a:rPr>
              <a:t>In the face of an unknown future, the best way to maximize returns and minimize risk is to run as many experiments as possible, at the lowest possible cost per experiment. </a:t>
            </a:r>
            <a:endParaRPr i="1" sz="2000">
              <a:solidFill>
                <a:srgbClr val="EFEFEF"/>
              </a:solidFill>
              <a:latin typeface="Barlow Condensed Light"/>
              <a:ea typeface="Barlow Condensed Light"/>
              <a:cs typeface="Barlow Condensed Light"/>
              <a:sym typeface="Barlow Condensed Light"/>
            </a:endParaRPr>
          </a:p>
        </p:txBody>
      </p:sp>
      <p:pic>
        <p:nvPicPr>
          <p:cNvPr id="493" name="Google Shape;493;p51"/>
          <p:cNvPicPr preferRelativeResize="0"/>
          <p:nvPr/>
        </p:nvPicPr>
        <p:blipFill>
          <a:blip r:embed="rId3">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97" name="Shape 497"/>
        <p:cNvGrpSpPr/>
        <p:nvPr/>
      </p:nvGrpSpPr>
      <p:grpSpPr>
        <a:xfrm>
          <a:off x="0" y="0"/>
          <a:ext cx="0" cy="0"/>
          <a:chOff x="0" y="0"/>
          <a:chExt cx="0" cy="0"/>
        </a:xfrm>
      </p:grpSpPr>
      <p:sp>
        <p:nvSpPr>
          <p:cNvPr id="498" name="Google Shape;498;p52"/>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EXAMPLES</a:t>
            </a:r>
            <a:r>
              <a:rPr lang="en" sz="1800">
                <a:solidFill>
                  <a:schemeClr val="accent1"/>
                </a:solidFill>
                <a:latin typeface="IBM Plex Mono Medium"/>
                <a:ea typeface="IBM Plex Mono Medium"/>
                <a:cs typeface="IBM Plex Mono Medium"/>
                <a:sym typeface="IBM Plex Mono Medium"/>
              </a:rPr>
              <a:t> //</a:t>
            </a:r>
            <a:endParaRPr sz="1800">
              <a:solidFill>
                <a:schemeClr val="accent1"/>
              </a:solidFill>
              <a:latin typeface="IBM Plex Mono Medium"/>
              <a:ea typeface="IBM Plex Mono Medium"/>
              <a:cs typeface="IBM Plex Mono Medium"/>
              <a:sym typeface="IBM Plex Mono Medium"/>
            </a:endParaRPr>
          </a:p>
        </p:txBody>
      </p:sp>
      <p:sp>
        <p:nvSpPr>
          <p:cNvPr id="499" name="Google Shape;499;p52"/>
          <p:cNvSpPr/>
          <p:nvPr/>
        </p:nvSpPr>
        <p:spPr>
          <a:xfrm>
            <a:off x="992375" y="1462150"/>
            <a:ext cx="1188600" cy="11886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500" name="Google Shape;500;p52"/>
          <p:cNvSpPr txBox="1"/>
          <p:nvPr/>
        </p:nvSpPr>
        <p:spPr>
          <a:xfrm>
            <a:off x="1596675" y="1673050"/>
            <a:ext cx="1854300" cy="7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Barlow Condensed"/>
                <a:ea typeface="Barlow Condensed"/>
                <a:cs typeface="Barlow Condensed"/>
                <a:sym typeface="Barlow Condensed"/>
              </a:rPr>
              <a:t>ALPINE</a:t>
            </a:r>
            <a:endParaRPr b="1" sz="4800">
              <a:solidFill>
                <a:schemeClr val="lt1"/>
              </a:solidFill>
              <a:latin typeface="Barlow Condensed"/>
              <a:ea typeface="Barlow Condensed"/>
              <a:cs typeface="Barlow Condensed"/>
              <a:sym typeface="Barlow Condensed"/>
            </a:endParaRPr>
          </a:p>
        </p:txBody>
      </p:sp>
      <p:sp>
        <p:nvSpPr>
          <p:cNvPr id="501" name="Google Shape;501;p52"/>
          <p:cNvSpPr/>
          <p:nvPr/>
        </p:nvSpPr>
        <p:spPr>
          <a:xfrm>
            <a:off x="4702250" y="3031100"/>
            <a:ext cx="1188600" cy="11886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502" name="Google Shape;502;p52"/>
          <p:cNvSpPr txBox="1"/>
          <p:nvPr/>
        </p:nvSpPr>
        <p:spPr>
          <a:xfrm>
            <a:off x="5306550" y="3242000"/>
            <a:ext cx="2793000" cy="7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Barlow Condensed"/>
                <a:ea typeface="Barlow Condensed"/>
                <a:cs typeface="Barlow Condensed"/>
                <a:sym typeface="Barlow Condensed"/>
              </a:rPr>
              <a:t>STEALTHCO</a:t>
            </a:r>
            <a:endParaRPr b="1" sz="4800">
              <a:solidFill>
                <a:schemeClr val="lt1"/>
              </a:solidFill>
              <a:latin typeface="Barlow Condensed"/>
              <a:ea typeface="Barlow Condensed"/>
              <a:cs typeface="Barlow Condensed"/>
              <a:sym typeface="Barlow Condensed"/>
            </a:endParaRPr>
          </a:p>
        </p:txBody>
      </p:sp>
      <p:pic>
        <p:nvPicPr>
          <p:cNvPr id="503" name="Google Shape;503;p52"/>
          <p:cNvPicPr preferRelativeResize="0"/>
          <p:nvPr/>
        </p:nvPicPr>
        <p:blipFill>
          <a:blip r:embed="rId3">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507" name="Shape 507"/>
        <p:cNvGrpSpPr/>
        <p:nvPr/>
      </p:nvGrpSpPr>
      <p:grpSpPr>
        <a:xfrm>
          <a:off x="0" y="0"/>
          <a:ext cx="0" cy="0"/>
          <a:chOff x="0" y="0"/>
          <a:chExt cx="0" cy="0"/>
        </a:xfrm>
      </p:grpSpPr>
      <p:sp>
        <p:nvSpPr>
          <p:cNvPr id="508" name="Google Shape;508;p53"/>
          <p:cNvSpPr txBox="1"/>
          <p:nvPr/>
        </p:nvSpPr>
        <p:spPr>
          <a:xfrm>
            <a:off x="869400" y="469050"/>
            <a:ext cx="66114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THREE THINGS TO WIN WITH GEN AI IN 2024 //</a:t>
            </a:r>
            <a:endParaRPr sz="1800">
              <a:solidFill>
                <a:schemeClr val="accent1"/>
              </a:solidFill>
              <a:latin typeface="IBM Plex Mono Medium"/>
              <a:ea typeface="IBM Plex Mono Medium"/>
              <a:cs typeface="IBM Plex Mono Medium"/>
              <a:sym typeface="IBM Plex Mono Medium"/>
            </a:endParaRPr>
          </a:p>
        </p:txBody>
      </p:sp>
      <p:sp>
        <p:nvSpPr>
          <p:cNvPr id="509" name="Google Shape;509;p53"/>
          <p:cNvSpPr/>
          <p:nvPr/>
        </p:nvSpPr>
        <p:spPr>
          <a:xfrm>
            <a:off x="992375" y="1664375"/>
            <a:ext cx="521100" cy="5211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510" name="Google Shape;510;p53"/>
          <p:cNvSpPr txBox="1"/>
          <p:nvPr/>
        </p:nvSpPr>
        <p:spPr>
          <a:xfrm>
            <a:off x="1182875" y="1664375"/>
            <a:ext cx="17877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IBM Plex Mono SemiBold"/>
                <a:ea typeface="IBM Plex Mono SemiBold"/>
                <a:cs typeface="IBM Plex Mono SemiBold"/>
                <a:sym typeface="IBM Plex Mono SemiBold"/>
              </a:rPr>
              <a:t>01</a:t>
            </a:r>
            <a:endParaRPr sz="3000">
              <a:solidFill>
                <a:schemeClr val="lt1"/>
              </a:solidFill>
              <a:latin typeface="IBM Plex Mono SemiBold"/>
              <a:ea typeface="IBM Plex Mono SemiBold"/>
              <a:cs typeface="IBM Plex Mono SemiBold"/>
              <a:sym typeface="IBM Plex Mono SemiBold"/>
            </a:endParaRPr>
          </a:p>
          <a:p>
            <a:pPr indent="0" lvl="0" marL="0" rtl="0" algn="l">
              <a:spcBef>
                <a:spcPts val="0"/>
              </a:spcBef>
              <a:spcAft>
                <a:spcPts val="0"/>
              </a:spcAft>
              <a:buNone/>
            </a:pPr>
            <a:r>
              <a:rPr lang="en" sz="1200">
                <a:solidFill>
                  <a:schemeClr val="lt1"/>
                </a:solidFill>
                <a:latin typeface="IBM Plex Mono"/>
                <a:ea typeface="IBM Plex Mono"/>
                <a:cs typeface="IBM Plex Mono"/>
                <a:sym typeface="IBM Plex Mono"/>
              </a:rPr>
              <a:t>OBSERVE / ORIENT:</a:t>
            </a:r>
            <a:endParaRPr sz="1200">
              <a:solidFill>
                <a:schemeClr val="lt1"/>
              </a:solidFill>
              <a:latin typeface="IBM Plex Mono"/>
              <a:ea typeface="IBM Plex Mono"/>
              <a:cs typeface="IBM Plex Mono"/>
              <a:sym typeface="IBM Plex Mono"/>
            </a:endParaRPr>
          </a:p>
          <a:p>
            <a:pPr indent="0" lvl="0" marL="0" rtl="0" algn="l">
              <a:spcBef>
                <a:spcPts val="0"/>
              </a:spcBef>
              <a:spcAft>
                <a:spcPts val="0"/>
              </a:spcAft>
              <a:buNone/>
            </a:pPr>
            <a:r>
              <a:rPr lang="en" sz="2400">
                <a:solidFill>
                  <a:schemeClr val="lt1"/>
                </a:solidFill>
                <a:latin typeface="Barlow Condensed Medium"/>
                <a:ea typeface="Barlow Condensed Medium"/>
                <a:cs typeface="Barlow Condensed Medium"/>
                <a:sym typeface="Barlow Condensed Medium"/>
              </a:rPr>
              <a:t>UNDERSTAND AND ALIGN</a:t>
            </a:r>
            <a:endParaRPr sz="2400">
              <a:solidFill>
                <a:schemeClr val="lt1"/>
              </a:solidFill>
              <a:latin typeface="Barlow Condensed Medium"/>
              <a:ea typeface="Barlow Condensed Medium"/>
              <a:cs typeface="Barlow Condensed Medium"/>
              <a:sym typeface="Barlow Condensed Medium"/>
            </a:endParaRPr>
          </a:p>
        </p:txBody>
      </p:sp>
      <p:sp>
        <p:nvSpPr>
          <p:cNvPr id="511" name="Google Shape;511;p53"/>
          <p:cNvSpPr/>
          <p:nvPr/>
        </p:nvSpPr>
        <p:spPr>
          <a:xfrm>
            <a:off x="3619650" y="1664375"/>
            <a:ext cx="521100" cy="5211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512" name="Google Shape;512;p53"/>
          <p:cNvSpPr txBox="1"/>
          <p:nvPr/>
        </p:nvSpPr>
        <p:spPr>
          <a:xfrm>
            <a:off x="3810150" y="1664375"/>
            <a:ext cx="17877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IBM Plex Mono SemiBold"/>
                <a:ea typeface="IBM Plex Mono SemiBold"/>
                <a:cs typeface="IBM Plex Mono SemiBold"/>
                <a:sym typeface="IBM Plex Mono SemiBold"/>
              </a:rPr>
              <a:t>02</a:t>
            </a:r>
            <a:endParaRPr sz="3000">
              <a:solidFill>
                <a:schemeClr val="lt1"/>
              </a:solidFill>
              <a:latin typeface="IBM Plex Mono SemiBold"/>
              <a:ea typeface="IBM Plex Mono SemiBold"/>
              <a:cs typeface="IBM Plex Mono SemiBold"/>
              <a:sym typeface="IBM Plex Mono SemiBold"/>
            </a:endParaRPr>
          </a:p>
          <a:p>
            <a:pPr indent="0" lvl="0" marL="0" rtl="0" algn="l">
              <a:spcBef>
                <a:spcPts val="0"/>
              </a:spcBef>
              <a:spcAft>
                <a:spcPts val="0"/>
              </a:spcAft>
              <a:buNone/>
            </a:pPr>
            <a:r>
              <a:rPr lang="en" sz="1200">
                <a:solidFill>
                  <a:schemeClr val="lt1"/>
                </a:solidFill>
                <a:latin typeface="IBM Plex Mono"/>
                <a:ea typeface="IBM Plex Mono"/>
                <a:cs typeface="IBM Plex Mono"/>
                <a:sym typeface="IBM Plex Mono"/>
              </a:rPr>
              <a:t>DECIDE: </a:t>
            </a:r>
            <a:endParaRPr sz="1200">
              <a:solidFill>
                <a:schemeClr val="lt1"/>
              </a:solidFill>
              <a:latin typeface="IBM Plex Mono"/>
              <a:ea typeface="IBM Plex Mono"/>
              <a:cs typeface="IBM Plex Mono"/>
              <a:sym typeface="IBM Plex Mono"/>
            </a:endParaRPr>
          </a:p>
          <a:p>
            <a:pPr indent="0" lvl="0" marL="0" rtl="0" algn="l">
              <a:spcBef>
                <a:spcPts val="0"/>
              </a:spcBef>
              <a:spcAft>
                <a:spcPts val="0"/>
              </a:spcAft>
              <a:buNone/>
            </a:pPr>
            <a:r>
              <a:rPr lang="en" sz="2400">
                <a:solidFill>
                  <a:schemeClr val="lt1"/>
                </a:solidFill>
                <a:latin typeface="Barlow Condensed Medium"/>
                <a:ea typeface="Barlow Condensed Medium"/>
                <a:cs typeface="Barlow Condensed Medium"/>
                <a:sym typeface="Barlow Condensed Medium"/>
              </a:rPr>
              <a:t>BUILD NEW BUSINESSES</a:t>
            </a:r>
            <a:endParaRPr sz="2400">
              <a:solidFill>
                <a:schemeClr val="lt1"/>
              </a:solidFill>
              <a:latin typeface="Barlow Condensed Medium"/>
              <a:ea typeface="Barlow Condensed Medium"/>
              <a:cs typeface="Barlow Condensed Medium"/>
              <a:sym typeface="Barlow Condensed Medium"/>
            </a:endParaRPr>
          </a:p>
        </p:txBody>
      </p:sp>
      <p:sp>
        <p:nvSpPr>
          <p:cNvPr id="513" name="Google Shape;513;p53"/>
          <p:cNvSpPr/>
          <p:nvPr/>
        </p:nvSpPr>
        <p:spPr>
          <a:xfrm>
            <a:off x="6246925" y="1664375"/>
            <a:ext cx="521100" cy="5211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514" name="Google Shape;514;p53"/>
          <p:cNvSpPr txBox="1"/>
          <p:nvPr/>
        </p:nvSpPr>
        <p:spPr>
          <a:xfrm>
            <a:off x="6437425" y="1664375"/>
            <a:ext cx="17877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IBM Plex Mono SemiBold"/>
                <a:ea typeface="IBM Plex Mono SemiBold"/>
                <a:cs typeface="IBM Plex Mono SemiBold"/>
                <a:sym typeface="IBM Plex Mono SemiBold"/>
              </a:rPr>
              <a:t>03</a:t>
            </a:r>
            <a:endParaRPr sz="3000">
              <a:solidFill>
                <a:schemeClr val="lt1"/>
              </a:solidFill>
              <a:latin typeface="IBM Plex Mono SemiBold"/>
              <a:ea typeface="IBM Plex Mono SemiBold"/>
              <a:cs typeface="IBM Plex Mono SemiBold"/>
              <a:sym typeface="IBM Plex Mono SemiBold"/>
            </a:endParaRPr>
          </a:p>
          <a:p>
            <a:pPr indent="0" lvl="0" marL="0" rtl="0" algn="l">
              <a:spcBef>
                <a:spcPts val="0"/>
              </a:spcBef>
              <a:spcAft>
                <a:spcPts val="0"/>
              </a:spcAft>
              <a:buNone/>
            </a:pPr>
            <a:r>
              <a:rPr lang="en" sz="1200">
                <a:solidFill>
                  <a:schemeClr val="lt1"/>
                </a:solidFill>
                <a:latin typeface="IBM Plex Mono"/>
                <a:ea typeface="IBM Plex Mono"/>
                <a:cs typeface="IBM Plex Mono"/>
                <a:sym typeface="IBM Plex Mono"/>
              </a:rPr>
              <a:t>ACT: </a:t>
            </a:r>
            <a:endParaRPr sz="1200">
              <a:solidFill>
                <a:schemeClr val="lt1"/>
              </a:solidFill>
              <a:latin typeface="IBM Plex Mono"/>
              <a:ea typeface="IBM Plex Mono"/>
              <a:cs typeface="IBM Plex Mono"/>
              <a:sym typeface="IBM Plex Mono"/>
            </a:endParaRPr>
          </a:p>
          <a:p>
            <a:pPr indent="0" lvl="0" marL="0" rtl="0" algn="l">
              <a:spcBef>
                <a:spcPts val="0"/>
              </a:spcBef>
              <a:spcAft>
                <a:spcPts val="0"/>
              </a:spcAft>
              <a:buNone/>
            </a:pPr>
            <a:r>
              <a:rPr lang="en" sz="2400">
                <a:solidFill>
                  <a:schemeClr val="lt1"/>
                </a:solidFill>
                <a:latin typeface="Barlow Condensed Medium"/>
                <a:ea typeface="Barlow Condensed Medium"/>
                <a:cs typeface="Barlow Condensed Medium"/>
                <a:sym typeface="Barlow Condensed Medium"/>
              </a:rPr>
              <a:t>FAST, CHEAP, WEIRD EXPERIMENTS</a:t>
            </a:r>
            <a:endParaRPr sz="2400">
              <a:solidFill>
                <a:schemeClr val="lt1"/>
              </a:solidFill>
              <a:latin typeface="Barlow Condensed Medium"/>
              <a:ea typeface="Barlow Condensed Medium"/>
              <a:cs typeface="Barlow Condensed Medium"/>
              <a:sym typeface="Barlow Condensed Medium"/>
            </a:endParaRPr>
          </a:p>
        </p:txBody>
      </p:sp>
      <p:pic>
        <p:nvPicPr>
          <p:cNvPr id="515" name="Google Shape;515;p53"/>
          <p:cNvPicPr preferRelativeResize="0"/>
          <p:nvPr/>
        </p:nvPicPr>
        <p:blipFill>
          <a:blip r:embed="rId3">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4"/>
          <p:cNvSpPr txBox="1"/>
          <p:nvPr>
            <p:ph type="title"/>
          </p:nvPr>
        </p:nvSpPr>
        <p:spPr>
          <a:xfrm>
            <a:off x="3851475" y="2427200"/>
            <a:ext cx="26673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ELLIOTT PARKER</a:t>
            </a:r>
            <a:endParaRPr/>
          </a:p>
        </p:txBody>
      </p:sp>
      <p:sp>
        <p:nvSpPr>
          <p:cNvPr id="521" name="Google Shape;521;p54"/>
          <p:cNvSpPr txBox="1"/>
          <p:nvPr>
            <p:ph idx="1" type="subTitle"/>
          </p:nvPr>
        </p:nvSpPr>
        <p:spPr>
          <a:xfrm>
            <a:off x="3851475" y="2866475"/>
            <a:ext cx="3284100" cy="803400"/>
          </a:xfrm>
          <a:prstGeom prst="rect">
            <a:avLst/>
          </a:prstGeom>
        </p:spPr>
        <p:txBody>
          <a:bodyPr anchorCtr="0" anchor="ctr" bIns="91425" lIns="91425" spcFirstLastPara="1" rIns="91425" wrap="square" tIns="91425">
            <a:normAutofit fontScale="85000"/>
          </a:bodyPr>
          <a:lstStyle/>
          <a:p>
            <a:pPr indent="0" lvl="0" marL="0" rtl="0" algn="l">
              <a:spcBef>
                <a:spcPts val="0"/>
              </a:spcBef>
              <a:spcAft>
                <a:spcPts val="0"/>
              </a:spcAft>
              <a:buNone/>
            </a:pPr>
            <a:r>
              <a:rPr lang="en"/>
              <a:t>CEO, HIGH ALPHA INNOVATION</a:t>
            </a:r>
            <a:endParaRPr/>
          </a:p>
          <a:p>
            <a:pPr indent="0" lvl="0" marL="0" rtl="0" algn="l">
              <a:spcBef>
                <a:spcPts val="1200"/>
              </a:spcBef>
              <a:spcAft>
                <a:spcPts val="1200"/>
              </a:spcAft>
              <a:buNone/>
            </a:pPr>
            <a:r>
              <a:rPr lang="en"/>
              <a:t>@erparker // elliott@highalphainno.com</a:t>
            </a:r>
            <a:endParaRPr/>
          </a:p>
        </p:txBody>
      </p:sp>
      <p:pic>
        <p:nvPicPr>
          <p:cNvPr id="522" name="Google Shape;522;p54"/>
          <p:cNvPicPr preferRelativeResize="0"/>
          <p:nvPr>
            <p:ph idx="2" type="pic"/>
          </p:nvPr>
        </p:nvPicPr>
        <p:blipFill rotWithShape="1">
          <a:blip r:embed="rId3">
            <a:alphaModFix/>
          </a:blip>
          <a:srcRect b="20019" l="0" r="0" t="0"/>
          <a:stretch/>
        </p:blipFill>
        <p:spPr>
          <a:xfrm>
            <a:off x="2793375" y="2553325"/>
            <a:ext cx="876600" cy="876600"/>
          </a:xfrm>
          <a:prstGeom prst="ellipse">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22" name="Shape 422"/>
        <p:cNvGrpSpPr/>
        <p:nvPr/>
      </p:nvGrpSpPr>
      <p:grpSpPr>
        <a:xfrm>
          <a:off x="0" y="0"/>
          <a:ext cx="0" cy="0"/>
          <a:chOff x="0" y="0"/>
          <a:chExt cx="0" cy="0"/>
        </a:xfrm>
      </p:grpSpPr>
      <p:sp>
        <p:nvSpPr>
          <p:cNvPr id="423" name="Google Shape;423;p43"/>
          <p:cNvSpPr txBox="1"/>
          <p:nvPr/>
        </p:nvSpPr>
        <p:spPr>
          <a:xfrm>
            <a:off x="869400" y="1305550"/>
            <a:ext cx="7618200" cy="195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4800">
                <a:solidFill>
                  <a:schemeClr val="lt1"/>
                </a:solidFill>
                <a:latin typeface="Barlow Condensed Medium"/>
                <a:ea typeface="Barlow Condensed Medium"/>
                <a:cs typeface="Barlow Condensed Medium"/>
                <a:sym typeface="Barlow Condensed Medium"/>
              </a:rPr>
              <a:t>MY ORGANIZATION IS EXPERIMENTING WITH GENERATIVE AI AT THE APPROPRIATE PACE</a:t>
            </a:r>
            <a:endParaRPr sz="1800">
              <a:solidFill>
                <a:schemeClr val="lt1"/>
              </a:solidFill>
              <a:latin typeface="IBM Plex Mono"/>
              <a:ea typeface="IBM Plex Mono"/>
              <a:cs typeface="IBM Plex Mono"/>
              <a:sym typeface="IBM Plex Mono"/>
            </a:endParaRPr>
          </a:p>
        </p:txBody>
      </p:sp>
      <p:sp>
        <p:nvSpPr>
          <p:cNvPr id="424" name="Google Shape;424;p43"/>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SURVEY //</a:t>
            </a:r>
            <a:endParaRPr sz="1800">
              <a:solidFill>
                <a:schemeClr val="accent1"/>
              </a:solidFill>
              <a:latin typeface="IBM Plex Mono Medium"/>
              <a:ea typeface="IBM Plex Mono Medium"/>
              <a:cs typeface="IBM Plex Mono Medium"/>
              <a:sym typeface="IBM Plex Mono Medium"/>
            </a:endParaRPr>
          </a:p>
        </p:txBody>
      </p:sp>
      <p:sp>
        <p:nvSpPr>
          <p:cNvPr id="425" name="Google Shape;425;p43"/>
          <p:cNvSpPr txBox="1"/>
          <p:nvPr/>
        </p:nvSpPr>
        <p:spPr>
          <a:xfrm>
            <a:off x="5487750" y="3908250"/>
            <a:ext cx="3000000" cy="5541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lang="en" sz="3000">
                <a:solidFill>
                  <a:srgbClr val="EFEFEF"/>
                </a:solidFill>
                <a:latin typeface="Barlow Condensed Light"/>
                <a:ea typeface="Barlow Condensed Light"/>
                <a:cs typeface="Barlow Condensed Light"/>
                <a:sym typeface="Barlow Condensed Light"/>
              </a:rPr>
              <a:t>STRONGLY AGREE </a:t>
            </a:r>
            <a:endParaRPr sz="3000">
              <a:solidFill>
                <a:srgbClr val="EFEFEF"/>
              </a:solidFill>
              <a:latin typeface="Barlow Condensed Light"/>
              <a:ea typeface="Barlow Condensed Light"/>
              <a:cs typeface="Barlow Condensed Light"/>
              <a:sym typeface="Barlow Condensed Light"/>
            </a:endParaRPr>
          </a:p>
        </p:txBody>
      </p:sp>
      <p:sp>
        <p:nvSpPr>
          <p:cNvPr id="426" name="Google Shape;426;p43"/>
          <p:cNvSpPr txBox="1"/>
          <p:nvPr/>
        </p:nvSpPr>
        <p:spPr>
          <a:xfrm>
            <a:off x="869400" y="3908250"/>
            <a:ext cx="3000000" cy="554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000">
                <a:solidFill>
                  <a:srgbClr val="EFEFEF"/>
                </a:solidFill>
                <a:latin typeface="Barlow Condensed Light"/>
                <a:ea typeface="Barlow Condensed Light"/>
                <a:cs typeface="Barlow Condensed Light"/>
                <a:sym typeface="Barlow Condensed Light"/>
              </a:rPr>
              <a:t>STRONGLY DISAGREE </a:t>
            </a:r>
            <a:endParaRPr sz="3000">
              <a:solidFill>
                <a:srgbClr val="EFEFEF"/>
              </a:solidFill>
              <a:latin typeface="Barlow Condensed Light"/>
              <a:ea typeface="Barlow Condensed Light"/>
              <a:cs typeface="Barlow Condensed Light"/>
              <a:sym typeface="Barlow Condensed Light"/>
            </a:endParaRPr>
          </a:p>
        </p:txBody>
      </p:sp>
      <p:cxnSp>
        <p:nvCxnSpPr>
          <p:cNvPr id="427" name="Google Shape;427;p43"/>
          <p:cNvCxnSpPr/>
          <p:nvPr/>
        </p:nvCxnSpPr>
        <p:spPr>
          <a:xfrm>
            <a:off x="934850" y="3657625"/>
            <a:ext cx="7518900" cy="0"/>
          </a:xfrm>
          <a:prstGeom prst="straightConnector1">
            <a:avLst/>
          </a:prstGeom>
          <a:noFill/>
          <a:ln cap="flat" cmpd="sng" w="38100">
            <a:solidFill>
              <a:schemeClr val="accent1"/>
            </a:solidFill>
            <a:prstDash val="solid"/>
            <a:round/>
            <a:headEnd len="med" w="med" type="triangl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31" name="Shape 431"/>
        <p:cNvGrpSpPr/>
        <p:nvPr/>
      </p:nvGrpSpPr>
      <p:grpSpPr>
        <a:xfrm>
          <a:off x="0" y="0"/>
          <a:ext cx="0" cy="0"/>
          <a:chOff x="0" y="0"/>
          <a:chExt cx="0" cy="0"/>
        </a:xfrm>
      </p:grpSpPr>
      <p:sp>
        <p:nvSpPr>
          <p:cNvPr id="432" name="Google Shape;432;p44"/>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OODA LOOP</a:t>
            </a:r>
            <a:r>
              <a:rPr lang="en" sz="1800">
                <a:solidFill>
                  <a:schemeClr val="accent1"/>
                </a:solidFill>
                <a:latin typeface="IBM Plex Mono Medium"/>
                <a:ea typeface="IBM Plex Mono Medium"/>
                <a:cs typeface="IBM Plex Mono Medium"/>
                <a:sym typeface="IBM Plex Mono Medium"/>
              </a:rPr>
              <a:t> //</a:t>
            </a:r>
            <a:endParaRPr sz="1800">
              <a:solidFill>
                <a:schemeClr val="accent1"/>
              </a:solidFill>
              <a:latin typeface="IBM Plex Mono Medium"/>
              <a:ea typeface="IBM Plex Mono Medium"/>
              <a:cs typeface="IBM Plex Mono Medium"/>
              <a:sym typeface="IBM Plex Mono Medium"/>
            </a:endParaRPr>
          </a:p>
        </p:txBody>
      </p:sp>
      <p:sp>
        <p:nvSpPr>
          <p:cNvPr id="433" name="Google Shape;433;p44"/>
          <p:cNvSpPr txBox="1"/>
          <p:nvPr/>
        </p:nvSpPr>
        <p:spPr>
          <a:xfrm>
            <a:off x="4639600" y="1297200"/>
            <a:ext cx="3289200" cy="2549100"/>
          </a:xfrm>
          <a:prstGeom prst="rect">
            <a:avLst/>
          </a:prstGeom>
          <a:noFill/>
          <a:ln>
            <a:noFill/>
          </a:ln>
        </p:spPr>
        <p:txBody>
          <a:bodyPr anchorCtr="0" anchor="t" bIns="91425" lIns="91425" spcFirstLastPara="1" rIns="91425" wrap="square" tIns="91425">
            <a:spAutoFit/>
          </a:bodyPr>
          <a:lstStyle/>
          <a:p>
            <a:pPr indent="-533400" lvl="0" marL="457200" rtl="0" algn="l">
              <a:lnSpc>
                <a:spcPct val="80000"/>
              </a:lnSpc>
              <a:spcBef>
                <a:spcPts val="0"/>
              </a:spcBef>
              <a:spcAft>
                <a:spcPts val="0"/>
              </a:spcAft>
              <a:buClr>
                <a:schemeClr val="lt1"/>
              </a:buClr>
              <a:buSzPts val="4800"/>
              <a:buFont typeface="Barlow Condensed Medium"/>
              <a:buAutoNum type="arabicPeriod"/>
            </a:pPr>
            <a:r>
              <a:rPr lang="en" sz="4800">
                <a:solidFill>
                  <a:schemeClr val="lt1"/>
                </a:solidFill>
                <a:latin typeface="Barlow Condensed Medium"/>
                <a:ea typeface="Barlow Condensed Medium"/>
                <a:cs typeface="Barlow Condensed Medium"/>
                <a:sym typeface="Barlow Condensed Medium"/>
              </a:rPr>
              <a:t>OBSERVE</a:t>
            </a:r>
            <a:endParaRPr sz="4800">
              <a:solidFill>
                <a:schemeClr val="lt1"/>
              </a:solidFill>
              <a:latin typeface="Barlow Condensed Medium"/>
              <a:ea typeface="Barlow Condensed Medium"/>
              <a:cs typeface="Barlow Condensed Medium"/>
              <a:sym typeface="Barlow Condensed Medium"/>
            </a:endParaRPr>
          </a:p>
          <a:p>
            <a:pPr indent="-533400" lvl="0" marL="457200" rtl="0" algn="l">
              <a:lnSpc>
                <a:spcPct val="80000"/>
              </a:lnSpc>
              <a:spcBef>
                <a:spcPts val="0"/>
              </a:spcBef>
              <a:spcAft>
                <a:spcPts val="0"/>
              </a:spcAft>
              <a:buClr>
                <a:schemeClr val="lt1"/>
              </a:buClr>
              <a:buSzPts val="4800"/>
              <a:buFont typeface="Barlow Condensed Medium"/>
              <a:buAutoNum type="arabicPeriod"/>
            </a:pPr>
            <a:r>
              <a:rPr lang="en" sz="4800">
                <a:solidFill>
                  <a:schemeClr val="lt1"/>
                </a:solidFill>
                <a:latin typeface="Barlow Condensed Medium"/>
                <a:ea typeface="Barlow Condensed Medium"/>
                <a:cs typeface="Barlow Condensed Medium"/>
                <a:sym typeface="Barlow Condensed Medium"/>
              </a:rPr>
              <a:t>ORIENT</a:t>
            </a:r>
            <a:endParaRPr sz="4800">
              <a:solidFill>
                <a:schemeClr val="lt1"/>
              </a:solidFill>
              <a:latin typeface="Barlow Condensed Medium"/>
              <a:ea typeface="Barlow Condensed Medium"/>
              <a:cs typeface="Barlow Condensed Medium"/>
              <a:sym typeface="Barlow Condensed Medium"/>
            </a:endParaRPr>
          </a:p>
          <a:p>
            <a:pPr indent="-533400" lvl="0" marL="457200" rtl="0" algn="l">
              <a:lnSpc>
                <a:spcPct val="80000"/>
              </a:lnSpc>
              <a:spcBef>
                <a:spcPts val="0"/>
              </a:spcBef>
              <a:spcAft>
                <a:spcPts val="0"/>
              </a:spcAft>
              <a:buClr>
                <a:schemeClr val="lt1"/>
              </a:buClr>
              <a:buSzPts val="4800"/>
              <a:buFont typeface="Barlow Condensed Medium"/>
              <a:buAutoNum type="arabicPeriod"/>
            </a:pPr>
            <a:r>
              <a:rPr lang="en" sz="4800">
                <a:solidFill>
                  <a:schemeClr val="lt1"/>
                </a:solidFill>
                <a:latin typeface="Barlow Condensed Medium"/>
                <a:ea typeface="Barlow Condensed Medium"/>
                <a:cs typeface="Barlow Condensed Medium"/>
                <a:sym typeface="Barlow Condensed Medium"/>
              </a:rPr>
              <a:t>DECIDE</a:t>
            </a:r>
            <a:endParaRPr sz="4800">
              <a:solidFill>
                <a:schemeClr val="lt1"/>
              </a:solidFill>
              <a:latin typeface="Barlow Condensed Medium"/>
              <a:ea typeface="Barlow Condensed Medium"/>
              <a:cs typeface="Barlow Condensed Medium"/>
              <a:sym typeface="Barlow Condensed Medium"/>
            </a:endParaRPr>
          </a:p>
          <a:p>
            <a:pPr indent="-533400" lvl="0" marL="457200" rtl="0" algn="l">
              <a:lnSpc>
                <a:spcPct val="80000"/>
              </a:lnSpc>
              <a:spcBef>
                <a:spcPts val="0"/>
              </a:spcBef>
              <a:spcAft>
                <a:spcPts val="0"/>
              </a:spcAft>
              <a:buClr>
                <a:schemeClr val="lt1"/>
              </a:buClr>
              <a:buSzPts val="4800"/>
              <a:buFont typeface="Barlow Condensed Medium"/>
              <a:buAutoNum type="arabicPeriod"/>
            </a:pPr>
            <a:r>
              <a:rPr lang="en" sz="4800">
                <a:solidFill>
                  <a:schemeClr val="lt1"/>
                </a:solidFill>
                <a:latin typeface="Barlow Condensed Medium"/>
                <a:ea typeface="Barlow Condensed Medium"/>
                <a:cs typeface="Barlow Condensed Medium"/>
                <a:sym typeface="Barlow Condensed Medium"/>
              </a:rPr>
              <a:t>ACT</a:t>
            </a:r>
            <a:endParaRPr sz="4800">
              <a:solidFill>
                <a:schemeClr val="lt1"/>
              </a:solidFill>
              <a:latin typeface="Barlow Condensed Medium"/>
              <a:ea typeface="Barlow Condensed Medium"/>
              <a:cs typeface="Barlow Condensed Medium"/>
              <a:sym typeface="Barlow Condensed Medium"/>
            </a:endParaRPr>
          </a:p>
        </p:txBody>
      </p:sp>
      <p:pic>
        <p:nvPicPr>
          <p:cNvPr id="434" name="Google Shape;434;p44"/>
          <p:cNvPicPr preferRelativeResize="0"/>
          <p:nvPr/>
        </p:nvPicPr>
        <p:blipFill>
          <a:blip r:embed="rId3">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38" name="Shape 438"/>
        <p:cNvGrpSpPr/>
        <p:nvPr/>
      </p:nvGrpSpPr>
      <p:grpSpPr>
        <a:xfrm>
          <a:off x="0" y="0"/>
          <a:ext cx="0" cy="0"/>
          <a:chOff x="0" y="0"/>
          <a:chExt cx="0" cy="0"/>
        </a:xfrm>
      </p:grpSpPr>
      <p:sp>
        <p:nvSpPr>
          <p:cNvPr id="439" name="Google Shape;439;p45"/>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OBSERVE / ORIENT //</a:t>
            </a:r>
            <a:endParaRPr sz="1800">
              <a:solidFill>
                <a:schemeClr val="accent1"/>
              </a:solidFill>
              <a:latin typeface="IBM Plex Mono Medium"/>
              <a:ea typeface="IBM Plex Mono Medium"/>
              <a:cs typeface="IBM Plex Mono Medium"/>
              <a:sym typeface="IBM Plex Mono Medium"/>
            </a:endParaRPr>
          </a:p>
        </p:txBody>
      </p:sp>
      <p:sp>
        <p:nvSpPr>
          <p:cNvPr id="440" name="Google Shape;440;p45"/>
          <p:cNvSpPr txBox="1"/>
          <p:nvPr/>
        </p:nvSpPr>
        <p:spPr>
          <a:xfrm>
            <a:off x="902850" y="1297200"/>
            <a:ext cx="7481700" cy="2844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2800">
                <a:solidFill>
                  <a:schemeClr val="lt1"/>
                </a:solidFill>
                <a:latin typeface="Barlow Condensed Medium"/>
                <a:ea typeface="Barlow Condensed Medium"/>
                <a:cs typeface="Barlow Condensed Medium"/>
                <a:sym typeface="Barlow Condensed Medium"/>
              </a:rPr>
              <a:t>GENERATIVE AI IS A CLASSICALLY DISRUPTIVE TECHNOLOGY</a:t>
            </a:r>
            <a:endParaRPr sz="2800">
              <a:solidFill>
                <a:schemeClr val="lt1"/>
              </a:solidFill>
              <a:latin typeface="Barlow Condensed Medium"/>
              <a:ea typeface="Barlow Condensed Medium"/>
              <a:cs typeface="Barlow Condensed Medium"/>
              <a:sym typeface="Barlow Condensed Medium"/>
            </a:endParaRPr>
          </a:p>
          <a:p>
            <a:pPr indent="-381000" lvl="0" marL="457200" rtl="0" algn="l">
              <a:lnSpc>
                <a:spcPct val="100000"/>
              </a:lnSpc>
              <a:spcBef>
                <a:spcPts val="0"/>
              </a:spcBef>
              <a:spcAft>
                <a:spcPts val="0"/>
              </a:spcAft>
              <a:buClr>
                <a:schemeClr val="lt1"/>
              </a:buClr>
              <a:buSzPts val="2400"/>
              <a:buFont typeface="Barlow Condensed Light"/>
              <a:buChar char="●"/>
            </a:pPr>
            <a:r>
              <a:rPr lang="en" sz="2400">
                <a:solidFill>
                  <a:schemeClr val="lt1"/>
                </a:solidFill>
                <a:latin typeface="Barlow Condensed Light"/>
                <a:ea typeface="Barlow Condensed Light"/>
                <a:cs typeface="Barlow Condensed Light"/>
                <a:sym typeface="Barlow Condensed Light"/>
              </a:rPr>
              <a:t>Makes the difficult/expensive accessible/affordable</a:t>
            </a:r>
            <a:endParaRPr sz="2400">
              <a:solidFill>
                <a:schemeClr val="lt1"/>
              </a:solidFill>
              <a:latin typeface="Barlow Condensed Light"/>
              <a:ea typeface="Barlow Condensed Light"/>
              <a:cs typeface="Barlow Condensed Light"/>
              <a:sym typeface="Barlow Condensed Light"/>
            </a:endParaRPr>
          </a:p>
          <a:p>
            <a:pPr indent="-381000" lvl="0" marL="457200" rtl="0" algn="l">
              <a:lnSpc>
                <a:spcPct val="80000"/>
              </a:lnSpc>
              <a:spcBef>
                <a:spcPts val="0"/>
              </a:spcBef>
              <a:spcAft>
                <a:spcPts val="0"/>
              </a:spcAft>
              <a:buClr>
                <a:schemeClr val="lt1"/>
              </a:buClr>
              <a:buSzPts val="2400"/>
              <a:buFont typeface="Barlow Condensed Light"/>
              <a:buChar char="●"/>
            </a:pPr>
            <a:r>
              <a:rPr lang="en" sz="2400">
                <a:solidFill>
                  <a:schemeClr val="lt1"/>
                </a:solidFill>
                <a:latin typeface="Barlow Condensed Light"/>
                <a:ea typeface="Barlow Condensed Light"/>
                <a:cs typeface="Barlow Condensed Light"/>
                <a:sym typeface="Barlow Condensed Light"/>
              </a:rPr>
              <a:t>Will create massive opportunities</a:t>
            </a:r>
            <a:endParaRPr sz="2400">
              <a:solidFill>
                <a:schemeClr val="lt1"/>
              </a:solidFill>
              <a:latin typeface="Barlow Condensed Light"/>
              <a:ea typeface="Barlow Condensed Light"/>
              <a:cs typeface="Barlow Condensed Light"/>
              <a:sym typeface="Barlow Condensed Light"/>
            </a:endParaRPr>
          </a:p>
          <a:p>
            <a:pPr indent="0" lvl="0" marL="0" rtl="0" algn="l">
              <a:lnSpc>
                <a:spcPct val="80000"/>
              </a:lnSpc>
              <a:spcBef>
                <a:spcPts val="0"/>
              </a:spcBef>
              <a:spcAft>
                <a:spcPts val="0"/>
              </a:spcAft>
              <a:buNone/>
            </a:pPr>
            <a:r>
              <a:t/>
            </a:r>
            <a:endParaRPr sz="2400">
              <a:solidFill>
                <a:schemeClr val="lt1"/>
              </a:solidFill>
              <a:latin typeface="Barlow Condensed Light"/>
              <a:ea typeface="Barlow Condensed Light"/>
              <a:cs typeface="Barlow Condensed Light"/>
              <a:sym typeface="Barlow Condensed Light"/>
            </a:endParaRPr>
          </a:p>
          <a:p>
            <a:pPr indent="0" lvl="0" marL="0" rtl="0" algn="l">
              <a:lnSpc>
                <a:spcPct val="80000"/>
              </a:lnSpc>
              <a:spcBef>
                <a:spcPts val="0"/>
              </a:spcBef>
              <a:spcAft>
                <a:spcPts val="0"/>
              </a:spcAft>
              <a:buNone/>
            </a:pPr>
            <a:r>
              <a:rPr lang="en" sz="2800">
                <a:solidFill>
                  <a:schemeClr val="lt1"/>
                </a:solidFill>
                <a:latin typeface="Barlow Condensed Medium"/>
                <a:ea typeface="Barlow Condensed Medium"/>
                <a:cs typeface="Barlow Condensed Medium"/>
                <a:sym typeface="Barlow Condensed Medium"/>
              </a:rPr>
              <a:t>GENERATIVE AI ALSO HAS CHARACTERISTICS THAT MAKE </a:t>
            </a:r>
            <a:br>
              <a:rPr lang="en" sz="2800">
                <a:solidFill>
                  <a:schemeClr val="lt1"/>
                </a:solidFill>
                <a:latin typeface="Barlow Condensed Medium"/>
                <a:ea typeface="Barlow Condensed Medium"/>
                <a:cs typeface="Barlow Condensed Medium"/>
                <a:sym typeface="Barlow Condensed Medium"/>
              </a:rPr>
            </a:br>
            <a:r>
              <a:rPr lang="en" sz="2800">
                <a:solidFill>
                  <a:schemeClr val="lt1"/>
                </a:solidFill>
                <a:latin typeface="Barlow Condensed Medium"/>
                <a:ea typeface="Barlow Condensed Medium"/>
                <a:cs typeface="Barlow Condensed Medium"/>
                <a:sym typeface="Barlow Condensed Medium"/>
              </a:rPr>
              <a:t>IT UNIQUE</a:t>
            </a:r>
            <a:endParaRPr sz="2800">
              <a:solidFill>
                <a:schemeClr val="lt1"/>
              </a:solidFill>
              <a:latin typeface="Barlow Condensed Medium"/>
              <a:ea typeface="Barlow Condensed Medium"/>
              <a:cs typeface="Barlow Condensed Medium"/>
              <a:sym typeface="Barlow Condensed Medium"/>
            </a:endParaRPr>
          </a:p>
          <a:p>
            <a:pPr indent="-381000" lvl="0" marL="457200" rtl="0" algn="l">
              <a:lnSpc>
                <a:spcPct val="100000"/>
              </a:lnSpc>
              <a:spcBef>
                <a:spcPts val="0"/>
              </a:spcBef>
              <a:spcAft>
                <a:spcPts val="0"/>
              </a:spcAft>
              <a:buClr>
                <a:schemeClr val="lt1"/>
              </a:buClr>
              <a:buSzPts val="2400"/>
              <a:buFont typeface="Barlow Condensed Light"/>
              <a:buChar char="●"/>
            </a:pPr>
            <a:r>
              <a:rPr lang="en" sz="2400">
                <a:solidFill>
                  <a:schemeClr val="lt1"/>
                </a:solidFill>
                <a:latin typeface="Barlow Condensed Light"/>
                <a:ea typeface="Barlow Condensed Light"/>
                <a:cs typeface="Barlow Condensed Light"/>
                <a:sym typeface="Barlow Condensed Light"/>
              </a:rPr>
              <a:t>Improving </a:t>
            </a:r>
            <a:r>
              <a:rPr i="1" lang="en" sz="2400">
                <a:solidFill>
                  <a:schemeClr val="lt1"/>
                </a:solidFill>
                <a:latin typeface="Barlow Condensed Light"/>
                <a:ea typeface="Barlow Condensed Light"/>
                <a:cs typeface="Barlow Condensed Light"/>
                <a:sym typeface="Barlow Condensed Light"/>
              </a:rPr>
              <a:t>exponentially</a:t>
            </a:r>
            <a:endParaRPr i="1" sz="2400">
              <a:solidFill>
                <a:schemeClr val="lt1"/>
              </a:solidFill>
              <a:latin typeface="Barlow Condensed Light"/>
              <a:ea typeface="Barlow Condensed Light"/>
              <a:cs typeface="Barlow Condensed Light"/>
              <a:sym typeface="Barlow Condensed Light"/>
            </a:endParaRPr>
          </a:p>
          <a:p>
            <a:pPr indent="-381000" lvl="0" marL="457200" rtl="0" algn="l">
              <a:lnSpc>
                <a:spcPct val="80000"/>
              </a:lnSpc>
              <a:spcBef>
                <a:spcPts val="0"/>
              </a:spcBef>
              <a:spcAft>
                <a:spcPts val="0"/>
              </a:spcAft>
              <a:buClr>
                <a:schemeClr val="lt1"/>
              </a:buClr>
              <a:buSzPts val="2400"/>
              <a:buFont typeface="Barlow Condensed Light"/>
              <a:buChar char="●"/>
            </a:pPr>
            <a:r>
              <a:rPr lang="en" sz="2400">
                <a:solidFill>
                  <a:schemeClr val="lt1"/>
                </a:solidFill>
                <a:latin typeface="Barlow Condensed Light"/>
                <a:ea typeface="Barlow Condensed Light"/>
                <a:cs typeface="Barlow Condensed Light"/>
                <a:sym typeface="Barlow Condensed Light"/>
              </a:rPr>
              <a:t>Corporations have advantages!</a:t>
            </a:r>
            <a:endParaRPr sz="4800">
              <a:solidFill>
                <a:schemeClr val="lt1"/>
              </a:solidFill>
              <a:latin typeface="Barlow Condensed Medium"/>
              <a:ea typeface="Barlow Condensed Medium"/>
              <a:cs typeface="Barlow Condensed Medium"/>
              <a:sym typeface="Barlow Condensed Medium"/>
            </a:endParaRPr>
          </a:p>
        </p:txBody>
      </p:sp>
      <p:pic>
        <p:nvPicPr>
          <p:cNvPr id="441" name="Google Shape;441;p45"/>
          <p:cNvPicPr preferRelativeResize="0"/>
          <p:nvPr/>
        </p:nvPicPr>
        <p:blipFill>
          <a:blip r:embed="rId3">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45" name="Shape 445"/>
        <p:cNvGrpSpPr/>
        <p:nvPr/>
      </p:nvGrpSpPr>
      <p:grpSpPr>
        <a:xfrm>
          <a:off x="0" y="0"/>
          <a:ext cx="0" cy="0"/>
          <a:chOff x="0" y="0"/>
          <a:chExt cx="0" cy="0"/>
        </a:xfrm>
      </p:grpSpPr>
      <p:pic>
        <p:nvPicPr>
          <p:cNvPr id="446" name="Google Shape;446;p46"/>
          <p:cNvPicPr preferRelativeResize="0"/>
          <p:nvPr/>
        </p:nvPicPr>
        <p:blipFill>
          <a:blip r:embed="rId3">
            <a:alphaModFix/>
          </a:blip>
          <a:stretch>
            <a:fillRect/>
          </a:stretch>
        </p:blipFill>
        <p:spPr>
          <a:xfrm>
            <a:off x="1228275" y="1430275"/>
            <a:ext cx="3071495" cy="2327575"/>
          </a:xfrm>
          <a:prstGeom prst="rect">
            <a:avLst/>
          </a:prstGeom>
          <a:noFill/>
          <a:ln>
            <a:noFill/>
          </a:ln>
        </p:spPr>
      </p:pic>
      <p:pic>
        <p:nvPicPr>
          <p:cNvPr id="447" name="Google Shape;447;p46"/>
          <p:cNvPicPr preferRelativeResize="0"/>
          <p:nvPr/>
        </p:nvPicPr>
        <p:blipFill>
          <a:blip r:embed="rId4">
            <a:alphaModFix/>
          </a:blip>
          <a:stretch>
            <a:fillRect/>
          </a:stretch>
        </p:blipFill>
        <p:spPr>
          <a:xfrm>
            <a:off x="4834850" y="1430275"/>
            <a:ext cx="3093275" cy="2327575"/>
          </a:xfrm>
          <a:prstGeom prst="rect">
            <a:avLst/>
          </a:prstGeom>
          <a:noFill/>
          <a:ln>
            <a:noFill/>
          </a:ln>
        </p:spPr>
      </p:pic>
      <p:sp>
        <p:nvSpPr>
          <p:cNvPr id="448" name="Google Shape;448;p46"/>
          <p:cNvSpPr txBox="1"/>
          <p:nvPr/>
        </p:nvSpPr>
        <p:spPr>
          <a:xfrm>
            <a:off x="-31600" y="4903100"/>
            <a:ext cx="1799100" cy="1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1"/>
                </a:solidFill>
                <a:latin typeface="IBM Plex Mono Medium"/>
                <a:ea typeface="IBM Plex Mono Medium"/>
                <a:cs typeface="IBM Plex Mono Medium"/>
                <a:sym typeface="IBM Plex Mono Medium"/>
              </a:rPr>
              <a:t>Source: @waitbutwhy</a:t>
            </a:r>
            <a:endParaRPr sz="700">
              <a:solidFill>
                <a:schemeClr val="lt1"/>
              </a:solidFill>
              <a:latin typeface="IBM Plex Mono Medium"/>
              <a:ea typeface="IBM Plex Mono Medium"/>
              <a:cs typeface="IBM Plex Mono Medium"/>
              <a:sym typeface="IBM Plex Mono Medium"/>
            </a:endParaRPr>
          </a:p>
        </p:txBody>
      </p:sp>
      <p:pic>
        <p:nvPicPr>
          <p:cNvPr id="449" name="Google Shape;449;p46"/>
          <p:cNvPicPr preferRelativeResize="0"/>
          <p:nvPr/>
        </p:nvPicPr>
        <p:blipFill>
          <a:blip r:embed="rId5">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53" name="Shape 453"/>
        <p:cNvGrpSpPr/>
        <p:nvPr/>
      </p:nvGrpSpPr>
      <p:grpSpPr>
        <a:xfrm>
          <a:off x="0" y="0"/>
          <a:ext cx="0" cy="0"/>
          <a:chOff x="0" y="0"/>
          <a:chExt cx="0" cy="0"/>
        </a:xfrm>
      </p:grpSpPr>
      <p:sp>
        <p:nvSpPr>
          <p:cNvPr id="454" name="Google Shape;454;p47"/>
          <p:cNvSpPr txBox="1"/>
          <p:nvPr/>
        </p:nvSpPr>
        <p:spPr>
          <a:xfrm>
            <a:off x="869400" y="1064900"/>
            <a:ext cx="7405200" cy="3879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800">
                <a:solidFill>
                  <a:schemeClr val="lt1"/>
                </a:solidFill>
                <a:latin typeface="Barlow Condensed Medium"/>
                <a:ea typeface="Barlow Condensed Medium"/>
                <a:cs typeface="Barlow Condensed Medium"/>
                <a:sym typeface="Barlow Condensed Medium"/>
              </a:rPr>
              <a:t>IF YOUR ORGANIZATION HAS STARTED DEPLOYING GENERATIVE AI, WHAT ARE THE AREA(S) OF FOCUS</a:t>
            </a:r>
            <a:r>
              <a:rPr lang="en" sz="3800">
                <a:solidFill>
                  <a:schemeClr val="lt1"/>
                </a:solidFill>
                <a:latin typeface="Barlow Condensed Medium"/>
                <a:ea typeface="Barlow Condensed Medium"/>
                <a:cs typeface="Barlow Condensed Medium"/>
                <a:sym typeface="Barlow Condensed Medium"/>
              </a:rPr>
              <a:t>?</a:t>
            </a:r>
            <a:endParaRPr sz="3800">
              <a:solidFill>
                <a:schemeClr val="lt1"/>
              </a:solidFill>
              <a:latin typeface="Barlow Condensed Medium"/>
              <a:ea typeface="Barlow Condensed Medium"/>
              <a:cs typeface="Barlow Condensed Medium"/>
              <a:sym typeface="Barlow Condensed Medium"/>
            </a:endParaRPr>
          </a:p>
          <a:p>
            <a:pPr indent="0" lvl="0" marL="0" rtl="0" algn="l">
              <a:lnSpc>
                <a:spcPct val="80000"/>
              </a:lnSpc>
              <a:spcBef>
                <a:spcPts val="0"/>
              </a:spcBef>
              <a:spcAft>
                <a:spcPts val="0"/>
              </a:spcAft>
              <a:buNone/>
            </a:pPr>
            <a:r>
              <a:t/>
            </a:r>
            <a:endParaRPr sz="3600">
              <a:solidFill>
                <a:schemeClr val="lt1"/>
              </a:solidFill>
              <a:latin typeface="Barlow Condensed Medium"/>
              <a:ea typeface="Barlow Condensed Medium"/>
              <a:cs typeface="Barlow Condensed Medium"/>
              <a:sym typeface="Barlow Condensed Medium"/>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OPTIMIZING OUR EXISTING OPERATIONS</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IMPROVING THE EXPERIENCE FOR OUR CUSTOMERS</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BUILDING NEW BUSINESSES</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OTHER (PLEASE COMMENT IN THE CHAT)</a:t>
            </a:r>
            <a:endParaRPr sz="3000">
              <a:solidFill>
                <a:srgbClr val="EFEFEF"/>
              </a:solidFill>
              <a:latin typeface="Barlow Condensed Light"/>
              <a:ea typeface="Barlow Condensed Light"/>
              <a:cs typeface="Barlow Condensed Light"/>
              <a:sym typeface="Barlow Condensed Light"/>
            </a:endParaRPr>
          </a:p>
        </p:txBody>
      </p:sp>
      <p:sp>
        <p:nvSpPr>
          <p:cNvPr id="455" name="Google Shape;455;p47"/>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SURVEY //</a:t>
            </a:r>
            <a:endParaRPr sz="1800">
              <a:solidFill>
                <a:schemeClr val="accent1"/>
              </a:solidFill>
              <a:latin typeface="IBM Plex Mono Medium"/>
              <a:ea typeface="IBM Plex Mono Medium"/>
              <a:cs typeface="IBM Plex Mono Medium"/>
              <a:sym typeface="IBM Plex Mono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48"/>
          <p:cNvPicPr preferRelativeResize="0"/>
          <p:nvPr/>
        </p:nvPicPr>
        <p:blipFill rotWithShape="1">
          <a:blip r:embed="rId3">
            <a:alphaModFix/>
          </a:blip>
          <a:srcRect b="2666" l="1158" r="1508" t="2770"/>
          <a:stretch/>
        </p:blipFill>
        <p:spPr>
          <a:xfrm>
            <a:off x="1863500" y="1323775"/>
            <a:ext cx="5397500" cy="3004025"/>
          </a:xfrm>
          <a:prstGeom prst="rect">
            <a:avLst/>
          </a:prstGeom>
          <a:noFill/>
          <a:ln>
            <a:noFill/>
          </a:ln>
        </p:spPr>
      </p:pic>
      <p:sp>
        <p:nvSpPr>
          <p:cNvPr id="461" name="Google Shape;461;p48"/>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DECIDE //</a:t>
            </a:r>
            <a:endParaRPr sz="1800">
              <a:solidFill>
                <a:schemeClr val="accent1"/>
              </a:solidFill>
              <a:latin typeface="IBM Plex Mono Medium"/>
              <a:ea typeface="IBM Plex Mono Medium"/>
              <a:cs typeface="IBM Plex Mono Medium"/>
              <a:sym typeface="IBM Plex Mono Medium"/>
            </a:endParaRPr>
          </a:p>
        </p:txBody>
      </p:sp>
      <p:pic>
        <p:nvPicPr>
          <p:cNvPr id="462" name="Google Shape;462;p48"/>
          <p:cNvPicPr preferRelativeResize="0"/>
          <p:nvPr/>
        </p:nvPicPr>
        <p:blipFill>
          <a:blip r:embed="rId4">
            <a:alphaModFix/>
          </a:blip>
          <a:stretch>
            <a:fillRect/>
          </a:stretch>
        </p:blipFill>
        <p:spPr>
          <a:xfrm>
            <a:off x="7834511" y="4728350"/>
            <a:ext cx="1118064" cy="276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66" name="Shape 466"/>
        <p:cNvGrpSpPr/>
        <p:nvPr/>
      </p:nvGrpSpPr>
      <p:grpSpPr>
        <a:xfrm>
          <a:off x="0" y="0"/>
          <a:ext cx="0" cy="0"/>
          <a:chOff x="0" y="0"/>
          <a:chExt cx="0" cy="0"/>
        </a:xfrm>
      </p:grpSpPr>
      <p:sp>
        <p:nvSpPr>
          <p:cNvPr id="467" name="Google Shape;467;p49"/>
          <p:cNvSpPr/>
          <p:nvPr/>
        </p:nvSpPr>
        <p:spPr>
          <a:xfrm>
            <a:off x="640450" y="810550"/>
            <a:ext cx="7861800" cy="58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468" name="Google Shape;468;p49"/>
          <p:cNvSpPr txBox="1"/>
          <p:nvPr>
            <p:ph type="title"/>
          </p:nvPr>
        </p:nvSpPr>
        <p:spPr>
          <a:xfrm>
            <a:off x="182880" y="182880"/>
            <a:ext cx="8778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WHERE TO APPLY GENERATIVE AI?</a:t>
            </a:r>
            <a:endParaRPr>
              <a:solidFill>
                <a:schemeClr val="lt1"/>
              </a:solidFill>
            </a:endParaRPr>
          </a:p>
        </p:txBody>
      </p:sp>
      <p:sp>
        <p:nvSpPr>
          <p:cNvPr id="469" name="Google Shape;469;p49"/>
          <p:cNvSpPr/>
          <p:nvPr/>
        </p:nvSpPr>
        <p:spPr>
          <a:xfrm flipH="1">
            <a:off x="641900" y="1463425"/>
            <a:ext cx="7861800" cy="3396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470" name="Google Shape;470;p49"/>
          <p:cNvSpPr/>
          <p:nvPr/>
        </p:nvSpPr>
        <p:spPr>
          <a:xfrm flipH="1" rot="10800000">
            <a:off x="641900" y="1387225"/>
            <a:ext cx="7861800" cy="3396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471" name="Google Shape;471;p49"/>
          <p:cNvSpPr/>
          <p:nvPr/>
        </p:nvSpPr>
        <p:spPr>
          <a:xfrm>
            <a:off x="641900" y="810550"/>
            <a:ext cx="2555100" cy="52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IBM Plex Mono SemiBold"/>
                <a:ea typeface="IBM Plex Mono SemiBold"/>
                <a:cs typeface="IBM Plex Mono SemiBold"/>
                <a:sym typeface="IBM Plex Mono SemiBold"/>
              </a:rPr>
              <a:t>Optimize Operations</a:t>
            </a:r>
            <a:endParaRPr>
              <a:solidFill>
                <a:schemeClr val="accent2"/>
              </a:solidFill>
              <a:latin typeface="IBM Plex Mono SemiBold"/>
              <a:ea typeface="IBM Plex Mono SemiBold"/>
              <a:cs typeface="IBM Plex Mono SemiBold"/>
              <a:sym typeface="IBM Plex Mono SemiBold"/>
            </a:endParaRPr>
          </a:p>
        </p:txBody>
      </p:sp>
      <p:sp>
        <p:nvSpPr>
          <p:cNvPr id="472" name="Google Shape;472;p49"/>
          <p:cNvSpPr/>
          <p:nvPr/>
        </p:nvSpPr>
        <p:spPr>
          <a:xfrm>
            <a:off x="3294450" y="810550"/>
            <a:ext cx="2555100" cy="52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IBM Plex Mono SemiBold"/>
                <a:ea typeface="IBM Plex Mono SemiBold"/>
                <a:cs typeface="IBM Plex Mono SemiBold"/>
                <a:sym typeface="IBM Plex Mono SemiBold"/>
              </a:rPr>
              <a:t>Improve Experiences</a:t>
            </a:r>
            <a:endParaRPr>
              <a:solidFill>
                <a:schemeClr val="accent2"/>
              </a:solidFill>
              <a:latin typeface="IBM Plex Mono SemiBold"/>
              <a:ea typeface="IBM Plex Mono SemiBold"/>
              <a:cs typeface="IBM Plex Mono SemiBold"/>
              <a:sym typeface="IBM Plex Mono SemiBold"/>
            </a:endParaRPr>
          </a:p>
        </p:txBody>
      </p:sp>
      <p:sp>
        <p:nvSpPr>
          <p:cNvPr id="473" name="Google Shape;473;p49"/>
          <p:cNvSpPr/>
          <p:nvPr/>
        </p:nvSpPr>
        <p:spPr>
          <a:xfrm>
            <a:off x="5947000" y="810550"/>
            <a:ext cx="2555100" cy="52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IBM Plex Mono SemiBold"/>
                <a:ea typeface="IBM Plex Mono SemiBold"/>
                <a:cs typeface="IBM Plex Mono SemiBold"/>
                <a:sym typeface="IBM Plex Mono SemiBold"/>
              </a:rPr>
              <a:t>Build</a:t>
            </a:r>
            <a:r>
              <a:rPr lang="en">
                <a:solidFill>
                  <a:schemeClr val="accent2"/>
                </a:solidFill>
                <a:latin typeface="IBM Plex Mono SemiBold"/>
                <a:ea typeface="IBM Plex Mono SemiBold"/>
                <a:cs typeface="IBM Plex Mono SemiBold"/>
                <a:sym typeface="IBM Plex Mono SemiBold"/>
              </a:rPr>
              <a:t> New Businesses</a:t>
            </a:r>
            <a:endParaRPr>
              <a:solidFill>
                <a:schemeClr val="accent2"/>
              </a:solidFill>
              <a:latin typeface="IBM Plex Mono SemiBold"/>
              <a:ea typeface="IBM Plex Mono SemiBold"/>
              <a:cs typeface="IBM Plex Mono SemiBold"/>
              <a:sym typeface="IBM Plex Mono SemiBold"/>
            </a:endParaRPr>
          </a:p>
        </p:txBody>
      </p:sp>
      <p:cxnSp>
        <p:nvCxnSpPr>
          <p:cNvPr id="474" name="Google Shape;474;p49"/>
          <p:cNvCxnSpPr/>
          <p:nvPr/>
        </p:nvCxnSpPr>
        <p:spPr>
          <a:xfrm flipH="1">
            <a:off x="3234325" y="820425"/>
            <a:ext cx="23100" cy="4044300"/>
          </a:xfrm>
          <a:prstGeom prst="straightConnector1">
            <a:avLst/>
          </a:prstGeom>
          <a:noFill/>
          <a:ln cap="flat" cmpd="sng" w="28575">
            <a:solidFill>
              <a:schemeClr val="accent2"/>
            </a:solidFill>
            <a:prstDash val="dash"/>
            <a:round/>
            <a:headEnd len="med" w="med" type="none"/>
            <a:tailEnd len="med" w="med" type="none"/>
          </a:ln>
        </p:spPr>
      </p:cxnSp>
      <p:cxnSp>
        <p:nvCxnSpPr>
          <p:cNvPr id="475" name="Google Shape;475;p49"/>
          <p:cNvCxnSpPr/>
          <p:nvPr/>
        </p:nvCxnSpPr>
        <p:spPr>
          <a:xfrm flipH="1">
            <a:off x="5888800" y="820425"/>
            <a:ext cx="6900" cy="4044300"/>
          </a:xfrm>
          <a:prstGeom prst="straightConnector1">
            <a:avLst/>
          </a:prstGeom>
          <a:noFill/>
          <a:ln cap="flat" cmpd="sng" w="28575">
            <a:solidFill>
              <a:schemeClr val="accent2"/>
            </a:solidFill>
            <a:prstDash val="dash"/>
            <a:round/>
            <a:headEnd len="med" w="med" type="none"/>
            <a:tailEnd len="med" w="med" type="none"/>
          </a:ln>
        </p:spPr>
      </p:cxnSp>
      <p:sp>
        <p:nvSpPr>
          <p:cNvPr id="476" name="Google Shape;476;p49"/>
          <p:cNvSpPr txBox="1"/>
          <p:nvPr/>
        </p:nvSpPr>
        <p:spPr>
          <a:xfrm rot="-5400000">
            <a:off x="-1055200" y="2774575"/>
            <a:ext cx="30843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IBM Plex Mono Medium"/>
                <a:ea typeface="IBM Plex Mono Medium"/>
                <a:cs typeface="IBM Plex Mono Medium"/>
                <a:sym typeface="IBM Plex Mono Medium"/>
              </a:rPr>
              <a:t>AUTOMATION: Efficiency</a:t>
            </a:r>
            <a:endParaRPr sz="1100">
              <a:solidFill>
                <a:schemeClr val="lt1"/>
              </a:solidFill>
              <a:latin typeface="IBM Plex Mono Medium"/>
              <a:ea typeface="IBM Plex Mono Medium"/>
              <a:cs typeface="IBM Plex Mono Medium"/>
              <a:sym typeface="IBM Plex Mono Medium"/>
            </a:endParaRPr>
          </a:p>
        </p:txBody>
      </p:sp>
      <p:sp>
        <p:nvSpPr>
          <p:cNvPr id="477" name="Google Shape;477;p49"/>
          <p:cNvSpPr txBox="1"/>
          <p:nvPr/>
        </p:nvSpPr>
        <p:spPr>
          <a:xfrm>
            <a:off x="6490393" y="4830640"/>
            <a:ext cx="30843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IBM Plex Mono Medium"/>
                <a:ea typeface="IBM Plex Mono Medium"/>
                <a:cs typeface="IBM Plex Mono Medium"/>
                <a:sym typeface="IBM Plex Mono Medium"/>
              </a:rPr>
              <a:t>TRANSFORMATION</a:t>
            </a:r>
            <a:r>
              <a:rPr lang="en" sz="1100">
                <a:solidFill>
                  <a:schemeClr val="lt1"/>
                </a:solidFill>
                <a:latin typeface="IBM Plex Mono Medium"/>
                <a:ea typeface="IBM Plex Mono Medium"/>
                <a:cs typeface="IBM Plex Mono Medium"/>
                <a:sym typeface="IBM Plex Mono Medium"/>
              </a:rPr>
              <a:t>: Growth</a:t>
            </a:r>
            <a:endParaRPr sz="1100">
              <a:solidFill>
                <a:schemeClr val="lt1"/>
              </a:solidFill>
              <a:latin typeface="IBM Plex Mono Medium"/>
              <a:ea typeface="IBM Plex Mono Medium"/>
              <a:cs typeface="IBM Plex Mono Medium"/>
              <a:sym typeface="IBM Plex Mono Medium"/>
            </a:endParaRPr>
          </a:p>
        </p:txBody>
      </p:sp>
      <p:sp>
        <p:nvSpPr>
          <p:cNvPr id="478" name="Google Shape;478;p49"/>
          <p:cNvSpPr/>
          <p:nvPr/>
        </p:nvSpPr>
        <p:spPr>
          <a:xfrm>
            <a:off x="430162" y="4472305"/>
            <a:ext cx="142500" cy="143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sp>
        <p:nvSpPr>
          <p:cNvPr id="479" name="Google Shape;479;p49"/>
          <p:cNvSpPr/>
          <p:nvPr/>
        </p:nvSpPr>
        <p:spPr>
          <a:xfrm>
            <a:off x="6393262" y="4929705"/>
            <a:ext cx="142500" cy="143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Mono Medium"/>
              <a:ea typeface="IBM Plex Mono Medium"/>
              <a:cs typeface="IBM Plex Mono Medium"/>
              <a:sym typeface="IBM Plex Mono Medium"/>
            </a:endParaRPr>
          </a:p>
        </p:txBody>
      </p:sp>
      <p:pic>
        <p:nvPicPr>
          <p:cNvPr id="480" name="Google Shape;480;p49"/>
          <p:cNvPicPr preferRelativeResize="0"/>
          <p:nvPr/>
        </p:nvPicPr>
        <p:blipFill>
          <a:blip r:embed="rId3">
            <a:alphaModFix/>
          </a:blip>
          <a:stretch>
            <a:fillRect/>
          </a:stretch>
        </p:blipFill>
        <p:spPr>
          <a:xfrm>
            <a:off x="7776786" y="182875"/>
            <a:ext cx="1118064" cy="27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848"/>
            </a:gs>
            <a:gs pos="100000">
              <a:srgbClr val="042037"/>
            </a:gs>
          </a:gsLst>
          <a:lin ang="5400700" scaled="0"/>
        </a:gradFill>
      </p:bgPr>
    </p:bg>
    <p:spTree>
      <p:nvGrpSpPr>
        <p:cNvPr id="484" name="Shape 484"/>
        <p:cNvGrpSpPr/>
        <p:nvPr/>
      </p:nvGrpSpPr>
      <p:grpSpPr>
        <a:xfrm>
          <a:off x="0" y="0"/>
          <a:ext cx="0" cy="0"/>
          <a:chOff x="0" y="0"/>
          <a:chExt cx="0" cy="0"/>
        </a:xfrm>
      </p:grpSpPr>
      <p:sp>
        <p:nvSpPr>
          <p:cNvPr id="485" name="Google Shape;485;p50"/>
          <p:cNvSpPr txBox="1"/>
          <p:nvPr/>
        </p:nvSpPr>
        <p:spPr>
          <a:xfrm>
            <a:off x="869400" y="469050"/>
            <a:ext cx="36060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IBM Plex Mono Medium"/>
                <a:ea typeface="IBM Plex Mono Medium"/>
                <a:cs typeface="IBM Plex Mono Medium"/>
                <a:sym typeface="IBM Plex Mono Medium"/>
              </a:rPr>
              <a:t>SURVEY //</a:t>
            </a:r>
            <a:endParaRPr sz="1800">
              <a:solidFill>
                <a:schemeClr val="accent1"/>
              </a:solidFill>
              <a:latin typeface="IBM Plex Mono Medium"/>
              <a:ea typeface="IBM Plex Mono Medium"/>
              <a:cs typeface="IBM Plex Mono Medium"/>
              <a:sym typeface="IBM Plex Mono Medium"/>
            </a:endParaRPr>
          </a:p>
        </p:txBody>
      </p:sp>
      <p:sp>
        <p:nvSpPr>
          <p:cNvPr id="486" name="Google Shape;486;p50"/>
          <p:cNvSpPr txBox="1"/>
          <p:nvPr/>
        </p:nvSpPr>
        <p:spPr>
          <a:xfrm>
            <a:off x="869400" y="1064900"/>
            <a:ext cx="7405200" cy="3872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800">
                <a:solidFill>
                  <a:schemeClr val="lt1"/>
                </a:solidFill>
                <a:latin typeface="Barlow Condensed Medium"/>
                <a:ea typeface="Barlow Condensed Medium"/>
                <a:cs typeface="Barlow Condensed Medium"/>
                <a:sym typeface="Barlow Condensed Medium"/>
              </a:rPr>
              <a:t>THE USE OF GENERATIVE AI IS OFFICIALLY APPROVED.</a:t>
            </a:r>
            <a:endParaRPr sz="3800">
              <a:solidFill>
                <a:schemeClr val="lt1"/>
              </a:solidFill>
              <a:latin typeface="Barlow Condensed Medium"/>
              <a:ea typeface="Barlow Condensed Medium"/>
              <a:cs typeface="Barlow Condensed Medium"/>
              <a:sym typeface="Barlow Condensed Medium"/>
            </a:endParaRPr>
          </a:p>
          <a:p>
            <a:pPr indent="0" lvl="0" marL="0" rtl="0" algn="l">
              <a:lnSpc>
                <a:spcPct val="80000"/>
              </a:lnSpc>
              <a:spcBef>
                <a:spcPts val="0"/>
              </a:spcBef>
              <a:spcAft>
                <a:spcPts val="0"/>
              </a:spcAft>
              <a:buNone/>
            </a:pPr>
            <a:r>
              <a:t/>
            </a:r>
            <a:endParaRPr sz="3600">
              <a:solidFill>
                <a:schemeClr val="lt1"/>
              </a:solidFill>
              <a:latin typeface="Barlow Condensed Medium"/>
              <a:ea typeface="Barlow Condensed Medium"/>
              <a:cs typeface="Barlow Condensed Medium"/>
              <a:sym typeface="Barlow Condensed Medium"/>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NEVER</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RARELY</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SOMETIMES</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OFTEN</a:t>
            </a:r>
            <a:endParaRPr sz="3000">
              <a:solidFill>
                <a:srgbClr val="EFEFEF"/>
              </a:solidFill>
              <a:latin typeface="Barlow Condensed Light"/>
              <a:ea typeface="Barlow Condensed Light"/>
              <a:cs typeface="Barlow Condensed Light"/>
              <a:sym typeface="Barlow Condensed Light"/>
            </a:endParaRPr>
          </a:p>
          <a:p>
            <a:pPr indent="-419100" lvl="0" marL="457200" rtl="0" algn="l">
              <a:lnSpc>
                <a:spcPct val="100000"/>
              </a:lnSpc>
              <a:spcBef>
                <a:spcPts val="0"/>
              </a:spcBef>
              <a:spcAft>
                <a:spcPts val="0"/>
              </a:spcAft>
              <a:buClr>
                <a:srgbClr val="EFEFEF"/>
              </a:buClr>
              <a:buSzPts val="3000"/>
              <a:buFont typeface="Barlow Condensed Light"/>
              <a:buAutoNum type="arabicPeriod"/>
            </a:pPr>
            <a:r>
              <a:rPr lang="en" sz="3000">
                <a:solidFill>
                  <a:srgbClr val="EFEFEF"/>
                </a:solidFill>
                <a:latin typeface="Barlow Condensed Light"/>
                <a:ea typeface="Barlow Condensed Light"/>
                <a:cs typeface="Barlow Condensed Light"/>
                <a:sym typeface="Barlow Condensed Light"/>
              </a:rPr>
              <a:t>ALWAYS</a:t>
            </a:r>
            <a:endParaRPr sz="3000">
              <a:solidFill>
                <a:srgbClr val="EFEFEF"/>
              </a:solidFill>
              <a:latin typeface="Barlow Condensed Light"/>
              <a:ea typeface="Barlow Condensed Light"/>
              <a:cs typeface="Barlow Condensed Light"/>
              <a:sym typeface="Barlow Condensed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3 HAI">
  <a:themeElements>
    <a:clrScheme name="Simple Light">
      <a:dk1>
        <a:srgbClr val="000000"/>
      </a:dk1>
      <a:lt1>
        <a:srgbClr val="FFFFFF"/>
      </a:lt1>
      <a:dk2>
        <a:srgbClr val="595959"/>
      </a:dk2>
      <a:lt2>
        <a:srgbClr val="EEEEEE"/>
      </a:lt2>
      <a:accent1>
        <a:srgbClr val="008CFF"/>
      </a:accent1>
      <a:accent2>
        <a:srgbClr val="002848"/>
      </a:accent2>
      <a:accent3>
        <a:srgbClr val="78909C"/>
      </a:accent3>
      <a:accent4>
        <a:srgbClr val="FF9F06"/>
      </a:accent4>
      <a:accent5>
        <a:srgbClr val="FF3703"/>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