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5143500" cx="9144000"/>
  <p:notesSz cx="6858000" cy="9144000"/>
  <p:embeddedFontLst>
    <p:embeddedFont>
      <p:font typeface="Roboto Mono SemiBold"/>
      <p:regular r:id="rId37"/>
      <p:bold r:id="rId38"/>
      <p:italic r:id="rId39"/>
      <p:boldItalic r:id="rId40"/>
    </p:embeddedFont>
    <p:embeddedFont>
      <p:font typeface="Roboto Mono Medium"/>
      <p:regular r:id="rId41"/>
      <p:bold r:id="rId42"/>
      <p:italic r:id="rId43"/>
      <p:boldItalic r:id="rId44"/>
    </p:embeddedFont>
    <p:embeddedFont>
      <p:font typeface="Helvetica Neue"/>
      <p:regular r:id="rId45"/>
      <p:bold r:id="rId46"/>
      <p:italic r:id="rId47"/>
      <p:boldItalic r:id="rId48"/>
    </p:embeddedFont>
    <p:embeddedFont>
      <p:font typeface="Roboto Mono"/>
      <p:regular r:id="rId49"/>
      <p:bold r:id="rId50"/>
      <p:italic r:id="rId51"/>
      <p:boldItalic r:id="rId52"/>
    </p:embeddedFont>
    <p:embeddedFont>
      <p:font typeface="Helvetica Neue Light"/>
      <p:regular r:id="rId53"/>
      <p:bold r:id="rId54"/>
      <p:italic r:id="rId55"/>
      <p:boldItalic r:id="rId56"/>
    </p:embeddedFont>
    <p:embeddedFont>
      <p:font typeface="DM Serif Display"/>
      <p:regular r:id="rId57"/>
      <p: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DC57D16-180E-48D1-93CA-76168695DEF6}">
  <a:tblStyle styleId="{5DC57D16-180E-48D1-93CA-76168695DEF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B5B3CD3A-811C-485B-B82E-711608F663AE}"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RobotoMonoSemiBold-boldItalic.fntdata"/><Relationship Id="rId42" Type="http://schemas.openxmlformats.org/officeDocument/2006/relationships/font" Target="fonts/RobotoMonoMedium-bold.fntdata"/><Relationship Id="rId41" Type="http://schemas.openxmlformats.org/officeDocument/2006/relationships/font" Target="fonts/RobotoMonoMedium-regular.fntdata"/><Relationship Id="rId44" Type="http://schemas.openxmlformats.org/officeDocument/2006/relationships/font" Target="fonts/RobotoMonoMedium-boldItalic.fntdata"/><Relationship Id="rId43" Type="http://schemas.openxmlformats.org/officeDocument/2006/relationships/font" Target="fonts/RobotoMonoMedium-italic.fntdata"/><Relationship Id="rId46" Type="http://schemas.openxmlformats.org/officeDocument/2006/relationships/font" Target="fonts/HelveticaNeue-bold.fntdata"/><Relationship Id="rId45" Type="http://schemas.openxmlformats.org/officeDocument/2006/relationships/font" Target="fonts/HelveticaNeue-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HelveticaNeue-boldItalic.fntdata"/><Relationship Id="rId47" Type="http://schemas.openxmlformats.org/officeDocument/2006/relationships/font" Target="fonts/HelveticaNeue-italic.fntdata"/><Relationship Id="rId49" Type="http://schemas.openxmlformats.org/officeDocument/2006/relationships/font" Target="fonts/RobotoMono-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font" Target="fonts/RobotoMonoSemiBold-regular.fntdata"/><Relationship Id="rId36" Type="http://schemas.openxmlformats.org/officeDocument/2006/relationships/slide" Target="slides/slide31.xml"/><Relationship Id="rId39" Type="http://schemas.openxmlformats.org/officeDocument/2006/relationships/font" Target="fonts/RobotoMonoSemiBold-italic.fntdata"/><Relationship Id="rId38" Type="http://schemas.openxmlformats.org/officeDocument/2006/relationships/font" Target="fonts/RobotoMonoSemiBold-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Mono-italic.fntdata"/><Relationship Id="rId50" Type="http://schemas.openxmlformats.org/officeDocument/2006/relationships/font" Target="fonts/RobotoMono-bold.fntdata"/><Relationship Id="rId53" Type="http://schemas.openxmlformats.org/officeDocument/2006/relationships/font" Target="fonts/HelveticaNeueLight-regular.fntdata"/><Relationship Id="rId52" Type="http://schemas.openxmlformats.org/officeDocument/2006/relationships/font" Target="fonts/RobotoMono-boldItalic.fntdata"/><Relationship Id="rId11" Type="http://schemas.openxmlformats.org/officeDocument/2006/relationships/slide" Target="slides/slide6.xml"/><Relationship Id="rId55" Type="http://schemas.openxmlformats.org/officeDocument/2006/relationships/font" Target="fonts/HelveticaNeueLight-italic.fntdata"/><Relationship Id="rId10" Type="http://schemas.openxmlformats.org/officeDocument/2006/relationships/slide" Target="slides/slide5.xml"/><Relationship Id="rId54" Type="http://schemas.openxmlformats.org/officeDocument/2006/relationships/font" Target="fonts/HelveticaNeueLight-bold.fntdata"/><Relationship Id="rId13" Type="http://schemas.openxmlformats.org/officeDocument/2006/relationships/slide" Target="slides/slide8.xml"/><Relationship Id="rId57" Type="http://schemas.openxmlformats.org/officeDocument/2006/relationships/font" Target="fonts/DMSerifDisplay-regular.fntdata"/><Relationship Id="rId12" Type="http://schemas.openxmlformats.org/officeDocument/2006/relationships/slide" Target="slides/slide7.xml"/><Relationship Id="rId56" Type="http://schemas.openxmlformats.org/officeDocument/2006/relationships/font" Target="fonts/HelveticaNeueLight-boldItalic.fntdata"/><Relationship Id="rId15" Type="http://schemas.openxmlformats.org/officeDocument/2006/relationships/slide" Target="slides/slide10.xml"/><Relationship Id="rId14" Type="http://schemas.openxmlformats.org/officeDocument/2006/relationships/slide" Target="slides/slide9.xml"/><Relationship Id="rId58" Type="http://schemas.openxmlformats.org/officeDocument/2006/relationships/font" Target="fonts/DMSerifDisplay-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400" u="none" cap="none" strike="noStrike">
                <a:latin typeface="Arial"/>
                <a:ea typeface="Arial"/>
                <a:cs typeface="Arial"/>
                <a:sym typeface="Arial"/>
              </a:defRPr>
            </a:lvl1pPr>
            <a:lvl2pPr indent="-228600" lvl="1" marL="914400" marR="0" rtl="0" algn="l">
              <a:spcBef>
                <a:spcPts val="0"/>
              </a:spcBef>
              <a:spcAft>
                <a:spcPts val="0"/>
              </a:spcAft>
              <a:buSzPts val="1400"/>
              <a:buNone/>
              <a:defRPr b="0" i="0" sz="1400" u="none" cap="none" strike="noStrike">
                <a:latin typeface="Arial"/>
                <a:ea typeface="Arial"/>
                <a:cs typeface="Arial"/>
                <a:sym typeface="Arial"/>
              </a:defRPr>
            </a:lvl2pPr>
            <a:lvl3pPr indent="-228600" lvl="2" marL="1371600" marR="0" rtl="0" algn="l">
              <a:spcBef>
                <a:spcPts val="0"/>
              </a:spcBef>
              <a:spcAft>
                <a:spcPts val="0"/>
              </a:spcAft>
              <a:buSzPts val="1400"/>
              <a:buNone/>
              <a:defRPr b="0" i="0" sz="1400" u="none" cap="none" strike="noStrike">
                <a:latin typeface="Arial"/>
                <a:ea typeface="Arial"/>
                <a:cs typeface="Arial"/>
                <a:sym typeface="Arial"/>
              </a:defRPr>
            </a:lvl3pPr>
            <a:lvl4pPr indent="-228600" lvl="3" marL="1828800" marR="0" rtl="0" algn="l">
              <a:spcBef>
                <a:spcPts val="0"/>
              </a:spcBef>
              <a:spcAft>
                <a:spcPts val="0"/>
              </a:spcAft>
              <a:buSzPts val="1400"/>
              <a:buNone/>
              <a:defRPr b="0" i="0" sz="1400" u="none" cap="none" strike="noStrike">
                <a:latin typeface="Arial"/>
                <a:ea typeface="Arial"/>
                <a:cs typeface="Arial"/>
                <a:sym typeface="Arial"/>
              </a:defRPr>
            </a:lvl4pPr>
            <a:lvl5pPr indent="-228600" lvl="4" marL="2286000" marR="0" rtl="0" algn="l">
              <a:spcBef>
                <a:spcPts val="0"/>
              </a:spcBef>
              <a:spcAft>
                <a:spcPts val="0"/>
              </a:spcAft>
              <a:buSzPts val="1400"/>
              <a:buNone/>
              <a:defRPr b="0" i="0" sz="1400" u="none" cap="none" strike="noStrike">
                <a:latin typeface="Arial"/>
                <a:ea typeface="Arial"/>
                <a:cs typeface="Arial"/>
                <a:sym typeface="Arial"/>
              </a:defRPr>
            </a:lvl5pPr>
            <a:lvl6pPr indent="-228600" lvl="5" marL="2743200" marR="0" rtl="0" algn="l">
              <a:spcBef>
                <a:spcPts val="0"/>
              </a:spcBef>
              <a:spcAft>
                <a:spcPts val="0"/>
              </a:spcAft>
              <a:buSzPts val="1400"/>
              <a:buNone/>
              <a:defRPr b="0" i="0" sz="1400" u="none" cap="none" strike="noStrike">
                <a:latin typeface="Arial"/>
                <a:ea typeface="Arial"/>
                <a:cs typeface="Arial"/>
                <a:sym typeface="Arial"/>
              </a:defRPr>
            </a:lvl6pPr>
            <a:lvl7pPr indent="-228600" lvl="6" marL="3200400" marR="0" rtl="0" algn="l">
              <a:spcBef>
                <a:spcPts val="0"/>
              </a:spcBef>
              <a:spcAft>
                <a:spcPts val="0"/>
              </a:spcAft>
              <a:buSzPts val="1400"/>
              <a:buNone/>
              <a:defRPr b="0" i="0" sz="1400" u="none" cap="none" strike="noStrike">
                <a:latin typeface="Arial"/>
                <a:ea typeface="Arial"/>
                <a:cs typeface="Arial"/>
                <a:sym typeface="Arial"/>
              </a:defRPr>
            </a:lvl7pPr>
            <a:lvl8pPr indent="-228600" lvl="7" marL="3657600" marR="0" rtl="0" algn="l">
              <a:spcBef>
                <a:spcPts val="0"/>
              </a:spcBef>
              <a:spcAft>
                <a:spcPts val="0"/>
              </a:spcAft>
              <a:buSzPts val="1400"/>
              <a:buNone/>
              <a:defRPr b="0" i="0" sz="1400" u="none" cap="none" strike="noStrike">
                <a:latin typeface="Arial"/>
                <a:ea typeface="Arial"/>
                <a:cs typeface="Arial"/>
                <a:sym typeface="Arial"/>
              </a:defRPr>
            </a:lvl8pPr>
            <a:lvl9pPr indent="-228600" lvl="8" marL="4114800" marR="0" rtl="0" algn="l">
              <a:spcBef>
                <a:spcPts val="0"/>
              </a:spcBef>
              <a:spcAft>
                <a:spcPts val="0"/>
              </a:spcAft>
              <a:buSzPts val="1400"/>
              <a:buNone/>
              <a:defRPr b="0" i="0" sz="1400" u="none" cap="none" strike="noStrike">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8711cebcbc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28711cebcbc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454cf6de80_0_9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2454cf6de80_0_9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28711cebcbc_3_6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28711cebcbc_3_66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454cf6de80_0_9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2454cf6de80_0_93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78b968c7da_0_21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278b968c7da_0_21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8711cebcbc_3_6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28711cebcbc_3_67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28711cebcbc_3_7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28711cebcbc_3_73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28711cebcbc_3_6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28711cebcbc_3_68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28711cebcbc_3_7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28711cebcbc_3_77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Firstly, our resultslend support to the optimism about AI capabilities for important high-end knowledge</a:t>
            </a:r>
            <a:endParaRPr/>
          </a:p>
          <a:p>
            <a:pPr indent="0" lvl="0" marL="0" rtl="0" algn="l">
              <a:spcBef>
                <a:spcPts val="0"/>
              </a:spcBef>
              <a:spcAft>
                <a:spcPts val="0"/>
              </a:spcAft>
              <a:buClr>
                <a:schemeClr val="dk1"/>
              </a:buClr>
              <a:buSzPts val="1100"/>
              <a:buFont typeface="Arial"/>
              <a:buNone/>
            </a:pPr>
            <a:r>
              <a:rPr lang="en-US"/>
              <a:t>work tasks such as fast idea generation, writing, persuasion, strategic analysis, and</a:t>
            </a:r>
            <a:endParaRPr/>
          </a:p>
          <a:p>
            <a:pPr indent="0" lvl="0" marL="0" rtl="0" algn="l">
              <a:spcBef>
                <a:spcPts val="0"/>
              </a:spcBef>
              <a:spcAft>
                <a:spcPts val="0"/>
              </a:spcAft>
              <a:buClr>
                <a:schemeClr val="dk1"/>
              </a:buClr>
              <a:buSzPts val="1100"/>
              <a:buFont typeface="Arial"/>
              <a:buNone/>
            </a:pPr>
            <a:r>
              <a:rPr lang="en-US"/>
              <a:t>creative product innovation. In our study, since AI proved surprisingly capable,</a:t>
            </a:r>
            <a:endParaRPr/>
          </a:p>
          <a:p>
            <a:pPr indent="0" lvl="0" marL="0" rtl="0" algn="l">
              <a:spcBef>
                <a:spcPts val="0"/>
              </a:spcBef>
              <a:spcAft>
                <a:spcPts val="0"/>
              </a:spcAft>
              <a:buClr>
                <a:schemeClr val="dk1"/>
              </a:buClr>
              <a:buSzPts val="1100"/>
              <a:buFont typeface="Arial"/>
              <a:buNone/>
            </a:pPr>
            <a:r>
              <a:rPr lang="en-US"/>
              <a:t>it was difficult to design a task in this experiment outside the AI’s frontier where</a:t>
            </a:r>
            <a:endParaRPr/>
          </a:p>
          <a:p>
            <a:pPr indent="0" lvl="0" marL="0" rtl="0" algn="l">
              <a:spcBef>
                <a:spcPts val="0"/>
              </a:spcBef>
              <a:spcAft>
                <a:spcPts val="0"/>
              </a:spcAft>
              <a:buClr>
                <a:schemeClr val="dk1"/>
              </a:buClr>
              <a:buSzPts val="1100"/>
              <a:buFont typeface="Arial"/>
              <a:buNone/>
            </a:pPr>
            <a:r>
              <a:rPr lang="en-US"/>
              <a:t>humans with high human capital doing their job would consistently outperform AI.</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28711cebcbc_3_6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28711cebcbc_3_69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8711cebcbc_1_18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28711cebcbc_1_18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8711cebcbc_1_27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28711cebcbc_1_277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454cf6de80_0_29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2454cf6de80_0_297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2806faba4e2_2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2806faba4e2_2_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2489fe853c6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2489fe853c6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2454cf6de80_0_14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2454cf6de80_0_14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28711cebcbc_7_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58" name="Google Shape;758;g28711cebcbc_7_5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28711cebcbc_7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28711cebcbc_7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28711cebcbc_7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28711cebcbc_7_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28711cebcbc_7_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28711cebcbc_7_3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28711cebcbc_7_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19" name="Google Shape;819;g28711cebcbc_7_5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28711cebcbc_7_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28711cebcbc_7_6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28711cebcbc_7_5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28711cebcbc_7_5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28711cebcbc_3_4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36" name="Google Shape;836;g28711cebcbc_3_45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g2454cf6de80_0_14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64" name="Google Shape;864;g2454cf6de80_0_14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8711cebcbc_7_5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28711cebcbc_7_5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8711cebcbc_7_5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28711cebcbc_7_57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8711cebcbc_1_9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28711cebcbc_1_90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8711cebcbc_1_13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28711cebcbc_1_135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8711cebcbc_3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28711cebcbc_3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454cf6de80_0_9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2454cf6de80_0_9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u.plus/" TargetMode="External"/><Relationship Id="rId3" Type="http://schemas.openxmlformats.org/officeDocument/2006/relationships/hyperlink" Target="mailto:sf@u.plus" TargetMode="External"/><Relationship Id="rId4" Type="http://schemas.openxmlformats.org/officeDocument/2006/relationships/hyperlink" Target="mailto:tor@u.plus" TargetMode="External"/><Relationship Id="rId5" Type="http://schemas.openxmlformats.org/officeDocument/2006/relationships/hyperlink" Target="mailto:prg@u.plus" TargetMode="External"/><Relationship Id="rId6" Type="http://schemas.openxmlformats.org/officeDocument/2006/relationships/hyperlink" Target="mailto:dxb@u.plus"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image" Target="../media/image11.png"/><Relationship Id="rId13" Type="http://schemas.openxmlformats.org/officeDocument/2006/relationships/image" Target="../media/image66.png"/><Relationship Id="rId12" Type="http://schemas.openxmlformats.org/officeDocument/2006/relationships/image" Target="../media/image14.png"/><Relationship Id="rId1" Type="http://schemas.openxmlformats.org/officeDocument/2006/relationships/slideMaster" Target="../slideMasters/slideMaster1.xml"/><Relationship Id="rId2" Type="http://schemas.openxmlformats.org/officeDocument/2006/relationships/hyperlink" Target="https://u.plus/work/" TargetMode="External"/><Relationship Id="rId3" Type="http://schemas.openxmlformats.org/officeDocument/2006/relationships/image" Target="../media/image22.png"/><Relationship Id="rId4" Type="http://schemas.openxmlformats.org/officeDocument/2006/relationships/image" Target="../media/image13.png"/><Relationship Id="rId9" Type="http://schemas.openxmlformats.org/officeDocument/2006/relationships/image" Target="../media/image52.png"/><Relationship Id="rId15" Type="http://schemas.openxmlformats.org/officeDocument/2006/relationships/image" Target="../media/image15.png"/><Relationship Id="rId14" Type="http://schemas.openxmlformats.org/officeDocument/2006/relationships/image" Target="../media/image17.png"/><Relationship Id="rId5" Type="http://schemas.openxmlformats.org/officeDocument/2006/relationships/image" Target="../media/image12.png"/><Relationship Id="rId6" Type="http://schemas.openxmlformats.org/officeDocument/2006/relationships/image" Target="../media/image16.png"/><Relationship Id="rId7" Type="http://schemas.openxmlformats.org/officeDocument/2006/relationships/image" Target="../media/image18.png"/><Relationship Id="rId8"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itle">
  <p:cSld name="TITLE">
    <p:bg>
      <p:bgPr>
        <a:solidFill>
          <a:srgbClr val="FFFFFF"/>
        </a:solidFill>
      </p:bgPr>
    </p:bg>
    <p:spTree>
      <p:nvGrpSpPr>
        <p:cNvPr id="9" name="Shape 9"/>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 5">
  <p:cSld name="CUSTOM_1_2_1_2_1_1_1_1">
    <p:bg>
      <p:bgPr>
        <a:solidFill>
          <a:srgbClr val="FFFFFF"/>
        </a:solidFill>
      </p:bgPr>
    </p:bg>
    <p:spTree>
      <p:nvGrpSpPr>
        <p:cNvPr id="77" name="Shape 77"/>
        <p:cNvGrpSpPr/>
        <p:nvPr/>
      </p:nvGrpSpPr>
      <p:grpSpPr>
        <a:xfrm>
          <a:off x="0" y="0"/>
          <a:ext cx="0" cy="0"/>
          <a:chOff x="0" y="0"/>
          <a:chExt cx="0" cy="0"/>
        </a:xfrm>
      </p:grpSpPr>
      <p:sp>
        <p:nvSpPr>
          <p:cNvPr id="78" name="Google Shape;78;p11"/>
          <p:cNvSpPr txBox="1"/>
          <p:nvPr>
            <p:ph type="title"/>
          </p:nvPr>
        </p:nvSpPr>
        <p:spPr>
          <a:xfrm>
            <a:off x="1766625" y="132439"/>
            <a:ext cx="7225200" cy="471000"/>
          </a:xfrm>
          <a:prstGeom prst="rect">
            <a:avLst/>
          </a:prstGeom>
        </p:spPr>
        <p:txBody>
          <a:bodyPr anchorCtr="0" anchor="t" bIns="91400" lIns="91400" spcFirstLastPara="1" rIns="91400" wrap="square" tIns="91400">
            <a:noAutofit/>
          </a:bodyPr>
          <a:lstStyle>
            <a:lvl1pPr lvl="0" rtl="0" algn="r">
              <a:spcBef>
                <a:spcPts val="0"/>
              </a:spcBef>
              <a:spcAft>
                <a:spcPts val="0"/>
              </a:spcAft>
              <a:buNone/>
              <a:defRPr b="1"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9" name="Google Shape;79;p11"/>
          <p:cNvSpPr txBox="1"/>
          <p:nvPr>
            <p:ph idx="1" type="subTitle"/>
          </p:nvPr>
        </p:nvSpPr>
        <p:spPr>
          <a:xfrm rot="-5400000">
            <a:off x="-2344775" y="2411750"/>
            <a:ext cx="5148300" cy="318300"/>
          </a:xfrm>
          <a:prstGeom prst="rect">
            <a:avLst/>
          </a:prstGeom>
        </p:spPr>
        <p:txBody>
          <a:bodyPr anchorCtr="0" anchor="ctr" bIns="91400" lIns="91400" spcFirstLastPara="1" rIns="91400" wrap="square" tIns="91400">
            <a:noAutofit/>
          </a:bodyPr>
          <a:lstStyle>
            <a:lvl1pPr lvl="0" rtl="0" algn="ctr">
              <a:spcBef>
                <a:spcPts val="0"/>
              </a:spcBef>
              <a:spcAft>
                <a:spcPts val="0"/>
              </a:spcAft>
              <a:buNone/>
              <a:defRPr sz="1200"/>
            </a:lvl1pPr>
            <a:lvl2pPr lvl="1" rtl="0" algn="ctr">
              <a:spcBef>
                <a:spcPts val="0"/>
              </a:spcBef>
              <a:spcAft>
                <a:spcPts val="0"/>
              </a:spcAft>
              <a:buNone/>
              <a:defRPr sz="1200"/>
            </a:lvl2pPr>
            <a:lvl3pPr lvl="2" rtl="0" algn="ctr">
              <a:spcBef>
                <a:spcPts val="0"/>
              </a:spcBef>
              <a:spcAft>
                <a:spcPts val="0"/>
              </a:spcAft>
              <a:buNone/>
              <a:defRPr sz="1200"/>
            </a:lvl3pPr>
            <a:lvl4pPr lvl="3" rtl="0" algn="ctr">
              <a:spcBef>
                <a:spcPts val="0"/>
              </a:spcBef>
              <a:spcAft>
                <a:spcPts val="0"/>
              </a:spcAft>
              <a:buNone/>
              <a:defRPr sz="1200"/>
            </a:lvl4pPr>
            <a:lvl5pPr lvl="4" rtl="0" algn="ctr">
              <a:spcBef>
                <a:spcPts val="0"/>
              </a:spcBef>
              <a:spcAft>
                <a:spcPts val="0"/>
              </a:spcAft>
              <a:buNone/>
              <a:defRPr sz="1200"/>
            </a:lvl5pPr>
            <a:lvl6pPr lvl="5" rtl="0" algn="ctr">
              <a:spcBef>
                <a:spcPts val="0"/>
              </a:spcBef>
              <a:spcAft>
                <a:spcPts val="0"/>
              </a:spcAft>
              <a:buNone/>
              <a:defRPr sz="1200"/>
            </a:lvl6pPr>
            <a:lvl7pPr lvl="6" rtl="0" algn="ctr">
              <a:spcBef>
                <a:spcPts val="0"/>
              </a:spcBef>
              <a:spcAft>
                <a:spcPts val="0"/>
              </a:spcAft>
              <a:buNone/>
              <a:defRPr sz="1200"/>
            </a:lvl7pPr>
            <a:lvl8pPr lvl="7" rtl="0" algn="ctr">
              <a:spcBef>
                <a:spcPts val="0"/>
              </a:spcBef>
              <a:spcAft>
                <a:spcPts val="0"/>
              </a:spcAft>
              <a:buNone/>
              <a:defRPr sz="1200"/>
            </a:lvl8pPr>
            <a:lvl9pPr lvl="8" rtl="0" algn="ctr">
              <a:spcBef>
                <a:spcPts val="0"/>
              </a:spcBef>
              <a:spcAft>
                <a:spcPts val="0"/>
              </a:spcAft>
              <a:buNone/>
              <a:defRPr sz="1200"/>
            </a:lvl9pPr>
          </a:lstStyle>
          <a:p/>
        </p:txBody>
      </p:sp>
      <p:sp>
        <p:nvSpPr>
          <p:cNvPr id="80" name="Google Shape;80;p11"/>
          <p:cNvSpPr txBox="1"/>
          <p:nvPr>
            <p:ph idx="2" type="subTitle"/>
          </p:nvPr>
        </p:nvSpPr>
        <p:spPr>
          <a:xfrm>
            <a:off x="5046350" y="498000"/>
            <a:ext cx="3868200" cy="248700"/>
          </a:xfrm>
          <a:prstGeom prst="rect">
            <a:avLst/>
          </a:prstGeom>
        </p:spPr>
        <p:txBody>
          <a:bodyPr anchorCtr="0" anchor="t" bIns="0" lIns="0" spcFirstLastPara="1" rIns="0" wrap="square" tIns="0">
            <a:noAutofit/>
          </a:bodyPr>
          <a:lstStyle>
            <a:lvl1pPr lvl="0" rtl="0" algn="r">
              <a:spcBef>
                <a:spcPts val="0"/>
              </a:spcBef>
              <a:spcAft>
                <a:spcPts val="0"/>
              </a:spcAft>
              <a:buNone/>
              <a:defRPr b="0">
                <a:solidFill>
                  <a:srgbClr val="B7B7B7"/>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graphicFrame>
        <p:nvGraphicFramePr>
          <p:cNvPr id="81" name="Google Shape;81;p11"/>
          <p:cNvGraphicFramePr/>
          <p:nvPr/>
        </p:nvGraphicFramePr>
        <p:xfrm>
          <a:off x="931625" y="1100825"/>
          <a:ext cx="3000000" cy="3000000"/>
        </p:xfrm>
        <a:graphic>
          <a:graphicData uri="http://schemas.openxmlformats.org/drawingml/2006/table">
            <a:tbl>
              <a:tblPr>
                <a:noFill/>
                <a:tableStyleId>{5DC57D16-180E-48D1-93CA-76168695DEF6}</a:tableStyleId>
              </a:tblPr>
              <a:tblGrid>
                <a:gridCol w="1549375"/>
                <a:gridCol w="1549375"/>
                <a:gridCol w="1549375"/>
                <a:gridCol w="1549375"/>
                <a:gridCol w="1549375"/>
              </a:tblGrid>
              <a:tr h="1690600">
                <a:tc>
                  <a:txBody>
                    <a:bodyPr/>
                    <a:lstStyle/>
                    <a:p>
                      <a:pPr indent="0" lvl="0" marL="0" rtl="0" algn="ctr">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758075">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82" name="Google Shape;82;p11"/>
          <p:cNvSpPr txBox="1"/>
          <p:nvPr>
            <p:ph idx="3" type="subTitle"/>
          </p:nvPr>
        </p:nvSpPr>
        <p:spPr>
          <a:xfrm>
            <a:off x="938625" y="1090025"/>
            <a:ext cx="15429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3" name="Google Shape;83;p11"/>
          <p:cNvSpPr txBox="1"/>
          <p:nvPr>
            <p:ph idx="4" type="subTitle"/>
          </p:nvPr>
        </p:nvSpPr>
        <p:spPr>
          <a:xfrm>
            <a:off x="2481203" y="1090025"/>
            <a:ext cx="15429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4" name="Google Shape;84;p11"/>
          <p:cNvSpPr txBox="1"/>
          <p:nvPr>
            <p:ph idx="5" type="subTitle"/>
          </p:nvPr>
        </p:nvSpPr>
        <p:spPr>
          <a:xfrm>
            <a:off x="4035015" y="1090025"/>
            <a:ext cx="15429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5" name="Google Shape;85;p11"/>
          <p:cNvSpPr txBox="1"/>
          <p:nvPr>
            <p:ph idx="6" type="subTitle"/>
          </p:nvPr>
        </p:nvSpPr>
        <p:spPr>
          <a:xfrm>
            <a:off x="5588828" y="1090025"/>
            <a:ext cx="15429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6" name="Google Shape;86;p11"/>
          <p:cNvSpPr txBox="1"/>
          <p:nvPr>
            <p:ph idx="7" type="subTitle"/>
          </p:nvPr>
        </p:nvSpPr>
        <p:spPr>
          <a:xfrm>
            <a:off x="7142640" y="1090025"/>
            <a:ext cx="15429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 4">
  <p:cSld name="CUSTOM_1_2_1_2_1_1_1_1_1">
    <p:bg>
      <p:bgPr>
        <a:solidFill>
          <a:srgbClr val="FFFFFF"/>
        </a:solidFill>
      </p:bgPr>
    </p:bg>
    <p:spTree>
      <p:nvGrpSpPr>
        <p:cNvPr id="87" name="Shape 87"/>
        <p:cNvGrpSpPr/>
        <p:nvPr/>
      </p:nvGrpSpPr>
      <p:grpSpPr>
        <a:xfrm>
          <a:off x="0" y="0"/>
          <a:ext cx="0" cy="0"/>
          <a:chOff x="0" y="0"/>
          <a:chExt cx="0" cy="0"/>
        </a:xfrm>
      </p:grpSpPr>
      <p:sp>
        <p:nvSpPr>
          <p:cNvPr id="88" name="Google Shape;88;p12"/>
          <p:cNvSpPr txBox="1"/>
          <p:nvPr>
            <p:ph type="title"/>
          </p:nvPr>
        </p:nvSpPr>
        <p:spPr>
          <a:xfrm>
            <a:off x="1766625" y="132439"/>
            <a:ext cx="7225200" cy="471000"/>
          </a:xfrm>
          <a:prstGeom prst="rect">
            <a:avLst/>
          </a:prstGeom>
        </p:spPr>
        <p:txBody>
          <a:bodyPr anchorCtr="0" anchor="t" bIns="91400" lIns="91400" spcFirstLastPara="1" rIns="91400" wrap="square" tIns="91400">
            <a:noAutofit/>
          </a:bodyPr>
          <a:lstStyle>
            <a:lvl1pPr lvl="0" rtl="0" algn="r">
              <a:spcBef>
                <a:spcPts val="0"/>
              </a:spcBef>
              <a:spcAft>
                <a:spcPts val="0"/>
              </a:spcAft>
              <a:buNone/>
              <a:defRPr b="1"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9" name="Google Shape;89;p12"/>
          <p:cNvSpPr txBox="1"/>
          <p:nvPr>
            <p:ph idx="1" type="subTitle"/>
          </p:nvPr>
        </p:nvSpPr>
        <p:spPr>
          <a:xfrm rot="-5400000">
            <a:off x="-2344775" y="2411750"/>
            <a:ext cx="5148300" cy="318300"/>
          </a:xfrm>
          <a:prstGeom prst="rect">
            <a:avLst/>
          </a:prstGeom>
        </p:spPr>
        <p:txBody>
          <a:bodyPr anchorCtr="0" anchor="ctr" bIns="91400" lIns="91400" spcFirstLastPara="1" rIns="91400" wrap="square" tIns="91400">
            <a:noAutofit/>
          </a:bodyPr>
          <a:lstStyle>
            <a:lvl1pPr lvl="0" rtl="0" algn="ctr">
              <a:spcBef>
                <a:spcPts val="0"/>
              </a:spcBef>
              <a:spcAft>
                <a:spcPts val="0"/>
              </a:spcAft>
              <a:buNone/>
              <a:defRPr sz="1200"/>
            </a:lvl1pPr>
            <a:lvl2pPr lvl="1" rtl="0" algn="ctr">
              <a:spcBef>
                <a:spcPts val="0"/>
              </a:spcBef>
              <a:spcAft>
                <a:spcPts val="0"/>
              </a:spcAft>
              <a:buNone/>
              <a:defRPr sz="1200"/>
            </a:lvl2pPr>
            <a:lvl3pPr lvl="2" rtl="0" algn="ctr">
              <a:spcBef>
                <a:spcPts val="0"/>
              </a:spcBef>
              <a:spcAft>
                <a:spcPts val="0"/>
              </a:spcAft>
              <a:buNone/>
              <a:defRPr sz="1200"/>
            </a:lvl3pPr>
            <a:lvl4pPr lvl="3" rtl="0" algn="ctr">
              <a:spcBef>
                <a:spcPts val="0"/>
              </a:spcBef>
              <a:spcAft>
                <a:spcPts val="0"/>
              </a:spcAft>
              <a:buNone/>
              <a:defRPr sz="1200"/>
            </a:lvl4pPr>
            <a:lvl5pPr lvl="4" rtl="0" algn="ctr">
              <a:spcBef>
                <a:spcPts val="0"/>
              </a:spcBef>
              <a:spcAft>
                <a:spcPts val="0"/>
              </a:spcAft>
              <a:buNone/>
              <a:defRPr sz="1200"/>
            </a:lvl5pPr>
            <a:lvl6pPr lvl="5" rtl="0" algn="ctr">
              <a:spcBef>
                <a:spcPts val="0"/>
              </a:spcBef>
              <a:spcAft>
                <a:spcPts val="0"/>
              </a:spcAft>
              <a:buNone/>
              <a:defRPr sz="1200"/>
            </a:lvl6pPr>
            <a:lvl7pPr lvl="6" rtl="0" algn="ctr">
              <a:spcBef>
                <a:spcPts val="0"/>
              </a:spcBef>
              <a:spcAft>
                <a:spcPts val="0"/>
              </a:spcAft>
              <a:buNone/>
              <a:defRPr sz="1200"/>
            </a:lvl7pPr>
            <a:lvl8pPr lvl="7" rtl="0" algn="ctr">
              <a:spcBef>
                <a:spcPts val="0"/>
              </a:spcBef>
              <a:spcAft>
                <a:spcPts val="0"/>
              </a:spcAft>
              <a:buNone/>
              <a:defRPr sz="1200"/>
            </a:lvl8pPr>
            <a:lvl9pPr lvl="8" rtl="0" algn="ctr">
              <a:spcBef>
                <a:spcPts val="0"/>
              </a:spcBef>
              <a:spcAft>
                <a:spcPts val="0"/>
              </a:spcAft>
              <a:buNone/>
              <a:defRPr sz="1200"/>
            </a:lvl9pPr>
          </a:lstStyle>
          <a:p/>
        </p:txBody>
      </p:sp>
      <p:sp>
        <p:nvSpPr>
          <p:cNvPr id="90" name="Google Shape;90;p12"/>
          <p:cNvSpPr txBox="1"/>
          <p:nvPr>
            <p:ph idx="2" type="subTitle"/>
          </p:nvPr>
        </p:nvSpPr>
        <p:spPr>
          <a:xfrm>
            <a:off x="5046350" y="498000"/>
            <a:ext cx="3868200" cy="248700"/>
          </a:xfrm>
          <a:prstGeom prst="rect">
            <a:avLst/>
          </a:prstGeom>
        </p:spPr>
        <p:txBody>
          <a:bodyPr anchorCtr="0" anchor="t" bIns="0" lIns="0" spcFirstLastPara="1" rIns="0" wrap="square" tIns="0">
            <a:noAutofit/>
          </a:bodyPr>
          <a:lstStyle>
            <a:lvl1pPr lvl="0" rtl="0" algn="r">
              <a:spcBef>
                <a:spcPts val="0"/>
              </a:spcBef>
              <a:spcAft>
                <a:spcPts val="0"/>
              </a:spcAft>
              <a:buNone/>
              <a:defRPr b="0">
                <a:solidFill>
                  <a:srgbClr val="B7B7B7"/>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graphicFrame>
        <p:nvGraphicFramePr>
          <p:cNvPr id="91" name="Google Shape;91;p12"/>
          <p:cNvGraphicFramePr/>
          <p:nvPr/>
        </p:nvGraphicFramePr>
        <p:xfrm>
          <a:off x="931625" y="1100825"/>
          <a:ext cx="3000000" cy="3000000"/>
        </p:xfrm>
        <a:graphic>
          <a:graphicData uri="http://schemas.openxmlformats.org/drawingml/2006/table">
            <a:tbl>
              <a:tblPr>
                <a:noFill/>
                <a:tableStyleId>{5DC57D16-180E-48D1-93CA-76168695DEF6}</a:tableStyleId>
              </a:tblPr>
              <a:tblGrid>
                <a:gridCol w="1937550"/>
                <a:gridCol w="1937550"/>
                <a:gridCol w="1937550"/>
                <a:gridCol w="1937550"/>
              </a:tblGrid>
              <a:tr h="1690600">
                <a:tc>
                  <a:txBody>
                    <a:bodyPr/>
                    <a:lstStyle/>
                    <a:p>
                      <a:pPr indent="0" lvl="0" marL="0" rtl="0" algn="ctr">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758075">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92" name="Google Shape;92;p12"/>
          <p:cNvSpPr txBox="1"/>
          <p:nvPr>
            <p:ph idx="3" type="subTitle"/>
          </p:nvPr>
        </p:nvSpPr>
        <p:spPr>
          <a:xfrm>
            <a:off x="938625" y="1090025"/>
            <a:ext cx="19308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93" name="Google Shape;93;p12"/>
          <p:cNvSpPr txBox="1"/>
          <p:nvPr>
            <p:ph idx="4" type="subTitle"/>
          </p:nvPr>
        </p:nvSpPr>
        <p:spPr>
          <a:xfrm>
            <a:off x="2869044" y="1090025"/>
            <a:ext cx="19308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94" name="Google Shape;94;p12"/>
          <p:cNvSpPr txBox="1"/>
          <p:nvPr>
            <p:ph idx="5" type="subTitle"/>
          </p:nvPr>
        </p:nvSpPr>
        <p:spPr>
          <a:xfrm>
            <a:off x="4813523" y="1090025"/>
            <a:ext cx="19308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95" name="Google Shape;95;p12"/>
          <p:cNvSpPr txBox="1"/>
          <p:nvPr>
            <p:ph idx="6" type="subTitle"/>
          </p:nvPr>
        </p:nvSpPr>
        <p:spPr>
          <a:xfrm>
            <a:off x="6758002" y="1090025"/>
            <a:ext cx="19308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 3">
  <p:cSld name="CUSTOM_1_2_1_2_1_1_1_1_1_1">
    <p:bg>
      <p:bgPr>
        <a:solidFill>
          <a:srgbClr val="FFFFFF"/>
        </a:solidFill>
      </p:bgPr>
    </p:bg>
    <p:spTree>
      <p:nvGrpSpPr>
        <p:cNvPr id="96" name="Shape 96"/>
        <p:cNvGrpSpPr/>
        <p:nvPr/>
      </p:nvGrpSpPr>
      <p:grpSpPr>
        <a:xfrm>
          <a:off x="0" y="0"/>
          <a:ext cx="0" cy="0"/>
          <a:chOff x="0" y="0"/>
          <a:chExt cx="0" cy="0"/>
        </a:xfrm>
      </p:grpSpPr>
      <p:sp>
        <p:nvSpPr>
          <p:cNvPr id="97" name="Google Shape;97;p13"/>
          <p:cNvSpPr txBox="1"/>
          <p:nvPr>
            <p:ph type="title"/>
          </p:nvPr>
        </p:nvSpPr>
        <p:spPr>
          <a:xfrm>
            <a:off x="1766625" y="132439"/>
            <a:ext cx="7225200" cy="471000"/>
          </a:xfrm>
          <a:prstGeom prst="rect">
            <a:avLst/>
          </a:prstGeom>
        </p:spPr>
        <p:txBody>
          <a:bodyPr anchorCtr="0" anchor="t" bIns="91400" lIns="91400" spcFirstLastPara="1" rIns="91400" wrap="square" tIns="91400">
            <a:noAutofit/>
          </a:bodyPr>
          <a:lstStyle>
            <a:lvl1pPr lvl="0" rtl="0" algn="r">
              <a:spcBef>
                <a:spcPts val="0"/>
              </a:spcBef>
              <a:spcAft>
                <a:spcPts val="0"/>
              </a:spcAft>
              <a:buNone/>
              <a:defRPr b="1"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98" name="Google Shape;98;p13"/>
          <p:cNvSpPr txBox="1"/>
          <p:nvPr>
            <p:ph idx="1" type="subTitle"/>
          </p:nvPr>
        </p:nvSpPr>
        <p:spPr>
          <a:xfrm rot="-5400000">
            <a:off x="-2344775" y="2411750"/>
            <a:ext cx="5148300" cy="318300"/>
          </a:xfrm>
          <a:prstGeom prst="rect">
            <a:avLst/>
          </a:prstGeom>
        </p:spPr>
        <p:txBody>
          <a:bodyPr anchorCtr="0" anchor="ctr" bIns="91400" lIns="91400" spcFirstLastPara="1" rIns="91400" wrap="square" tIns="91400">
            <a:noAutofit/>
          </a:bodyPr>
          <a:lstStyle>
            <a:lvl1pPr lvl="0" rtl="0" algn="ctr">
              <a:spcBef>
                <a:spcPts val="0"/>
              </a:spcBef>
              <a:spcAft>
                <a:spcPts val="0"/>
              </a:spcAft>
              <a:buNone/>
              <a:defRPr sz="1200"/>
            </a:lvl1pPr>
            <a:lvl2pPr lvl="1" rtl="0" algn="ctr">
              <a:spcBef>
                <a:spcPts val="0"/>
              </a:spcBef>
              <a:spcAft>
                <a:spcPts val="0"/>
              </a:spcAft>
              <a:buNone/>
              <a:defRPr sz="1200"/>
            </a:lvl2pPr>
            <a:lvl3pPr lvl="2" rtl="0" algn="ctr">
              <a:spcBef>
                <a:spcPts val="0"/>
              </a:spcBef>
              <a:spcAft>
                <a:spcPts val="0"/>
              </a:spcAft>
              <a:buNone/>
              <a:defRPr sz="1200"/>
            </a:lvl3pPr>
            <a:lvl4pPr lvl="3" rtl="0" algn="ctr">
              <a:spcBef>
                <a:spcPts val="0"/>
              </a:spcBef>
              <a:spcAft>
                <a:spcPts val="0"/>
              </a:spcAft>
              <a:buNone/>
              <a:defRPr sz="1200"/>
            </a:lvl4pPr>
            <a:lvl5pPr lvl="4" rtl="0" algn="ctr">
              <a:spcBef>
                <a:spcPts val="0"/>
              </a:spcBef>
              <a:spcAft>
                <a:spcPts val="0"/>
              </a:spcAft>
              <a:buNone/>
              <a:defRPr sz="1200"/>
            </a:lvl5pPr>
            <a:lvl6pPr lvl="5" rtl="0" algn="ctr">
              <a:spcBef>
                <a:spcPts val="0"/>
              </a:spcBef>
              <a:spcAft>
                <a:spcPts val="0"/>
              </a:spcAft>
              <a:buNone/>
              <a:defRPr sz="1200"/>
            </a:lvl6pPr>
            <a:lvl7pPr lvl="6" rtl="0" algn="ctr">
              <a:spcBef>
                <a:spcPts val="0"/>
              </a:spcBef>
              <a:spcAft>
                <a:spcPts val="0"/>
              </a:spcAft>
              <a:buNone/>
              <a:defRPr sz="1200"/>
            </a:lvl7pPr>
            <a:lvl8pPr lvl="7" rtl="0" algn="ctr">
              <a:spcBef>
                <a:spcPts val="0"/>
              </a:spcBef>
              <a:spcAft>
                <a:spcPts val="0"/>
              </a:spcAft>
              <a:buNone/>
              <a:defRPr sz="1200"/>
            </a:lvl8pPr>
            <a:lvl9pPr lvl="8" rtl="0" algn="ctr">
              <a:spcBef>
                <a:spcPts val="0"/>
              </a:spcBef>
              <a:spcAft>
                <a:spcPts val="0"/>
              </a:spcAft>
              <a:buNone/>
              <a:defRPr sz="1200"/>
            </a:lvl9pPr>
          </a:lstStyle>
          <a:p/>
        </p:txBody>
      </p:sp>
      <p:sp>
        <p:nvSpPr>
          <p:cNvPr id="99" name="Google Shape;99;p13"/>
          <p:cNvSpPr txBox="1"/>
          <p:nvPr>
            <p:ph idx="2" type="subTitle"/>
          </p:nvPr>
        </p:nvSpPr>
        <p:spPr>
          <a:xfrm>
            <a:off x="5046350" y="498000"/>
            <a:ext cx="3868200" cy="248700"/>
          </a:xfrm>
          <a:prstGeom prst="rect">
            <a:avLst/>
          </a:prstGeom>
        </p:spPr>
        <p:txBody>
          <a:bodyPr anchorCtr="0" anchor="t" bIns="0" lIns="0" spcFirstLastPara="1" rIns="0" wrap="square" tIns="0">
            <a:noAutofit/>
          </a:bodyPr>
          <a:lstStyle>
            <a:lvl1pPr lvl="0" rtl="0" algn="r">
              <a:spcBef>
                <a:spcPts val="0"/>
              </a:spcBef>
              <a:spcAft>
                <a:spcPts val="0"/>
              </a:spcAft>
              <a:buNone/>
              <a:defRPr b="0">
                <a:solidFill>
                  <a:srgbClr val="B7B7B7"/>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graphicFrame>
        <p:nvGraphicFramePr>
          <p:cNvPr id="100" name="Google Shape;100;p13"/>
          <p:cNvGraphicFramePr/>
          <p:nvPr/>
        </p:nvGraphicFramePr>
        <p:xfrm>
          <a:off x="931625" y="1100825"/>
          <a:ext cx="3000000" cy="3000000"/>
        </p:xfrm>
        <a:graphic>
          <a:graphicData uri="http://schemas.openxmlformats.org/drawingml/2006/table">
            <a:tbl>
              <a:tblPr>
                <a:noFill/>
                <a:tableStyleId>{5DC57D16-180E-48D1-93CA-76168695DEF6}</a:tableStyleId>
              </a:tblPr>
              <a:tblGrid>
                <a:gridCol w="2582875"/>
                <a:gridCol w="2582875"/>
                <a:gridCol w="2582875"/>
              </a:tblGrid>
              <a:tr h="1690600">
                <a:tc>
                  <a:txBody>
                    <a:bodyPr/>
                    <a:lstStyle/>
                    <a:p>
                      <a:pPr indent="0" lvl="0" marL="0" rtl="0" algn="ctr">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758075">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01" name="Google Shape;101;p13"/>
          <p:cNvSpPr txBox="1"/>
          <p:nvPr>
            <p:ph idx="3" type="subTitle"/>
          </p:nvPr>
        </p:nvSpPr>
        <p:spPr>
          <a:xfrm>
            <a:off x="938625" y="1090025"/>
            <a:ext cx="25746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2" name="Google Shape;102;p13"/>
          <p:cNvSpPr txBox="1"/>
          <p:nvPr>
            <p:ph idx="4" type="subTitle"/>
          </p:nvPr>
        </p:nvSpPr>
        <p:spPr>
          <a:xfrm>
            <a:off x="3512748" y="1090025"/>
            <a:ext cx="25746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3" name="Google Shape;103;p13"/>
          <p:cNvSpPr txBox="1"/>
          <p:nvPr>
            <p:ph idx="5" type="subTitle"/>
          </p:nvPr>
        </p:nvSpPr>
        <p:spPr>
          <a:xfrm>
            <a:off x="6105619" y="1090025"/>
            <a:ext cx="25746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 2">
  <p:cSld name="CUSTOM_1_2_1_2_1_1_1_1_1_1_1">
    <p:bg>
      <p:bgPr>
        <a:solidFill>
          <a:srgbClr val="FFFFFF"/>
        </a:solidFill>
      </p:bgPr>
    </p:bg>
    <p:spTree>
      <p:nvGrpSpPr>
        <p:cNvPr id="104" name="Shape 104"/>
        <p:cNvGrpSpPr/>
        <p:nvPr/>
      </p:nvGrpSpPr>
      <p:grpSpPr>
        <a:xfrm>
          <a:off x="0" y="0"/>
          <a:ext cx="0" cy="0"/>
          <a:chOff x="0" y="0"/>
          <a:chExt cx="0" cy="0"/>
        </a:xfrm>
      </p:grpSpPr>
      <p:sp>
        <p:nvSpPr>
          <p:cNvPr id="105" name="Google Shape;105;p14"/>
          <p:cNvSpPr txBox="1"/>
          <p:nvPr>
            <p:ph type="title"/>
          </p:nvPr>
        </p:nvSpPr>
        <p:spPr>
          <a:xfrm>
            <a:off x="1766625" y="132439"/>
            <a:ext cx="7225200" cy="471000"/>
          </a:xfrm>
          <a:prstGeom prst="rect">
            <a:avLst/>
          </a:prstGeom>
        </p:spPr>
        <p:txBody>
          <a:bodyPr anchorCtr="0" anchor="t" bIns="91400" lIns="91400" spcFirstLastPara="1" rIns="91400" wrap="square" tIns="91400">
            <a:noAutofit/>
          </a:bodyPr>
          <a:lstStyle>
            <a:lvl1pPr lvl="0" rtl="0" algn="r">
              <a:spcBef>
                <a:spcPts val="0"/>
              </a:spcBef>
              <a:spcAft>
                <a:spcPts val="0"/>
              </a:spcAft>
              <a:buNone/>
              <a:defRPr b="1"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6" name="Google Shape;106;p14"/>
          <p:cNvSpPr txBox="1"/>
          <p:nvPr>
            <p:ph idx="1" type="subTitle"/>
          </p:nvPr>
        </p:nvSpPr>
        <p:spPr>
          <a:xfrm rot="-5400000">
            <a:off x="-2344775" y="2411750"/>
            <a:ext cx="5148300" cy="318300"/>
          </a:xfrm>
          <a:prstGeom prst="rect">
            <a:avLst/>
          </a:prstGeom>
        </p:spPr>
        <p:txBody>
          <a:bodyPr anchorCtr="0" anchor="ctr" bIns="91400" lIns="91400" spcFirstLastPara="1" rIns="91400" wrap="square" tIns="91400">
            <a:noAutofit/>
          </a:bodyPr>
          <a:lstStyle>
            <a:lvl1pPr lvl="0" rtl="0" algn="ctr">
              <a:spcBef>
                <a:spcPts val="0"/>
              </a:spcBef>
              <a:spcAft>
                <a:spcPts val="0"/>
              </a:spcAft>
              <a:buNone/>
              <a:defRPr sz="1200"/>
            </a:lvl1pPr>
            <a:lvl2pPr lvl="1" rtl="0" algn="ctr">
              <a:spcBef>
                <a:spcPts val="0"/>
              </a:spcBef>
              <a:spcAft>
                <a:spcPts val="0"/>
              </a:spcAft>
              <a:buNone/>
              <a:defRPr sz="1200"/>
            </a:lvl2pPr>
            <a:lvl3pPr lvl="2" rtl="0" algn="ctr">
              <a:spcBef>
                <a:spcPts val="0"/>
              </a:spcBef>
              <a:spcAft>
                <a:spcPts val="0"/>
              </a:spcAft>
              <a:buNone/>
              <a:defRPr sz="1200"/>
            </a:lvl3pPr>
            <a:lvl4pPr lvl="3" rtl="0" algn="ctr">
              <a:spcBef>
                <a:spcPts val="0"/>
              </a:spcBef>
              <a:spcAft>
                <a:spcPts val="0"/>
              </a:spcAft>
              <a:buNone/>
              <a:defRPr sz="1200"/>
            </a:lvl4pPr>
            <a:lvl5pPr lvl="4" rtl="0" algn="ctr">
              <a:spcBef>
                <a:spcPts val="0"/>
              </a:spcBef>
              <a:spcAft>
                <a:spcPts val="0"/>
              </a:spcAft>
              <a:buNone/>
              <a:defRPr sz="1200"/>
            </a:lvl5pPr>
            <a:lvl6pPr lvl="5" rtl="0" algn="ctr">
              <a:spcBef>
                <a:spcPts val="0"/>
              </a:spcBef>
              <a:spcAft>
                <a:spcPts val="0"/>
              </a:spcAft>
              <a:buNone/>
              <a:defRPr sz="1200"/>
            </a:lvl6pPr>
            <a:lvl7pPr lvl="6" rtl="0" algn="ctr">
              <a:spcBef>
                <a:spcPts val="0"/>
              </a:spcBef>
              <a:spcAft>
                <a:spcPts val="0"/>
              </a:spcAft>
              <a:buNone/>
              <a:defRPr sz="1200"/>
            </a:lvl7pPr>
            <a:lvl8pPr lvl="7" rtl="0" algn="ctr">
              <a:spcBef>
                <a:spcPts val="0"/>
              </a:spcBef>
              <a:spcAft>
                <a:spcPts val="0"/>
              </a:spcAft>
              <a:buNone/>
              <a:defRPr sz="1200"/>
            </a:lvl8pPr>
            <a:lvl9pPr lvl="8" rtl="0" algn="ctr">
              <a:spcBef>
                <a:spcPts val="0"/>
              </a:spcBef>
              <a:spcAft>
                <a:spcPts val="0"/>
              </a:spcAft>
              <a:buNone/>
              <a:defRPr sz="1200"/>
            </a:lvl9pPr>
          </a:lstStyle>
          <a:p/>
        </p:txBody>
      </p:sp>
      <p:sp>
        <p:nvSpPr>
          <p:cNvPr id="107" name="Google Shape;107;p14"/>
          <p:cNvSpPr txBox="1"/>
          <p:nvPr>
            <p:ph idx="2" type="subTitle"/>
          </p:nvPr>
        </p:nvSpPr>
        <p:spPr>
          <a:xfrm>
            <a:off x="5046350" y="498000"/>
            <a:ext cx="3868200" cy="248700"/>
          </a:xfrm>
          <a:prstGeom prst="rect">
            <a:avLst/>
          </a:prstGeom>
        </p:spPr>
        <p:txBody>
          <a:bodyPr anchorCtr="0" anchor="t" bIns="0" lIns="0" spcFirstLastPara="1" rIns="0" wrap="square" tIns="0">
            <a:noAutofit/>
          </a:bodyPr>
          <a:lstStyle>
            <a:lvl1pPr lvl="0" rtl="0" algn="r">
              <a:spcBef>
                <a:spcPts val="0"/>
              </a:spcBef>
              <a:spcAft>
                <a:spcPts val="0"/>
              </a:spcAft>
              <a:buNone/>
              <a:defRPr b="0">
                <a:solidFill>
                  <a:srgbClr val="B7B7B7"/>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graphicFrame>
        <p:nvGraphicFramePr>
          <p:cNvPr id="108" name="Google Shape;108;p14"/>
          <p:cNvGraphicFramePr/>
          <p:nvPr/>
        </p:nvGraphicFramePr>
        <p:xfrm>
          <a:off x="931625" y="1100825"/>
          <a:ext cx="3000000" cy="3000000"/>
        </p:xfrm>
        <a:graphic>
          <a:graphicData uri="http://schemas.openxmlformats.org/drawingml/2006/table">
            <a:tbl>
              <a:tblPr>
                <a:noFill/>
                <a:tableStyleId>{5DC57D16-180E-48D1-93CA-76168695DEF6}</a:tableStyleId>
              </a:tblPr>
              <a:tblGrid>
                <a:gridCol w="3875475"/>
                <a:gridCol w="3875475"/>
              </a:tblGrid>
              <a:tr h="1690600">
                <a:tc>
                  <a:txBody>
                    <a:bodyPr/>
                    <a:lstStyle/>
                    <a:p>
                      <a:pPr indent="0" lvl="0" marL="0" rtl="0" algn="ctr">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758075">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09" name="Google Shape;109;p14"/>
          <p:cNvSpPr txBox="1"/>
          <p:nvPr>
            <p:ph idx="3" type="subTitle"/>
          </p:nvPr>
        </p:nvSpPr>
        <p:spPr>
          <a:xfrm>
            <a:off x="938625" y="1090025"/>
            <a:ext cx="38757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10" name="Google Shape;110;p14"/>
          <p:cNvSpPr txBox="1"/>
          <p:nvPr>
            <p:ph idx="4" type="subTitle"/>
          </p:nvPr>
        </p:nvSpPr>
        <p:spPr>
          <a:xfrm>
            <a:off x="4813741" y="1090025"/>
            <a:ext cx="38757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icing slide">
  <p:cSld name="CUSTOM_1_2_1_1">
    <p:bg>
      <p:bgPr>
        <a:solidFill>
          <a:srgbClr val="FFFFFF"/>
        </a:solidFill>
      </p:bgPr>
    </p:bg>
    <p:spTree>
      <p:nvGrpSpPr>
        <p:cNvPr id="111" name="Shape 111"/>
        <p:cNvGrpSpPr/>
        <p:nvPr/>
      </p:nvGrpSpPr>
      <p:grpSpPr>
        <a:xfrm>
          <a:off x="0" y="0"/>
          <a:ext cx="0" cy="0"/>
          <a:chOff x="0" y="0"/>
          <a:chExt cx="0" cy="0"/>
        </a:xfrm>
      </p:grpSpPr>
      <p:sp>
        <p:nvSpPr>
          <p:cNvPr id="112" name="Google Shape;112;p15"/>
          <p:cNvSpPr txBox="1"/>
          <p:nvPr>
            <p:ph type="title"/>
          </p:nvPr>
        </p:nvSpPr>
        <p:spPr>
          <a:xfrm>
            <a:off x="1766625" y="132439"/>
            <a:ext cx="7225200" cy="471000"/>
          </a:xfrm>
          <a:prstGeom prst="rect">
            <a:avLst/>
          </a:prstGeom>
        </p:spPr>
        <p:txBody>
          <a:bodyPr anchorCtr="0" anchor="t" bIns="91400" lIns="91400" spcFirstLastPara="1" rIns="91400" wrap="square" tIns="91400">
            <a:noAutofit/>
          </a:bodyPr>
          <a:lstStyle>
            <a:lvl1pPr lvl="0" rtl="0" algn="r">
              <a:spcBef>
                <a:spcPts val="0"/>
              </a:spcBef>
              <a:spcAft>
                <a:spcPts val="0"/>
              </a:spcAft>
              <a:buNone/>
              <a:defRPr b="1"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13" name="Google Shape;113;p15"/>
          <p:cNvSpPr txBox="1"/>
          <p:nvPr>
            <p:ph idx="1" type="subTitle"/>
          </p:nvPr>
        </p:nvSpPr>
        <p:spPr>
          <a:xfrm rot="-5400000">
            <a:off x="-2344775" y="2411750"/>
            <a:ext cx="5148300" cy="318300"/>
          </a:xfrm>
          <a:prstGeom prst="rect">
            <a:avLst/>
          </a:prstGeom>
        </p:spPr>
        <p:txBody>
          <a:bodyPr anchorCtr="0" anchor="ctr" bIns="91400" lIns="91400" spcFirstLastPara="1" rIns="91400" wrap="square" tIns="91400">
            <a:noAutofit/>
          </a:bodyPr>
          <a:lstStyle>
            <a:lvl1pPr lvl="0" rtl="0" algn="ctr">
              <a:spcBef>
                <a:spcPts val="0"/>
              </a:spcBef>
              <a:spcAft>
                <a:spcPts val="0"/>
              </a:spcAft>
              <a:buNone/>
              <a:defRPr sz="1200"/>
            </a:lvl1pPr>
            <a:lvl2pPr lvl="1" rtl="0" algn="ctr">
              <a:spcBef>
                <a:spcPts val="0"/>
              </a:spcBef>
              <a:spcAft>
                <a:spcPts val="0"/>
              </a:spcAft>
              <a:buNone/>
              <a:defRPr sz="1200"/>
            </a:lvl2pPr>
            <a:lvl3pPr lvl="2" rtl="0" algn="ctr">
              <a:spcBef>
                <a:spcPts val="0"/>
              </a:spcBef>
              <a:spcAft>
                <a:spcPts val="0"/>
              </a:spcAft>
              <a:buNone/>
              <a:defRPr sz="1200"/>
            </a:lvl3pPr>
            <a:lvl4pPr lvl="3" rtl="0" algn="ctr">
              <a:spcBef>
                <a:spcPts val="0"/>
              </a:spcBef>
              <a:spcAft>
                <a:spcPts val="0"/>
              </a:spcAft>
              <a:buNone/>
              <a:defRPr sz="1200"/>
            </a:lvl4pPr>
            <a:lvl5pPr lvl="4" rtl="0" algn="ctr">
              <a:spcBef>
                <a:spcPts val="0"/>
              </a:spcBef>
              <a:spcAft>
                <a:spcPts val="0"/>
              </a:spcAft>
              <a:buNone/>
              <a:defRPr sz="1200"/>
            </a:lvl5pPr>
            <a:lvl6pPr lvl="5" rtl="0" algn="ctr">
              <a:spcBef>
                <a:spcPts val="0"/>
              </a:spcBef>
              <a:spcAft>
                <a:spcPts val="0"/>
              </a:spcAft>
              <a:buNone/>
              <a:defRPr sz="1200"/>
            </a:lvl6pPr>
            <a:lvl7pPr lvl="6" rtl="0" algn="ctr">
              <a:spcBef>
                <a:spcPts val="0"/>
              </a:spcBef>
              <a:spcAft>
                <a:spcPts val="0"/>
              </a:spcAft>
              <a:buNone/>
              <a:defRPr sz="1200"/>
            </a:lvl7pPr>
            <a:lvl8pPr lvl="7" rtl="0" algn="ctr">
              <a:spcBef>
                <a:spcPts val="0"/>
              </a:spcBef>
              <a:spcAft>
                <a:spcPts val="0"/>
              </a:spcAft>
              <a:buNone/>
              <a:defRPr sz="1200"/>
            </a:lvl8pPr>
            <a:lvl9pPr lvl="8" rtl="0" algn="ctr">
              <a:spcBef>
                <a:spcPts val="0"/>
              </a:spcBef>
              <a:spcAft>
                <a:spcPts val="0"/>
              </a:spcAft>
              <a:buNone/>
              <a:defRPr sz="1200"/>
            </a:lvl9pPr>
          </a:lstStyle>
          <a:p/>
        </p:txBody>
      </p:sp>
      <p:sp>
        <p:nvSpPr>
          <p:cNvPr id="114" name="Google Shape;114;p15"/>
          <p:cNvSpPr txBox="1"/>
          <p:nvPr>
            <p:ph idx="2" type="subTitle"/>
          </p:nvPr>
        </p:nvSpPr>
        <p:spPr>
          <a:xfrm>
            <a:off x="5046350" y="498000"/>
            <a:ext cx="3868200" cy="248700"/>
          </a:xfrm>
          <a:prstGeom prst="rect">
            <a:avLst/>
          </a:prstGeom>
        </p:spPr>
        <p:txBody>
          <a:bodyPr anchorCtr="0" anchor="t" bIns="0" lIns="0" spcFirstLastPara="1" rIns="0" wrap="square" tIns="0">
            <a:noAutofit/>
          </a:bodyPr>
          <a:lstStyle>
            <a:lvl1pPr lvl="0" rtl="0" algn="r">
              <a:spcBef>
                <a:spcPts val="0"/>
              </a:spcBef>
              <a:spcAft>
                <a:spcPts val="0"/>
              </a:spcAft>
              <a:buNone/>
              <a:defRPr b="0">
                <a:solidFill>
                  <a:srgbClr val="B7B7B7"/>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15" name="Google Shape;115;p15"/>
          <p:cNvSpPr txBox="1"/>
          <p:nvPr/>
        </p:nvSpPr>
        <p:spPr>
          <a:xfrm>
            <a:off x="5046350" y="4301400"/>
            <a:ext cx="1938900" cy="613500"/>
          </a:xfrm>
          <a:prstGeom prst="rect">
            <a:avLst/>
          </a:prstGeom>
          <a:noFill/>
          <a:ln>
            <a:noFill/>
          </a:ln>
        </p:spPr>
        <p:txBody>
          <a:bodyPr anchorCtr="0" anchor="t" bIns="91400" lIns="91400" spcFirstLastPara="1" rIns="91400" wrap="square" tIns="91400">
            <a:noAutofit/>
          </a:bodyPr>
          <a:lstStyle/>
          <a:p>
            <a:pPr indent="0" lvl="0" marL="0" rtl="0" algn="l">
              <a:spcBef>
                <a:spcPts val="0"/>
              </a:spcBef>
              <a:spcAft>
                <a:spcPts val="0"/>
              </a:spcAft>
              <a:buClr>
                <a:schemeClr val="dk1"/>
              </a:buClr>
              <a:buSzPts val="2400"/>
              <a:buFont typeface="Arial"/>
              <a:buNone/>
            </a:pPr>
            <a:r>
              <a:rPr b="1" lang="en-US" sz="1800">
                <a:solidFill>
                  <a:schemeClr val="dk1"/>
                </a:solidFill>
              </a:rPr>
              <a:t>Effort:</a:t>
            </a:r>
            <a:endParaRPr b="1" sz="1800">
              <a:solidFill>
                <a:schemeClr val="dk1"/>
              </a:solidFill>
            </a:endParaRPr>
          </a:p>
          <a:p>
            <a:pPr indent="0" lvl="0" marL="0" rtl="0" algn="l">
              <a:spcBef>
                <a:spcPts val="0"/>
              </a:spcBef>
              <a:spcAft>
                <a:spcPts val="0"/>
              </a:spcAft>
              <a:buClr>
                <a:schemeClr val="dk1"/>
              </a:buClr>
              <a:buSzPts val="2400"/>
              <a:buFont typeface="Arial"/>
              <a:buNone/>
            </a:pPr>
            <a:r>
              <a:rPr b="1" lang="en-US" sz="1800">
                <a:solidFill>
                  <a:schemeClr val="dk1"/>
                </a:solidFill>
              </a:rPr>
              <a:t>Effort Estimate: </a:t>
            </a:r>
            <a:endParaRPr b="1" sz="1800">
              <a:solidFill>
                <a:schemeClr val="dk1"/>
              </a:solidFill>
            </a:endParaRPr>
          </a:p>
        </p:txBody>
      </p:sp>
      <p:sp>
        <p:nvSpPr>
          <p:cNvPr id="116" name="Google Shape;116;p15"/>
          <p:cNvSpPr txBox="1"/>
          <p:nvPr/>
        </p:nvSpPr>
        <p:spPr>
          <a:xfrm>
            <a:off x="388525" y="4051925"/>
            <a:ext cx="4183500" cy="868800"/>
          </a:xfrm>
          <a:prstGeom prst="rect">
            <a:avLst/>
          </a:prstGeom>
          <a:noFill/>
          <a:ln>
            <a:noFill/>
          </a:ln>
        </p:spPr>
        <p:txBody>
          <a:bodyPr anchorCtr="0" anchor="b" bIns="0" lIns="0" spcFirstLastPara="1" rIns="0" wrap="square" tIns="91425">
            <a:noAutofit/>
          </a:bodyPr>
          <a:lstStyle/>
          <a:p>
            <a:pPr indent="0" lvl="0" marL="0" rtl="0" algn="l">
              <a:spcBef>
                <a:spcPts val="0"/>
              </a:spcBef>
              <a:spcAft>
                <a:spcPts val="0"/>
              </a:spcAft>
              <a:buNone/>
            </a:pPr>
            <a:r>
              <a:rPr b="1" lang="en-US" sz="800"/>
              <a:t>NOTES:</a:t>
            </a:r>
            <a:br>
              <a:rPr b="1" lang="en-US" sz="800"/>
            </a:br>
            <a:endParaRPr b="1" sz="600"/>
          </a:p>
          <a:p>
            <a:pPr indent="-165100" lvl="0" marL="228600" rtl="0" algn="l">
              <a:spcBef>
                <a:spcPts val="0"/>
              </a:spcBef>
              <a:spcAft>
                <a:spcPts val="0"/>
              </a:spcAft>
              <a:buSzPts val="800"/>
              <a:buAutoNum type="arabicPeriod"/>
            </a:pPr>
            <a:r>
              <a:rPr b="1" lang="en-US" sz="800"/>
              <a:t>50% due upon the start and 50% due upon the completion</a:t>
            </a:r>
            <a:endParaRPr sz="800">
              <a:solidFill>
                <a:srgbClr val="999999"/>
              </a:solidFill>
            </a:endParaRPr>
          </a:p>
          <a:p>
            <a:pPr indent="-165100" lvl="0" marL="228600" rtl="0" algn="l">
              <a:spcBef>
                <a:spcPts val="0"/>
              </a:spcBef>
              <a:spcAft>
                <a:spcPts val="0"/>
              </a:spcAft>
              <a:buClr>
                <a:srgbClr val="999999"/>
              </a:buClr>
              <a:buSzPts val="800"/>
              <a:buAutoNum type="arabicPeriod"/>
            </a:pPr>
            <a:r>
              <a:rPr lang="en-US" sz="800">
                <a:solidFill>
                  <a:srgbClr val="999999"/>
                </a:solidFill>
              </a:rPr>
              <a:t>Resources will be available provisionally for an additional 2 months at the same rates</a:t>
            </a:r>
            <a:endParaRPr sz="800">
              <a:solidFill>
                <a:srgbClr val="999999"/>
              </a:solidFill>
            </a:endParaRPr>
          </a:p>
          <a:p>
            <a:pPr indent="-165100" lvl="0" marL="228600" rtl="0" algn="l">
              <a:spcBef>
                <a:spcPts val="0"/>
              </a:spcBef>
              <a:spcAft>
                <a:spcPts val="0"/>
              </a:spcAft>
              <a:buClr>
                <a:srgbClr val="999999"/>
              </a:buClr>
              <a:buSzPts val="800"/>
              <a:buAutoNum type="arabicPeriod"/>
            </a:pPr>
            <a:r>
              <a:rPr lang="en-US" sz="800">
                <a:solidFill>
                  <a:srgbClr val="999999"/>
                </a:solidFill>
              </a:rPr>
              <a:t>Travel costs are not included</a:t>
            </a:r>
            <a:endParaRPr sz="800">
              <a:solidFill>
                <a:srgbClr val="999999"/>
              </a:solidFill>
            </a:endParaRPr>
          </a:p>
        </p:txBody>
      </p:sp>
      <p:sp>
        <p:nvSpPr>
          <p:cNvPr id="117" name="Google Shape;117;p15"/>
          <p:cNvSpPr txBox="1"/>
          <p:nvPr>
            <p:ph idx="3" type="title"/>
          </p:nvPr>
        </p:nvSpPr>
        <p:spPr>
          <a:xfrm>
            <a:off x="6977275" y="4275381"/>
            <a:ext cx="1937400" cy="320700"/>
          </a:xfrm>
          <a:prstGeom prst="rect">
            <a:avLst/>
          </a:prstGeom>
        </p:spPr>
        <p:txBody>
          <a:bodyPr anchorCtr="0" anchor="t" bIns="91425" lIns="91425" spcFirstLastPara="1" rIns="0"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18" name="Google Shape;118;p15"/>
          <p:cNvSpPr txBox="1"/>
          <p:nvPr>
            <p:ph idx="4" type="title"/>
          </p:nvPr>
        </p:nvSpPr>
        <p:spPr>
          <a:xfrm>
            <a:off x="6977275" y="4578556"/>
            <a:ext cx="1937400" cy="320700"/>
          </a:xfrm>
          <a:prstGeom prst="rect">
            <a:avLst/>
          </a:prstGeom>
        </p:spPr>
        <p:txBody>
          <a:bodyPr anchorCtr="0" anchor="t" bIns="91425" lIns="91425" spcFirstLastPara="1" rIns="0"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 Intro – First Slide">
  <p:cSld name="CUSTOM_3">
    <p:spTree>
      <p:nvGrpSpPr>
        <p:cNvPr id="119" name="Shape 119"/>
        <p:cNvGrpSpPr/>
        <p:nvPr/>
      </p:nvGrpSpPr>
      <p:grpSpPr>
        <a:xfrm>
          <a:off x="0" y="0"/>
          <a:ext cx="0" cy="0"/>
          <a:chOff x="0" y="0"/>
          <a:chExt cx="0" cy="0"/>
        </a:xfrm>
      </p:grpSpPr>
      <p:sp>
        <p:nvSpPr>
          <p:cNvPr id="120" name="Google Shape;120;p16"/>
          <p:cNvSpPr txBox="1"/>
          <p:nvPr/>
        </p:nvSpPr>
        <p:spPr>
          <a:xfrm>
            <a:off x="469885" y="2929050"/>
            <a:ext cx="3844500" cy="6480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lang="en-US">
                <a:latin typeface="Helvetica Neue"/>
                <a:ea typeface="Helvetica Neue"/>
                <a:cs typeface="Helvetica Neue"/>
                <a:sym typeface="Helvetica Neue"/>
              </a:rPr>
              <a:t>We have created over </a:t>
            </a:r>
            <a:r>
              <a:rPr b="1" lang="en-US">
                <a:latin typeface="Helvetica Neue"/>
                <a:ea typeface="Helvetica Neue"/>
                <a:cs typeface="Helvetica Neue"/>
                <a:sym typeface="Helvetica Neue"/>
              </a:rPr>
              <a:t>$1B in new value</a:t>
            </a:r>
            <a:r>
              <a:rPr lang="en-US">
                <a:latin typeface="Helvetica Neue"/>
                <a:ea typeface="Helvetica Neue"/>
                <a:cs typeface="Helvetica Neue"/>
                <a:sym typeface="Helvetica Neue"/>
              </a:rPr>
              <a:t> by delivering successful </a:t>
            </a:r>
            <a:r>
              <a:rPr b="1" lang="en-US">
                <a:latin typeface="Helvetica Neue"/>
                <a:ea typeface="Helvetica Neue"/>
                <a:cs typeface="Helvetica Neue"/>
                <a:sym typeface="Helvetica Neue"/>
              </a:rPr>
              <a:t>businesses to market</a:t>
            </a:r>
            <a:endParaRPr>
              <a:latin typeface="Helvetica Neue"/>
              <a:ea typeface="Helvetica Neue"/>
              <a:cs typeface="Helvetica Neue"/>
              <a:sym typeface="Helvetica Neue"/>
            </a:endParaRPr>
          </a:p>
        </p:txBody>
      </p:sp>
      <p:pic>
        <p:nvPicPr>
          <p:cNvPr id="121" name="Google Shape;121;p16"/>
          <p:cNvPicPr preferRelativeResize="0"/>
          <p:nvPr/>
        </p:nvPicPr>
        <p:blipFill>
          <a:blip r:embed="rId2">
            <a:alphaModFix/>
          </a:blip>
          <a:stretch>
            <a:fillRect/>
          </a:stretch>
        </p:blipFill>
        <p:spPr>
          <a:xfrm>
            <a:off x="2180364" y="3493763"/>
            <a:ext cx="1903455" cy="61675"/>
          </a:xfrm>
          <a:prstGeom prst="rect">
            <a:avLst/>
          </a:prstGeom>
          <a:noFill/>
          <a:ln>
            <a:noFill/>
          </a:ln>
        </p:spPr>
      </p:pic>
      <p:sp>
        <p:nvSpPr>
          <p:cNvPr id="122" name="Google Shape;122;p16"/>
          <p:cNvSpPr txBox="1"/>
          <p:nvPr/>
        </p:nvSpPr>
        <p:spPr>
          <a:xfrm>
            <a:off x="469875" y="1462625"/>
            <a:ext cx="7437900" cy="1273500"/>
          </a:xfrm>
          <a:prstGeom prst="rect">
            <a:avLst/>
          </a:prstGeom>
          <a:noFill/>
          <a:ln>
            <a:noFill/>
          </a:ln>
        </p:spPr>
        <p:txBody>
          <a:bodyPr anchorCtr="0" anchor="ctr" bIns="91425" lIns="0" spcFirstLastPara="1" rIns="91425" wrap="square" tIns="91425">
            <a:noAutofit/>
          </a:bodyPr>
          <a:lstStyle/>
          <a:p>
            <a:pPr indent="0" lvl="0" marL="0" rtl="0" algn="l">
              <a:lnSpc>
                <a:spcPct val="80000"/>
              </a:lnSpc>
              <a:spcBef>
                <a:spcPts val="0"/>
              </a:spcBef>
              <a:spcAft>
                <a:spcPts val="0"/>
              </a:spcAft>
              <a:buNone/>
            </a:pPr>
            <a:r>
              <a:rPr b="1" lang="en-US" sz="5300">
                <a:latin typeface="Helvetica Neue"/>
                <a:ea typeface="Helvetica Neue"/>
                <a:cs typeface="Helvetica Neue"/>
                <a:sym typeface="Helvetica Neue"/>
              </a:rPr>
              <a:t>Digital Innovation </a:t>
            </a:r>
            <a:br>
              <a:rPr b="1" lang="en-US" sz="5300">
                <a:latin typeface="Helvetica Neue"/>
                <a:ea typeface="Helvetica Neue"/>
                <a:cs typeface="Helvetica Neue"/>
                <a:sym typeface="Helvetica Neue"/>
              </a:rPr>
            </a:br>
            <a:r>
              <a:rPr b="1" lang="en-US" sz="5300">
                <a:latin typeface="Helvetica Neue"/>
                <a:ea typeface="Helvetica Neue"/>
                <a:cs typeface="Helvetica Neue"/>
                <a:sym typeface="Helvetica Neue"/>
              </a:rPr>
              <a:t>with </a:t>
            </a:r>
            <a:r>
              <a:rPr b="1" lang="en-US" sz="5300">
                <a:solidFill>
                  <a:srgbClr val="0000FF"/>
                </a:solidFill>
                <a:latin typeface="Helvetica Neue"/>
                <a:ea typeface="Helvetica Neue"/>
                <a:cs typeface="Helvetica Neue"/>
                <a:sym typeface="Helvetica Neue"/>
              </a:rPr>
              <a:t>Startup DNA</a:t>
            </a:r>
            <a:endParaRPr b="1" sz="5300">
              <a:solidFill>
                <a:srgbClr val="0000FF"/>
              </a:solidFill>
              <a:latin typeface="Helvetica Neue"/>
              <a:ea typeface="Helvetica Neue"/>
              <a:cs typeface="Helvetica Neue"/>
              <a:sym typeface="Helvetica Neue"/>
            </a:endParaRPr>
          </a:p>
        </p:txBody>
      </p:sp>
      <p:cxnSp>
        <p:nvCxnSpPr>
          <p:cNvPr id="123" name="Google Shape;123;p16"/>
          <p:cNvCxnSpPr/>
          <p:nvPr/>
        </p:nvCxnSpPr>
        <p:spPr>
          <a:xfrm>
            <a:off x="8728400" y="3150762"/>
            <a:ext cx="0" cy="426300"/>
          </a:xfrm>
          <a:prstGeom prst="straightConnector1">
            <a:avLst/>
          </a:prstGeom>
          <a:noFill/>
          <a:ln cap="flat" cmpd="sng" w="9525">
            <a:solidFill>
              <a:srgbClr val="000000"/>
            </a:solidFill>
            <a:prstDash val="solid"/>
            <a:round/>
            <a:headEnd len="med" w="med" type="none"/>
            <a:tailEnd len="med" w="med" type="none"/>
          </a:ln>
        </p:spPr>
      </p:cxnSp>
      <p:sp>
        <p:nvSpPr>
          <p:cNvPr id="124" name="Google Shape;124;p16"/>
          <p:cNvSpPr txBox="1"/>
          <p:nvPr/>
        </p:nvSpPr>
        <p:spPr>
          <a:xfrm rot="-5400000">
            <a:off x="8351057" y="3728129"/>
            <a:ext cx="773700" cy="471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US" sz="800">
                <a:latin typeface="Roboto Mono SemiBold"/>
                <a:ea typeface="Roboto Mono SemiBold"/>
                <a:cs typeface="Roboto Mono SemiBold"/>
                <a:sym typeface="Roboto Mono SemiBold"/>
              </a:rPr>
              <a:t>JULY 2021</a:t>
            </a:r>
            <a:endParaRPr sz="800">
              <a:latin typeface="Roboto Mono SemiBold"/>
              <a:ea typeface="Roboto Mono SemiBold"/>
              <a:cs typeface="Roboto Mono SemiBold"/>
              <a:sym typeface="Roboto Mono SemiBold"/>
            </a:endParaRPr>
          </a:p>
        </p:txBody>
      </p:sp>
      <p:sp>
        <p:nvSpPr>
          <p:cNvPr id="125" name="Google Shape;125;p16"/>
          <p:cNvSpPr/>
          <p:nvPr/>
        </p:nvSpPr>
        <p:spPr>
          <a:xfrm>
            <a:off x="8540993" y="4541775"/>
            <a:ext cx="378300" cy="378300"/>
          </a:xfrm>
          <a:prstGeom prst="ellipse">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6"/>
          <p:cNvSpPr/>
          <p:nvPr/>
        </p:nvSpPr>
        <p:spPr>
          <a:xfrm rot="10800000">
            <a:off x="8661800" y="4692335"/>
            <a:ext cx="133200" cy="1152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27" name="Google Shape;127;p16"/>
          <p:cNvGraphicFramePr/>
          <p:nvPr/>
        </p:nvGraphicFramePr>
        <p:xfrm>
          <a:off x="529893" y="4116935"/>
          <a:ext cx="3000000" cy="3000000"/>
        </p:xfrm>
        <a:graphic>
          <a:graphicData uri="http://schemas.openxmlformats.org/drawingml/2006/table">
            <a:tbl>
              <a:tblPr>
                <a:noFill/>
                <a:tableStyleId>{5DC57D16-180E-48D1-93CA-76168695DEF6}</a:tableStyleId>
              </a:tblPr>
              <a:tblGrid>
                <a:gridCol w="1177075"/>
                <a:gridCol w="1177075"/>
                <a:gridCol w="1177075"/>
                <a:gridCol w="1177075"/>
              </a:tblGrid>
              <a:tr h="294200">
                <a:tc>
                  <a:txBody>
                    <a:bodyPr/>
                    <a:lstStyle/>
                    <a:p>
                      <a:pPr indent="0" lvl="0" marL="0" rtl="0" algn="l">
                        <a:lnSpc>
                          <a:spcPct val="115000"/>
                        </a:lnSpc>
                        <a:spcBef>
                          <a:spcPts val="0"/>
                        </a:spcBef>
                        <a:spcAft>
                          <a:spcPts val="0"/>
                        </a:spcAft>
                        <a:buClr>
                          <a:srgbClr val="000000"/>
                        </a:buClr>
                        <a:buSzPts val="1100"/>
                        <a:buFont typeface="Arial"/>
                        <a:buNone/>
                      </a:pPr>
                      <a:r>
                        <a:rPr lang="en-US" sz="700">
                          <a:solidFill>
                            <a:srgbClr val="0000FF"/>
                          </a:solidFill>
                          <a:latin typeface="Roboto Mono SemiBold"/>
                          <a:ea typeface="Roboto Mono SemiBold"/>
                          <a:cs typeface="Roboto Mono SemiBold"/>
                          <a:sym typeface="Roboto Mono SemiBold"/>
                        </a:rPr>
                        <a:t>VALUE </a:t>
                      </a:r>
                      <a:br>
                        <a:rPr lang="en-US" sz="700">
                          <a:solidFill>
                            <a:srgbClr val="0000FF"/>
                          </a:solidFill>
                          <a:latin typeface="Roboto Mono SemiBold"/>
                          <a:ea typeface="Roboto Mono SemiBold"/>
                          <a:cs typeface="Roboto Mono SemiBold"/>
                          <a:sym typeface="Roboto Mono SemiBold"/>
                        </a:rPr>
                      </a:br>
                      <a:r>
                        <a:rPr lang="en-US" sz="700">
                          <a:solidFill>
                            <a:srgbClr val="0000FF"/>
                          </a:solidFill>
                          <a:latin typeface="Roboto Mono SemiBold"/>
                          <a:ea typeface="Roboto Mono SemiBold"/>
                          <a:cs typeface="Roboto Mono SemiBold"/>
                          <a:sym typeface="Roboto Mono SemiBold"/>
                        </a:rPr>
                        <a:t>CREATED</a:t>
                      </a:r>
                      <a:endParaRPr sz="1200">
                        <a:solidFill>
                          <a:srgbClr val="0000FF"/>
                        </a:solidFill>
                        <a:latin typeface="Roboto Mono SemiBold"/>
                        <a:ea typeface="Roboto Mono SemiBold"/>
                        <a:cs typeface="Roboto Mono SemiBold"/>
                        <a:sym typeface="Roboto Mono SemiBol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Clr>
                          <a:srgbClr val="000000"/>
                        </a:buClr>
                        <a:buSzPts val="1100"/>
                        <a:buFont typeface="Arial"/>
                        <a:buNone/>
                      </a:pPr>
                      <a:r>
                        <a:rPr lang="en-US" sz="700">
                          <a:solidFill>
                            <a:srgbClr val="0000FF"/>
                          </a:solidFill>
                          <a:latin typeface="Roboto Mono SemiBold"/>
                          <a:ea typeface="Roboto Mono SemiBold"/>
                          <a:cs typeface="Roboto Mono SemiBold"/>
                          <a:sym typeface="Roboto Mono SemiBold"/>
                        </a:rPr>
                        <a:t>PRODUCTS</a:t>
                      </a:r>
                      <a:endParaRPr sz="700">
                        <a:solidFill>
                          <a:srgbClr val="0000FF"/>
                        </a:solidFill>
                        <a:latin typeface="Roboto Mono SemiBold"/>
                        <a:ea typeface="Roboto Mono SemiBold"/>
                        <a:cs typeface="Roboto Mono SemiBold"/>
                        <a:sym typeface="Roboto Mono SemiBold"/>
                      </a:endParaRPr>
                    </a:p>
                    <a:p>
                      <a:pPr indent="0" lvl="0" marL="0" rtl="0" algn="l">
                        <a:lnSpc>
                          <a:spcPct val="115000"/>
                        </a:lnSpc>
                        <a:spcBef>
                          <a:spcPts val="0"/>
                        </a:spcBef>
                        <a:spcAft>
                          <a:spcPts val="0"/>
                        </a:spcAft>
                        <a:buClr>
                          <a:srgbClr val="000000"/>
                        </a:buClr>
                        <a:buSzPts val="1100"/>
                        <a:buFont typeface="Arial"/>
                        <a:buNone/>
                      </a:pPr>
                      <a:r>
                        <a:rPr lang="en-US" sz="700">
                          <a:solidFill>
                            <a:srgbClr val="0000FF"/>
                          </a:solidFill>
                          <a:latin typeface="Roboto Mono SemiBold"/>
                          <a:ea typeface="Roboto Mono SemiBold"/>
                          <a:cs typeface="Roboto Mono SemiBold"/>
                          <a:sym typeface="Roboto Mono SemiBold"/>
                        </a:rPr>
                        <a:t>DEVELOPED</a:t>
                      </a:r>
                      <a:endParaRPr sz="1200">
                        <a:solidFill>
                          <a:srgbClr val="0000FF"/>
                        </a:solidFill>
                        <a:latin typeface="Roboto Mono SemiBold"/>
                        <a:ea typeface="Roboto Mono SemiBold"/>
                        <a:cs typeface="Roboto Mono SemiBold"/>
                        <a:sym typeface="Roboto Mono SemiBol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Clr>
                          <a:srgbClr val="000000"/>
                        </a:buClr>
                        <a:buSzPts val="1100"/>
                        <a:buFont typeface="Arial"/>
                        <a:buNone/>
                      </a:pPr>
                      <a:r>
                        <a:rPr lang="en-US" sz="700">
                          <a:solidFill>
                            <a:srgbClr val="0000FF"/>
                          </a:solidFill>
                          <a:latin typeface="Roboto Mono SemiBold"/>
                          <a:ea typeface="Roboto Mono SemiBold"/>
                          <a:cs typeface="Roboto Mono SemiBold"/>
                          <a:sym typeface="Roboto Mono SemiBold"/>
                        </a:rPr>
                        <a:t>YEARS ON </a:t>
                      </a:r>
                      <a:br>
                        <a:rPr lang="en-US" sz="700">
                          <a:solidFill>
                            <a:srgbClr val="0000FF"/>
                          </a:solidFill>
                          <a:latin typeface="Roboto Mono SemiBold"/>
                          <a:ea typeface="Roboto Mono SemiBold"/>
                          <a:cs typeface="Roboto Mono SemiBold"/>
                          <a:sym typeface="Roboto Mono SemiBold"/>
                        </a:rPr>
                      </a:br>
                      <a:r>
                        <a:rPr lang="en-US" sz="700">
                          <a:solidFill>
                            <a:srgbClr val="0000FF"/>
                          </a:solidFill>
                          <a:latin typeface="Roboto Mono SemiBold"/>
                          <a:ea typeface="Roboto Mono SemiBold"/>
                          <a:cs typeface="Roboto Mono SemiBold"/>
                          <a:sym typeface="Roboto Mono SemiBold"/>
                        </a:rPr>
                        <a:t>THE MARKET</a:t>
                      </a:r>
                      <a:endParaRPr sz="700">
                        <a:solidFill>
                          <a:srgbClr val="0000FF"/>
                        </a:solidFill>
                        <a:latin typeface="Roboto Mono SemiBold"/>
                        <a:ea typeface="Roboto Mono SemiBold"/>
                        <a:cs typeface="Roboto Mono SemiBold"/>
                        <a:sym typeface="Roboto Mono SemiBol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Clr>
                          <a:srgbClr val="000000"/>
                        </a:buClr>
                        <a:buSzPts val="1100"/>
                        <a:buFont typeface="Arial"/>
                        <a:buNone/>
                      </a:pPr>
                      <a:r>
                        <a:rPr lang="en-US" sz="700">
                          <a:solidFill>
                            <a:srgbClr val="0000FF"/>
                          </a:solidFill>
                          <a:latin typeface="Roboto Mono SemiBold"/>
                          <a:ea typeface="Roboto Mono SemiBold"/>
                          <a:cs typeface="Roboto Mono SemiBold"/>
                          <a:sym typeface="Roboto Mono SemiBold"/>
                        </a:rPr>
                        <a:t>TEAM </a:t>
                      </a:r>
                      <a:br>
                        <a:rPr lang="en-US" sz="700">
                          <a:solidFill>
                            <a:srgbClr val="0000FF"/>
                          </a:solidFill>
                          <a:latin typeface="Roboto Mono SemiBold"/>
                          <a:ea typeface="Roboto Mono SemiBold"/>
                          <a:cs typeface="Roboto Mono SemiBold"/>
                          <a:sym typeface="Roboto Mono SemiBold"/>
                        </a:rPr>
                      </a:br>
                      <a:r>
                        <a:rPr lang="en-US" sz="700">
                          <a:solidFill>
                            <a:srgbClr val="0000FF"/>
                          </a:solidFill>
                          <a:latin typeface="Roboto Mono SemiBold"/>
                          <a:ea typeface="Roboto Mono SemiBold"/>
                          <a:cs typeface="Roboto Mono SemiBold"/>
                          <a:sym typeface="Roboto Mono SemiBold"/>
                        </a:rPr>
                        <a:t>NATIONALITIES</a:t>
                      </a:r>
                      <a:endParaRPr sz="1200">
                        <a:solidFill>
                          <a:srgbClr val="0000FF"/>
                        </a:solidFill>
                        <a:latin typeface="Roboto Mono SemiBold"/>
                        <a:ea typeface="Roboto Mono SemiBold"/>
                        <a:cs typeface="Roboto Mono SemiBold"/>
                        <a:sym typeface="Roboto Mono SemiBold"/>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94200">
                <a:tc>
                  <a:txBody>
                    <a:bodyPr/>
                    <a:lstStyle/>
                    <a:p>
                      <a:pPr indent="0" lvl="0" marL="0" rtl="0" algn="l">
                        <a:spcBef>
                          <a:spcPts val="0"/>
                        </a:spcBef>
                        <a:spcAft>
                          <a:spcPts val="0"/>
                        </a:spcAft>
                        <a:buClr>
                          <a:srgbClr val="000000"/>
                        </a:buClr>
                        <a:buSzPts val="1100"/>
                        <a:buFont typeface="Arial"/>
                        <a:buNone/>
                      </a:pPr>
                      <a:r>
                        <a:rPr b="1" lang="en-US" sz="2000">
                          <a:latin typeface="Helvetica Neue"/>
                          <a:ea typeface="Helvetica Neue"/>
                          <a:cs typeface="Helvetica Neue"/>
                          <a:sym typeface="Helvetica Neue"/>
                        </a:rPr>
                        <a:t>$1B</a:t>
                      </a:r>
                      <a:endParaRPr sz="1200">
                        <a:latin typeface="Helvetica Neue"/>
                        <a:ea typeface="Helvetica Neue"/>
                        <a:cs typeface="Helvetica Neue"/>
                        <a:sym typeface="Helvetica Neue"/>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b="1" lang="en-US" sz="2000">
                          <a:latin typeface="Helvetica Neue"/>
                          <a:ea typeface="Helvetica Neue"/>
                          <a:cs typeface="Helvetica Neue"/>
                          <a:sym typeface="Helvetica Neue"/>
                        </a:rPr>
                        <a:t>80+</a:t>
                      </a:r>
                      <a:endParaRPr b="1" sz="1200">
                        <a:latin typeface="Helvetica Neue"/>
                        <a:ea typeface="Helvetica Neue"/>
                        <a:cs typeface="Helvetica Neue"/>
                        <a:sym typeface="Helvetica Neue"/>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b="1" lang="en-US" sz="2000">
                          <a:latin typeface="Helvetica Neue"/>
                          <a:ea typeface="Helvetica Neue"/>
                          <a:cs typeface="Helvetica Neue"/>
                          <a:sym typeface="Helvetica Neue"/>
                        </a:rPr>
                        <a:t>12</a:t>
                      </a:r>
                      <a:endParaRPr sz="1200">
                        <a:latin typeface="Helvetica Neue"/>
                        <a:ea typeface="Helvetica Neue"/>
                        <a:cs typeface="Helvetica Neue"/>
                        <a:sym typeface="Helvetica Neue"/>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b="1" lang="en-US" sz="2000">
                          <a:latin typeface="Helvetica Neue"/>
                          <a:ea typeface="Helvetica Neue"/>
                          <a:cs typeface="Helvetica Neue"/>
                          <a:sym typeface="Helvetica Neue"/>
                        </a:rPr>
                        <a:t>14</a:t>
                      </a:r>
                      <a:endParaRPr sz="1200">
                        <a:latin typeface="Helvetica Neue"/>
                        <a:ea typeface="Helvetica Neue"/>
                        <a:cs typeface="Helvetica Neue"/>
                        <a:sym typeface="Helvetica Neue"/>
                      </a:endParaRPr>
                    </a:p>
                  </a:txBody>
                  <a:tcPr marT="0" marB="0" marR="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28" name="Google Shape;128;p16"/>
          <p:cNvSpPr txBox="1"/>
          <p:nvPr/>
        </p:nvSpPr>
        <p:spPr>
          <a:xfrm>
            <a:off x="6248950" y="233976"/>
            <a:ext cx="1007100" cy="471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US" sz="800">
                <a:solidFill>
                  <a:srgbClr val="0000FF"/>
                </a:solidFill>
                <a:latin typeface="Helvetica Neue"/>
                <a:ea typeface="Helvetica Neue"/>
                <a:cs typeface="Helvetica Neue"/>
                <a:sym typeface="Helvetica Neue"/>
              </a:rPr>
              <a:t>hello@u.plus</a:t>
            </a:r>
            <a:endParaRPr b="1" sz="800">
              <a:solidFill>
                <a:srgbClr val="0000FF"/>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rPr b="1" lang="en-US" sz="800">
                <a:solidFill>
                  <a:srgbClr val="0000FF"/>
                </a:solidFill>
                <a:latin typeface="Helvetica Neue"/>
                <a:ea typeface="Helvetica Neue"/>
                <a:cs typeface="Helvetica Neue"/>
                <a:sym typeface="Helvetica Neue"/>
              </a:rPr>
              <a:t>+1 (347) 200-7553</a:t>
            </a:r>
            <a:endParaRPr b="1" sz="800">
              <a:solidFill>
                <a:srgbClr val="0000FF"/>
              </a:solidFill>
              <a:latin typeface="Helvetica Neue"/>
              <a:ea typeface="Helvetica Neue"/>
              <a:cs typeface="Helvetica Neue"/>
              <a:sym typeface="Helvetica Neue"/>
            </a:endParaRPr>
          </a:p>
        </p:txBody>
      </p:sp>
      <p:sp>
        <p:nvSpPr>
          <p:cNvPr id="129" name="Google Shape;129;p16"/>
          <p:cNvSpPr txBox="1"/>
          <p:nvPr/>
        </p:nvSpPr>
        <p:spPr>
          <a:xfrm>
            <a:off x="7455175" y="233975"/>
            <a:ext cx="1339800" cy="7497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lang="en-US" sz="800">
                <a:solidFill>
                  <a:srgbClr val="666666"/>
                </a:solidFill>
                <a:latin typeface="Helvetica Neue"/>
                <a:ea typeface="Helvetica Neue"/>
                <a:cs typeface="Helvetica Neue"/>
                <a:sym typeface="Helvetica Neue"/>
              </a:rPr>
              <a:t>44 Tehama St.</a:t>
            </a:r>
            <a:endParaRPr sz="800">
              <a:solidFill>
                <a:srgbClr val="666666"/>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lang="en-US" sz="800">
                <a:solidFill>
                  <a:srgbClr val="666666"/>
                </a:solidFill>
                <a:latin typeface="Helvetica Neue"/>
                <a:ea typeface="Helvetica Neue"/>
                <a:cs typeface="Helvetica Neue"/>
                <a:sym typeface="Helvetica Neue"/>
              </a:rPr>
              <a:t>San Francisco, CA 94105</a:t>
            </a:r>
            <a:endParaRPr sz="800">
              <a:solidFill>
                <a:srgbClr val="666666"/>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b="1" sz="800">
              <a:solidFill>
                <a:schemeClr val="dk1"/>
              </a:solidFill>
              <a:latin typeface="Helvetica Neue"/>
              <a:ea typeface="Helvetica Neue"/>
              <a:cs typeface="Helvetica Neue"/>
              <a:sym typeface="Helvetica Neue"/>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 Intro – Why we do what we do">
  <p:cSld name="CUSTOM_4">
    <p:spTree>
      <p:nvGrpSpPr>
        <p:cNvPr id="130" name="Shape 130"/>
        <p:cNvGrpSpPr/>
        <p:nvPr/>
      </p:nvGrpSpPr>
      <p:grpSpPr>
        <a:xfrm>
          <a:off x="0" y="0"/>
          <a:ext cx="0" cy="0"/>
          <a:chOff x="0" y="0"/>
          <a:chExt cx="0" cy="0"/>
        </a:xfrm>
      </p:grpSpPr>
      <p:sp>
        <p:nvSpPr>
          <p:cNvPr id="131" name="Google Shape;131;p17"/>
          <p:cNvSpPr txBox="1"/>
          <p:nvPr/>
        </p:nvSpPr>
        <p:spPr>
          <a:xfrm>
            <a:off x="4097850" y="132450"/>
            <a:ext cx="4893900" cy="471000"/>
          </a:xfrm>
          <a:prstGeom prst="rect">
            <a:avLst/>
          </a:prstGeom>
          <a:noFill/>
          <a:ln>
            <a:noFill/>
          </a:ln>
        </p:spPr>
        <p:txBody>
          <a:bodyPr anchorCtr="0" anchor="t" bIns="91400" lIns="91400" spcFirstLastPara="1" rIns="91400" wrap="square" tIns="91400">
            <a:noAutofit/>
          </a:bodyPr>
          <a:lstStyle/>
          <a:p>
            <a:pPr indent="0" lvl="0" marL="0" rtl="0" algn="r">
              <a:spcBef>
                <a:spcPts val="0"/>
              </a:spcBef>
              <a:spcAft>
                <a:spcPts val="0"/>
              </a:spcAft>
              <a:buNone/>
            </a:pPr>
            <a:r>
              <a:rPr b="1" lang="en-US" sz="1800">
                <a:solidFill>
                  <a:schemeClr val="dk1"/>
                </a:solidFill>
                <a:latin typeface="Helvetica Neue"/>
                <a:ea typeface="Helvetica Neue"/>
                <a:cs typeface="Helvetica Neue"/>
                <a:sym typeface="Helvetica Neue"/>
              </a:rPr>
              <a:t>Why we do what we do</a:t>
            </a:r>
            <a:endParaRPr b="1" sz="1800">
              <a:solidFill>
                <a:schemeClr val="dk1"/>
              </a:solidFill>
              <a:latin typeface="Helvetica Neue"/>
              <a:ea typeface="Helvetica Neue"/>
              <a:cs typeface="Helvetica Neue"/>
              <a:sym typeface="Helvetica Neue"/>
            </a:endParaRPr>
          </a:p>
        </p:txBody>
      </p:sp>
      <p:sp>
        <p:nvSpPr>
          <p:cNvPr id="132" name="Google Shape;132;p17"/>
          <p:cNvSpPr txBox="1"/>
          <p:nvPr/>
        </p:nvSpPr>
        <p:spPr>
          <a:xfrm>
            <a:off x="229375" y="1037101"/>
            <a:ext cx="4089000" cy="2918400"/>
          </a:xfrm>
          <a:prstGeom prst="rect">
            <a:avLst/>
          </a:prstGeom>
          <a:noFill/>
          <a:ln>
            <a:noFill/>
          </a:ln>
        </p:spPr>
        <p:txBody>
          <a:bodyPr anchorCtr="0" anchor="t" bIns="91425" lIns="0" spcFirstLastPara="1" rIns="91425" wrap="square" tIns="91425">
            <a:spAutoFit/>
          </a:bodyPr>
          <a:lstStyle/>
          <a:p>
            <a:pPr indent="0" lvl="0" marL="0" rtl="0" algn="l">
              <a:lnSpc>
                <a:spcPct val="80000"/>
              </a:lnSpc>
              <a:spcBef>
                <a:spcPts val="0"/>
              </a:spcBef>
              <a:spcAft>
                <a:spcPts val="0"/>
              </a:spcAft>
              <a:buNone/>
            </a:pPr>
            <a:r>
              <a:rPr b="1" lang="en-US" sz="3700">
                <a:solidFill>
                  <a:srgbClr val="0000FF"/>
                </a:solidFill>
                <a:latin typeface="Helvetica Neue"/>
                <a:ea typeface="Helvetica Neue"/>
                <a:cs typeface="Helvetica Neue"/>
                <a:sym typeface="Helvetica Neue"/>
              </a:rPr>
              <a:t>Innovation</a:t>
            </a:r>
            <a:r>
              <a:rPr b="1" lang="en-US" sz="3700">
                <a:solidFill>
                  <a:schemeClr val="dk1"/>
                </a:solidFill>
                <a:latin typeface="Helvetica Neue"/>
                <a:ea typeface="Helvetica Neue"/>
                <a:cs typeface="Helvetica Neue"/>
                <a:sym typeface="Helvetica Neue"/>
              </a:rPr>
              <a:t> is the most important way to </a:t>
            </a:r>
            <a:r>
              <a:rPr b="1" lang="en-US" sz="3700">
                <a:solidFill>
                  <a:srgbClr val="0000FF"/>
                </a:solidFill>
                <a:latin typeface="Helvetica Neue"/>
                <a:ea typeface="Helvetica Neue"/>
                <a:cs typeface="Helvetica Neue"/>
                <a:sym typeface="Helvetica Neue"/>
              </a:rPr>
              <a:t>grow and protect market share</a:t>
            </a:r>
            <a:r>
              <a:rPr b="1" baseline="30000" lang="en-US" sz="3700">
                <a:solidFill>
                  <a:schemeClr val="dk1"/>
                </a:solidFill>
                <a:latin typeface="Helvetica Neue"/>
                <a:ea typeface="Helvetica Neue"/>
                <a:cs typeface="Helvetica Neue"/>
                <a:sym typeface="Helvetica Neue"/>
              </a:rPr>
              <a:t>1</a:t>
            </a:r>
            <a:r>
              <a:rPr b="1" lang="en-US" sz="3700">
                <a:solidFill>
                  <a:schemeClr val="dk1"/>
                </a:solidFill>
                <a:latin typeface="Helvetica Neue"/>
                <a:ea typeface="Helvetica Neue"/>
                <a:cs typeface="Helvetica Neue"/>
                <a:sym typeface="Helvetica Neue"/>
              </a:rPr>
              <a:t>, yet </a:t>
            </a:r>
            <a:br>
              <a:rPr b="1" lang="en-US" sz="3700">
                <a:solidFill>
                  <a:schemeClr val="dk1"/>
                </a:solidFill>
                <a:latin typeface="Helvetica Neue"/>
                <a:ea typeface="Helvetica Neue"/>
                <a:cs typeface="Helvetica Neue"/>
                <a:sym typeface="Helvetica Neue"/>
              </a:rPr>
            </a:br>
            <a:r>
              <a:rPr b="1" lang="en-US" sz="3700">
                <a:solidFill>
                  <a:schemeClr val="dk1"/>
                </a:solidFill>
                <a:latin typeface="Helvetica Neue"/>
                <a:ea typeface="Helvetica Neue"/>
                <a:cs typeface="Helvetica Neue"/>
                <a:sym typeface="Helvetica Neue"/>
              </a:rPr>
              <a:t>95% of it fails</a:t>
            </a:r>
            <a:r>
              <a:rPr b="1" baseline="30000" lang="en-US" sz="3700">
                <a:solidFill>
                  <a:schemeClr val="dk1"/>
                </a:solidFill>
                <a:latin typeface="Helvetica Neue"/>
                <a:ea typeface="Helvetica Neue"/>
                <a:cs typeface="Helvetica Neue"/>
                <a:sym typeface="Helvetica Neue"/>
              </a:rPr>
              <a:t>2</a:t>
            </a:r>
            <a:r>
              <a:rPr b="1" lang="en-US" sz="3700">
                <a:solidFill>
                  <a:schemeClr val="dk1"/>
                </a:solidFill>
                <a:latin typeface="Helvetica Neue"/>
                <a:ea typeface="Helvetica Neue"/>
                <a:cs typeface="Helvetica Neue"/>
                <a:sym typeface="Helvetica Neue"/>
              </a:rPr>
              <a:t>.</a:t>
            </a:r>
            <a:endParaRPr b="1" sz="3700">
              <a:solidFill>
                <a:schemeClr val="dk1"/>
              </a:solidFill>
              <a:latin typeface="Helvetica Neue"/>
              <a:ea typeface="Helvetica Neue"/>
              <a:cs typeface="Helvetica Neue"/>
              <a:sym typeface="Helvetica Neue"/>
            </a:endParaRPr>
          </a:p>
        </p:txBody>
      </p:sp>
      <p:grpSp>
        <p:nvGrpSpPr>
          <p:cNvPr id="133" name="Google Shape;133;p17"/>
          <p:cNvGrpSpPr/>
          <p:nvPr/>
        </p:nvGrpSpPr>
        <p:grpSpPr>
          <a:xfrm>
            <a:off x="6485025" y="1844814"/>
            <a:ext cx="1903500" cy="888325"/>
            <a:chOff x="7010975" y="2278000"/>
            <a:chExt cx="1903500" cy="888325"/>
          </a:xfrm>
        </p:grpSpPr>
        <p:sp>
          <p:nvSpPr>
            <p:cNvPr id="134" name="Google Shape;134;p17"/>
            <p:cNvSpPr txBox="1"/>
            <p:nvPr/>
          </p:nvSpPr>
          <p:spPr>
            <a:xfrm>
              <a:off x="7010975" y="2278000"/>
              <a:ext cx="1659600" cy="3648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1300">
                  <a:solidFill>
                    <a:schemeClr val="dk1"/>
                  </a:solidFill>
                  <a:latin typeface="Helvetica Neue"/>
                  <a:ea typeface="Helvetica Neue"/>
                  <a:cs typeface="Helvetica Neue"/>
                  <a:sym typeface="Helvetica Neue"/>
                </a:rPr>
                <a:t>Mindset</a:t>
              </a:r>
              <a:endParaRPr sz="1300"/>
            </a:p>
          </p:txBody>
        </p:sp>
        <p:sp>
          <p:nvSpPr>
            <p:cNvPr id="135" name="Google Shape;135;p17"/>
            <p:cNvSpPr txBox="1"/>
            <p:nvPr/>
          </p:nvSpPr>
          <p:spPr>
            <a:xfrm>
              <a:off x="7010975" y="2566025"/>
              <a:ext cx="1903500" cy="6003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US" sz="900">
                  <a:latin typeface="Helvetica Neue"/>
                  <a:ea typeface="Helvetica Neue"/>
                  <a:cs typeface="Helvetica Neue"/>
                  <a:sym typeface="Helvetica Neue"/>
                </a:rPr>
                <a:t>People who think big, act fast, and iterate with intelligence to optimize for learning</a:t>
              </a:r>
              <a:endParaRPr sz="900">
                <a:latin typeface="Helvetica Neue"/>
                <a:ea typeface="Helvetica Neue"/>
                <a:cs typeface="Helvetica Neue"/>
                <a:sym typeface="Helvetica Neue"/>
              </a:endParaRPr>
            </a:p>
          </p:txBody>
        </p:sp>
      </p:grpSp>
      <p:grpSp>
        <p:nvGrpSpPr>
          <p:cNvPr id="136" name="Google Shape;136;p17"/>
          <p:cNvGrpSpPr/>
          <p:nvPr/>
        </p:nvGrpSpPr>
        <p:grpSpPr>
          <a:xfrm>
            <a:off x="6485022" y="2712577"/>
            <a:ext cx="1903500" cy="749725"/>
            <a:chOff x="7010975" y="2278000"/>
            <a:chExt cx="1903500" cy="749725"/>
          </a:xfrm>
        </p:grpSpPr>
        <p:sp>
          <p:nvSpPr>
            <p:cNvPr id="137" name="Google Shape;137;p17"/>
            <p:cNvSpPr txBox="1"/>
            <p:nvPr/>
          </p:nvSpPr>
          <p:spPr>
            <a:xfrm>
              <a:off x="7010975" y="2278000"/>
              <a:ext cx="1903500" cy="3648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1300">
                  <a:solidFill>
                    <a:schemeClr val="dk1"/>
                  </a:solidFill>
                  <a:latin typeface="Helvetica Neue"/>
                  <a:ea typeface="Helvetica Neue"/>
                  <a:cs typeface="Helvetica Neue"/>
                  <a:sym typeface="Helvetica Neue"/>
                </a:rPr>
                <a:t>Skill set</a:t>
              </a:r>
              <a:endParaRPr sz="1300"/>
            </a:p>
          </p:txBody>
        </p:sp>
        <p:sp>
          <p:nvSpPr>
            <p:cNvPr id="138" name="Google Shape;138;p17"/>
            <p:cNvSpPr txBox="1"/>
            <p:nvPr/>
          </p:nvSpPr>
          <p:spPr>
            <a:xfrm>
              <a:off x="7010975" y="2566025"/>
              <a:ext cx="1903500" cy="461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US" sz="900">
                  <a:latin typeface="Helvetica Neue"/>
                  <a:ea typeface="Helvetica Neue"/>
                  <a:cs typeface="Helvetica Neue"/>
                  <a:sym typeface="Helvetica Neue"/>
                </a:rPr>
                <a:t>Experienced and dedicated, stage-relevant teams</a:t>
              </a:r>
              <a:endParaRPr sz="900">
                <a:latin typeface="Helvetica Neue"/>
                <a:ea typeface="Helvetica Neue"/>
                <a:cs typeface="Helvetica Neue"/>
                <a:sym typeface="Helvetica Neue"/>
              </a:endParaRPr>
            </a:p>
          </p:txBody>
        </p:sp>
      </p:grpSp>
      <p:grpSp>
        <p:nvGrpSpPr>
          <p:cNvPr id="139" name="Google Shape;139;p17"/>
          <p:cNvGrpSpPr/>
          <p:nvPr/>
        </p:nvGrpSpPr>
        <p:grpSpPr>
          <a:xfrm>
            <a:off x="6485022" y="3509464"/>
            <a:ext cx="1903500" cy="888325"/>
            <a:chOff x="7010975" y="2278000"/>
            <a:chExt cx="1903500" cy="888325"/>
          </a:xfrm>
        </p:grpSpPr>
        <p:sp>
          <p:nvSpPr>
            <p:cNvPr id="140" name="Google Shape;140;p17"/>
            <p:cNvSpPr txBox="1"/>
            <p:nvPr/>
          </p:nvSpPr>
          <p:spPr>
            <a:xfrm>
              <a:off x="7010975" y="2278000"/>
              <a:ext cx="1903500" cy="3648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1300">
                  <a:solidFill>
                    <a:schemeClr val="dk1"/>
                  </a:solidFill>
                  <a:latin typeface="Helvetica Neue"/>
                  <a:ea typeface="Helvetica Neue"/>
                  <a:cs typeface="Helvetica Neue"/>
                  <a:sym typeface="Helvetica Neue"/>
                </a:rPr>
                <a:t>Execution</a:t>
              </a:r>
              <a:endParaRPr b="1" sz="1300">
                <a:solidFill>
                  <a:schemeClr val="dk1"/>
                </a:solidFill>
                <a:latin typeface="Helvetica Neue"/>
                <a:ea typeface="Helvetica Neue"/>
                <a:cs typeface="Helvetica Neue"/>
                <a:sym typeface="Helvetica Neue"/>
              </a:endParaRPr>
            </a:p>
          </p:txBody>
        </p:sp>
        <p:sp>
          <p:nvSpPr>
            <p:cNvPr id="141" name="Google Shape;141;p17"/>
            <p:cNvSpPr txBox="1"/>
            <p:nvPr/>
          </p:nvSpPr>
          <p:spPr>
            <a:xfrm>
              <a:off x="7010975" y="2566025"/>
              <a:ext cx="1903500" cy="6003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US" sz="900">
                  <a:latin typeface="Helvetica Neue"/>
                  <a:ea typeface="Helvetica Neue"/>
                  <a:cs typeface="Helvetica Neue"/>
                  <a:sym typeface="Helvetica Neue"/>
                </a:rPr>
                <a:t>Quickly, </a:t>
              </a:r>
              <a:endParaRPr sz="900">
                <a:latin typeface="Helvetica Neue"/>
                <a:ea typeface="Helvetica Neue"/>
                <a:cs typeface="Helvetica Neue"/>
                <a:sym typeface="Helvetica Neue"/>
              </a:endParaRPr>
            </a:p>
            <a:p>
              <a:pPr indent="0" lvl="0" marL="0" rtl="0" algn="l">
                <a:spcBef>
                  <a:spcPts val="0"/>
                </a:spcBef>
                <a:spcAft>
                  <a:spcPts val="0"/>
                </a:spcAft>
                <a:buNone/>
              </a:pPr>
              <a:r>
                <a:rPr lang="en-US" sz="900">
                  <a:latin typeface="Helvetica Neue"/>
                  <a:ea typeface="Helvetica Neue"/>
                  <a:cs typeface="Helvetica Neue"/>
                  <a:sym typeface="Helvetica Neue"/>
                </a:rPr>
                <a:t>Quietly, </a:t>
              </a:r>
              <a:endParaRPr sz="900">
                <a:latin typeface="Helvetica Neue"/>
                <a:ea typeface="Helvetica Neue"/>
                <a:cs typeface="Helvetica Neue"/>
                <a:sym typeface="Helvetica Neue"/>
              </a:endParaRPr>
            </a:p>
            <a:p>
              <a:pPr indent="0" lvl="0" marL="0" rtl="0" algn="l">
                <a:spcBef>
                  <a:spcPts val="0"/>
                </a:spcBef>
                <a:spcAft>
                  <a:spcPts val="0"/>
                </a:spcAft>
                <a:buNone/>
              </a:pPr>
              <a:r>
                <a:rPr lang="en-US" sz="900">
                  <a:latin typeface="Helvetica Neue"/>
                  <a:ea typeface="Helvetica Neue"/>
                  <a:cs typeface="Helvetica Neue"/>
                  <a:sym typeface="Helvetica Neue"/>
                </a:rPr>
                <a:t>Capital Efficiently</a:t>
              </a:r>
              <a:endParaRPr sz="900">
                <a:latin typeface="Helvetica Neue"/>
                <a:ea typeface="Helvetica Neue"/>
                <a:cs typeface="Helvetica Neue"/>
                <a:sym typeface="Helvetica Neue"/>
              </a:endParaRPr>
            </a:p>
          </p:txBody>
        </p:sp>
      </p:grpSp>
      <p:pic>
        <p:nvPicPr>
          <p:cNvPr id="142" name="Google Shape;142;p17"/>
          <p:cNvPicPr preferRelativeResize="0"/>
          <p:nvPr/>
        </p:nvPicPr>
        <p:blipFill>
          <a:blip r:embed="rId2">
            <a:alphaModFix/>
          </a:blip>
          <a:stretch>
            <a:fillRect/>
          </a:stretch>
        </p:blipFill>
        <p:spPr>
          <a:xfrm>
            <a:off x="5418826" y="3643175"/>
            <a:ext cx="821812" cy="359014"/>
          </a:xfrm>
          <a:prstGeom prst="rect">
            <a:avLst/>
          </a:prstGeom>
          <a:noFill/>
          <a:ln>
            <a:noFill/>
          </a:ln>
        </p:spPr>
      </p:pic>
      <p:pic>
        <p:nvPicPr>
          <p:cNvPr id="143" name="Google Shape;143;p17"/>
          <p:cNvPicPr preferRelativeResize="0"/>
          <p:nvPr/>
        </p:nvPicPr>
        <p:blipFill>
          <a:blip r:embed="rId3">
            <a:alphaModFix/>
          </a:blip>
          <a:stretch>
            <a:fillRect/>
          </a:stretch>
        </p:blipFill>
        <p:spPr>
          <a:xfrm>
            <a:off x="5450087" y="2842692"/>
            <a:ext cx="821812" cy="344817"/>
          </a:xfrm>
          <a:prstGeom prst="rect">
            <a:avLst/>
          </a:prstGeom>
          <a:noFill/>
          <a:ln>
            <a:noFill/>
          </a:ln>
        </p:spPr>
      </p:pic>
      <p:pic>
        <p:nvPicPr>
          <p:cNvPr id="144" name="Google Shape;144;p17"/>
          <p:cNvPicPr preferRelativeResize="0"/>
          <p:nvPr/>
        </p:nvPicPr>
        <p:blipFill>
          <a:blip r:embed="rId4">
            <a:alphaModFix/>
          </a:blip>
          <a:stretch>
            <a:fillRect/>
          </a:stretch>
        </p:blipFill>
        <p:spPr>
          <a:xfrm>
            <a:off x="5450082" y="1953401"/>
            <a:ext cx="821813" cy="341237"/>
          </a:xfrm>
          <a:prstGeom prst="rect">
            <a:avLst/>
          </a:prstGeom>
          <a:noFill/>
          <a:ln>
            <a:noFill/>
          </a:ln>
        </p:spPr>
      </p:pic>
      <p:sp>
        <p:nvSpPr>
          <p:cNvPr id="145" name="Google Shape;145;p17"/>
          <p:cNvSpPr txBox="1"/>
          <p:nvPr/>
        </p:nvSpPr>
        <p:spPr>
          <a:xfrm>
            <a:off x="5320175" y="1158650"/>
            <a:ext cx="3671700" cy="5787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US" sz="1600">
                <a:solidFill>
                  <a:schemeClr val="dk2"/>
                </a:solidFill>
                <a:latin typeface="Helvetica Neue"/>
                <a:ea typeface="Helvetica Neue"/>
                <a:cs typeface="Helvetica Neue"/>
                <a:sym typeface="Helvetica Neue"/>
              </a:rPr>
              <a:t>Successful innovation requires stage-relevant teams with the right:</a:t>
            </a:r>
            <a:endParaRPr sz="1600">
              <a:solidFill>
                <a:schemeClr val="dk2"/>
              </a:solidFill>
            </a:endParaRPr>
          </a:p>
        </p:txBody>
      </p:sp>
      <p:sp>
        <p:nvSpPr>
          <p:cNvPr id="146" name="Google Shape;146;p17"/>
          <p:cNvSpPr txBox="1"/>
          <p:nvPr/>
        </p:nvSpPr>
        <p:spPr>
          <a:xfrm>
            <a:off x="229375" y="4576200"/>
            <a:ext cx="6697200" cy="338700"/>
          </a:xfrm>
          <a:prstGeom prst="rect">
            <a:avLst/>
          </a:prstGeom>
          <a:noFill/>
          <a:ln>
            <a:noFill/>
          </a:ln>
        </p:spPr>
        <p:txBody>
          <a:bodyPr anchorCtr="0" anchor="t" bIns="0" lIns="0" spcFirstLastPara="1" rIns="91425" wrap="square" tIns="91425">
            <a:spAutoFit/>
          </a:bodyPr>
          <a:lstStyle/>
          <a:p>
            <a:pPr indent="0" lvl="0" marL="0" rtl="0" algn="l">
              <a:spcBef>
                <a:spcPts val="0"/>
              </a:spcBef>
              <a:spcAft>
                <a:spcPts val="0"/>
              </a:spcAft>
              <a:buNone/>
            </a:pPr>
            <a:r>
              <a:rPr lang="en-US" sz="800">
                <a:solidFill>
                  <a:srgbClr val="B7B7B7"/>
                </a:solidFill>
              </a:rPr>
              <a:t>1) European Scientific Journal, Assistant Professor Cherroun Reguia: firms that innovate have higher global market share and growth rates.</a:t>
            </a:r>
            <a:endParaRPr sz="800">
              <a:solidFill>
                <a:srgbClr val="B7B7B7"/>
              </a:solidFill>
            </a:endParaRPr>
          </a:p>
          <a:p>
            <a:pPr indent="0" lvl="0" marL="0" rtl="0" algn="l">
              <a:spcBef>
                <a:spcPts val="0"/>
              </a:spcBef>
              <a:spcAft>
                <a:spcPts val="0"/>
              </a:spcAft>
              <a:buNone/>
            </a:pPr>
            <a:r>
              <a:rPr lang="en-US" sz="800">
                <a:solidFill>
                  <a:srgbClr val="B7B7B7"/>
                </a:solidFill>
              </a:rPr>
              <a:t>2) Harvard Business School Professor Clayton Christensen: there are over 30,000 new products introduced every year, and 95% of fail.</a:t>
            </a:r>
            <a:endParaRPr sz="800">
              <a:solidFill>
                <a:srgbClr val="B7B7B7"/>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 Intro – How we do it">
  <p:cSld name="CUSTOM_5">
    <p:spTree>
      <p:nvGrpSpPr>
        <p:cNvPr id="147" name="Shape 147"/>
        <p:cNvGrpSpPr/>
        <p:nvPr/>
      </p:nvGrpSpPr>
      <p:grpSpPr>
        <a:xfrm>
          <a:off x="0" y="0"/>
          <a:ext cx="0" cy="0"/>
          <a:chOff x="0" y="0"/>
          <a:chExt cx="0" cy="0"/>
        </a:xfrm>
      </p:grpSpPr>
      <p:sp>
        <p:nvSpPr>
          <p:cNvPr id="148" name="Google Shape;148;p18"/>
          <p:cNvSpPr txBox="1"/>
          <p:nvPr/>
        </p:nvSpPr>
        <p:spPr>
          <a:xfrm>
            <a:off x="229375" y="1340000"/>
            <a:ext cx="5099100" cy="3574800"/>
          </a:xfrm>
          <a:prstGeom prst="rect">
            <a:avLst/>
          </a:prstGeom>
          <a:noFill/>
          <a:ln>
            <a:noFill/>
          </a:ln>
        </p:spPr>
        <p:txBody>
          <a:bodyPr anchorCtr="0" anchor="b" bIns="0" lIns="0" spcFirstLastPara="1" rIns="91425" wrap="square" tIns="91425">
            <a:noAutofit/>
          </a:bodyPr>
          <a:lstStyle/>
          <a:p>
            <a:pPr indent="0" lvl="0" marL="0" rtl="0" algn="l">
              <a:lnSpc>
                <a:spcPct val="80000"/>
              </a:lnSpc>
              <a:spcBef>
                <a:spcPts val="0"/>
              </a:spcBef>
              <a:spcAft>
                <a:spcPts val="0"/>
              </a:spcAft>
              <a:buNone/>
            </a:pPr>
            <a:r>
              <a:rPr b="1" lang="en-US" sz="5200">
                <a:solidFill>
                  <a:schemeClr val="dk1"/>
                </a:solidFill>
                <a:latin typeface="Helvetica Neue"/>
                <a:ea typeface="Helvetica Neue"/>
                <a:cs typeface="Helvetica Neue"/>
                <a:sym typeface="Helvetica Neue"/>
              </a:rPr>
              <a:t>Truth </a:t>
            </a:r>
            <a:r>
              <a:rPr b="1" lang="en-US" sz="5200">
                <a:solidFill>
                  <a:srgbClr val="CCCCCC"/>
                </a:solidFill>
                <a:latin typeface="Helvetica Neue"/>
                <a:ea typeface="Helvetica Neue"/>
                <a:cs typeface="Helvetica Neue"/>
                <a:sym typeface="Helvetica Neue"/>
              </a:rPr>
              <a:t>+</a:t>
            </a:r>
            <a:r>
              <a:rPr b="1" lang="en-US" sz="5200">
                <a:solidFill>
                  <a:srgbClr val="999999"/>
                </a:solidFill>
                <a:latin typeface="Helvetica Neue"/>
                <a:ea typeface="Helvetica Neue"/>
                <a:cs typeface="Helvetica Neue"/>
                <a:sym typeface="Helvetica Neue"/>
              </a:rPr>
              <a:t> </a:t>
            </a:r>
            <a:endParaRPr b="1" sz="5200">
              <a:solidFill>
                <a:srgbClr val="999999"/>
              </a:solidFill>
              <a:latin typeface="Helvetica Neue"/>
              <a:ea typeface="Helvetica Neue"/>
              <a:cs typeface="Helvetica Neue"/>
              <a:sym typeface="Helvetica Neue"/>
            </a:endParaRPr>
          </a:p>
          <a:p>
            <a:pPr indent="0" lvl="0" marL="0" rtl="0" algn="l">
              <a:lnSpc>
                <a:spcPct val="80000"/>
              </a:lnSpc>
              <a:spcBef>
                <a:spcPts val="0"/>
              </a:spcBef>
              <a:spcAft>
                <a:spcPts val="0"/>
              </a:spcAft>
              <a:buNone/>
            </a:pPr>
            <a:r>
              <a:rPr b="1" lang="en-US" sz="5200">
                <a:solidFill>
                  <a:schemeClr val="dk1"/>
                </a:solidFill>
                <a:latin typeface="Helvetica Neue"/>
                <a:ea typeface="Helvetica Neue"/>
                <a:cs typeface="Helvetica Neue"/>
                <a:sym typeface="Helvetica Neue"/>
              </a:rPr>
              <a:t>Learning </a:t>
            </a:r>
            <a:endParaRPr b="1" sz="5200">
              <a:solidFill>
                <a:schemeClr val="dk1"/>
              </a:solidFill>
              <a:latin typeface="Helvetica Neue"/>
              <a:ea typeface="Helvetica Neue"/>
              <a:cs typeface="Helvetica Neue"/>
              <a:sym typeface="Helvetica Neue"/>
            </a:endParaRPr>
          </a:p>
          <a:p>
            <a:pPr indent="0" lvl="0" marL="0" rtl="0" algn="l">
              <a:lnSpc>
                <a:spcPct val="80000"/>
              </a:lnSpc>
              <a:spcBef>
                <a:spcPts val="0"/>
              </a:spcBef>
              <a:spcAft>
                <a:spcPts val="0"/>
              </a:spcAft>
              <a:buNone/>
            </a:pPr>
            <a:r>
              <a:rPr b="1" lang="en-US" sz="5200">
                <a:solidFill>
                  <a:srgbClr val="CCCCCC"/>
                </a:solidFill>
                <a:latin typeface="Helvetica Neue"/>
                <a:ea typeface="Helvetica Neue"/>
                <a:cs typeface="Helvetica Neue"/>
                <a:sym typeface="Helvetica Neue"/>
              </a:rPr>
              <a:t>=</a:t>
            </a:r>
            <a:endParaRPr b="1" sz="5200">
              <a:solidFill>
                <a:srgbClr val="CCCCCC"/>
              </a:solidFill>
              <a:latin typeface="Helvetica Neue"/>
              <a:ea typeface="Helvetica Neue"/>
              <a:cs typeface="Helvetica Neue"/>
              <a:sym typeface="Helvetica Neue"/>
            </a:endParaRPr>
          </a:p>
          <a:p>
            <a:pPr indent="0" lvl="0" marL="0" rtl="0" algn="l">
              <a:lnSpc>
                <a:spcPct val="80000"/>
              </a:lnSpc>
              <a:spcBef>
                <a:spcPts val="0"/>
              </a:spcBef>
              <a:spcAft>
                <a:spcPts val="0"/>
              </a:spcAft>
              <a:buNone/>
            </a:pPr>
            <a:r>
              <a:rPr b="1" lang="en-US" sz="5200">
                <a:solidFill>
                  <a:srgbClr val="0000FF"/>
                </a:solidFill>
                <a:latin typeface="Helvetica Neue"/>
                <a:ea typeface="Helvetica Neue"/>
                <a:cs typeface="Helvetica Neue"/>
                <a:sym typeface="Helvetica Neue"/>
              </a:rPr>
              <a:t>Profitability </a:t>
            </a:r>
            <a:r>
              <a:rPr b="1" lang="en-US" sz="5200">
                <a:solidFill>
                  <a:schemeClr val="dk1"/>
                </a:solidFill>
                <a:latin typeface="Helvetica Neue"/>
                <a:ea typeface="Helvetica Neue"/>
                <a:cs typeface="Helvetica Neue"/>
                <a:sym typeface="Helvetica Neue"/>
              </a:rPr>
              <a:t>&amp;</a:t>
            </a:r>
            <a:endParaRPr b="1" sz="5200">
              <a:solidFill>
                <a:schemeClr val="dk1"/>
              </a:solidFill>
              <a:latin typeface="Helvetica Neue"/>
              <a:ea typeface="Helvetica Neue"/>
              <a:cs typeface="Helvetica Neue"/>
              <a:sym typeface="Helvetica Neue"/>
            </a:endParaRPr>
          </a:p>
          <a:p>
            <a:pPr indent="0" lvl="0" marL="0" rtl="0" algn="l">
              <a:lnSpc>
                <a:spcPct val="80000"/>
              </a:lnSpc>
              <a:spcBef>
                <a:spcPts val="0"/>
              </a:spcBef>
              <a:spcAft>
                <a:spcPts val="0"/>
              </a:spcAft>
              <a:buNone/>
            </a:pPr>
            <a:r>
              <a:rPr b="1" lang="en-US" sz="5200">
                <a:solidFill>
                  <a:srgbClr val="0000FF"/>
                </a:solidFill>
                <a:latin typeface="Helvetica Neue"/>
                <a:ea typeface="Helvetica Neue"/>
                <a:cs typeface="Helvetica Neue"/>
                <a:sym typeface="Helvetica Neue"/>
              </a:rPr>
              <a:t>Transformation </a:t>
            </a:r>
            <a:endParaRPr b="1" sz="5200">
              <a:solidFill>
                <a:schemeClr val="dk1"/>
              </a:solidFill>
              <a:latin typeface="Helvetica Neue"/>
              <a:ea typeface="Helvetica Neue"/>
              <a:cs typeface="Helvetica Neue"/>
              <a:sym typeface="Helvetica Neue"/>
            </a:endParaRPr>
          </a:p>
        </p:txBody>
      </p:sp>
      <p:sp>
        <p:nvSpPr>
          <p:cNvPr id="149" name="Google Shape;149;p18"/>
          <p:cNvSpPr txBox="1"/>
          <p:nvPr/>
        </p:nvSpPr>
        <p:spPr>
          <a:xfrm>
            <a:off x="4097850" y="132450"/>
            <a:ext cx="4893900" cy="471000"/>
          </a:xfrm>
          <a:prstGeom prst="rect">
            <a:avLst/>
          </a:prstGeom>
          <a:noFill/>
          <a:ln>
            <a:noFill/>
          </a:ln>
        </p:spPr>
        <p:txBody>
          <a:bodyPr anchorCtr="0" anchor="t" bIns="91400" lIns="91400" spcFirstLastPara="1" rIns="91400" wrap="square" tIns="91400">
            <a:noAutofit/>
          </a:bodyPr>
          <a:lstStyle/>
          <a:p>
            <a:pPr indent="0" lvl="0" marL="0" rtl="0" algn="r">
              <a:spcBef>
                <a:spcPts val="0"/>
              </a:spcBef>
              <a:spcAft>
                <a:spcPts val="0"/>
              </a:spcAft>
              <a:buNone/>
            </a:pPr>
            <a:r>
              <a:rPr b="1" lang="en-US" sz="1800">
                <a:latin typeface="Helvetica Neue"/>
                <a:ea typeface="Helvetica Neue"/>
                <a:cs typeface="Helvetica Neue"/>
                <a:sym typeface="Helvetica Neue"/>
              </a:rPr>
              <a:t>How we do it</a:t>
            </a:r>
            <a:endParaRPr b="1" sz="1800">
              <a:latin typeface="Helvetica Neue"/>
              <a:ea typeface="Helvetica Neue"/>
              <a:cs typeface="Helvetica Neue"/>
              <a:sym typeface="Helvetica Neue"/>
            </a:endParaRPr>
          </a:p>
        </p:txBody>
      </p:sp>
      <p:sp>
        <p:nvSpPr>
          <p:cNvPr id="150" name="Google Shape;150;p18"/>
          <p:cNvSpPr txBox="1"/>
          <p:nvPr/>
        </p:nvSpPr>
        <p:spPr>
          <a:xfrm>
            <a:off x="5704325" y="1406000"/>
            <a:ext cx="3210300" cy="3442800"/>
          </a:xfrm>
          <a:prstGeom prst="rect">
            <a:avLst/>
          </a:prstGeom>
          <a:noFill/>
          <a:ln>
            <a:noFill/>
          </a:ln>
        </p:spPr>
        <p:txBody>
          <a:bodyPr anchorCtr="0" anchor="b" bIns="0" lIns="0" spcFirstLastPara="1" rIns="91425" wrap="square" tIns="91425">
            <a:noAutofit/>
          </a:bodyPr>
          <a:lstStyle/>
          <a:p>
            <a:pPr indent="0" lvl="0" marL="0" rtl="0" algn="l">
              <a:lnSpc>
                <a:spcPct val="115000"/>
              </a:lnSpc>
              <a:spcBef>
                <a:spcPts val="0"/>
              </a:spcBef>
              <a:spcAft>
                <a:spcPts val="0"/>
              </a:spcAft>
              <a:buNone/>
            </a:pPr>
            <a:r>
              <a:rPr lang="en-US" sz="1500">
                <a:solidFill>
                  <a:schemeClr val="dk1"/>
                </a:solidFill>
                <a:latin typeface="Helvetica Neue"/>
                <a:ea typeface="Helvetica Neue"/>
                <a:cs typeface="Helvetica Neue"/>
                <a:sym typeface="Helvetica Neue"/>
              </a:rPr>
              <a:t>We reverse-engineer the needs of the users to </a:t>
            </a:r>
            <a:r>
              <a:rPr b="1" lang="en-US" sz="1500">
                <a:solidFill>
                  <a:srgbClr val="0000FF"/>
                </a:solidFill>
                <a:latin typeface="Helvetica Neue"/>
                <a:ea typeface="Helvetica Neue"/>
                <a:cs typeface="Helvetica Neue"/>
                <a:sym typeface="Helvetica Neue"/>
              </a:rPr>
              <a:t>understand the truth in the market</a:t>
            </a:r>
            <a:r>
              <a:rPr lang="en-US" sz="1500">
                <a:solidFill>
                  <a:schemeClr val="dk1"/>
                </a:solidFill>
                <a:latin typeface="Helvetica Neue"/>
                <a:ea typeface="Helvetica Neue"/>
                <a:cs typeface="Helvetica Neue"/>
                <a:sym typeface="Helvetica Neue"/>
              </a:rPr>
              <a:t>.</a:t>
            </a:r>
            <a:endParaRPr sz="15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5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rPr lang="en-US" sz="1500">
                <a:solidFill>
                  <a:schemeClr val="dk1"/>
                </a:solidFill>
                <a:latin typeface="Helvetica Neue"/>
                <a:ea typeface="Helvetica Neue"/>
                <a:cs typeface="Helvetica Neue"/>
                <a:sym typeface="Helvetica Neue"/>
              </a:rPr>
              <a:t>We learn from that truth to iterate the product. </a:t>
            </a:r>
            <a:r>
              <a:rPr b="1" lang="en-US" sz="1500">
                <a:solidFill>
                  <a:srgbClr val="0000FF"/>
                </a:solidFill>
                <a:latin typeface="Helvetica Neue"/>
                <a:ea typeface="Helvetica Neue"/>
                <a:cs typeface="Helvetica Neue"/>
                <a:sym typeface="Helvetica Neue"/>
              </a:rPr>
              <a:t>We do this together</a:t>
            </a:r>
            <a:r>
              <a:rPr lang="en-US" sz="1500">
                <a:solidFill>
                  <a:schemeClr val="dk1"/>
                </a:solidFill>
                <a:latin typeface="Helvetica Neue"/>
                <a:ea typeface="Helvetica Neue"/>
                <a:cs typeface="Helvetica Neue"/>
                <a:sym typeface="Helvetica Neue"/>
              </a:rPr>
              <a:t> so that your organization can transform from within.</a:t>
            </a:r>
            <a:endParaRPr sz="15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5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rPr lang="en-US" sz="1500">
                <a:solidFill>
                  <a:schemeClr val="dk1"/>
                </a:solidFill>
                <a:latin typeface="Helvetica Neue"/>
                <a:ea typeface="Helvetica Neue"/>
                <a:cs typeface="Helvetica Neue"/>
                <a:sym typeface="Helvetica Neue"/>
              </a:rPr>
              <a:t>Step-by-step we </a:t>
            </a:r>
            <a:r>
              <a:rPr b="1" lang="en-US" sz="1500">
                <a:solidFill>
                  <a:srgbClr val="0000FF"/>
                </a:solidFill>
                <a:latin typeface="Helvetica Neue"/>
                <a:ea typeface="Helvetica Neue"/>
                <a:cs typeface="Helvetica Neue"/>
                <a:sym typeface="Helvetica Neue"/>
              </a:rPr>
              <a:t>transform your culture through learning</a:t>
            </a:r>
            <a:r>
              <a:rPr lang="en-US" sz="1500">
                <a:solidFill>
                  <a:schemeClr val="dk1"/>
                </a:solidFill>
                <a:latin typeface="Helvetica Neue"/>
                <a:ea typeface="Helvetica Neue"/>
                <a:cs typeface="Helvetica Neue"/>
                <a:sym typeface="Helvetica Neue"/>
              </a:rPr>
              <a:t>. Digitally.</a:t>
            </a:r>
            <a:endParaRPr sz="1500">
              <a:solidFill>
                <a:schemeClr val="dk1"/>
              </a:solidFill>
              <a:latin typeface="Helvetica Neue"/>
              <a:ea typeface="Helvetica Neue"/>
              <a:cs typeface="Helvetica Neue"/>
              <a:sym typeface="Helvetica Neue"/>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 Intro – U+ Method (Overall)">
  <p:cSld name="CUSTOM_6">
    <p:spTree>
      <p:nvGrpSpPr>
        <p:cNvPr id="151" name="Shape 151"/>
        <p:cNvGrpSpPr/>
        <p:nvPr/>
      </p:nvGrpSpPr>
      <p:grpSpPr>
        <a:xfrm>
          <a:off x="0" y="0"/>
          <a:ext cx="0" cy="0"/>
          <a:chOff x="0" y="0"/>
          <a:chExt cx="0" cy="0"/>
        </a:xfrm>
      </p:grpSpPr>
      <p:sp>
        <p:nvSpPr>
          <p:cNvPr id="152" name="Google Shape;152;p19"/>
          <p:cNvSpPr/>
          <p:nvPr/>
        </p:nvSpPr>
        <p:spPr>
          <a:xfrm>
            <a:off x="229375" y="1773657"/>
            <a:ext cx="1510200" cy="2506800"/>
          </a:xfrm>
          <a:prstGeom prst="roundRect">
            <a:avLst>
              <a:gd fmla="val 1574" name="adj"/>
            </a:avLst>
          </a:prstGeom>
          <a:solidFill>
            <a:srgbClr val="FFFFFF"/>
          </a:solidFill>
          <a:ln cap="flat" cmpd="sng" w="28575">
            <a:solidFill>
              <a:schemeClr val="dk1"/>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90000"/>
              </a:lnSpc>
              <a:spcBef>
                <a:spcPts val="0"/>
              </a:spcBef>
              <a:spcAft>
                <a:spcPts val="0"/>
              </a:spcAft>
              <a:buNone/>
            </a:pPr>
            <a:r>
              <a:rPr lang="en-US" sz="600">
                <a:solidFill>
                  <a:srgbClr val="B7B7B7"/>
                </a:solidFill>
                <a:latin typeface="Roboto Mono SemiBold"/>
                <a:ea typeface="Roboto Mono SemiBold"/>
                <a:cs typeface="Roboto Mono SemiBold"/>
                <a:sym typeface="Roboto Mono SemiBold"/>
              </a:rPr>
              <a:t>STAGE 1</a:t>
            </a:r>
            <a:endParaRPr sz="600">
              <a:solidFill>
                <a:srgbClr val="B7B7B7"/>
              </a:solidFill>
              <a:latin typeface="Roboto Mono SemiBold"/>
              <a:ea typeface="Roboto Mono SemiBold"/>
              <a:cs typeface="Roboto Mono SemiBold"/>
              <a:sym typeface="Roboto Mono SemiBold"/>
            </a:endParaRPr>
          </a:p>
          <a:p>
            <a:pPr indent="0" lvl="0" marL="0" rtl="0" algn="l">
              <a:lnSpc>
                <a:spcPct val="90000"/>
              </a:lnSpc>
              <a:spcBef>
                <a:spcPts val="0"/>
              </a:spcBef>
              <a:spcAft>
                <a:spcPts val="0"/>
              </a:spcAft>
              <a:buNone/>
            </a:pPr>
            <a:r>
              <a:rPr b="1" lang="en-US" sz="1200">
                <a:solidFill>
                  <a:schemeClr val="dk1"/>
                </a:solidFill>
                <a:latin typeface="Helvetica Neue"/>
                <a:ea typeface="Helvetica Neue"/>
                <a:cs typeface="Helvetica Neue"/>
                <a:sym typeface="Helvetica Neue"/>
              </a:rPr>
              <a:t>Ideation /</a:t>
            </a:r>
            <a:br>
              <a:rPr b="1" lang="en-US" sz="1200">
                <a:solidFill>
                  <a:schemeClr val="dk1"/>
                </a:solidFill>
                <a:latin typeface="Helvetica Neue"/>
                <a:ea typeface="Helvetica Neue"/>
                <a:cs typeface="Helvetica Neue"/>
                <a:sym typeface="Helvetica Neue"/>
              </a:rPr>
            </a:br>
            <a:r>
              <a:rPr b="1" lang="en-US" sz="1200">
                <a:solidFill>
                  <a:schemeClr val="dk1"/>
                </a:solidFill>
                <a:latin typeface="Helvetica Neue"/>
                <a:ea typeface="Helvetica Neue"/>
                <a:cs typeface="Helvetica Neue"/>
                <a:sym typeface="Helvetica Neue"/>
              </a:rPr>
              <a:t>IP Prioritization</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800">
                <a:solidFill>
                  <a:srgbClr val="0000FF"/>
                </a:solidFill>
                <a:latin typeface="Helvetica Neue"/>
                <a:ea typeface="Helvetica Neue"/>
                <a:cs typeface="Helvetica Neue"/>
                <a:sym typeface="Helvetica Neue"/>
              </a:rPr>
              <a:t>Timing: 1 month</a:t>
            </a:r>
            <a:endParaRPr b="1" sz="800">
              <a:solidFill>
                <a:srgbClr val="0000FF"/>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434343"/>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US" sz="800">
                <a:solidFill>
                  <a:srgbClr val="666666"/>
                </a:solidFill>
                <a:latin typeface="Helvetica Neue"/>
                <a:ea typeface="Helvetica Neue"/>
                <a:cs typeface="Helvetica Neue"/>
                <a:sym typeface="Helvetica Neue"/>
              </a:rPr>
              <a:t>Ideation or IP Prioritization including potential use cases</a:t>
            </a:r>
            <a:endParaRPr sz="800">
              <a:solidFill>
                <a:srgbClr val="666666"/>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chemeClr val="dk1"/>
              </a:solidFill>
              <a:latin typeface="Helvetica Neue"/>
              <a:ea typeface="Helvetica Neue"/>
              <a:cs typeface="Helvetica Neue"/>
              <a:sym typeface="Helvetica Neue"/>
            </a:endParaRPr>
          </a:p>
          <a:p>
            <a:pPr indent="-142875" lvl="0" marL="200025" rtl="0" algn="l">
              <a:lnSpc>
                <a:spcPct val="100000"/>
              </a:lnSpc>
              <a:spcBef>
                <a:spcPts val="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Definition of commercialization goals</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IP Inventory &amp; Prioritization</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Rank based on highest revenue potential vs. likelihood of winning</a:t>
            </a:r>
            <a:endParaRPr sz="700">
              <a:solidFill>
                <a:schemeClr val="dk1"/>
              </a:solidFill>
              <a:latin typeface="Helvetica Neue"/>
              <a:ea typeface="Helvetica Neue"/>
              <a:cs typeface="Helvetica Neue"/>
              <a:sym typeface="Helvetica Neue"/>
            </a:endParaRPr>
          </a:p>
          <a:p>
            <a:pPr indent="0" lvl="0" marL="0" rtl="0" algn="l">
              <a:lnSpc>
                <a:spcPct val="90000"/>
              </a:lnSpc>
              <a:spcBef>
                <a:spcPts val="100"/>
              </a:spcBef>
              <a:spcAft>
                <a:spcPts val="0"/>
              </a:spcAft>
              <a:buNone/>
            </a:pPr>
            <a:r>
              <a:t/>
            </a:r>
            <a:endParaRPr sz="800">
              <a:solidFill>
                <a:schemeClr val="dk1"/>
              </a:solidFill>
              <a:latin typeface="Helvetica Neue"/>
              <a:ea typeface="Helvetica Neue"/>
              <a:cs typeface="Helvetica Neue"/>
              <a:sym typeface="Helvetica Neue"/>
            </a:endParaRPr>
          </a:p>
        </p:txBody>
      </p:sp>
      <p:cxnSp>
        <p:nvCxnSpPr>
          <p:cNvPr id="153" name="Google Shape;153;p19"/>
          <p:cNvCxnSpPr>
            <a:stCxn id="152" idx="3"/>
          </p:cNvCxnSpPr>
          <p:nvPr/>
        </p:nvCxnSpPr>
        <p:spPr>
          <a:xfrm>
            <a:off x="1739575" y="3027057"/>
            <a:ext cx="185400" cy="0"/>
          </a:xfrm>
          <a:prstGeom prst="straightConnector1">
            <a:avLst/>
          </a:prstGeom>
          <a:noFill/>
          <a:ln cap="flat" cmpd="sng" w="19050">
            <a:solidFill>
              <a:schemeClr val="dk1"/>
            </a:solidFill>
            <a:prstDash val="solid"/>
            <a:round/>
            <a:headEnd len="med" w="med" type="none"/>
            <a:tailEnd len="med" w="med" type="triangle"/>
          </a:ln>
        </p:spPr>
      </p:cxnSp>
      <p:sp>
        <p:nvSpPr>
          <p:cNvPr id="154" name="Google Shape;154;p19"/>
          <p:cNvSpPr/>
          <p:nvPr/>
        </p:nvSpPr>
        <p:spPr>
          <a:xfrm>
            <a:off x="5641321" y="1297860"/>
            <a:ext cx="211200" cy="182700"/>
          </a:xfrm>
          <a:prstGeom prst="triangle">
            <a:avLst>
              <a:gd fmla="val 50000" name="adj"/>
            </a:avLst>
          </a:prstGeom>
          <a:solidFill>
            <a:srgbClr val="FFA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155" name="Google Shape;155;p19"/>
          <p:cNvSpPr txBox="1"/>
          <p:nvPr/>
        </p:nvSpPr>
        <p:spPr>
          <a:xfrm>
            <a:off x="5940383" y="1281947"/>
            <a:ext cx="494100" cy="2817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700">
                <a:solidFill>
                  <a:schemeClr val="dk1"/>
                </a:solidFill>
                <a:latin typeface="Helvetica Neue"/>
                <a:ea typeface="Helvetica Neue"/>
                <a:cs typeface="Helvetica Neue"/>
                <a:sym typeface="Helvetica Neue"/>
              </a:rPr>
              <a:t>Product</a:t>
            </a:r>
            <a:endParaRPr sz="900"/>
          </a:p>
        </p:txBody>
      </p:sp>
      <p:sp>
        <p:nvSpPr>
          <p:cNvPr id="156" name="Google Shape;156;p19"/>
          <p:cNvSpPr/>
          <p:nvPr/>
        </p:nvSpPr>
        <p:spPr>
          <a:xfrm rot="-5400000">
            <a:off x="6470358" y="1316208"/>
            <a:ext cx="206400" cy="178500"/>
          </a:xfrm>
          <a:prstGeom prst="hexagon">
            <a:avLst>
              <a:gd fmla="val 25000" name="adj"/>
              <a:gd fmla="val 115470" name="vf"/>
            </a:avLst>
          </a:prstGeom>
          <a:solidFill>
            <a:srgbClr val="00FA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157" name="Google Shape;157;p19"/>
          <p:cNvSpPr txBox="1"/>
          <p:nvPr/>
        </p:nvSpPr>
        <p:spPr>
          <a:xfrm>
            <a:off x="6767158" y="1281493"/>
            <a:ext cx="494100" cy="2817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700">
                <a:solidFill>
                  <a:schemeClr val="dk1"/>
                </a:solidFill>
                <a:latin typeface="Helvetica Neue"/>
                <a:ea typeface="Helvetica Neue"/>
                <a:cs typeface="Helvetica Neue"/>
                <a:sym typeface="Helvetica Neue"/>
              </a:rPr>
              <a:t>Market</a:t>
            </a:r>
            <a:endParaRPr sz="900"/>
          </a:p>
        </p:txBody>
      </p:sp>
      <p:sp>
        <p:nvSpPr>
          <p:cNvPr id="158" name="Google Shape;158;p19"/>
          <p:cNvSpPr/>
          <p:nvPr/>
        </p:nvSpPr>
        <p:spPr>
          <a:xfrm>
            <a:off x="7311083" y="1316220"/>
            <a:ext cx="178500" cy="178500"/>
          </a:xfrm>
          <a:prstGeom prst="ellipse">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159" name="Google Shape;159;p19"/>
          <p:cNvSpPr txBox="1"/>
          <p:nvPr/>
        </p:nvSpPr>
        <p:spPr>
          <a:xfrm>
            <a:off x="7593924" y="1281486"/>
            <a:ext cx="494100" cy="2817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700">
                <a:solidFill>
                  <a:schemeClr val="dk1"/>
                </a:solidFill>
                <a:latin typeface="Helvetica Neue"/>
                <a:ea typeface="Helvetica Neue"/>
                <a:cs typeface="Helvetica Neue"/>
                <a:sym typeface="Helvetica Neue"/>
              </a:rPr>
              <a:t>Design</a:t>
            </a:r>
            <a:endParaRPr sz="900"/>
          </a:p>
        </p:txBody>
      </p:sp>
      <p:sp>
        <p:nvSpPr>
          <p:cNvPr id="160" name="Google Shape;160;p19"/>
          <p:cNvSpPr/>
          <p:nvPr/>
        </p:nvSpPr>
        <p:spPr>
          <a:xfrm>
            <a:off x="8137849" y="1316187"/>
            <a:ext cx="178500" cy="178500"/>
          </a:xfrm>
          <a:prstGeom prst="rect">
            <a:avLst/>
          </a:prstGeom>
          <a:solidFill>
            <a:srgbClr val="FF00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161" name="Google Shape;161;p19"/>
          <p:cNvSpPr txBox="1"/>
          <p:nvPr/>
        </p:nvSpPr>
        <p:spPr>
          <a:xfrm>
            <a:off x="8420695" y="1281479"/>
            <a:ext cx="494100" cy="2817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700">
                <a:solidFill>
                  <a:schemeClr val="dk1"/>
                </a:solidFill>
                <a:latin typeface="Helvetica Neue"/>
                <a:ea typeface="Helvetica Neue"/>
                <a:cs typeface="Helvetica Neue"/>
                <a:sym typeface="Helvetica Neue"/>
              </a:rPr>
              <a:t>Tech</a:t>
            </a:r>
            <a:endParaRPr sz="900"/>
          </a:p>
        </p:txBody>
      </p:sp>
      <p:sp>
        <p:nvSpPr>
          <p:cNvPr id="162" name="Google Shape;162;p19"/>
          <p:cNvSpPr/>
          <p:nvPr/>
        </p:nvSpPr>
        <p:spPr>
          <a:xfrm>
            <a:off x="2023180" y="1773657"/>
            <a:ext cx="1510200" cy="2506800"/>
          </a:xfrm>
          <a:prstGeom prst="roundRect">
            <a:avLst>
              <a:gd fmla="val 1574" name="adj"/>
            </a:avLst>
          </a:prstGeom>
          <a:solidFill>
            <a:srgbClr val="FFFFFF"/>
          </a:solidFill>
          <a:ln cap="flat" cmpd="sng" w="28575">
            <a:solidFill>
              <a:schemeClr val="dk1"/>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90000"/>
              </a:lnSpc>
              <a:spcBef>
                <a:spcPts val="0"/>
              </a:spcBef>
              <a:spcAft>
                <a:spcPts val="0"/>
              </a:spcAft>
              <a:buClr>
                <a:schemeClr val="dk1"/>
              </a:buClr>
              <a:buSzPts val="1100"/>
              <a:buFont typeface="Arial"/>
              <a:buNone/>
            </a:pPr>
            <a:r>
              <a:rPr lang="en-US" sz="600">
                <a:solidFill>
                  <a:srgbClr val="B7B7B7"/>
                </a:solidFill>
                <a:latin typeface="Roboto Mono SemiBold"/>
                <a:ea typeface="Roboto Mono SemiBold"/>
                <a:cs typeface="Roboto Mono SemiBold"/>
                <a:sym typeface="Roboto Mono SemiBold"/>
              </a:rPr>
              <a:t>STAGE 2</a:t>
            </a:r>
            <a:endParaRPr sz="600">
              <a:solidFill>
                <a:srgbClr val="B7B7B7"/>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1200">
                <a:solidFill>
                  <a:schemeClr val="dk1"/>
                </a:solidFill>
                <a:latin typeface="Helvetica Neue"/>
                <a:ea typeface="Helvetica Neue"/>
                <a:cs typeface="Helvetica Neue"/>
                <a:sym typeface="Helvetica Neue"/>
              </a:rPr>
              <a:t>Validation</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dk1"/>
              </a:buClr>
              <a:buSzPts val="1100"/>
              <a:buFont typeface="Arial"/>
              <a:buNone/>
            </a:pPr>
            <a:r>
              <a:rPr b="1" lang="en-US" sz="800">
                <a:solidFill>
                  <a:srgbClr val="0000FF"/>
                </a:solidFill>
                <a:latin typeface="Helvetica Neue"/>
                <a:ea typeface="Helvetica Neue"/>
                <a:cs typeface="Helvetica Neue"/>
                <a:sym typeface="Helvetica Neue"/>
              </a:rPr>
              <a:t>Timing: 1 month</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434343"/>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US" sz="800">
                <a:solidFill>
                  <a:srgbClr val="666666"/>
                </a:solidFill>
                <a:latin typeface="Helvetica Neue"/>
                <a:ea typeface="Helvetica Neue"/>
                <a:cs typeface="Helvetica Neue"/>
                <a:sym typeface="Helvetica Neue"/>
              </a:rPr>
              <a:t>Initial idea validation and market testing</a:t>
            </a:r>
            <a:endParaRPr sz="800">
              <a:solidFill>
                <a:srgbClr val="666666"/>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chemeClr val="dk1"/>
              </a:solidFill>
              <a:latin typeface="Helvetica Neue"/>
              <a:ea typeface="Helvetica Neue"/>
              <a:cs typeface="Helvetica Neue"/>
              <a:sym typeface="Helvetica Neue"/>
            </a:endParaRPr>
          </a:p>
          <a:p>
            <a:pPr indent="-142875" lvl="0" marL="200025" rtl="0" algn="l">
              <a:lnSpc>
                <a:spcPct val="100000"/>
              </a:lnSpc>
              <a:spcBef>
                <a:spcPts val="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MVP target markets (geographic) for rapid adoption</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Initial GTM proposition / product</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Target users</a:t>
            </a:r>
            <a:endParaRPr sz="700">
              <a:solidFill>
                <a:schemeClr val="dk1"/>
              </a:solidFill>
              <a:latin typeface="Helvetica Neue"/>
              <a:ea typeface="Helvetica Neue"/>
              <a:cs typeface="Helvetica Neue"/>
              <a:sym typeface="Helvetica Neue"/>
            </a:endParaRPr>
          </a:p>
          <a:p>
            <a:pPr indent="-130175" lvl="0" marL="200025" rtl="0" algn="l">
              <a:lnSpc>
                <a:spcPct val="100000"/>
              </a:lnSpc>
              <a:spcBef>
                <a:spcPts val="100"/>
              </a:spcBef>
              <a:spcAft>
                <a:spcPts val="0"/>
              </a:spcAft>
              <a:buClr>
                <a:srgbClr val="0000FF"/>
              </a:buClr>
              <a:buSzPts val="700"/>
              <a:buFont typeface="Helvetica Neue"/>
              <a:buChar char="⬤"/>
            </a:pPr>
            <a:r>
              <a:rPr lang="en-US" sz="700">
                <a:solidFill>
                  <a:schemeClr val="dk1"/>
                </a:solidFill>
                <a:latin typeface="Helvetica Neue"/>
                <a:ea typeface="Helvetica Neue"/>
                <a:cs typeface="Helvetica Neue"/>
                <a:sym typeface="Helvetica Neue"/>
              </a:rPr>
              <a:t>Product positioning</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High-level user stories</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Legal requirements</a:t>
            </a:r>
            <a:endParaRPr sz="700">
              <a:solidFill>
                <a:schemeClr val="dk1"/>
              </a:solidFill>
              <a:latin typeface="Helvetica Neue"/>
              <a:ea typeface="Helvetica Neue"/>
              <a:cs typeface="Helvetica Neue"/>
              <a:sym typeface="Helvetica Neue"/>
            </a:endParaRPr>
          </a:p>
          <a:p>
            <a:pPr indent="0" lvl="0" marL="0" rtl="0" algn="l">
              <a:lnSpc>
                <a:spcPct val="90000"/>
              </a:lnSpc>
              <a:spcBef>
                <a:spcPts val="100"/>
              </a:spcBef>
              <a:spcAft>
                <a:spcPts val="0"/>
              </a:spcAft>
              <a:buNone/>
            </a:pPr>
            <a:r>
              <a:t/>
            </a:r>
            <a:endParaRPr sz="800">
              <a:solidFill>
                <a:schemeClr val="dk1"/>
              </a:solidFill>
              <a:latin typeface="Helvetica Neue"/>
              <a:ea typeface="Helvetica Neue"/>
              <a:cs typeface="Helvetica Neue"/>
              <a:sym typeface="Helvetica Neue"/>
            </a:endParaRPr>
          </a:p>
        </p:txBody>
      </p:sp>
      <p:sp>
        <p:nvSpPr>
          <p:cNvPr id="163" name="Google Shape;163;p19"/>
          <p:cNvSpPr/>
          <p:nvPr/>
        </p:nvSpPr>
        <p:spPr>
          <a:xfrm>
            <a:off x="3816984" y="1773657"/>
            <a:ext cx="1510200" cy="2506800"/>
          </a:xfrm>
          <a:prstGeom prst="roundRect">
            <a:avLst>
              <a:gd fmla="val 1574" name="adj"/>
            </a:avLst>
          </a:prstGeom>
          <a:solidFill>
            <a:srgbClr val="FFFFFF"/>
          </a:solidFill>
          <a:ln cap="flat" cmpd="sng" w="28575">
            <a:solidFill>
              <a:schemeClr val="dk1"/>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90000"/>
              </a:lnSpc>
              <a:spcBef>
                <a:spcPts val="0"/>
              </a:spcBef>
              <a:spcAft>
                <a:spcPts val="0"/>
              </a:spcAft>
              <a:buNone/>
            </a:pPr>
            <a:r>
              <a:rPr lang="en-US" sz="600">
                <a:solidFill>
                  <a:srgbClr val="B7B7B7"/>
                </a:solidFill>
                <a:latin typeface="Roboto Mono SemiBold"/>
                <a:ea typeface="Roboto Mono SemiBold"/>
                <a:cs typeface="Roboto Mono SemiBold"/>
                <a:sym typeface="Roboto Mono SemiBold"/>
              </a:rPr>
              <a:t>STAGE 3</a:t>
            </a:r>
            <a:endParaRPr sz="600">
              <a:solidFill>
                <a:srgbClr val="B7B7B7"/>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1200">
                <a:solidFill>
                  <a:schemeClr val="dk1"/>
                </a:solidFill>
                <a:latin typeface="Helvetica Neue"/>
                <a:ea typeface="Helvetica Neue"/>
                <a:cs typeface="Helvetica Neue"/>
                <a:sym typeface="Helvetica Neue"/>
              </a:rPr>
              <a:t>Market Testing</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dk1"/>
              </a:buClr>
              <a:buSzPts val="1100"/>
              <a:buFont typeface="Arial"/>
              <a:buNone/>
            </a:pPr>
            <a:r>
              <a:rPr b="1" lang="en-US" sz="800">
                <a:solidFill>
                  <a:srgbClr val="0000FF"/>
                </a:solidFill>
                <a:latin typeface="Helvetica Neue"/>
                <a:ea typeface="Helvetica Neue"/>
                <a:cs typeface="Helvetica Neue"/>
                <a:sym typeface="Helvetica Neue"/>
              </a:rPr>
              <a:t>Timing: 2 months</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434343"/>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US" sz="800">
                <a:solidFill>
                  <a:srgbClr val="666666"/>
                </a:solidFill>
                <a:latin typeface="Helvetica Neue"/>
                <a:ea typeface="Helvetica Neue"/>
                <a:cs typeface="Helvetica Neue"/>
                <a:sym typeface="Helvetica Neue"/>
              </a:rPr>
              <a:t>Strategy for taking the </a:t>
            </a:r>
            <a:br>
              <a:rPr lang="en-US" sz="800">
                <a:solidFill>
                  <a:srgbClr val="666666"/>
                </a:solidFill>
                <a:latin typeface="Helvetica Neue"/>
                <a:ea typeface="Helvetica Neue"/>
                <a:cs typeface="Helvetica Neue"/>
                <a:sym typeface="Helvetica Neue"/>
              </a:rPr>
            </a:br>
            <a:r>
              <a:rPr lang="en-US" sz="800">
                <a:solidFill>
                  <a:srgbClr val="666666"/>
                </a:solidFill>
                <a:latin typeface="Helvetica Neue"/>
                <a:ea typeface="Helvetica Neue"/>
                <a:cs typeface="Helvetica Neue"/>
                <a:sym typeface="Helvetica Neue"/>
              </a:rPr>
              <a:t>MVP to market</a:t>
            </a:r>
            <a:endParaRPr sz="800">
              <a:solidFill>
                <a:srgbClr val="666666"/>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chemeClr val="dk1"/>
              </a:solidFill>
              <a:latin typeface="Helvetica Neue"/>
              <a:ea typeface="Helvetica Neue"/>
              <a:cs typeface="Helvetica Neue"/>
              <a:sym typeface="Helvetica Neue"/>
            </a:endParaRPr>
          </a:p>
          <a:p>
            <a:pPr indent="-142875" lvl="0" marL="200025" rtl="0" algn="l">
              <a:lnSpc>
                <a:spcPct val="100000"/>
              </a:lnSpc>
              <a:spcBef>
                <a:spcPts val="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Channel testing</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Pricing sensitivity</a:t>
            </a:r>
            <a:endParaRPr sz="700">
              <a:solidFill>
                <a:schemeClr val="dk1"/>
              </a:solidFill>
              <a:latin typeface="Helvetica Neue"/>
              <a:ea typeface="Helvetica Neue"/>
              <a:cs typeface="Helvetica Neue"/>
              <a:sym typeface="Helvetica Neue"/>
            </a:endParaRPr>
          </a:p>
          <a:p>
            <a:pPr indent="-130175" lvl="0" marL="200025" rtl="0" algn="l">
              <a:lnSpc>
                <a:spcPct val="100000"/>
              </a:lnSpc>
              <a:spcBef>
                <a:spcPts val="100"/>
              </a:spcBef>
              <a:spcAft>
                <a:spcPts val="0"/>
              </a:spcAft>
              <a:buClr>
                <a:srgbClr val="0000FF"/>
              </a:buClr>
              <a:buSzPts val="700"/>
              <a:buFont typeface="Helvetica Neue"/>
              <a:buChar char="⬤"/>
            </a:pPr>
            <a:r>
              <a:rPr lang="en-US" sz="700">
                <a:solidFill>
                  <a:schemeClr val="dk1"/>
                </a:solidFill>
                <a:latin typeface="Helvetica Neue"/>
                <a:ea typeface="Helvetica Neue"/>
                <a:cs typeface="Helvetica Neue"/>
                <a:sym typeface="Helvetica Neue"/>
              </a:rPr>
              <a:t>Brand and communications</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Wireframe prototype of the MVP scope to test with users</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Iteration of prototypes based on feedback</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Microsite smoke testing</a:t>
            </a:r>
            <a:endParaRPr sz="700">
              <a:solidFill>
                <a:schemeClr val="dk1"/>
              </a:solidFill>
              <a:latin typeface="Helvetica Neue"/>
              <a:ea typeface="Helvetica Neue"/>
              <a:cs typeface="Helvetica Neue"/>
              <a:sym typeface="Helvetica Neue"/>
            </a:endParaRPr>
          </a:p>
          <a:p>
            <a:pPr indent="0" lvl="0" marL="0" rtl="0" algn="l">
              <a:lnSpc>
                <a:spcPct val="90000"/>
              </a:lnSpc>
              <a:spcBef>
                <a:spcPts val="100"/>
              </a:spcBef>
              <a:spcAft>
                <a:spcPts val="0"/>
              </a:spcAft>
              <a:buNone/>
            </a:pPr>
            <a:r>
              <a:t/>
            </a:r>
            <a:endParaRPr sz="800">
              <a:solidFill>
                <a:schemeClr val="dk1"/>
              </a:solidFill>
              <a:latin typeface="Helvetica Neue"/>
              <a:ea typeface="Helvetica Neue"/>
              <a:cs typeface="Helvetica Neue"/>
              <a:sym typeface="Helvetica Neue"/>
            </a:endParaRPr>
          </a:p>
        </p:txBody>
      </p:sp>
      <p:cxnSp>
        <p:nvCxnSpPr>
          <p:cNvPr id="164" name="Google Shape;164;p19"/>
          <p:cNvCxnSpPr/>
          <p:nvPr/>
        </p:nvCxnSpPr>
        <p:spPr>
          <a:xfrm>
            <a:off x="5546362" y="1765900"/>
            <a:ext cx="0" cy="2771400"/>
          </a:xfrm>
          <a:prstGeom prst="straightConnector1">
            <a:avLst/>
          </a:prstGeom>
          <a:noFill/>
          <a:ln cap="flat" cmpd="sng" w="9525">
            <a:solidFill>
              <a:srgbClr val="0000FF"/>
            </a:solidFill>
            <a:prstDash val="solid"/>
            <a:round/>
            <a:headEnd len="med" w="med" type="none"/>
            <a:tailEnd len="med" w="med" type="oval"/>
          </a:ln>
        </p:spPr>
      </p:cxnSp>
      <p:sp>
        <p:nvSpPr>
          <p:cNvPr id="165" name="Google Shape;165;p19"/>
          <p:cNvSpPr/>
          <p:nvPr/>
        </p:nvSpPr>
        <p:spPr>
          <a:xfrm>
            <a:off x="5610787" y="1773657"/>
            <a:ext cx="1510200" cy="2506800"/>
          </a:xfrm>
          <a:prstGeom prst="roundRect">
            <a:avLst>
              <a:gd fmla="val 1574" name="adj"/>
            </a:avLst>
          </a:prstGeom>
          <a:solidFill>
            <a:srgbClr val="FFFFFF"/>
          </a:solidFill>
          <a:ln cap="flat" cmpd="sng" w="28575">
            <a:solidFill>
              <a:schemeClr val="dk1"/>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90000"/>
              </a:lnSpc>
              <a:spcBef>
                <a:spcPts val="0"/>
              </a:spcBef>
              <a:spcAft>
                <a:spcPts val="0"/>
              </a:spcAft>
              <a:buClr>
                <a:schemeClr val="dk1"/>
              </a:buClr>
              <a:buSzPts val="1100"/>
              <a:buFont typeface="Arial"/>
              <a:buNone/>
            </a:pPr>
            <a:r>
              <a:rPr lang="en-US" sz="600">
                <a:solidFill>
                  <a:srgbClr val="B7B7B7"/>
                </a:solidFill>
                <a:latin typeface="Roboto Mono SemiBold"/>
                <a:ea typeface="Roboto Mono SemiBold"/>
                <a:cs typeface="Roboto Mono SemiBold"/>
                <a:sym typeface="Roboto Mono SemiBold"/>
              </a:rPr>
              <a:t>STAGE 4</a:t>
            </a:r>
            <a:endParaRPr sz="600">
              <a:solidFill>
                <a:srgbClr val="B7B7B7"/>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1200">
                <a:solidFill>
                  <a:schemeClr val="dk1"/>
                </a:solidFill>
                <a:latin typeface="Helvetica Neue"/>
                <a:ea typeface="Helvetica Neue"/>
                <a:cs typeface="Helvetica Neue"/>
                <a:sym typeface="Helvetica Neue"/>
              </a:rPr>
              <a:t>Tech Build</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dk1"/>
              </a:buClr>
              <a:buSzPts val="1100"/>
              <a:buFont typeface="Arial"/>
              <a:buNone/>
            </a:pPr>
            <a:r>
              <a:rPr b="1" lang="en-US" sz="800">
                <a:solidFill>
                  <a:srgbClr val="0000FF"/>
                </a:solidFill>
                <a:latin typeface="Helvetica Neue"/>
                <a:ea typeface="Helvetica Neue"/>
                <a:cs typeface="Helvetica Neue"/>
                <a:sym typeface="Helvetica Neue"/>
              </a:rPr>
              <a:t>Timing: ~3 months</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666666"/>
              </a:solidFill>
              <a:latin typeface="Helvetica Neue"/>
              <a:ea typeface="Helvetica Neue"/>
              <a:cs typeface="Helvetica Neue"/>
              <a:sym typeface="Helvetica Neue"/>
            </a:endParaRPr>
          </a:p>
          <a:p>
            <a:pPr indent="0" lvl="0" marL="0" rtl="0" algn="l">
              <a:spcBef>
                <a:spcPts val="0"/>
              </a:spcBef>
              <a:spcAft>
                <a:spcPts val="0"/>
              </a:spcAft>
              <a:buNone/>
            </a:pPr>
            <a:r>
              <a:rPr lang="en-US" sz="800">
                <a:solidFill>
                  <a:srgbClr val="666666"/>
                </a:solidFill>
                <a:latin typeface="Helvetica Neue"/>
                <a:ea typeface="Helvetica Neue"/>
                <a:cs typeface="Helvetica Neue"/>
                <a:sym typeface="Helvetica Neue"/>
              </a:rPr>
              <a:t>Specification and build of the MVP </a:t>
            </a:r>
            <a:endParaRPr sz="800">
              <a:solidFill>
                <a:srgbClr val="666666"/>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chemeClr val="dk1"/>
              </a:solidFill>
              <a:latin typeface="Helvetica Neue"/>
              <a:ea typeface="Helvetica Neue"/>
              <a:cs typeface="Helvetica Neue"/>
              <a:sym typeface="Helvetica Neue"/>
            </a:endParaRPr>
          </a:p>
          <a:p>
            <a:pPr indent="-142875" lvl="0" marL="200025" rtl="0" algn="l">
              <a:lnSpc>
                <a:spcPct val="100000"/>
              </a:lnSpc>
              <a:spcBef>
                <a:spcPts val="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Product definition</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MVP specification</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MVP scoping</a:t>
            </a:r>
            <a:endParaRPr sz="700">
              <a:solidFill>
                <a:schemeClr val="dk1"/>
              </a:solidFill>
              <a:latin typeface="Helvetica Neue"/>
              <a:ea typeface="Helvetica Neue"/>
              <a:cs typeface="Helvetica Neue"/>
              <a:sym typeface="Helvetica Neue"/>
            </a:endParaRPr>
          </a:p>
          <a:p>
            <a:pPr indent="-130175" lvl="0" marL="200025" rtl="0" algn="l">
              <a:lnSpc>
                <a:spcPct val="100000"/>
              </a:lnSpc>
              <a:spcBef>
                <a:spcPts val="100"/>
              </a:spcBef>
              <a:spcAft>
                <a:spcPts val="0"/>
              </a:spcAft>
              <a:buClr>
                <a:srgbClr val="0000FF"/>
              </a:buClr>
              <a:buSzPts val="700"/>
              <a:buFont typeface="Helvetica Neue"/>
              <a:buChar char="⬤"/>
            </a:pPr>
            <a:r>
              <a:rPr lang="en-US" sz="700">
                <a:solidFill>
                  <a:schemeClr val="dk1"/>
                </a:solidFill>
                <a:latin typeface="Helvetica Neue"/>
                <a:ea typeface="Helvetica Neue"/>
                <a:cs typeface="Helvetica Neue"/>
                <a:sym typeface="Helvetica Neue"/>
              </a:rPr>
              <a:t>UI design for target group and market</a:t>
            </a:r>
            <a:endParaRPr sz="700">
              <a:solidFill>
                <a:schemeClr val="dk1"/>
              </a:solidFill>
              <a:latin typeface="Helvetica Neue"/>
              <a:ea typeface="Helvetica Neue"/>
              <a:cs typeface="Helvetica Neue"/>
              <a:sym typeface="Helvetica Neue"/>
            </a:endParaRPr>
          </a:p>
          <a:p>
            <a:pPr indent="-174625" lvl="0" marL="200025" rtl="0" algn="l">
              <a:lnSpc>
                <a:spcPct val="60000"/>
              </a:lnSpc>
              <a:spcBef>
                <a:spcPts val="100"/>
              </a:spcBef>
              <a:spcAft>
                <a:spcPts val="0"/>
              </a:spcAft>
              <a:buClr>
                <a:srgbClr val="FF006B"/>
              </a:buClr>
              <a:buSzPts val="1400"/>
              <a:buFont typeface="Helvetica Neue"/>
              <a:buChar char="■"/>
            </a:pPr>
            <a:r>
              <a:rPr lang="en-US" sz="700">
                <a:solidFill>
                  <a:schemeClr val="dk1"/>
                </a:solidFill>
                <a:latin typeface="Helvetica Neue"/>
                <a:ea typeface="Helvetica Neue"/>
                <a:cs typeface="Helvetica Neue"/>
                <a:sym typeface="Helvetica Neue"/>
              </a:rPr>
              <a:t>Information Architecture</a:t>
            </a:r>
            <a:endParaRPr sz="700">
              <a:solidFill>
                <a:schemeClr val="dk1"/>
              </a:solidFill>
              <a:latin typeface="Helvetica Neue"/>
              <a:ea typeface="Helvetica Neue"/>
              <a:cs typeface="Helvetica Neue"/>
              <a:sym typeface="Helvetica Neue"/>
            </a:endParaRPr>
          </a:p>
          <a:p>
            <a:pPr indent="-174625" lvl="0" marL="200025" rtl="0" algn="l">
              <a:lnSpc>
                <a:spcPct val="70000"/>
              </a:lnSpc>
              <a:spcBef>
                <a:spcPts val="100"/>
              </a:spcBef>
              <a:spcAft>
                <a:spcPts val="0"/>
              </a:spcAft>
              <a:buClr>
                <a:srgbClr val="FF006B"/>
              </a:buClr>
              <a:buSzPts val="1400"/>
              <a:buFont typeface="Helvetica Neue"/>
              <a:buChar char="■"/>
            </a:pPr>
            <a:r>
              <a:rPr lang="en-US" sz="700">
                <a:solidFill>
                  <a:schemeClr val="dk1"/>
                </a:solidFill>
                <a:latin typeface="Helvetica Neue"/>
                <a:ea typeface="Helvetica Neue"/>
                <a:cs typeface="Helvetica Neue"/>
                <a:sym typeface="Helvetica Neue"/>
              </a:rPr>
              <a:t>AWS infrastructure and DevOps setup</a:t>
            </a:r>
            <a:endParaRPr sz="700">
              <a:solidFill>
                <a:schemeClr val="dk1"/>
              </a:solidFill>
              <a:latin typeface="Helvetica Neue"/>
              <a:ea typeface="Helvetica Neue"/>
              <a:cs typeface="Helvetica Neue"/>
              <a:sym typeface="Helvetica Neue"/>
            </a:endParaRPr>
          </a:p>
          <a:p>
            <a:pPr indent="-174625" lvl="0" marL="200025" rtl="0" algn="l">
              <a:lnSpc>
                <a:spcPct val="70000"/>
              </a:lnSpc>
              <a:spcBef>
                <a:spcPts val="100"/>
              </a:spcBef>
              <a:spcAft>
                <a:spcPts val="0"/>
              </a:spcAft>
              <a:buClr>
                <a:srgbClr val="FF006B"/>
              </a:buClr>
              <a:buSzPts val="1400"/>
              <a:buFont typeface="Helvetica Neue"/>
              <a:buChar char="■"/>
            </a:pPr>
            <a:r>
              <a:rPr lang="en-US" sz="700">
                <a:solidFill>
                  <a:schemeClr val="dk1"/>
                </a:solidFill>
                <a:latin typeface="Helvetica Neue"/>
                <a:ea typeface="Helvetica Neue"/>
                <a:cs typeface="Helvetica Neue"/>
                <a:sym typeface="Helvetica Neue"/>
              </a:rPr>
              <a:t>Buildout in agile mode</a:t>
            </a:r>
            <a:endParaRPr sz="700">
              <a:solidFill>
                <a:schemeClr val="dk1"/>
              </a:solidFill>
              <a:latin typeface="Helvetica Neue"/>
              <a:ea typeface="Helvetica Neue"/>
              <a:cs typeface="Helvetica Neue"/>
              <a:sym typeface="Helvetica Neue"/>
            </a:endParaRPr>
          </a:p>
          <a:p>
            <a:pPr indent="0" lvl="0" marL="0" rtl="0" algn="l">
              <a:lnSpc>
                <a:spcPct val="90000"/>
              </a:lnSpc>
              <a:spcBef>
                <a:spcPts val="100"/>
              </a:spcBef>
              <a:spcAft>
                <a:spcPts val="0"/>
              </a:spcAft>
              <a:buNone/>
            </a:pPr>
            <a:r>
              <a:t/>
            </a:r>
            <a:endParaRPr sz="800">
              <a:solidFill>
                <a:schemeClr val="dk1"/>
              </a:solidFill>
              <a:latin typeface="Helvetica Neue"/>
              <a:ea typeface="Helvetica Neue"/>
              <a:cs typeface="Helvetica Neue"/>
              <a:sym typeface="Helvetica Neue"/>
            </a:endParaRPr>
          </a:p>
        </p:txBody>
      </p:sp>
      <p:sp>
        <p:nvSpPr>
          <p:cNvPr id="166" name="Google Shape;166;p19"/>
          <p:cNvSpPr/>
          <p:nvPr/>
        </p:nvSpPr>
        <p:spPr>
          <a:xfrm>
            <a:off x="7404600" y="1773657"/>
            <a:ext cx="1510200" cy="2506800"/>
          </a:xfrm>
          <a:prstGeom prst="roundRect">
            <a:avLst>
              <a:gd fmla="val 1574" name="adj"/>
            </a:avLst>
          </a:prstGeom>
          <a:solidFill>
            <a:srgbClr val="FFFFFF"/>
          </a:solidFill>
          <a:ln cap="flat" cmpd="sng" w="28575">
            <a:solidFill>
              <a:schemeClr val="dk1"/>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90000"/>
              </a:lnSpc>
              <a:spcBef>
                <a:spcPts val="0"/>
              </a:spcBef>
              <a:spcAft>
                <a:spcPts val="0"/>
              </a:spcAft>
              <a:buClr>
                <a:schemeClr val="dk1"/>
              </a:buClr>
              <a:buSzPts val="1100"/>
              <a:buFont typeface="Arial"/>
              <a:buNone/>
            </a:pPr>
            <a:r>
              <a:rPr lang="en-US" sz="600">
                <a:solidFill>
                  <a:srgbClr val="B7B7B7"/>
                </a:solidFill>
                <a:latin typeface="Roboto Mono SemiBold"/>
                <a:ea typeface="Roboto Mono SemiBold"/>
                <a:cs typeface="Roboto Mono SemiBold"/>
                <a:sym typeface="Roboto Mono SemiBold"/>
              </a:rPr>
              <a:t>STAGE 5</a:t>
            </a:r>
            <a:endParaRPr sz="600">
              <a:solidFill>
                <a:srgbClr val="B7B7B7"/>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1200">
                <a:solidFill>
                  <a:schemeClr val="dk1"/>
                </a:solidFill>
                <a:latin typeface="Helvetica Neue"/>
                <a:ea typeface="Helvetica Neue"/>
                <a:cs typeface="Helvetica Neue"/>
                <a:sym typeface="Helvetica Neue"/>
              </a:rPr>
              <a:t>Scaling</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dk1"/>
              </a:buClr>
              <a:buSzPts val="1100"/>
              <a:buFont typeface="Arial"/>
              <a:buNone/>
            </a:pPr>
            <a:r>
              <a:rPr b="1" lang="en-US" sz="800">
                <a:solidFill>
                  <a:srgbClr val="0000FF"/>
                </a:solidFill>
                <a:latin typeface="Helvetica Neue"/>
                <a:ea typeface="Helvetica Neue"/>
                <a:cs typeface="Helvetica Neue"/>
                <a:sym typeface="Helvetica Neue"/>
              </a:rPr>
              <a:t>Timing: variable</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434343"/>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US" sz="800">
                <a:solidFill>
                  <a:srgbClr val="666666"/>
                </a:solidFill>
                <a:latin typeface="Helvetica Neue"/>
                <a:ea typeface="Helvetica Neue"/>
                <a:cs typeface="Helvetica Neue"/>
                <a:sym typeface="Helvetica Neue"/>
              </a:rPr>
              <a:t>Launching with the early customers and scaling operations</a:t>
            </a:r>
            <a:endParaRPr sz="800">
              <a:solidFill>
                <a:srgbClr val="666666"/>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chemeClr val="dk1"/>
              </a:solidFill>
              <a:latin typeface="Helvetica Neue"/>
              <a:ea typeface="Helvetica Neue"/>
              <a:cs typeface="Helvetica Neue"/>
              <a:sym typeface="Helvetica Neue"/>
            </a:endParaRPr>
          </a:p>
          <a:p>
            <a:pPr indent="-142875" lvl="0" marL="200025" rtl="0" algn="l">
              <a:lnSpc>
                <a:spcPct val="100000"/>
              </a:lnSpc>
              <a:spcBef>
                <a:spcPts val="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Early customer feedback gathering</a:t>
            </a:r>
            <a:endParaRPr sz="700">
              <a:solidFill>
                <a:schemeClr val="dk1"/>
              </a:solidFill>
              <a:latin typeface="Helvetica Neue"/>
              <a:ea typeface="Helvetica Neue"/>
              <a:cs typeface="Helvetica Neue"/>
              <a:sym typeface="Helvetica Neue"/>
            </a:endParaRPr>
          </a:p>
          <a:p>
            <a:pPr indent="-174625" lvl="0" marL="200025" rtl="0" algn="l">
              <a:lnSpc>
                <a:spcPct val="70000"/>
              </a:lnSpc>
              <a:spcBef>
                <a:spcPts val="100"/>
              </a:spcBef>
              <a:spcAft>
                <a:spcPts val="0"/>
              </a:spcAft>
              <a:buClr>
                <a:srgbClr val="FF006B"/>
              </a:buClr>
              <a:buSzPts val="1400"/>
              <a:buFont typeface="Helvetica Neue"/>
              <a:buChar char="■"/>
            </a:pPr>
            <a:r>
              <a:rPr lang="en-US" sz="700">
                <a:solidFill>
                  <a:schemeClr val="dk1"/>
                </a:solidFill>
                <a:latin typeface="Helvetica Neue"/>
                <a:ea typeface="Helvetica Neue"/>
                <a:cs typeface="Helvetica Neue"/>
                <a:sym typeface="Helvetica Neue"/>
              </a:rPr>
              <a:t>Future tech roadmap</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Marketing campaigns</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Customer acquisition</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Customer onboarding optimization</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Customer support</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Ecosystem buildout</a:t>
            </a:r>
            <a:endParaRPr sz="700">
              <a:solidFill>
                <a:schemeClr val="dk1"/>
              </a:solidFill>
              <a:latin typeface="Helvetica Neue"/>
              <a:ea typeface="Helvetica Neue"/>
              <a:cs typeface="Helvetica Neue"/>
              <a:sym typeface="Helvetica Neue"/>
            </a:endParaRPr>
          </a:p>
          <a:p>
            <a:pPr indent="0" lvl="0" marL="0" rtl="0" algn="l">
              <a:lnSpc>
                <a:spcPct val="100000"/>
              </a:lnSpc>
              <a:spcBef>
                <a:spcPts val="100"/>
              </a:spcBef>
              <a:spcAft>
                <a:spcPts val="0"/>
              </a:spcAft>
              <a:buNone/>
            </a:pPr>
            <a:r>
              <a:t/>
            </a:r>
            <a:endParaRPr sz="800">
              <a:solidFill>
                <a:schemeClr val="dk1"/>
              </a:solidFill>
              <a:latin typeface="Helvetica Neue"/>
              <a:ea typeface="Helvetica Neue"/>
              <a:cs typeface="Helvetica Neue"/>
              <a:sym typeface="Helvetica Neue"/>
            </a:endParaRPr>
          </a:p>
        </p:txBody>
      </p:sp>
      <p:cxnSp>
        <p:nvCxnSpPr>
          <p:cNvPr id="167" name="Google Shape;167;p19"/>
          <p:cNvCxnSpPr/>
          <p:nvPr/>
        </p:nvCxnSpPr>
        <p:spPr>
          <a:xfrm>
            <a:off x="7335111" y="1765900"/>
            <a:ext cx="0" cy="2771400"/>
          </a:xfrm>
          <a:prstGeom prst="straightConnector1">
            <a:avLst/>
          </a:prstGeom>
          <a:noFill/>
          <a:ln cap="flat" cmpd="sng" w="9525">
            <a:solidFill>
              <a:srgbClr val="0000FF"/>
            </a:solidFill>
            <a:prstDash val="solid"/>
            <a:round/>
            <a:headEnd len="med" w="med" type="none"/>
            <a:tailEnd len="med" w="med" type="oval"/>
          </a:ln>
        </p:spPr>
      </p:cxnSp>
      <p:cxnSp>
        <p:nvCxnSpPr>
          <p:cNvPr id="168" name="Google Shape;168;p19"/>
          <p:cNvCxnSpPr>
            <a:stCxn id="162" idx="3"/>
          </p:cNvCxnSpPr>
          <p:nvPr/>
        </p:nvCxnSpPr>
        <p:spPr>
          <a:xfrm>
            <a:off x="3533380" y="3027057"/>
            <a:ext cx="185400" cy="0"/>
          </a:xfrm>
          <a:prstGeom prst="straightConnector1">
            <a:avLst/>
          </a:prstGeom>
          <a:noFill/>
          <a:ln cap="flat" cmpd="sng" w="19050">
            <a:solidFill>
              <a:schemeClr val="dk1"/>
            </a:solidFill>
            <a:prstDash val="solid"/>
            <a:round/>
            <a:headEnd len="med" w="med" type="none"/>
            <a:tailEnd len="med" w="med" type="triangle"/>
          </a:ln>
        </p:spPr>
      </p:cxnSp>
      <p:cxnSp>
        <p:nvCxnSpPr>
          <p:cNvPr id="169" name="Google Shape;169;p19"/>
          <p:cNvCxnSpPr>
            <a:stCxn id="163" idx="3"/>
          </p:cNvCxnSpPr>
          <p:nvPr/>
        </p:nvCxnSpPr>
        <p:spPr>
          <a:xfrm>
            <a:off x="5327184" y="3027057"/>
            <a:ext cx="185400" cy="0"/>
          </a:xfrm>
          <a:prstGeom prst="straightConnector1">
            <a:avLst/>
          </a:prstGeom>
          <a:noFill/>
          <a:ln cap="flat" cmpd="sng" w="19050">
            <a:solidFill>
              <a:schemeClr val="dk1"/>
            </a:solidFill>
            <a:prstDash val="solid"/>
            <a:round/>
            <a:headEnd len="med" w="med" type="none"/>
            <a:tailEnd len="med" w="med" type="triangle"/>
          </a:ln>
        </p:spPr>
      </p:cxnSp>
      <p:cxnSp>
        <p:nvCxnSpPr>
          <p:cNvPr id="170" name="Google Shape;170;p19"/>
          <p:cNvCxnSpPr>
            <a:stCxn id="165" idx="3"/>
          </p:cNvCxnSpPr>
          <p:nvPr/>
        </p:nvCxnSpPr>
        <p:spPr>
          <a:xfrm>
            <a:off x="7120987" y="3027057"/>
            <a:ext cx="185400" cy="0"/>
          </a:xfrm>
          <a:prstGeom prst="straightConnector1">
            <a:avLst/>
          </a:prstGeom>
          <a:noFill/>
          <a:ln cap="flat" cmpd="sng" w="19050">
            <a:solidFill>
              <a:schemeClr val="dk1"/>
            </a:solidFill>
            <a:prstDash val="solid"/>
            <a:round/>
            <a:headEnd len="med" w="med" type="none"/>
            <a:tailEnd len="med" w="med" type="triangle"/>
          </a:ln>
        </p:spPr>
      </p:cxnSp>
      <p:sp>
        <p:nvSpPr>
          <p:cNvPr id="171" name="Google Shape;171;p19"/>
          <p:cNvSpPr txBox="1"/>
          <p:nvPr/>
        </p:nvSpPr>
        <p:spPr>
          <a:xfrm>
            <a:off x="233300" y="1020600"/>
            <a:ext cx="5192100" cy="6771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US" sz="3200">
                <a:solidFill>
                  <a:schemeClr val="dk1"/>
                </a:solidFill>
                <a:latin typeface="Helvetica Neue"/>
                <a:ea typeface="Helvetica Neue"/>
                <a:cs typeface="Helvetica Neue"/>
                <a:sym typeface="Helvetica Neue"/>
              </a:rPr>
              <a:t>Stage-relevant Teams</a:t>
            </a:r>
            <a:endParaRPr sz="1100">
              <a:solidFill>
                <a:srgbClr val="999999"/>
              </a:solidFill>
              <a:latin typeface="Helvetica Neue"/>
              <a:ea typeface="Helvetica Neue"/>
              <a:cs typeface="Helvetica Neue"/>
              <a:sym typeface="Helvetica Neue"/>
            </a:endParaRPr>
          </a:p>
        </p:txBody>
      </p:sp>
      <p:sp>
        <p:nvSpPr>
          <p:cNvPr id="172" name="Google Shape;172;p19"/>
          <p:cNvSpPr txBox="1"/>
          <p:nvPr/>
        </p:nvSpPr>
        <p:spPr>
          <a:xfrm>
            <a:off x="3843202" y="4321975"/>
            <a:ext cx="1540200" cy="215400"/>
          </a:xfrm>
          <a:prstGeom prst="rect">
            <a:avLst/>
          </a:prstGeom>
          <a:solidFill>
            <a:srgbClr val="FFFFFF"/>
          </a:solidFill>
          <a:ln>
            <a:noFill/>
          </a:ln>
        </p:spPr>
        <p:txBody>
          <a:bodyPr anchorCtr="0" anchor="t" bIns="45700" lIns="91425" spcFirstLastPara="1" rIns="91425" wrap="square" tIns="45700">
            <a:spAutoFit/>
          </a:bodyPr>
          <a:lstStyle/>
          <a:p>
            <a:pPr indent="0" lvl="0" marL="0" rtl="0" algn="r">
              <a:spcBef>
                <a:spcPts val="0"/>
              </a:spcBef>
              <a:spcAft>
                <a:spcPts val="0"/>
              </a:spcAft>
              <a:buNone/>
            </a:pPr>
            <a:r>
              <a:rPr b="1" lang="en-US" sz="800">
                <a:solidFill>
                  <a:srgbClr val="0000FF"/>
                </a:solidFill>
                <a:latin typeface="Helvetica Neue"/>
                <a:ea typeface="Helvetica Neue"/>
                <a:cs typeface="Helvetica Neue"/>
                <a:sym typeface="Helvetica Neue"/>
              </a:rPr>
              <a:t>Proof of Market</a:t>
            </a:r>
            <a:endParaRPr/>
          </a:p>
        </p:txBody>
      </p:sp>
      <p:cxnSp>
        <p:nvCxnSpPr>
          <p:cNvPr id="173" name="Google Shape;173;p19"/>
          <p:cNvCxnSpPr/>
          <p:nvPr/>
        </p:nvCxnSpPr>
        <p:spPr>
          <a:xfrm>
            <a:off x="9034425" y="1751475"/>
            <a:ext cx="0" cy="2785800"/>
          </a:xfrm>
          <a:prstGeom prst="straightConnector1">
            <a:avLst/>
          </a:prstGeom>
          <a:noFill/>
          <a:ln cap="flat" cmpd="sng" w="9525">
            <a:solidFill>
              <a:srgbClr val="0000FF"/>
            </a:solidFill>
            <a:prstDash val="solid"/>
            <a:round/>
            <a:headEnd len="med" w="med" type="none"/>
            <a:tailEnd len="med" w="med" type="oval"/>
          </a:ln>
        </p:spPr>
      </p:cxnSp>
      <p:sp>
        <p:nvSpPr>
          <p:cNvPr id="174" name="Google Shape;174;p19"/>
          <p:cNvSpPr txBox="1"/>
          <p:nvPr/>
        </p:nvSpPr>
        <p:spPr>
          <a:xfrm>
            <a:off x="5670614" y="4321975"/>
            <a:ext cx="1540200" cy="215400"/>
          </a:xfrm>
          <a:prstGeom prst="rect">
            <a:avLst/>
          </a:prstGeom>
          <a:solidFill>
            <a:srgbClr val="FFFFFF"/>
          </a:solidFill>
          <a:ln>
            <a:noFill/>
          </a:ln>
        </p:spPr>
        <p:txBody>
          <a:bodyPr anchorCtr="0" anchor="t" bIns="45700" lIns="91425" spcFirstLastPara="1" rIns="91425" wrap="square" tIns="45700">
            <a:spAutoFit/>
          </a:bodyPr>
          <a:lstStyle/>
          <a:p>
            <a:pPr indent="0" lvl="0" marL="0" rtl="0" algn="r">
              <a:spcBef>
                <a:spcPts val="0"/>
              </a:spcBef>
              <a:spcAft>
                <a:spcPts val="0"/>
              </a:spcAft>
              <a:buNone/>
            </a:pPr>
            <a:r>
              <a:rPr b="1" lang="en-US" sz="800">
                <a:solidFill>
                  <a:srgbClr val="0000FF"/>
                </a:solidFill>
                <a:latin typeface="Helvetica Neue"/>
                <a:ea typeface="Helvetica Neue"/>
                <a:cs typeface="Helvetica Neue"/>
                <a:sym typeface="Helvetica Neue"/>
              </a:rPr>
              <a:t>Launch</a:t>
            </a:r>
            <a:endParaRPr/>
          </a:p>
        </p:txBody>
      </p:sp>
      <p:sp>
        <p:nvSpPr>
          <p:cNvPr id="175" name="Google Shape;175;p19"/>
          <p:cNvSpPr txBox="1"/>
          <p:nvPr/>
        </p:nvSpPr>
        <p:spPr>
          <a:xfrm>
            <a:off x="7414677" y="4321975"/>
            <a:ext cx="1540200" cy="215400"/>
          </a:xfrm>
          <a:prstGeom prst="rect">
            <a:avLst/>
          </a:prstGeom>
          <a:solidFill>
            <a:srgbClr val="FFFFFF"/>
          </a:solidFill>
          <a:ln>
            <a:noFill/>
          </a:ln>
        </p:spPr>
        <p:txBody>
          <a:bodyPr anchorCtr="0" anchor="t" bIns="45700" lIns="91425" spcFirstLastPara="1" rIns="91425" wrap="square" tIns="45700">
            <a:spAutoFit/>
          </a:bodyPr>
          <a:lstStyle/>
          <a:p>
            <a:pPr indent="0" lvl="0" marL="0" rtl="0" algn="r">
              <a:spcBef>
                <a:spcPts val="0"/>
              </a:spcBef>
              <a:spcAft>
                <a:spcPts val="0"/>
              </a:spcAft>
              <a:buNone/>
            </a:pPr>
            <a:r>
              <a:rPr b="1" lang="en-US" sz="800">
                <a:solidFill>
                  <a:srgbClr val="0000FF"/>
                </a:solidFill>
                <a:latin typeface="Helvetica Neue"/>
                <a:ea typeface="Helvetica Neue"/>
                <a:cs typeface="Helvetica Neue"/>
                <a:sym typeface="Helvetica Neue"/>
              </a:rPr>
              <a:t>Proof of Scale</a:t>
            </a:r>
            <a:endParaRPr/>
          </a:p>
        </p:txBody>
      </p:sp>
      <p:sp>
        <p:nvSpPr>
          <p:cNvPr id="176" name="Google Shape;176;p19"/>
          <p:cNvSpPr txBox="1"/>
          <p:nvPr/>
        </p:nvSpPr>
        <p:spPr>
          <a:xfrm>
            <a:off x="1766625" y="132439"/>
            <a:ext cx="7225200" cy="471000"/>
          </a:xfrm>
          <a:prstGeom prst="rect">
            <a:avLst/>
          </a:prstGeom>
          <a:noFill/>
          <a:ln>
            <a:noFill/>
          </a:ln>
        </p:spPr>
        <p:txBody>
          <a:bodyPr anchorCtr="0" anchor="t" bIns="91400" lIns="91400" spcFirstLastPara="1" rIns="91400" wrap="square" tIns="91400">
            <a:noAutofit/>
          </a:bodyPr>
          <a:lstStyle/>
          <a:p>
            <a:pPr indent="0" lvl="0" marL="0" rtl="0" algn="r">
              <a:spcBef>
                <a:spcPts val="0"/>
              </a:spcBef>
              <a:spcAft>
                <a:spcPts val="0"/>
              </a:spcAft>
              <a:buNone/>
            </a:pPr>
            <a:r>
              <a:rPr b="1" lang="en-US" sz="1800">
                <a:solidFill>
                  <a:srgbClr val="000000"/>
                </a:solidFill>
                <a:latin typeface="Helvetica Neue"/>
                <a:ea typeface="Helvetica Neue"/>
                <a:cs typeface="Helvetica Neue"/>
                <a:sym typeface="Helvetica Neue"/>
              </a:rPr>
              <a:t>Innovation Development Process </a:t>
            </a:r>
            <a:r>
              <a:rPr b="1" lang="en-US" sz="1800">
                <a:solidFill>
                  <a:schemeClr val="dk1"/>
                </a:solidFill>
                <a:latin typeface="Helvetica Neue"/>
                <a:ea typeface="Helvetica Neue"/>
                <a:cs typeface="Helvetica Neue"/>
                <a:sym typeface="Helvetica Neue"/>
              </a:rPr>
              <a:t>––</a:t>
            </a:r>
            <a:r>
              <a:rPr b="1" lang="en-US" sz="1800">
                <a:solidFill>
                  <a:srgbClr val="000000"/>
                </a:solidFill>
                <a:latin typeface="Helvetica Neue"/>
                <a:ea typeface="Helvetica Neue"/>
                <a:cs typeface="Helvetica Neue"/>
                <a:sym typeface="Helvetica Neue"/>
              </a:rPr>
              <a:t> U+Method</a:t>
            </a:r>
            <a:endParaRPr b="1" sz="1800">
              <a:solidFill>
                <a:srgbClr val="000000"/>
              </a:solidFill>
              <a:latin typeface="Helvetica Neue"/>
              <a:ea typeface="Helvetica Neue"/>
              <a:cs typeface="Helvetica Neue"/>
              <a:sym typeface="Helvetica Neue"/>
            </a:endParaRPr>
          </a:p>
          <a:p>
            <a:pPr indent="0" lvl="0" marL="0" rtl="0" algn="r">
              <a:spcBef>
                <a:spcPts val="0"/>
              </a:spcBef>
              <a:spcAft>
                <a:spcPts val="0"/>
              </a:spcAft>
              <a:buNone/>
            </a:pPr>
            <a:r>
              <a:t/>
            </a:r>
            <a:endParaRPr b="1" sz="1800">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 Intro – U+ Method (Stage 1)">
  <p:cSld name="CUSTOM_6_1">
    <p:spTree>
      <p:nvGrpSpPr>
        <p:cNvPr id="177" name="Shape 177"/>
        <p:cNvGrpSpPr/>
        <p:nvPr/>
      </p:nvGrpSpPr>
      <p:grpSpPr>
        <a:xfrm>
          <a:off x="0" y="0"/>
          <a:ext cx="0" cy="0"/>
          <a:chOff x="0" y="0"/>
          <a:chExt cx="0" cy="0"/>
        </a:xfrm>
      </p:grpSpPr>
      <p:sp>
        <p:nvSpPr>
          <p:cNvPr id="178" name="Google Shape;178;p20"/>
          <p:cNvSpPr/>
          <p:nvPr/>
        </p:nvSpPr>
        <p:spPr>
          <a:xfrm>
            <a:off x="229375" y="1773657"/>
            <a:ext cx="1510200" cy="2506800"/>
          </a:xfrm>
          <a:prstGeom prst="roundRect">
            <a:avLst>
              <a:gd fmla="val 1574" name="adj"/>
            </a:avLst>
          </a:prstGeom>
          <a:solidFill>
            <a:srgbClr val="0000FF"/>
          </a:solidFill>
          <a:ln cap="flat" cmpd="sng" w="28575">
            <a:solidFill>
              <a:srgbClr val="0000FF"/>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90000"/>
              </a:lnSpc>
              <a:spcBef>
                <a:spcPts val="0"/>
              </a:spcBef>
              <a:spcAft>
                <a:spcPts val="0"/>
              </a:spcAft>
              <a:buNone/>
            </a:pPr>
            <a:r>
              <a:rPr lang="en-US" sz="600">
                <a:solidFill>
                  <a:srgbClr val="FFFFFF"/>
                </a:solidFill>
                <a:latin typeface="Roboto Mono SemiBold"/>
                <a:ea typeface="Roboto Mono SemiBold"/>
                <a:cs typeface="Roboto Mono SemiBold"/>
                <a:sym typeface="Roboto Mono SemiBold"/>
              </a:rPr>
              <a:t>STAGE 1</a:t>
            </a:r>
            <a:endParaRPr sz="600">
              <a:solidFill>
                <a:srgbClr val="FFFFFF"/>
              </a:solidFill>
              <a:latin typeface="Roboto Mono SemiBold"/>
              <a:ea typeface="Roboto Mono SemiBold"/>
              <a:cs typeface="Roboto Mono SemiBold"/>
              <a:sym typeface="Roboto Mono SemiBold"/>
            </a:endParaRPr>
          </a:p>
          <a:p>
            <a:pPr indent="0" lvl="0" marL="0" rtl="0" algn="l">
              <a:lnSpc>
                <a:spcPct val="90000"/>
              </a:lnSpc>
              <a:spcBef>
                <a:spcPts val="0"/>
              </a:spcBef>
              <a:spcAft>
                <a:spcPts val="0"/>
              </a:spcAft>
              <a:buNone/>
            </a:pPr>
            <a:r>
              <a:rPr b="1" lang="en-US" sz="1200">
                <a:solidFill>
                  <a:srgbClr val="FFFFFF"/>
                </a:solidFill>
                <a:latin typeface="Helvetica Neue"/>
                <a:ea typeface="Helvetica Neue"/>
                <a:cs typeface="Helvetica Neue"/>
                <a:sym typeface="Helvetica Neue"/>
              </a:rPr>
              <a:t>Ideation /</a:t>
            </a:r>
            <a:br>
              <a:rPr b="1" lang="en-US" sz="1200">
                <a:solidFill>
                  <a:srgbClr val="FFFFFF"/>
                </a:solidFill>
                <a:latin typeface="Helvetica Neue"/>
                <a:ea typeface="Helvetica Neue"/>
                <a:cs typeface="Helvetica Neue"/>
                <a:sym typeface="Helvetica Neue"/>
              </a:rPr>
            </a:br>
            <a:r>
              <a:rPr b="1" lang="en-US" sz="1200">
                <a:solidFill>
                  <a:srgbClr val="FFFFFF"/>
                </a:solidFill>
                <a:latin typeface="Helvetica Neue"/>
                <a:ea typeface="Helvetica Neue"/>
                <a:cs typeface="Helvetica Neue"/>
                <a:sym typeface="Helvetica Neue"/>
              </a:rPr>
              <a:t>IP Prioritization</a:t>
            </a:r>
            <a:endParaRPr b="1" sz="1200">
              <a:solidFill>
                <a:srgbClr val="FFFFFF"/>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800">
                <a:solidFill>
                  <a:srgbClr val="FFFFFF"/>
                </a:solidFill>
                <a:latin typeface="Helvetica Neue"/>
                <a:ea typeface="Helvetica Neue"/>
                <a:cs typeface="Helvetica Neue"/>
                <a:sym typeface="Helvetica Neue"/>
              </a:rPr>
              <a:t>Timing: 1 month</a:t>
            </a:r>
            <a:endParaRPr b="1" sz="800">
              <a:solidFill>
                <a:srgbClr val="FFFFFF"/>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FFFFFF"/>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US" sz="800">
                <a:solidFill>
                  <a:srgbClr val="FFFFFF"/>
                </a:solidFill>
                <a:latin typeface="Helvetica Neue"/>
                <a:ea typeface="Helvetica Neue"/>
                <a:cs typeface="Helvetica Neue"/>
                <a:sym typeface="Helvetica Neue"/>
              </a:rPr>
              <a:t>Ideation or IP Prioritization including potential use cases</a:t>
            </a:r>
            <a:endParaRPr sz="800">
              <a:solidFill>
                <a:srgbClr val="FFFFFF"/>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FFFFFF"/>
              </a:solidFill>
              <a:latin typeface="Helvetica Neue"/>
              <a:ea typeface="Helvetica Neue"/>
              <a:cs typeface="Helvetica Neue"/>
              <a:sym typeface="Helvetica Neue"/>
            </a:endParaRPr>
          </a:p>
          <a:p>
            <a:pPr indent="-142875" lvl="0" marL="200025" rtl="0" algn="l">
              <a:lnSpc>
                <a:spcPct val="100000"/>
              </a:lnSpc>
              <a:spcBef>
                <a:spcPts val="0"/>
              </a:spcBef>
              <a:spcAft>
                <a:spcPts val="0"/>
              </a:spcAft>
              <a:buClr>
                <a:srgbClr val="FFFFFF"/>
              </a:buClr>
              <a:buSzPts val="900"/>
              <a:buFont typeface="Helvetica Neue"/>
              <a:buChar char="⬢"/>
            </a:pPr>
            <a:r>
              <a:rPr lang="en-US" sz="700">
                <a:solidFill>
                  <a:srgbClr val="FFFFFF"/>
                </a:solidFill>
                <a:latin typeface="Helvetica Neue"/>
                <a:ea typeface="Helvetica Neue"/>
                <a:cs typeface="Helvetica Neue"/>
                <a:sym typeface="Helvetica Neue"/>
              </a:rPr>
              <a:t>Definition of commercialization goals</a:t>
            </a:r>
            <a:endParaRPr sz="700">
              <a:solidFill>
                <a:srgbClr val="FFFFFF"/>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FFFF"/>
              </a:buClr>
              <a:buSzPts val="900"/>
              <a:buFont typeface="Helvetica Neue"/>
              <a:buChar char="▲"/>
            </a:pPr>
            <a:r>
              <a:rPr lang="en-US" sz="700">
                <a:solidFill>
                  <a:srgbClr val="FFFFFF"/>
                </a:solidFill>
                <a:latin typeface="Helvetica Neue"/>
                <a:ea typeface="Helvetica Neue"/>
                <a:cs typeface="Helvetica Neue"/>
                <a:sym typeface="Helvetica Neue"/>
              </a:rPr>
              <a:t>IP Inventory &amp; Prioritization</a:t>
            </a:r>
            <a:endParaRPr sz="700">
              <a:solidFill>
                <a:srgbClr val="FFFFFF"/>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FFFF"/>
              </a:buClr>
              <a:buSzPts val="900"/>
              <a:buFont typeface="Helvetica Neue"/>
              <a:buChar char="⬢"/>
            </a:pPr>
            <a:r>
              <a:rPr lang="en-US" sz="700">
                <a:solidFill>
                  <a:srgbClr val="FFFFFF"/>
                </a:solidFill>
                <a:latin typeface="Helvetica Neue"/>
                <a:ea typeface="Helvetica Neue"/>
                <a:cs typeface="Helvetica Neue"/>
                <a:sym typeface="Helvetica Neue"/>
              </a:rPr>
              <a:t>Rank based on highest revenue potential vs. likelihood of winning</a:t>
            </a:r>
            <a:endParaRPr sz="700">
              <a:solidFill>
                <a:srgbClr val="FFFFFF"/>
              </a:solidFill>
              <a:latin typeface="Helvetica Neue"/>
              <a:ea typeface="Helvetica Neue"/>
              <a:cs typeface="Helvetica Neue"/>
              <a:sym typeface="Helvetica Neue"/>
            </a:endParaRPr>
          </a:p>
          <a:p>
            <a:pPr indent="0" lvl="0" marL="0" rtl="0" algn="l">
              <a:lnSpc>
                <a:spcPct val="90000"/>
              </a:lnSpc>
              <a:spcBef>
                <a:spcPts val="100"/>
              </a:spcBef>
              <a:spcAft>
                <a:spcPts val="0"/>
              </a:spcAft>
              <a:buNone/>
            </a:pPr>
            <a:r>
              <a:t/>
            </a:r>
            <a:endParaRPr sz="800">
              <a:solidFill>
                <a:srgbClr val="FFFFFF"/>
              </a:solidFill>
              <a:latin typeface="Helvetica Neue"/>
              <a:ea typeface="Helvetica Neue"/>
              <a:cs typeface="Helvetica Neue"/>
              <a:sym typeface="Helvetica Neue"/>
            </a:endParaRPr>
          </a:p>
        </p:txBody>
      </p:sp>
      <p:cxnSp>
        <p:nvCxnSpPr>
          <p:cNvPr id="179" name="Google Shape;179;p20"/>
          <p:cNvCxnSpPr>
            <a:stCxn id="178" idx="3"/>
          </p:cNvCxnSpPr>
          <p:nvPr/>
        </p:nvCxnSpPr>
        <p:spPr>
          <a:xfrm>
            <a:off x="1739575" y="3027057"/>
            <a:ext cx="185400" cy="0"/>
          </a:xfrm>
          <a:prstGeom prst="straightConnector1">
            <a:avLst/>
          </a:prstGeom>
          <a:noFill/>
          <a:ln cap="flat" cmpd="sng" w="19050">
            <a:solidFill>
              <a:schemeClr val="dk1"/>
            </a:solidFill>
            <a:prstDash val="solid"/>
            <a:round/>
            <a:headEnd len="med" w="med" type="none"/>
            <a:tailEnd len="med" w="med" type="triangle"/>
          </a:ln>
        </p:spPr>
      </p:cxnSp>
      <p:sp>
        <p:nvSpPr>
          <p:cNvPr id="180" name="Google Shape;180;p20"/>
          <p:cNvSpPr/>
          <p:nvPr/>
        </p:nvSpPr>
        <p:spPr>
          <a:xfrm>
            <a:off x="5641321" y="1297860"/>
            <a:ext cx="211200" cy="182700"/>
          </a:xfrm>
          <a:prstGeom prst="triangle">
            <a:avLst>
              <a:gd fmla="val 50000" name="adj"/>
            </a:avLst>
          </a:prstGeom>
          <a:solidFill>
            <a:srgbClr val="FFA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181" name="Google Shape;181;p20"/>
          <p:cNvSpPr txBox="1"/>
          <p:nvPr/>
        </p:nvSpPr>
        <p:spPr>
          <a:xfrm>
            <a:off x="5940383" y="1281947"/>
            <a:ext cx="494100" cy="2817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700">
                <a:solidFill>
                  <a:schemeClr val="dk1"/>
                </a:solidFill>
                <a:latin typeface="Helvetica Neue"/>
                <a:ea typeface="Helvetica Neue"/>
                <a:cs typeface="Helvetica Neue"/>
                <a:sym typeface="Helvetica Neue"/>
              </a:rPr>
              <a:t>Product</a:t>
            </a:r>
            <a:endParaRPr sz="900"/>
          </a:p>
        </p:txBody>
      </p:sp>
      <p:sp>
        <p:nvSpPr>
          <p:cNvPr id="182" name="Google Shape;182;p20"/>
          <p:cNvSpPr/>
          <p:nvPr/>
        </p:nvSpPr>
        <p:spPr>
          <a:xfrm rot="-5400000">
            <a:off x="6470358" y="1316208"/>
            <a:ext cx="206400" cy="178500"/>
          </a:xfrm>
          <a:prstGeom prst="hexagon">
            <a:avLst>
              <a:gd fmla="val 25000" name="adj"/>
              <a:gd fmla="val 115470" name="vf"/>
            </a:avLst>
          </a:prstGeom>
          <a:solidFill>
            <a:srgbClr val="00FA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183" name="Google Shape;183;p20"/>
          <p:cNvSpPr txBox="1"/>
          <p:nvPr/>
        </p:nvSpPr>
        <p:spPr>
          <a:xfrm>
            <a:off x="6767158" y="1281493"/>
            <a:ext cx="494100" cy="2817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700">
                <a:solidFill>
                  <a:schemeClr val="dk1"/>
                </a:solidFill>
                <a:latin typeface="Helvetica Neue"/>
                <a:ea typeface="Helvetica Neue"/>
                <a:cs typeface="Helvetica Neue"/>
                <a:sym typeface="Helvetica Neue"/>
              </a:rPr>
              <a:t>Market</a:t>
            </a:r>
            <a:endParaRPr sz="900"/>
          </a:p>
        </p:txBody>
      </p:sp>
      <p:sp>
        <p:nvSpPr>
          <p:cNvPr id="184" name="Google Shape;184;p20"/>
          <p:cNvSpPr/>
          <p:nvPr/>
        </p:nvSpPr>
        <p:spPr>
          <a:xfrm>
            <a:off x="7311083" y="1316220"/>
            <a:ext cx="178500" cy="178500"/>
          </a:xfrm>
          <a:prstGeom prst="ellipse">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185" name="Google Shape;185;p20"/>
          <p:cNvSpPr txBox="1"/>
          <p:nvPr/>
        </p:nvSpPr>
        <p:spPr>
          <a:xfrm>
            <a:off x="7593924" y="1281486"/>
            <a:ext cx="494100" cy="2817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700">
                <a:solidFill>
                  <a:schemeClr val="dk1"/>
                </a:solidFill>
                <a:latin typeface="Helvetica Neue"/>
                <a:ea typeface="Helvetica Neue"/>
                <a:cs typeface="Helvetica Neue"/>
                <a:sym typeface="Helvetica Neue"/>
              </a:rPr>
              <a:t>Design</a:t>
            </a:r>
            <a:endParaRPr sz="900"/>
          </a:p>
        </p:txBody>
      </p:sp>
      <p:sp>
        <p:nvSpPr>
          <p:cNvPr id="186" name="Google Shape;186;p20"/>
          <p:cNvSpPr/>
          <p:nvPr/>
        </p:nvSpPr>
        <p:spPr>
          <a:xfrm>
            <a:off x="8137849" y="1316187"/>
            <a:ext cx="178500" cy="178500"/>
          </a:xfrm>
          <a:prstGeom prst="rect">
            <a:avLst/>
          </a:prstGeom>
          <a:solidFill>
            <a:srgbClr val="FF00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187" name="Google Shape;187;p20"/>
          <p:cNvSpPr txBox="1"/>
          <p:nvPr/>
        </p:nvSpPr>
        <p:spPr>
          <a:xfrm>
            <a:off x="8420695" y="1281479"/>
            <a:ext cx="494100" cy="2817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700">
                <a:solidFill>
                  <a:schemeClr val="dk1"/>
                </a:solidFill>
                <a:latin typeface="Helvetica Neue"/>
                <a:ea typeface="Helvetica Neue"/>
                <a:cs typeface="Helvetica Neue"/>
                <a:sym typeface="Helvetica Neue"/>
              </a:rPr>
              <a:t>Tech</a:t>
            </a:r>
            <a:endParaRPr sz="900"/>
          </a:p>
        </p:txBody>
      </p:sp>
      <p:sp>
        <p:nvSpPr>
          <p:cNvPr id="188" name="Google Shape;188;p20"/>
          <p:cNvSpPr/>
          <p:nvPr/>
        </p:nvSpPr>
        <p:spPr>
          <a:xfrm>
            <a:off x="2023180" y="1773657"/>
            <a:ext cx="1510200" cy="2506800"/>
          </a:xfrm>
          <a:prstGeom prst="roundRect">
            <a:avLst>
              <a:gd fmla="val 1574" name="adj"/>
            </a:avLst>
          </a:prstGeom>
          <a:solidFill>
            <a:srgbClr val="FFFFFF"/>
          </a:solidFill>
          <a:ln cap="flat" cmpd="sng" w="28575">
            <a:solidFill>
              <a:schemeClr val="dk1"/>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90000"/>
              </a:lnSpc>
              <a:spcBef>
                <a:spcPts val="0"/>
              </a:spcBef>
              <a:spcAft>
                <a:spcPts val="0"/>
              </a:spcAft>
              <a:buClr>
                <a:schemeClr val="dk1"/>
              </a:buClr>
              <a:buSzPts val="1100"/>
              <a:buFont typeface="Arial"/>
              <a:buNone/>
            </a:pPr>
            <a:r>
              <a:rPr lang="en-US" sz="600">
                <a:solidFill>
                  <a:srgbClr val="B7B7B7"/>
                </a:solidFill>
                <a:latin typeface="Roboto Mono SemiBold"/>
                <a:ea typeface="Roboto Mono SemiBold"/>
                <a:cs typeface="Roboto Mono SemiBold"/>
                <a:sym typeface="Roboto Mono SemiBold"/>
              </a:rPr>
              <a:t>STAGE 2</a:t>
            </a:r>
            <a:endParaRPr sz="600">
              <a:solidFill>
                <a:srgbClr val="B7B7B7"/>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1200">
                <a:solidFill>
                  <a:schemeClr val="dk1"/>
                </a:solidFill>
                <a:latin typeface="Helvetica Neue"/>
                <a:ea typeface="Helvetica Neue"/>
                <a:cs typeface="Helvetica Neue"/>
                <a:sym typeface="Helvetica Neue"/>
              </a:rPr>
              <a:t>Validation</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dk1"/>
              </a:buClr>
              <a:buSzPts val="1100"/>
              <a:buFont typeface="Arial"/>
              <a:buNone/>
            </a:pPr>
            <a:r>
              <a:rPr b="1" lang="en-US" sz="800">
                <a:solidFill>
                  <a:srgbClr val="0000FF"/>
                </a:solidFill>
                <a:latin typeface="Helvetica Neue"/>
                <a:ea typeface="Helvetica Neue"/>
                <a:cs typeface="Helvetica Neue"/>
                <a:sym typeface="Helvetica Neue"/>
              </a:rPr>
              <a:t>Timing: 1 month</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434343"/>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US" sz="800">
                <a:solidFill>
                  <a:srgbClr val="666666"/>
                </a:solidFill>
                <a:latin typeface="Helvetica Neue"/>
                <a:ea typeface="Helvetica Neue"/>
                <a:cs typeface="Helvetica Neue"/>
                <a:sym typeface="Helvetica Neue"/>
              </a:rPr>
              <a:t>Initial idea validation and market testing</a:t>
            </a:r>
            <a:endParaRPr sz="800">
              <a:solidFill>
                <a:srgbClr val="666666"/>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chemeClr val="dk1"/>
              </a:solidFill>
              <a:latin typeface="Helvetica Neue"/>
              <a:ea typeface="Helvetica Neue"/>
              <a:cs typeface="Helvetica Neue"/>
              <a:sym typeface="Helvetica Neue"/>
            </a:endParaRPr>
          </a:p>
          <a:p>
            <a:pPr indent="-142875" lvl="0" marL="200025" rtl="0" algn="l">
              <a:lnSpc>
                <a:spcPct val="100000"/>
              </a:lnSpc>
              <a:spcBef>
                <a:spcPts val="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MVP target markets (geographic) for rapid adoption</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Initial GTM proposition / product</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Target users</a:t>
            </a:r>
            <a:endParaRPr sz="700">
              <a:solidFill>
                <a:schemeClr val="dk1"/>
              </a:solidFill>
              <a:latin typeface="Helvetica Neue"/>
              <a:ea typeface="Helvetica Neue"/>
              <a:cs typeface="Helvetica Neue"/>
              <a:sym typeface="Helvetica Neue"/>
            </a:endParaRPr>
          </a:p>
          <a:p>
            <a:pPr indent="-130175" lvl="0" marL="200025" rtl="0" algn="l">
              <a:lnSpc>
                <a:spcPct val="100000"/>
              </a:lnSpc>
              <a:spcBef>
                <a:spcPts val="100"/>
              </a:spcBef>
              <a:spcAft>
                <a:spcPts val="0"/>
              </a:spcAft>
              <a:buClr>
                <a:srgbClr val="0000FF"/>
              </a:buClr>
              <a:buSzPts val="700"/>
              <a:buFont typeface="Helvetica Neue"/>
              <a:buChar char="⬤"/>
            </a:pPr>
            <a:r>
              <a:rPr lang="en-US" sz="700">
                <a:solidFill>
                  <a:schemeClr val="dk1"/>
                </a:solidFill>
                <a:latin typeface="Helvetica Neue"/>
                <a:ea typeface="Helvetica Neue"/>
                <a:cs typeface="Helvetica Neue"/>
                <a:sym typeface="Helvetica Neue"/>
              </a:rPr>
              <a:t>Product positioning</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High-level user stories</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Legal requirements</a:t>
            </a:r>
            <a:endParaRPr sz="700">
              <a:solidFill>
                <a:schemeClr val="dk1"/>
              </a:solidFill>
              <a:latin typeface="Helvetica Neue"/>
              <a:ea typeface="Helvetica Neue"/>
              <a:cs typeface="Helvetica Neue"/>
              <a:sym typeface="Helvetica Neue"/>
            </a:endParaRPr>
          </a:p>
          <a:p>
            <a:pPr indent="0" lvl="0" marL="0" rtl="0" algn="l">
              <a:lnSpc>
                <a:spcPct val="90000"/>
              </a:lnSpc>
              <a:spcBef>
                <a:spcPts val="100"/>
              </a:spcBef>
              <a:spcAft>
                <a:spcPts val="0"/>
              </a:spcAft>
              <a:buNone/>
            </a:pPr>
            <a:r>
              <a:t/>
            </a:r>
            <a:endParaRPr sz="800">
              <a:solidFill>
                <a:schemeClr val="dk1"/>
              </a:solidFill>
              <a:latin typeface="Helvetica Neue"/>
              <a:ea typeface="Helvetica Neue"/>
              <a:cs typeface="Helvetica Neue"/>
              <a:sym typeface="Helvetica Neue"/>
            </a:endParaRPr>
          </a:p>
        </p:txBody>
      </p:sp>
      <p:sp>
        <p:nvSpPr>
          <p:cNvPr id="189" name="Google Shape;189;p20"/>
          <p:cNvSpPr/>
          <p:nvPr/>
        </p:nvSpPr>
        <p:spPr>
          <a:xfrm>
            <a:off x="3816984" y="1773657"/>
            <a:ext cx="1510200" cy="2506800"/>
          </a:xfrm>
          <a:prstGeom prst="roundRect">
            <a:avLst>
              <a:gd fmla="val 1574" name="adj"/>
            </a:avLst>
          </a:prstGeom>
          <a:solidFill>
            <a:srgbClr val="FFFFFF"/>
          </a:solidFill>
          <a:ln cap="flat" cmpd="sng" w="28575">
            <a:solidFill>
              <a:schemeClr val="dk1"/>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90000"/>
              </a:lnSpc>
              <a:spcBef>
                <a:spcPts val="0"/>
              </a:spcBef>
              <a:spcAft>
                <a:spcPts val="0"/>
              </a:spcAft>
              <a:buNone/>
            </a:pPr>
            <a:r>
              <a:rPr lang="en-US" sz="600">
                <a:solidFill>
                  <a:srgbClr val="B7B7B7"/>
                </a:solidFill>
                <a:latin typeface="Roboto Mono SemiBold"/>
                <a:ea typeface="Roboto Mono SemiBold"/>
                <a:cs typeface="Roboto Mono SemiBold"/>
                <a:sym typeface="Roboto Mono SemiBold"/>
              </a:rPr>
              <a:t>STAGE 3</a:t>
            </a:r>
            <a:endParaRPr sz="600">
              <a:solidFill>
                <a:srgbClr val="B7B7B7"/>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1200">
                <a:solidFill>
                  <a:schemeClr val="dk1"/>
                </a:solidFill>
                <a:latin typeface="Helvetica Neue"/>
                <a:ea typeface="Helvetica Neue"/>
                <a:cs typeface="Helvetica Neue"/>
                <a:sym typeface="Helvetica Neue"/>
              </a:rPr>
              <a:t>Market Testing</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dk1"/>
              </a:buClr>
              <a:buSzPts val="1100"/>
              <a:buFont typeface="Arial"/>
              <a:buNone/>
            </a:pPr>
            <a:r>
              <a:rPr b="1" lang="en-US" sz="800">
                <a:solidFill>
                  <a:srgbClr val="0000FF"/>
                </a:solidFill>
                <a:latin typeface="Helvetica Neue"/>
                <a:ea typeface="Helvetica Neue"/>
                <a:cs typeface="Helvetica Neue"/>
                <a:sym typeface="Helvetica Neue"/>
              </a:rPr>
              <a:t>Timing: 2 months</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434343"/>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US" sz="800">
                <a:solidFill>
                  <a:srgbClr val="666666"/>
                </a:solidFill>
                <a:latin typeface="Helvetica Neue"/>
                <a:ea typeface="Helvetica Neue"/>
                <a:cs typeface="Helvetica Neue"/>
                <a:sym typeface="Helvetica Neue"/>
              </a:rPr>
              <a:t>Strategy for taking the </a:t>
            </a:r>
            <a:br>
              <a:rPr lang="en-US" sz="800">
                <a:solidFill>
                  <a:srgbClr val="666666"/>
                </a:solidFill>
                <a:latin typeface="Helvetica Neue"/>
                <a:ea typeface="Helvetica Neue"/>
                <a:cs typeface="Helvetica Neue"/>
                <a:sym typeface="Helvetica Neue"/>
              </a:rPr>
            </a:br>
            <a:r>
              <a:rPr lang="en-US" sz="800">
                <a:solidFill>
                  <a:srgbClr val="666666"/>
                </a:solidFill>
                <a:latin typeface="Helvetica Neue"/>
                <a:ea typeface="Helvetica Neue"/>
                <a:cs typeface="Helvetica Neue"/>
                <a:sym typeface="Helvetica Neue"/>
              </a:rPr>
              <a:t>MVP to market</a:t>
            </a:r>
            <a:endParaRPr sz="800">
              <a:solidFill>
                <a:srgbClr val="666666"/>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chemeClr val="dk1"/>
              </a:solidFill>
              <a:latin typeface="Helvetica Neue"/>
              <a:ea typeface="Helvetica Neue"/>
              <a:cs typeface="Helvetica Neue"/>
              <a:sym typeface="Helvetica Neue"/>
            </a:endParaRPr>
          </a:p>
          <a:p>
            <a:pPr indent="-142875" lvl="0" marL="200025" rtl="0" algn="l">
              <a:lnSpc>
                <a:spcPct val="100000"/>
              </a:lnSpc>
              <a:spcBef>
                <a:spcPts val="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Channel testing</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Pricing sensitivity</a:t>
            </a:r>
            <a:endParaRPr sz="700">
              <a:solidFill>
                <a:schemeClr val="dk1"/>
              </a:solidFill>
              <a:latin typeface="Helvetica Neue"/>
              <a:ea typeface="Helvetica Neue"/>
              <a:cs typeface="Helvetica Neue"/>
              <a:sym typeface="Helvetica Neue"/>
            </a:endParaRPr>
          </a:p>
          <a:p>
            <a:pPr indent="-130175" lvl="0" marL="200025" rtl="0" algn="l">
              <a:lnSpc>
                <a:spcPct val="100000"/>
              </a:lnSpc>
              <a:spcBef>
                <a:spcPts val="100"/>
              </a:spcBef>
              <a:spcAft>
                <a:spcPts val="0"/>
              </a:spcAft>
              <a:buClr>
                <a:srgbClr val="0000FF"/>
              </a:buClr>
              <a:buSzPts val="700"/>
              <a:buFont typeface="Helvetica Neue"/>
              <a:buChar char="⬤"/>
            </a:pPr>
            <a:r>
              <a:rPr lang="en-US" sz="700">
                <a:solidFill>
                  <a:schemeClr val="dk1"/>
                </a:solidFill>
                <a:latin typeface="Helvetica Neue"/>
                <a:ea typeface="Helvetica Neue"/>
                <a:cs typeface="Helvetica Neue"/>
                <a:sym typeface="Helvetica Neue"/>
              </a:rPr>
              <a:t>Brand and communications</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Wireframe prototype of the MVP scope to test with users</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Iteration of prototypes based on feedback</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Microsite smoke testing</a:t>
            </a:r>
            <a:endParaRPr sz="700">
              <a:solidFill>
                <a:schemeClr val="dk1"/>
              </a:solidFill>
              <a:latin typeface="Helvetica Neue"/>
              <a:ea typeface="Helvetica Neue"/>
              <a:cs typeface="Helvetica Neue"/>
              <a:sym typeface="Helvetica Neue"/>
            </a:endParaRPr>
          </a:p>
          <a:p>
            <a:pPr indent="0" lvl="0" marL="0" rtl="0" algn="l">
              <a:lnSpc>
                <a:spcPct val="90000"/>
              </a:lnSpc>
              <a:spcBef>
                <a:spcPts val="100"/>
              </a:spcBef>
              <a:spcAft>
                <a:spcPts val="0"/>
              </a:spcAft>
              <a:buNone/>
            </a:pPr>
            <a:r>
              <a:t/>
            </a:r>
            <a:endParaRPr sz="800">
              <a:solidFill>
                <a:schemeClr val="dk1"/>
              </a:solidFill>
              <a:latin typeface="Helvetica Neue"/>
              <a:ea typeface="Helvetica Neue"/>
              <a:cs typeface="Helvetica Neue"/>
              <a:sym typeface="Helvetica Neue"/>
            </a:endParaRPr>
          </a:p>
        </p:txBody>
      </p:sp>
      <p:cxnSp>
        <p:nvCxnSpPr>
          <p:cNvPr id="190" name="Google Shape;190;p20"/>
          <p:cNvCxnSpPr/>
          <p:nvPr/>
        </p:nvCxnSpPr>
        <p:spPr>
          <a:xfrm>
            <a:off x="5546362" y="1765900"/>
            <a:ext cx="0" cy="2771400"/>
          </a:xfrm>
          <a:prstGeom prst="straightConnector1">
            <a:avLst/>
          </a:prstGeom>
          <a:noFill/>
          <a:ln cap="flat" cmpd="sng" w="9525">
            <a:solidFill>
              <a:srgbClr val="0000FF"/>
            </a:solidFill>
            <a:prstDash val="solid"/>
            <a:round/>
            <a:headEnd len="med" w="med" type="none"/>
            <a:tailEnd len="med" w="med" type="oval"/>
          </a:ln>
        </p:spPr>
      </p:cxnSp>
      <p:sp>
        <p:nvSpPr>
          <p:cNvPr id="191" name="Google Shape;191;p20"/>
          <p:cNvSpPr/>
          <p:nvPr/>
        </p:nvSpPr>
        <p:spPr>
          <a:xfrm>
            <a:off x="5610787" y="1773657"/>
            <a:ext cx="1510200" cy="2506800"/>
          </a:xfrm>
          <a:prstGeom prst="roundRect">
            <a:avLst>
              <a:gd fmla="val 1574" name="adj"/>
            </a:avLst>
          </a:prstGeom>
          <a:solidFill>
            <a:srgbClr val="FFFFFF"/>
          </a:solidFill>
          <a:ln cap="flat" cmpd="sng" w="28575">
            <a:solidFill>
              <a:schemeClr val="dk1"/>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90000"/>
              </a:lnSpc>
              <a:spcBef>
                <a:spcPts val="0"/>
              </a:spcBef>
              <a:spcAft>
                <a:spcPts val="0"/>
              </a:spcAft>
              <a:buClr>
                <a:schemeClr val="dk1"/>
              </a:buClr>
              <a:buSzPts val="1100"/>
              <a:buFont typeface="Arial"/>
              <a:buNone/>
            </a:pPr>
            <a:r>
              <a:rPr lang="en-US" sz="600">
                <a:solidFill>
                  <a:srgbClr val="B7B7B7"/>
                </a:solidFill>
                <a:latin typeface="Roboto Mono SemiBold"/>
                <a:ea typeface="Roboto Mono SemiBold"/>
                <a:cs typeface="Roboto Mono SemiBold"/>
                <a:sym typeface="Roboto Mono SemiBold"/>
              </a:rPr>
              <a:t>STAGE 4</a:t>
            </a:r>
            <a:endParaRPr sz="600">
              <a:solidFill>
                <a:srgbClr val="B7B7B7"/>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1200">
                <a:solidFill>
                  <a:schemeClr val="dk1"/>
                </a:solidFill>
                <a:latin typeface="Helvetica Neue"/>
                <a:ea typeface="Helvetica Neue"/>
                <a:cs typeface="Helvetica Neue"/>
                <a:sym typeface="Helvetica Neue"/>
              </a:rPr>
              <a:t>Tech Build</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dk1"/>
              </a:buClr>
              <a:buSzPts val="1100"/>
              <a:buFont typeface="Arial"/>
              <a:buNone/>
            </a:pPr>
            <a:r>
              <a:rPr b="1" lang="en-US" sz="800">
                <a:solidFill>
                  <a:srgbClr val="0000FF"/>
                </a:solidFill>
                <a:latin typeface="Helvetica Neue"/>
                <a:ea typeface="Helvetica Neue"/>
                <a:cs typeface="Helvetica Neue"/>
                <a:sym typeface="Helvetica Neue"/>
              </a:rPr>
              <a:t>Timing: ~3 months</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666666"/>
              </a:solidFill>
              <a:latin typeface="Helvetica Neue"/>
              <a:ea typeface="Helvetica Neue"/>
              <a:cs typeface="Helvetica Neue"/>
              <a:sym typeface="Helvetica Neue"/>
            </a:endParaRPr>
          </a:p>
          <a:p>
            <a:pPr indent="0" lvl="0" marL="0" rtl="0" algn="l">
              <a:spcBef>
                <a:spcPts val="0"/>
              </a:spcBef>
              <a:spcAft>
                <a:spcPts val="0"/>
              </a:spcAft>
              <a:buNone/>
            </a:pPr>
            <a:r>
              <a:rPr lang="en-US" sz="800">
                <a:solidFill>
                  <a:srgbClr val="666666"/>
                </a:solidFill>
                <a:latin typeface="Helvetica Neue"/>
                <a:ea typeface="Helvetica Neue"/>
                <a:cs typeface="Helvetica Neue"/>
                <a:sym typeface="Helvetica Neue"/>
              </a:rPr>
              <a:t>Specification and build of the MVP </a:t>
            </a:r>
            <a:endParaRPr sz="800">
              <a:solidFill>
                <a:srgbClr val="666666"/>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chemeClr val="dk1"/>
              </a:solidFill>
              <a:latin typeface="Helvetica Neue"/>
              <a:ea typeface="Helvetica Neue"/>
              <a:cs typeface="Helvetica Neue"/>
              <a:sym typeface="Helvetica Neue"/>
            </a:endParaRPr>
          </a:p>
          <a:p>
            <a:pPr indent="-142875" lvl="0" marL="200025" rtl="0" algn="l">
              <a:lnSpc>
                <a:spcPct val="100000"/>
              </a:lnSpc>
              <a:spcBef>
                <a:spcPts val="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Product definition</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MVP specification</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MVP scoping</a:t>
            </a:r>
            <a:endParaRPr sz="700">
              <a:solidFill>
                <a:schemeClr val="dk1"/>
              </a:solidFill>
              <a:latin typeface="Helvetica Neue"/>
              <a:ea typeface="Helvetica Neue"/>
              <a:cs typeface="Helvetica Neue"/>
              <a:sym typeface="Helvetica Neue"/>
            </a:endParaRPr>
          </a:p>
          <a:p>
            <a:pPr indent="-130175" lvl="0" marL="200025" rtl="0" algn="l">
              <a:lnSpc>
                <a:spcPct val="100000"/>
              </a:lnSpc>
              <a:spcBef>
                <a:spcPts val="100"/>
              </a:spcBef>
              <a:spcAft>
                <a:spcPts val="0"/>
              </a:spcAft>
              <a:buClr>
                <a:srgbClr val="0000FF"/>
              </a:buClr>
              <a:buSzPts val="700"/>
              <a:buFont typeface="Helvetica Neue"/>
              <a:buChar char="⬤"/>
            </a:pPr>
            <a:r>
              <a:rPr lang="en-US" sz="700">
                <a:solidFill>
                  <a:schemeClr val="dk1"/>
                </a:solidFill>
                <a:latin typeface="Helvetica Neue"/>
                <a:ea typeface="Helvetica Neue"/>
                <a:cs typeface="Helvetica Neue"/>
                <a:sym typeface="Helvetica Neue"/>
              </a:rPr>
              <a:t>UI design for target group and market</a:t>
            </a:r>
            <a:endParaRPr sz="700">
              <a:solidFill>
                <a:schemeClr val="dk1"/>
              </a:solidFill>
              <a:latin typeface="Helvetica Neue"/>
              <a:ea typeface="Helvetica Neue"/>
              <a:cs typeface="Helvetica Neue"/>
              <a:sym typeface="Helvetica Neue"/>
            </a:endParaRPr>
          </a:p>
          <a:p>
            <a:pPr indent="-174625" lvl="0" marL="200025" rtl="0" algn="l">
              <a:lnSpc>
                <a:spcPct val="60000"/>
              </a:lnSpc>
              <a:spcBef>
                <a:spcPts val="100"/>
              </a:spcBef>
              <a:spcAft>
                <a:spcPts val="0"/>
              </a:spcAft>
              <a:buClr>
                <a:srgbClr val="FF006B"/>
              </a:buClr>
              <a:buSzPts val="1400"/>
              <a:buFont typeface="Helvetica Neue"/>
              <a:buChar char="■"/>
            </a:pPr>
            <a:r>
              <a:rPr lang="en-US" sz="700">
                <a:solidFill>
                  <a:schemeClr val="dk1"/>
                </a:solidFill>
                <a:latin typeface="Helvetica Neue"/>
                <a:ea typeface="Helvetica Neue"/>
                <a:cs typeface="Helvetica Neue"/>
                <a:sym typeface="Helvetica Neue"/>
              </a:rPr>
              <a:t>Information Architecture</a:t>
            </a:r>
            <a:endParaRPr sz="700">
              <a:solidFill>
                <a:schemeClr val="dk1"/>
              </a:solidFill>
              <a:latin typeface="Helvetica Neue"/>
              <a:ea typeface="Helvetica Neue"/>
              <a:cs typeface="Helvetica Neue"/>
              <a:sym typeface="Helvetica Neue"/>
            </a:endParaRPr>
          </a:p>
          <a:p>
            <a:pPr indent="-174625" lvl="0" marL="200025" rtl="0" algn="l">
              <a:lnSpc>
                <a:spcPct val="70000"/>
              </a:lnSpc>
              <a:spcBef>
                <a:spcPts val="100"/>
              </a:spcBef>
              <a:spcAft>
                <a:spcPts val="0"/>
              </a:spcAft>
              <a:buClr>
                <a:srgbClr val="FF006B"/>
              </a:buClr>
              <a:buSzPts val="1400"/>
              <a:buFont typeface="Helvetica Neue"/>
              <a:buChar char="■"/>
            </a:pPr>
            <a:r>
              <a:rPr lang="en-US" sz="700">
                <a:solidFill>
                  <a:schemeClr val="dk1"/>
                </a:solidFill>
                <a:latin typeface="Helvetica Neue"/>
                <a:ea typeface="Helvetica Neue"/>
                <a:cs typeface="Helvetica Neue"/>
                <a:sym typeface="Helvetica Neue"/>
              </a:rPr>
              <a:t>AWS infrastructure and DevOps setup</a:t>
            </a:r>
            <a:endParaRPr sz="700">
              <a:solidFill>
                <a:schemeClr val="dk1"/>
              </a:solidFill>
              <a:latin typeface="Helvetica Neue"/>
              <a:ea typeface="Helvetica Neue"/>
              <a:cs typeface="Helvetica Neue"/>
              <a:sym typeface="Helvetica Neue"/>
            </a:endParaRPr>
          </a:p>
          <a:p>
            <a:pPr indent="-174625" lvl="0" marL="200025" rtl="0" algn="l">
              <a:lnSpc>
                <a:spcPct val="70000"/>
              </a:lnSpc>
              <a:spcBef>
                <a:spcPts val="100"/>
              </a:spcBef>
              <a:spcAft>
                <a:spcPts val="0"/>
              </a:spcAft>
              <a:buClr>
                <a:srgbClr val="FF006B"/>
              </a:buClr>
              <a:buSzPts val="1400"/>
              <a:buFont typeface="Helvetica Neue"/>
              <a:buChar char="■"/>
            </a:pPr>
            <a:r>
              <a:rPr lang="en-US" sz="700">
                <a:solidFill>
                  <a:schemeClr val="dk1"/>
                </a:solidFill>
                <a:latin typeface="Helvetica Neue"/>
                <a:ea typeface="Helvetica Neue"/>
                <a:cs typeface="Helvetica Neue"/>
                <a:sym typeface="Helvetica Neue"/>
              </a:rPr>
              <a:t>Buildout in agile mode</a:t>
            </a:r>
            <a:endParaRPr sz="700">
              <a:solidFill>
                <a:schemeClr val="dk1"/>
              </a:solidFill>
              <a:latin typeface="Helvetica Neue"/>
              <a:ea typeface="Helvetica Neue"/>
              <a:cs typeface="Helvetica Neue"/>
              <a:sym typeface="Helvetica Neue"/>
            </a:endParaRPr>
          </a:p>
          <a:p>
            <a:pPr indent="0" lvl="0" marL="0" rtl="0" algn="l">
              <a:lnSpc>
                <a:spcPct val="90000"/>
              </a:lnSpc>
              <a:spcBef>
                <a:spcPts val="100"/>
              </a:spcBef>
              <a:spcAft>
                <a:spcPts val="0"/>
              </a:spcAft>
              <a:buNone/>
            </a:pPr>
            <a:r>
              <a:t/>
            </a:r>
            <a:endParaRPr sz="800">
              <a:solidFill>
                <a:schemeClr val="dk1"/>
              </a:solidFill>
              <a:latin typeface="Helvetica Neue"/>
              <a:ea typeface="Helvetica Neue"/>
              <a:cs typeface="Helvetica Neue"/>
              <a:sym typeface="Helvetica Neue"/>
            </a:endParaRPr>
          </a:p>
        </p:txBody>
      </p:sp>
      <p:sp>
        <p:nvSpPr>
          <p:cNvPr id="192" name="Google Shape;192;p20"/>
          <p:cNvSpPr/>
          <p:nvPr/>
        </p:nvSpPr>
        <p:spPr>
          <a:xfrm>
            <a:off x="7404600" y="1773657"/>
            <a:ext cx="1510200" cy="2506800"/>
          </a:xfrm>
          <a:prstGeom prst="roundRect">
            <a:avLst>
              <a:gd fmla="val 1574" name="adj"/>
            </a:avLst>
          </a:prstGeom>
          <a:solidFill>
            <a:srgbClr val="FFFFFF"/>
          </a:solidFill>
          <a:ln cap="flat" cmpd="sng" w="28575">
            <a:solidFill>
              <a:schemeClr val="dk1"/>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90000"/>
              </a:lnSpc>
              <a:spcBef>
                <a:spcPts val="0"/>
              </a:spcBef>
              <a:spcAft>
                <a:spcPts val="0"/>
              </a:spcAft>
              <a:buClr>
                <a:schemeClr val="dk1"/>
              </a:buClr>
              <a:buSzPts val="1100"/>
              <a:buFont typeface="Arial"/>
              <a:buNone/>
            </a:pPr>
            <a:r>
              <a:rPr lang="en-US" sz="600">
                <a:solidFill>
                  <a:srgbClr val="B7B7B7"/>
                </a:solidFill>
                <a:latin typeface="Roboto Mono SemiBold"/>
                <a:ea typeface="Roboto Mono SemiBold"/>
                <a:cs typeface="Roboto Mono SemiBold"/>
                <a:sym typeface="Roboto Mono SemiBold"/>
              </a:rPr>
              <a:t>STAGE 5</a:t>
            </a:r>
            <a:endParaRPr sz="600">
              <a:solidFill>
                <a:srgbClr val="B7B7B7"/>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1200">
                <a:solidFill>
                  <a:schemeClr val="dk1"/>
                </a:solidFill>
                <a:latin typeface="Helvetica Neue"/>
                <a:ea typeface="Helvetica Neue"/>
                <a:cs typeface="Helvetica Neue"/>
                <a:sym typeface="Helvetica Neue"/>
              </a:rPr>
              <a:t>Scaling</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dk1"/>
              </a:buClr>
              <a:buSzPts val="1100"/>
              <a:buFont typeface="Arial"/>
              <a:buNone/>
            </a:pPr>
            <a:r>
              <a:rPr b="1" lang="en-US" sz="800">
                <a:solidFill>
                  <a:srgbClr val="0000FF"/>
                </a:solidFill>
                <a:latin typeface="Helvetica Neue"/>
                <a:ea typeface="Helvetica Neue"/>
                <a:cs typeface="Helvetica Neue"/>
                <a:sym typeface="Helvetica Neue"/>
              </a:rPr>
              <a:t>Timing: variable</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434343"/>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US" sz="800">
                <a:solidFill>
                  <a:srgbClr val="666666"/>
                </a:solidFill>
                <a:latin typeface="Helvetica Neue"/>
                <a:ea typeface="Helvetica Neue"/>
                <a:cs typeface="Helvetica Neue"/>
                <a:sym typeface="Helvetica Neue"/>
              </a:rPr>
              <a:t>Launching with the early customers and scaling operations</a:t>
            </a:r>
            <a:endParaRPr sz="800">
              <a:solidFill>
                <a:srgbClr val="666666"/>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chemeClr val="dk1"/>
              </a:solidFill>
              <a:latin typeface="Helvetica Neue"/>
              <a:ea typeface="Helvetica Neue"/>
              <a:cs typeface="Helvetica Neue"/>
              <a:sym typeface="Helvetica Neue"/>
            </a:endParaRPr>
          </a:p>
          <a:p>
            <a:pPr indent="-142875" lvl="0" marL="200025" rtl="0" algn="l">
              <a:lnSpc>
                <a:spcPct val="100000"/>
              </a:lnSpc>
              <a:spcBef>
                <a:spcPts val="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Early customer feedback gathering</a:t>
            </a:r>
            <a:endParaRPr sz="700">
              <a:solidFill>
                <a:schemeClr val="dk1"/>
              </a:solidFill>
              <a:latin typeface="Helvetica Neue"/>
              <a:ea typeface="Helvetica Neue"/>
              <a:cs typeface="Helvetica Neue"/>
              <a:sym typeface="Helvetica Neue"/>
            </a:endParaRPr>
          </a:p>
          <a:p>
            <a:pPr indent="-174625" lvl="0" marL="200025" rtl="0" algn="l">
              <a:lnSpc>
                <a:spcPct val="70000"/>
              </a:lnSpc>
              <a:spcBef>
                <a:spcPts val="100"/>
              </a:spcBef>
              <a:spcAft>
                <a:spcPts val="0"/>
              </a:spcAft>
              <a:buClr>
                <a:srgbClr val="FF006B"/>
              </a:buClr>
              <a:buSzPts val="1400"/>
              <a:buFont typeface="Helvetica Neue"/>
              <a:buChar char="■"/>
            </a:pPr>
            <a:r>
              <a:rPr lang="en-US" sz="700">
                <a:solidFill>
                  <a:schemeClr val="dk1"/>
                </a:solidFill>
                <a:latin typeface="Helvetica Neue"/>
                <a:ea typeface="Helvetica Neue"/>
                <a:cs typeface="Helvetica Neue"/>
                <a:sym typeface="Helvetica Neue"/>
              </a:rPr>
              <a:t>Future tech roadmap</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Marketing campaigns</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Customer acquisition</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Customer onboarding optimization</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Customer support</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Ecosystem buildout</a:t>
            </a:r>
            <a:endParaRPr sz="700">
              <a:solidFill>
                <a:schemeClr val="dk1"/>
              </a:solidFill>
              <a:latin typeface="Helvetica Neue"/>
              <a:ea typeface="Helvetica Neue"/>
              <a:cs typeface="Helvetica Neue"/>
              <a:sym typeface="Helvetica Neue"/>
            </a:endParaRPr>
          </a:p>
          <a:p>
            <a:pPr indent="0" lvl="0" marL="0" rtl="0" algn="l">
              <a:lnSpc>
                <a:spcPct val="100000"/>
              </a:lnSpc>
              <a:spcBef>
                <a:spcPts val="100"/>
              </a:spcBef>
              <a:spcAft>
                <a:spcPts val="0"/>
              </a:spcAft>
              <a:buNone/>
            </a:pPr>
            <a:r>
              <a:t/>
            </a:r>
            <a:endParaRPr sz="800">
              <a:solidFill>
                <a:schemeClr val="dk1"/>
              </a:solidFill>
              <a:latin typeface="Helvetica Neue"/>
              <a:ea typeface="Helvetica Neue"/>
              <a:cs typeface="Helvetica Neue"/>
              <a:sym typeface="Helvetica Neue"/>
            </a:endParaRPr>
          </a:p>
        </p:txBody>
      </p:sp>
      <p:cxnSp>
        <p:nvCxnSpPr>
          <p:cNvPr id="193" name="Google Shape;193;p20"/>
          <p:cNvCxnSpPr/>
          <p:nvPr/>
        </p:nvCxnSpPr>
        <p:spPr>
          <a:xfrm>
            <a:off x="7335111" y="1765900"/>
            <a:ext cx="0" cy="2771400"/>
          </a:xfrm>
          <a:prstGeom prst="straightConnector1">
            <a:avLst/>
          </a:prstGeom>
          <a:noFill/>
          <a:ln cap="flat" cmpd="sng" w="9525">
            <a:solidFill>
              <a:srgbClr val="0000FF"/>
            </a:solidFill>
            <a:prstDash val="solid"/>
            <a:round/>
            <a:headEnd len="med" w="med" type="none"/>
            <a:tailEnd len="med" w="med" type="oval"/>
          </a:ln>
        </p:spPr>
      </p:cxnSp>
      <p:cxnSp>
        <p:nvCxnSpPr>
          <p:cNvPr id="194" name="Google Shape;194;p20"/>
          <p:cNvCxnSpPr>
            <a:stCxn id="188" idx="3"/>
          </p:cNvCxnSpPr>
          <p:nvPr/>
        </p:nvCxnSpPr>
        <p:spPr>
          <a:xfrm>
            <a:off x="3533380" y="3027057"/>
            <a:ext cx="185400" cy="0"/>
          </a:xfrm>
          <a:prstGeom prst="straightConnector1">
            <a:avLst/>
          </a:prstGeom>
          <a:noFill/>
          <a:ln cap="flat" cmpd="sng" w="19050">
            <a:solidFill>
              <a:schemeClr val="dk1"/>
            </a:solidFill>
            <a:prstDash val="solid"/>
            <a:round/>
            <a:headEnd len="med" w="med" type="none"/>
            <a:tailEnd len="med" w="med" type="triangle"/>
          </a:ln>
        </p:spPr>
      </p:cxnSp>
      <p:cxnSp>
        <p:nvCxnSpPr>
          <p:cNvPr id="195" name="Google Shape;195;p20"/>
          <p:cNvCxnSpPr>
            <a:stCxn id="189" idx="3"/>
          </p:cNvCxnSpPr>
          <p:nvPr/>
        </p:nvCxnSpPr>
        <p:spPr>
          <a:xfrm>
            <a:off x="5327184" y="3027057"/>
            <a:ext cx="185400" cy="0"/>
          </a:xfrm>
          <a:prstGeom prst="straightConnector1">
            <a:avLst/>
          </a:prstGeom>
          <a:noFill/>
          <a:ln cap="flat" cmpd="sng" w="19050">
            <a:solidFill>
              <a:schemeClr val="dk1"/>
            </a:solidFill>
            <a:prstDash val="solid"/>
            <a:round/>
            <a:headEnd len="med" w="med" type="none"/>
            <a:tailEnd len="med" w="med" type="triangle"/>
          </a:ln>
        </p:spPr>
      </p:cxnSp>
      <p:cxnSp>
        <p:nvCxnSpPr>
          <p:cNvPr id="196" name="Google Shape;196;p20"/>
          <p:cNvCxnSpPr>
            <a:stCxn id="191" idx="3"/>
          </p:cNvCxnSpPr>
          <p:nvPr/>
        </p:nvCxnSpPr>
        <p:spPr>
          <a:xfrm>
            <a:off x="7120987" y="3027057"/>
            <a:ext cx="185400" cy="0"/>
          </a:xfrm>
          <a:prstGeom prst="straightConnector1">
            <a:avLst/>
          </a:prstGeom>
          <a:noFill/>
          <a:ln cap="flat" cmpd="sng" w="19050">
            <a:solidFill>
              <a:schemeClr val="dk1"/>
            </a:solidFill>
            <a:prstDash val="solid"/>
            <a:round/>
            <a:headEnd len="med" w="med" type="none"/>
            <a:tailEnd len="med" w="med" type="triangle"/>
          </a:ln>
        </p:spPr>
      </p:cxnSp>
      <p:sp>
        <p:nvSpPr>
          <p:cNvPr id="197" name="Google Shape;197;p20"/>
          <p:cNvSpPr txBox="1"/>
          <p:nvPr/>
        </p:nvSpPr>
        <p:spPr>
          <a:xfrm>
            <a:off x="233300" y="1020600"/>
            <a:ext cx="5192100" cy="6771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US" sz="3200">
                <a:solidFill>
                  <a:schemeClr val="dk1"/>
                </a:solidFill>
                <a:latin typeface="Helvetica Neue"/>
                <a:ea typeface="Helvetica Neue"/>
                <a:cs typeface="Helvetica Neue"/>
                <a:sym typeface="Helvetica Neue"/>
              </a:rPr>
              <a:t>Stage-relevant Teams</a:t>
            </a:r>
            <a:endParaRPr sz="1100">
              <a:solidFill>
                <a:srgbClr val="999999"/>
              </a:solidFill>
              <a:latin typeface="Helvetica Neue"/>
              <a:ea typeface="Helvetica Neue"/>
              <a:cs typeface="Helvetica Neue"/>
              <a:sym typeface="Helvetica Neue"/>
            </a:endParaRPr>
          </a:p>
        </p:txBody>
      </p:sp>
      <p:sp>
        <p:nvSpPr>
          <p:cNvPr id="198" name="Google Shape;198;p20"/>
          <p:cNvSpPr txBox="1"/>
          <p:nvPr/>
        </p:nvSpPr>
        <p:spPr>
          <a:xfrm>
            <a:off x="3843202" y="4321975"/>
            <a:ext cx="1540200" cy="215400"/>
          </a:xfrm>
          <a:prstGeom prst="rect">
            <a:avLst/>
          </a:prstGeom>
          <a:solidFill>
            <a:srgbClr val="FFFFFF"/>
          </a:solidFill>
          <a:ln>
            <a:noFill/>
          </a:ln>
        </p:spPr>
        <p:txBody>
          <a:bodyPr anchorCtr="0" anchor="t" bIns="45700" lIns="91425" spcFirstLastPara="1" rIns="91425" wrap="square" tIns="45700">
            <a:spAutoFit/>
          </a:bodyPr>
          <a:lstStyle/>
          <a:p>
            <a:pPr indent="0" lvl="0" marL="0" rtl="0" algn="r">
              <a:spcBef>
                <a:spcPts val="0"/>
              </a:spcBef>
              <a:spcAft>
                <a:spcPts val="0"/>
              </a:spcAft>
              <a:buNone/>
            </a:pPr>
            <a:r>
              <a:rPr b="1" lang="en-US" sz="800">
                <a:solidFill>
                  <a:srgbClr val="0000FF"/>
                </a:solidFill>
                <a:latin typeface="Helvetica Neue"/>
                <a:ea typeface="Helvetica Neue"/>
                <a:cs typeface="Helvetica Neue"/>
                <a:sym typeface="Helvetica Neue"/>
              </a:rPr>
              <a:t>Proof of Market</a:t>
            </a:r>
            <a:endParaRPr/>
          </a:p>
        </p:txBody>
      </p:sp>
      <p:cxnSp>
        <p:nvCxnSpPr>
          <p:cNvPr id="199" name="Google Shape;199;p20"/>
          <p:cNvCxnSpPr/>
          <p:nvPr/>
        </p:nvCxnSpPr>
        <p:spPr>
          <a:xfrm>
            <a:off x="9034425" y="1751475"/>
            <a:ext cx="0" cy="2785800"/>
          </a:xfrm>
          <a:prstGeom prst="straightConnector1">
            <a:avLst/>
          </a:prstGeom>
          <a:noFill/>
          <a:ln cap="flat" cmpd="sng" w="9525">
            <a:solidFill>
              <a:srgbClr val="0000FF"/>
            </a:solidFill>
            <a:prstDash val="solid"/>
            <a:round/>
            <a:headEnd len="med" w="med" type="none"/>
            <a:tailEnd len="med" w="med" type="oval"/>
          </a:ln>
        </p:spPr>
      </p:cxnSp>
      <p:sp>
        <p:nvSpPr>
          <p:cNvPr id="200" name="Google Shape;200;p20"/>
          <p:cNvSpPr txBox="1"/>
          <p:nvPr/>
        </p:nvSpPr>
        <p:spPr>
          <a:xfrm>
            <a:off x="5670614" y="4321975"/>
            <a:ext cx="1540200" cy="215400"/>
          </a:xfrm>
          <a:prstGeom prst="rect">
            <a:avLst/>
          </a:prstGeom>
          <a:solidFill>
            <a:srgbClr val="FFFFFF"/>
          </a:solidFill>
          <a:ln>
            <a:noFill/>
          </a:ln>
        </p:spPr>
        <p:txBody>
          <a:bodyPr anchorCtr="0" anchor="t" bIns="45700" lIns="91425" spcFirstLastPara="1" rIns="91425" wrap="square" tIns="45700">
            <a:spAutoFit/>
          </a:bodyPr>
          <a:lstStyle/>
          <a:p>
            <a:pPr indent="0" lvl="0" marL="0" rtl="0" algn="r">
              <a:spcBef>
                <a:spcPts val="0"/>
              </a:spcBef>
              <a:spcAft>
                <a:spcPts val="0"/>
              </a:spcAft>
              <a:buNone/>
            </a:pPr>
            <a:r>
              <a:rPr b="1" lang="en-US" sz="800">
                <a:solidFill>
                  <a:srgbClr val="0000FF"/>
                </a:solidFill>
                <a:latin typeface="Helvetica Neue"/>
                <a:ea typeface="Helvetica Neue"/>
                <a:cs typeface="Helvetica Neue"/>
                <a:sym typeface="Helvetica Neue"/>
              </a:rPr>
              <a:t>Launch</a:t>
            </a:r>
            <a:endParaRPr/>
          </a:p>
        </p:txBody>
      </p:sp>
      <p:sp>
        <p:nvSpPr>
          <p:cNvPr id="201" name="Google Shape;201;p20"/>
          <p:cNvSpPr txBox="1"/>
          <p:nvPr/>
        </p:nvSpPr>
        <p:spPr>
          <a:xfrm>
            <a:off x="7414677" y="4321975"/>
            <a:ext cx="1540200" cy="215400"/>
          </a:xfrm>
          <a:prstGeom prst="rect">
            <a:avLst/>
          </a:prstGeom>
          <a:solidFill>
            <a:srgbClr val="FFFFFF"/>
          </a:solidFill>
          <a:ln>
            <a:noFill/>
          </a:ln>
        </p:spPr>
        <p:txBody>
          <a:bodyPr anchorCtr="0" anchor="t" bIns="45700" lIns="91425" spcFirstLastPara="1" rIns="91425" wrap="square" tIns="45700">
            <a:spAutoFit/>
          </a:bodyPr>
          <a:lstStyle/>
          <a:p>
            <a:pPr indent="0" lvl="0" marL="0" rtl="0" algn="r">
              <a:spcBef>
                <a:spcPts val="0"/>
              </a:spcBef>
              <a:spcAft>
                <a:spcPts val="0"/>
              </a:spcAft>
              <a:buNone/>
            </a:pPr>
            <a:r>
              <a:rPr b="1" lang="en-US" sz="800">
                <a:solidFill>
                  <a:srgbClr val="0000FF"/>
                </a:solidFill>
                <a:latin typeface="Helvetica Neue"/>
                <a:ea typeface="Helvetica Neue"/>
                <a:cs typeface="Helvetica Neue"/>
                <a:sym typeface="Helvetica Neue"/>
              </a:rPr>
              <a:t>Proof of Scale</a:t>
            </a:r>
            <a:endParaRPr/>
          </a:p>
        </p:txBody>
      </p:sp>
      <p:sp>
        <p:nvSpPr>
          <p:cNvPr id="202" name="Google Shape;202;p20"/>
          <p:cNvSpPr txBox="1"/>
          <p:nvPr/>
        </p:nvSpPr>
        <p:spPr>
          <a:xfrm>
            <a:off x="1766625" y="132439"/>
            <a:ext cx="7225200" cy="471000"/>
          </a:xfrm>
          <a:prstGeom prst="rect">
            <a:avLst/>
          </a:prstGeom>
          <a:noFill/>
          <a:ln>
            <a:noFill/>
          </a:ln>
        </p:spPr>
        <p:txBody>
          <a:bodyPr anchorCtr="0" anchor="t" bIns="91400" lIns="91400" spcFirstLastPara="1" rIns="91400" wrap="square" tIns="91400">
            <a:noAutofit/>
          </a:bodyPr>
          <a:lstStyle/>
          <a:p>
            <a:pPr indent="0" lvl="0" marL="0" rtl="0" algn="r">
              <a:spcBef>
                <a:spcPts val="0"/>
              </a:spcBef>
              <a:spcAft>
                <a:spcPts val="0"/>
              </a:spcAft>
              <a:buNone/>
            </a:pPr>
            <a:r>
              <a:rPr b="1" lang="en-US" sz="1800">
                <a:solidFill>
                  <a:srgbClr val="000000"/>
                </a:solidFill>
                <a:latin typeface="Helvetica Neue"/>
                <a:ea typeface="Helvetica Neue"/>
                <a:cs typeface="Helvetica Neue"/>
                <a:sym typeface="Helvetica Neue"/>
              </a:rPr>
              <a:t>Innovation Development Process, </a:t>
            </a:r>
            <a:r>
              <a:rPr b="1" lang="en-US" sz="1800">
                <a:solidFill>
                  <a:schemeClr val="hlink"/>
                </a:solidFill>
                <a:latin typeface="Helvetica Neue"/>
                <a:ea typeface="Helvetica Neue"/>
                <a:cs typeface="Helvetica Neue"/>
                <a:sym typeface="Helvetica Neue"/>
              </a:rPr>
              <a:t>Ideation</a:t>
            </a:r>
            <a:r>
              <a:rPr b="1" lang="en-US" sz="1800">
                <a:solidFill>
                  <a:schemeClr val="dk1"/>
                </a:solidFill>
                <a:latin typeface="Helvetica Neue"/>
                <a:ea typeface="Helvetica Neue"/>
                <a:cs typeface="Helvetica Neue"/>
                <a:sym typeface="Helvetica Neue"/>
              </a:rPr>
              <a:t> –– </a:t>
            </a:r>
            <a:r>
              <a:rPr b="1" lang="en-US" sz="1800">
                <a:solidFill>
                  <a:schemeClr val="hlink"/>
                </a:solidFill>
              </a:rPr>
              <a:t>Name</a:t>
            </a:r>
            <a:endParaRPr b="1" sz="1800">
              <a:solidFill>
                <a:schemeClr val="dk1"/>
              </a:solidFill>
              <a:latin typeface="Helvetica Neue"/>
              <a:ea typeface="Helvetica Neue"/>
              <a:cs typeface="Helvetica Neue"/>
              <a:sym typeface="Helvetica Neue"/>
            </a:endParaRPr>
          </a:p>
          <a:p>
            <a:pPr indent="0" lvl="0" marL="0" rtl="0" algn="r">
              <a:spcBef>
                <a:spcPts val="0"/>
              </a:spcBef>
              <a:spcAft>
                <a:spcPts val="0"/>
              </a:spcAft>
              <a:buNone/>
            </a:pPr>
            <a:r>
              <a:t/>
            </a:r>
            <a:endParaRPr b="1" sz="1800">
              <a:latin typeface="Helvetica Neue"/>
              <a:ea typeface="Helvetica Neue"/>
              <a:cs typeface="Helvetica Neue"/>
              <a:sym typeface="Helvetica Neue"/>
            </a:endParaRPr>
          </a:p>
          <a:p>
            <a:pPr indent="0" lvl="0" marL="0" rtl="0" algn="r">
              <a:spcBef>
                <a:spcPts val="0"/>
              </a:spcBef>
              <a:spcAft>
                <a:spcPts val="0"/>
              </a:spcAft>
              <a:buNone/>
            </a:pPr>
            <a:r>
              <a:t/>
            </a:r>
            <a:endParaRPr b="1" sz="1800">
              <a:solidFill>
                <a:srgbClr val="000000"/>
              </a:solidFill>
              <a:latin typeface="Helvetica Neue"/>
              <a:ea typeface="Helvetica Neue"/>
              <a:cs typeface="Helvetica Neue"/>
              <a:sym typeface="Helvetica Neue"/>
            </a:endParaRPr>
          </a:p>
        </p:txBody>
      </p:sp>
      <p:cxnSp>
        <p:nvCxnSpPr>
          <p:cNvPr id="203" name="Google Shape;203;p20"/>
          <p:cNvCxnSpPr/>
          <p:nvPr/>
        </p:nvCxnSpPr>
        <p:spPr>
          <a:xfrm>
            <a:off x="1964551" y="1765863"/>
            <a:ext cx="0" cy="2771400"/>
          </a:xfrm>
          <a:prstGeom prst="straightConnector1">
            <a:avLst/>
          </a:prstGeom>
          <a:noFill/>
          <a:ln cap="flat" cmpd="sng" w="9525">
            <a:solidFill>
              <a:srgbClr val="0000FF"/>
            </a:solidFill>
            <a:prstDash val="solid"/>
            <a:round/>
            <a:headEnd len="med" w="med" type="none"/>
            <a:tailEnd len="med" w="med" type="oval"/>
          </a:ln>
        </p:spPr>
      </p:cxnSp>
      <p:sp>
        <p:nvSpPr>
          <p:cNvPr id="204" name="Google Shape;204;p20"/>
          <p:cNvSpPr txBox="1"/>
          <p:nvPr/>
        </p:nvSpPr>
        <p:spPr>
          <a:xfrm>
            <a:off x="264566" y="4321938"/>
            <a:ext cx="1540200" cy="215400"/>
          </a:xfrm>
          <a:prstGeom prst="rect">
            <a:avLst/>
          </a:prstGeom>
          <a:solidFill>
            <a:srgbClr val="FFFFFF"/>
          </a:solidFill>
          <a:ln>
            <a:noFill/>
          </a:ln>
        </p:spPr>
        <p:txBody>
          <a:bodyPr anchorCtr="0" anchor="t" bIns="45700" lIns="91425" spcFirstLastPara="1" rIns="91425" wrap="square" tIns="45700">
            <a:spAutoFit/>
          </a:bodyPr>
          <a:lstStyle/>
          <a:p>
            <a:pPr indent="0" lvl="0" marL="0" rtl="0" algn="r">
              <a:spcBef>
                <a:spcPts val="0"/>
              </a:spcBef>
              <a:spcAft>
                <a:spcPts val="0"/>
              </a:spcAft>
              <a:buClr>
                <a:srgbClr val="000000"/>
              </a:buClr>
              <a:buSzPts val="1100"/>
              <a:buFont typeface="Arial"/>
              <a:buNone/>
            </a:pPr>
            <a:r>
              <a:rPr b="1" lang="en-US" sz="800">
                <a:solidFill>
                  <a:srgbClr val="0000FF"/>
                </a:solidFill>
                <a:latin typeface="Helvetica Neue"/>
                <a:ea typeface="Helvetica Neue"/>
                <a:cs typeface="Helvetica Neue"/>
                <a:sym typeface="Helvetica Neue"/>
              </a:rPr>
              <a:t>Requirements</a:t>
            </a:r>
            <a:endParaRPr/>
          </a:p>
        </p:txBody>
      </p:sp>
      <p:cxnSp>
        <p:nvCxnSpPr>
          <p:cNvPr id="205" name="Google Shape;205;p20"/>
          <p:cNvCxnSpPr/>
          <p:nvPr/>
        </p:nvCxnSpPr>
        <p:spPr>
          <a:xfrm>
            <a:off x="3759238" y="1765900"/>
            <a:ext cx="0" cy="2771400"/>
          </a:xfrm>
          <a:prstGeom prst="straightConnector1">
            <a:avLst/>
          </a:prstGeom>
          <a:noFill/>
          <a:ln cap="flat" cmpd="sng" w="9525">
            <a:solidFill>
              <a:srgbClr val="0000FF"/>
            </a:solidFill>
            <a:prstDash val="solid"/>
            <a:round/>
            <a:headEnd len="med" w="med" type="none"/>
            <a:tailEnd len="med" w="med" type="oval"/>
          </a:ln>
        </p:spPr>
      </p:cxnSp>
      <p:sp>
        <p:nvSpPr>
          <p:cNvPr id="206" name="Google Shape;206;p20"/>
          <p:cNvSpPr txBox="1"/>
          <p:nvPr/>
        </p:nvSpPr>
        <p:spPr>
          <a:xfrm>
            <a:off x="2059252" y="4321975"/>
            <a:ext cx="1540200" cy="215400"/>
          </a:xfrm>
          <a:prstGeom prst="rect">
            <a:avLst/>
          </a:prstGeom>
          <a:solidFill>
            <a:srgbClr val="FFFFFF"/>
          </a:solidFill>
          <a:ln>
            <a:noFill/>
          </a:ln>
        </p:spPr>
        <p:txBody>
          <a:bodyPr anchorCtr="0" anchor="t" bIns="45700" lIns="91425" spcFirstLastPara="1" rIns="91425" wrap="square" tIns="45700">
            <a:spAutoFit/>
          </a:bodyPr>
          <a:lstStyle/>
          <a:p>
            <a:pPr indent="0" lvl="0" marL="0" rtl="0" algn="r">
              <a:spcBef>
                <a:spcPts val="0"/>
              </a:spcBef>
              <a:spcAft>
                <a:spcPts val="0"/>
              </a:spcAft>
              <a:buNone/>
            </a:pPr>
            <a:r>
              <a:rPr b="1" lang="en-US" sz="800">
                <a:solidFill>
                  <a:srgbClr val="0000FF"/>
                </a:solidFill>
                <a:latin typeface="Helvetica Neue"/>
                <a:ea typeface="Helvetica Neue"/>
                <a:cs typeface="Helvetica Neue"/>
                <a:sym typeface="Helvetica Neue"/>
              </a:rPr>
              <a:t>Value Proposition</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CUSTOM_2">
    <p:bg>
      <p:bgPr>
        <a:solidFill>
          <a:srgbClr val="FFFFFF"/>
        </a:solidFill>
      </p:bgPr>
    </p:bg>
    <p:spTree>
      <p:nvGrpSpPr>
        <p:cNvPr id="10" name="Shape 10"/>
        <p:cNvGrpSpPr/>
        <p:nvPr/>
      </p:nvGrpSpPr>
      <p:grpSpPr>
        <a:xfrm>
          <a:off x="0" y="0"/>
          <a:ext cx="0" cy="0"/>
          <a:chOff x="0" y="0"/>
          <a:chExt cx="0" cy="0"/>
        </a:xfrm>
      </p:grpSpPr>
      <p:sp>
        <p:nvSpPr>
          <p:cNvPr id="11" name="Google Shape;11;p3"/>
          <p:cNvSpPr txBox="1"/>
          <p:nvPr/>
        </p:nvSpPr>
        <p:spPr>
          <a:xfrm>
            <a:off x="685800" y="1862944"/>
            <a:ext cx="7772400" cy="115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7200">
                <a:latin typeface="Helvetica Neue"/>
                <a:ea typeface="Helvetica Neue"/>
                <a:cs typeface="Helvetica Neue"/>
                <a:sym typeface="Helvetica Neue"/>
              </a:rPr>
              <a:t>Thank you</a:t>
            </a:r>
            <a:endParaRPr b="1" sz="7200">
              <a:latin typeface="Helvetica Neue"/>
              <a:ea typeface="Helvetica Neue"/>
              <a:cs typeface="Helvetica Neue"/>
              <a:sym typeface="Helvetica Neue"/>
            </a:endParaRPr>
          </a:p>
        </p:txBody>
      </p:sp>
      <p:sp>
        <p:nvSpPr>
          <p:cNvPr id="12" name="Google Shape;12;p3"/>
          <p:cNvSpPr txBox="1"/>
          <p:nvPr/>
        </p:nvSpPr>
        <p:spPr>
          <a:xfrm>
            <a:off x="7143594" y="4597988"/>
            <a:ext cx="1775700" cy="427800"/>
          </a:xfrm>
          <a:prstGeom prst="rect">
            <a:avLst/>
          </a:prstGeom>
          <a:noFill/>
          <a:ln>
            <a:noFill/>
          </a:ln>
        </p:spPr>
        <p:txBody>
          <a:bodyPr anchorCtr="0" anchor="b" bIns="0" lIns="0" spcFirstLastPara="1" rIns="0" wrap="square" tIns="0">
            <a:noAutofit/>
          </a:bodyPr>
          <a:lstStyle/>
          <a:p>
            <a:pPr indent="0" lvl="0" marL="0" rtl="0" algn="r">
              <a:lnSpc>
                <a:spcPct val="150000"/>
              </a:lnSpc>
              <a:spcBef>
                <a:spcPts val="0"/>
              </a:spcBef>
              <a:spcAft>
                <a:spcPts val="0"/>
              </a:spcAft>
              <a:buNone/>
            </a:pPr>
            <a:r>
              <a:rPr b="1" lang="en-US" sz="1200" u="sng">
                <a:solidFill>
                  <a:srgbClr val="0000FF"/>
                </a:solidFill>
                <a:latin typeface="Helvetica Neue"/>
                <a:ea typeface="Helvetica Neue"/>
                <a:cs typeface="Helvetica Neue"/>
                <a:sym typeface="Helvetica Neue"/>
                <a:hlinkClick r:id="rId2">
                  <a:extLst>
                    <a:ext uri="{A12FA001-AC4F-418D-AE19-62706E023703}">
                      <ahyp:hlinkClr val="tx"/>
                    </a:ext>
                  </a:extLst>
                </a:hlinkClick>
              </a:rPr>
              <a:t>https://u.plus</a:t>
            </a:r>
            <a:endParaRPr sz="1200">
              <a:solidFill>
                <a:srgbClr val="0000FF"/>
              </a:solidFill>
              <a:latin typeface="Helvetica Neue"/>
              <a:ea typeface="Helvetica Neue"/>
              <a:cs typeface="Helvetica Neue"/>
              <a:sym typeface="Helvetica Neue"/>
            </a:endParaRPr>
          </a:p>
        </p:txBody>
      </p:sp>
      <p:sp>
        <p:nvSpPr>
          <p:cNvPr id="13" name="Google Shape;13;p3"/>
          <p:cNvSpPr txBox="1"/>
          <p:nvPr/>
        </p:nvSpPr>
        <p:spPr>
          <a:xfrm>
            <a:off x="229375" y="2706775"/>
            <a:ext cx="2205000" cy="2231400"/>
          </a:xfrm>
          <a:prstGeom prst="rect">
            <a:avLst/>
          </a:prstGeom>
          <a:noFill/>
          <a:ln>
            <a:noFill/>
          </a:ln>
        </p:spPr>
        <p:txBody>
          <a:bodyPr anchorCtr="0" anchor="b" bIns="0" lIns="0"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200">
                <a:solidFill>
                  <a:schemeClr val="dk1"/>
                </a:solidFill>
                <a:latin typeface="Helvetica Neue"/>
                <a:ea typeface="Helvetica Neue"/>
                <a:cs typeface="Helvetica Neue"/>
                <a:sym typeface="Helvetica Neue"/>
              </a:rPr>
              <a:t>San Francisco</a:t>
            </a:r>
            <a:endParaRPr b="1" sz="12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US" sz="1000" u="sng">
                <a:solidFill>
                  <a:schemeClr val="hlink"/>
                </a:solidFill>
                <a:latin typeface="Helvetica Neue"/>
                <a:ea typeface="Helvetica Neue"/>
                <a:cs typeface="Helvetica Neue"/>
                <a:sym typeface="Helvetica Neue"/>
                <a:hlinkClick r:id="rId3"/>
              </a:rPr>
              <a:t>sf@u.plus</a:t>
            </a:r>
            <a:endParaRPr sz="9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t/>
            </a:r>
            <a:endParaRPr sz="1000">
              <a:latin typeface="Helvetica Neue"/>
              <a:ea typeface="Helvetica Neue"/>
              <a:cs typeface="Helvetica Neue"/>
              <a:sym typeface="Helvetica Neue"/>
            </a:endParaRPr>
          </a:p>
          <a:p>
            <a:pPr indent="0" lvl="0" marL="0" rtl="0" algn="l">
              <a:lnSpc>
                <a:spcPct val="100000"/>
              </a:lnSpc>
              <a:spcBef>
                <a:spcPts val="0"/>
              </a:spcBef>
              <a:spcAft>
                <a:spcPts val="0"/>
              </a:spcAft>
              <a:buNone/>
            </a:pPr>
            <a:r>
              <a:rPr b="1" lang="en-US" sz="1200">
                <a:solidFill>
                  <a:schemeClr val="dk1"/>
                </a:solidFill>
                <a:latin typeface="Helvetica Neue"/>
                <a:ea typeface="Helvetica Neue"/>
                <a:cs typeface="Helvetica Neue"/>
                <a:sym typeface="Helvetica Neue"/>
              </a:rPr>
              <a:t>Toronto</a:t>
            </a:r>
            <a:endParaRPr b="1" sz="1200">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US" sz="1000" u="sng">
                <a:solidFill>
                  <a:schemeClr val="hlink"/>
                </a:solidFill>
                <a:latin typeface="Helvetica Neue"/>
                <a:ea typeface="Helvetica Neue"/>
                <a:cs typeface="Helvetica Neue"/>
                <a:sym typeface="Helvetica Neue"/>
                <a:hlinkClick r:id="rId4"/>
              </a:rPr>
              <a:t>tor@u.plus</a:t>
            </a:r>
            <a:endParaRPr sz="900">
              <a:latin typeface="Helvetica Neue"/>
              <a:ea typeface="Helvetica Neue"/>
              <a:cs typeface="Helvetica Neue"/>
              <a:sym typeface="Helvetica Neue"/>
            </a:endParaRPr>
          </a:p>
          <a:p>
            <a:pPr indent="0" lvl="0" marL="0" rtl="0" algn="l">
              <a:lnSpc>
                <a:spcPct val="100000"/>
              </a:lnSpc>
              <a:spcBef>
                <a:spcPts val="0"/>
              </a:spcBef>
              <a:spcAft>
                <a:spcPts val="0"/>
              </a:spcAft>
              <a:buNone/>
            </a:pPr>
            <a:r>
              <a:t/>
            </a:r>
            <a:endParaRPr sz="900">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b="1" lang="en-US" sz="1200">
                <a:solidFill>
                  <a:schemeClr val="dk1"/>
                </a:solidFill>
                <a:latin typeface="Helvetica Neue"/>
                <a:ea typeface="Helvetica Neue"/>
                <a:cs typeface="Helvetica Neue"/>
                <a:sym typeface="Helvetica Neue"/>
              </a:rPr>
              <a:t>Prague</a:t>
            </a:r>
            <a:endParaRPr b="1" sz="12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US" sz="1000" u="sng">
                <a:solidFill>
                  <a:schemeClr val="hlink"/>
                </a:solidFill>
                <a:latin typeface="Helvetica Neue"/>
                <a:ea typeface="Helvetica Neue"/>
                <a:cs typeface="Helvetica Neue"/>
                <a:sym typeface="Helvetica Neue"/>
                <a:hlinkClick r:id="rId5"/>
              </a:rPr>
              <a:t>prg@u.plus</a:t>
            </a:r>
            <a:endParaRPr sz="9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9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b="1" lang="en-US" sz="1200">
                <a:solidFill>
                  <a:schemeClr val="dk1"/>
                </a:solidFill>
                <a:latin typeface="Helvetica Neue"/>
                <a:ea typeface="Helvetica Neue"/>
                <a:cs typeface="Helvetica Neue"/>
                <a:sym typeface="Helvetica Neue"/>
              </a:rPr>
              <a:t>Dubai</a:t>
            </a:r>
            <a:br>
              <a:rPr b="1" lang="en-US">
                <a:solidFill>
                  <a:schemeClr val="dk1"/>
                </a:solidFill>
                <a:latin typeface="Helvetica Neue"/>
                <a:ea typeface="Helvetica Neue"/>
                <a:cs typeface="Helvetica Neue"/>
                <a:sym typeface="Helvetica Neue"/>
              </a:rPr>
            </a:br>
            <a:r>
              <a:rPr lang="en-US" sz="1000" u="sng">
                <a:solidFill>
                  <a:schemeClr val="hlink"/>
                </a:solidFill>
                <a:latin typeface="Helvetica Neue"/>
                <a:ea typeface="Helvetica Neue"/>
                <a:cs typeface="Helvetica Neue"/>
                <a:sym typeface="Helvetica Neue"/>
                <a:hlinkClick r:id="rId6"/>
              </a:rPr>
              <a:t>dxb@u.plus</a:t>
            </a:r>
            <a:endParaRPr sz="900">
              <a:solidFill>
                <a:schemeClr val="dk1"/>
              </a:solidFill>
              <a:latin typeface="Helvetica Neue"/>
              <a:ea typeface="Helvetica Neue"/>
              <a:cs typeface="Helvetica Neue"/>
              <a:sym typeface="Helvetica Neue"/>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 Intro – U+ Method (Stage 2)">
  <p:cSld name="CUSTOM_6_2">
    <p:spTree>
      <p:nvGrpSpPr>
        <p:cNvPr id="207" name="Shape 207"/>
        <p:cNvGrpSpPr/>
        <p:nvPr/>
      </p:nvGrpSpPr>
      <p:grpSpPr>
        <a:xfrm>
          <a:off x="0" y="0"/>
          <a:ext cx="0" cy="0"/>
          <a:chOff x="0" y="0"/>
          <a:chExt cx="0" cy="0"/>
        </a:xfrm>
      </p:grpSpPr>
      <p:sp>
        <p:nvSpPr>
          <p:cNvPr id="208" name="Google Shape;208;p21"/>
          <p:cNvSpPr/>
          <p:nvPr/>
        </p:nvSpPr>
        <p:spPr>
          <a:xfrm>
            <a:off x="229375" y="1773657"/>
            <a:ext cx="1510200" cy="2506800"/>
          </a:xfrm>
          <a:prstGeom prst="roundRect">
            <a:avLst>
              <a:gd fmla="val 1574" name="adj"/>
            </a:avLst>
          </a:prstGeom>
          <a:solidFill>
            <a:srgbClr val="FFFFFF"/>
          </a:solidFill>
          <a:ln cap="flat" cmpd="sng" w="28575">
            <a:solidFill>
              <a:schemeClr val="dk1"/>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90000"/>
              </a:lnSpc>
              <a:spcBef>
                <a:spcPts val="0"/>
              </a:spcBef>
              <a:spcAft>
                <a:spcPts val="0"/>
              </a:spcAft>
              <a:buNone/>
            </a:pPr>
            <a:r>
              <a:rPr lang="en-US" sz="600">
                <a:solidFill>
                  <a:srgbClr val="B7B7B7"/>
                </a:solidFill>
                <a:latin typeface="Roboto Mono SemiBold"/>
                <a:ea typeface="Roboto Mono SemiBold"/>
                <a:cs typeface="Roboto Mono SemiBold"/>
                <a:sym typeface="Roboto Mono SemiBold"/>
              </a:rPr>
              <a:t>STAGE 1</a:t>
            </a:r>
            <a:endParaRPr sz="600">
              <a:solidFill>
                <a:srgbClr val="B7B7B7"/>
              </a:solidFill>
              <a:latin typeface="Roboto Mono SemiBold"/>
              <a:ea typeface="Roboto Mono SemiBold"/>
              <a:cs typeface="Roboto Mono SemiBold"/>
              <a:sym typeface="Roboto Mono SemiBold"/>
            </a:endParaRPr>
          </a:p>
          <a:p>
            <a:pPr indent="0" lvl="0" marL="0" rtl="0" algn="l">
              <a:lnSpc>
                <a:spcPct val="90000"/>
              </a:lnSpc>
              <a:spcBef>
                <a:spcPts val="0"/>
              </a:spcBef>
              <a:spcAft>
                <a:spcPts val="0"/>
              </a:spcAft>
              <a:buNone/>
            </a:pPr>
            <a:r>
              <a:rPr b="1" lang="en-US" sz="1200">
                <a:solidFill>
                  <a:schemeClr val="dk1"/>
                </a:solidFill>
                <a:latin typeface="Helvetica Neue"/>
                <a:ea typeface="Helvetica Neue"/>
                <a:cs typeface="Helvetica Neue"/>
                <a:sym typeface="Helvetica Neue"/>
              </a:rPr>
              <a:t>Ideation /</a:t>
            </a:r>
            <a:br>
              <a:rPr b="1" lang="en-US" sz="1200">
                <a:solidFill>
                  <a:schemeClr val="dk1"/>
                </a:solidFill>
                <a:latin typeface="Helvetica Neue"/>
                <a:ea typeface="Helvetica Neue"/>
                <a:cs typeface="Helvetica Neue"/>
                <a:sym typeface="Helvetica Neue"/>
              </a:rPr>
            </a:br>
            <a:r>
              <a:rPr b="1" lang="en-US" sz="1200">
                <a:solidFill>
                  <a:schemeClr val="dk1"/>
                </a:solidFill>
                <a:latin typeface="Helvetica Neue"/>
                <a:ea typeface="Helvetica Neue"/>
                <a:cs typeface="Helvetica Neue"/>
                <a:sym typeface="Helvetica Neue"/>
              </a:rPr>
              <a:t>IP Prioritization</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800">
                <a:solidFill>
                  <a:srgbClr val="0000FF"/>
                </a:solidFill>
                <a:latin typeface="Helvetica Neue"/>
                <a:ea typeface="Helvetica Neue"/>
                <a:cs typeface="Helvetica Neue"/>
                <a:sym typeface="Helvetica Neue"/>
              </a:rPr>
              <a:t>Timing: 1 month</a:t>
            </a:r>
            <a:endParaRPr b="1" sz="800">
              <a:solidFill>
                <a:srgbClr val="0000FF"/>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434343"/>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US" sz="800">
                <a:solidFill>
                  <a:srgbClr val="666666"/>
                </a:solidFill>
                <a:latin typeface="Helvetica Neue"/>
                <a:ea typeface="Helvetica Neue"/>
                <a:cs typeface="Helvetica Neue"/>
                <a:sym typeface="Helvetica Neue"/>
              </a:rPr>
              <a:t>Ideation or IP Prioritization including potential use cases</a:t>
            </a:r>
            <a:endParaRPr sz="800">
              <a:solidFill>
                <a:srgbClr val="666666"/>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chemeClr val="dk1"/>
              </a:solidFill>
              <a:latin typeface="Helvetica Neue"/>
              <a:ea typeface="Helvetica Neue"/>
              <a:cs typeface="Helvetica Neue"/>
              <a:sym typeface="Helvetica Neue"/>
            </a:endParaRPr>
          </a:p>
          <a:p>
            <a:pPr indent="-142875" lvl="0" marL="200025" rtl="0" algn="l">
              <a:lnSpc>
                <a:spcPct val="100000"/>
              </a:lnSpc>
              <a:spcBef>
                <a:spcPts val="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Definition of commercialization goals</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IP Inventory &amp; Prioritization</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Rank based on highest revenue potential vs. likelihood of winning</a:t>
            </a:r>
            <a:endParaRPr sz="700">
              <a:solidFill>
                <a:schemeClr val="dk1"/>
              </a:solidFill>
              <a:latin typeface="Helvetica Neue"/>
              <a:ea typeface="Helvetica Neue"/>
              <a:cs typeface="Helvetica Neue"/>
              <a:sym typeface="Helvetica Neue"/>
            </a:endParaRPr>
          </a:p>
          <a:p>
            <a:pPr indent="0" lvl="0" marL="0" rtl="0" algn="l">
              <a:lnSpc>
                <a:spcPct val="90000"/>
              </a:lnSpc>
              <a:spcBef>
                <a:spcPts val="100"/>
              </a:spcBef>
              <a:spcAft>
                <a:spcPts val="0"/>
              </a:spcAft>
              <a:buNone/>
            </a:pPr>
            <a:r>
              <a:t/>
            </a:r>
            <a:endParaRPr sz="800">
              <a:solidFill>
                <a:schemeClr val="dk1"/>
              </a:solidFill>
              <a:latin typeface="Helvetica Neue"/>
              <a:ea typeface="Helvetica Neue"/>
              <a:cs typeface="Helvetica Neue"/>
              <a:sym typeface="Helvetica Neue"/>
            </a:endParaRPr>
          </a:p>
        </p:txBody>
      </p:sp>
      <p:cxnSp>
        <p:nvCxnSpPr>
          <p:cNvPr id="209" name="Google Shape;209;p21"/>
          <p:cNvCxnSpPr>
            <a:stCxn id="208" idx="3"/>
          </p:cNvCxnSpPr>
          <p:nvPr/>
        </p:nvCxnSpPr>
        <p:spPr>
          <a:xfrm>
            <a:off x="1739575" y="3027057"/>
            <a:ext cx="185400" cy="0"/>
          </a:xfrm>
          <a:prstGeom prst="straightConnector1">
            <a:avLst/>
          </a:prstGeom>
          <a:noFill/>
          <a:ln cap="flat" cmpd="sng" w="19050">
            <a:solidFill>
              <a:schemeClr val="dk1"/>
            </a:solidFill>
            <a:prstDash val="solid"/>
            <a:round/>
            <a:headEnd len="med" w="med" type="none"/>
            <a:tailEnd len="med" w="med" type="triangle"/>
          </a:ln>
        </p:spPr>
      </p:cxnSp>
      <p:sp>
        <p:nvSpPr>
          <p:cNvPr id="210" name="Google Shape;210;p21"/>
          <p:cNvSpPr/>
          <p:nvPr/>
        </p:nvSpPr>
        <p:spPr>
          <a:xfrm>
            <a:off x="5641321" y="1297860"/>
            <a:ext cx="211200" cy="182700"/>
          </a:xfrm>
          <a:prstGeom prst="triangle">
            <a:avLst>
              <a:gd fmla="val 50000" name="adj"/>
            </a:avLst>
          </a:prstGeom>
          <a:solidFill>
            <a:srgbClr val="FFA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211" name="Google Shape;211;p21"/>
          <p:cNvSpPr txBox="1"/>
          <p:nvPr/>
        </p:nvSpPr>
        <p:spPr>
          <a:xfrm>
            <a:off x="5940383" y="1281947"/>
            <a:ext cx="494100" cy="2817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700">
                <a:solidFill>
                  <a:schemeClr val="dk1"/>
                </a:solidFill>
                <a:latin typeface="Helvetica Neue"/>
                <a:ea typeface="Helvetica Neue"/>
                <a:cs typeface="Helvetica Neue"/>
                <a:sym typeface="Helvetica Neue"/>
              </a:rPr>
              <a:t>Product</a:t>
            </a:r>
            <a:endParaRPr sz="900"/>
          </a:p>
        </p:txBody>
      </p:sp>
      <p:sp>
        <p:nvSpPr>
          <p:cNvPr id="212" name="Google Shape;212;p21"/>
          <p:cNvSpPr/>
          <p:nvPr/>
        </p:nvSpPr>
        <p:spPr>
          <a:xfrm rot="-5400000">
            <a:off x="6470358" y="1316208"/>
            <a:ext cx="206400" cy="178500"/>
          </a:xfrm>
          <a:prstGeom prst="hexagon">
            <a:avLst>
              <a:gd fmla="val 25000" name="adj"/>
              <a:gd fmla="val 115470" name="vf"/>
            </a:avLst>
          </a:prstGeom>
          <a:solidFill>
            <a:srgbClr val="00FA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213" name="Google Shape;213;p21"/>
          <p:cNvSpPr txBox="1"/>
          <p:nvPr/>
        </p:nvSpPr>
        <p:spPr>
          <a:xfrm>
            <a:off x="6767158" y="1281493"/>
            <a:ext cx="494100" cy="2817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700">
                <a:solidFill>
                  <a:schemeClr val="dk1"/>
                </a:solidFill>
                <a:latin typeface="Helvetica Neue"/>
                <a:ea typeface="Helvetica Neue"/>
                <a:cs typeface="Helvetica Neue"/>
                <a:sym typeface="Helvetica Neue"/>
              </a:rPr>
              <a:t>Market</a:t>
            </a:r>
            <a:endParaRPr sz="900"/>
          </a:p>
        </p:txBody>
      </p:sp>
      <p:sp>
        <p:nvSpPr>
          <p:cNvPr id="214" name="Google Shape;214;p21"/>
          <p:cNvSpPr/>
          <p:nvPr/>
        </p:nvSpPr>
        <p:spPr>
          <a:xfrm>
            <a:off x="7311083" y="1316220"/>
            <a:ext cx="178500" cy="178500"/>
          </a:xfrm>
          <a:prstGeom prst="ellipse">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215" name="Google Shape;215;p21"/>
          <p:cNvSpPr txBox="1"/>
          <p:nvPr/>
        </p:nvSpPr>
        <p:spPr>
          <a:xfrm>
            <a:off x="7593924" y="1281486"/>
            <a:ext cx="494100" cy="2817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700">
                <a:solidFill>
                  <a:schemeClr val="dk1"/>
                </a:solidFill>
                <a:latin typeface="Helvetica Neue"/>
                <a:ea typeface="Helvetica Neue"/>
                <a:cs typeface="Helvetica Neue"/>
                <a:sym typeface="Helvetica Neue"/>
              </a:rPr>
              <a:t>Design</a:t>
            </a:r>
            <a:endParaRPr sz="900"/>
          </a:p>
        </p:txBody>
      </p:sp>
      <p:sp>
        <p:nvSpPr>
          <p:cNvPr id="216" name="Google Shape;216;p21"/>
          <p:cNvSpPr/>
          <p:nvPr/>
        </p:nvSpPr>
        <p:spPr>
          <a:xfrm>
            <a:off x="8137849" y="1316187"/>
            <a:ext cx="178500" cy="178500"/>
          </a:xfrm>
          <a:prstGeom prst="rect">
            <a:avLst/>
          </a:prstGeom>
          <a:solidFill>
            <a:srgbClr val="FF00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217" name="Google Shape;217;p21"/>
          <p:cNvSpPr txBox="1"/>
          <p:nvPr/>
        </p:nvSpPr>
        <p:spPr>
          <a:xfrm>
            <a:off x="8420695" y="1281479"/>
            <a:ext cx="494100" cy="2817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700">
                <a:solidFill>
                  <a:schemeClr val="dk1"/>
                </a:solidFill>
                <a:latin typeface="Helvetica Neue"/>
                <a:ea typeface="Helvetica Neue"/>
                <a:cs typeface="Helvetica Neue"/>
                <a:sym typeface="Helvetica Neue"/>
              </a:rPr>
              <a:t>Tech</a:t>
            </a:r>
            <a:endParaRPr sz="900"/>
          </a:p>
        </p:txBody>
      </p:sp>
      <p:sp>
        <p:nvSpPr>
          <p:cNvPr id="218" name="Google Shape;218;p21"/>
          <p:cNvSpPr/>
          <p:nvPr/>
        </p:nvSpPr>
        <p:spPr>
          <a:xfrm>
            <a:off x="2023180" y="1773657"/>
            <a:ext cx="1510200" cy="2506800"/>
          </a:xfrm>
          <a:prstGeom prst="roundRect">
            <a:avLst>
              <a:gd fmla="val 1574" name="adj"/>
            </a:avLst>
          </a:prstGeom>
          <a:solidFill>
            <a:srgbClr val="0000FF"/>
          </a:solidFill>
          <a:ln cap="flat" cmpd="sng" w="28575">
            <a:solidFill>
              <a:srgbClr val="0000FF"/>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90000"/>
              </a:lnSpc>
              <a:spcBef>
                <a:spcPts val="0"/>
              </a:spcBef>
              <a:spcAft>
                <a:spcPts val="0"/>
              </a:spcAft>
              <a:buClr>
                <a:schemeClr val="dk1"/>
              </a:buClr>
              <a:buSzPts val="1100"/>
              <a:buFont typeface="Arial"/>
              <a:buNone/>
            </a:pPr>
            <a:r>
              <a:rPr lang="en-US" sz="600">
                <a:solidFill>
                  <a:srgbClr val="FFFFFF"/>
                </a:solidFill>
                <a:latin typeface="Roboto Mono SemiBold"/>
                <a:ea typeface="Roboto Mono SemiBold"/>
                <a:cs typeface="Roboto Mono SemiBold"/>
                <a:sym typeface="Roboto Mono SemiBold"/>
              </a:rPr>
              <a:t>STAGE 2</a:t>
            </a:r>
            <a:endParaRPr sz="600">
              <a:solidFill>
                <a:srgbClr val="FFFFFF"/>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1200">
                <a:solidFill>
                  <a:srgbClr val="FFFFFF"/>
                </a:solidFill>
                <a:latin typeface="Helvetica Neue"/>
                <a:ea typeface="Helvetica Neue"/>
                <a:cs typeface="Helvetica Neue"/>
                <a:sym typeface="Helvetica Neue"/>
              </a:rPr>
              <a:t>Validation</a:t>
            </a:r>
            <a:endParaRPr b="1" sz="1200">
              <a:solidFill>
                <a:srgbClr val="FFFFFF"/>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dk1"/>
              </a:buClr>
              <a:buSzPts val="1100"/>
              <a:buFont typeface="Arial"/>
              <a:buNone/>
            </a:pPr>
            <a:r>
              <a:rPr b="1" lang="en-US" sz="800">
                <a:solidFill>
                  <a:srgbClr val="FFFFFF"/>
                </a:solidFill>
                <a:latin typeface="Helvetica Neue"/>
                <a:ea typeface="Helvetica Neue"/>
                <a:cs typeface="Helvetica Neue"/>
                <a:sym typeface="Helvetica Neue"/>
              </a:rPr>
              <a:t>Timing: 1 month</a:t>
            </a:r>
            <a:endParaRPr b="1" sz="1200">
              <a:solidFill>
                <a:srgbClr val="FFFFFF"/>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FFFFFF"/>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US" sz="800">
                <a:solidFill>
                  <a:srgbClr val="FFFFFF"/>
                </a:solidFill>
                <a:latin typeface="Helvetica Neue"/>
                <a:ea typeface="Helvetica Neue"/>
                <a:cs typeface="Helvetica Neue"/>
                <a:sym typeface="Helvetica Neue"/>
              </a:rPr>
              <a:t>Initial idea validation and market testing</a:t>
            </a:r>
            <a:endParaRPr sz="800">
              <a:solidFill>
                <a:srgbClr val="FFFFFF"/>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FFFFFF"/>
              </a:solidFill>
              <a:latin typeface="Helvetica Neue"/>
              <a:ea typeface="Helvetica Neue"/>
              <a:cs typeface="Helvetica Neue"/>
              <a:sym typeface="Helvetica Neue"/>
            </a:endParaRPr>
          </a:p>
          <a:p>
            <a:pPr indent="-142875" lvl="0" marL="200025" rtl="0" algn="l">
              <a:lnSpc>
                <a:spcPct val="100000"/>
              </a:lnSpc>
              <a:spcBef>
                <a:spcPts val="0"/>
              </a:spcBef>
              <a:spcAft>
                <a:spcPts val="0"/>
              </a:spcAft>
              <a:buClr>
                <a:srgbClr val="FFFFFF"/>
              </a:buClr>
              <a:buSzPts val="900"/>
              <a:buFont typeface="Helvetica Neue"/>
              <a:buChar char="⬢"/>
            </a:pPr>
            <a:r>
              <a:rPr lang="en-US" sz="700">
                <a:solidFill>
                  <a:srgbClr val="FFFFFF"/>
                </a:solidFill>
                <a:latin typeface="Helvetica Neue"/>
                <a:ea typeface="Helvetica Neue"/>
                <a:cs typeface="Helvetica Neue"/>
                <a:sym typeface="Helvetica Neue"/>
              </a:rPr>
              <a:t>MVP target markets (geographic) for rapid adoption</a:t>
            </a:r>
            <a:endParaRPr sz="700">
              <a:solidFill>
                <a:srgbClr val="FFFFFF"/>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FFFF"/>
              </a:buClr>
              <a:buSzPts val="900"/>
              <a:buFont typeface="Helvetica Neue"/>
              <a:buChar char="▲"/>
            </a:pPr>
            <a:r>
              <a:rPr lang="en-US" sz="700">
                <a:solidFill>
                  <a:srgbClr val="FFFFFF"/>
                </a:solidFill>
                <a:latin typeface="Helvetica Neue"/>
                <a:ea typeface="Helvetica Neue"/>
                <a:cs typeface="Helvetica Neue"/>
                <a:sym typeface="Helvetica Neue"/>
              </a:rPr>
              <a:t>Initial GTM proposition / product</a:t>
            </a:r>
            <a:endParaRPr sz="700">
              <a:solidFill>
                <a:srgbClr val="FFFFFF"/>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FFFF"/>
              </a:buClr>
              <a:buSzPts val="900"/>
              <a:buFont typeface="Helvetica Neue"/>
              <a:buChar char="⬢"/>
            </a:pPr>
            <a:r>
              <a:rPr lang="en-US" sz="700">
                <a:solidFill>
                  <a:srgbClr val="FFFFFF"/>
                </a:solidFill>
                <a:latin typeface="Helvetica Neue"/>
                <a:ea typeface="Helvetica Neue"/>
                <a:cs typeface="Helvetica Neue"/>
                <a:sym typeface="Helvetica Neue"/>
              </a:rPr>
              <a:t>Target users</a:t>
            </a:r>
            <a:endParaRPr sz="700">
              <a:solidFill>
                <a:srgbClr val="FFFFFF"/>
              </a:solidFill>
              <a:latin typeface="Helvetica Neue"/>
              <a:ea typeface="Helvetica Neue"/>
              <a:cs typeface="Helvetica Neue"/>
              <a:sym typeface="Helvetica Neue"/>
            </a:endParaRPr>
          </a:p>
          <a:p>
            <a:pPr indent="-130175" lvl="0" marL="200025" rtl="0" algn="l">
              <a:lnSpc>
                <a:spcPct val="100000"/>
              </a:lnSpc>
              <a:spcBef>
                <a:spcPts val="100"/>
              </a:spcBef>
              <a:spcAft>
                <a:spcPts val="0"/>
              </a:spcAft>
              <a:buClr>
                <a:srgbClr val="FFFFFF"/>
              </a:buClr>
              <a:buSzPts val="700"/>
              <a:buFont typeface="Helvetica Neue"/>
              <a:buChar char="⬤"/>
            </a:pPr>
            <a:r>
              <a:rPr lang="en-US" sz="700">
                <a:solidFill>
                  <a:srgbClr val="FFFFFF"/>
                </a:solidFill>
                <a:latin typeface="Helvetica Neue"/>
                <a:ea typeface="Helvetica Neue"/>
                <a:cs typeface="Helvetica Neue"/>
                <a:sym typeface="Helvetica Neue"/>
              </a:rPr>
              <a:t>Product positioning</a:t>
            </a:r>
            <a:endParaRPr sz="700">
              <a:solidFill>
                <a:srgbClr val="FFFFFF"/>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FFFF"/>
              </a:buClr>
              <a:buSzPts val="900"/>
              <a:buFont typeface="Helvetica Neue"/>
              <a:buChar char="⬢"/>
            </a:pPr>
            <a:r>
              <a:rPr lang="en-US" sz="700">
                <a:solidFill>
                  <a:srgbClr val="FFFFFF"/>
                </a:solidFill>
                <a:latin typeface="Helvetica Neue"/>
                <a:ea typeface="Helvetica Neue"/>
                <a:cs typeface="Helvetica Neue"/>
                <a:sym typeface="Helvetica Neue"/>
              </a:rPr>
              <a:t>High-level user stories</a:t>
            </a:r>
            <a:endParaRPr sz="700">
              <a:solidFill>
                <a:srgbClr val="FFFFFF"/>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FFFF"/>
              </a:buClr>
              <a:buSzPts val="900"/>
              <a:buFont typeface="Helvetica Neue"/>
              <a:buChar char="⬢"/>
            </a:pPr>
            <a:r>
              <a:rPr lang="en-US" sz="700">
                <a:solidFill>
                  <a:srgbClr val="FFFFFF"/>
                </a:solidFill>
                <a:latin typeface="Helvetica Neue"/>
                <a:ea typeface="Helvetica Neue"/>
                <a:cs typeface="Helvetica Neue"/>
                <a:sym typeface="Helvetica Neue"/>
              </a:rPr>
              <a:t>Legal requirements</a:t>
            </a:r>
            <a:endParaRPr sz="700">
              <a:solidFill>
                <a:srgbClr val="FFFFFF"/>
              </a:solidFill>
              <a:latin typeface="Helvetica Neue"/>
              <a:ea typeface="Helvetica Neue"/>
              <a:cs typeface="Helvetica Neue"/>
              <a:sym typeface="Helvetica Neue"/>
            </a:endParaRPr>
          </a:p>
          <a:p>
            <a:pPr indent="0" lvl="0" marL="0" rtl="0" algn="l">
              <a:lnSpc>
                <a:spcPct val="90000"/>
              </a:lnSpc>
              <a:spcBef>
                <a:spcPts val="100"/>
              </a:spcBef>
              <a:spcAft>
                <a:spcPts val="0"/>
              </a:spcAft>
              <a:buNone/>
            </a:pPr>
            <a:r>
              <a:t/>
            </a:r>
            <a:endParaRPr sz="800">
              <a:solidFill>
                <a:srgbClr val="FFFFFF"/>
              </a:solidFill>
              <a:latin typeface="Helvetica Neue"/>
              <a:ea typeface="Helvetica Neue"/>
              <a:cs typeface="Helvetica Neue"/>
              <a:sym typeface="Helvetica Neue"/>
            </a:endParaRPr>
          </a:p>
        </p:txBody>
      </p:sp>
      <p:sp>
        <p:nvSpPr>
          <p:cNvPr id="219" name="Google Shape;219;p21"/>
          <p:cNvSpPr/>
          <p:nvPr/>
        </p:nvSpPr>
        <p:spPr>
          <a:xfrm>
            <a:off x="3816984" y="1773657"/>
            <a:ext cx="1510200" cy="2506800"/>
          </a:xfrm>
          <a:prstGeom prst="roundRect">
            <a:avLst>
              <a:gd fmla="val 1574" name="adj"/>
            </a:avLst>
          </a:prstGeom>
          <a:solidFill>
            <a:srgbClr val="FFFFFF"/>
          </a:solidFill>
          <a:ln cap="flat" cmpd="sng" w="28575">
            <a:solidFill>
              <a:schemeClr val="dk1"/>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90000"/>
              </a:lnSpc>
              <a:spcBef>
                <a:spcPts val="0"/>
              </a:spcBef>
              <a:spcAft>
                <a:spcPts val="0"/>
              </a:spcAft>
              <a:buNone/>
            </a:pPr>
            <a:r>
              <a:rPr lang="en-US" sz="600">
                <a:solidFill>
                  <a:srgbClr val="B7B7B7"/>
                </a:solidFill>
                <a:latin typeface="Roboto Mono SemiBold"/>
                <a:ea typeface="Roboto Mono SemiBold"/>
                <a:cs typeface="Roboto Mono SemiBold"/>
                <a:sym typeface="Roboto Mono SemiBold"/>
              </a:rPr>
              <a:t>STAGE 3</a:t>
            </a:r>
            <a:endParaRPr sz="600">
              <a:solidFill>
                <a:srgbClr val="B7B7B7"/>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1200">
                <a:solidFill>
                  <a:schemeClr val="dk1"/>
                </a:solidFill>
                <a:latin typeface="Helvetica Neue"/>
                <a:ea typeface="Helvetica Neue"/>
                <a:cs typeface="Helvetica Neue"/>
                <a:sym typeface="Helvetica Neue"/>
              </a:rPr>
              <a:t>Market Testing</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dk1"/>
              </a:buClr>
              <a:buSzPts val="1100"/>
              <a:buFont typeface="Arial"/>
              <a:buNone/>
            </a:pPr>
            <a:r>
              <a:rPr b="1" lang="en-US" sz="800">
                <a:solidFill>
                  <a:srgbClr val="0000FF"/>
                </a:solidFill>
                <a:latin typeface="Helvetica Neue"/>
                <a:ea typeface="Helvetica Neue"/>
                <a:cs typeface="Helvetica Neue"/>
                <a:sym typeface="Helvetica Neue"/>
              </a:rPr>
              <a:t>Timing: 2 months</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434343"/>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US" sz="800">
                <a:solidFill>
                  <a:srgbClr val="666666"/>
                </a:solidFill>
                <a:latin typeface="Helvetica Neue"/>
                <a:ea typeface="Helvetica Neue"/>
                <a:cs typeface="Helvetica Neue"/>
                <a:sym typeface="Helvetica Neue"/>
              </a:rPr>
              <a:t>Strategy for taking the </a:t>
            </a:r>
            <a:br>
              <a:rPr lang="en-US" sz="800">
                <a:solidFill>
                  <a:srgbClr val="666666"/>
                </a:solidFill>
                <a:latin typeface="Helvetica Neue"/>
                <a:ea typeface="Helvetica Neue"/>
                <a:cs typeface="Helvetica Neue"/>
                <a:sym typeface="Helvetica Neue"/>
              </a:rPr>
            </a:br>
            <a:r>
              <a:rPr lang="en-US" sz="800">
                <a:solidFill>
                  <a:srgbClr val="666666"/>
                </a:solidFill>
                <a:latin typeface="Helvetica Neue"/>
                <a:ea typeface="Helvetica Neue"/>
                <a:cs typeface="Helvetica Neue"/>
                <a:sym typeface="Helvetica Neue"/>
              </a:rPr>
              <a:t>MVP to market</a:t>
            </a:r>
            <a:endParaRPr sz="800">
              <a:solidFill>
                <a:srgbClr val="666666"/>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chemeClr val="dk1"/>
              </a:solidFill>
              <a:latin typeface="Helvetica Neue"/>
              <a:ea typeface="Helvetica Neue"/>
              <a:cs typeface="Helvetica Neue"/>
              <a:sym typeface="Helvetica Neue"/>
            </a:endParaRPr>
          </a:p>
          <a:p>
            <a:pPr indent="-142875" lvl="0" marL="200025" rtl="0" algn="l">
              <a:lnSpc>
                <a:spcPct val="100000"/>
              </a:lnSpc>
              <a:spcBef>
                <a:spcPts val="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Channel testing</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Pricing sensitivity</a:t>
            </a:r>
            <a:endParaRPr sz="700">
              <a:solidFill>
                <a:schemeClr val="dk1"/>
              </a:solidFill>
              <a:latin typeface="Helvetica Neue"/>
              <a:ea typeface="Helvetica Neue"/>
              <a:cs typeface="Helvetica Neue"/>
              <a:sym typeface="Helvetica Neue"/>
            </a:endParaRPr>
          </a:p>
          <a:p>
            <a:pPr indent="-130175" lvl="0" marL="200025" rtl="0" algn="l">
              <a:lnSpc>
                <a:spcPct val="100000"/>
              </a:lnSpc>
              <a:spcBef>
                <a:spcPts val="100"/>
              </a:spcBef>
              <a:spcAft>
                <a:spcPts val="0"/>
              </a:spcAft>
              <a:buClr>
                <a:srgbClr val="0000FF"/>
              </a:buClr>
              <a:buSzPts val="700"/>
              <a:buFont typeface="Helvetica Neue"/>
              <a:buChar char="⬤"/>
            </a:pPr>
            <a:r>
              <a:rPr lang="en-US" sz="700">
                <a:solidFill>
                  <a:schemeClr val="dk1"/>
                </a:solidFill>
                <a:latin typeface="Helvetica Neue"/>
                <a:ea typeface="Helvetica Neue"/>
                <a:cs typeface="Helvetica Neue"/>
                <a:sym typeface="Helvetica Neue"/>
              </a:rPr>
              <a:t>Brand and communications</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Wireframe prototype of the MVP scope to test with users</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Iteration of prototypes based on feedback</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Microsite smoke testing</a:t>
            </a:r>
            <a:endParaRPr sz="700">
              <a:solidFill>
                <a:schemeClr val="dk1"/>
              </a:solidFill>
              <a:latin typeface="Helvetica Neue"/>
              <a:ea typeface="Helvetica Neue"/>
              <a:cs typeface="Helvetica Neue"/>
              <a:sym typeface="Helvetica Neue"/>
            </a:endParaRPr>
          </a:p>
          <a:p>
            <a:pPr indent="0" lvl="0" marL="0" rtl="0" algn="l">
              <a:lnSpc>
                <a:spcPct val="90000"/>
              </a:lnSpc>
              <a:spcBef>
                <a:spcPts val="100"/>
              </a:spcBef>
              <a:spcAft>
                <a:spcPts val="0"/>
              </a:spcAft>
              <a:buNone/>
            </a:pPr>
            <a:r>
              <a:t/>
            </a:r>
            <a:endParaRPr sz="800">
              <a:solidFill>
                <a:schemeClr val="dk1"/>
              </a:solidFill>
              <a:latin typeface="Helvetica Neue"/>
              <a:ea typeface="Helvetica Neue"/>
              <a:cs typeface="Helvetica Neue"/>
              <a:sym typeface="Helvetica Neue"/>
            </a:endParaRPr>
          </a:p>
        </p:txBody>
      </p:sp>
      <p:cxnSp>
        <p:nvCxnSpPr>
          <p:cNvPr id="220" name="Google Shape;220;p21"/>
          <p:cNvCxnSpPr/>
          <p:nvPr/>
        </p:nvCxnSpPr>
        <p:spPr>
          <a:xfrm>
            <a:off x="5546362" y="1765900"/>
            <a:ext cx="0" cy="2771400"/>
          </a:xfrm>
          <a:prstGeom prst="straightConnector1">
            <a:avLst/>
          </a:prstGeom>
          <a:noFill/>
          <a:ln cap="flat" cmpd="sng" w="9525">
            <a:solidFill>
              <a:srgbClr val="0000FF"/>
            </a:solidFill>
            <a:prstDash val="solid"/>
            <a:round/>
            <a:headEnd len="med" w="med" type="none"/>
            <a:tailEnd len="med" w="med" type="oval"/>
          </a:ln>
        </p:spPr>
      </p:cxnSp>
      <p:sp>
        <p:nvSpPr>
          <p:cNvPr id="221" name="Google Shape;221;p21"/>
          <p:cNvSpPr/>
          <p:nvPr/>
        </p:nvSpPr>
        <p:spPr>
          <a:xfrm>
            <a:off x="5610787" y="1773657"/>
            <a:ext cx="1510200" cy="2506800"/>
          </a:xfrm>
          <a:prstGeom prst="roundRect">
            <a:avLst>
              <a:gd fmla="val 1574" name="adj"/>
            </a:avLst>
          </a:prstGeom>
          <a:solidFill>
            <a:srgbClr val="FFFFFF"/>
          </a:solidFill>
          <a:ln cap="flat" cmpd="sng" w="28575">
            <a:solidFill>
              <a:schemeClr val="dk1"/>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90000"/>
              </a:lnSpc>
              <a:spcBef>
                <a:spcPts val="0"/>
              </a:spcBef>
              <a:spcAft>
                <a:spcPts val="0"/>
              </a:spcAft>
              <a:buClr>
                <a:schemeClr val="dk1"/>
              </a:buClr>
              <a:buSzPts val="1100"/>
              <a:buFont typeface="Arial"/>
              <a:buNone/>
            </a:pPr>
            <a:r>
              <a:rPr lang="en-US" sz="600">
                <a:solidFill>
                  <a:srgbClr val="B7B7B7"/>
                </a:solidFill>
                <a:latin typeface="Roboto Mono SemiBold"/>
                <a:ea typeface="Roboto Mono SemiBold"/>
                <a:cs typeface="Roboto Mono SemiBold"/>
                <a:sym typeface="Roboto Mono SemiBold"/>
              </a:rPr>
              <a:t>STAGE 4</a:t>
            </a:r>
            <a:endParaRPr sz="600">
              <a:solidFill>
                <a:srgbClr val="B7B7B7"/>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1200">
                <a:solidFill>
                  <a:schemeClr val="dk1"/>
                </a:solidFill>
                <a:latin typeface="Helvetica Neue"/>
                <a:ea typeface="Helvetica Neue"/>
                <a:cs typeface="Helvetica Neue"/>
                <a:sym typeface="Helvetica Neue"/>
              </a:rPr>
              <a:t>Tech Build</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dk1"/>
              </a:buClr>
              <a:buSzPts val="1100"/>
              <a:buFont typeface="Arial"/>
              <a:buNone/>
            </a:pPr>
            <a:r>
              <a:rPr b="1" lang="en-US" sz="800">
                <a:solidFill>
                  <a:srgbClr val="0000FF"/>
                </a:solidFill>
                <a:latin typeface="Helvetica Neue"/>
                <a:ea typeface="Helvetica Neue"/>
                <a:cs typeface="Helvetica Neue"/>
                <a:sym typeface="Helvetica Neue"/>
              </a:rPr>
              <a:t>Timing: ~3 months</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666666"/>
              </a:solidFill>
              <a:latin typeface="Helvetica Neue"/>
              <a:ea typeface="Helvetica Neue"/>
              <a:cs typeface="Helvetica Neue"/>
              <a:sym typeface="Helvetica Neue"/>
            </a:endParaRPr>
          </a:p>
          <a:p>
            <a:pPr indent="0" lvl="0" marL="0" rtl="0" algn="l">
              <a:spcBef>
                <a:spcPts val="0"/>
              </a:spcBef>
              <a:spcAft>
                <a:spcPts val="0"/>
              </a:spcAft>
              <a:buNone/>
            </a:pPr>
            <a:r>
              <a:rPr lang="en-US" sz="800">
                <a:solidFill>
                  <a:srgbClr val="666666"/>
                </a:solidFill>
                <a:latin typeface="Helvetica Neue"/>
                <a:ea typeface="Helvetica Neue"/>
                <a:cs typeface="Helvetica Neue"/>
                <a:sym typeface="Helvetica Neue"/>
              </a:rPr>
              <a:t>Specification and build of the MVP </a:t>
            </a:r>
            <a:endParaRPr sz="800">
              <a:solidFill>
                <a:srgbClr val="666666"/>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chemeClr val="dk1"/>
              </a:solidFill>
              <a:latin typeface="Helvetica Neue"/>
              <a:ea typeface="Helvetica Neue"/>
              <a:cs typeface="Helvetica Neue"/>
              <a:sym typeface="Helvetica Neue"/>
            </a:endParaRPr>
          </a:p>
          <a:p>
            <a:pPr indent="-142875" lvl="0" marL="200025" rtl="0" algn="l">
              <a:lnSpc>
                <a:spcPct val="100000"/>
              </a:lnSpc>
              <a:spcBef>
                <a:spcPts val="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Product definition</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MVP specification</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MVP scoping</a:t>
            </a:r>
            <a:endParaRPr sz="700">
              <a:solidFill>
                <a:schemeClr val="dk1"/>
              </a:solidFill>
              <a:latin typeface="Helvetica Neue"/>
              <a:ea typeface="Helvetica Neue"/>
              <a:cs typeface="Helvetica Neue"/>
              <a:sym typeface="Helvetica Neue"/>
            </a:endParaRPr>
          </a:p>
          <a:p>
            <a:pPr indent="-130175" lvl="0" marL="200025" rtl="0" algn="l">
              <a:lnSpc>
                <a:spcPct val="100000"/>
              </a:lnSpc>
              <a:spcBef>
                <a:spcPts val="100"/>
              </a:spcBef>
              <a:spcAft>
                <a:spcPts val="0"/>
              </a:spcAft>
              <a:buClr>
                <a:srgbClr val="0000FF"/>
              </a:buClr>
              <a:buSzPts val="700"/>
              <a:buFont typeface="Helvetica Neue"/>
              <a:buChar char="⬤"/>
            </a:pPr>
            <a:r>
              <a:rPr lang="en-US" sz="700">
                <a:solidFill>
                  <a:schemeClr val="dk1"/>
                </a:solidFill>
                <a:latin typeface="Helvetica Neue"/>
                <a:ea typeface="Helvetica Neue"/>
                <a:cs typeface="Helvetica Neue"/>
                <a:sym typeface="Helvetica Neue"/>
              </a:rPr>
              <a:t>UI design for target group and market</a:t>
            </a:r>
            <a:endParaRPr sz="700">
              <a:solidFill>
                <a:schemeClr val="dk1"/>
              </a:solidFill>
              <a:latin typeface="Helvetica Neue"/>
              <a:ea typeface="Helvetica Neue"/>
              <a:cs typeface="Helvetica Neue"/>
              <a:sym typeface="Helvetica Neue"/>
            </a:endParaRPr>
          </a:p>
          <a:p>
            <a:pPr indent="-174625" lvl="0" marL="200025" rtl="0" algn="l">
              <a:lnSpc>
                <a:spcPct val="60000"/>
              </a:lnSpc>
              <a:spcBef>
                <a:spcPts val="100"/>
              </a:spcBef>
              <a:spcAft>
                <a:spcPts val="0"/>
              </a:spcAft>
              <a:buClr>
                <a:srgbClr val="FF006B"/>
              </a:buClr>
              <a:buSzPts val="1400"/>
              <a:buFont typeface="Helvetica Neue"/>
              <a:buChar char="■"/>
            </a:pPr>
            <a:r>
              <a:rPr lang="en-US" sz="700">
                <a:solidFill>
                  <a:schemeClr val="dk1"/>
                </a:solidFill>
                <a:latin typeface="Helvetica Neue"/>
                <a:ea typeface="Helvetica Neue"/>
                <a:cs typeface="Helvetica Neue"/>
                <a:sym typeface="Helvetica Neue"/>
              </a:rPr>
              <a:t>Information Architecture</a:t>
            </a:r>
            <a:endParaRPr sz="700">
              <a:solidFill>
                <a:schemeClr val="dk1"/>
              </a:solidFill>
              <a:latin typeface="Helvetica Neue"/>
              <a:ea typeface="Helvetica Neue"/>
              <a:cs typeface="Helvetica Neue"/>
              <a:sym typeface="Helvetica Neue"/>
            </a:endParaRPr>
          </a:p>
          <a:p>
            <a:pPr indent="-174625" lvl="0" marL="200025" rtl="0" algn="l">
              <a:lnSpc>
                <a:spcPct val="70000"/>
              </a:lnSpc>
              <a:spcBef>
                <a:spcPts val="100"/>
              </a:spcBef>
              <a:spcAft>
                <a:spcPts val="0"/>
              </a:spcAft>
              <a:buClr>
                <a:srgbClr val="FF006B"/>
              </a:buClr>
              <a:buSzPts val="1400"/>
              <a:buFont typeface="Helvetica Neue"/>
              <a:buChar char="■"/>
            </a:pPr>
            <a:r>
              <a:rPr lang="en-US" sz="700">
                <a:solidFill>
                  <a:schemeClr val="dk1"/>
                </a:solidFill>
                <a:latin typeface="Helvetica Neue"/>
                <a:ea typeface="Helvetica Neue"/>
                <a:cs typeface="Helvetica Neue"/>
                <a:sym typeface="Helvetica Neue"/>
              </a:rPr>
              <a:t>AWS infrastructure and DevOps setup</a:t>
            </a:r>
            <a:endParaRPr sz="700">
              <a:solidFill>
                <a:schemeClr val="dk1"/>
              </a:solidFill>
              <a:latin typeface="Helvetica Neue"/>
              <a:ea typeface="Helvetica Neue"/>
              <a:cs typeface="Helvetica Neue"/>
              <a:sym typeface="Helvetica Neue"/>
            </a:endParaRPr>
          </a:p>
          <a:p>
            <a:pPr indent="-174625" lvl="0" marL="200025" rtl="0" algn="l">
              <a:lnSpc>
                <a:spcPct val="70000"/>
              </a:lnSpc>
              <a:spcBef>
                <a:spcPts val="100"/>
              </a:spcBef>
              <a:spcAft>
                <a:spcPts val="0"/>
              </a:spcAft>
              <a:buClr>
                <a:srgbClr val="FF006B"/>
              </a:buClr>
              <a:buSzPts val="1400"/>
              <a:buFont typeface="Helvetica Neue"/>
              <a:buChar char="■"/>
            </a:pPr>
            <a:r>
              <a:rPr lang="en-US" sz="700">
                <a:solidFill>
                  <a:schemeClr val="dk1"/>
                </a:solidFill>
                <a:latin typeface="Helvetica Neue"/>
                <a:ea typeface="Helvetica Neue"/>
                <a:cs typeface="Helvetica Neue"/>
                <a:sym typeface="Helvetica Neue"/>
              </a:rPr>
              <a:t>Buildout in agile mode</a:t>
            </a:r>
            <a:endParaRPr sz="700">
              <a:solidFill>
                <a:schemeClr val="dk1"/>
              </a:solidFill>
              <a:latin typeface="Helvetica Neue"/>
              <a:ea typeface="Helvetica Neue"/>
              <a:cs typeface="Helvetica Neue"/>
              <a:sym typeface="Helvetica Neue"/>
            </a:endParaRPr>
          </a:p>
          <a:p>
            <a:pPr indent="0" lvl="0" marL="0" rtl="0" algn="l">
              <a:lnSpc>
                <a:spcPct val="90000"/>
              </a:lnSpc>
              <a:spcBef>
                <a:spcPts val="100"/>
              </a:spcBef>
              <a:spcAft>
                <a:spcPts val="0"/>
              </a:spcAft>
              <a:buNone/>
            </a:pPr>
            <a:r>
              <a:t/>
            </a:r>
            <a:endParaRPr sz="800">
              <a:solidFill>
                <a:schemeClr val="dk1"/>
              </a:solidFill>
              <a:latin typeface="Helvetica Neue"/>
              <a:ea typeface="Helvetica Neue"/>
              <a:cs typeface="Helvetica Neue"/>
              <a:sym typeface="Helvetica Neue"/>
            </a:endParaRPr>
          </a:p>
        </p:txBody>
      </p:sp>
      <p:sp>
        <p:nvSpPr>
          <p:cNvPr id="222" name="Google Shape;222;p21"/>
          <p:cNvSpPr/>
          <p:nvPr/>
        </p:nvSpPr>
        <p:spPr>
          <a:xfrm>
            <a:off x="7404600" y="1773657"/>
            <a:ext cx="1510200" cy="2506800"/>
          </a:xfrm>
          <a:prstGeom prst="roundRect">
            <a:avLst>
              <a:gd fmla="val 1574" name="adj"/>
            </a:avLst>
          </a:prstGeom>
          <a:solidFill>
            <a:srgbClr val="FFFFFF"/>
          </a:solidFill>
          <a:ln cap="flat" cmpd="sng" w="28575">
            <a:solidFill>
              <a:schemeClr val="dk1"/>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90000"/>
              </a:lnSpc>
              <a:spcBef>
                <a:spcPts val="0"/>
              </a:spcBef>
              <a:spcAft>
                <a:spcPts val="0"/>
              </a:spcAft>
              <a:buClr>
                <a:schemeClr val="dk1"/>
              </a:buClr>
              <a:buSzPts val="1100"/>
              <a:buFont typeface="Arial"/>
              <a:buNone/>
            </a:pPr>
            <a:r>
              <a:rPr lang="en-US" sz="600">
                <a:solidFill>
                  <a:srgbClr val="B7B7B7"/>
                </a:solidFill>
                <a:latin typeface="Roboto Mono SemiBold"/>
                <a:ea typeface="Roboto Mono SemiBold"/>
                <a:cs typeface="Roboto Mono SemiBold"/>
                <a:sym typeface="Roboto Mono SemiBold"/>
              </a:rPr>
              <a:t>STAGE 5</a:t>
            </a:r>
            <a:endParaRPr sz="600">
              <a:solidFill>
                <a:srgbClr val="B7B7B7"/>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1200">
                <a:solidFill>
                  <a:schemeClr val="dk1"/>
                </a:solidFill>
                <a:latin typeface="Helvetica Neue"/>
                <a:ea typeface="Helvetica Neue"/>
                <a:cs typeface="Helvetica Neue"/>
                <a:sym typeface="Helvetica Neue"/>
              </a:rPr>
              <a:t>Scaling</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dk1"/>
              </a:buClr>
              <a:buSzPts val="1100"/>
              <a:buFont typeface="Arial"/>
              <a:buNone/>
            </a:pPr>
            <a:r>
              <a:rPr b="1" lang="en-US" sz="800">
                <a:solidFill>
                  <a:srgbClr val="0000FF"/>
                </a:solidFill>
                <a:latin typeface="Helvetica Neue"/>
                <a:ea typeface="Helvetica Neue"/>
                <a:cs typeface="Helvetica Neue"/>
                <a:sym typeface="Helvetica Neue"/>
              </a:rPr>
              <a:t>Timing: variable</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434343"/>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US" sz="800">
                <a:solidFill>
                  <a:srgbClr val="666666"/>
                </a:solidFill>
                <a:latin typeface="Helvetica Neue"/>
                <a:ea typeface="Helvetica Neue"/>
                <a:cs typeface="Helvetica Neue"/>
                <a:sym typeface="Helvetica Neue"/>
              </a:rPr>
              <a:t>Launching with the early customers and scaling operations</a:t>
            </a:r>
            <a:endParaRPr sz="800">
              <a:solidFill>
                <a:srgbClr val="666666"/>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chemeClr val="dk1"/>
              </a:solidFill>
              <a:latin typeface="Helvetica Neue"/>
              <a:ea typeface="Helvetica Neue"/>
              <a:cs typeface="Helvetica Neue"/>
              <a:sym typeface="Helvetica Neue"/>
            </a:endParaRPr>
          </a:p>
          <a:p>
            <a:pPr indent="-142875" lvl="0" marL="200025" rtl="0" algn="l">
              <a:lnSpc>
                <a:spcPct val="100000"/>
              </a:lnSpc>
              <a:spcBef>
                <a:spcPts val="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Early customer feedback gathering</a:t>
            </a:r>
            <a:endParaRPr sz="700">
              <a:solidFill>
                <a:schemeClr val="dk1"/>
              </a:solidFill>
              <a:latin typeface="Helvetica Neue"/>
              <a:ea typeface="Helvetica Neue"/>
              <a:cs typeface="Helvetica Neue"/>
              <a:sym typeface="Helvetica Neue"/>
            </a:endParaRPr>
          </a:p>
          <a:p>
            <a:pPr indent="-174625" lvl="0" marL="200025" rtl="0" algn="l">
              <a:lnSpc>
                <a:spcPct val="70000"/>
              </a:lnSpc>
              <a:spcBef>
                <a:spcPts val="100"/>
              </a:spcBef>
              <a:spcAft>
                <a:spcPts val="0"/>
              </a:spcAft>
              <a:buClr>
                <a:srgbClr val="FF006B"/>
              </a:buClr>
              <a:buSzPts val="1400"/>
              <a:buFont typeface="Helvetica Neue"/>
              <a:buChar char="■"/>
            </a:pPr>
            <a:r>
              <a:rPr lang="en-US" sz="700">
                <a:solidFill>
                  <a:schemeClr val="dk1"/>
                </a:solidFill>
                <a:latin typeface="Helvetica Neue"/>
                <a:ea typeface="Helvetica Neue"/>
                <a:cs typeface="Helvetica Neue"/>
                <a:sym typeface="Helvetica Neue"/>
              </a:rPr>
              <a:t>Future tech roadmap</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Marketing campaigns</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Customer acquisition</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Customer onboarding optimization</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Customer support</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Ecosystem buildout</a:t>
            </a:r>
            <a:endParaRPr sz="700">
              <a:solidFill>
                <a:schemeClr val="dk1"/>
              </a:solidFill>
              <a:latin typeface="Helvetica Neue"/>
              <a:ea typeface="Helvetica Neue"/>
              <a:cs typeface="Helvetica Neue"/>
              <a:sym typeface="Helvetica Neue"/>
            </a:endParaRPr>
          </a:p>
          <a:p>
            <a:pPr indent="0" lvl="0" marL="0" rtl="0" algn="l">
              <a:lnSpc>
                <a:spcPct val="100000"/>
              </a:lnSpc>
              <a:spcBef>
                <a:spcPts val="100"/>
              </a:spcBef>
              <a:spcAft>
                <a:spcPts val="0"/>
              </a:spcAft>
              <a:buNone/>
            </a:pPr>
            <a:r>
              <a:t/>
            </a:r>
            <a:endParaRPr sz="800">
              <a:solidFill>
                <a:schemeClr val="dk1"/>
              </a:solidFill>
              <a:latin typeface="Helvetica Neue"/>
              <a:ea typeface="Helvetica Neue"/>
              <a:cs typeface="Helvetica Neue"/>
              <a:sym typeface="Helvetica Neue"/>
            </a:endParaRPr>
          </a:p>
        </p:txBody>
      </p:sp>
      <p:cxnSp>
        <p:nvCxnSpPr>
          <p:cNvPr id="223" name="Google Shape;223;p21"/>
          <p:cNvCxnSpPr/>
          <p:nvPr/>
        </p:nvCxnSpPr>
        <p:spPr>
          <a:xfrm>
            <a:off x="7335111" y="1765900"/>
            <a:ext cx="0" cy="2771400"/>
          </a:xfrm>
          <a:prstGeom prst="straightConnector1">
            <a:avLst/>
          </a:prstGeom>
          <a:noFill/>
          <a:ln cap="flat" cmpd="sng" w="9525">
            <a:solidFill>
              <a:srgbClr val="0000FF"/>
            </a:solidFill>
            <a:prstDash val="solid"/>
            <a:round/>
            <a:headEnd len="med" w="med" type="none"/>
            <a:tailEnd len="med" w="med" type="oval"/>
          </a:ln>
        </p:spPr>
      </p:cxnSp>
      <p:cxnSp>
        <p:nvCxnSpPr>
          <p:cNvPr id="224" name="Google Shape;224;p21"/>
          <p:cNvCxnSpPr>
            <a:stCxn id="218" idx="3"/>
          </p:cNvCxnSpPr>
          <p:nvPr/>
        </p:nvCxnSpPr>
        <p:spPr>
          <a:xfrm>
            <a:off x="3533380" y="3027057"/>
            <a:ext cx="185400" cy="0"/>
          </a:xfrm>
          <a:prstGeom prst="straightConnector1">
            <a:avLst/>
          </a:prstGeom>
          <a:noFill/>
          <a:ln cap="flat" cmpd="sng" w="19050">
            <a:solidFill>
              <a:schemeClr val="dk1"/>
            </a:solidFill>
            <a:prstDash val="solid"/>
            <a:round/>
            <a:headEnd len="med" w="med" type="none"/>
            <a:tailEnd len="med" w="med" type="triangle"/>
          </a:ln>
        </p:spPr>
      </p:cxnSp>
      <p:cxnSp>
        <p:nvCxnSpPr>
          <p:cNvPr id="225" name="Google Shape;225;p21"/>
          <p:cNvCxnSpPr>
            <a:stCxn id="219" idx="3"/>
          </p:cNvCxnSpPr>
          <p:nvPr/>
        </p:nvCxnSpPr>
        <p:spPr>
          <a:xfrm>
            <a:off x="5327184" y="3027057"/>
            <a:ext cx="185400" cy="0"/>
          </a:xfrm>
          <a:prstGeom prst="straightConnector1">
            <a:avLst/>
          </a:prstGeom>
          <a:noFill/>
          <a:ln cap="flat" cmpd="sng" w="19050">
            <a:solidFill>
              <a:schemeClr val="dk1"/>
            </a:solidFill>
            <a:prstDash val="solid"/>
            <a:round/>
            <a:headEnd len="med" w="med" type="none"/>
            <a:tailEnd len="med" w="med" type="triangle"/>
          </a:ln>
        </p:spPr>
      </p:cxnSp>
      <p:cxnSp>
        <p:nvCxnSpPr>
          <p:cNvPr id="226" name="Google Shape;226;p21"/>
          <p:cNvCxnSpPr>
            <a:stCxn id="221" idx="3"/>
          </p:cNvCxnSpPr>
          <p:nvPr/>
        </p:nvCxnSpPr>
        <p:spPr>
          <a:xfrm>
            <a:off x="7120987" y="3027057"/>
            <a:ext cx="185400" cy="0"/>
          </a:xfrm>
          <a:prstGeom prst="straightConnector1">
            <a:avLst/>
          </a:prstGeom>
          <a:noFill/>
          <a:ln cap="flat" cmpd="sng" w="19050">
            <a:solidFill>
              <a:schemeClr val="dk1"/>
            </a:solidFill>
            <a:prstDash val="solid"/>
            <a:round/>
            <a:headEnd len="med" w="med" type="none"/>
            <a:tailEnd len="med" w="med" type="triangle"/>
          </a:ln>
        </p:spPr>
      </p:cxnSp>
      <p:sp>
        <p:nvSpPr>
          <p:cNvPr id="227" name="Google Shape;227;p21"/>
          <p:cNvSpPr txBox="1"/>
          <p:nvPr/>
        </p:nvSpPr>
        <p:spPr>
          <a:xfrm>
            <a:off x="233300" y="1020600"/>
            <a:ext cx="5192100" cy="6771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US" sz="3200">
                <a:solidFill>
                  <a:schemeClr val="dk1"/>
                </a:solidFill>
                <a:latin typeface="Helvetica Neue"/>
                <a:ea typeface="Helvetica Neue"/>
                <a:cs typeface="Helvetica Neue"/>
                <a:sym typeface="Helvetica Neue"/>
              </a:rPr>
              <a:t>Stage-relevant Teams</a:t>
            </a:r>
            <a:endParaRPr sz="1100">
              <a:solidFill>
                <a:srgbClr val="999999"/>
              </a:solidFill>
              <a:latin typeface="Helvetica Neue"/>
              <a:ea typeface="Helvetica Neue"/>
              <a:cs typeface="Helvetica Neue"/>
              <a:sym typeface="Helvetica Neue"/>
            </a:endParaRPr>
          </a:p>
        </p:txBody>
      </p:sp>
      <p:sp>
        <p:nvSpPr>
          <p:cNvPr id="228" name="Google Shape;228;p21"/>
          <p:cNvSpPr txBox="1"/>
          <p:nvPr/>
        </p:nvSpPr>
        <p:spPr>
          <a:xfrm>
            <a:off x="3843202" y="4321975"/>
            <a:ext cx="1540200" cy="215400"/>
          </a:xfrm>
          <a:prstGeom prst="rect">
            <a:avLst/>
          </a:prstGeom>
          <a:solidFill>
            <a:srgbClr val="FFFFFF"/>
          </a:solidFill>
          <a:ln>
            <a:noFill/>
          </a:ln>
        </p:spPr>
        <p:txBody>
          <a:bodyPr anchorCtr="0" anchor="t" bIns="45700" lIns="91425" spcFirstLastPara="1" rIns="91425" wrap="square" tIns="45700">
            <a:spAutoFit/>
          </a:bodyPr>
          <a:lstStyle/>
          <a:p>
            <a:pPr indent="0" lvl="0" marL="0" rtl="0" algn="r">
              <a:spcBef>
                <a:spcPts val="0"/>
              </a:spcBef>
              <a:spcAft>
                <a:spcPts val="0"/>
              </a:spcAft>
              <a:buNone/>
            </a:pPr>
            <a:r>
              <a:rPr b="1" lang="en-US" sz="800">
                <a:solidFill>
                  <a:srgbClr val="0000FF"/>
                </a:solidFill>
                <a:latin typeface="Helvetica Neue"/>
                <a:ea typeface="Helvetica Neue"/>
                <a:cs typeface="Helvetica Neue"/>
                <a:sym typeface="Helvetica Neue"/>
              </a:rPr>
              <a:t>Proof of Market</a:t>
            </a:r>
            <a:endParaRPr/>
          </a:p>
        </p:txBody>
      </p:sp>
      <p:cxnSp>
        <p:nvCxnSpPr>
          <p:cNvPr id="229" name="Google Shape;229;p21"/>
          <p:cNvCxnSpPr/>
          <p:nvPr/>
        </p:nvCxnSpPr>
        <p:spPr>
          <a:xfrm>
            <a:off x="9034425" y="1751475"/>
            <a:ext cx="0" cy="2785800"/>
          </a:xfrm>
          <a:prstGeom prst="straightConnector1">
            <a:avLst/>
          </a:prstGeom>
          <a:noFill/>
          <a:ln cap="flat" cmpd="sng" w="9525">
            <a:solidFill>
              <a:srgbClr val="0000FF"/>
            </a:solidFill>
            <a:prstDash val="solid"/>
            <a:round/>
            <a:headEnd len="med" w="med" type="none"/>
            <a:tailEnd len="med" w="med" type="oval"/>
          </a:ln>
        </p:spPr>
      </p:cxnSp>
      <p:sp>
        <p:nvSpPr>
          <p:cNvPr id="230" name="Google Shape;230;p21"/>
          <p:cNvSpPr txBox="1"/>
          <p:nvPr/>
        </p:nvSpPr>
        <p:spPr>
          <a:xfrm>
            <a:off x="5670614" y="4321975"/>
            <a:ext cx="1540200" cy="215400"/>
          </a:xfrm>
          <a:prstGeom prst="rect">
            <a:avLst/>
          </a:prstGeom>
          <a:solidFill>
            <a:srgbClr val="FFFFFF"/>
          </a:solidFill>
          <a:ln>
            <a:noFill/>
          </a:ln>
        </p:spPr>
        <p:txBody>
          <a:bodyPr anchorCtr="0" anchor="t" bIns="45700" lIns="91425" spcFirstLastPara="1" rIns="91425" wrap="square" tIns="45700">
            <a:spAutoFit/>
          </a:bodyPr>
          <a:lstStyle/>
          <a:p>
            <a:pPr indent="0" lvl="0" marL="0" rtl="0" algn="r">
              <a:spcBef>
                <a:spcPts val="0"/>
              </a:spcBef>
              <a:spcAft>
                <a:spcPts val="0"/>
              </a:spcAft>
              <a:buNone/>
            </a:pPr>
            <a:r>
              <a:rPr b="1" lang="en-US" sz="800">
                <a:solidFill>
                  <a:srgbClr val="0000FF"/>
                </a:solidFill>
                <a:latin typeface="Helvetica Neue"/>
                <a:ea typeface="Helvetica Neue"/>
                <a:cs typeface="Helvetica Neue"/>
                <a:sym typeface="Helvetica Neue"/>
              </a:rPr>
              <a:t>Launch</a:t>
            </a:r>
            <a:endParaRPr/>
          </a:p>
        </p:txBody>
      </p:sp>
      <p:sp>
        <p:nvSpPr>
          <p:cNvPr id="231" name="Google Shape;231;p21"/>
          <p:cNvSpPr txBox="1"/>
          <p:nvPr/>
        </p:nvSpPr>
        <p:spPr>
          <a:xfrm>
            <a:off x="7414677" y="4321975"/>
            <a:ext cx="1540200" cy="215400"/>
          </a:xfrm>
          <a:prstGeom prst="rect">
            <a:avLst/>
          </a:prstGeom>
          <a:solidFill>
            <a:srgbClr val="FFFFFF"/>
          </a:solidFill>
          <a:ln>
            <a:noFill/>
          </a:ln>
        </p:spPr>
        <p:txBody>
          <a:bodyPr anchorCtr="0" anchor="t" bIns="45700" lIns="91425" spcFirstLastPara="1" rIns="91425" wrap="square" tIns="45700">
            <a:spAutoFit/>
          </a:bodyPr>
          <a:lstStyle/>
          <a:p>
            <a:pPr indent="0" lvl="0" marL="0" rtl="0" algn="r">
              <a:spcBef>
                <a:spcPts val="0"/>
              </a:spcBef>
              <a:spcAft>
                <a:spcPts val="0"/>
              </a:spcAft>
              <a:buNone/>
            </a:pPr>
            <a:r>
              <a:rPr b="1" lang="en-US" sz="800">
                <a:solidFill>
                  <a:srgbClr val="0000FF"/>
                </a:solidFill>
                <a:latin typeface="Helvetica Neue"/>
                <a:ea typeface="Helvetica Neue"/>
                <a:cs typeface="Helvetica Neue"/>
                <a:sym typeface="Helvetica Neue"/>
              </a:rPr>
              <a:t>Proof of Scale</a:t>
            </a:r>
            <a:endParaRPr/>
          </a:p>
        </p:txBody>
      </p:sp>
      <p:sp>
        <p:nvSpPr>
          <p:cNvPr id="232" name="Google Shape;232;p21"/>
          <p:cNvSpPr txBox="1"/>
          <p:nvPr/>
        </p:nvSpPr>
        <p:spPr>
          <a:xfrm>
            <a:off x="1766625" y="132439"/>
            <a:ext cx="7225200" cy="471000"/>
          </a:xfrm>
          <a:prstGeom prst="rect">
            <a:avLst/>
          </a:prstGeom>
          <a:noFill/>
          <a:ln>
            <a:noFill/>
          </a:ln>
        </p:spPr>
        <p:txBody>
          <a:bodyPr anchorCtr="0" anchor="t" bIns="91400" lIns="91400" spcFirstLastPara="1" rIns="91400" wrap="square" tIns="91400">
            <a:noAutofit/>
          </a:bodyPr>
          <a:lstStyle/>
          <a:p>
            <a:pPr indent="0" lvl="0" marL="0" rtl="0" algn="r">
              <a:spcBef>
                <a:spcPts val="0"/>
              </a:spcBef>
              <a:spcAft>
                <a:spcPts val="0"/>
              </a:spcAft>
              <a:buNone/>
            </a:pPr>
            <a:r>
              <a:rPr b="1" lang="en-US" sz="1800">
                <a:solidFill>
                  <a:srgbClr val="000000"/>
                </a:solidFill>
                <a:latin typeface="Helvetica Neue"/>
                <a:ea typeface="Helvetica Neue"/>
                <a:cs typeface="Helvetica Neue"/>
                <a:sym typeface="Helvetica Neue"/>
              </a:rPr>
              <a:t>Innovation Development Process, </a:t>
            </a:r>
            <a:r>
              <a:rPr b="1" lang="en-US" sz="1800">
                <a:solidFill>
                  <a:schemeClr val="hlink"/>
                </a:solidFill>
                <a:latin typeface="Helvetica Neue"/>
                <a:ea typeface="Helvetica Neue"/>
                <a:cs typeface="Helvetica Neue"/>
                <a:sym typeface="Helvetica Neue"/>
              </a:rPr>
              <a:t>Validation</a:t>
            </a:r>
            <a:r>
              <a:rPr b="1" lang="en-US" sz="1800">
                <a:solidFill>
                  <a:schemeClr val="dk1"/>
                </a:solidFill>
                <a:latin typeface="Helvetica Neue"/>
                <a:ea typeface="Helvetica Neue"/>
                <a:cs typeface="Helvetica Neue"/>
                <a:sym typeface="Helvetica Neue"/>
              </a:rPr>
              <a:t> –– </a:t>
            </a:r>
            <a:r>
              <a:rPr b="1" lang="en-US" sz="1800">
                <a:solidFill>
                  <a:schemeClr val="hlink"/>
                </a:solidFill>
              </a:rPr>
              <a:t>Name</a:t>
            </a:r>
            <a:endParaRPr b="1" sz="1800">
              <a:solidFill>
                <a:schemeClr val="dk1"/>
              </a:solidFill>
              <a:latin typeface="Helvetica Neue"/>
              <a:ea typeface="Helvetica Neue"/>
              <a:cs typeface="Helvetica Neue"/>
              <a:sym typeface="Helvetica Neue"/>
            </a:endParaRPr>
          </a:p>
          <a:p>
            <a:pPr indent="0" lvl="0" marL="0" rtl="0" algn="r">
              <a:spcBef>
                <a:spcPts val="0"/>
              </a:spcBef>
              <a:spcAft>
                <a:spcPts val="0"/>
              </a:spcAft>
              <a:buNone/>
            </a:pPr>
            <a:r>
              <a:t/>
            </a:r>
            <a:endParaRPr b="1" sz="1800">
              <a:latin typeface="Helvetica Neue"/>
              <a:ea typeface="Helvetica Neue"/>
              <a:cs typeface="Helvetica Neue"/>
              <a:sym typeface="Helvetica Neue"/>
            </a:endParaRPr>
          </a:p>
          <a:p>
            <a:pPr indent="0" lvl="0" marL="0" rtl="0" algn="r">
              <a:spcBef>
                <a:spcPts val="0"/>
              </a:spcBef>
              <a:spcAft>
                <a:spcPts val="0"/>
              </a:spcAft>
              <a:buNone/>
            </a:pPr>
            <a:r>
              <a:t/>
            </a:r>
            <a:endParaRPr b="1" sz="1800">
              <a:solidFill>
                <a:srgbClr val="000000"/>
              </a:solidFill>
              <a:latin typeface="Helvetica Neue"/>
              <a:ea typeface="Helvetica Neue"/>
              <a:cs typeface="Helvetica Neue"/>
              <a:sym typeface="Helvetica Neue"/>
            </a:endParaRPr>
          </a:p>
        </p:txBody>
      </p:sp>
      <p:cxnSp>
        <p:nvCxnSpPr>
          <p:cNvPr id="233" name="Google Shape;233;p21"/>
          <p:cNvCxnSpPr/>
          <p:nvPr/>
        </p:nvCxnSpPr>
        <p:spPr>
          <a:xfrm>
            <a:off x="1964551" y="1765863"/>
            <a:ext cx="0" cy="2771400"/>
          </a:xfrm>
          <a:prstGeom prst="straightConnector1">
            <a:avLst/>
          </a:prstGeom>
          <a:noFill/>
          <a:ln cap="flat" cmpd="sng" w="9525">
            <a:solidFill>
              <a:srgbClr val="0000FF"/>
            </a:solidFill>
            <a:prstDash val="solid"/>
            <a:round/>
            <a:headEnd len="med" w="med" type="none"/>
            <a:tailEnd len="med" w="med" type="oval"/>
          </a:ln>
        </p:spPr>
      </p:cxnSp>
      <p:sp>
        <p:nvSpPr>
          <p:cNvPr id="234" name="Google Shape;234;p21"/>
          <p:cNvSpPr txBox="1"/>
          <p:nvPr/>
        </p:nvSpPr>
        <p:spPr>
          <a:xfrm>
            <a:off x="264566" y="4321938"/>
            <a:ext cx="1540200" cy="215400"/>
          </a:xfrm>
          <a:prstGeom prst="rect">
            <a:avLst/>
          </a:prstGeom>
          <a:solidFill>
            <a:srgbClr val="FFFFFF"/>
          </a:solidFill>
          <a:ln>
            <a:noFill/>
          </a:ln>
        </p:spPr>
        <p:txBody>
          <a:bodyPr anchorCtr="0" anchor="t" bIns="45700" lIns="91425" spcFirstLastPara="1" rIns="91425" wrap="square" tIns="45700">
            <a:spAutoFit/>
          </a:bodyPr>
          <a:lstStyle/>
          <a:p>
            <a:pPr indent="0" lvl="0" marL="0" rtl="0" algn="r">
              <a:spcBef>
                <a:spcPts val="0"/>
              </a:spcBef>
              <a:spcAft>
                <a:spcPts val="0"/>
              </a:spcAft>
              <a:buClr>
                <a:srgbClr val="000000"/>
              </a:buClr>
              <a:buSzPts val="1100"/>
              <a:buFont typeface="Arial"/>
              <a:buNone/>
            </a:pPr>
            <a:r>
              <a:rPr b="1" lang="en-US" sz="800">
                <a:solidFill>
                  <a:srgbClr val="0000FF"/>
                </a:solidFill>
                <a:latin typeface="Helvetica Neue"/>
                <a:ea typeface="Helvetica Neue"/>
                <a:cs typeface="Helvetica Neue"/>
                <a:sym typeface="Helvetica Neue"/>
              </a:rPr>
              <a:t>Requirements</a:t>
            </a:r>
            <a:endParaRPr/>
          </a:p>
        </p:txBody>
      </p:sp>
      <p:cxnSp>
        <p:nvCxnSpPr>
          <p:cNvPr id="235" name="Google Shape;235;p21"/>
          <p:cNvCxnSpPr/>
          <p:nvPr/>
        </p:nvCxnSpPr>
        <p:spPr>
          <a:xfrm>
            <a:off x="3759238" y="1765900"/>
            <a:ext cx="0" cy="2771400"/>
          </a:xfrm>
          <a:prstGeom prst="straightConnector1">
            <a:avLst/>
          </a:prstGeom>
          <a:noFill/>
          <a:ln cap="flat" cmpd="sng" w="9525">
            <a:solidFill>
              <a:srgbClr val="0000FF"/>
            </a:solidFill>
            <a:prstDash val="solid"/>
            <a:round/>
            <a:headEnd len="med" w="med" type="none"/>
            <a:tailEnd len="med" w="med" type="oval"/>
          </a:ln>
        </p:spPr>
      </p:cxnSp>
      <p:sp>
        <p:nvSpPr>
          <p:cNvPr id="236" name="Google Shape;236;p21"/>
          <p:cNvSpPr txBox="1"/>
          <p:nvPr/>
        </p:nvSpPr>
        <p:spPr>
          <a:xfrm>
            <a:off x="2059252" y="4321975"/>
            <a:ext cx="1540200" cy="215400"/>
          </a:xfrm>
          <a:prstGeom prst="rect">
            <a:avLst/>
          </a:prstGeom>
          <a:solidFill>
            <a:srgbClr val="FFFFFF"/>
          </a:solidFill>
          <a:ln>
            <a:noFill/>
          </a:ln>
        </p:spPr>
        <p:txBody>
          <a:bodyPr anchorCtr="0" anchor="t" bIns="45700" lIns="91425" spcFirstLastPara="1" rIns="91425" wrap="square" tIns="45700">
            <a:spAutoFit/>
          </a:bodyPr>
          <a:lstStyle/>
          <a:p>
            <a:pPr indent="0" lvl="0" marL="0" rtl="0" algn="r">
              <a:spcBef>
                <a:spcPts val="0"/>
              </a:spcBef>
              <a:spcAft>
                <a:spcPts val="0"/>
              </a:spcAft>
              <a:buNone/>
            </a:pPr>
            <a:r>
              <a:rPr b="1" lang="en-US" sz="800">
                <a:solidFill>
                  <a:srgbClr val="0000FF"/>
                </a:solidFill>
                <a:latin typeface="Helvetica Neue"/>
                <a:ea typeface="Helvetica Neue"/>
                <a:cs typeface="Helvetica Neue"/>
                <a:sym typeface="Helvetica Neue"/>
              </a:rPr>
              <a:t>Value Proposition</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 Intro – U+ Method (Stage 3)">
  <p:cSld name="CUSTOM_6_3">
    <p:spTree>
      <p:nvGrpSpPr>
        <p:cNvPr id="237" name="Shape 237"/>
        <p:cNvGrpSpPr/>
        <p:nvPr/>
      </p:nvGrpSpPr>
      <p:grpSpPr>
        <a:xfrm>
          <a:off x="0" y="0"/>
          <a:ext cx="0" cy="0"/>
          <a:chOff x="0" y="0"/>
          <a:chExt cx="0" cy="0"/>
        </a:xfrm>
      </p:grpSpPr>
      <p:sp>
        <p:nvSpPr>
          <p:cNvPr id="238" name="Google Shape;238;p22"/>
          <p:cNvSpPr/>
          <p:nvPr/>
        </p:nvSpPr>
        <p:spPr>
          <a:xfrm>
            <a:off x="229375" y="1773657"/>
            <a:ext cx="1510200" cy="2506800"/>
          </a:xfrm>
          <a:prstGeom prst="roundRect">
            <a:avLst>
              <a:gd fmla="val 1574" name="adj"/>
            </a:avLst>
          </a:prstGeom>
          <a:solidFill>
            <a:srgbClr val="FFFFFF"/>
          </a:solidFill>
          <a:ln cap="flat" cmpd="sng" w="28575">
            <a:solidFill>
              <a:schemeClr val="dk1"/>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90000"/>
              </a:lnSpc>
              <a:spcBef>
                <a:spcPts val="0"/>
              </a:spcBef>
              <a:spcAft>
                <a:spcPts val="0"/>
              </a:spcAft>
              <a:buNone/>
            </a:pPr>
            <a:r>
              <a:rPr lang="en-US" sz="600">
                <a:solidFill>
                  <a:srgbClr val="B7B7B7"/>
                </a:solidFill>
                <a:latin typeface="Roboto Mono SemiBold"/>
                <a:ea typeface="Roboto Mono SemiBold"/>
                <a:cs typeface="Roboto Mono SemiBold"/>
                <a:sym typeface="Roboto Mono SemiBold"/>
              </a:rPr>
              <a:t>STAGE 1</a:t>
            </a:r>
            <a:endParaRPr sz="600">
              <a:solidFill>
                <a:srgbClr val="B7B7B7"/>
              </a:solidFill>
              <a:latin typeface="Roboto Mono SemiBold"/>
              <a:ea typeface="Roboto Mono SemiBold"/>
              <a:cs typeface="Roboto Mono SemiBold"/>
              <a:sym typeface="Roboto Mono SemiBold"/>
            </a:endParaRPr>
          </a:p>
          <a:p>
            <a:pPr indent="0" lvl="0" marL="0" rtl="0" algn="l">
              <a:lnSpc>
                <a:spcPct val="90000"/>
              </a:lnSpc>
              <a:spcBef>
                <a:spcPts val="0"/>
              </a:spcBef>
              <a:spcAft>
                <a:spcPts val="0"/>
              </a:spcAft>
              <a:buNone/>
            </a:pPr>
            <a:r>
              <a:rPr b="1" lang="en-US" sz="1200">
                <a:solidFill>
                  <a:schemeClr val="dk1"/>
                </a:solidFill>
                <a:latin typeface="Helvetica Neue"/>
                <a:ea typeface="Helvetica Neue"/>
                <a:cs typeface="Helvetica Neue"/>
                <a:sym typeface="Helvetica Neue"/>
              </a:rPr>
              <a:t>Ideation /</a:t>
            </a:r>
            <a:br>
              <a:rPr b="1" lang="en-US" sz="1200">
                <a:solidFill>
                  <a:schemeClr val="dk1"/>
                </a:solidFill>
                <a:latin typeface="Helvetica Neue"/>
                <a:ea typeface="Helvetica Neue"/>
                <a:cs typeface="Helvetica Neue"/>
                <a:sym typeface="Helvetica Neue"/>
              </a:rPr>
            </a:br>
            <a:r>
              <a:rPr b="1" lang="en-US" sz="1200">
                <a:solidFill>
                  <a:schemeClr val="dk1"/>
                </a:solidFill>
                <a:latin typeface="Helvetica Neue"/>
                <a:ea typeface="Helvetica Neue"/>
                <a:cs typeface="Helvetica Neue"/>
                <a:sym typeface="Helvetica Neue"/>
              </a:rPr>
              <a:t>IP Prioritization</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800">
                <a:solidFill>
                  <a:srgbClr val="0000FF"/>
                </a:solidFill>
                <a:latin typeface="Helvetica Neue"/>
                <a:ea typeface="Helvetica Neue"/>
                <a:cs typeface="Helvetica Neue"/>
                <a:sym typeface="Helvetica Neue"/>
              </a:rPr>
              <a:t>Timing: 1 month</a:t>
            </a:r>
            <a:endParaRPr b="1" sz="800">
              <a:solidFill>
                <a:srgbClr val="0000FF"/>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434343"/>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US" sz="800">
                <a:solidFill>
                  <a:srgbClr val="666666"/>
                </a:solidFill>
                <a:latin typeface="Helvetica Neue"/>
                <a:ea typeface="Helvetica Neue"/>
                <a:cs typeface="Helvetica Neue"/>
                <a:sym typeface="Helvetica Neue"/>
              </a:rPr>
              <a:t>Ideation or IP Prioritization including potential use cases</a:t>
            </a:r>
            <a:endParaRPr sz="800">
              <a:solidFill>
                <a:srgbClr val="666666"/>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chemeClr val="dk1"/>
              </a:solidFill>
              <a:latin typeface="Helvetica Neue"/>
              <a:ea typeface="Helvetica Neue"/>
              <a:cs typeface="Helvetica Neue"/>
              <a:sym typeface="Helvetica Neue"/>
            </a:endParaRPr>
          </a:p>
          <a:p>
            <a:pPr indent="-142875" lvl="0" marL="200025" rtl="0" algn="l">
              <a:lnSpc>
                <a:spcPct val="100000"/>
              </a:lnSpc>
              <a:spcBef>
                <a:spcPts val="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Definition of commercialization goals</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IP Inventory &amp; Prioritization</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Rank based on highest revenue potential vs. likelihood of winning</a:t>
            </a:r>
            <a:endParaRPr sz="700">
              <a:solidFill>
                <a:schemeClr val="dk1"/>
              </a:solidFill>
              <a:latin typeface="Helvetica Neue"/>
              <a:ea typeface="Helvetica Neue"/>
              <a:cs typeface="Helvetica Neue"/>
              <a:sym typeface="Helvetica Neue"/>
            </a:endParaRPr>
          </a:p>
          <a:p>
            <a:pPr indent="0" lvl="0" marL="0" rtl="0" algn="l">
              <a:lnSpc>
                <a:spcPct val="90000"/>
              </a:lnSpc>
              <a:spcBef>
                <a:spcPts val="100"/>
              </a:spcBef>
              <a:spcAft>
                <a:spcPts val="0"/>
              </a:spcAft>
              <a:buNone/>
            </a:pPr>
            <a:r>
              <a:t/>
            </a:r>
            <a:endParaRPr sz="800">
              <a:solidFill>
                <a:schemeClr val="dk1"/>
              </a:solidFill>
              <a:latin typeface="Helvetica Neue"/>
              <a:ea typeface="Helvetica Neue"/>
              <a:cs typeface="Helvetica Neue"/>
              <a:sym typeface="Helvetica Neue"/>
            </a:endParaRPr>
          </a:p>
        </p:txBody>
      </p:sp>
      <p:cxnSp>
        <p:nvCxnSpPr>
          <p:cNvPr id="239" name="Google Shape;239;p22"/>
          <p:cNvCxnSpPr>
            <a:stCxn id="238" idx="3"/>
          </p:cNvCxnSpPr>
          <p:nvPr/>
        </p:nvCxnSpPr>
        <p:spPr>
          <a:xfrm>
            <a:off x="1739575" y="3027057"/>
            <a:ext cx="185400" cy="0"/>
          </a:xfrm>
          <a:prstGeom prst="straightConnector1">
            <a:avLst/>
          </a:prstGeom>
          <a:noFill/>
          <a:ln cap="flat" cmpd="sng" w="19050">
            <a:solidFill>
              <a:schemeClr val="dk1"/>
            </a:solidFill>
            <a:prstDash val="solid"/>
            <a:round/>
            <a:headEnd len="med" w="med" type="none"/>
            <a:tailEnd len="med" w="med" type="triangle"/>
          </a:ln>
        </p:spPr>
      </p:cxnSp>
      <p:sp>
        <p:nvSpPr>
          <p:cNvPr id="240" name="Google Shape;240;p22"/>
          <p:cNvSpPr/>
          <p:nvPr/>
        </p:nvSpPr>
        <p:spPr>
          <a:xfrm>
            <a:off x="5641321" y="1297860"/>
            <a:ext cx="211200" cy="182700"/>
          </a:xfrm>
          <a:prstGeom prst="triangle">
            <a:avLst>
              <a:gd fmla="val 50000" name="adj"/>
            </a:avLst>
          </a:prstGeom>
          <a:solidFill>
            <a:srgbClr val="FFA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241" name="Google Shape;241;p22"/>
          <p:cNvSpPr txBox="1"/>
          <p:nvPr/>
        </p:nvSpPr>
        <p:spPr>
          <a:xfrm>
            <a:off x="5940383" y="1281947"/>
            <a:ext cx="494100" cy="2817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700">
                <a:solidFill>
                  <a:schemeClr val="dk1"/>
                </a:solidFill>
                <a:latin typeface="Helvetica Neue"/>
                <a:ea typeface="Helvetica Neue"/>
                <a:cs typeface="Helvetica Neue"/>
                <a:sym typeface="Helvetica Neue"/>
              </a:rPr>
              <a:t>Product</a:t>
            </a:r>
            <a:endParaRPr sz="900"/>
          </a:p>
        </p:txBody>
      </p:sp>
      <p:sp>
        <p:nvSpPr>
          <p:cNvPr id="242" name="Google Shape;242;p22"/>
          <p:cNvSpPr/>
          <p:nvPr/>
        </p:nvSpPr>
        <p:spPr>
          <a:xfrm rot="-5400000">
            <a:off x="6470358" y="1316208"/>
            <a:ext cx="206400" cy="178500"/>
          </a:xfrm>
          <a:prstGeom prst="hexagon">
            <a:avLst>
              <a:gd fmla="val 25000" name="adj"/>
              <a:gd fmla="val 115470" name="vf"/>
            </a:avLst>
          </a:prstGeom>
          <a:solidFill>
            <a:srgbClr val="00FA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243" name="Google Shape;243;p22"/>
          <p:cNvSpPr txBox="1"/>
          <p:nvPr/>
        </p:nvSpPr>
        <p:spPr>
          <a:xfrm>
            <a:off x="6767158" y="1281493"/>
            <a:ext cx="494100" cy="2817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700">
                <a:solidFill>
                  <a:schemeClr val="dk1"/>
                </a:solidFill>
                <a:latin typeface="Helvetica Neue"/>
                <a:ea typeface="Helvetica Neue"/>
                <a:cs typeface="Helvetica Neue"/>
                <a:sym typeface="Helvetica Neue"/>
              </a:rPr>
              <a:t>Market</a:t>
            </a:r>
            <a:endParaRPr sz="900"/>
          </a:p>
        </p:txBody>
      </p:sp>
      <p:sp>
        <p:nvSpPr>
          <p:cNvPr id="244" name="Google Shape;244;p22"/>
          <p:cNvSpPr/>
          <p:nvPr/>
        </p:nvSpPr>
        <p:spPr>
          <a:xfrm>
            <a:off x="7311083" y="1316220"/>
            <a:ext cx="178500" cy="178500"/>
          </a:xfrm>
          <a:prstGeom prst="ellipse">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245" name="Google Shape;245;p22"/>
          <p:cNvSpPr txBox="1"/>
          <p:nvPr/>
        </p:nvSpPr>
        <p:spPr>
          <a:xfrm>
            <a:off x="7593924" y="1281486"/>
            <a:ext cx="494100" cy="2817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700">
                <a:solidFill>
                  <a:schemeClr val="dk1"/>
                </a:solidFill>
                <a:latin typeface="Helvetica Neue"/>
                <a:ea typeface="Helvetica Neue"/>
                <a:cs typeface="Helvetica Neue"/>
                <a:sym typeface="Helvetica Neue"/>
              </a:rPr>
              <a:t>Design</a:t>
            </a:r>
            <a:endParaRPr sz="900"/>
          </a:p>
        </p:txBody>
      </p:sp>
      <p:sp>
        <p:nvSpPr>
          <p:cNvPr id="246" name="Google Shape;246;p22"/>
          <p:cNvSpPr/>
          <p:nvPr/>
        </p:nvSpPr>
        <p:spPr>
          <a:xfrm>
            <a:off x="8137849" y="1316187"/>
            <a:ext cx="178500" cy="178500"/>
          </a:xfrm>
          <a:prstGeom prst="rect">
            <a:avLst/>
          </a:prstGeom>
          <a:solidFill>
            <a:srgbClr val="FF00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247" name="Google Shape;247;p22"/>
          <p:cNvSpPr txBox="1"/>
          <p:nvPr/>
        </p:nvSpPr>
        <p:spPr>
          <a:xfrm>
            <a:off x="8420695" y="1281479"/>
            <a:ext cx="494100" cy="2817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700">
                <a:solidFill>
                  <a:schemeClr val="dk1"/>
                </a:solidFill>
                <a:latin typeface="Helvetica Neue"/>
                <a:ea typeface="Helvetica Neue"/>
                <a:cs typeface="Helvetica Neue"/>
                <a:sym typeface="Helvetica Neue"/>
              </a:rPr>
              <a:t>Tech</a:t>
            </a:r>
            <a:endParaRPr sz="900"/>
          </a:p>
        </p:txBody>
      </p:sp>
      <p:sp>
        <p:nvSpPr>
          <p:cNvPr id="248" name="Google Shape;248;p22"/>
          <p:cNvSpPr/>
          <p:nvPr/>
        </p:nvSpPr>
        <p:spPr>
          <a:xfrm>
            <a:off x="2023180" y="1773657"/>
            <a:ext cx="1510200" cy="2506800"/>
          </a:xfrm>
          <a:prstGeom prst="roundRect">
            <a:avLst>
              <a:gd fmla="val 1574" name="adj"/>
            </a:avLst>
          </a:prstGeom>
          <a:solidFill>
            <a:srgbClr val="FFFFFF"/>
          </a:solidFill>
          <a:ln cap="flat" cmpd="sng" w="28575">
            <a:solidFill>
              <a:schemeClr val="dk1"/>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90000"/>
              </a:lnSpc>
              <a:spcBef>
                <a:spcPts val="0"/>
              </a:spcBef>
              <a:spcAft>
                <a:spcPts val="0"/>
              </a:spcAft>
              <a:buClr>
                <a:schemeClr val="dk1"/>
              </a:buClr>
              <a:buSzPts val="1100"/>
              <a:buFont typeface="Arial"/>
              <a:buNone/>
            </a:pPr>
            <a:r>
              <a:rPr lang="en-US" sz="600">
                <a:solidFill>
                  <a:srgbClr val="B7B7B7"/>
                </a:solidFill>
                <a:latin typeface="Roboto Mono SemiBold"/>
                <a:ea typeface="Roboto Mono SemiBold"/>
                <a:cs typeface="Roboto Mono SemiBold"/>
                <a:sym typeface="Roboto Mono SemiBold"/>
              </a:rPr>
              <a:t>STAGE 2</a:t>
            </a:r>
            <a:endParaRPr sz="600">
              <a:solidFill>
                <a:srgbClr val="B7B7B7"/>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1200">
                <a:solidFill>
                  <a:schemeClr val="dk1"/>
                </a:solidFill>
                <a:latin typeface="Helvetica Neue"/>
                <a:ea typeface="Helvetica Neue"/>
                <a:cs typeface="Helvetica Neue"/>
                <a:sym typeface="Helvetica Neue"/>
              </a:rPr>
              <a:t>Validation</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dk1"/>
              </a:buClr>
              <a:buSzPts val="1100"/>
              <a:buFont typeface="Arial"/>
              <a:buNone/>
            </a:pPr>
            <a:r>
              <a:rPr b="1" lang="en-US" sz="800">
                <a:solidFill>
                  <a:srgbClr val="0000FF"/>
                </a:solidFill>
                <a:latin typeface="Helvetica Neue"/>
                <a:ea typeface="Helvetica Neue"/>
                <a:cs typeface="Helvetica Neue"/>
                <a:sym typeface="Helvetica Neue"/>
              </a:rPr>
              <a:t>Timing: 1 month</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434343"/>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US" sz="800">
                <a:solidFill>
                  <a:srgbClr val="666666"/>
                </a:solidFill>
                <a:latin typeface="Helvetica Neue"/>
                <a:ea typeface="Helvetica Neue"/>
                <a:cs typeface="Helvetica Neue"/>
                <a:sym typeface="Helvetica Neue"/>
              </a:rPr>
              <a:t>Initial idea validation and market testing</a:t>
            </a:r>
            <a:endParaRPr sz="800">
              <a:solidFill>
                <a:srgbClr val="666666"/>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chemeClr val="dk1"/>
              </a:solidFill>
              <a:latin typeface="Helvetica Neue"/>
              <a:ea typeface="Helvetica Neue"/>
              <a:cs typeface="Helvetica Neue"/>
              <a:sym typeface="Helvetica Neue"/>
            </a:endParaRPr>
          </a:p>
          <a:p>
            <a:pPr indent="-142875" lvl="0" marL="200025" rtl="0" algn="l">
              <a:lnSpc>
                <a:spcPct val="100000"/>
              </a:lnSpc>
              <a:spcBef>
                <a:spcPts val="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MVP target markets (geographic) for rapid adoption</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Initial GTM proposition / product</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Target users</a:t>
            </a:r>
            <a:endParaRPr sz="700">
              <a:solidFill>
                <a:schemeClr val="dk1"/>
              </a:solidFill>
              <a:latin typeface="Helvetica Neue"/>
              <a:ea typeface="Helvetica Neue"/>
              <a:cs typeface="Helvetica Neue"/>
              <a:sym typeface="Helvetica Neue"/>
            </a:endParaRPr>
          </a:p>
          <a:p>
            <a:pPr indent="-130175" lvl="0" marL="200025" rtl="0" algn="l">
              <a:lnSpc>
                <a:spcPct val="100000"/>
              </a:lnSpc>
              <a:spcBef>
                <a:spcPts val="100"/>
              </a:spcBef>
              <a:spcAft>
                <a:spcPts val="0"/>
              </a:spcAft>
              <a:buClr>
                <a:srgbClr val="0000FF"/>
              </a:buClr>
              <a:buSzPts val="700"/>
              <a:buFont typeface="Helvetica Neue"/>
              <a:buChar char="⬤"/>
            </a:pPr>
            <a:r>
              <a:rPr lang="en-US" sz="700">
                <a:solidFill>
                  <a:schemeClr val="dk1"/>
                </a:solidFill>
                <a:latin typeface="Helvetica Neue"/>
                <a:ea typeface="Helvetica Neue"/>
                <a:cs typeface="Helvetica Neue"/>
                <a:sym typeface="Helvetica Neue"/>
              </a:rPr>
              <a:t>Product positioning</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High-level user stories</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Legal requirements</a:t>
            </a:r>
            <a:endParaRPr sz="700">
              <a:solidFill>
                <a:schemeClr val="dk1"/>
              </a:solidFill>
              <a:latin typeface="Helvetica Neue"/>
              <a:ea typeface="Helvetica Neue"/>
              <a:cs typeface="Helvetica Neue"/>
              <a:sym typeface="Helvetica Neue"/>
            </a:endParaRPr>
          </a:p>
          <a:p>
            <a:pPr indent="0" lvl="0" marL="0" rtl="0" algn="l">
              <a:lnSpc>
                <a:spcPct val="90000"/>
              </a:lnSpc>
              <a:spcBef>
                <a:spcPts val="100"/>
              </a:spcBef>
              <a:spcAft>
                <a:spcPts val="0"/>
              </a:spcAft>
              <a:buNone/>
            </a:pPr>
            <a:r>
              <a:t/>
            </a:r>
            <a:endParaRPr sz="800">
              <a:solidFill>
                <a:schemeClr val="dk1"/>
              </a:solidFill>
              <a:latin typeface="Helvetica Neue"/>
              <a:ea typeface="Helvetica Neue"/>
              <a:cs typeface="Helvetica Neue"/>
              <a:sym typeface="Helvetica Neue"/>
            </a:endParaRPr>
          </a:p>
        </p:txBody>
      </p:sp>
      <p:sp>
        <p:nvSpPr>
          <p:cNvPr id="249" name="Google Shape;249;p22"/>
          <p:cNvSpPr/>
          <p:nvPr/>
        </p:nvSpPr>
        <p:spPr>
          <a:xfrm>
            <a:off x="3816984" y="1773657"/>
            <a:ext cx="1510200" cy="2506800"/>
          </a:xfrm>
          <a:prstGeom prst="roundRect">
            <a:avLst>
              <a:gd fmla="val 1574" name="adj"/>
            </a:avLst>
          </a:prstGeom>
          <a:solidFill>
            <a:srgbClr val="0000FF"/>
          </a:solidFill>
          <a:ln cap="flat" cmpd="sng" w="28575">
            <a:solidFill>
              <a:srgbClr val="0000FF"/>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90000"/>
              </a:lnSpc>
              <a:spcBef>
                <a:spcPts val="0"/>
              </a:spcBef>
              <a:spcAft>
                <a:spcPts val="0"/>
              </a:spcAft>
              <a:buNone/>
            </a:pPr>
            <a:r>
              <a:rPr lang="en-US" sz="600">
                <a:solidFill>
                  <a:srgbClr val="FFFFFF"/>
                </a:solidFill>
                <a:latin typeface="Roboto Mono SemiBold"/>
                <a:ea typeface="Roboto Mono SemiBold"/>
                <a:cs typeface="Roboto Mono SemiBold"/>
                <a:sym typeface="Roboto Mono SemiBold"/>
              </a:rPr>
              <a:t>STAGE 3</a:t>
            </a:r>
            <a:endParaRPr sz="600">
              <a:solidFill>
                <a:srgbClr val="FFFFFF"/>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1200">
                <a:solidFill>
                  <a:srgbClr val="FFFFFF"/>
                </a:solidFill>
                <a:latin typeface="Helvetica Neue"/>
                <a:ea typeface="Helvetica Neue"/>
                <a:cs typeface="Helvetica Neue"/>
                <a:sym typeface="Helvetica Neue"/>
              </a:rPr>
              <a:t>Market Testing</a:t>
            </a:r>
            <a:endParaRPr b="1" sz="1200">
              <a:solidFill>
                <a:srgbClr val="FFFFFF"/>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dk1"/>
              </a:buClr>
              <a:buSzPts val="1100"/>
              <a:buFont typeface="Arial"/>
              <a:buNone/>
            </a:pPr>
            <a:r>
              <a:rPr b="1" lang="en-US" sz="800">
                <a:solidFill>
                  <a:srgbClr val="FFFFFF"/>
                </a:solidFill>
                <a:latin typeface="Helvetica Neue"/>
                <a:ea typeface="Helvetica Neue"/>
                <a:cs typeface="Helvetica Neue"/>
                <a:sym typeface="Helvetica Neue"/>
              </a:rPr>
              <a:t>Timing: 2 months</a:t>
            </a:r>
            <a:endParaRPr b="1" sz="1200">
              <a:solidFill>
                <a:srgbClr val="FFFFFF"/>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FFFFFF"/>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US" sz="800">
                <a:solidFill>
                  <a:srgbClr val="FFFFFF"/>
                </a:solidFill>
                <a:latin typeface="Helvetica Neue"/>
                <a:ea typeface="Helvetica Neue"/>
                <a:cs typeface="Helvetica Neue"/>
                <a:sym typeface="Helvetica Neue"/>
              </a:rPr>
              <a:t>Strategy for taking the </a:t>
            </a:r>
            <a:br>
              <a:rPr lang="en-US" sz="800">
                <a:solidFill>
                  <a:srgbClr val="FFFFFF"/>
                </a:solidFill>
                <a:latin typeface="Helvetica Neue"/>
                <a:ea typeface="Helvetica Neue"/>
                <a:cs typeface="Helvetica Neue"/>
                <a:sym typeface="Helvetica Neue"/>
              </a:rPr>
            </a:br>
            <a:r>
              <a:rPr lang="en-US" sz="800">
                <a:solidFill>
                  <a:srgbClr val="FFFFFF"/>
                </a:solidFill>
                <a:latin typeface="Helvetica Neue"/>
                <a:ea typeface="Helvetica Neue"/>
                <a:cs typeface="Helvetica Neue"/>
                <a:sym typeface="Helvetica Neue"/>
              </a:rPr>
              <a:t>MVP to market</a:t>
            </a:r>
            <a:endParaRPr sz="800">
              <a:solidFill>
                <a:srgbClr val="FFFFFF"/>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FFFFFF"/>
              </a:solidFill>
              <a:latin typeface="Helvetica Neue"/>
              <a:ea typeface="Helvetica Neue"/>
              <a:cs typeface="Helvetica Neue"/>
              <a:sym typeface="Helvetica Neue"/>
            </a:endParaRPr>
          </a:p>
          <a:p>
            <a:pPr indent="-142875" lvl="0" marL="200025" rtl="0" algn="l">
              <a:lnSpc>
                <a:spcPct val="100000"/>
              </a:lnSpc>
              <a:spcBef>
                <a:spcPts val="0"/>
              </a:spcBef>
              <a:spcAft>
                <a:spcPts val="0"/>
              </a:spcAft>
              <a:buClr>
                <a:srgbClr val="FFFFFF"/>
              </a:buClr>
              <a:buSzPts val="900"/>
              <a:buFont typeface="Helvetica Neue"/>
              <a:buChar char="⬢"/>
            </a:pPr>
            <a:r>
              <a:rPr lang="en-US" sz="700">
                <a:solidFill>
                  <a:srgbClr val="FFFFFF"/>
                </a:solidFill>
                <a:latin typeface="Helvetica Neue"/>
                <a:ea typeface="Helvetica Neue"/>
                <a:cs typeface="Helvetica Neue"/>
                <a:sym typeface="Helvetica Neue"/>
              </a:rPr>
              <a:t>Channel testing</a:t>
            </a:r>
            <a:endParaRPr sz="700">
              <a:solidFill>
                <a:srgbClr val="FFFFFF"/>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FFFF"/>
              </a:buClr>
              <a:buSzPts val="900"/>
              <a:buFont typeface="Helvetica Neue"/>
              <a:buChar char="⬢"/>
            </a:pPr>
            <a:r>
              <a:rPr lang="en-US" sz="700">
                <a:solidFill>
                  <a:srgbClr val="FFFFFF"/>
                </a:solidFill>
                <a:latin typeface="Helvetica Neue"/>
                <a:ea typeface="Helvetica Neue"/>
                <a:cs typeface="Helvetica Neue"/>
                <a:sym typeface="Helvetica Neue"/>
              </a:rPr>
              <a:t>Pricing sensitivity</a:t>
            </a:r>
            <a:endParaRPr sz="700">
              <a:solidFill>
                <a:srgbClr val="FFFFFF"/>
              </a:solidFill>
              <a:latin typeface="Helvetica Neue"/>
              <a:ea typeface="Helvetica Neue"/>
              <a:cs typeface="Helvetica Neue"/>
              <a:sym typeface="Helvetica Neue"/>
            </a:endParaRPr>
          </a:p>
          <a:p>
            <a:pPr indent="-130175" lvl="0" marL="200025" rtl="0" algn="l">
              <a:lnSpc>
                <a:spcPct val="100000"/>
              </a:lnSpc>
              <a:spcBef>
                <a:spcPts val="100"/>
              </a:spcBef>
              <a:spcAft>
                <a:spcPts val="0"/>
              </a:spcAft>
              <a:buClr>
                <a:srgbClr val="FFFFFF"/>
              </a:buClr>
              <a:buSzPts val="700"/>
              <a:buFont typeface="Helvetica Neue"/>
              <a:buChar char="⬤"/>
            </a:pPr>
            <a:r>
              <a:rPr lang="en-US" sz="700">
                <a:solidFill>
                  <a:srgbClr val="FFFFFF"/>
                </a:solidFill>
                <a:latin typeface="Helvetica Neue"/>
                <a:ea typeface="Helvetica Neue"/>
                <a:cs typeface="Helvetica Neue"/>
                <a:sym typeface="Helvetica Neue"/>
              </a:rPr>
              <a:t>Brand and communications</a:t>
            </a:r>
            <a:endParaRPr sz="700">
              <a:solidFill>
                <a:srgbClr val="FFFFFF"/>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FFFF"/>
              </a:buClr>
              <a:buSzPts val="900"/>
              <a:buFont typeface="Helvetica Neue"/>
              <a:buChar char="▲"/>
            </a:pPr>
            <a:r>
              <a:rPr lang="en-US" sz="700">
                <a:solidFill>
                  <a:srgbClr val="FFFFFF"/>
                </a:solidFill>
                <a:latin typeface="Helvetica Neue"/>
                <a:ea typeface="Helvetica Neue"/>
                <a:cs typeface="Helvetica Neue"/>
                <a:sym typeface="Helvetica Neue"/>
              </a:rPr>
              <a:t>Wireframe prototype of the MVP scope to test with users</a:t>
            </a:r>
            <a:endParaRPr sz="700">
              <a:solidFill>
                <a:srgbClr val="FFFFFF"/>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FFFF"/>
              </a:buClr>
              <a:buSzPts val="900"/>
              <a:buFont typeface="Helvetica Neue"/>
              <a:buChar char="▲"/>
            </a:pPr>
            <a:r>
              <a:rPr lang="en-US" sz="700">
                <a:solidFill>
                  <a:srgbClr val="FFFFFF"/>
                </a:solidFill>
                <a:latin typeface="Helvetica Neue"/>
                <a:ea typeface="Helvetica Neue"/>
                <a:cs typeface="Helvetica Neue"/>
                <a:sym typeface="Helvetica Neue"/>
              </a:rPr>
              <a:t>Iteration of prototypes based on feedback</a:t>
            </a:r>
            <a:endParaRPr sz="700">
              <a:solidFill>
                <a:srgbClr val="FFFFFF"/>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FFFF"/>
              </a:buClr>
              <a:buSzPts val="900"/>
              <a:buFont typeface="Helvetica Neue"/>
              <a:buChar char="⬢"/>
            </a:pPr>
            <a:r>
              <a:rPr lang="en-US" sz="700">
                <a:solidFill>
                  <a:srgbClr val="FFFFFF"/>
                </a:solidFill>
                <a:latin typeface="Helvetica Neue"/>
                <a:ea typeface="Helvetica Neue"/>
                <a:cs typeface="Helvetica Neue"/>
                <a:sym typeface="Helvetica Neue"/>
              </a:rPr>
              <a:t>Microsite smoke testing</a:t>
            </a:r>
            <a:endParaRPr sz="700">
              <a:solidFill>
                <a:srgbClr val="FFFFFF"/>
              </a:solidFill>
              <a:latin typeface="Helvetica Neue"/>
              <a:ea typeface="Helvetica Neue"/>
              <a:cs typeface="Helvetica Neue"/>
              <a:sym typeface="Helvetica Neue"/>
            </a:endParaRPr>
          </a:p>
          <a:p>
            <a:pPr indent="0" lvl="0" marL="0" rtl="0" algn="l">
              <a:lnSpc>
                <a:spcPct val="90000"/>
              </a:lnSpc>
              <a:spcBef>
                <a:spcPts val="100"/>
              </a:spcBef>
              <a:spcAft>
                <a:spcPts val="0"/>
              </a:spcAft>
              <a:buNone/>
            </a:pPr>
            <a:r>
              <a:t/>
            </a:r>
            <a:endParaRPr sz="800">
              <a:solidFill>
                <a:srgbClr val="FFFFFF"/>
              </a:solidFill>
              <a:latin typeface="Helvetica Neue"/>
              <a:ea typeface="Helvetica Neue"/>
              <a:cs typeface="Helvetica Neue"/>
              <a:sym typeface="Helvetica Neue"/>
            </a:endParaRPr>
          </a:p>
        </p:txBody>
      </p:sp>
      <p:cxnSp>
        <p:nvCxnSpPr>
          <p:cNvPr id="250" name="Google Shape;250;p22"/>
          <p:cNvCxnSpPr/>
          <p:nvPr/>
        </p:nvCxnSpPr>
        <p:spPr>
          <a:xfrm>
            <a:off x="5546362" y="1765900"/>
            <a:ext cx="0" cy="2771400"/>
          </a:xfrm>
          <a:prstGeom prst="straightConnector1">
            <a:avLst/>
          </a:prstGeom>
          <a:noFill/>
          <a:ln cap="flat" cmpd="sng" w="9525">
            <a:solidFill>
              <a:srgbClr val="0000FF"/>
            </a:solidFill>
            <a:prstDash val="solid"/>
            <a:round/>
            <a:headEnd len="med" w="med" type="none"/>
            <a:tailEnd len="med" w="med" type="oval"/>
          </a:ln>
        </p:spPr>
      </p:cxnSp>
      <p:sp>
        <p:nvSpPr>
          <p:cNvPr id="251" name="Google Shape;251;p22"/>
          <p:cNvSpPr/>
          <p:nvPr/>
        </p:nvSpPr>
        <p:spPr>
          <a:xfrm>
            <a:off x="5610787" y="1773657"/>
            <a:ext cx="1510200" cy="2506800"/>
          </a:xfrm>
          <a:prstGeom prst="roundRect">
            <a:avLst>
              <a:gd fmla="val 1574" name="adj"/>
            </a:avLst>
          </a:prstGeom>
          <a:solidFill>
            <a:srgbClr val="FFFFFF"/>
          </a:solidFill>
          <a:ln cap="flat" cmpd="sng" w="28575">
            <a:solidFill>
              <a:schemeClr val="dk1"/>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90000"/>
              </a:lnSpc>
              <a:spcBef>
                <a:spcPts val="0"/>
              </a:spcBef>
              <a:spcAft>
                <a:spcPts val="0"/>
              </a:spcAft>
              <a:buClr>
                <a:schemeClr val="dk1"/>
              </a:buClr>
              <a:buSzPts val="1100"/>
              <a:buFont typeface="Arial"/>
              <a:buNone/>
            </a:pPr>
            <a:r>
              <a:rPr lang="en-US" sz="600">
                <a:solidFill>
                  <a:srgbClr val="B7B7B7"/>
                </a:solidFill>
                <a:latin typeface="Roboto Mono SemiBold"/>
                <a:ea typeface="Roboto Mono SemiBold"/>
                <a:cs typeface="Roboto Mono SemiBold"/>
                <a:sym typeface="Roboto Mono SemiBold"/>
              </a:rPr>
              <a:t>STAGE 4</a:t>
            </a:r>
            <a:endParaRPr sz="600">
              <a:solidFill>
                <a:srgbClr val="B7B7B7"/>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1200">
                <a:solidFill>
                  <a:schemeClr val="dk1"/>
                </a:solidFill>
                <a:latin typeface="Helvetica Neue"/>
                <a:ea typeface="Helvetica Neue"/>
                <a:cs typeface="Helvetica Neue"/>
                <a:sym typeface="Helvetica Neue"/>
              </a:rPr>
              <a:t>Tech Build</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dk1"/>
              </a:buClr>
              <a:buSzPts val="1100"/>
              <a:buFont typeface="Arial"/>
              <a:buNone/>
            </a:pPr>
            <a:r>
              <a:rPr b="1" lang="en-US" sz="800">
                <a:solidFill>
                  <a:srgbClr val="0000FF"/>
                </a:solidFill>
                <a:latin typeface="Helvetica Neue"/>
                <a:ea typeface="Helvetica Neue"/>
                <a:cs typeface="Helvetica Neue"/>
                <a:sym typeface="Helvetica Neue"/>
              </a:rPr>
              <a:t>Timing: ~3 months</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666666"/>
              </a:solidFill>
              <a:latin typeface="Helvetica Neue"/>
              <a:ea typeface="Helvetica Neue"/>
              <a:cs typeface="Helvetica Neue"/>
              <a:sym typeface="Helvetica Neue"/>
            </a:endParaRPr>
          </a:p>
          <a:p>
            <a:pPr indent="0" lvl="0" marL="0" rtl="0" algn="l">
              <a:spcBef>
                <a:spcPts val="0"/>
              </a:spcBef>
              <a:spcAft>
                <a:spcPts val="0"/>
              </a:spcAft>
              <a:buNone/>
            </a:pPr>
            <a:r>
              <a:rPr lang="en-US" sz="800">
                <a:solidFill>
                  <a:srgbClr val="666666"/>
                </a:solidFill>
                <a:latin typeface="Helvetica Neue"/>
                <a:ea typeface="Helvetica Neue"/>
                <a:cs typeface="Helvetica Neue"/>
                <a:sym typeface="Helvetica Neue"/>
              </a:rPr>
              <a:t>Specification and build of the MVP </a:t>
            </a:r>
            <a:endParaRPr sz="800">
              <a:solidFill>
                <a:srgbClr val="666666"/>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chemeClr val="dk1"/>
              </a:solidFill>
              <a:latin typeface="Helvetica Neue"/>
              <a:ea typeface="Helvetica Neue"/>
              <a:cs typeface="Helvetica Neue"/>
              <a:sym typeface="Helvetica Neue"/>
            </a:endParaRPr>
          </a:p>
          <a:p>
            <a:pPr indent="-142875" lvl="0" marL="200025" rtl="0" algn="l">
              <a:lnSpc>
                <a:spcPct val="100000"/>
              </a:lnSpc>
              <a:spcBef>
                <a:spcPts val="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Product definition</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MVP specification</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MVP scoping</a:t>
            </a:r>
            <a:endParaRPr sz="700">
              <a:solidFill>
                <a:schemeClr val="dk1"/>
              </a:solidFill>
              <a:latin typeface="Helvetica Neue"/>
              <a:ea typeface="Helvetica Neue"/>
              <a:cs typeface="Helvetica Neue"/>
              <a:sym typeface="Helvetica Neue"/>
            </a:endParaRPr>
          </a:p>
          <a:p>
            <a:pPr indent="-130175" lvl="0" marL="200025" rtl="0" algn="l">
              <a:lnSpc>
                <a:spcPct val="100000"/>
              </a:lnSpc>
              <a:spcBef>
                <a:spcPts val="100"/>
              </a:spcBef>
              <a:spcAft>
                <a:spcPts val="0"/>
              </a:spcAft>
              <a:buClr>
                <a:srgbClr val="0000FF"/>
              </a:buClr>
              <a:buSzPts val="700"/>
              <a:buFont typeface="Helvetica Neue"/>
              <a:buChar char="⬤"/>
            </a:pPr>
            <a:r>
              <a:rPr lang="en-US" sz="700">
                <a:solidFill>
                  <a:schemeClr val="dk1"/>
                </a:solidFill>
                <a:latin typeface="Helvetica Neue"/>
                <a:ea typeface="Helvetica Neue"/>
                <a:cs typeface="Helvetica Neue"/>
                <a:sym typeface="Helvetica Neue"/>
              </a:rPr>
              <a:t>UI design for target group and market</a:t>
            </a:r>
            <a:endParaRPr sz="700">
              <a:solidFill>
                <a:schemeClr val="dk1"/>
              </a:solidFill>
              <a:latin typeface="Helvetica Neue"/>
              <a:ea typeface="Helvetica Neue"/>
              <a:cs typeface="Helvetica Neue"/>
              <a:sym typeface="Helvetica Neue"/>
            </a:endParaRPr>
          </a:p>
          <a:p>
            <a:pPr indent="-174625" lvl="0" marL="200025" rtl="0" algn="l">
              <a:lnSpc>
                <a:spcPct val="60000"/>
              </a:lnSpc>
              <a:spcBef>
                <a:spcPts val="100"/>
              </a:spcBef>
              <a:spcAft>
                <a:spcPts val="0"/>
              </a:spcAft>
              <a:buClr>
                <a:srgbClr val="FF006B"/>
              </a:buClr>
              <a:buSzPts val="1400"/>
              <a:buFont typeface="Helvetica Neue"/>
              <a:buChar char="■"/>
            </a:pPr>
            <a:r>
              <a:rPr lang="en-US" sz="700">
                <a:solidFill>
                  <a:schemeClr val="dk1"/>
                </a:solidFill>
                <a:latin typeface="Helvetica Neue"/>
                <a:ea typeface="Helvetica Neue"/>
                <a:cs typeface="Helvetica Neue"/>
                <a:sym typeface="Helvetica Neue"/>
              </a:rPr>
              <a:t>Information Architecture</a:t>
            </a:r>
            <a:endParaRPr sz="700">
              <a:solidFill>
                <a:schemeClr val="dk1"/>
              </a:solidFill>
              <a:latin typeface="Helvetica Neue"/>
              <a:ea typeface="Helvetica Neue"/>
              <a:cs typeface="Helvetica Neue"/>
              <a:sym typeface="Helvetica Neue"/>
            </a:endParaRPr>
          </a:p>
          <a:p>
            <a:pPr indent="-174625" lvl="0" marL="200025" rtl="0" algn="l">
              <a:lnSpc>
                <a:spcPct val="70000"/>
              </a:lnSpc>
              <a:spcBef>
                <a:spcPts val="100"/>
              </a:spcBef>
              <a:spcAft>
                <a:spcPts val="0"/>
              </a:spcAft>
              <a:buClr>
                <a:srgbClr val="FF006B"/>
              </a:buClr>
              <a:buSzPts val="1400"/>
              <a:buFont typeface="Helvetica Neue"/>
              <a:buChar char="■"/>
            </a:pPr>
            <a:r>
              <a:rPr lang="en-US" sz="700">
                <a:solidFill>
                  <a:schemeClr val="dk1"/>
                </a:solidFill>
                <a:latin typeface="Helvetica Neue"/>
                <a:ea typeface="Helvetica Neue"/>
                <a:cs typeface="Helvetica Neue"/>
                <a:sym typeface="Helvetica Neue"/>
              </a:rPr>
              <a:t>AWS infrastructure and DevOps setup</a:t>
            </a:r>
            <a:endParaRPr sz="700">
              <a:solidFill>
                <a:schemeClr val="dk1"/>
              </a:solidFill>
              <a:latin typeface="Helvetica Neue"/>
              <a:ea typeface="Helvetica Neue"/>
              <a:cs typeface="Helvetica Neue"/>
              <a:sym typeface="Helvetica Neue"/>
            </a:endParaRPr>
          </a:p>
          <a:p>
            <a:pPr indent="-174625" lvl="0" marL="200025" rtl="0" algn="l">
              <a:lnSpc>
                <a:spcPct val="70000"/>
              </a:lnSpc>
              <a:spcBef>
                <a:spcPts val="100"/>
              </a:spcBef>
              <a:spcAft>
                <a:spcPts val="0"/>
              </a:spcAft>
              <a:buClr>
                <a:srgbClr val="FF006B"/>
              </a:buClr>
              <a:buSzPts val="1400"/>
              <a:buFont typeface="Helvetica Neue"/>
              <a:buChar char="■"/>
            </a:pPr>
            <a:r>
              <a:rPr lang="en-US" sz="700">
                <a:solidFill>
                  <a:schemeClr val="dk1"/>
                </a:solidFill>
                <a:latin typeface="Helvetica Neue"/>
                <a:ea typeface="Helvetica Neue"/>
                <a:cs typeface="Helvetica Neue"/>
                <a:sym typeface="Helvetica Neue"/>
              </a:rPr>
              <a:t>Buildout in agile mode</a:t>
            </a:r>
            <a:endParaRPr sz="700">
              <a:solidFill>
                <a:schemeClr val="dk1"/>
              </a:solidFill>
              <a:latin typeface="Helvetica Neue"/>
              <a:ea typeface="Helvetica Neue"/>
              <a:cs typeface="Helvetica Neue"/>
              <a:sym typeface="Helvetica Neue"/>
            </a:endParaRPr>
          </a:p>
          <a:p>
            <a:pPr indent="0" lvl="0" marL="0" rtl="0" algn="l">
              <a:lnSpc>
                <a:spcPct val="90000"/>
              </a:lnSpc>
              <a:spcBef>
                <a:spcPts val="100"/>
              </a:spcBef>
              <a:spcAft>
                <a:spcPts val="0"/>
              </a:spcAft>
              <a:buNone/>
            </a:pPr>
            <a:r>
              <a:t/>
            </a:r>
            <a:endParaRPr sz="800">
              <a:solidFill>
                <a:schemeClr val="dk1"/>
              </a:solidFill>
              <a:latin typeface="Helvetica Neue"/>
              <a:ea typeface="Helvetica Neue"/>
              <a:cs typeface="Helvetica Neue"/>
              <a:sym typeface="Helvetica Neue"/>
            </a:endParaRPr>
          </a:p>
        </p:txBody>
      </p:sp>
      <p:sp>
        <p:nvSpPr>
          <p:cNvPr id="252" name="Google Shape;252;p22"/>
          <p:cNvSpPr/>
          <p:nvPr/>
        </p:nvSpPr>
        <p:spPr>
          <a:xfrm>
            <a:off x="7404600" y="1773657"/>
            <a:ext cx="1510200" cy="2506800"/>
          </a:xfrm>
          <a:prstGeom prst="roundRect">
            <a:avLst>
              <a:gd fmla="val 1574" name="adj"/>
            </a:avLst>
          </a:prstGeom>
          <a:solidFill>
            <a:srgbClr val="FFFFFF"/>
          </a:solidFill>
          <a:ln cap="flat" cmpd="sng" w="28575">
            <a:solidFill>
              <a:schemeClr val="dk1"/>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90000"/>
              </a:lnSpc>
              <a:spcBef>
                <a:spcPts val="0"/>
              </a:spcBef>
              <a:spcAft>
                <a:spcPts val="0"/>
              </a:spcAft>
              <a:buClr>
                <a:schemeClr val="dk1"/>
              </a:buClr>
              <a:buSzPts val="1100"/>
              <a:buFont typeface="Arial"/>
              <a:buNone/>
            </a:pPr>
            <a:r>
              <a:rPr lang="en-US" sz="600">
                <a:solidFill>
                  <a:srgbClr val="B7B7B7"/>
                </a:solidFill>
                <a:latin typeface="Roboto Mono SemiBold"/>
                <a:ea typeface="Roboto Mono SemiBold"/>
                <a:cs typeface="Roboto Mono SemiBold"/>
                <a:sym typeface="Roboto Mono SemiBold"/>
              </a:rPr>
              <a:t>STAGE 5</a:t>
            </a:r>
            <a:endParaRPr sz="600">
              <a:solidFill>
                <a:srgbClr val="B7B7B7"/>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1200">
                <a:solidFill>
                  <a:schemeClr val="dk1"/>
                </a:solidFill>
                <a:latin typeface="Helvetica Neue"/>
                <a:ea typeface="Helvetica Neue"/>
                <a:cs typeface="Helvetica Neue"/>
                <a:sym typeface="Helvetica Neue"/>
              </a:rPr>
              <a:t>Scaling</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dk1"/>
              </a:buClr>
              <a:buSzPts val="1100"/>
              <a:buFont typeface="Arial"/>
              <a:buNone/>
            </a:pPr>
            <a:r>
              <a:rPr b="1" lang="en-US" sz="800">
                <a:solidFill>
                  <a:srgbClr val="0000FF"/>
                </a:solidFill>
                <a:latin typeface="Helvetica Neue"/>
                <a:ea typeface="Helvetica Neue"/>
                <a:cs typeface="Helvetica Neue"/>
                <a:sym typeface="Helvetica Neue"/>
              </a:rPr>
              <a:t>Timing: variable</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434343"/>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US" sz="800">
                <a:solidFill>
                  <a:srgbClr val="666666"/>
                </a:solidFill>
                <a:latin typeface="Helvetica Neue"/>
                <a:ea typeface="Helvetica Neue"/>
                <a:cs typeface="Helvetica Neue"/>
                <a:sym typeface="Helvetica Neue"/>
              </a:rPr>
              <a:t>Launching with the early customers and scaling operations</a:t>
            </a:r>
            <a:endParaRPr sz="800">
              <a:solidFill>
                <a:srgbClr val="666666"/>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chemeClr val="dk1"/>
              </a:solidFill>
              <a:latin typeface="Helvetica Neue"/>
              <a:ea typeface="Helvetica Neue"/>
              <a:cs typeface="Helvetica Neue"/>
              <a:sym typeface="Helvetica Neue"/>
            </a:endParaRPr>
          </a:p>
          <a:p>
            <a:pPr indent="-142875" lvl="0" marL="200025" rtl="0" algn="l">
              <a:lnSpc>
                <a:spcPct val="100000"/>
              </a:lnSpc>
              <a:spcBef>
                <a:spcPts val="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Early customer feedback gathering</a:t>
            </a:r>
            <a:endParaRPr sz="700">
              <a:solidFill>
                <a:schemeClr val="dk1"/>
              </a:solidFill>
              <a:latin typeface="Helvetica Neue"/>
              <a:ea typeface="Helvetica Neue"/>
              <a:cs typeface="Helvetica Neue"/>
              <a:sym typeface="Helvetica Neue"/>
            </a:endParaRPr>
          </a:p>
          <a:p>
            <a:pPr indent="-174625" lvl="0" marL="200025" rtl="0" algn="l">
              <a:lnSpc>
                <a:spcPct val="70000"/>
              </a:lnSpc>
              <a:spcBef>
                <a:spcPts val="100"/>
              </a:spcBef>
              <a:spcAft>
                <a:spcPts val="0"/>
              </a:spcAft>
              <a:buClr>
                <a:srgbClr val="FF006B"/>
              </a:buClr>
              <a:buSzPts val="1400"/>
              <a:buFont typeface="Helvetica Neue"/>
              <a:buChar char="■"/>
            </a:pPr>
            <a:r>
              <a:rPr lang="en-US" sz="700">
                <a:solidFill>
                  <a:schemeClr val="dk1"/>
                </a:solidFill>
                <a:latin typeface="Helvetica Neue"/>
                <a:ea typeface="Helvetica Neue"/>
                <a:cs typeface="Helvetica Neue"/>
                <a:sym typeface="Helvetica Neue"/>
              </a:rPr>
              <a:t>Future tech roadmap</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Marketing campaigns</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Customer acquisition</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Customer onboarding optimization</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Customer support</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Ecosystem buildout</a:t>
            </a:r>
            <a:endParaRPr sz="700">
              <a:solidFill>
                <a:schemeClr val="dk1"/>
              </a:solidFill>
              <a:latin typeface="Helvetica Neue"/>
              <a:ea typeface="Helvetica Neue"/>
              <a:cs typeface="Helvetica Neue"/>
              <a:sym typeface="Helvetica Neue"/>
            </a:endParaRPr>
          </a:p>
          <a:p>
            <a:pPr indent="0" lvl="0" marL="0" rtl="0" algn="l">
              <a:lnSpc>
                <a:spcPct val="100000"/>
              </a:lnSpc>
              <a:spcBef>
                <a:spcPts val="100"/>
              </a:spcBef>
              <a:spcAft>
                <a:spcPts val="0"/>
              </a:spcAft>
              <a:buNone/>
            </a:pPr>
            <a:r>
              <a:t/>
            </a:r>
            <a:endParaRPr sz="800">
              <a:solidFill>
                <a:schemeClr val="dk1"/>
              </a:solidFill>
              <a:latin typeface="Helvetica Neue"/>
              <a:ea typeface="Helvetica Neue"/>
              <a:cs typeface="Helvetica Neue"/>
              <a:sym typeface="Helvetica Neue"/>
            </a:endParaRPr>
          </a:p>
        </p:txBody>
      </p:sp>
      <p:cxnSp>
        <p:nvCxnSpPr>
          <p:cNvPr id="253" name="Google Shape;253;p22"/>
          <p:cNvCxnSpPr/>
          <p:nvPr/>
        </p:nvCxnSpPr>
        <p:spPr>
          <a:xfrm>
            <a:off x="7335111" y="1765900"/>
            <a:ext cx="0" cy="2771400"/>
          </a:xfrm>
          <a:prstGeom prst="straightConnector1">
            <a:avLst/>
          </a:prstGeom>
          <a:noFill/>
          <a:ln cap="flat" cmpd="sng" w="9525">
            <a:solidFill>
              <a:srgbClr val="0000FF"/>
            </a:solidFill>
            <a:prstDash val="solid"/>
            <a:round/>
            <a:headEnd len="med" w="med" type="none"/>
            <a:tailEnd len="med" w="med" type="oval"/>
          </a:ln>
        </p:spPr>
      </p:cxnSp>
      <p:cxnSp>
        <p:nvCxnSpPr>
          <p:cNvPr id="254" name="Google Shape;254;p22"/>
          <p:cNvCxnSpPr>
            <a:stCxn id="248" idx="3"/>
          </p:cNvCxnSpPr>
          <p:nvPr/>
        </p:nvCxnSpPr>
        <p:spPr>
          <a:xfrm>
            <a:off x="3533380" y="3027057"/>
            <a:ext cx="185400" cy="0"/>
          </a:xfrm>
          <a:prstGeom prst="straightConnector1">
            <a:avLst/>
          </a:prstGeom>
          <a:noFill/>
          <a:ln cap="flat" cmpd="sng" w="19050">
            <a:solidFill>
              <a:schemeClr val="dk1"/>
            </a:solidFill>
            <a:prstDash val="solid"/>
            <a:round/>
            <a:headEnd len="med" w="med" type="none"/>
            <a:tailEnd len="med" w="med" type="triangle"/>
          </a:ln>
        </p:spPr>
      </p:cxnSp>
      <p:cxnSp>
        <p:nvCxnSpPr>
          <p:cNvPr id="255" name="Google Shape;255;p22"/>
          <p:cNvCxnSpPr>
            <a:stCxn id="249" idx="3"/>
          </p:cNvCxnSpPr>
          <p:nvPr/>
        </p:nvCxnSpPr>
        <p:spPr>
          <a:xfrm>
            <a:off x="5327184" y="3027057"/>
            <a:ext cx="185400" cy="0"/>
          </a:xfrm>
          <a:prstGeom prst="straightConnector1">
            <a:avLst/>
          </a:prstGeom>
          <a:noFill/>
          <a:ln cap="flat" cmpd="sng" w="19050">
            <a:solidFill>
              <a:schemeClr val="dk1"/>
            </a:solidFill>
            <a:prstDash val="solid"/>
            <a:round/>
            <a:headEnd len="med" w="med" type="none"/>
            <a:tailEnd len="med" w="med" type="triangle"/>
          </a:ln>
        </p:spPr>
      </p:cxnSp>
      <p:cxnSp>
        <p:nvCxnSpPr>
          <p:cNvPr id="256" name="Google Shape;256;p22"/>
          <p:cNvCxnSpPr>
            <a:stCxn id="251" idx="3"/>
          </p:cNvCxnSpPr>
          <p:nvPr/>
        </p:nvCxnSpPr>
        <p:spPr>
          <a:xfrm>
            <a:off x="7120987" y="3027057"/>
            <a:ext cx="185400" cy="0"/>
          </a:xfrm>
          <a:prstGeom prst="straightConnector1">
            <a:avLst/>
          </a:prstGeom>
          <a:noFill/>
          <a:ln cap="flat" cmpd="sng" w="19050">
            <a:solidFill>
              <a:schemeClr val="dk1"/>
            </a:solidFill>
            <a:prstDash val="solid"/>
            <a:round/>
            <a:headEnd len="med" w="med" type="none"/>
            <a:tailEnd len="med" w="med" type="triangle"/>
          </a:ln>
        </p:spPr>
      </p:cxnSp>
      <p:sp>
        <p:nvSpPr>
          <p:cNvPr id="257" name="Google Shape;257;p22"/>
          <p:cNvSpPr txBox="1"/>
          <p:nvPr/>
        </p:nvSpPr>
        <p:spPr>
          <a:xfrm>
            <a:off x="233300" y="1020600"/>
            <a:ext cx="5192100" cy="6771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US" sz="3200">
                <a:solidFill>
                  <a:schemeClr val="dk1"/>
                </a:solidFill>
                <a:latin typeface="Helvetica Neue"/>
                <a:ea typeface="Helvetica Neue"/>
                <a:cs typeface="Helvetica Neue"/>
                <a:sym typeface="Helvetica Neue"/>
              </a:rPr>
              <a:t>Stage-relevant Teams</a:t>
            </a:r>
            <a:endParaRPr sz="1100">
              <a:solidFill>
                <a:srgbClr val="999999"/>
              </a:solidFill>
              <a:latin typeface="Helvetica Neue"/>
              <a:ea typeface="Helvetica Neue"/>
              <a:cs typeface="Helvetica Neue"/>
              <a:sym typeface="Helvetica Neue"/>
            </a:endParaRPr>
          </a:p>
        </p:txBody>
      </p:sp>
      <p:sp>
        <p:nvSpPr>
          <p:cNvPr id="258" name="Google Shape;258;p22"/>
          <p:cNvSpPr txBox="1"/>
          <p:nvPr/>
        </p:nvSpPr>
        <p:spPr>
          <a:xfrm>
            <a:off x="3843202" y="4321975"/>
            <a:ext cx="1540200" cy="215400"/>
          </a:xfrm>
          <a:prstGeom prst="rect">
            <a:avLst/>
          </a:prstGeom>
          <a:solidFill>
            <a:srgbClr val="FFFFFF"/>
          </a:solidFill>
          <a:ln>
            <a:noFill/>
          </a:ln>
        </p:spPr>
        <p:txBody>
          <a:bodyPr anchorCtr="0" anchor="t" bIns="45700" lIns="91425" spcFirstLastPara="1" rIns="91425" wrap="square" tIns="45700">
            <a:spAutoFit/>
          </a:bodyPr>
          <a:lstStyle/>
          <a:p>
            <a:pPr indent="0" lvl="0" marL="0" rtl="0" algn="r">
              <a:spcBef>
                <a:spcPts val="0"/>
              </a:spcBef>
              <a:spcAft>
                <a:spcPts val="0"/>
              </a:spcAft>
              <a:buNone/>
            </a:pPr>
            <a:r>
              <a:rPr b="1" lang="en-US" sz="800">
                <a:solidFill>
                  <a:srgbClr val="0000FF"/>
                </a:solidFill>
                <a:latin typeface="Helvetica Neue"/>
                <a:ea typeface="Helvetica Neue"/>
                <a:cs typeface="Helvetica Neue"/>
                <a:sym typeface="Helvetica Neue"/>
              </a:rPr>
              <a:t>Proof of Market</a:t>
            </a:r>
            <a:endParaRPr/>
          </a:p>
        </p:txBody>
      </p:sp>
      <p:cxnSp>
        <p:nvCxnSpPr>
          <p:cNvPr id="259" name="Google Shape;259;p22"/>
          <p:cNvCxnSpPr/>
          <p:nvPr/>
        </p:nvCxnSpPr>
        <p:spPr>
          <a:xfrm>
            <a:off x="9034425" y="1751475"/>
            <a:ext cx="0" cy="2785800"/>
          </a:xfrm>
          <a:prstGeom prst="straightConnector1">
            <a:avLst/>
          </a:prstGeom>
          <a:noFill/>
          <a:ln cap="flat" cmpd="sng" w="9525">
            <a:solidFill>
              <a:srgbClr val="0000FF"/>
            </a:solidFill>
            <a:prstDash val="solid"/>
            <a:round/>
            <a:headEnd len="med" w="med" type="none"/>
            <a:tailEnd len="med" w="med" type="oval"/>
          </a:ln>
        </p:spPr>
      </p:cxnSp>
      <p:sp>
        <p:nvSpPr>
          <p:cNvPr id="260" name="Google Shape;260;p22"/>
          <p:cNvSpPr txBox="1"/>
          <p:nvPr/>
        </p:nvSpPr>
        <p:spPr>
          <a:xfrm>
            <a:off x="5670614" y="4321975"/>
            <a:ext cx="1540200" cy="215400"/>
          </a:xfrm>
          <a:prstGeom prst="rect">
            <a:avLst/>
          </a:prstGeom>
          <a:solidFill>
            <a:srgbClr val="FFFFFF"/>
          </a:solidFill>
          <a:ln>
            <a:noFill/>
          </a:ln>
        </p:spPr>
        <p:txBody>
          <a:bodyPr anchorCtr="0" anchor="t" bIns="45700" lIns="91425" spcFirstLastPara="1" rIns="91425" wrap="square" tIns="45700">
            <a:spAutoFit/>
          </a:bodyPr>
          <a:lstStyle/>
          <a:p>
            <a:pPr indent="0" lvl="0" marL="0" rtl="0" algn="r">
              <a:spcBef>
                <a:spcPts val="0"/>
              </a:spcBef>
              <a:spcAft>
                <a:spcPts val="0"/>
              </a:spcAft>
              <a:buNone/>
            </a:pPr>
            <a:r>
              <a:rPr b="1" lang="en-US" sz="800">
                <a:solidFill>
                  <a:srgbClr val="0000FF"/>
                </a:solidFill>
                <a:latin typeface="Helvetica Neue"/>
                <a:ea typeface="Helvetica Neue"/>
                <a:cs typeface="Helvetica Neue"/>
                <a:sym typeface="Helvetica Neue"/>
              </a:rPr>
              <a:t>Launch</a:t>
            </a:r>
            <a:endParaRPr/>
          </a:p>
        </p:txBody>
      </p:sp>
      <p:sp>
        <p:nvSpPr>
          <p:cNvPr id="261" name="Google Shape;261;p22"/>
          <p:cNvSpPr txBox="1"/>
          <p:nvPr/>
        </p:nvSpPr>
        <p:spPr>
          <a:xfrm>
            <a:off x="7414677" y="4321975"/>
            <a:ext cx="1540200" cy="215400"/>
          </a:xfrm>
          <a:prstGeom prst="rect">
            <a:avLst/>
          </a:prstGeom>
          <a:solidFill>
            <a:srgbClr val="FFFFFF"/>
          </a:solidFill>
          <a:ln>
            <a:noFill/>
          </a:ln>
        </p:spPr>
        <p:txBody>
          <a:bodyPr anchorCtr="0" anchor="t" bIns="45700" lIns="91425" spcFirstLastPara="1" rIns="91425" wrap="square" tIns="45700">
            <a:spAutoFit/>
          </a:bodyPr>
          <a:lstStyle/>
          <a:p>
            <a:pPr indent="0" lvl="0" marL="0" rtl="0" algn="r">
              <a:spcBef>
                <a:spcPts val="0"/>
              </a:spcBef>
              <a:spcAft>
                <a:spcPts val="0"/>
              </a:spcAft>
              <a:buNone/>
            </a:pPr>
            <a:r>
              <a:rPr b="1" lang="en-US" sz="800">
                <a:solidFill>
                  <a:srgbClr val="0000FF"/>
                </a:solidFill>
                <a:latin typeface="Helvetica Neue"/>
                <a:ea typeface="Helvetica Neue"/>
                <a:cs typeface="Helvetica Neue"/>
                <a:sym typeface="Helvetica Neue"/>
              </a:rPr>
              <a:t>Proof of Scale</a:t>
            </a:r>
            <a:endParaRPr/>
          </a:p>
        </p:txBody>
      </p:sp>
      <p:sp>
        <p:nvSpPr>
          <p:cNvPr id="262" name="Google Shape;262;p22"/>
          <p:cNvSpPr txBox="1"/>
          <p:nvPr/>
        </p:nvSpPr>
        <p:spPr>
          <a:xfrm>
            <a:off x="1766625" y="132439"/>
            <a:ext cx="7225200" cy="471000"/>
          </a:xfrm>
          <a:prstGeom prst="rect">
            <a:avLst/>
          </a:prstGeom>
          <a:noFill/>
          <a:ln>
            <a:noFill/>
          </a:ln>
        </p:spPr>
        <p:txBody>
          <a:bodyPr anchorCtr="0" anchor="t" bIns="91400" lIns="91400" spcFirstLastPara="1" rIns="91400" wrap="square" tIns="91400">
            <a:noAutofit/>
          </a:bodyPr>
          <a:lstStyle/>
          <a:p>
            <a:pPr indent="0" lvl="0" marL="0" rtl="0" algn="r">
              <a:spcBef>
                <a:spcPts val="0"/>
              </a:spcBef>
              <a:spcAft>
                <a:spcPts val="0"/>
              </a:spcAft>
              <a:buNone/>
            </a:pPr>
            <a:r>
              <a:rPr b="1" lang="en-US" sz="1800">
                <a:solidFill>
                  <a:srgbClr val="000000"/>
                </a:solidFill>
                <a:latin typeface="Helvetica Neue"/>
                <a:ea typeface="Helvetica Neue"/>
                <a:cs typeface="Helvetica Neue"/>
                <a:sym typeface="Helvetica Neue"/>
              </a:rPr>
              <a:t>Innovation Development Process, </a:t>
            </a:r>
            <a:r>
              <a:rPr b="1" lang="en-US" sz="1800">
                <a:solidFill>
                  <a:schemeClr val="hlink"/>
                </a:solidFill>
                <a:latin typeface="Helvetica Neue"/>
                <a:ea typeface="Helvetica Neue"/>
                <a:cs typeface="Helvetica Neue"/>
                <a:sym typeface="Helvetica Neue"/>
              </a:rPr>
              <a:t>Market Testing</a:t>
            </a:r>
            <a:r>
              <a:rPr b="1" lang="en-US" sz="1800">
                <a:solidFill>
                  <a:schemeClr val="dk1"/>
                </a:solidFill>
                <a:latin typeface="Helvetica Neue"/>
                <a:ea typeface="Helvetica Neue"/>
                <a:cs typeface="Helvetica Neue"/>
                <a:sym typeface="Helvetica Neue"/>
              </a:rPr>
              <a:t> –– </a:t>
            </a:r>
            <a:r>
              <a:rPr b="1" lang="en-US" sz="1800">
                <a:solidFill>
                  <a:schemeClr val="hlink"/>
                </a:solidFill>
              </a:rPr>
              <a:t>Name</a:t>
            </a:r>
            <a:endParaRPr b="1" sz="1800">
              <a:solidFill>
                <a:schemeClr val="dk1"/>
              </a:solidFill>
              <a:latin typeface="Helvetica Neue"/>
              <a:ea typeface="Helvetica Neue"/>
              <a:cs typeface="Helvetica Neue"/>
              <a:sym typeface="Helvetica Neue"/>
            </a:endParaRPr>
          </a:p>
          <a:p>
            <a:pPr indent="0" lvl="0" marL="0" rtl="0" algn="r">
              <a:spcBef>
                <a:spcPts val="0"/>
              </a:spcBef>
              <a:spcAft>
                <a:spcPts val="0"/>
              </a:spcAft>
              <a:buNone/>
            </a:pPr>
            <a:r>
              <a:t/>
            </a:r>
            <a:endParaRPr b="1" sz="1800">
              <a:latin typeface="Helvetica Neue"/>
              <a:ea typeface="Helvetica Neue"/>
              <a:cs typeface="Helvetica Neue"/>
              <a:sym typeface="Helvetica Neue"/>
            </a:endParaRPr>
          </a:p>
          <a:p>
            <a:pPr indent="0" lvl="0" marL="0" rtl="0" algn="r">
              <a:spcBef>
                <a:spcPts val="0"/>
              </a:spcBef>
              <a:spcAft>
                <a:spcPts val="0"/>
              </a:spcAft>
              <a:buNone/>
            </a:pPr>
            <a:r>
              <a:t/>
            </a:r>
            <a:endParaRPr b="1" sz="1800">
              <a:solidFill>
                <a:srgbClr val="000000"/>
              </a:solidFill>
              <a:latin typeface="Helvetica Neue"/>
              <a:ea typeface="Helvetica Neue"/>
              <a:cs typeface="Helvetica Neue"/>
              <a:sym typeface="Helvetica Neue"/>
            </a:endParaRPr>
          </a:p>
        </p:txBody>
      </p:sp>
      <p:cxnSp>
        <p:nvCxnSpPr>
          <p:cNvPr id="263" name="Google Shape;263;p22"/>
          <p:cNvCxnSpPr/>
          <p:nvPr/>
        </p:nvCxnSpPr>
        <p:spPr>
          <a:xfrm>
            <a:off x="1964551" y="1765863"/>
            <a:ext cx="0" cy="2771400"/>
          </a:xfrm>
          <a:prstGeom prst="straightConnector1">
            <a:avLst/>
          </a:prstGeom>
          <a:noFill/>
          <a:ln cap="flat" cmpd="sng" w="9525">
            <a:solidFill>
              <a:srgbClr val="0000FF"/>
            </a:solidFill>
            <a:prstDash val="solid"/>
            <a:round/>
            <a:headEnd len="med" w="med" type="none"/>
            <a:tailEnd len="med" w="med" type="oval"/>
          </a:ln>
        </p:spPr>
      </p:cxnSp>
      <p:sp>
        <p:nvSpPr>
          <p:cNvPr id="264" name="Google Shape;264;p22"/>
          <p:cNvSpPr txBox="1"/>
          <p:nvPr/>
        </p:nvSpPr>
        <p:spPr>
          <a:xfrm>
            <a:off x="264566" y="4321938"/>
            <a:ext cx="1540200" cy="215400"/>
          </a:xfrm>
          <a:prstGeom prst="rect">
            <a:avLst/>
          </a:prstGeom>
          <a:solidFill>
            <a:srgbClr val="FFFFFF"/>
          </a:solidFill>
          <a:ln>
            <a:noFill/>
          </a:ln>
        </p:spPr>
        <p:txBody>
          <a:bodyPr anchorCtr="0" anchor="t" bIns="45700" lIns="91425" spcFirstLastPara="1" rIns="91425" wrap="square" tIns="45700">
            <a:spAutoFit/>
          </a:bodyPr>
          <a:lstStyle/>
          <a:p>
            <a:pPr indent="0" lvl="0" marL="0" rtl="0" algn="r">
              <a:spcBef>
                <a:spcPts val="0"/>
              </a:spcBef>
              <a:spcAft>
                <a:spcPts val="0"/>
              </a:spcAft>
              <a:buClr>
                <a:srgbClr val="000000"/>
              </a:buClr>
              <a:buSzPts val="1100"/>
              <a:buFont typeface="Arial"/>
              <a:buNone/>
            </a:pPr>
            <a:r>
              <a:rPr b="1" lang="en-US" sz="800">
                <a:solidFill>
                  <a:srgbClr val="0000FF"/>
                </a:solidFill>
                <a:latin typeface="Helvetica Neue"/>
                <a:ea typeface="Helvetica Neue"/>
                <a:cs typeface="Helvetica Neue"/>
                <a:sym typeface="Helvetica Neue"/>
              </a:rPr>
              <a:t>Requirements</a:t>
            </a:r>
            <a:endParaRPr/>
          </a:p>
        </p:txBody>
      </p:sp>
      <p:cxnSp>
        <p:nvCxnSpPr>
          <p:cNvPr id="265" name="Google Shape;265;p22"/>
          <p:cNvCxnSpPr/>
          <p:nvPr/>
        </p:nvCxnSpPr>
        <p:spPr>
          <a:xfrm>
            <a:off x="3759238" y="1765900"/>
            <a:ext cx="0" cy="2771400"/>
          </a:xfrm>
          <a:prstGeom prst="straightConnector1">
            <a:avLst/>
          </a:prstGeom>
          <a:noFill/>
          <a:ln cap="flat" cmpd="sng" w="9525">
            <a:solidFill>
              <a:srgbClr val="0000FF"/>
            </a:solidFill>
            <a:prstDash val="solid"/>
            <a:round/>
            <a:headEnd len="med" w="med" type="none"/>
            <a:tailEnd len="med" w="med" type="oval"/>
          </a:ln>
        </p:spPr>
      </p:cxnSp>
      <p:sp>
        <p:nvSpPr>
          <p:cNvPr id="266" name="Google Shape;266;p22"/>
          <p:cNvSpPr txBox="1"/>
          <p:nvPr/>
        </p:nvSpPr>
        <p:spPr>
          <a:xfrm>
            <a:off x="2059252" y="4321975"/>
            <a:ext cx="1540200" cy="215400"/>
          </a:xfrm>
          <a:prstGeom prst="rect">
            <a:avLst/>
          </a:prstGeom>
          <a:solidFill>
            <a:srgbClr val="FFFFFF"/>
          </a:solidFill>
          <a:ln>
            <a:noFill/>
          </a:ln>
        </p:spPr>
        <p:txBody>
          <a:bodyPr anchorCtr="0" anchor="t" bIns="45700" lIns="91425" spcFirstLastPara="1" rIns="91425" wrap="square" tIns="45700">
            <a:spAutoFit/>
          </a:bodyPr>
          <a:lstStyle/>
          <a:p>
            <a:pPr indent="0" lvl="0" marL="0" rtl="0" algn="r">
              <a:spcBef>
                <a:spcPts val="0"/>
              </a:spcBef>
              <a:spcAft>
                <a:spcPts val="0"/>
              </a:spcAft>
              <a:buNone/>
            </a:pPr>
            <a:r>
              <a:rPr b="1" lang="en-US" sz="800">
                <a:solidFill>
                  <a:srgbClr val="0000FF"/>
                </a:solidFill>
                <a:latin typeface="Helvetica Neue"/>
                <a:ea typeface="Helvetica Neue"/>
                <a:cs typeface="Helvetica Neue"/>
                <a:sym typeface="Helvetica Neue"/>
              </a:rPr>
              <a:t>Value Proposition</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 Intro – U+ Method (Stage 4)">
  <p:cSld name="CUSTOM_6_4">
    <p:spTree>
      <p:nvGrpSpPr>
        <p:cNvPr id="267" name="Shape 267"/>
        <p:cNvGrpSpPr/>
        <p:nvPr/>
      </p:nvGrpSpPr>
      <p:grpSpPr>
        <a:xfrm>
          <a:off x="0" y="0"/>
          <a:ext cx="0" cy="0"/>
          <a:chOff x="0" y="0"/>
          <a:chExt cx="0" cy="0"/>
        </a:xfrm>
      </p:grpSpPr>
      <p:sp>
        <p:nvSpPr>
          <p:cNvPr id="268" name="Google Shape;268;p23"/>
          <p:cNvSpPr/>
          <p:nvPr/>
        </p:nvSpPr>
        <p:spPr>
          <a:xfrm>
            <a:off x="229375" y="1773657"/>
            <a:ext cx="1510200" cy="2506800"/>
          </a:xfrm>
          <a:prstGeom prst="roundRect">
            <a:avLst>
              <a:gd fmla="val 1574" name="adj"/>
            </a:avLst>
          </a:prstGeom>
          <a:solidFill>
            <a:srgbClr val="FFFFFF"/>
          </a:solidFill>
          <a:ln cap="flat" cmpd="sng" w="28575">
            <a:solidFill>
              <a:schemeClr val="dk1"/>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90000"/>
              </a:lnSpc>
              <a:spcBef>
                <a:spcPts val="0"/>
              </a:spcBef>
              <a:spcAft>
                <a:spcPts val="0"/>
              </a:spcAft>
              <a:buNone/>
            </a:pPr>
            <a:r>
              <a:rPr lang="en-US" sz="600">
                <a:solidFill>
                  <a:srgbClr val="B7B7B7"/>
                </a:solidFill>
                <a:latin typeface="Roboto Mono SemiBold"/>
                <a:ea typeface="Roboto Mono SemiBold"/>
                <a:cs typeface="Roboto Mono SemiBold"/>
                <a:sym typeface="Roboto Mono SemiBold"/>
              </a:rPr>
              <a:t>STAGE 1</a:t>
            </a:r>
            <a:endParaRPr sz="600">
              <a:solidFill>
                <a:srgbClr val="B7B7B7"/>
              </a:solidFill>
              <a:latin typeface="Roboto Mono SemiBold"/>
              <a:ea typeface="Roboto Mono SemiBold"/>
              <a:cs typeface="Roboto Mono SemiBold"/>
              <a:sym typeface="Roboto Mono SemiBold"/>
            </a:endParaRPr>
          </a:p>
          <a:p>
            <a:pPr indent="0" lvl="0" marL="0" rtl="0" algn="l">
              <a:lnSpc>
                <a:spcPct val="90000"/>
              </a:lnSpc>
              <a:spcBef>
                <a:spcPts val="0"/>
              </a:spcBef>
              <a:spcAft>
                <a:spcPts val="0"/>
              </a:spcAft>
              <a:buNone/>
            </a:pPr>
            <a:r>
              <a:rPr b="1" lang="en-US" sz="1200">
                <a:solidFill>
                  <a:schemeClr val="dk1"/>
                </a:solidFill>
                <a:latin typeface="Helvetica Neue"/>
                <a:ea typeface="Helvetica Neue"/>
                <a:cs typeface="Helvetica Neue"/>
                <a:sym typeface="Helvetica Neue"/>
              </a:rPr>
              <a:t>Ideation /</a:t>
            </a:r>
            <a:br>
              <a:rPr b="1" lang="en-US" sz="1200">
                <a:solidFill>
                  <a:schemeClr val="dk1"/>
                </a:solidFill>
                <a:latin typeface="Helvetica Neue"/>
                <a:ea typeface="Helvetica Neue"/>
                <a:cs typeface="Helvetica Neue"/>
                <a:sym typeface="Helvetica Neue"/>
              </a:rPr>
            </a:br>
            <a:r>
              <a:rPr b="1" lang="en-US" sz="1200">
                <a:solidFill>
                  <a:schemeClr val="dk1"/>
                </a:solidFill>
                <a:latin typeface="Helvetica Neue"/>
                <a:ea typeface="Helvetica Neue"/>
                <a:cs typeface="Helvetica Neue"/>
                <a:sym typeface="Helvetica Neue"/>
              </a:rPr>
              <a:t>IP Prioritization</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800">
                <a:solidFill>
                  <a:srgbClr val="0000FF"/>
                </a:solidFill>
                <a:latin typeface="Helvetica Neue"/>
                <a:ea typeface="Helvetica Neue"/>
                <a:cs typeface="Helvetica Neue"/>
                <a:sym typeface="Helvetica Neue"/>
              </a:rPr>
              <a:t>Timing: 1 month</a:t>
            </a:r>
            <a:endParaRPr b="1" sz="800">
              <a:solidFill>
                <a:srgbClr val="0000FF"/>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434343"/>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US" sz="800">
                <a:solidFill>
                  <a:srgbClr val="666666"/>
                </a:solidFill>
                <a:latin typeface="Helvetica Neue"/>
                <a:ea typeface="Helvetica Neue"/>
                <a:cs typeface="Helvetica Neue"/>
                <a:sym typeface="Helvetica Neue"/>
              </a:rPr>
              <a:t>Ideation or IP Prioritization including potential use cases</a:t>
            </a:r>
            <a:endParaRPr sz="800">
              <a:solidFill>
                <a:srgbClr val="666666"/>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chemeClr val="dk1"/>
              </a:solidFill>
              <a:latin typeface="Helvetica Neue"/>
              <a:ea typeface="Helvetica Neue"/>
              <a:cs typeface="Helvetica Neue"/>
              <a:sym typeface="Helvetica Neue"/>
            </a:endParaRPr>
          </a:p>
          <a:p>
            <a:pPr indent="-142875" lvl="0" marL="200025" rtl="0" algn="l">
              <a:lnSpc>
                <a:spcPct val="100000"/>
              </a:lnSpc>
              <a:spcBef>
                <a:spcPts val="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Definition of commercialization goals</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IP Inventory &amp; Prioritization</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Rank based on highest revenue potential vs. likelihood of winning</a:t>
            </a:r>
            <a:endParaRPr sz="700">
              <a:solidFill>
                <a:schemeClr val="dk1"/>
              </a:solidFill>
              <a:latin typeface="Helvetica Neue"/>
              <a:ea typeface="Helvetica Neue"/>
              <a:cs typeface="Helvetica Neue"/>
              <a:sym typeface="Helvetica Neue"/>
            </a:endParaRPr>
          </a:p>
          <a:p>
            <a:pPr indent="0" lvl="0" marL="0" rtl="0" algn="l">
              <a:lnSpc>
                <a:spcPct val="90000"/>
              </a:lnSpc>
              <a:spcBef>
                <a:spcPts val="100"/>
              </a:spcBef>
              <a:spcAft>
                <a:spcPts val="0"/>
              </a:spcAft>
              <a:buNone/>
            </a:pPr>
            <a:r>
              <a:t/>
            </a:r>
            <a:endParaRPr sz="800">
              <a:solidFill>
                <a:schemeClr val="dk1"/>
              </a:solidFill>
              <a:latin typeface="Helvetica Neue"/>
              <a:ea typeface="Helvetica Neue"/>
              <a:cs typeface="Helvetica Neue"/>
              <a:sym typeface="Helvetica Neue"/>
            </a:endParaRPr>
          </a:p>
        </p:txBody>
      </p:sp>
      <p:cxnSp>
        <p:nvCxnSpPr>
          <p:cNvPr id="269" name="Google Shape;269;p23"/>
          <p:cNvCxnSpPr>
            <a:stCxn id="268" idx="3"/>
          </p:cNvCxnSpPr>
          <p:nvPr/>
        </p:nvCxnSpPr>
        <p:spPr>
          <a:xfrm>
            <a:off x="1739575" y="3027057"/>
            <a:ext cx="185400" cy="0"/>
          </a:xfrm>
          <a:prstGeom prst="straightConnector1">
            <a:avLst/>
          </a:prstGeom>
          <a:noFill/>
          <a:ln cap="flat" cmpd="sng" w="19050">
            <a:solidFill>
              <a:schemeClr val="dk1"/>
            </a:solidFill>
            <a:prstDash val="solid"/>
            <a:round/>
            <a:headEnd len="med" w="med" type="none"/>
            <a:tailEnd len="med" w="med" type="triangle"/>
          </a:ln>
        </p:spPr>
      </p:cxnSp>
      <p:sp>
        <p:nvSpPr>
          <p:cNvPr id="270" name="Google Shape;270;p23"/>
          <p:cNvSpPr/>
          <p:nvPr/>
        </p:nvSpPr>
        <p:spPr>
          <a:xfrm>
            <a:off x="5641321" y="1297860"/>
            <a:ext cx="211200" cy="182700"/>
          </a:xfrm>
          <a:prstGeom prst="triangle">
            <a:avLst>
              <a:gd fmla="val 50000" name="adj"/>
            </a:avLst>
          </a:prstGeom>
          <a:solidFill>
            <a:srgbClr val="FFA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271" name="Google Shape;271;p23"/>
          <p:cNvSpPr txBox="1"/>
          <p:nvPr/>
        </p:nvSpPr>
        <p:spPr>
          <a:xfrm>
            <a:off x="5940383" y="1281947"/>
            <a:ext cx="494100" cy="2817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700">
                <a:solidFill>
                  <a:schemeClr val="dk1"/>
                </a:solidFill>
                <a:latin typeface="Helvetica Neue"/>
                <a:ea typeface="Helvetica Neue"/>
                <a:cs typeface="Helvetica Neue"/>
                <a:sym typeface="Helvetica Neue"/>
              </a:rPr>
              <a:t>Product</a:t>
            </a:r>
            <a:endParaRPr sz="900"/>
          </a:p>
        </p:txBody>
      </p:sp>
      <p:sp>
        <p:nvSpPr>
          <p:cNvPr id="272" name="Google Shape;272;p23"/>
          <p:cNvSpPr/>
          <p:nvPr/>
        </p:nvSpPr>
        <p:spPr>
          <a:xfrm rot="-5400000">
            <a:off x="6470358" y="1316208"/>
            <a:ext cx="206400" cy="178500"/>
          </a:xfrm>
          <a:prstGeom prst="hexagon">
            <a:avLst>
              <a:gd fmla="val 25000" name="adj"/>
              <a:gd fmla="val 115470" name="vf"/>
            </a:avLst>
          </a:prstGeom>
          <a:solidFill>
            <a:srgbClr val="00FA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273" name="Google Shape;273;p23"/>
          <p:cNvSpPr txBox="1"/>
          <p:nvPr/>
        </p:nvSpPr>
        <p:spPr>
          <a:xfrm>
            <a:off x="6767158" y="1281493"/>
            <a:ext cx="494100" cy="2817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700">
                <a:solidFill>
                  <a:schemeClr val="dk1"/>
                </a:solidFill>
                <a:latin typeface="Helvetica Neue"/>
                <a:ea typeface="Helvetica Neue"/>
                <a:cs typeface="Helvetica Neue"/>
                <a:sym typeface="Helvetica Neue"/>
              </a:rPr>
              <a:t>Market</a:t>
            </a:r>
            <a:endParaRPr sz="900"/>
          </a:p>
        </p:txBody>
      </p:sp>
      <p:sp>
        <p:nvSpPr>
          <p:cNvPr id="274" name="Google Shape;274;p23"/>
          <p:cNvSpPr/>
          <p:nvPr/>
        </p:nvSpPr>
        <p:spPr>
          <a:xfrm>
            <a:off x="7311083" y="1316220"/>
            <a:ext cx="178500" cy="178500"/>
          </a:xfrm>
          <a:prstGeom prst="ellipse">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275" name="Google Shape;275;p23"/>
          <p:cNvSpPr txBox="1"/>
          <p:nvPr/>
        </p:nvSpPr>
        <p:spPr>
          <a:xfrm>
            <a:off x="7593924" y="1281486"/>
            <a:ext cx="494100" cy="2817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700">
                <a:solidFill>
                  <a:schemeClr val="dk1"/>
                </a:solidFill>
                <a:latin typeface="Helvetica Neue"/>
                <a:ea typeface="Helvetica Neue"/>
                <a:cs typeface="Helvetica Neue"/>
                <a:sym typeface="Helvetica Neue"/>
              </a:rPr>
              <a:t>Design</a:t>
            </a:r>
            <a:endParaRPr sz="900"/>
          </a:p>
        </p:txBody>
      </p:sp>
      <p:sp>
        <p:nvSpPr>
          <p:cNvPr id="276" name="Google Shape;276;p23"/>
          <p:cNvSpPr/>
          <p:nvPr/>
        </p:nvSpPr>
        <p:spPr>
          <a:xfrm>
            <a:off x="8137849" y="1316187"/>
            <a:ext cx="178500" cy="178500"/>
          </a:xfrm>
          <a:prstGeom prst="rect">
            <a:avLst/>
          </a:prstGeom>
          <a:solidFill>
            <a:srgbClr val="FF00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277" name="Google Shape;277;p23"/>
          <p:cNvSpPr txBox="1"/>
          <p:nvPr/>
        </p:nvSpPr>
        <p:spPr>
          <a:xfrm>
            <a:off x="8420695" y="1281479"/>
            <a:ext cx="494100" cy="2817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700">
                <a:solidFill>
                  <a:schemeClr val="dk1"/>
                </a:solidFill>
                <a:latin typeface="Helvetica Neue"/>
                <a:ea typeface="Helvetica Neue"/>
                <a:cs typeface="Helvetica Neue"/>
                <a:sym typeface="Helvetica Neue"/>
              </a:rPr>
              <a:t>Tech</a:t>
            </a:r>
            <a:endParaRPr sz="900"/>
          </a:p>
        </p:txBody>
      </p:sp>
      <p:sp>
        <p:nvSpPr>
          <p:cNvPr id="278" name="Google Shape;278;p23"/>
          <p:cNvSpPr/>
          <p:nvPr/>
        </p:nvSpPr>
        <p:spPr>
          <a:xfrm>
            <a:off x="2023180" y="1773657"/>
            <a:ext cx="1510200" cy="2506800"/>
          </a:xfrm>
          <a:prstGeom prst="roundRect">
            <a:avLst>
              <a:gd fmla="val 1574" name="adj"/>
            </a:avLst>
          </a:prstGeom>
          <a:solidFill>
            <a:srgbClr val="FFFFFF"/>
          </a:solidFill>
          <a:ln cap="flat" cmpd="sng" w="28575">
            <a:solidFill>
              <a:schemeClr val="dk1"/>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90000"/>
              </a:lnSpc>
              <a:spcBef>
                <a:spcPts val="0"/>
              </a:spcBef>
              <a:spcAft>
                <a:spcPts val="0"/>
              </a:spcAft>
              <a:buClr>
                <a:schemeClr val="dk1"/>
              </a:buClr>
              <a:buSzPts val="1100"/>
              <a:buFont typeface="Arial"/>
              <a:buNone/>
            </a:pPr>
            <a:r>
              <a:rPr lang="en-US" sz="600">
                <a:solidFill>
                  <a:srgbClr val="B7B7B7"/>
                </a:solidFill>
                <a:latin typeface="Roboto Mono SemiBold"/>
                <a:ea typeface="Roboto Mono SemiBold"/>
                <a:cs typeface="Roboto Mono SemiBold"/>
                <a:sym typeface="Roboto Mono SemiBold"/>
              </a:rPr>
              <a:t>STAGE 2</a:t>
            </a:r>
            <a:endParaRPr sz="600">
              <a:solidFill>
                <a:srgbClr val="B7B7B7"/>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1200">
                <a:solidFill>
                  <a:schemeClr val="dk1"/>
                </a:solidFill>
                <a:latin typeface="Helvetica Neue"/>
                <a:ea typeface="Helvetica Neue"/>
                <a:cs typeface="Helvetica Neue"/>
                <a:sym typeface="Helvetica Neue"/>
              </a:rPr>
              <a:t>Validation</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dk1"/>
              </a:buClr>
              <a:buSzPts val="1100"/>
              <a:buFont typeface="Arial"/>
              <a:buNone/>
            </a:pPr>
            <a:r>
              <a:rPr b="1" lang="en-US" sz="800">
                <a:solidFill>
                  <a:srgbClr val="0000FF"/>
                </a:solidFill>
                <a:latin typeface="Helvetica Neue"/>
                <a:ea typeface="Helvetica Neue"/>
                <a:cs typeface="Helvetica Neue"/>
                <a:sym typeface="Helvetica Neue"/>
              </a:rPr>
              <a:t>Timing: 1 month</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434343"/>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US" sz="800">
                <a:solidFill>
                  <a:srgbClr val="666666"/>
                </a:solidFill>
                <a:latin typeface="Helvetica Neue"/>
                <a:ea typeface="Helvetica Neue"/>
                <a:cs typeface="Helvetica Neue"/>
                <a:sym typeface="Helvetica Neue"/>
              </a:rPr>
              <a:t>Initial idea validation and market testing</a:t>
            </a:r>
            <a:endParaRPr sz="800">
              <a:solidFill>
                <a:srgbClr val="666666"/>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chemeClr val="dk1"/>
              </a:solidFill>
              <a:latin typeface="Helvetica Neue"/>
              <a:ea typeface="Helvetica Neue"/>
              <a:cs typeface="Helvetica Neue"/>
              <a:sym typeface="Helvetica Neue"/>
            </a:endParaRPr>
          </a:p>
          <a:p>
            <a:pPr indent="-142875" lvl="0" marL="200025" rtl="0" algn="l">
              <a:lnSpc>
                <a:spcPct val="100000"/>
              </a:lnSpc>
              <a:spcBef>
                <a:spcPts val="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MVP target markets (geographic) for rapid adoption</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Initial GTM proposition / product</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Target users</a:t>
            </a:r>
            <a:endParaRPr sz="700">
              <a:solidFill>
                <a:schemeClr val="dk1"/>
              </a:solidFill>
              <a:latin typeface="Helvetica Neue"/>
              <a:ea typeface="Helvetica Neue"/>
              <a:cs typeface="Helvetica Neue"/>
              <a:sym typeface="Helvetica Neue"/>
            </a:endParaRPr>
          </a:p>
          <a:p>
            <a:pPr indent="-130175" lvl="0" marL="200025" rtl="0" algn="l">
              <a:lnSpc>
                <a:spcPct val="100000"/>
              </a:lnSpc>
              <a:spcBef>
                <a:spcPts val="100"/>
              </a:spcBef>
              <a:spcAft>
                <a:spcPts val="0"/>
              </a:spcAft>
              <a:buClr>
                <a:srgbClr val="0000FF"/>
              </a:buClr>
              <a:buSzPts val="700"/>
              <a:buFont typeface="Helvetica Neue"/>
              <a:buChar char="⬤"/>
            </a:pPr>
            <a:r>
              <a:rPr lang="en-US" sz="700">
                <a:solidFill>
                  <a:schemeClr val="dk1"/>
                </a:solidFill>
                <a:latin typeface="Helvetica Neue"/>
                <a:ea typeface="Helvetica Neue"/>
                <a:cs typeface="Helvetica Neue"/>
                <a:sym typeface="Helvetica Neue"/>
              </a:rPr>
              <a:t>Product positioning</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High-level user stories</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Legal requirements</a:t>
            </a:r>
            <a:endParaRPr sz="700">
              <a:solidFill>
                <a:schemeClr val="dk1"/>
              </a:solidFill>
              <a:latin typeface="Helvetica Neue"/>
              <a:ea typeface="Helvetica Neue"/>
              <a:cs typeface="Helvetica Neue"/>
              <a:sym typeface="Helvetica Neue"/>
            </a:endParaRPr>
          </a:p>
          <a:p>
            <a:pPr indent="0" lvl="0" marL="0" rtl="0" algn="l">
              <a:lnSpc>
                <a:spcPct val="90000"/>
              </a:lnSpc>
              <a:spcBef>
                <a:spcPts val="100"/>
              </a:spcBef>
              <a:spcAft>
                <a:spcPts val="0"/>
              </a:spcAft>
              <a:buNone/>
            </a:pPr>
            <a:r>
              <a:t/>
            </a:r>
            <a:endParaRPr sz="800">
              <a:solidFill>
                <a:schemeClr val="dk1"/>
              </a:solidFill>
              <a:latin typeface="Helvetica Neue"/>
              <a:ea typeface="Helvetica Neue"/>
              <a:cs typeface="Helvetica Neue"/>
              <a:sym typeface="Helvetica Neue"/>
            </a:endParaRPr>
          </a:p>
        </p:txBody>
      </p:sp>
      <p:sp>
        <p:nvSpPr>
          <p:cNvPr id="279" name="Google Shape;279;p23"/>
          <p:cNvSpPr/>
          <p:nvPr/>
        </p:nvSpPr>
        <p:spPr>
          <a:xfrm>
            <a:off x="3816984" y="1773657"/>
            <a:ext cx="1510200" cy="2506800"/>
          </a:xfrm>
          <a:prstGeom prst="roundRect">
            <a:avLst>
              <a:gd fmla="val 1574" name="adj"/>
            </a:avLst>
          </a:prstGeom>
          <a:solidFill>
            <a:srgbClr val="FFFFFF"/>
          </a:solidFill>
          <a:ln cap="flat" cmpd="sng" w="28575">
            <a:solidFill>
              <a:schemeClr val="dk1"/>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90000"/>
              </a:lnSpc>
              <a:spcBef>
                <a:spcPts val="0"/>
              </a:spcBef>
              <a:spcAft>
                <a:spcPts val="0"/>
              </a:spcAft>
              <a:buNone/>
            </a:pPr>
            <a:r>
              <a:rPr lang="en-US" sz="600">
                <a:solidFill>
                  <a:srgbClr val="B7B7B7"/>
                </a:solidFill>
                <a:latin typeface="Roboto Mono SemiBold"/>
                <a:ea typeface="Roboto Mono SemiBold"/>
                <a:cs typeface="Roboto Mono SemiBold"/>
                <a:sym typeface="Roboto Mono SemiBold"/>
              </a:rPr>
              <a:t>STAGE 3</a:t>
            </a:r>
            <a:endParaRPr sz="600">
              <a:solidFill>
                <a:srgbClr val="B7B7B7"/>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1200">
                <a:solidFill>
                  <a:schemeClr val="dk1"/>
                </a:solidFill>
                <a:latin typeface="Helvetica Neue"/>
                <a:ea typeface="Helvetica Neue"/>
                <a:cs typeface="Helvetica Neue"/>
                <a:sym typeface="Helvetica Neue"/>
              </a:rPr>
              <a:t>Market Testing</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dk1"/>
              </a:buClr>
              <a:buSzPts val="1100"/>
              <a:buFont typeface="Arial"/>
              <a:buNone/>
            </a:pPr>
            <a:r>
              <a:rPr b="1" lang="en-US" sz="800">
                <a:solidFill>
                  <a:srgbClr val="0000FF"/>
                </a:solidFill>
                <a:latin typeface="Helvetica Neue"/>
                <a:ea typeface="Helvetica Neue"/>
                <a:cs typeface="Helvetica Neue"/>
                <a:sym typeface="Helvetica Neue"/>
              </a:rPr>
              <a:t>Timing: 2 months</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434343"/>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US" sz="800">
                <a:solidFill>
                  <a:srgbClr val="666666"/>
                </a:solidFill>
                <a:latin typeface="Helvetica Neue"/>
                <a:ea typeface="Helvetica Neue"/>
                <a:cs typeface="Helvetica Neue"/>
                <a:sym typeface="Helvetica Neue"/>
              </a:rPr>
              <a:t>Strategy for taking the </a:t>
            </a:r>
            <a:br>
              <a:rPr lang="en-US" sz="800">
                <a:solidFill>
                  <a:srgbClr val="666666"/>
                </a:solidFill>
                <a:latin typeface="Helvetica Neue"/>
                <a:ea typeface="Helvetica Neue"/>
                <a:cs typeface="Helvetica Neue"/>
                <a:sym typeface="Helvetica Neue"/>
              </a:rPr>
            </a:br>
            <a:r>
              <a:rPr lang="en-US" sz="800">
                <a:solidFill>
                  <a:srgbClr val="666666"/>
                </a:solidFill>
                <a:latin typeface="Helvetica Neue"/>
                <a:ea typeface="Helvetica Neue"/>
                <a:cs typeface="Helvetica Neue"/>
                <a:sym typeface="Helvetica Neue"/>
              </a:rPr>
              <a:t>MVP to market</a:t>
            </a:r>
            <a:endParaRPr sz="800">
              <a:solidFill>
                <a:srgbClr val="666666"/>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chemeClr val="dk1"/>
              </a:solidFill>
              <a:latin typeface="Helvetica Neue"/>
              <a:ea typeface="Helvetica Neue"/>
              <a:cs typeface="Helvetica Neue"/>
              <a:sym typeface="Helvetica Neue"/>
            </a:endParaRPr>
          </a:p>
          <a:p>
            <a:pPr indent="-142875" lvl="0" marL="200025" rtl="0" algn="l">
              <a:lnSpc>
                <a:spcPct val="100000"/>
              </a:lnSpc>
              <a:spcBef>
                <a:spcPts val="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Channel testing</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Pricing sensitivity</a:t>
            </a:r>
            <a:endParaRPr sz="700">
              <a:solidFill>
                <a:schemeClr val="dk1"/>
              </a:solidFill>
              <a:latin typeface="Helvetica Neue"/>
              <a:ea typeface="Helvetica Neue"/>
              <a:cs typeface="Helvetica Neue"/>
              <a:sym typeface="Helvetica Neue"/>
            </a:endParaRPr>
          </a:p>
          <a:p>
            <a:pPr indent="-130175" lvl="0" marL="200025" rtl="0" algn="l">
              <a:lnSpc>
                <a:spcPct val="100000"/>
              </a:lnSpc>
              <a:spcBef>
                <a:spcPts val="100"/>
              </a:spcBef>
              <a:spcAft>
                <a:spcPts val="0"/>
              </a:spcAft>
              <a:buClr>
                <a:srgbClr val="0000FF"/>
              </a:buClr>
              <a:buSzPts val="700"/>
              <a:buFont typeface="Helvetica Neue"/>
              <a:buChar char="⬤"/>
            </a:pPr>
            <a:r>
              <a:rPr lang="en-US" sz="700">
                <a:solidFill>
                  <a:schemeClr val="dk1"/>
                </a:solidFill>
                <a:latin typeface="Helvetica Neue"/>
                <a:ea typeface="Helvetica Neue"/>
                <a:cs typeface="Helvetica Neue"/>
                <a:sym typeface="Helvetica Neue"/>
              </a:rPr>
              <a:t>Brand and communications</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Wireframe prototype of the MVP scope to test with users</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Iteration of prototypes based on feedback</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Microsite smoke testing</a:t>
            </a:r>
            <a:endParaRPr sz="700">
              <a:solidFill>
                <a:schemeClr val="dk1"/>
              </a:solidFill>
              <a:latin typeface="Helvetica Neue"/>
              <a:ea typeface="Helvetica Neue"/>
              <a:cs typeface="Helvetica Neue"/>
              <a:sym typeface="Helvetica Neue"/>
            </a:endParaRPr>
          </a:p>
          <a:p>
            <a:pPr indent="0" lvl="0" marL="0" rtl="0" algn="l">
              <a:lnSpc>
                <a:spcPct val="90000"/>
              </a:lnSpc>
              <a:spcBef>
                <a:spcPts val="100"/>
              </a:spcBef>
              <a:spcAft>
                <a:spcPts val="0"/>
              </a:spcAft>
              <a:buNone/>
            </a:pPr>
            <a:r>
              <a:t/>
            </a:r>
            <a:endParaRPr sz="800">
              <a:solidFill>
                <a:schemeClr val="dk1"/>
              </a:solidFill>
              <a:latin typeface="Helvetica Neue"/>
              <a:ea typeface="Helvetica Neue"/>
              <a:cs typeface="Helvetica Neue"/>
              <a:sym typeface="Helvetica Neue"/>
            </a:endParaRPr>
          </a:p>
        </p:txBody>
      </p:sp>
      <p:cxnSp>
        <p:nvCxnSpPr>
          <p:cNvPr id="280" name="Google Shape;280;p23"/>
          <p:cNvCxnSpPr/>
          <p:nvPr/>
        </p:nvCxnSpPr>
        <p:spPr>
          <a:xfrm>
            <a:off x="5546362" y="1765900"/>
            <a:ext cx="0" cy="2771400"/>
          </a:xfrm>
          <a:prstGeom prst="straightConnector1">
            <a:avLst/>
          </a:prstGeom>
          <a:noFill/>
          <a:ln cap="flat" cmpd="sng" w="9525">
            <a:solidFill>
              <a:srgbClr val="0000FF"/>
            </a:solidFill>
            <a:prstDash val="solid"/>
            <a:round/>
            <a:headEnd len="med" w="med" type="none"/>
            <a:tailEnd len="med" w="med" type="oval"/>
          </a:ln>
        </p:spPr>
      </p:cxnSp>
      <p:sp>
        <p:nvSpPr>
          <p:cNvPr id="281" name="Google Shape;281;p23"/>
          <p:cNvSpPr/>
          <p:nvPr/>
        </p:nvSpPr>
        <p:spPr>
          <a:xfrm>
            <a:off x="5610787" y="1773657"/>
            <a:ext cx="1510200" cy="2506800"/>
          </a:xfrm>
          <a:prstGeom prst="roundRect">
            <a:avLst>
              <a:gd fmla="val 1574" name="adj"/>
            </a:avLst>
          </a:prstGeom>
          <a:solidFill>
            <a:srgbClr val="0000FF"/>
          </a:solidFill>
          <a:ln cap="flat" cmpd="sng" w="28575">
            <a:solidFill>
              <a:srgbClr val="0000FF"/>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90000"/>
              </a:lnSpc>
              <a:spcBef>
                <a:spcPts val="0"/>
              </a:spcBef>
              <a:spcAft>
                <a:spcPts val="0"/>
              </a:spcAft>
              <a:buClr>
                <a:schemeClr val="dk1"/>
              </a:buClr>
              <a:buSzPts val="1100"/>
              <a:buFont typeface="Arial"/>
              <a:buNone/>
            </a:pPr>
            <a:r>
              <a:rPr lang="en-US" sz="600">
                <a:solidFill>
                  <a:srgbClr val="FFFFFF"/>
                </a:solidFill>
                <a:latin typeface="Roboto Mono SemiBold"/>
                <a:ea typeface="Roboto Mono SemiBold"/>
                <a:cs typeface="Roboto Mono SemiBold"/>
                <a:sym typeface="Roboto Mono SemiBold"/>
              </a:rPr>
              <a:t>STAGE 4</a:t>
            </a:r>
            <a:endParaRPr sz="600">
              <a:solidFill>
                <a:srgbClr val="FFFFFF"/>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1200">
                <a:solidFill>
                  <a:srgbClr val="FFFFFF"/>
                </a:solidFill>
                <a:latin typeface="Helvetica Neue"/>
                <a:ea typeface="Helvetica Neue"/>
                <a:cs typeface="Helvetica Neue"/>
                <a:sym typeface="Helvetica Neue"/>
              </a:rPr>
              <a:t>Tech Build</a:t>
            </a:r>
            <a:endParaRPr b="1" sz="1200">
              <a:solidFill>
                <a:srgbClr val="FFFFFF"/>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dk1"/>
              </a:buClr>
              <a:buSzPts val="1100"/>
              <a:buFont typeface="Arial"/>
              <a:buNone/>
            </a:pPr>
            <a:r>
              <a:rPr b="1" lang="en-US" sz="800">
                <a:solidFill>
                  <a:srgbClr val="FFFFFF"/>
                </a:solidFill>
                <a:latin typeface="Helvetica Neue"/>
                <a:ea typeface="Helvetica Neue"/>
                <a:cs typeface="Helvetica Neue"/>
                <a:sym typeface="Helvetica Neue"/>
              </a:rPr>
              <a:t>Timing: ~3 months</a:t>
            </a:r>
            <a:endParaRPr b="1" sz="1200">
              <a:solidFill>
                <a:srgbClr val="FFFFFF"/>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rPr lang="en-US" sz="800">
                <a:solidFill>
                  <a:srgbClr val="FFFFFF"/>
                </a:solidFill>
                <a:latin typeface="Helvetica Neue"/>
                <a:ea typeface="Helvetica Neue"/>
                <a:cs typeface="Helvetica Neue"/>
                <a:sym typeface="Helvetica Neue"/>
              </a:rPr>
              <a:t>Specification and build of the MVP </a:t>
            </a:r>
            <a:endParaRPr sz="800">
              <a:solidFill>
                <a:srgbClr val="FFFFFF"/>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FFFFFF"/>
              </a:solidFill>
              <a:latin typeface="Helvetica Neue"/>
              <a:ea typeface="Helvetica Neue"/>
              <a:cs typeface="Helvetica Neue"/>
              <a:sym typeface="Helvetica Neue"/>
            </a:endParaRPr>
          </a:p>
          <a:p>
            <a:pPr indent="-142875" lvl="0" marL="200025" rtl="0" algn="l">
              <a:lnSpc>
                <a:spcPct val="100000"/>
              </a:lnSpc>
              <a:spcBef>
                <a:spcPts val="0"/>
              </a:spcBef>
              <a:spcAft>
                <a:spcPts val="0"/>
              </a:spcAft>
              <a:buClr>
                <a:srgbClr val="FFFFFF"/>
              </a:buClr>
              <a:buSzPts val="900"/>
              <a:buFont typeface="Helvetica Neue"/>
              <a:buChar char="▲"/>
            </a:pPr>
            <a:r>
              <a:rPr lang="en-US" sz="700">
                <a:solidFill>
                  <a:srgbClr val="FFFFFF"/>
                </a:solidFill>
                <a:latin typeface="Helvetica Neue"/>
                <a:ea typeface="Helvetica Neue"/>
                <a:cs typeface="Helvetica Neue"/>
                <a:sym typeface="Helvetica Neue"/>
              </a:rPr>
              <a:t>Product definition</a:t>
            </a:r>
            <a:endParaRPr sz="700">
              <a:solidFill>
                <a:srgbClr val="FFFFFF"/>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FFFF"/>
              </a:buClr>
              <a:buSzPts val="900"/>
              <a:buFont typeface="Helvetica Neue"/>
              <a:buChar char="▲"/>
            </a:pPr>
            <a:r>
              <a:rPr lang="en-US" sz="700">
                <a:solidFill>
                  <a:srgbClr val="FFFFFF"/>
                </a:solidFill>
                <a:latin typeface="Helvetica Neue"/>
                <a:ea typeface="Helvetica Neue"/>
                <a:cs typeface="Helvetica Neue"/>
                <a:sym typeface="Helvetica Neue"/>
              </a:rPr>
              <a:t>MVP specification</a:t>
            </a:r>
            <a:endParaRPr sz="700">
              <a:solidFill>
                <a:srgbClr val="FFFFFF"/>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FFFF"/>
              </a:buClr>
              <a:buSzPts val="900"/>
              <a:buFont typeface="Helvetica Neue"/>
              <a:buChar char="▲"/>
            </a:pPr>
            <a:r>
              <a:rPr lang="en-US" sz="700">
                <a:solidFill>
                  <a:srgbClr val="FFFFFF"/>
                </a:solidFill>
                <a:latin typeface="Helvetica Neue"/>
                <a:ea typeface="Helvetica Neue"/>
                <a:cs typeface="Helvetica Neue"/>
                <a:sym typeface="Helvetica Neue"/>
              </a:rPr>
              <a:t>MVP scoping</a:t>
            </a:r>
            <a:endParaRPr sz="700">
              <a:solidFill>
                <a:srgbClr val="FFFFFF"/>
              </a:solidFill>
              <a:latin typeface="Helvetica Neue"/>
              <a:ea typeface="Helvetica Neue"/>
              <a:cs typeface="Helvetica Neue"/>
              <a:sym typeface="Helvetica Neue"/>
            </a:endParaRPr>
          </a:p>
          <a:p>
            <a:pPr indent="-130175" lvl="0" marL="200025" rtl="0" algn="l">
              <a:lnSpc>
                <a:spcPct val="100000"/>
              </a:lnSpc>
              <a:spcBef>
                <a:spcPts val="100"/>
              </a:spcBef>
              <a:spcAft>
                <a:spcPts val="0"/>
              </a:spcAft>
              <a:buClr>
                <a:srgbClr val="FFFFFF"/>
              </a:buClr>
              <a:buSzPts val="700"/>
              <a:buFont typeface="Helvetica Neue"/>
              <a:buChar char="⬤"/>
            </a:pPr>
            <a:r>
              <a:rPr lang="en-US" sz="700">
                <a:solidFill>
                  <a:srgbClr val="FFFFFF"/>
                </a:solidFill>
                <a:latin typeface="Helvetica Neue"/>
                <a:ea typeface="Helvetica Neue"/>
                <a:cs typeface="Helvetica Neue"/>
                <a:sym typeface="Helvetica Neue"/>
              </a:rPr>
              <a:t>UI design for target group and market</a:t>
            </a:r>
            <a:endParaRPr sz="700">
              <a:solidFill>
                <a:srgbClr val="FFFFFF"/>
              </a:solidFill>
              <a:latin typeface="Helvetica Neue"/>
              <a:ea typeface="Helvetica Neue"/>
              <a:cs typeface="Helvetica Neue"/>
              <a:sym typeface="Helvetica Neue"/>
            </a:endParaRPr>
          </a:p>
          <a:p>
            <a:pPr indent="-174625" lvl="0" marL="200025" rtl="0" algn="l">
              <a:lnSpc>
                <a:spcPct val="60000"/>
              </a:lnSpc>
              <a:spcBef>
                <a:spcPts val="100"/>
              </a:spcBef>
              <a:spcAft>
                <a:spcPts val="0"/>
              </a:spcAft>
              <a:buClr>
                <a:srgbClr val="FFFFFF"/>
              </a:buClr>
              <a:buSzPts val="1400"/>
              <a:buFont typeface="Helvetica Neue"/>
              <a:buChar char="■"/>
            </a:pPr>
            <a:r>
              <a:rPr lang="en-US" sz="700">
                <a:solidFill>
                  <a:srgbClr val="FFFFFF"/>
                </a:solidFill>
                <a:latin typeface="Helvetica Neue"/>
                <a:ea typeface="Helvetica Neue"/>
                <a:cs typeface="Helvetica Neue"/>
                <a:sym typeface="Helvetica Neue"/>
              </a:rPr>
              <a:t>Information Architecture</a:t>
            </a:r>
            <a:endParaRPr sz="700">
              <a:solidFill>
                <a:srgbClr val="FFFFFF"/>
              </a:solidFill>
              <a:latin typeface="Helvetica Neue"/>
              <a:ea typeface="Helvetica Neue"/>
              <a:cs typeface="Helvetica Neue"/>
              <a:sym typeface="Helvetica Neue"/>
            </a:endParaRPr>
          </a:p>
          <a:p>
            <a:pPr indent="-174625" lvl="0" marL="200025" rtl="0" algn="l">
              <a:lnSpc>
                <a:spcPct val="70000"/>
              </a:lnSpc>
              <a:spcBef>
                <a:spcPts val="100"/>
              </a:spcBef>
              <a:spcAft>
                <a:spcPts val="0"/>
              </a:spcAft>
              <a:buClr>
                <a:srgbClr val="FFFFFF"/>
              </a:buClr>
              <a:buSzPts val="1400"/>
              <a:buFont typeface="Helvetica Neue"/>
              <a:buChar char="■"/>
            </a:pPr>
            <a:r>
              <a:rPr lang="en-US" sz="700">
                <a:solidFill>
                  <a:srgbClr val="FFFFFF"/>
                </a:solidFill>
                <a:latin typeface="Helvetica Neue"/>
                <a:ea typeface="Helvetica Neue"/>
                <a:cs typeface="Helvetica Neue"/>
                <a:sym typeface="Helvetica Neue"/>
              </a:rPr>
              <a:t>AWS infrastructure and DevOps setup</a:t>
            </a:r>
            <a:endParaRPr sz="700">
              <a:solidFill>
                <a:srgbClr val="FFFFFF"/>
              </a:solidFill>
              <a:latin typeface="Helvetica Neue"/>
              <a:ea typeface="Helvetica Neue"/>
              <a:cs typeface="Helvetica Neue"/>
              <a:sym typeface="Helvetica Neue"/>
            </a:endParaRPr>
          </a:p>
          <a:p>
            <a:pPr indent="-174625" lvl="0" marL="200025" rtl="0" algn="l">
              <a:lnSpc>
                <a:spcPct val="70000"/>
              </a:lnSpc>
              <a:spcBef>
                <a:spcPts val="100"/>
              </a:spcBef>
              <a:spcAft>
                <a:spcPts val="0"/>
              </a:spcAft>
              <a:buClr>
                <a:srgbClr val="FFFFFF"/>
              </a:buClr>
              <a:buSzPts val="1400"/>
              <a:buFont typeface="Helvetica Neue"/>
              <a:buChar char="■"/>
            </a:pPr>
            <a:r>
              <a:rPr lang="en-US" sz="700">
                <a:solidFill>
                  <a:srgbClr val="FFFFFF"/>
                </a:solidFill>
                <a:latin typeface="Helvetica Neue"/>
                <a:ea typeface="Helvetica Neue"/>
                <a:cs typeface="Helvetica Neue"/>
                <a:sym typeface="Helvetica Neue"/>
              </a:rPr>
              <a:t>Buildout in agile mode</a:t>
            </a:r>
            <a:endParaRPr sz="700">
              <a:solidFill>
                <a:srgbClr val="FFFFFF"/>
              </a:solidFill>
              <a:latin typeface="Helvetica Neue"/>
              <a:ea typeface="Helvetica Neue"/>
              <a:cs typeface="Helvetica Neue"/>
              <a:sym typeface="Helvetica Neue"/>
            </a:endParaRPr>
          </a:p>
          <a:p>
            <a:pPr indent="0" lvl="0" marL="0" rtl="0" algn="l">
              <a:lnSpc>
                <a:spcPct val="90000"/>
              </a:lnSpc>
              <a:spcBef>
                <a:spcPts val="100"/>
              </a:spcBef>
              <a:spcAft>
                <a:spcPts val="0"/>
              </a:spcAft>
              <a:buNone/>
            </a:pPr>
            <a:r>
              <a:t/>
            </a:r>
            <a:endParaRPr sz="800">
              <a:solidFill>
                <a:srgbClr val="FFFFFF"/>
              </a:solidFill>
              <a:latin typeface="Helvetica Neue"/>
              <a:ea typeface="Helvetica Neue"/>
              <a:cs typeface="Helvetica Neue"/>
              <a:sym typeface="Helvetica Neue"/>
            </a:endParaRPr>
          </a:p>
        </p:txBody>
      </p:sp>
      <p:sp>
        <p:nvSpPr>
          <p:cNvPr id="282" name="Google Shape;282;p23"/>
          <p:cNvSpPr/>
          <p:nvPr/>
        </p:nvSpPr>
        <p:spPr>
          <a:xfrm>
            <a:off x="7404600" y="1773657"/>
            <a:ext cx="1510200" cy="2506800"/>
          </a:xfrm>
          <a:prstGeom prst="roundRect">
            <a:avLst>
              <a:gd fmla="val 1574" name="adj"/>
            </a:avLst>
          </a:prstGeom>
          <a:solidFill>
            <a:srgbClr val="FFFFFF"/>
          </a:solidFill>
          <a:ln cap="flat" cmpd="sng" w="28575">
            <a:solidFill>
              <a:schemeClr val="dk1"/>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90000"/>
              </a:lnSpc>
              <a:spcBef>
                <a:spcPts val="0"/>
              </a:spcBef>
              <a:spcAft>
                <a:spcPts val="0"/>
              </a:spcAft>
              <a:buClr>
                <a:schemeClr val="dk1"/>
              </a:buClr>
              <a:buSzPts val="1100"/>
              <a:buFont typeface="Arial"/>
              <a:buNone/>
            </a:pPr>
            <a:r>
              <a:rPr lang="en-US" sz="600">
                <a:solidFill>
                  <a:srgbClr val="B7B7B7"/>
                </a:solidFill>
                <a:latin typeface="Roboto Mono SemiBold"/>
                <a:ea typeface="Roboto Mono SemiBold"/>
                <a:cs typeface="Roboto Mono SemiBold"/>
                <a:sym typeface="Roboto Mono SemiBold"/>
              </a:rPr>
              <a:t>STAGE 5</a:t>
            </a:r>
            <a:endParaRPr sz="600">
              <a:solidFill>
                <a:srgbClr val="B7B7B7"/>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1200">
                <a:solidFill>
                  <a:schemeClr val="dk1"/>
                </a:solidFill>
                <a:latin typeface="Helvetica Neue"/>
                <a:ea typeface="Helvetica Neue"/>
                <a:cs typeface="Helvetica Neue"/>
                <a:sym typeface="Helvetica Neue"/>
              </a:rPr>
              <a:t>Scaling</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dk1"/>
              </a:buClr>
              <a:buSzPts val="1100"/>
              <a:buFont typeface="Arial"/>
              <a:buNone/>
            </a:pPr>
            <a:r>
              <a:rPr b="1" lang="en-US" sz="800">
                <a:solidFill>
                  <a:srgbClr val="0000FF"/>
                </a:solidFill>
                <a:latin typeface="Helvetica Neue"/>
                <a:ea typeface="Helvetica Neue"/>
                <a:cs typeface="Helvetica Neue"/>
                <a:sym typeface="Helvetica Neue"/>
              </a:rPr>
              <a:t>Timing: variable</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434343"/>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US" sz="800">
                <a:solidFill>
                  <a:srgbClr val="666666"/>
                </a:solidFill>
                <a:latin typeface="Helvetica Neue"/>
                <a:ea typeface="Helvetica Neue"/>
                <a:cs typeface="Helvetica Neue"/>
                <a:sym typeface="Helvetica Neue"/>
              </a:rPr>
              <a:t>Launching with the early customers and scaling operations</a:t>
            </a:r>
            <a:endParaRPr sz="800">
              <a:solidFill>
                <a:srgbClr val="666666"/>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chemeClr val="dk1"/>
              </a:solidFill>
              <a:latin typeface="Helvetica Neue"/>
              <a:ea typeface="Helvetica Neue"/>
              <a:cs typeface="Helvetica Neue"/>
              <a:sym typeface="Helvetica Neue"/>
            </a:endParaRPr>
          </a:p>
          <a:p>
            <a:pPr indent="-142875" lvl="0" marL="200025" rtl="0" algn="l">
              <a:lnSpc>
                <a:spcPct val="100000"/>
              </a:lnSpc>
              <a:spcBef>
                <a:spcPts val="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Early customer feedback gathering</a:t>
            </a:r>
            <a:endParaRPr sz="700">
              <a:solidFill>
                <a:schemeClr val="dk1"/>
              </a:solidFill>
              <a:latin typeface="Helvetica Neue"/>
              <a:ea typeface="Helvetica Neue"/>
              <a:cs typeface="Helvetica Neue"/>
              <a:sym typeface="Helvetica Neue"/>
            </a:endParaRPr>
          </a:p>
          <a:p>
            <a:pPr indent="-174625" lvl="0" marL="200025" rtl="0" algn="l">
              <a:lnSpc>
                <a:spcPct val="70000"/>
              </a:lnSpc>
              <a:spcBef>
                <a:spcPts val="100"/>
              </a:spcBef>
              <a:spcAft>
                <a:spcPts val="0"/>
              </a:spcAft>
              <a:buClr>
                <a:srgbClr val="FF006B"/>
              </a:buClr>
              <a:buSzPts val="1400"/>
              <a:buFont typeface="Helvetica Neue"/>
              <a:buChar char="■"/>
            </a:pPr>
            <a:r>
              <a:rPr lang="en-US" sz="700">
                <a:solidFill>
                  <a:schemeClr val="dk1"/>
                </a:solidFill>
                <a:latin typeface="Helvetica Neue"/>
                <a:ea typeface="Helvetica Neue"/>
                <a:cs typeface="Helvetica Neue"/>
                <a:sym typeface="Helvetica Neue"/>
              </a:rPr>
              <a:t>Future tech roadmap</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Marketing campaigns</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Customer acquisition</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Customer onboarding optimization</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Customer support</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Ecosystem buildout</a:t>
            </a:r>
            <a:endParaRPr sz="700">
              <a:solidFill>
                <a:schemeClr val="dk1"/>
              </a:solidFill>
              <a:latin typeface="Helvetica Neue"/>
              <a:ea typeface="Helvetica Neue"/>
              <a:cs typeface="Helvetica Neue"/>
              <a:sym typeface="Helvetica Neue"/>
            </a:endParaRPr>
          </a:p>
          <a:p>
            <a:pPr indent="0" lvl="0" marL="0" rtl="0" algn="l">
              <a:lnSpc>
                <a:spcPct val="100000"/>
              </a:lnSpc>
              <a:spcBef>
                <a:spcPts val="100"/>
              </a:spcBef>
              <a:spcAft>
                <a:spcPts val="0"/>
              </a:spcAft>
              <a:buNone/>
            </a:pPr>
            <a:r>
              <a:t/>
            </a:r>
            <a:endParaRPr sz="800">
              <a:solidFill>
                <a:schemeClr val="dk1"/>
              </a:solidFill>
              <a:latin typeface="Helvetica Neue"/>
              <a:ea typeface="Helvetica Neue"/>
              <a:cs typeface="Helvetica Neue"/>
              <a:sym typeface="Helvetica Neue"/>
            </a:endParaRPr>
          </a:p>
        </p:txBody>
      </p:sp>
      <p:cxnSp>
        <p:nvCxnSpPr>
          <p:cNvPr id="283" name="Google Shape;283;p23"/>
          <p:cNvCxnSpPr/>
          <p:nvPr/>
        </p:nvCxnSpPr>
        <p:spPr>
          <a:xfrm>
            <a:off x="7335111" y="1765900"/>
            <a:ext cx="0" cy="2771400"/>
          </a:xfrm>
          <a:prstGeom prst="straightConnector1">
            <a:avLst/>
          </a:prstGeom>
          <a:noFill/>
          <a:ln cap="flat" cmpd="sng" w="9525">
            <a:solidFill>
              <a:srgbClr val="0000FF"/>
            </a:solidFill>
            <a:prstDash val="solid"/>
            <a:round/>
            <a:headEnd len="med" w="med" type="none"/>
            <a:tailEnd len="med" w="med" type="oval"/>
          </a:ln>
        </p:spPr>
      </p:cxnSp>
      <p:cxnSp>
        <p:nvCxnSpPr>
          <p:cNvPr id="284" name="Google Shape;284;p23"/>
          <p:cNvCxnSpPr>
            <a:stCxn id="278" idx="3"/>
          </p:cNvCxnSpPr>
          <p:nvPr/>
        </p:nvCxnSpPr>
        <p:spPr>
          <a:xfrm>
            <a:off x="3533380" y="3027057"/>
            <a:ext cx="185400" cy="0"/>
          </a:xfrm>
          <a:prstGeom prst="straightConnector1">
            <a:avLst/>
          </a:prstGeom>
          <a:noFill/>
          <a:ln cap="flat" cmpd="sng" w="19050">
            <a:solidFill>
              <a:schemeClr val="dk1"/>
            </a:solidFill>
            <a:prstDash val="solid"/>
            <a:round/>
            <a:headEnd len="med" w="med" type="none"/>
            <a:tailEnd len="med" w="med" type="triangle"/>
          </a:ln>
        </p:spPr>
      </p:cxnSp>
      <p:cxnSp>
        <p:nvCxnSpPr>
          <p:cNvPr id="285" name="Google Shape;285;p23"/>
          <p:cNvCxnSpPr>
            <a:stCxn id="279" idx="3"/>
          </p:cNvCxnSpPr>
          <p:nvPr/>
        </p:nvCxnSpPr>
        <p:spPr>
          <a:xfrm>
            <a:off x="5327184" y="3027057"/>
            <a:ext cx="185400" cy="0"/>
          </a:xfrm>
          <a:prstGeom prst="straightConnector1">
            <a:avLst/>
          </a:prstGeom>
          <a:noFill/>
          <a:ln cap="flat" cmpd="sng" w="19050">
            <a:solidFill>
              <a:schemeClr val="dk1"/>
            </a:solidFill>
            <a:prstDash val="solid"/>
            <a:round/>
            <a:headEnd len="med" w="med" type="none"/>
            <a:tailEnd len="med" w="med" type="triangle"/>
          </a:ln>
        </p:spPr>
      </p:cxnSp>
      <p:cxnSp>
        <p:nvCxnSpPr>
          <p:cNvPr id="286" name="Google Shape;286;p23"/>
          <p:cNvCxnSpPr>
            <a:stCxn id="281" idx="3"/>
          </p:cNvCxnSpPr>
          <p:nvPr/>
        </p:nvCxnSpPr>
        <p:spPr>
          <a:xfrm>
            <a:off x="7120987" y="3027057"/>
            <a:ext cx="185400" cy="0"/>
          </a:xfrm>
          <a:prstGeom prst="straightConnector1">
            <a:avLst/>
          </a:prstGeom>
          <a:noFill/>
          <a:ln cap="flat" cmpd="sng" w="19050">
            <a:solidFill>
              <a:schemeClr val="dk1"/>
            </a:solidFill>
            <a:prstDash val="solid"/>
            <a:round/>
            <a:headEnd len="med" w="med" type="none"/>
            <a:tailEnd len="med" w="med" type="triangle"/>
          </a:ln>
        </p:spPr>
      </p:cxnSp>
      <p:sp>
        <p:nvSpPr>
          <p:cNvPr id="287" name="Google Shape;287;p23"/>
          <p:cNvSpPr txBox="1"/>
          <p:nvPr/>
        </p:nvSpPr>
        <p:spPr>
          <a:xfrm>
            <a:off x="233300" y="1020600"/>
            <a:ext cx="5192100" cy="6771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US" sz="3200">
                <a:solidFill>
                  <a:schemeClr val="dk1"/>
                </a:solidFill>
                <a:latin typeface="Helvetica Neue"/>
                <a:ea typeface="Helvetica Neue"/>
                <a:cs typeface="Helvetica Neue"/>
                <a:sym typeface="Helvetica Neue"/>
              </a:rPr>
              <a:t>Stage-relevant Teams</a:t>
            </a:r>
            <a:endParaRPr sz="1100">
              <a:solidFill>
                <a:srgbClr val="999999"/>
              </a:solidFill>
              <a:latin typeface="Helvetica Neue"/>
              <a:ea typeface="Helvetica Neue"/>
              <a:cs typeface="Helvetica Neue"/>
              <a:sym typeface="Helvetica Neue"/>
            </a:endParaRPr>
          </a:p>
        </p:txBody>
      </p:sp>
      <p:sp>
        <p:nvSpPr>
          <p:cNvPr id="288" name="Google Shape;288;p23"/>
          <p:cNvSpPr txBox="1"/>
          <p:nvPr/>
        </p:nvSpPr>
        <p:spPr>
          <a:xfrm>
            <a:off x="3843202" y="4321975"/>
            <a:ext cx="1540200" cy="215400"/>
          </a:xfrm>
          <a:prstGeom prst="rect">
            <a:avLst/>
          </a:prstGeom>
          <a:solidFill>
            <a:srgbClr val="FFFFFF"/>
          </a:solidFill>
          <a:ln>
            <a:noFill/>
          </a:ln>
        </p:spPr>
        <p:txBody>
          <a:bodyPr anchorCtr="0" anchor="t" bIns="45700" lIns="91425" spcFirstLastPara="1" rIns="91425" wrap="square" tIns="45700">
            <a:spAutoFit/>
          </a:bodyPr>
          <a:lstStyle/>
          <a:p>
            <a:pPr indent="0" lvl="0" marL="0" rtl="0" algn="r">
              <a:spcBef>
                <a:spcPts val="0"/>
              </a:spcBef>
              <a:spcAft>
                <a:spcPts val="0"/>
              </a:spcAft>
              <a:buNone/>
            </a:pPr>
            <a:r>
              <a:rPr b="1" lang="en-US" sz="800">
                <a:solidFill>
                  <a:srgbClr val="0000FF"/>
                </a:solidFill>
                <a:latin typeface="Helvetica Neue"/>
                <a:ea typeface="Helvetica Neue"/>
                <a:cs typeface="Helvetica Neue"/>
                <a:sym typeface="Helvetica Neue"/>
              </a:rPr>
              <a:t>Proof of Market</a:t>
            </a:r>
            <a:endParaRPr/>
          </a:p>
        </p:txBody>
      </p:sp>
      <p:cxnSp>
        <p:nvCxnSpPr>
          <p:cNvPr id="289" name="Google Shape;289;p23"/>
          <p:cNvCxnSpPr/>
          <p:nvPr/>
        </p:nvCxnSpPr>
        <p:spPr>
          <a:xfrm>
            <a:off x="9034425" y="1751475"/>
            <a:ext cx="0" cy="2785800"/>
          </a:xfrm>
          <a:prstGeom prst="straightConnector1">
            <a:avLst/>
          </a:prstGeom>
          <a:noFill/>
          <a:ln cap="flat" cmpd="sng" w="9525">
            <a:solidFill>
              <a:srgbClr val="0000FF"/>
            </a:solidFill>
            <a:prstDash val="solid"/>
            <a:round/>
            <a:headEnd len="med" w="med" type="none"/>
            <a:tailEnd len="med" w="med" type="oval"/>
          </a:ln>
        </p:spPr>
      </p:cxnSp>
      <p:sp>
        <p:nvSpPr>
          <p:cNvPr id="290" name="Google Shape;290;p23"/>
          <p:cNvSpPr txBox="1"/>
          <p:nvPr/>
        </p:nvSpPr>
        <p:spPr>
          <a:xfrm>
            <a:off x="5670614" y="4321975"/>
            <a:ext cx="1540200" cy="215400"/>
          </a:xfrm>
          <a:prstGeom prst="rect">
            <a:avLst/>
          </a:prstGeom>
          <a:solidFill>
            <a:srgbClr val="FFFFFF"/>
          </a:solidFill>
          <a:ln>
            <a:noFill/>
          </a:ln>
        </p:spPr>
        <p:txBody>
          <a:bodyPr anchorCtr="0" anchor="t" bIns="45700" lIns="91425" spcFirstLastPara="1" rIns="91425" wrap="square" tIns="45700">
            <a:spAutoFit/>
          </a:bodyPr>
          <a:lstStyle/>
          <a:p>
            <a:pPr indent="0" lvl="0" marL="0" rtl="0" algn="r">
              <a:spcBef>
                <a:spcPts val="0"/>
              </a:spcBef>
              <a:spcAft>
                <a:spcPts val="0"/>
              </a:spcAft>
              <a:buNone/>
            </a:pPr>
            <a:r>
              <a:rPr b="1" lang="en-US" sz="800">
                <a:solidFill>
                  <a:srgbClr val="0000FF"/>
                </a:solidFill>
                <a:latin typeface="Helvetica Neue"/>
                <a:ea typeface="Helvetica Neue"/>
                <a:cs typeface="Helvetica Neue"/>
                <a:sym typeface="Helvetica Neue"/>
              </a:rPr>
              <a:t>Launch</a:t>
            </a:r>
            <a:endParaRPr/>
          </a:p>
        </p:txBody>
      </p:sp>
      <p:sp>
        <p:nvSpPr>
          <p:cNvPr id="291" name="Google Shape;291;p23"/>
          <p:cNvSpPr txBox="1"/>
          <p:nvPr/>
        </p:nvSpPr>
        <p:spPr>
          <a:xfrm>
            <a:off x="7414677" y="4321975"/>
            <a:ext cx="1540200" cy="215400"/>
          </a:xfrm>
          <a:prstGeom prst="rect">
            <a:avLst/>
          </a:prstGeom>
          <a:solidFill>
            <a:srgbClr val="FFFFFF"/>
          </a:solidFill>
          <a:ln>
            <a:noFill/>
          </a:ln>
        </p:spPr>
        <p:txBody>
          <a:bodyPr anchorCtr="0" anchor="t" bIns="45700" lIns="91425" spcFirstLastPara="1" rIns="91425" wrap="square" tIns="45700">
            <a:spAutoFit/>
          </a:bodyPr>
          <a:lstStyle/>
          <a:p>
            <a:pPr indent="0" lvl="0" marL="0" rtl="0" algn="r">
              <a:spcBef>
                <a:spcPts val="0"/>
              </a:spcBef>
              <a:spcAft>
                <a:spcPts val="0"/>
              </a:spcAft>
              <a:buNone/>
            </a:pPr>
            <a:r>
              <a:rPr b="1" lang="en-US" sz="800">
                <a:solidFill>
                  <a:srgbClr val="0000FF"/>
                </a:solidFill>
                <a:latin typeface="Helvetica Neue"/>
                <a:ea typeface="Helvetica Neue"/>
                <a:cs typeface="Helvetica Neue"/>
                <a:sym typeface="Helvetica Neue"/>
              </a:rPr>
              <a:t>Proof of Scale</a:t>
            </a:r>
            <a:endParaRPr/>
          </a:p>
        </p:txBody>
      </p:sp>
      <p:sp>
        <p:nvSpPr>
          <p:cNvPr id="292" name="Google Shape;292;p23"/>
          <p:cNvSpPr txBox="1"/>
          <p:nvPr/>
        </p:nvSpPr>
        <p:spPr>
          <a:xfrm>
            <a:off x="1766625" y="132439"/>
            <a:ext cx="7225200" cy="471000"/>
          </a:xfrm>
          <a:prstGeom prst="rect">
            <a:avLst/>
          </a:prstGeom>
          <a:noFill/>
          <a:ln>
            <a:noFill/>
          </a:ln>
        </p:spPr>
        <p:txBody>
          <a:bodyPr anchorCtr="0" anchor="t" bIns="91400" lIns="91400" spcFirstLastPara="1" rIns="91400" wrap="square" tIns="91400">
            <a:noAutofit/>
          </a:bodyPr>
          <a:lstStyle/>
          <a:p>
            <a:pPr indent="0" lvl="0" marL="0" rtl="0" algn="r">
              <a:spcBef>
                <a:spcPts val="0"/>
              </a:spcBef>
              <a:spcAft>
                <a:spcPts val="0"/>
              </a:spcAft>
              <a:buNone/>
            </a:pPr>
            <a:r>
              <a:rPr b="1" lang="en-US" sz="1800">
                <a:solidFill>
                  <a:srgbClr val="000000"/>
                </a:solidFill>
                <a:latin typeface="Helvetica Neue"/>
                <a:ea typeface="Helvetica Neue"/>
                <a:cs typeface="Helvetica Neue"/>
                <a:sym typeface="Helvetica Neue"/>
              </a:rPr>
              <a:t>Innovation Development Process, </a:t>
            </a:r>
            <a:r>
              <a:rPr b="1" lang="en-US" sz="1800">
                <a:solidFill>
                  <a:schemeClr val="hlink"/>
                </a:solidFill>
                <a:latin typeface="Helvetica Neue"/>
                <a:ea typeface="Helvetica Neue"/>
                <a:cs typeface="Helvetica Neue"/>
                <a:sym typeface="Helvetica Neue"/>
              </a:rPr>
              <a:t>Tech Build</a:t>
            </a:r>
            <a:r>
              <a:rPr b="1" lang="en-US" sz="1800">
                <a:solidFill>
                  <a:schemeClr val="dk1"/>
                </a:solidFill>
                <a:latin typeface="Helvetica Neue"/>
                <a:ea typeface="Helvetica Neue"/>
                <a:cs typeface="Helvetica Neue"/>
                <a:sym typeface="Helvetica Neue"/>
              </a:rPr>
              <a:t> –– </a:t>
            </a:r>
            <a:r>
              <a:rPr b="1" lang="en-US" sz="1800">
                <a:solidFill>
                  <a:schemeClr val="hlink"/>
                </a:solidFill>
              </a:rPr>
              <a:t>Name</a:t>
            </a:r>
            <a:endParaRPr b="1" sz="1800">
              <a:solidFill>
                <a:schemeClr val="dk1"/>
              </a:solidFill>
              <a:latin typeface="Helvetica Neue"/>
              <a:ea typeface="Helvetica Neue"/>
              <a:cs typeface="Helvetica Neue"/>
              <a:sym typeface="Helvetica Neue"/>
            </a:endParaRPr>
          </a:p>
          <a:p>
            <a:pPr indent="0" lvl="0" marL="0" rtl="0" algn="r">
              <a:spcBef>
                <a:spcPts val="0"/>
              </a:spcBef>
              <a:spcAft>
                <a:spcPts val="0"/>
              </a:spcAft>
              <a:buNone/>
            </a:pPr>
            <a:r>
              <a:t/>
            </a:r>
            <a:endParaRPr b="1" sz="1800">
              <a:latin typeface="Helvetica Neue"/>
              <a:ea typeface="Helvetica Neue"/>
              <a:cs typeface="Helvetica Neue"/>
              <a:sym typeface="Helvetica Neue"/>
            </a:endParaRPr>
          </a:p>
          <a:p>
            <a:pPr indent="0" lvl="0" marL="0" rtl="0" algn="r">
              <a:spcBef>
                <a:spcPts val="0"/>
              </a:spcBef>
              <a:spcAft>
                <a:spcPts val="0"/>
              </a:spcAft>
              <a:buNone/>
            </a:pPr>
            <a:r>
              <a:t/>
            </a:r>
            <a:endParaRPr b="1" sz="1800">
              <a:solidFill>
                <a:srgbClr val="000000"/>
              </a:solidFill>
              <a:latin typeface="Helvetica Neue"/>
              <a:ea typeface="Helvetica Neue"/>
              <a:cs typeface="Helvetica Neue"/>
              <a:sym typeface="Helvetica Neue"/>
            </a:endParaRPr>
          </a:p>
        </p:txBody>
      </p:sp>
      <p:cxnSp>
        <p:nvCxnSpPr>
          <p:cNvPr id="293" name="Google Shape;293;p23"/>
          <p:cNvCxnSpPr/>
          <p:nvPr/>
        </p:nvCxnSpPr>
        <p:spPr>
          <a:xfrm>
            <a:off x="1964551" y="1765863"/>
            <a:ext cx="0" cy="2771400"/>
          </a:xfrm>
          <a:prstGeom prst="straightConnector1">
            <a:avLst/>
          </a:prstGeom>
          <a:noFill/>
          <a:ln cap="flat" cmpd="sng" w="9525">
            <a:solidFill>
              <a:srgbClr val="0000FF"/>
            </a:solidFill>
            <a:prstDash val="solid"/>
            <a:round/>
            <a:headEnd len="med" w="med" type="none"/>
            <a:tailEnd len="med" w="med" type="oval"/>
          </a:ln>
        </p:spPr>
      </p:cxnSp>
      <p:sp>
        <p:nvSpPr>
          <p:cNvPr id="294" name="Google Shape;294;p23"/>
          <p:cNvSpPr txBox="1"/>
          <p:nvPr/>
        </p:nvSpPr>
        <p:spPr>
          <a:xfrm>
            <a:off x="264566" y="4321938"/>
            <a:ext cx="1540200" cy="215400"/>
          </a:xfrm>
          <a:prstGeom prst="rect">
            <a:avLst/>
          </a:prstGeom>
          <a:solidFill>
            <a:srgbClr val="FFFFFF"/>
          </a:solidFill>
          <a:ln>
            <a:noFill/>
          </a:ln>
        </p:spPr>
        <p:txBody>
          <a:bodyPr anchorCtr="0" anchor="t" bIns="45700" lIns="91425" spcFirstLastPara="1" rIns="91425" wrap="square" tIns="45700">
            <a:spAutoFit/>
          </a:bodyPr>
          <a:lstStyle/>
          <a:p>
            <a:pPr indent="0" lvl="0" marL="0" rtl="0" algn="r">
              <a:spcBef>
                <a:spcPts val="0"/>
              </a:spcBef>
              <a:spcAft>
                <a:spcPts val="0"/>
              </a:spcAft>
              <a:buClr>
                <a:srgbClr val="000000"/>
              </a:buClr>
              <a:buSzPts val="1100"/>
              <a:buFont typeface="Arial"/>
              <a:buNone/>
            </a:pPr>
            <a:r>
              <a:rPr b="1" lang="en-US" sz="800">
                <a:solidFill>
                  <a:srgbClr val="0000FF"/>
                </a:solidFill>
                <a:latin typeface="Helvetica Neue"/>
                <a:ea typeface="Helvetica Neue"/>
                <a:cs typeface="Helvetica Neue"/>
                <a:sym typeface="Helvetica Neue"/>
              </a:rPr>
              <a:t>Requirements</a:t>
            </a:r>
            <a:endParaRPr/>
          </a:p>
        </p:txBody>
      </p:sp>
      <p:cxnSp>
        <p:nvCxnSpPr>
          <p:cNvPr id="295" name="Google Shape;295;p23"/>
          <p:cNvCxnSpPr/>
          <p:nvPr/>
        </p:nvCxnSpPr>
        <p:spPr>
          <a:xfrm>
            <a:off x="3759238" y="1765900"/>
            <a:ext cx="0" cy="2771400"/>
          </a:xfrm>
          <a:prstGeom prst="straightConnector1">
            <a:avLst/>
          </a:prstGeom>
          <a:noFill/>
          <a:ln cap="flat" cmpd="sng" w="9525">
            <a:solidFill>
              <a:srgbClr val="0000FF"/>
            </a:solidFill>
            <a:prstDash val="solid"/>
            <a:round/>
            <a:headEnd len="med" w="med" type="none"/>
            <a:tailEnd len="med" w="med" type="oval"/>
          </a:ln>
        </p:spPr>
      </p:cxnSp>
      <p:sp>
        <p:nvSpPr>
          <p:cNvPr id="296" name="Google Shape;296;p23"/>
          <p:cNvSpPr txBox="1"/>
          <p:nvPr/>
        </p:nvSpPr>
        <p:spPr>
          <a:xfrm>
            <a:off x="2059252" y="4321975"/>
            <a:ext cx="1540200" cy="215400"/>
          </a:xfrm>
          <a:prstGeom prst="rect">
            <a:avLst/>
          </a:prstGeom>
          <a:solidFill>
            <a:srgbClr val="FFFFFF"/>
          </a:solidFill>
          <a:ln>
            <a:noFill/>
          </a:ln>
        </p:spPr>
        <p:txBody>
          <a:bodyPr anchorCtr="0" anchor="t" bIns="45700" lIns="91425" spcFirstLastPara="1" rIns="91425" wrap="square" tIns="45700">
            <a:spAutoFit/>
          </a:bodyPr>
          <a:lstStyle/>
          <a:p>
            <a:pPr indent="0" lvl="0" marL="0" rtl="0" algn="r">
              <a:spcBef>
                <a:spcPts val="0"/>
              </a:spcBef>
              <a:spcAft>
                <a:spcPts val="0"/>
              </a:spcAft>
              <a:buNone/>
            </a:pPr>
            <a:r>
              <a:rPr b="1" lang="en-US" sz="800">
                <a:solidFill>
                  <a:srgbClr val="0000FF"/>
                </a:solidFill>
                <a:latin typeface="Helvetica Neue"/>
                <a:ea typeface="Helvetica Neue"/>
                <a:cs typeface="Helvetica Neue"/>
                <a:sym typeface="Helvetica Neue"/>
              </a:rPr>
              <a:t>Value Proposition</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 Intro – U+ Method (Stage 5)">
  <p:cSld name="CUSTOM_6_5">
    <p:spTree>
      <p:nvGrpSpPr>
        <p:cNvPr id="297" name="Shape 297"/>
        <p:cNvGrpSpPr/>
        <p:nvPr/>
      </p:nvGrpSpPr>
      <p:grpSpPr>
        <a:xfrm>
          <a:off x="0" y="0"/>
          <a:ext cx="0" cy="0"/>
          <a:chOff x="0" y="0"/>
          <a:chExt cx="0" cy="0"/>
        </a:xfrm>
      </p:grpSpPr>
      <p:sp>
        <p:nvSpPr>
          <p:cNvPr id="298" name="Google Shape;298;p24"/>
          <p:cNvSpPr/>
          <p:nvPr/>
        </p:nvSpPr>
        <p:spPr>
          <a:xfrm>
            <a:off x="229375" y="1773657"/>
            <a:ext cx="1510200" cy="2506800"/>
          </a:xfrm>
          <a:prstGeom prst="roundRect">
            <a:avLst>
              <a:gd fmla="val 1574" name="adj"/>
            </a:avLst>
          </a:prstGeom>
          <a:solidFill>
            <a:srgbClr val="FFFFFF"/>
          </a:solidFill>
          <a:ln cap="flat" cmpd="sng" w="28575">
            <a:solidFill>
              <a:schemeClr val="dk1"/>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90000"/>
              </a:lnSpc>
              <a:spcBef>
                <a:spcPts val="0"/>
              </a:spcBef>
              <a:spcAft>
                <a:spcPts val="0"/>
              </a:spcAft>
              <a:buNone/>
            </a:pPr>
            <a:r>
              <a:rPr lang="en-US" sz="600">
                <a:solidFill>
                  <a:srgbClr val="B7B7B7"/>
                </a:solidFill>
                <a:latin typeface="Roboto Mono SemiBold"/>
                <a:ea typeface="Roboto Mono SemiBold"/>
                <a:cs typeface="Roboto Mono SemiBold"/>
                <a:sym typeface="Roboto Mono SemiBold"/>
              </a:rPr>
              <a:t>STAGE 1</a:t>
            </a:r>
            <a:endParaRPr sz="600">
              <a:solidFill>
                <a:srgbClr val="B7B7B7"/>
              </a:solidFill>
              <a:latin typeface="Roboto Mono SemiBold"/>
              <a:ea typeface="Roboto Mono SemiBold"/>
              <a:cs typeface="Roboto Mono SemiBold"/>
              <a:sym typeface="Roboto Mono SemiBold"/>
            </a:endParaRPr>
          </a:p>
          <a:p>
            <a:pPr indent="0" lvl="0" marL="0" rtl="0" algn="l">
              <a:lnSpc>
                <a:spcPct val="90000"/>
              </a:lnSpc>
              <a:spcBef>
                <a:spcPts val="0"/>
              </a:spcBef>
              <a:spcAft>
                <a:spcPts val="0"/>
              </a:spcAft>
              <a:buNone/>
            </a:pPr>
            <a:r>
              <a:rPr b="1" lang="en-US" sz="1200">
                <a:solidFill>
                  <a:schemeClr val="dk1"/>
                </a:solidFill>
                <a:latin typeface="Helvetica Neue"/>
                <a:ea typeface="Helvetica Neue"/>
                <a:cs typeface="Helvetica Neue"/>
                <a:sym typeface="Helvetica Neue"/>
              </a:rPr>
              <a:t>Ideation /</a:t>
            </a:r>
            <a:br>
              <a:rPr b="1" lang="en-US" sz="1200">
                <a:solidFill>
                  <a:schemeClr val="dk1"/>
                </a:solidFill>
                <a:latin typeface="Helvetica Neue"/>
                <a:ea typeface="Helvetica Neue"/>
                <a:cs typeface="Helvetica Neue"/>
                <a:sym typeface="Helvetica Neue"/>
              </a:rPr>
            </a:br>
            <a:r>
              <a:rPr b="1" lang="en-US" sz="1200">
                <a:solidFill>
                  <a:schemeClr val="dk1"/>
                </a:solidFill>
                <a:latin typeface="Helvetica Neue"/>
                <a:ea typeface="Helvetica Neue"/>
                <a:cs typeface="Helvetica Neue"/>
                <a:sym typeface="Helvetica Neue"/>
              </a:rPr>
              <a:t>IP Prioritization</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800">
                <a:solidFill>
                  <a:srgbClr val="0000FF"/>
                </a:solidFill>
                <a:latin typeface="Helvetica Neue"/>
                <a:ea typeface="Helvetica Neue"/>
                <a:cs typeface="Helvetica Neue"/>
                <a:sym typeface="Helvetica Neue"/>
              </a:rPr>
              <a:t>Timing: 1 month</a:t>
            </a:r>
            <a:endParaRPr b="1" sz="800">
              <a:solidFill>
                <a:srgbClr val="0000FF"/>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434343"/>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US" sz="800">
                <a:solidFill>
                  <a:srgbClr val="666666"/>
                </a:solidFill>
                <a:latin typeface="Helvetica Neue"/>
                <a:ea typeface="Helvetica Neue"/>
                <a:cs typeface="Helvetica Neue"/>
                <a:sym typeface="Helvetica Neue"/>
              </a:rPr>
              <a:t>Ideation or IP Prioritization including potential use cases</a:t>
            </a:r>
            <a:endParaRPr sz="800">
              <a:solidFill>
                <a:srgbClr val="666666"/>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chemeClr val="dk1"/>
              </a:solidFill>
              <a:latin typeface="Helvetica Neue"/>
              <a:ea typeface="Helvetica Neue"/>
              <a:cs typeface="Helvetica Neue"/>
              <a:sym typeface="Helvetica Neue"/>
            </a:endParaRPr>
          </a:p>
          <a:p>
            <a:pPr indent="-142875" lvl="0" marL="200025" rtl="0" algn="l">
              <a:lnSpc>
                <a:spcPct val="100000"/>
              </a:lnSpc>
              <a:spcBef>
                <a:spcPts val="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Definition of commercialization goals</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IP Inventory &amp; Prioritization</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Rank based on highest revenue potential vs. likelihood of winning</a:t>
            </a:r>
            <a:endParaRPr sz="700">
              <a:solidFill>
                <a:schemeClr val="dk1"/>
              </a:solidFill>
              <a:latin typeface="Helvetica Neue"/>
              <a:ea typeface="Helvetica Neue"/>
              <a:cs typeface="Helvetica Neue"/>
              <a:sym typeface="Helvetica Neue"/>
            </a:endParaRPr>
          </a:p>
          <a:p>
            <a:pPr indent="0" lvl="0" marL="0" rtl="0" algn="l">
              <a:lnSpc>
                <a:spcPct val="90000"/>
              </a:lnSpc>
              <a:spcBef>
                <a:spcPts val="100"/>
              </a:spcBef>
              <a:spcAft>
                <a:spcPts val="0"/>
              </a:spcAft>
              <a:buNone/>
            </a:pPr>
            <a:r>
              <a:t/>
            </a:r>
            <a:endParaRPr sz="800">
              <a:solidFill>
                <a:schemeClr val="dk1"/>
              </a:solidFill>
              <a:latin typeface="Helvetica Neue"/>
              <a:ea typeface="Helvetica Neue"/>
              <a:cs typeface="Helvetica Neue"/>
              <a:sym typeface="Helvetica Neue"/>
            </a:endParaRPr>
          </a:p>
        </p:txBody>
      </p:sp>
      <p:cxnSp>
        <p:nvCxnSpPr>
          <p:cNvPr id="299" name="Google Shape;299;p24"/>
          <p:cNvCxnSpPr>
            <a:stCxn id="298" idx="3"/>
          </p:cNvCxnSpPr>
          <p:nvPr/>
        </p:nvCxnSpPr>
        <p:spPr>
          <a:xfrm>
            <a:off x="1739575" y="3027057"/>
            <a:ext cx="185400" cy="0"/>
          </a:xfrm>
          <a:prstGeom prst="straightConnector1">
            <a:avLst/>
          </a:prstGeom>
          <a:noFill/>
          <a:ln cap="flat" cmpd="sng" w="19050">
            <a:solidFill>
              <a:schemeClr val="dk1"/>
            </a:solidFill>
            <a:prstDash val="solid"/>
            <a:round/>
            <a:headEnd len="med" w="med" type="none"/>
            <a:tailEnd len="med" w="med" type="triangle"/>
          </a:ln>
        </p:spPr>
      </p:cxnSp>
      <p:sp>
        <p:nvSpPr>
          <p:cNvPr id="300" name="Google Shape;300;p24"/>
          <p:cNvSpPr/>
          <p:nvPr/>
        </p:nvSpPr>
        <p:spPr>
          <a:xfrm>
            <a:off x="5641321" y="1297860"/>
            <a:ext cx="211200" cy="182700"/>
          </a:xfrm>
          <a:prstGeom prst="triangle">
            <a:avLst>
              <a:gd fmla="val 50000" name="adj"/>
            </a:avLst>
          </a:prstGeom>
          <a:solidFill>
            <a:srgbClr val="FFA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301" name="Google Shape;301;p24"/>
          <p:cNvSpPr txBox="1"/>
          <p:nvPr/>
        </p:nvSpPr>
        <p:spPr>
          <a:xfrm>
            <a:off x="5940383" y="1281947"/>
            <a:ext cx="494100" cy="2817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700">
                <a:solidFill>
                  <a:schemeClr val="dk1"/>
                </a:solidFill>
                <a:latin typeface="Helvetica Neue"/>
                <a:ea typeface="Helvetica Neue"/>
                <a:cs typeface="Helvetica Neue"/>
                <a:sym typeface="Helvetica Neue"/>
              </a:rPr>
              <a:t>Product</a:t>
            </a:r>
            <a:endParaRPr sz="900"/>
          </a:p>
        </p:txBody>
      </p:sp>
      <p:sp>
        <p:nvSpPr>
          <p:cNvPr id="302" name="Google Shape;302;p24"/>
          <p:cNvSpPr/>
          <p:nvPr/>
        </p:nvSpPr>
        <p:spPr>
          <a:xfrm rot="-5400000">
            <a:off x="6470358" y="1316208"/>
            <a:ext cx="206400" cy="178500"/>
          </a:xfrm>
          <a:prstGeom prst="hexagon">
            <a:avLst>
              <a:gd fmla="val 25000" name="adj"/>
              <a:gd fmla="val 115470" name="vf"/>
            </a:avLst>
          </a:prstGeom>
          <a:solidFill>
            <a:srgbClr val="00FA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303" name="Google Shape;303;p24"/>
          <p:cNvSpPr txBox="1"/>
          <p:nvPr/>
        </p:nvSpPr>
        <p:spPr>
          <a:xfrm>
            <a:off x="6767158" y="1281493"/>
            <a:ext cx="494100" cy="2817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700">
                <a:solidFill>
                  <a:schemeClr val="dk1"/>
                </a:solidFill>
                <a:latin typeface="Helvetica Neue"/>
                <a:ea typeface="Helvetica Neue"/>
                <a:cs typeface="Helvetica Neue"/>
                <a:sym typeface="Helvetica Neue"/>
              </a:rPr>
              <a:t>Market</a:t>
            </a:r>
            <a:endParaRPr sz="900"/>
          </a:p>
        </p:txBody>
      </p:sp>
      <p:sp>
        <p:nvSpPr>
          <p:cNvPr id="304" name="Google Shape;304;p24"/>
          <p:cNvSpPr/>
          <p:nvPr/>
        </p:nvSpPr>
        <p:spPr>
          <a:xfrm>
            <a:off x="7311083" y="1316220"/>
            <a:ext cx="178500" cy="178500"/>
          </a:xfrm>
          <a:prstGeom prst="ellipse">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305" name="Google Shape;305;p24"/>
          <p:cNvSpPr txBox="1"/>
          <p:nvPr/>
        </p:nvSpPr>
        <p:spPr>
          <a:xfrm>
            <a:off x="7593924" y="1281486"/>
            <a:ext cx="494100" cy="2817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700">
                <a:solidFill>
                  <a:schemeClr val="dk1"/>
                </a:solidFill>
                <a:latin typeface="Helvetica Neue"/>
                <a:ea typeface="Helvetica Neue"/>
                <a:cs typeface="Helvetica Neue"/>
                <a:sym typeface="Helvetica Neue"/>
              </a:rPr>
              <a:t>Design</a:t>
            </a:r>
            <a:endParaRPr sz="900"/>
          </a:p>
        </p:txBody>
      </p:sp>
      <p:sp>
        <p:nvSpPr>
          <p:cNvPr id="306" name="Google Shape;306;p24"/>
          <p:cNvSpPr/>
          <p:nvPr/>
        </p:nvSpPr>
        <p:spPr>
          <a:xfrm>
            <a:off x="8137849" y="1316187"/>
            <a:ext cx="178500" cy="178500"/>
          </a:xfrm>
          <a:prstGeom prst="rect">
            <a:avLst/>
          </a:prstGeom>
          <a:solidFill>
            <a:srgbClr val="FF00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307" name="Google Shape;307;p24"/>
          <p:cNvSpPr txBox="1"/>
          <p:nvPr/>
        </p:nvSpPr>
        <p:spPr>
          <a:xfrm>
            <a:off x="8420695" y="1281479"/>
            <a:ext cx="494100" cy="2817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700">
                <a:solidFill>
                  <a:schemeClr val="dk1"/>
                </a:solidFill>
                <a:latin typeface="Helvetica Neue"/>
                <a:ea typeface="Helvetica Neue"/>
                <a:cs typeface="Helvetica Neue"/>
                <a:sym typeface="Helvetica Neue"/>
              </a:rPr>
              <a:t>Tech</a:t>
            </a:r>
            <a:endParaRPr sz="900"/>
          </a:p>
        </p:txBody>
      </p:sp>
      <p:sp>
        <p:nvSpPr>
          <p:cNvPr id="308" name="Google Shape;308;p24"/>
          <p:cNvSpPr/>
          <p:nvPr/>
        </p:nvSpPr>
        <p:spPr>
          <a:xfrm>
            <a:off x="2023180" y="1773657"/>
            <a:ext cx="1510200" cy="2506800"/>
          </a:xfrm>
          <a:prstGeom prst="roundRect">
            <a:avLst>
              <a:gd fmla="val 1574" name="adj"/>
            </a:avLst>
          </a:prstGeom>
          <a:solidFill>
            <a:srgbClr val="FFFFFF"/>
          </a:solidFill>
          <a:ln cap="flat" cmpd="sng" w="28575">
            <a:solidFill>
              <a:schemeClr val="dk1"/>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90000"/>
              </a:lnSpc>
              <a:spcBef>
                <a:spcPts val="0"/>
              </a:spcBef>
              <a:spcAft>
                <a:spcPts val="0"/>
              </a:spcAft>
              <a:buClr>
                <a:schemeClr val="dk1"/>
              </a:buClr>
              <a:buSzPts val="1100"/>
              <a:buFont typeface="Arial"/>
              <a:buNone/>
            </a:pPr>
            <a:r>
              <a:rPr lang="en-US" sz="600">
                <a:solidFill>
                  <a:srgbClr val="B7B7B7"/>
                </a:solidFill>
                <a:latin typeface="Roboto Mono SemiBold"/>
                <a:ea typeface="Roboto Mono SemiBold"/>
                <a:cs typeface="Roboto Mono SemiBold"/>
                <a:sym typeface="Roboto Mono SemiBold"/>
              </a:rPr>
              <a:t>STAGE 2</a:t>
            </a:r>
            <a:endParaRPr sz="600">
              <a:solidFill>
                <a:srgbClr val="B7B7B7"/>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1200">
                <a:solidFill>
                  <a:schemeClr val="dk1"/>
                </a:solidFill>
                <a:latin typeface="Helvetica Neue"/>
                <a:ea typeface="Helvetica Neue"/>
                <a:cs typeface="Helvetica Neue"/>
                <a:sym typeface="Helvetica Neue"/>
              </a:rPr>
              <a:t>Validation</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dk1"/>
              </a:buClr>
              <a:buSzPts val="1100"/>
              <a:buFont typeface="Arial"/>
              <a:buNone/>
            </a:pPr>
            <a:r>
              <a:rPr b="1" lang="en-US" sz="800">
                <a:solidFill>
                  <a:srgbClr val="0000FF"/>
                </a:solidFill>
                <a:latin typeface="Helvetica Neue"/>
                <a:ea typeface="Helvetica Neue"/>
                <a:cs typeface="Helvetica Neue"/>
                <a:sym typeface="Helvetica Neue"/>
              </a:rPr>
              <a:t>Timing: 1 month</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434343"/>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US" sz="800">
                <a:solidFill>
                  <a:srgbClr val="666666"/>
                </a:solidFill>
                <a:latin typeface="Helvetica Neue"/>
                <a:ea typeface="Helvetica Neue"/>
                <a:cs typeface="Helvetica Neue"/>
                <a:sym typeface="Helvetica Neue"/>
              </a:rPr>
              <a:t>Initial idea validation and market testing</a:t>
            </a:r>
            <a:endParaRPr sz="800">
              <a:solidFill>
                <a:srgbClr val="666666"/>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chemeClr val="dk1"/>
              </a:solidFill>
              <a:latin typeface="Helvetica Neue"/>
              <a:ea typeface="Helvetica Neue"/>
              <a:cs typeface="Helvetica Neue"/>
              <a:sym typeface="Helvetica Neue"/>
            </a:endParaRPr>
          </a:p>
          <a:p>
            <a:pPr indent="-142875" lvl="0" marL="200025" rtl="0" algn="l">
              <a:lnSpc>
                <a:spcPct val="100000"/>
              </a:lnSpc>
              <a:spcBef>
                <a:spcPts val="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MVP target markets (geographic) for rapid adoption</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Initial GTM proposition / product</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Target users</a:t>
            </a:r>
            <a:endParaRPr sz="700">
              <a:solidFill>
                <a:schemeClr val="dk1"/>
              </a:solidFill>
              <a:latin typeface="Helvetica Neue"/>
              <a:ea typeface="Helvetica Neue"/>
              <a:cs typeface="Helvetica Neue"/>
              <a:sym typeface="Helvetica Neue"/>
            </a:endParaRPr>
          </a:p>
          <a:p>
            <a:pPr indent="-130175" lvl="0" marL="200025" rtl="0" algn="l">
              <a:lnSpc>
                <a:spcPct val="100000"/>
              </a:lnSpc>
              <a:spcBef>
                <a:spcPts val="100"/>
              </a:spcBef>
              <a:spcAft>
                <a:spcPts val="0"/>
              </a:spcAft>
              <a:buClr>
                <a:srgbClr val="0000FF"/>
              </a:buClr>
              <a:buSzPts val="700"/>
              <a:buFont typeface="Helvetica Neue"/>
              <a:buChar char="⬤"/>
            </a:pPr>
            <a:r>
              <a:rPr lang="en-US" sz="700">
                <a:solidFill>
                  <a:schemeClr val="dk1"/>
                </a:solidFill>
                <a:latin typeface="Helvetica Neue"/>
                <a:ea typeface="Helvetica Neue"/>
                <a:cs typeface="Helvetica Neue"/>
                <a:sym typeface="Helvetica Neue"/>
              </a:rPr>
              <a:t>Product positioning</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High-level user stories</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Legal requirements</a:t>
            </a:r>
            <a:endParaRPr sz="700">
              <a:solidFill>
                <a:schemeClr val="dk1"/>
              </a:solidFill>
              <a:latin typeface="Helvetica Neue"/>
              <a:ea typeface="Helvetica Neue"/>
              <a:cs typeface="Helvetica Neue"/>
              <a:sym typeface="Helvetica Neue"/>
            </a:endParaRPr>
          </a:p>
          <a:p>
            <a:pPr indent="0" lvl="0" marL="0" rtl="0" algn="l">
              <a:lnSpc>
                <a:spcPct val="90000"/>
              </a:lnSpc>
              <a:spcBef>
                <a:spcPts val="100"/>
              </a:spcBef>
              <a:spcAft>
                <a:spcPts val="0"/>
              </a:spcAft>
              <a:buNone/>
            </a:pPr>
            <a:r>
              <a:t/>
            </a:r>
            <a:endParaRPr sz="800">
              <a:solidFill>
                <a:schemeClr val="dk1"/>
              </a:solidFill>
              <a:latin typeface="Helvetica Neue"/>
              <a:ea typeface="Helvetica Neue"/>
              <a:cs typeface="Helvetica Neue"/>
              <a:sym typeface="Helvetica Neue"/>
            </a:endParaRPr>
          </a:p>
        </p:txBody>
      </p:sp>
      <p:sp>
        <p:nvSpPr>
          <p:cNvPr id="309" name="Google Shape;309;p24"/>
          <p:cNvSpPr/>
          <p:nvPr/>
        </p:nvSpPr>
        <p:spPr>
          <a:xfrm>
            <a:off x="3816984" y="1773657"/>
            <a:ext cx="1510200" cy="2506800"/>
          </a:xfrm>
          <a:prstGeom prst="roundRect">
            <a:avLst>
              <a:gd fmla="val 1574" name="adj"/>
            </a:avLst>
          </a:prstGeom>
          <a:solidFill>
            <a:srgbClr val="FFFFFF"/>
          </a:solidFill>
          <a:ln cap="flat" cmpd="sng" w="28575">
            <a:solidFill>
              <a:schemeClr val="dk1"/>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90000"/>
              </a:lnSpc>
              <a:spcBef>
                <a:spcPts val="0"/>
              </a:spcBef>
              <a:spcAft>
                <a:spcPts val="0"/>
              </a:spcAft>
              <a:buNone/>
            </a:pPr>
            <a:r>
              <a:rPr lang="en-US" sz="600">
                <a:solidFill>
                  <a:srgbClr val="B7B7B7"/>
                </a:solidFill>
                <a:latin typeface="Roboto Mono SemiBold"/>
                <a:ea typeface="Roboto Mono SemiBold"/>
                <a:cs typeface="Roboto Mono SemiBold"/>
                <a:sym typeface="Roboto Mono SemiBold"/>
              </a:rPr>
              <a:t>STAGE 3</a:t>
            </a:r>
            <a:endParaRPr sz="600">
              <a:solidFill>
                <a:srgbClr val="B7B7B7"/>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1200">
                <a:solidFill>
                  <a:schemeClr val="dk1"/>
                </a:solidFill>
                <a:latin typeface="Helvetica Neue"/>
                <a:ea typeface="Helvetica Neue"/>
                <a:cs typeface="Helvetica Neue"/>
                <a:sym typeface="Helvetica Neue"/>
              </a:rPr>
              <a:t>Market Testing</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dk1"/>
              </a:buClr>
              <a:buSzPts val="1100"/>
              <a:buFont typeface="Arial"/>
              <a:buNone/>
            </a:pPr>
            <a:r>
              <a:rPr b="1" lang="en-US" sz="800">
                <a:solidFill>
                  <a:srgbClr val="0000FF"/>
                </a:solidFill>
                <a:latin typeface="Helvetica Neue"/>
                <a:ea typeface="Helvetica Neue"/>
                <a:cs typeface="Helvetica Neue"/>
                <a:sym typeface="Helvetica Neue"/>
              </a:rPr>
              <a:t>Timing: 2 months</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434343"/>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US" sz="800">
                <a:solidFill>
                  <a:srgbClr val="666666"/>
                </a:solidFill>
                <a:latin typeface="Helvetica Neue"/>
                <a:ea typeface="Helvetica Neue"/>
                <a:cs typeface="Helvetica Neue"/>
                <a:sym typeface="Helvetica Neue"/>
              </a:rPr>
              <a:t>Strategy for taking the </a:t>
            </a:r>
            <a:br>
              <a:rPr lang="en-US" sz="800">
                <a:solidFill>
                  <a:srgbClr val="666666"/>
                </a:solidFill>
                <a:latin typeface="Helvetica Neue"/>
                <a:ea typeface="Helvetica Neue"/>
                <a:cs typeface="Helvetica Neue"/>
                <a:sym typeface="Helvetica Neue"/>
              </a:rPr>
            </a:br>
            <a:r>
              <a:rPr lang="en-US" sz="800">
                <a:solidFill>
                  <a:srgbClr val="666666"/>
                </a:solidFill>
                <a:latin typeface="Helvetica Neue"/>
                <a:ea typeface="Helvetica Neue"/>
                <a:cs typeface="Helvetica Neue"/>
                <a:sym typeface="Helvetica Neue"/>
              </a:rPr>
              <a:t>MVP to market</a:t>
            </a:r>
            <a:endParaRPr sz="800">
              <a:solidFill>
                <a:srgbClr val="666666"/>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chemeClr val="dk1"/>
              </a:solidFill>
              <a:latin typeface="Helvetica Neue"/>
              <a:ea typeface="Helvetica Neue"/>
              <a:cs typeface="Helvetica Neue"/>
              <a:sym typeface="Helvetica Neue"/>
            </a:endParaRPr>
          </a:p>
          <a:p>
            <a:pPr indent="-142875" lvl="0" marL="200025" rtl="0" algn="l">
              <a:lnSpc>
                <a:spcPct val="100000"/>
              </a:lnSpc>
              <a:spcBef>
                <a:spcPts val="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Channel testing</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Pricing sensitivity</a:t>
            </a:r>
            <a:endParaRPr sz="700">
              <a:solidFill>
                <a:schemeClr val="dk1"/>
              </a:solidFill>
              <a:latin typeface="Helvetica Neue"/>
              <a:ea typeface="Helvetica Neue"/>
              <a:cs typeface="Helvetica Neue"/>
              <a:sym typeface="Helvetica Neue"/>
            </a:endParaRPr>
          </a:p>
          <a:p>
            <a:pPr indent="-130175" lvl="0" marL="200025" rtl="0" algn="l">
              <a:lnSpc>
                <a:spcPct val="100000"/>
              </a:lnSpc>
              <a:spcBef>
                <a:spcPts val="100"/>
              </a:spcBef>
              <a:spcAft>
                <a:spcPts val="0"/>
              </a:spcAft>
              <a:buClr>
                <a:srgbClr val="0000FF"/>
              </a:buClr>
              <a:buSzPts val="700"/>
              <a:buFont typeface="Helvetica Neue"/>
              <a:buChar char="⬤"/>
            </a:pPr>
            <a:r>
              <a:rPr lang="en-US" sz="700">
                <a:solidFill>
                  <a:schemeClr val="dk1"/>
                </a:solidFill>
                <a:latin typeface="Helvetica Neue"/>
                <a:ea typeface="Helvetica Neue"/>
                <a:cs typeface="Helvetica Neue"/>
                <a:sym typeface="Helvetica Neue"/>
              </a:rPr>
              <a:t>Brand and communications</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Wireframe prototype of the MVP scope to test with users</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Iteration of prototypes based on feedback</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00FAA0"/>
              </a:buClr>
              <a:buSzPts val="900"/>
              <a:buFont typeface="Helvetica Neue"/>
              <a:buChar char="⬢"/>
            </a:pPr>
            <a:r>
              <a:rPr lang="en-US" sz="700">
                <a:solidFill>
                  <a:schemeClr val="dk1"/>
                </a:solidFill>
                <a:latin typeface="Helvetica Neue"/>
                <a:ea typeface="Helvetica Neue"/>
                <a:cs typeface="Helvetica Neue"/>
                <a:sym typeface="Helvetica Neue"/>
              </a:rPr>
              <a:t>Microsite smoke testing</a:t>
            </a:r>
            <a:endParaRPr sz="700">
              <a:solidFill>
                <a:schemeClr val="dk1"/>
              </a:solidFill>
              <a:latin typeface="Helvetica Neue"/>
              <a:ea typeface="Helvetica Neue"/>
              <a:cs typeface="Helvetica Neue"/>
              <a:sym typeface="Helvetica Neue"/>
            </a:endParaRPr>
          </a:p>
          <a:p>
            <a:pPr indent="0" lvl="0" marL="0" rtl="0" algn="l">
              <a:lnSpc>
                <a:spcPct val="90000"/>
              </a:lnSpc>
              <a:spcBef>
                <a:spcPts val="100"/>
              </a:spcBef>
              <a:spcAft>
                <a:spcPts val="0"/>
              </a:spcAft>
              <a:buNone/>
            </a:pPr>
            <a:r>
              <a:t/>
            </a:r>
            <a:endParaRPr sz="800">
              <a:solidFill>
                <a:schemeClr val="dk1"/>
              </a:solidFill>
              <a:latin typeface="Helvetica Neue"/>
              <a:ea typeface="Helvetica Neue"/>
              <a:cs typeface="Helvetica Neue"/>
              <a:sym typeface="Helvetica Neue"/>
            </a:endParaRPr>
          </a:p>
        </p:txBody>
      </p:sp>
      <p:cxnSp>
        <p:nvCxnSpPr>
          <p:cNvPr id="310" name="Google Shape;310;p24"/>
          <p:cNvCxnSpPr/>
          <p:nvPr/>
        </p:nvCxnSpPr>
        <p:spPr>
          <a:xfrm>
            <a:off x="5546362" y="1765900"/>
            <a:ext cx="0" cy="2771400"/>
          </a:xfrm>
          <a:prstGeom prst="straightConnector1">
            <a:avLst/>
          </a:prstGeom>
          <a:noFill/>
          <a:ln cap="flat" cmpd="sng" w="9525">
            <a:solidFill>
              <a:srgbClr val="0000FF"/>
            </a:solidFill>
            <a:prstDash val="solid"/>
            <a:round/>
            <a:headEnd len="med" w="med" type="none"/>
            <a:tailEnd len="med" w="med" type="oval"/>
          </a:ln>
        </p:spPr>
      </p:cxnSp>
      <p:sp>
        <p:nvSpPr>
          <p:cNvPr id="311" name="Google Shape;311;p24"/>
          <p:cNvSpPr/>
          <p:nvPr/>
        </p:nvSpPr>
        <p:spPr>
          <a:xfrm>
            <a:off x="5610787" y="1773657"/>
            <a:ext cx="1510200" cy="2506800"/>
          </a:xfrm>
          <a:prstGeom prst="roundRect">
            <a:avLst>
              <a:gd fmla="val 1574" name="adj"/>
            </a:avLst>
          </a:prstGeom>
          <a:solidFill>
            <a:srgbClr val="FFFFFF"/>
          </a:solidFill>
          <a:ln cap="flat" cmpd="sng" w="28575">
            <a:solidFill>
              <a:schemeClr val="dk1"/>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90000"/>
              </a:lnSpc>
              <a:spcBef>
                <a:spcPts val="0"/>
              </a:spcBef>
              <a:spcAft>
                <a:spcPts val="0"/>
              </a:spcAft>
              <a:buClr>
                <a:schemeClr val="dk1"/>
              </a:buClr>
              <a:buSzPts val="1100"/>
              <a:buFont typeface="Arial"/>
              <a:buNone/>
            </a:pPr>
            <a:r>
              <a:rPr lang="en-US" sz="600">
                <a:solidFill>
                  <a:srgbClr val="B7B7B7"/>
                </a:solidFill>
                <a:latin typeface="Roboto Mono SemiBold"/>
                <a:ea typeface="Roboto Mono SemiBold"/>
                <a:cs typeface="Roboto Mono SemiBold"/>
                <a:sym typeface="Roboto Mono SemiBold"/>
              </a:rPr>
              <a:t>STAGE 4</a:t>
            </a:r>
            <a:endParaRPr sz="600">
              <a:solidFill>
                <a:srgbClr val="B7B7B7"/>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1200">
                <a:solidFill>
                  <a:schemeClr val="dk1"/>
                </a:solidFill>
                <a:latin typeface="Helvetica Neue"/>
                <a:ea typeface="Helvetica Neue"/>
                <a:cs typeface="Helvetica Neue"/>
                <a:sym typeface="Helvetica Neue"/>
              </a:rPr>
              <a:t>Tech Build</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dk1"/>
              </a:buClr>
              <a:buSzPts val="1100"/>
              <a:buFont typeface="Arial"/>
              <a:buNone/>
            </a:pPr>
            <a:r>
              <a:rPr b="1" lang="en-US" sz="800">
                <a:solidFill>
                  <a:srgbClr val="0000FF"/>
                </a:solidFill>
                <a:latin typeface="Helvetica Neue"/>
                <a:ea typeface="Helvetica Neue"/>
                <a:cs typeface="Helvetica Neue"/>
                <a:sym typeface="Helvetica Neue"/>
              </a:rPr>
              <a:t>Timing: ~3 months</a:t>
            </a:r>
            <a:endParaRPr b="1" sz="1200">
              <a:solidFill>
                <a:schemeClr val="dk1"/>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666666"/>
              </a:solidFill>
              <a:latin typeface="Helvetica Neue"/>
              <a:ea typeface="Helvetica Neue"/>
              <a:cs typeface="Helvetica Neue"/>
              <a:sym typeface="Helvetica Neue"/>
            </a:endParaRPr>
          </a:p>
          <a:p>
            <a:pPr indent="0" lvl="0" marL="0" rtl="0" algn="l">
              <a:spcBef>
                <a:spcPts val="0"/>
              </a:spcBef>
              <a:spcAft>
                <a:spcPts val="0"/>
              </a:spcAft>
              <a:buNone/>
            </a:pPr>
            <a:r>
              <a:rPr lang="en-US" sz="800">
                <a:solidFill>
                  <a:srgbClr val="666666"/>
                </a:solidFill>
                <a:latin typeface="Helvetica Neue"/>
                <a:ea typeface="Helvetica Neue"/>
                <a:cs typeface="Helvetica Neue"/>
                <a:sym typeface="Helvetica Neue"/>
              </a:rPr>
              <a:t>Specification and build of the MVP </a:t>
            </a:r>
            <a:endParaRPr sz="800">
              <a:solidFill>
                <a:srgbClr val="666666"/>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chemeClr val="dk1"/>
              </a:solidFill>
              <a:latin typeface="Helvetica Neue"/>
              <a:ea typeface="Helvetica Neue"/>
              <a:cs typeface="Helvetica Neue"/>
              <a:sym typeface="Helvetica Neue"/>
            </a:endParaRPr>
          </a:p>
          <a:p>
            <a:pPr indent="-142875" lvl="0" marL="200025" rtl="0" algn="l">
              <a:lnSpc>
                <a:spcPct val="100000"/>
              </a:lnSpc>
              <a:spcBef>
                <a:spcPts val="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Product definition</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MVP specification</a:t>
            </a:r>
            <a:endParaRPr sz="700">
              <a:solidFill>
                <a:schemeClr val="dk1"/>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A800"/>
              </a:buClr>
              <a:buSzPts val="900"/>
              <a:buFont typeface="Helvetica Neue"/>
              <a:buChar char="▲"/>
            </a:pPr>
            <a:r>
              <a:rPr lang="en-US" sz="700">
                <a:solidFill>
                  <a:schemeClr val="dk1"/>
                </a:solidFill>
                <a:latin typeface="Helvetica Neue"/>
                <a:ea typeface="Helvetica Neue"/>
                <a:cs typeface="Helvetica Neue"/>
                <a:sym typeface="Helvetica Neue"/>
              </a:rPr>
              <a:t>MVP scoping</a:t>
            </a:r>
            <a:endParaRPr sz="700">
              <a:solidFill>
                <a:schemeClr val="dk1"/>
              </a:solidFill>
              <a:latin typeface="Helvetica Neue"/>
              <a:ea typeface="Helvetica Neue"/>
              <a:cs typeface="Helvetica Neue"/>
              <a:sym typeface="Helvetica Neue"/>
            </a:endParaRPr>
          </a:p>
          <a:p>
            <a:pPr indent="-130175" lvl="0" marL="200025" rtl="0" algn="l">
              <a:lnSpc>
                <a:spcPct val="100000"/>
              </a:lnSpc>
              <a:spcBef>
                <a:spcPts val="100"/>
              </a:spcBef>
              <a:spcAft>
                <a:spcPts val="0"/>
              </a:spcAft>
              <a:buClr>
                <a:srgbClr val="0000FF"/>
              </a:buClr>
              <a:buSzPts val="700"/>
              <a:buFont typeface="Helvetica Neue"/>
              <a:buChar char="⬤"/>
            </a:pPr>
            <a:r>
              <a:rPr lang="en-US" sz="700">
                <a:solidFill>
                  <a:schemeClr val="dk1"/>
                </a:solidFill>
                <a:latin typeface="Helvetica Neue"/>
                <a:ea typeface="Helvetica Neue"/>
                <a:cs typeface="Helvetica Neue"/>
                <a:sym typeface="Helvetica Neue"/>
              </a:rPr>
              <a:t>UI design for target group and market</a:t>
            </a:r>
            <a:endParaRPr sz="700">
              <a:solidFill>
                <a:schemeClr val="dk1"/>
              </a:solidFill>
              <a:latin typeface="Helvetica Neue"/>
              <a:ea typeface="Helvetica Neue"/>
              <a:cs typeface="Helvetica Neue"/>
              <a:sym typeface="Helvetica Neue"/>
            </a:endParaRPr>
          </a:p>
          <a:p>
            <a:pPr indent="-174625" lvl="0" marL="200025" rtl="0" algn="l">
              <a:lnSpc>
                <a:spcPct val="60000"/>
              </a:lnSpc>
              <a:spcBef>
                <a:spcPts val="100"/>
              </a:spcBef>
              <a:spcAft>
                <a:spcPts val="0"/>
              </a:spcAft>
              <a:buClr>
                <a:srgbClr val="FF006B"/>
              </a:buClr>
              <a:buSzPts val="1400"/>
              <a:buFont typeface="Helvetica Neue"/>
              <a:buChar char="■"/>
            </a:pPr>
            <a:r>
              <a:rPr lang="en-US" sz="700">
                <a:solidFill>
                  <a:schemeClr val="dk1"/>
                </a:solidFill>
                <a:latin typeface="Helvetica Neue"/>
                <a:ea typeface="Helvetica Neue"/>
                <a:cs typeface="Helvetica Neue"/>
                <a:sym typeface="Helvetica Neue"/>
              </a:rPr>
              <a:t>Information Architecture</a:t>
            </a:r>
            <a:endParaRPr sz="700">
              <a:solidFill>
                <a:schemeClr val="dk1"/>
              </a:solidFill>
              <a:latin typeface="Helvetica Neue"/>
              <a:ea typeface="Helvetica Neue"/>
              <a:cs typeface="Helvetica Neue"/>
              <a:sym typeface="Helvetica Neue"/>
            </a:endParaRPr>
          </a:p>
          <a:p>
            <a:pPr indent="-174625" lvl="0" marL="200025" rtl="0" algn="l">
              <a:lnSpc>
                <a:spcPct val="70000"/>
              </a:lnSpc>
              <a:spcBef>
                <a:spcPts val="100"/>
              </a:spcBef>
              <a:spcAft>
                <a:spcPts val="0"/>
              </a:spcAft>
              <a:buClr>
                <a:srgbClr val="FF006B"/>
              </a:buClr>
              <a:buSzPts val="1400"/>
              <a:buFont typeface="Helvetica Neue"/>
              <a:buChar char="■"/>
            </a:pPr>
            <a:r>
              <a:rPr lang="en-US" sz="700">
                <a:solidFill>
                  <a:schemeClr val="dk1"/>
                </a:solidFill>
                <a:latin typeface="Helvetica Neue"/>
                <a:ea typeface="Helvetica Neue"/>
                <a:cs typeface="Helvetica Neue"/>
                <a:sym typeface="Helvetica Neue"/>
              </a:rPr>
              <a:t>AWS infrastructure and DevOps setup</a:t>
            </a:r>
            <a:endParaRPr sz="700">
              <a:solidFill>
                <a:schemeClr val="dk1"/>
              </a:solidFill>
              <a:latin typeface="Helvetica Neue"/>
              <a:ea typeface="Helvetica Neue"/>
              <a:cs typeface="Helvetica Neue"/>
              <a:sym typeface="Helvetica Neue"/>
            </a:endParaRPr>
          </a:p>
          <a:p>
            <a:pPr indent="-174625" lvl="0" marL="200025" rtl="0" algn="l">
              <a:lnSpc>
                <a:spcPct val="70000"/>
              </a:lnSpc>
              <a:spcBef>
                <a:spcPts val="100"/>
              </a:spcBef>
              <a:spcAft>
                <a:spcPts val="0"/>
              </a:spcAft>
              <a:buClr>
                <a:srgbClr val="FF006B"/>
              </a:buClr>
              <a:buSzPts val="1400"/>
              <a:buFont typeface="Helvetica Neue"/>
              <a:buChar char="■"/>
            </a:pPr>
            <a:r>
              <a:rPr lang="en-US" sz="700">
                <a:solidFill>
                  <a:schemeClr val="dk1"/>
                </a:solidFill>
                <a:latin typeface="Helvetica Neue"/>
                <a:ea typeface="Helvetica Neue"/>
                <a:cs typeface="Helvetica Neue"/>
                <a:sym typeface="Helvetica Neue"/>
              </a:rPr>
              <a:t>Buildout in agile mode</a:t>
            </a:r>
            <a:endParaRPr sz="700">
              <a:solidFill>
                <a:schemeClr val="dk1"/>
              </a:solidFill>
              <a:latin typeface="Helvetica Neue"/>
              <a:ea typeface="Helvetica Neue"/>
              <a:cs typeface="Helvetica Neue"/>
              <a:sym typeface="Helvetica Neue"/>
            </a:endParaRPr>
          </a:p>
          <a:p>
            <a:pPr indent="0" lvl="0" marL="0" rtl="0" algn="l">
              <a:lnSpc>
                <a:spcPct val="90000"/>
              </a:lnSpc>
              <a:spcBef>
                <a:spcPts val="100"/>
              </a:spcBef>
              <a:spcAft>
                <a:spcPts val="0"/>
              </a:spcAft>
              <a:buNone/>
            </a:pPr>
            <a:r>
              <a:t/>
            </a:r>
            <a:endParaRPr sz="800">
              <a:solidFill>
                <a:schemeClr val="dk1"/>
              </a:solidFill>
              <a:latin typeface="Helvetica Neue"/>
              <a:ea typeface="Helvetica Neue"/>
              <a:cs typeface="Helvetica Neue"/>
              <a:sym typeface="Helvetica Neue"/>
            </a:endParaRPr>
          </a:p>
        </p:txBody>
      </p:sp>
      <p:sp>
        <p:nvSpPr>
          <p:cNvPr id="312" name="Google Shape;312;p24"/>
          <p:cNvSpPr/>
          <p:nvPr/>
        </p:nvSpPr>
        <p:spPr>
          <a:xfrm>
            <a:off x="7404600" y="1773657"/>
            <a:ext cx="1510200" cy="2506800"/>
          </a:xfrm>
          <a:prstGeom prst="roundRect">
            <a:avLst>
              <a:gd fmla="val 1574" name="adj"/>
            </a:avLst>
          </a:prstGeom>
          <a:solidFill>
            <a:srgbClr val="0000FF"/>
          </a:solidFill>
          <a:ln cap="flat" cmpd="sng" w="28575">
            <a:solidFill>
              <a:srgbClr val="0000FF"/>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90000"/>
              </a:lnSpc>
              <a:spcBef>
                <a:spcPts val="0"/>
              </a:spcBef>
              <a:spcAft>
                <a:spcPts val="0"/>
              </a:spcAft>
              <a:buClr>
                <a:schemeClr val="dk1"/>
              </a:buClr>
              <a:buSzPts val="1100"/>
              <a:buFont typeface="Arial"/>
              <a:buNone/>
            </a:pPr>
            <a:r>
              <a:rPr lang="en-US" sz="600">
                <a:solidFill>
                  <a:srgbClr val="FFFFFF"/>
                </a:solidFill>
                <a:latin typeface="Roboto Mono SemiBold"/>
                <a:ea typeface="Roboto Mono SemiBold"/>
                <a:cs typeface="Roboto Mono SemiBold"/>
                <a:sym typeface="Roboto Mono SemiBold"/>
              </a:rPr>
              <a:t>STAGE 5</a:t>
            </a:r>
            <a:endParaRPr sz="600">
              <a:solidFill>
                <a:srgbClr val="FFFFFF"/>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1200">
                <a:solidFill>
                  <a:srgbClr val="FFFFFF"/>
                </a:solidFill>
                <a:latin typeface="Helvetica Neue"/>
                <a:ea typeface="Helvetica Neue"/>
                <a:cs typeface="Helvetica Neue"/>
                <a:sym typeface="Helvetica Neue"/>
              </a:rPr>
              <a:t>Scaling</a:t>
            </a:r>
            <a:endParaRPr b="1" sz="1200">
              <a:solidFill>
                <a:srgbClr val="FFFFFF"/>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dk1"/>
              </a:buClr>
              <a:buSzPts val="1100"/>
              <a:buFont typeface="Arial"/>
              <a:buNone/>
            </a:pPr>
            <a:r>
              <a:rPr b="1" lang="en-US" sz="800">
                <a:solidFill>
                  <a:srgbClr val="FFFFFF"/>
                </a:solidFill>
                <a:latin typeface="Helvetica Neue"/>
                <a:ea typeface="Helvetica Neue"/>
                <a:cs typeface="Helvetica Neue"/>
                <a:sym typeface="Helvetica Neue"/>
              </a:rPr>
              <a:t>Timing: variable</a:t>
            </a:r>
            <a:endParaRPr b="1" sz="1200">
              <a:solidFill>
                <a:srgbClr val="FFFFFF"/>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FFFFFF"/>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US" sz="800">
                <a:solidFill>
                  <a:srgbClr val="FFFFFF"/>
                </a:solidFill>
                <a:latin typeface="Helvetica Neue"/>
                <a:ea typeface="Helvetica Neue"/>
                <a:cs typeface="Helvetica Neue"/>
                <a:sym typeface="Helvetica Neue"/>
              </a:rPr>
              <a:t>Launching with the early customers and scaling operations</a:t>
            </a:r>
            <a:endParaRPr sz="800">
              <a:solidFill>
                <a:srgbClr val="FFFFFF"/>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800">
              <a:solidFill>
                <a:srgbClr val="FFFFFF"/>
              </a:solidFill>
              <a:latin typeface="Helvetica Neue"/>
              <a:ea typeface="Helvetica Neue"/>
              <a:cs typeface="Helvetica Neue"/>
              <a:sym typeface="Helvetica Neue"/>
            </a:endParaRPr>
          </a:p>
          <a:p>
            <a:pPr indent="-142875" lvl="0" marL="200025" rtl="0" algn="l">
              <a:lnSpc>
                <a:spcPct val="100000"/>
              </a:lnSpc>
              <a:spcBef>
                <a:spcPts val="0"/>
              </a:spcBef>
              <a:spcAft>
                <a:spcPts val="0"/>
              </a:spcAft>
              <a:buClr>
                <a:srgbClr val="FFFFFF"/>
              </a:buClr>
              <a:buSzPts val="900"/>
              <a:buFont typeface="Helvetica Neue"/>
              <a:buChar char="⬢"/>
            </a:pPr>
            <a:r>
              <a:rPr lang="en-US" sz="700">
                <a:solidFill>
                  <a:srgbClr val="FFFFFF"/>
                </a:solidFill>
                <a:latin typeface="Helvetica Neue"/>
                <a:ea typeface="Helvetica Neue"/>
                <a:cs typeface="Helvetica Neue"/>
                <a:sym typeface="Helvetica Neue"/>
              </a:rPr>
              <a:t>Early customer feedback gathering</a:t>
            </a:r>
            <a:endParaRPr sz="700">
              <a:solidFill>
                <a:srgbClr val="FFFFFF"/>
              </a:solidFill>
              <a:latin typeface="Helvetica Neue"/>
              <a:ea typeface="Helvetica Neue"/>
              <a:cs typeface="Helvetica Neue"/>
              <a:sym typeface="Helvetica Neue"/>
            </a:endParaRPr>
          </a:p>
          <a:p>
            <a:pPr indent="-174625" lvl="0" marL="200025" rtl="0" algn="l">
              <a:lnSpc>
                <a:spcPct val="70000"/>
              </a:lnSpc>
              <a:spcBef>
                <a:spcPts val="100"/>
              </a:spcBef>
              <a:spcAft>
                <a:spcPts val="0"/>
              </a:spcAft>
              <a:buClr>
                <a:srgbClr val="FFFFFF"/>
              </a:buClr>
              <a:buSzPts val="1400"/>
              <a:buFont typeface="Helvetica Neue"/>
              <a:buChar char="■"/>
            </a:pPr>
            <a:r>
              <a:rPr lang="en-US" sz="700">
                <a:solidFill>
                  <a:srgbClr val="FFFFFF"/>
                </a:solidFill>
                <a:latin typeface="Helvetica Neue"/>
                <a:ea typeface="Helvetica Neue"/>
                <a:cs typeface="Helvetica Neue"/>
                <a:sym typeface="Helvetica Neue"/>
              </a:rPr>
              <a:t>Future tech roadmap</a:t>
            </a:r>
            <a:endParaRPr sz="700">
              <a:solidFill>
                <a:srgbClr val="FFFFFF"/>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FFFF"/>
              </a:buClr>
              <a:buSzPts val="900"/>
              <a:buFont typeface="Helvetica Neue"/>
              <a:buChar char="⬢"/>
            </a:pPr>
            <a:r>
              <a:rPr lang="en-US" sz="700">
                <a:solidFill>
                  <a:srgbClr val="FFFFFF"/>
                </a:solidFill>
                <a:latin typeface="Helvetica Neue"/>
                <a:ea typeface="Helvetica Neue"/>
                <a:cs typeface="Helvetica Neue"/>
                <a:sym typeface="Helvetica Neue"/>
              </a:rPr>
              <a:t>Marketing campaigns</a:t>
            </a:r>
            <a:endParaRPr sz="700">
              <a:solidFill>
                <a:srgbClr val="FFFFFF"/>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FFFF"/>
              </a:buClr>
              <a:buSzPts val="900"/>
              <a:buFont typeface="Helvetica Neue"/>
              <a:buChar char="⬢"/>
            </a:pPr>
            <a:r>
              <a:rPr lang="en-US" sz="700">
                <a:solidFill>
                  <a:srgbClr val="FFFFFF"/>
                </a:solidFill>
                <a:latin typeface="Helvetica Neue"/>
                <a:ea typeface="Helvetica Neue"/>
                <a:cs typeface="Helvetica Neue"/>
                <a:sym typeface="Helvetica Neue"/>
              </a:rPr>
              <a:t>Customer acquisition</a:t>
            </a:r>
            <a:endParaRPr sz="700">
              <a:solidFill>
                <a:srgbClr val="FFFFFF"/>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FFFF"/>
              </a:buClr>
              <a:buSzPts val="900"/>
              <a:buFont typeface="Helvetica Neue"/>
              <a:buChar char="▲"/>
            </a:pPr>
            <a:r>
              <a:rPr lang="en-US" sz="700">
                <a:solidFill>
                  <a:srgbClr val="FFFFFF"/>
                </a:solidFill>
                <a:latin typeface="Helvetica Neue"/>
                <a:ea typeface="Helvetica Neue"/>
                <a:cs typeface="Helvetica Neue"/>
                <a:sym typeface="Helvetica Neue"/>
              </a:rPr>
              <a:t>Customer onboarding optimization</a:t>
            </a:r>
            <a:endParaRPr sz="700">
              <a:solidFill>
                <a:srgbClr val="FFFFFF"/>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FFFF"/>
              </a:buClr>
              <a:buSzPts val="900"/>
              <a:buFont typeface="Helvetica Neue"/>
              <a:buChar char="▲"/>
            </a:pPr>
            <a:r>
              <a:rPr lang="en-US" sz="700">
                <a:solidFill>
                  <a:srgbClr val="FFFFFF"/>
                </a:solidFill>
                <a:latin typeface="Helvetica Neue"/>
                <a:ea typeface="Helvetica Neue"/>
                <a:cs typeface="Helvetica Neue"/>
                <a:sym typeface="Helvetica Neue"/>
              </a:rPr>
              <a:t>Customer support</a:t>
            </a:r>
            <a:endParaRPr sz="700">
              <a:solidFill>
                <a:srgbClr val="FFFFFF"/>
              </a:solidFill>
              <a:latin typeface="Helvetica Neue"/>
              <a:ea typeface="Helvetica Neue"/>
              <a:cs typeface="Helvetica Neue"/>
              <a:sym typeface="Helvetica Neue"/>
            </a:endParaRPr>
          </a:p>
          <a:p>
            <a:pPr indent="-142875" lvl="0" marL="200025" rtl="0" algn="l">
              <a:lnSpc>
                <a:spcPct val="100000"/>
              </a:lnSpc>
              <a:spcBef>
                <a:spcPts val="100"/>
              </a:spcBef>
              <a:spcAft>
                <a:spcPts val="0"/>
              </a:spcAft>
              <a:buClr>
                <a:srgbClr val="FFFFFF"/>
              </a:buClr>
              <a:buSzPts val="900"/>
              <a:buFont typeface="Helvetica Neue"/>
              <a:buChar char="⬢"/>
            </a:pPr>
            <a:r>
              <a:rPr lang="en-US" sz="700">
                <a:solidFill>
                  <a:srgbClr val="FFFFFF"/>
                </a:solidFill>
                <a:latin typeface="Helvetica Neue"/>
                <a:ea typeface="Helvetica Neue"/>
                <a:cs typeface="Helvetica Neue"/>
                <a:sym typeface="Helvetica Neue"/>
              </a:rPr>
              <a:t>Ecosystem buildout</a:t>
            </a:r>
            <a:endParaRPr sz="700">
              <a:solidFill>
                <a:srgbClr val="FFFFFF"/>
              </a:solidFill>
              <a:latin typeface="Helvetica Neue"/>
              <a:ea typeface="Helvetica Neue"/>
              <a:cs typeface="Helvetica Neue"/>
              <a:sym typeface="Helvetica Neue"/>
            </a:endParaRPr>
          </a:p>
          <a:p>
            <a:pPr indent="0" lvl="0" marL="0" rtl="0" algn="l">
              <a:lnSpc>
                <a:spcPct val="100000"/>
              </a:lnSpc>
              <a:spcBef>
                <a:spcPts val="100"/>
              </a:spcBef>
              <a:spcAft>
                <a:spcPts val="0"/>
              </a:spcAft>
              <a:buNone/>
            </a:pPr>
            <a:r>
              <a:t/>
            </a:r>
            <a:endParaRPr sz="800">
              <a:solidFill>
                <a:srgbClr val="FFFFFF"/>
              </a:solidFill>
              <a:latin typeface="Helvetica Neue"/>
              <a:ea typeface="Helvetica Neue"/>
              <a:cs typeface="Helvetica Neue"/>
              <a:sym typeface="Helvetica Neue"/>
            </a:endParaRPr>
          </a:p>
        </p:txBody>
      </p:sp>
      <p:cxnSp>
        <p:nvCxnSpPr>
          <p:cNvPr id="313" name="Google Shape;313;p24"/>
          <p:cNvCxnSpPr/>
          <p:nvPr/>
        </p:nvCxnSpPr>
        <p:spPr>
          <a:xfrm>
            <a:off x="7335111" y="1765900"/>
            <a:ext cx="0" cy="2771400"/>
          </a:xfrm>
          <a:prstGeom prst="straightConnector1">
            <a:avLst/>
          </a:prstGeom>
          <a:noFill/>
          <a:ln cap="flat" cmpd="sng" w="9525">
            <a:solidFill>
              <a:srgbClr val="0000FF"/>
            </a:solidFill>
            <a:prstDash val="solid"/>
            <a:round/>
            <a:headEnd len="med" w="med" type="none"/>
            <a:tailEnd len="med" w="med" type="oval"/>
          </a:ln>
        </p:spPr>
      </p:cxnSp>
      <p:cxnSp>
        <p:nvCxnSpPr>
          <p:cNvPr id="314" name="Google Shape;314;p24"/>
          <p:cNvCxnSpPr>
            <a:stCxn id="308" idx="3"/>
          </p:cNvCxnSpPr>
          <p:nvPr/>
        </p:nvCxnSpPr>
        <p:spPr>
          <a:xfrm>
            <a:off x="3533380" y="3027057"/>
            <a:ext cx="185400" cy="0"/>
          </a:xfrm>
          <a:prstGeom prst="straightConnector1">
            <a:avLst/>
          </a:prstGeom>
          <a:noFill/>
          <a:ln cap="flat" cmpd="sng" w="19050">
            <a:solidFill>
              <a:schemeClr val="dk1"/>
            </a:solidFill>
            <a:prstDash val="solid"/>
            <a:round/>
            <a:headEnd len="med" w="med" type="none"/>
            <a:tailEnd len="med" w="med" type="triangle"/>
          </a:ln>
        </p:spPr>
      </p:cxnSp>
      <p:cxnSp>
        <p:nvCxnSpPr>
          <p:cNvPr id="315" name="Google Shape;315;p24"/>
          <p:cNvCxnSpPr>
            <a:stCxn id="309" idx="3"/>
          </p:cNvCxnSpPr>
          <p:nvPr/>
        </p:nvCxnSpPr>
        <p:spPr>
          <a:xfrm>
            <a:off x="5327184" y="3027057"/>
            <a:ext cx="185400" cy="0"/>
          </a:xfrm>
          <a:prstGeom prst="straightConnector1">
            <a:avLst/>
          </a:prstGeom>
          <a:noFill/>
          <a:ln cap="flat" cmpd="sng" w="19050">
            <a:solidFill>
              <a:schemeClr val="dk1"/>
            </a:solidFill>
            <a:prstDash val="solid"/>
            <a:round/>
            <a:headEnd len="med" w="med" type="none"/>
            <a:tailEnd len="med" w="med" type="triangle"/>
          </a:ln>
        </p:spPr>
      </p:cxnSp>
      <p:cxnSp>
        <p:nvCxnSpPr>
          <p:cNvPr id="316" name="Google Shape;316;p24"/>
          <p:cNvCxnSpPr>
            <a:stCxn id="311" idx="3"/>
          </p:cNvCxnSpPr>
          <p:nvPr/>
        </p:nvCxnSpPr>
        <p:spPr>
          <a:xfrm>
            <a:off x="7120987" y="3027057"/>
            <a:ext cx="185400" cy="0"/>
          </a:xfrm>
          <a:prstGeom prst="straightConnector1">
            <a:avLst/>
          </a:prstGeom>
          <a:noFill/>
          <a:ln cap="flat" cmpd="sng" w="19050">
            <a:solidFill>
              <a:schemeClr val="dk1"/>
            </a:solidFill>
            <a:prstDash val="solid"/>
            <a:round/>
            <a:headEnd len="med" w="med" type="none"/>
            <a:tailEnd len="med" w="med" type="triangle"/>
          </a:ln>
        </p:spPr>
      </p:cxnSp>
      <p:sp>
        <p:nvSpPr>
          <p:cNvPr id="317" name="Google Shape;317;p24"/>
          <p:cNvSpPr txBox="1"/>
          <p:nvPr/>
        </p:nvSpPr>
        <p:spPr>
          <a:xfrm>
            <a:off x="233300" y="1020600"/>
            <a:ext cx="5192100" cy="6771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b="1" lang="en-US" sz="3200">
                <a:solidFill>
                  <a:schemeClr val="dk1"/>
                </a:solidFill>
                <a:latin typeface="Helvetica Neue"/>
                <a:ea typeface="Helvetica Neue"/>
                <a:cs typeface="Helvetica Neue"/>
                <a:sym typeface="Helvetica Neue"/>
              </a:rPr>
              <a:t>Stage-relevant Teams</a:t>
            </a:r>
            <a:endParaRPr sz="1100">
              <a:solidFill>
                <a:srgbClr val="999999"/>
              </a:solidFill>
              <a:latin typeface="Helvetica Neue"/>
              <a:ea typeface="Helvetica Neue"/>
              <a:cs typeface="Helvetica Neue"/>
              <a:sym typeface="Helvetica Neue"/>
            </a:endParaRPr>
          </a:p>
        </p:txBody>
      </p:sp>
      <p:sp>
        <p:nvSpPr>
          <p:cNvPr id="318" name="Google Shape;318;p24"/>
          <p:cNvSpPr txBox="1"/>
          <p:nvPr/>
        </p:nvSpPr>
        <p:spPr>
          <a:xfrm>
            <a:off x="3843202" y="4321975"/>
            <a:ext cx="1540200" cy="215400"/>
          </a:xfrm>
          <a:prstGeom prst="rect">
            <a:avLst/>
          </a:prstGeom>
          <a:solidFill>
            <a:srgbClr val="FFFFFF"/>
          </a:solidFill>
          <a:ln>
            <a:noFill/>
          </a:ln>
        </p:spPr>
        <p:txBody>
          <a:bodyPr anchorCtr="0" anchor="t" bIns="45700" lIns="91425" spcFirstLastPara="1" rIns="91425" wrap="square" tIns="45700">
            <a:spAutoFit/>
          </a:bodyPr>
          <a:lstStyle/>
          <a:p>
            <a:pPr indent="0" lvl="0" marL="0" rtl="0" algn="r">
              <a:spcBef>
                <a:spcPts val="0"/>
              </a:spcBef>
              <a:spcAft>
                <a:spcPts val="0"/>
              </a:spcAft>
              <a:buNone/>
            </a:pPr>
            <a:r>
              <a:rPr b="1" lang="en-US" sz="800">
                <a:solidFill>
                  <a:srgbClr val="0000FF"/>
                </a:solidFill>
                <a:latin typeface="Helvetica Neue"/>
                <a:ea typeface="Helvetica Neue"/>
                <a:cs typeface="Helvetica Neue"/>
                <a:sym typeface="Helvetica Neue"/>
              </a:rPr>
              <a:t>Proof of Market</a:t>
            </a:r>
            <a:endParaRPr/>
          </a:p>
        </p:txBody>
      </p:sp>
      <p:cxnSp>
        <p:nvCxnSpPr>
          <p:cNvPr id="319" name="Google Shape;319;p24"/>
          <p:cNvCxnSpPr/>
          <p:nvPr/>
        </p:nvCxnSpPr>
        <p:spPr>
          <a:xfrm>
            <a:off x="9034425" y="1751475"/>
            <a:ext cx="0" cy="2785800"/>
          </a:xfrm>
          <a:prstGeom prst="straightConnector1">
            <a:avLst/>
          </a:prstGeom>
          <a:noFill/>
          <a:ln cap="flat" cmpd="sng" w="9525">
            <a:solidFill>
              <a:srgbClr val="0000FF"/>
            </a:solidFill>
            <a:prstDash val="solid"/>
            <a:round/>
            <a:headEnd len="med" w="med" type="none"/>
            <a:tailEnd len="med" w="med" type="oval"/>
          </a:ln>
        </p:spPr>
      </p:cxnSp>
      <p:sp>
        <p:nvSpPr>
          <p:cNvPr id="320" name="Google Shape;320;p24"/>
          <p:cNvSpPr txBox="1"/>
          <p:nvPr/>
        </p:nvSpPr>
        <p:spPr>
          <a:xfrm>
            <a:off x="5670614" y="4321975"/>
            <a:ext cx="1540200" cy="215400"/>
          </a:xfrm>
          <a:prstGeom prst="rect">
            <a:avLst/>
          </a:prstGeom>
          <a:solidFill>
            <a:srgbClr val="FFFFFF"/>
          </a:solidFill>
          <a:ln>
            <a:noFill/>
          </a:ln>
        </p:spPr>
        <p:txBody>
          <a:bodyPr anchorCtr="0" anchor="t" bIns="45700" lIns="91425" spcFirstLastPara="1" rIns="91425" wrap="square" tIns="45700">
            <a:spAutoFit/>
          </a:bodyPr>
          <a:lstStyle/>
          <a:p>
            <a:pPr indent="0" lvl="0" marL="0" rtl="0" algn="r">
              <a:spcBef>
                <a:spcPts val="0"/>
              </a:spcBef>
              <a:spcAft>
                <a:spcPts val="0"/>
              </a:spcAft>
              <a:buNone/>
            </a:pPr>
            <a:r>
              <a:rPr b="1" lang="en-US" sz="800">
                <a:solidFill>
                  <a:srgbClr val="0000FF"/>
                </a:solidFill>
                <a:latin typeface="Helvetica Neue"/>
                <a:ea typeface="Helvetica Neue"/>
                <a:cs typeface="Helvetica Neue"/>
                <a:sym typeface="Helvetica Neue"/>
              </a:rPr>
              <a:t>Launch</a:t>
            </a:r>
            <a:endParaRPr/>
          </a:p>
        </p:txBody>
      </p:sp>
      <p:sp>
        <p:nvSpPr>
          <p:cNvPr id="321" name="Google Shape;321;p24"/>
          <p:cNvSpPr txBox="1"/>
          <p:nvPr/>
        </p:nvSpPr>
        <p:spPr>
          <a:xfrm>
            <a:off x="7414677" y="4321975"/>
            <a:ext cx="1540200" cy="215400"/>
          </a:xfrm>
          <a:prstGeom prst="rect">
            <a:avLst/>
          </a:prstGeom>
          <a:solidFill>
            <a:srgbClr val="FFFFFF"/>
          </a:solidFill>
          <a:ln>
            <a:noFill/>
          </a:ln>
        </p:spPr>
        <p:txBody>
          <a:bodyPr anchorCtr="0" anchor="t" bIns="45700" lIns="91425" spcFirstLastPara="1" rIns="91425" wrap="square" tIns="45700">
            <a:spAutoFit/>
          </a:bodyPr>
          <a:lstStyle/>
          <a:p>
            <a:pPr indent="0" lvl="0" marL="0" rtl="0" algn="r">
              <a:spcBef>
                <a:spcPts val="0"/>
              </a:spcBef>
              <a:spcAft>
                <a:spcPts val="0"/>
              </a:spcAft>
              <a:buNone/>
            </a:pPr>
            <a:r>
              <a:rPr b="1" lang="en-US" sz="800">
                <a:solidFill>
                  <a:srgbClr val="0000FF"/>
                </a:solidFill>
                <a:latin typeface="Helvetica Neue"/>
                <a:ea typeface="Helvetica Neue"/>
                <a:cs typeface="Helvetica Neue"/>
                <a:sym typeface="Helvetica Neue"/>
              </a:rPr>
              <a:t>Proof of Scale</a:t>
            </a:r>
            <a:endParaRPr/>
          </a:p>
        </p:txBody>
      </p:sp>
      <p:sp>
        <p:nvSpPr>
          <p:cNvPr id="322" name="Google Shape;322;p24"/>
          <p:cNvSpPr txBox="1"/>
          <p:nvPr/>
        </p:nvSpPr>
        <p:spPr>
          <a:xfrm>
            <a:off x="1766625" y="132439"/>
            <a:ext cx="7225200" cy="471000"/>
          </a:xfrm>
          <a:prstGeom prst="rect">
            <a:avLst/>
          </a:prstGeom>
          <a:noFill/>
          <a:ln>
            <a:noFill/>
          </a:ln>
        </p:spPr>
        <p:txBody>
          <a:bodyPr anchorCtr="0" anchor="t" bIns="91400" lIns="91400" spcFirstLastPara="1" rIns="91400" wrap="square" tIns="91400">
            <a:noAutofit/>
          </a:bodyPr>
          <a:lstStyle/>
          <a:p>
            <a:pPr indent="0" lvl="0" marL="0" rtl="0" algn="r">
              <a:spcBef>
                <a:spcPts val="0"/>
              </a:spcBef>
              <a:spcAft>
                <a:spcPts val="0"/>
              </a:spcAft>
              <a:buNone/>
            </a:pPr>
            <a:r>
              <a:rPr b="1" lang="en-US" sz="1800">
                <a:solidFill>
                  <a:srgbClr val="000000"/>
                </a:solidFill>
                <a:latin typeface="Helvetica Neue"/>
                <a:ea typeface="Helvetica Neue"/>
                <a:cs typeface="Helvetica Neue"/>
                <a:sym typeface="Helvetica Neue"/>
              </a:rPr>
              <a:t>Innovation Development Process, </a:t>
            </a:r>
            <a:r>
              <a:rPr b="1" lang="en-US" sz="1800">
                <a:solidFill>
                  <a:schemeClr val="hlink"/>
                </a:solidFill>
                <a:latin typeface="Helvetica Neue"/>
                <a:ea typeface="Helvetica Neue"/>
                <a:cs typeface="Helvetica Neue"/>
                <a:sym typeface="Helvetica Neue"/>
              </a:rPr>
              <a:t>Scaling</a:t>
            </a:r>
            <a:r>
              <a:rPr b="1" lang="en-US" sz="1800">
                <a:solidFill>
                  <a:schemeClr val="dk1"/>
                </a:solidFill>
                <a:latin typeface="Helvetica Neue"/>
                <a:ea typeface="Helvetica Neue"/>
                <a:cs typeface="Helvetica Neue"/>
                <a:sym typeface="Helvetica Neue"/>
              </a:rPr>
              <a:t> –– </a:t>
            </a:r>
            <a:r>
              <a:rPr b="1" lang="en-US" sz="1800">
                <a:solidFill>
                  <a:schemeClr val="hlink"/>
                </a:solidFill>
              </a:rPr>
              <a:t>Name</a:t>
            </a:r>
            <a:endParaRPr b="1" sz="1800">
              <a:solidFill>
                <a:schemeClr val="dk1"/>
              </a:solidFill>
              <a:latin typeface="Helvetica Neue"/>
              <a:ea typeface="Helvetica Neue"/>
              <a:cs typeface="Helvetica Neue"/>
              <a:sym typeface="Helvetica Neue"/>
            </a:endParaRPr>
          </a:p>
          <a:p>
            <a:pPr indent="0" lvl="0" marL="0" rtl="0" algn="r">
              <a:spcBef>
                <a:spcPts val="0"/>
              </a:spcBef>
              <a:spcAft>
                <a:spcPts val="0"/>
              </a:spcAft>
              <a:buNone/>
            </a:pPr>
            <a:r>
              <a:t/>
            </a:r>
            <a:endParaRPr b="1" sz="1800">
              <a:latin typeface="Helvetica Neue"/>
              <a:ea typeface="Helvetica Neue"/>
              <a:cs typeface="Helvetica Neue"/>
              <a:sym typeface="Helvetica Neue"/>
            </a:endParaRPr>
          </a:p>
          <a:p>
            <a:pPr indent="0" lvl="0" marL="0" rtl="0" algn="r">
              <a:spcBef>
                <a:spcPts val="0"/>
              </a:spcBef>
              <a:spcAft>
                <a:spcPts val="0"/>
              </a:spcAft>
              <a:buNone/>
            </a:pPr>
            <a:r>
              <a:t/>
            </a:r>
            <a:endParaRPr b="1" sz="1800">
              <a:solidFill>
                <a:srgbClr val="000000"/>
              </a:solidFill>
              <a:latin typeface="Helvetica Neue"/>
              <a:ea typeface="Helvetica Neue"/>
              <a:cs typeface="Helvetica Neue"/>
              <a:sym typeface="Helvetica Neue"/>
            </a:endParaRPr>
          </a:p>
        </p:txBody>
      </p:sp>
      <p:cxnSp>
        <p:nvCxnSpPr>
          <p:cNvPr id="323" name="Google Shape;323;p24"/>
          <p:cNvCxnSpPr/>
          <p:nvPr/>
        </p:nvCxnSpPr>
        <p:spPr>
          <a:xfrm>
            <a:off x="1964551" y="1765863"/>
            <a:ext cx="0" cy="2771400"/>
          </a:xfrm>
          <a:prstGeom prst="straightConnector1">
            <a:avLst/>
          </a:prstGeom>
          <a:noFill/>
          <a:ln cap="flat" cmpd="sng" w="9525">
            <a:solidFill>
              <a:srgbClr val="0000FF"/>
            </a:solidFill>
            <a:prstDash val="solid"/>
            <a:round/>
            <a:headEnd len="med" w="med" type="none"/>
            <a:tailEnd len="med" w="med" type="oval"/>
          </a:ln>
        </p:spPr>
      </p:cxnSp>
      <p:sp>
        <p:nvSpPr>
          <p:cNvPr id="324" name="Google Shape;324;p24"/>
          <p:cNvSpPr txBox="1"/>
          <p:nvPr/>
        </p:nvSpPr>
        <p:spPr>
          <a:xfrm>
            <a:off x="264566" y="4321938"/>
            <a:ext cx="1540200" cy="215400"/>
          </a:xfrm>
          <a:prstGeom prst="rect">
            <a:avLst/>
          </a:prstGeom>
          <a:solidFill>
            <a:srgbClr val="FFFFFF"/>
          </a:solidFill>
          <a:ln>
            <a:noFill/>
          </a:ln>
        </p:spPr>
        <p:txBody>
          <a:bodyPr anchorCtr="0" anchor="t" bIns="45700" lIns="91425" spcFirstLastPara="1" rIns="91425" wrap="square" tIns="45700">
            <a:spAutoFit/>
          </a:bodyPr>
          <a:lstStyle/>
          <a:p>
            <a:pPr indent="0" lvl="0" marL="0" rtl="0" algn="r">
              <a:spcBef>
                <a:spcPts val="0"/>
              </a:spcBef>
              <a:spcAft>
                <a:spcPts val="0"/>
              </a:spcAft>
              <a:buClr>
                <a:srgbClr val="000000"/>
              </a:buClr>
              <a:buSzPts val="1100"/>
              <a:buFont typeface="Arial"/>
              <a:buNone/>
            </a:pPr>
            <a:r>
              <a:rPr b="1" lang="en-US" sz="800">
                <a:solidFill>
                  <a:srgbClr val="0000FF"/>
                </a:solidFill>
                <a:latin typeface="Helvetica Neue"/>
                <a:ea typeface="Helvetica Neue"/>
                <a:cs typeface="Helvetica Neue"/>
                <a:sym typeface="Helvetica Neue"/>
              </a:rPr>
              <a:t>Requirements</a:t>
            </a:r>
            <a:endParaRPr/>
          </a:p>
        </p:txBody>
      </p:sp>
      <p:cxnSp>
        <p:nvCxnSpPr>
          <p:cNvPr id="325" name="Google Shape;325;p24"/>
          <p:cNvCxnSpPr/>
          <p:nvPr/>
        </p:nvCxnSpPr>
        <p:spPr>
          <a:xfrm>
            <a:off x="3759238" y="1765900"/>
            <a:ext cx="0" cy="2771400"/>
          </a:xfrm>
          <a:prstGeom prst="straightConnector1">
            <a:avLst/>
          </a:prstGeom>
          <a:noFill/>
          <a:ln cap="flat" cmpd="sng" w="9525">
            <a:solidFill>
              <a:srgbClr val="0000FF"/>
            </a:solidFill>
            <a:prstDash val="solid"/>
            <a:round/>
            <a:headEnd len="med" w="med" type="none"/>
            <a:tailEnd len="med" w="med" type="oval"/>
          </a:ln>
        </p:spPr>
      </p:cxnSp>
      <p:sp>
        <p:nvSpPr>
          <p:cNvPr id="326" name="Google Shape;326;p24"/>
          <p:cNvSpPr txBox="1"/>
          <p:nvPr/>
        </p:nvSpPr>
        <p:spPr>
          <a:xfrm>
            <a:off x="2059252" y="4321975"/>
            <a:ext cx="1540200" cy="215400"/>
          </a:xfrm>
          <a:prstGeom prst="rect">
            <a:avLst/>
          </a:prstGeom>
          <a:solidFill>
            <a:srgbClr val="FFFFFF"/>
          </a:solidFill>
          <a:ln>
            <a:noFill/>
          </a:ln>
        </p:spPr>
        <p:txBody>
          <a:bodyPr anchorCtr="0" anchor="t" bIns="45700" lIns="91425" spcFirstLastPara="1" rIns="91425" wrap="square" tIns="45700">
            <a:spAutoFit/>
          </a:bodyPr>
          <a:lstStyle/>
          <a:p>
            <a:pPr indent="0" lvl="0" marL="0" rtl="0" algn="r">
              <a:spcBef>
                <a:spcPts val="0"/>
              </a:spcBef>
              <a:spcAft>
                <a:spcPts val="0"/>
              </a:spcAft>
              <a:buNone/>
            </a:pPr>
            <a:r>
              <a:rPr b="1" lang="en-US" sz="800">
                <a:solidFill>
                  <a:srgbClr val="0000FF"/>
                </a:solidFill>
                <a:latin typeface="Helvetica Neue"/>
                <a:ea typeface="Helvetica Neue"/>
                <a:cs typeface="Helvetica Neue"/>
                <a:sym typeface="Helvetica Neue"/>
              </a:rPr>
              <a:t>Value Proposition</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 Intro – Timeline">
  <p:cSld name="CUSTOM_1_2_1_2_2_1">
    <p:bg>
      <p:bgPr>
        <a:solidFill>
          <a:srgbClr val="FFFFFF"/>
        </a:solidFill>
      </p:bgPr>
    </p:bg>
    <p:spTree>
      <p:nvGrpSpPr>
        <p:cNvPr id="327" name="Shape 327"/>
        <p:cNvGrpSpPr/>
        <p:nvPr/>
      </p:nvGrpSpPr>
      <p:grpSpPr>
        <a:xfrm>
          <a:off x="0" y="0"/>
          <a:ext cx="0" cy="0"/>
          <a:chOff x="0" y="0"/>
          <a:chExt cx="0" cy="0"/>
        </a:xfrm>
      </p:grpSpPr>
      <p:graphicFrame>
        <p:nvGraphicFramePr>
          <p:cNvPr id="328" name="Google Shape;328;p25"/>
          <p:cNvGraphicFramePr/>
          <p:nvPr/>
        </p:nvGraphicFramePr>
        <p:xfrm>
          <a:off x="931625" y="1100825"/>
          <a:ext cx="3000000" cy="3000000"/>
        </p:xfrm>
        <a:graphic>
          <a:graphicData uri="http://schemas.openxmlformats.org/drawingml/2006/table">
            <a:tbl>
              <a:tblPr>
                <a:noFill/>
                <a:tableStyleId>{5DC57D16-180E-48D1-93CA-76168695DEF6}</a:tableStyleId>
              </a:tblPr>
              <a:tblGrid>
                <a:gridCol w="968125"/>
                <a:gridCol w="968125"/>
                <a:gridCol w="968125"/>
                <a:gridCol w="968125"/>
                <a:gridCol w="968125"/>
                <a:gridCol w="968125"/>
                <a:gridCol w="968125"/>
                <a:gridCol w="968125"/>
              </a:tblGrid>
              <a:tr h="1690600">
                <a:tc>
                  <a:txBody>
                    <a:bodyPr/>
                    <a:lstStyle/>
                    <a:p>
                      <a:pPr indent="0" lvl="0" marL="0" rtl="0" algn="ctr">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sz="900">
                        <a:solidFill>
                          <a:srgbClr val="000000"/>
                        </a:solidFill>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sz="900">
                        <a:solidFill>
                          <a:srgbClr val="000000"/>
                        </a:solidFill>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sz="900">
                        <a:solidFill>
                          <a:srgbClr val="000000"/>
                        </a:solidFill>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758075">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329" name="Google Shape;329;p25"/>
          <p:cNvSpPr txBox="1"/>
          <p:nvPr/>
        </p:nvSpPr>
        <p:spPr>
          <a:xfrm>
            <a:off x="1766625" y="132439"/>
            <a:ext cx="7225200" cy="471000"/>
          </a:xfrm>
          <a:prstGeom prst="rect">
            <a:avLst/>
          </a:prstGeom>
          <a:noFill/>
          <a:ln>
            <a:noFill/>
          </a:ln>
        </p:spPr>
        <p:txBody>
          <a:bodyPr anchorCtr="0" anchor="t" bIns="91400" lIns="91400" spcFirstLastPara="1" rIns="91400" wrap="square" tIns="91400">
            <a:noAutofit/>
          </a:bodyPr>
          <a:lstStyle/>
          <a:p>
            <a:pPr indent="0" lvl="0" marL="0" rtl="0" algn="r">
              <a:spcBef>
                <a:spcPts val="0"/>
              </a:spcBef>
              <a:spcAft>
                <a:spcPts val="0"/>
              </a:spcAft>
              <a:buNone/>
            </a:pPr>
            <a:r>
              <a:rPr b="1" lang="en-US" sz="1800">
                <a:solidFill>
                  <a:srgbClr val="000000"/>
                </a:solidFill>
                <a:latin typeface="Helvetica Neue"/>
                <a:ea typeface="Helvetica Neue"/>
                <a:cs typeface="Helvetica Neue"/>
                <a:sym typeface="Helvetica Neue"/>
              </a:rPr>
              <a:t>High Level Timeline –– </a:t>
            </a:r>
            <a:r>
              <a:rPr b="1" lang="en-US" sz="1800">
                <a:solidFill>
                  <a:srgbClr val="0000FF"/>
                </a:solidFill>
              </a:rPr>
              <a:t>U+ Method</a:t>
            </a:r>
            <a:endParaRPr b="1" sz="1800">
              <a:solidFill>
                <a:srgbClr val="000000"/>
              </a:solidFill>
            </a:endParaRPr>
          </a:p>
          <a:p>
            <a:pPr indent="0" lvl="0" marL="0" rtl="0" algn="r">
              <a:spcBef>
                <a:spcPts val="0"/>
              </a:spcBef>
              <a:spcAft>
                <a:spcPts val="0"/>
              </a:spcAft>
              <a:buNone/>
            </a:pPr>
            <a:r>
              <a:t/>
            </a:r>
            <a:endParaRPr b="1" sz="1800">
              <a:solidFill>
                <a:srgbClr val="0000FF"/>
              </a:solidFill>
              <a:latin typeface="Helvetica Neue"/>
              <a:ea typeface="Helvetica Neue"/>
              <a:cs typeface="Helvetica Neue"/>
              <a:sym typeface="Helvetica Neue"/>
            </a:endParaRPr>
          </a:p>
          <a:p>
            <a:pPr indent="0" lvl="0" marL="0" rtl="0" algn="r">
              <a:spcBef>
                <a:spcPts val="0"/>
              </a:spcBef>
              <a:spcAft>
                <a:spcPts val="0"/>
              </a:spcAft>
              <a:buNone/>
            </a:pPr>
            <a:r>
              <a:t/>
            </a:r>
            <a:endParaRPr b="1" sz="1800">
              <a:solidFill>
                <a:srgbClr val="000000"/>
              </a:solidFill>
            </a:endParaRPr>
          </a:p>
        </p:txBody>
      </p:sp>
      <p:sp>
        <p:nvSpPr>
          <p:cNvPr id="330" name="Google Shape;330;p25"/>
          <p:cNvSpPr txBox="1"/>
          <p:nvPr/>
        </p:nvSpPr>
        <p:spPr>
          <a:xfrm rot="-5400000">
            <a:off x="-2344775" y="2411750"/>
            <a:ext cx="5148300" cy="318300"/>
          </a:xfrm>
          <a:prstGeom prst="rect">
            <a:avLst/>
          </a:prstGeom>
          <a:noFill/>
          <a:ln>
            <a:noFill/>
          </a:ln>
        </p:spPr>
        <p:txBody>
          <a:bodyPr anchorCtr="0" anchor="ctr" bIns="91400" lIns="91400" spcFirstLastPara="1" rIns="91400" wrap="square" tIns="91400">
            <a:noAutofit/>
          </a:bodyPr>
          <a:lstStyle/>
          <a:p>
            <a:pPr indent="0" lvl="0" marL="0" rtl="0" algn="ctr">
              <a:spcBef>
                <a:spcPts val="0"/>
              </a:spcBef>
              <a:spcAft>
                <a:spcPts val="0"/>
              </a:spcAft>
              <a:buNone/>
            </a:pPr>
            <a:r>
              <a:rPr b="1" lang="en-US" sz="1200">
                <a:latin typeface="Helvetica Neue"/>
                <a:ea typeface="Helvetica Neue"/>
                <a:cs typeface="Helvetica Neue"/>
                <a:sym typeface="Helvetica Neue"/>
              </a:rPr>
              <a:t>High Level Timeline</a:t>
            </a:r>
            <a:endParaRPr b="1" sz="1200">
              <a:latin typeface="Helvetica Neue"/>
              <a:ea typeface="Helvetica Neue"/>
              <a:cs typeface="Helvetica Neue"/>
              <a:sym typeface="Helvetica Neue"/>
            </a:endParaRPr>
          </a:p>
        </p:txBody>
      </p:sp>
      <p:sp>
        <p:nvSpPr>
          <p:cNvPr id="331" name="Google Shape;331;p25"/>
          <p:cNvSpPr txBox="1"/>
          <p:nvPr/>
        </p:nvSpPr>
        <p:spPr>
          <a:xfrm>
            <a:off x="7720425" y="1090025"/>
            <a:ext cx="961200" cy="333000"/>
          </a:xfrm>
          <a:prstGeom prst="rect">
            <a:avLst/>
          </a:prstGeom>
          <a:noFill/>
          <a:ln>
            <a:noFill/>
          </a:ln>
        </p:spPr>
        <p:txBody>
          <a:bodyPr anchorCtr="0" anchor="t" bIns="91400" lIns="91400" spcFirstLastPara="1" rIns="91400" wrap="square" tIns="91400">
            <a:noAutofit/>
          </a:bodyPr>
          <a:lstStyle/>
          <a:p>
            <a:pPr indent="0" lvl="0" marL="0" rtl="0" algn="ctr">
              <a:spcBef>
                <a:spcPts val="0"/>
              </a:spcBef>
              <a:spcAft>
                <a:spcPts val="0"/>
              </a:spcAft>
              <a:buNone/>
            </a:pPr>
            <a:r>
              <a:rPr b="1" lang="en-US" sz="900">
                <a:solidFill>
                  <a:srgbClr val="000000"/>
                </a:solidFill>
              </a:rPr>
              <a:t>Month 8</a:t>
            </a:r>
            <a:endParaRPr b="1" sz="900"/>
          </a:p>
        </p:txBody>
      </p:sp>
      <p:sp>
        <p:nvSpPr>
          <p:cNvPr id="332" name="Google Shape;332;p25"/>
          <p:cNvSpPr txBox="1"/>
          <p:nvPr/>
        </p:nvSpPr>
        <p:spPr>
          <a:xfrm>
            <a:off x="909150" y="1090025"/>
            <a:ext cx="961200" cy="333000"/>
          </a:xfrm>
          <a:prstGeom prst="rect">
            <a:avLst/>
          </a:prstGeom>
          <a:noFill/>
          <a:ln>
            <a:noFill/>
          </a:ln>
        </p:spPr>
        <p:txBody>
          <a:bodyPr anchorCtr="0" anchor="t" bIns="91400" lIns="91400" spcFirstLastPara="1" rIns="91400" wrap="square" tIns="91400">
            <a:noAutofit/>
          </a:bodyPr>
          <a:lstStyle/>
          <a:p>
            <a:pPr indent="0" lvl="0" marL="0" rtl="0" algn="ctr">
              <a:spcBef>
                <a:spcPts val="0"/>
              </a:spcBef>
              <a:spcAft>
                <a:spcPts val="0"/>
              </a:spcAft>
              <a:buNone/>
            </a:pPr>
            <a:r>
              <a:rPr b="1" lang="en-US" sz="900">
                <a:solidFill>
                  <a:srgbClr val="000000"/>
                </a:solidFill>
              </a:rPr>
              <a:t>Month 1</a:t>
            </a:r>
            <a:endParaRPr b="1" sz="900"/>
          </a:p>
        </p:txBody>
      </p:sp>
      <p:sp>
        <p:nvSpPr>
          <p:cNvPr id="333" name="Google Shape;333;p25"/>
          <p:cNvSpPr txBox="1"/>
          <p:nvPr/>
        </p:nvSpPr>
        <p:spPr>
          <a:xfrm>
            <a:off x="1877275" y="1090025"/>
            <a:ext cx="961200" cy="333000"/>
          </a:xfrm>
          <a:prstGeom prst="rect">
            <a:avLst/>
          </a:prstGeom>
          <a:noFill/>
          <a:ln>
            <a:noFill/>
          </a:ln>
        </p:spPr>
        <p:txBody>
          <a:bodyPr anchorCtr="0" anchor="t" bIns="91400" lIns="91400" spcFirstLastPara="1" rIns="91400" wrap="square" tIns="91400">
            <a:noAutofit/>
          </a:bodyPr>
          <a:lstStyle/>
          <a:p>
            <a:pPr indent="0" lvl="0" marL="0" rtl="0" algn="ctr">
              <a:spcBef>
                <a:spcPts val="0"/>
              </a:spcBef>
              <a:spcAft>
                <a:spcPts val="0"/>
              </a:spcAft>
              <a:buNone/>
            </a:pPr>
            <a:r>
              <a:rPr b="1" lang="en-US" sz="900">
                <a:solidFill>
                  <a:srgbClr val="000000"/>
                </a:solidFill>
              </a:rPr>
              <a:t>Month 2</a:t>
            </a:r>
            <a:endParaRPr b="1" sz="900"/>
          </a:p>
        </p:txBody>
      </p:sp>
      <p:sp>
        <p:nvSpPr>
          <p:cNvPr id="334" name="Google Shape;334;p25"/>
          <p:cNvSpPr txBox="1"/>
          <p:nvPr/>
        </p:nvSpPr>
        <p:spPr>
          <a:xfrm>
            <a:off x="2845400" y="1090025"/>
            <a:ext cx="961200" cy="333000"/>
          </a:xfrm>
          <a:prstGeom prst="rect">
            <a:avLst/>
          </a:prstGeom>
          <a:noFill/>
          <a:ln>
            <a:noFill/>
          </a:ln>
        </p:spPr>
        <p:txBody>
          <a:bodyPr anchorCtr="0" anchor="t" bIns="91400" lIns="91400" spcFirstLastPara="1" rIns="91400" wrap="square" tIns="91400">
            <a:noAutofit/>
          </a:bodyPr>
          <a:lstStyle/>
          <a:p>
            <a:pPr indent="0" lvl="0" marL="0" rtl="0" algn="ctr">
              <a:spcBef>
                <a:spcPts val="0"/>
              </a:spcBef>
              <a:spcAft>
                <a:spcPts val="0"/>
              </a:spcAft>
              <a:buNone/>
            </a:pPr>
            <a:r>
              <a:rPr b="1" lang="en-US" sz="900">
                <a:solidFill>
                  <a:srgbClr val="000000"/>
                </a:solidFill>
              </a:rPr>
              <a:t>Month 3</a:t>
            </a:r>
            <a:endParaRPr b="1" sz="900">
              <a:solidFill>
                <a:srgbClr val="000000"/>
              </a:solidFill>
            </a:endParaRPr>
          </a:p>
          <a:p>
            <a:pPr indent="0" lvl="0" marL="0" rtl="0" algn="l">
              <a:spcBef>
                <a:spcPts val="0"/>
              </a:spcBef>
              <a:spcAft>
                <a:spcPts val="0"/>
              </a:spcAft>
              <a:buNone/>
            </a:pPr>
            <a:r>
              <a:t/>
            </a:r>
            <a:endParaRPr b="1" sz="900">
              <a:solidFill>
                <a:srgbClr val="000000"/>
              </a:solidFill>
            </a:endParaRPr>
          </a:p>
        </p:txBody>
      </p:sp>
      <p:sp>
        <p:nvSpPr>
          <p:cNvPr id="335" name="Google Shape;335;p25"/>
          <p:cNvSpPr txBox="1"/>
          <p:nvPr/>
        </p:nvSpPr>
        <p:spPr>
          <a:xfrm>
            <a:off x="3813525" y="1090025"/>
            <a:ext cx="961200" cy="333000"/>
          </a:xfrm>
          <a:prstGeom prst="rect">
            <a:avLst/>
          </a:prstGeom>
          <a:noFill/>
          <a:ln>
            <a:noFill/>
          </a:ln>
        </p:spPr>
        <p:txBody>
          <a:bodyPr anchorCtr="0" anchor="t" bIns="91400" lIns="91400" spcFirstLastPara="1" rIns="91400" wrap="square" tIns="91400">
            <a:noAutofit/>
          </a:bodyPr>
          <a:lstStyle/>
          <a:p>
            <a:pPr indent="0" lvl="0" marL="0" rtl="0" algn="ctr">
              <a:spcBef>
                <a:spcPts val="0"/>
              </a:spcBef>
              <a:spcAft>
                <a:spcPts val="0"/>
              </a:spcAft>
              <a:buNone/>
            </a:pPr>
            <a:r>
              <a:rPr b="1" lang="en-US" sz="900">
                <a:solidFill>
                  <a:srgbClr val="000000"/>
                </a:solidFill>
              </a:rPr>
              <a:t>Month 4</a:t>
            </a:r>
            <a:endParaRPr b="1" sz="900"/>
          </a:p>
        </p:txBody>
      </p:sp>
      <p:sp>
        <p:nvSpPr>
          <p:cNvPr id="336" name="Google Shape;336;p25"/>
          <p:cNvSpPr txBox="1"/>
          <p:nvPr/>
        </p:nvSpPr>
        <p:spPr>
          <a:xfrm>
            <a:off x="4781650" y="1090025"/>
            <a:ext cx="961200" cy="333000"/>
          </a:xfrm>
          <a:prstGeom prst="rect">
            <a:avLst/>
          </a:prstGeom>
          <a:noFill/>
          <a:ln>
            <a:noFill/>
          </a:ln>
        </p:spPr>
        <p:txBody>
          <a:bodyPr anchorCtr="0" anchor="t" bIns="91400" lIns="91400" spcFirstLastPara="1" rIns="91400" wrap="square" tIns="91400">
            <a:noAutofit/>
          </a:bodyPr>
          <a:lstStyle/>
          <a:p>
            <a:pPr indent="0" lvl="0" marL="0" rtl="0" algn="ctr">
              <a:spcBef>
                <a:spcPts val="0"/>
              </a:spcBef>
              <a:spcAft>
                <a:spcPts val="0"/>
              </a:spcAft>
              <a:buNone/>
            </a:pPr>
            <a:r>
              <a:rPr b="1" lang="en-US" sz="900">
                <a:solidFill>
                  <a:srgbClr val="000000"/>
                </a:solidFill>
              </a:rPr>
              <a:t>Month 5</a:t>
            </a:r>
            <a:endParaRPr b="1" sz="900"/>
          </a:p>
        </p:txBody>
      </p:sp>
      <p:sp>
        <p:nvSpPr>
          <p:cNvPr id="337" name="Google Shape;337;p25"/>
          <p:cNvSpPr txBox="1"/>
          <p:nvPr/>
        </p:nvSpPr>
        <p:spPr>
          <a:xfrm>
            <a:off x="5749775" y="1090025"/>
            <a:ext cx="961200" cy="333000"/>
          </a:xfrm>
          <a:prstGeom prst="rect">
            <a:avLst/>
          </a:prstGeom>
          <a:noFill/>
          <a:ln>
            <a:noFill/>
          </a:ln>
        </p:spPr>
        <p:txBody>
          <a:bodyPr anchorCtr="0" anchor="t" bIns="91400" lIns="91400" spcFirstLastPara="1" rIns="91400" wrap="square" tIns="91400">
            <a:noAutofit/>
          </a:bodyPr>
          <a:lstStyle/>
          <a:p>
            <a:pPr indent="0" lvl="0" marL="0" rtl="0" algn="ctr">
              <a:spcBef>
                <a:spcPts val="0"/>
              </a:spcBef>
              <a:spcAft>
                <a:spcPts val="0"/>
              </a:spcAft>
              <a:buNone/>
            </a:pPr>
            <a:r>
              <a:rPr b="1" lang="en-US" sz="900">
                <a:solidFill>
                  <a:srgbClr val="000000"/>
                </a:solidFill>
              </a:rPr>
              <a:t>Month 6</a:t>
            </a:r>
            <a:endParaRPr b="1" sz="900"/>
          </a:p>
        </p:txBody>
      </p:sp>
      <p:sp>
        <p:nvSpPr>
          <p:cNvPr id="338" name="Google Shape;338;p25"/>
          <p:cNvSpPr txBox="1"/>
          <p:nvPr/>
        </p:nvSpPr>
        <p:spPr>
          <a:xfrm>
            <a:off x="6717900" y="1090025"/>
            <a:ext cx="961200" cy="333000"/>
          </a:xfrm>
          <a:prstGeom prst="rect">
            <a:avLst/>
          </a:prstGeom>
          <a:noFill/>
          <a:ln>
            <a:noFill/>
          </a:ln>
        </p:spPr>
        <p:txBody>
          <a:bodyPr anchorCtr="0" anchor="t" bIns="91400" lIns="91400" spcFirstLastPara="1" rIns="91400" wrap="square" tIns="91400">
            <a:noAutofit/>
          </a:bodyPr>
          <a:lstStyle/>
          <a:p>
            <a:pPr indent="0" lvl="0" marL="0" rtl="0" algn="ctr">
              <a:spcBef>
                <a:spcPts val="0"/>
              </a:spcBef>
              <a:spcAft>
                <a:spcPts val="0"/>
              </a:spcAft>
              <a:buNone/>
            </a:pPr>
            <a:r>
              <a:rPr b="1" lang="en-US" sz="900">
                <a:solidFill>
                  <a:srgbClr val="000000"/>
                </a:solidFill>
              </a:rPr>
              <a:t>Month 7</a:t>
            </a:r>
            <a:endParaRPr b="1" sz="900"/>
          </a:p>
        </p:txBody>
      </p:sp>
      <p:sp>
        <p:nvSpPr>
          <p:cNvPr id="339" name="Google Shape;339;p25"/>
          <p:cNvSpPr/>
          <p:nvPr/>
        </p:nvSpPr>
        <p:spPr>
          <a:xfrm>
            <a:off x="928225" y="1515450"/>
            <a:ext cx="961200" cy="509100"/>
          </a:xfrm>
          <a:prstGeom prst="roundRect">
            <a:avLst>
              <a:gd fmla="val 10199" name="adj"/>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US" sz="600">
                <a:solidFill>
                  <a:srgbClr val="999999"/>
                </a:solidFill>
                <a:latin typeface="Roboto Mono"/>
                <a:ea typeface="Roboto Mono"/>
                <a:cs typeface="Roboto Mono"/>
                <a:sym typeface="Roboto Mono"/>
              </a:rPr>
              <a:t>STAGE 1</a:t>
            </a:r>
            <a:r>
              <a:rPr b="1" lang="en-US" sz="600">
                <a:solidFill>
                  <a:srgbClr val="999999"/>
                </a:solidFill>
                <a:latin typeface="Helvetica Neue"/>
                <a:ea typeface="Helvetica Neue"/>
                <a:cs typeface="Helvetica Neue"/>
                <a:sym typeface="Helvetica Neue"/>
              </a:rPr>
              <a:t> </a:t>
            </a:r>
            <a:endParaRPr sz="600">
              <a:solidFill>
                <a:srgbClr val="999999"/>
              </a:solidFill>
              <a:latin typeface="Helvetica Neue"/>
              <a:ea typeface="Helvetica Neue"/>
              <a:cs typeface="Helvetica Neue"/>
              <a:sym typeface="Helvetica Neue"/>
            </a:endParaRPr>
          </a:p>
          <a:p>
            <a:pPr indent="0" lvl="0" marL="0" rtl="0" algn="l">
              <a:spcBef>
                <a:spcPts val="0"/>
              </a:spcBef>
              <a:spcAft>
                <a:spcPts val="0"/>
              </a:spcAft>
              <a:buNone/>
            </a:pPr>
            <a:r>
              <a:rPr b="1" lang="en-US" sz="900">
                <a:solidFill>
                  <a:srgbClr val="000000"/>
                </a:solidFill>
                <a:latin typeface="Helvetica Neue"/>
                <a:ea typeface="Helvetica Neue"/>
                <a:cs typeface="Helvetica Neue"/>
                <a:sym typeface="Helvetica Neue"/>
              </a:rPr>
              <a:t>Ideation</a:t>
            </a:r>
            <a:endParaRPr b="1" sz="900">
              <a:solidFill>
                <a:srgbClr val="999999"/>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700">
              <a:solidFill>
                <a:srgbClr val="000000"/>
              </a:solidFill>
              <a:latin typeface="Helvetica Neue"/>
              <a:ea typeface="Helvetica Neue"/>
              <a:cs typeface="Helvetica Neue"/>
              <a:sym typeface="Helvetica Neue"/>
            </a:endParaRPr>
          </a:p>
          <a:p>
            <a:pPr indent="0" lvl="0" marL="0" rtl="0" algn="l">
              <a:spcBef>
                <a:spcPts val="0"/>
              </a:spcBef>
              <a:spcAft>
                <a:spcPts val="0"/>
              </a:spcAft>
              <a:buClr>
                <a:srgbClr val="000000"/>
              </a:buClr>
              <a:buSzPts val="1100"/>
              <a:buFont typeface="Arial"/>
              <a:buNone/>
            </a:pPr>
            <a:r>
              <a:t/>
            </a:r>
            <a:endParaRPr sz="7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Clr>
                <a:srgbClr val="000000"/>
              </a:buClr>
              <a:buSzPts val="1100"/>
              <a:buFont typeface="Arial"/>
              <a:buNone/>
            </a:pPr>
            <a:r>
              <a:t/>
            </a:r>
            <a:endParaRPr sz="800">
              <a:latin typeface="Helvetica Neue"/>
              <a:ea typeface="Helvetica Neue"/>
              <a:cs typeface="Helvetica Neue"/>
              <a:sym typeface="Helvetica Neue"/>
            </a:endParaRPr>
          </a:p>
        </p:txBody>
      </p:sp>
      <p:sp>
        <p:nvSpPr>
          <p:cNvPr id="340" name="Google Shape;340;p25"/>
          <p:cNvSpPr/>
          <p:nvPr/>
        </p:nvSpPr>
        <p:spPr>
          <a:xfrm>
            <a:off x="1902365" y="1995300"/>
            <a:ext cx="961200" cy="547200"/>
          </a:xfrm>
          <a:prstGeom prst="roundRect">
            <a:avLst>
              <a:gd fmla="val 10199" name="adj"/>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US" sz="600">
                <a:solidFill>
                  <a:srgbClr val="999999"/>
                </a:solidFill>
                <a:latin typeface="Roboto Mono"/>
                <a:ea typeface="Roboto Mono"/>
                <a:cs typeface="Roboto Mono"/>
                <a:sym typeface="Roboto Mono"/>
              </a:rPr>
              <a:t>STAGE 2</a:t>
            </a:r>
            <a:endParaRPr sz="600">
              <a:solidFill>
                <a:srgbClr val="FFFFFF"/>
              </a:solidFill>
              <a:latin typeface="Helvetica Neue"/>
              <a:ea typeface="Helvetica Neue"/>
              <a:cs typeface="Helvetica Neue"/>
              <a:sym typeface="Helvetica Neue"/>
            </a:endParaRPr>
          </a:p>
          <a:p>
            <a:pPr indent="0" lvl="0" marL="0" rtl="0" algn="l">
              <a:spcBef>
                <a:spcPts val="0"/>
              </a:spcBef>
              <a:spcAft>
                <a:spcPts val="0"/>
              </a:spcAft>
              <a:buClr>
                <a:srgbClr val="000000"/>
              </a:buClr>
              <a:buSzPts val="1100"/>
              <a:buFont typeface="Arial"/>
              <a:buNone/>
            </a:pPr>
            <a:r>
              <a:rPr b="1" lang="en-US" sz="900">
                <a:latin typeface="Helvetica Neue"/>
                <a:ea typeface="Helvetica Neue"/>
                <a:cs typeface="Helvetica Neue"/>
                <a:sym typeface="Helvetica Neue"/>
              </a:rPr>
              <a:t>Validation</a:t>
            </a:r>
            <a:endParaRPr b="1" sz="900">
              <a:solidFill>
                <a:srgbClr val="FFFFFF"/>
              </a:solidFill>
              <a:latin typeface="Helvetica Neue"/>
              <a:ea typeface="Helvetica Neue"/>
              <a:cs typeface="Helvetica Neue"/>
              <a:sym typeface="Helvetica Neue"/>
            </a:endParaRPr>
          </a:p>
        </p:txBody>
      </p:sp>
      <p:sp>
        <p:nvSpPr>
          <p:cNvPr id="341" name="Google Shape;341;p25"/>
          <p:cNvSpPr/>
          <p:nvPr/>
        </p:nvSpPr>
        <p:spPr>
          <a:xfrm>
            <a:off x="4834500" y="3210800"/>
            <a:ext cx="2844600" cy="547200"/>
          </a:xfrm>
          <a:prstGeom prst="roundRect">
            <a:avLst>
              <a:gd fmla="val 10199" name="adj"/>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US" sz="600">
                <a:solidFill>
                  <a:srgbClr val="999999"/>
                </a:solidFill>
                <a:latin typeface="Roboto Mono"/>
                <a:ea typeface="Roboto Mono"/>
                <a:cs typeface="Roboto Mono"/>
                <a:sym typeface="Roboto Mono"/>
              </a:rPr>
              <a:t>STAGE 4</a:t>
            </a:r>
            <a:endParaRPr sz="600">
              <a:solidFill>
                <a:srgbClr val="999999"/>
              </a:solidFill>
              <a:latin typeface="Helvetica Neue"/>
              <a:ea typeface="Helvetica Neue"/>
              <a:cs typeface="Helvetica Neue"/>
              <a:sym typeface="Helvetica Neue"/>
            </a:endParaRPr>
          </a:p>
          <a:p>
            <a:pPr indent="0" lvl="0" marL="0" rtl="0" algn="l">
              <a:spcBef>
                <a:spcPts val="0"/>
              </a:spcBef>
              <a:spcAft>
                <a:spcPts val="0"/>
              </a:spcAft>
              <a:buNone/>
            </a:pPr>
            <a:r>
              <a:rPr b="1" lang="en-US" sz="900">
                <a:solidFill>
                  <a:srgbClr val="000000"/>
                </a:solidFill>
                <a:latin typeface="Helvetica Neue"/>
                <a:ea typeface="Helvetica Neue"/>
                <a:cs typeface="Helvetica Neue"/>
                <a:sym typeface="Helvetica Neue"/>
              </a:rPr>
              <a:t>Product Build</a:t>
            </a:r>
            <a:endParaRPr b="1" sz="900">
              <a:solidFill>
                <a:srgbClr val="000000"/>
              </a:solidFill>
              <a:latin typeface="Helvetica Neue"/>
              <a:ea typeface="Helvetica Neue"/>
              <a:cs typeface="Helvetica Neue"/>
              <a:sym typeface="Helvetica Neue"/>
            </a:endParaRPr>
          </a:p>
          <a:p>
            <a:pPr indent="0" lvl="0" marL="0" rtl="0" algn="l">
              <a:spcBef>
                <a:spcPts val="0"/>
              </a:spcBef>
              <a:spcAft>
                <a:spcPts val="0"/>
              </a:spcAft>
              <a:buNone/>
            </a:pPr>
            <a:r>
              <a:rPr lang="en-US" sz="700">
                <a:solidFill>
                  <a:srgbClr val="000000"/>
                </a:solidFill>
                <a:latin typeface="Helvetica Neue"/>
                <a:ea typeface="Helvetica Neue"/>
                <a:cs typeface="Helvetica Neue"/>
                <a:sym typeface="Helvetica Neue"/>
              </a:rPr>
              <a:t>(variable timing, targeting 3 months)</a:t>
            </a:r>
            <a:endParaRPr sz="7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700">
              <a:solidFill>
                <a:srgbClr val="000000"/>
              </a:solidFill>
              <a:latin typeface="Helvetica Neue"/>
              <a:ea typeface="Helvetica Neue"/>
              <a:cs typeface="Helvetica Neue"/>
              <a:sym typeface="Helvetica Neue"/>
            </a:endParaRPr>
          </a:p>
          <a:p>
            <a:pPr indent="0" lvl="0" marL="0" rtl="0" algn="l">
              <a:spcBef>
                <a:spcPts val="0"/>
              </a:spcBef>
              <a:spcAft>
                <a:spcPts val="0"/>
              </a:spcAft>
              <a:buClr>
                <a:srgbClr val="000000"/>
              </a:buClr>
              <a:buSzPts val="1100"/>
              <a:buFont typeface="Arial"/>
              <a:buNone/>
            </a:pPr>
            <a:r>
              <a:t/>
            </a:r>
            <a:endParaRPr sz="7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Clr>
                <a:srgbClr val="000000"/>
              </a:buClr>
              <a:buSzPts val="1100"/>
              <a:buFont typeface="Arial"/>
              <a:buNone/>
            </a:pPr>
            <a:r>
              <a:t/>
            </a:r>
            <a:endParaRPr sz="800">
              <a:latin typeface="Helvetica Neue"/>
              <a:ea typeface="Helvetica Neue"/>
              <a:cs typeface="Helvetica Neue"/>
              <a:sym typeface="Helvetica Neue"/>
            </a:endParaRPr>
          </a:p>
        </p:txBody>
      </p:sp>
      <p:sp>
        <p:nvSpPr>
          <p:cNvPr id="342" name="Google Shape;342;p25"/>
          <p:cNvSpPr/>
          <p:nvPr/>
        </p:nvSpPr>
        <p:spPr>
          <a:xfrm>
            <a:off x="2866255" y="2542500"/>
            <a:ext cx="1924200" cy="547200"/>
          </a:xfrm>
          <a:prstGeom prst="roundRect">
            <a:avLst>
              <a:gd fmla="val 10199" name="adj"/>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600">
                <a:solidFill>
                  <a:srgbClr val="999999"/>
                </a:solidFill>
                <a:latin typeface="Roboto Mono"/>
                <a:ea typeface="Roboto Mono"/>
                <a:cs typeface="Roboto Mono"/>
                <a:sym typeface="Roboto Mono"/>
              </a:rPr>
              <a:t>STAGE 3</a:t>
            </a:r>
            <a:endParaRPr b="1" sz="600">
              <a:solidFill>
                <a:srgbClr val="FFFFFF"/>
              </a:solidFill>
              <a:latin typeface="Roboto Mono"/>
              <a:ea typeface="Roboto Mono"/>
              <a:cs typeface="Roboto Mono"/>
              <a:sym typeface="Roboto Mono"/>
            </a:endParaRPr>
          </a:p>
          <a:p>
            <a:pPr indent="0" lvl="0" marL="0" rtl="0" algn="l">
              <a:spcBef>
                <a:spcPts val="0"/>
              </a:spcBef>
              <a:spcAft>
                <a:spcPts val="0"/>
              </a:spcAft>
              <a:buNone/>
            </a:pPr>
            <a:r>
              <a:rPr b="1" lang="en-US" sz="900">
                <a:latin typeface="Helvetica Neue"/>
                <a:ea typeface="Helvetica Neue"/>
                <a:cs typeface="Helvetica Neue"/>
                <a:sym typeface="Helvetica Neue"/>
              </a:rPr>
              <a:t>Market Testing</a:t>
            </a:r>
            <a:endParaRPr b="1" sz="900">
              <a:solidFill>
                <a:srgbClr val="FFFFFF"/>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700">
              <a:solidFill>
                <a:srgbClr val="FFFFFF"/>
              </a:solidFill>
              <a:latin typeface="Helvetica Neue"/>
              <a:ea typeface="Helvetica Neue"/>
              <a:cs typeface="Helvetica Neue"/>
              <a:sym typeface="Helvetica Neue"/>
            </a:endParaRPr>
          </a:p>
          <a:p>
            <a:pPr indent="0" lvl="0" marL="0" rtl="0" algn="l">
              <a:spcBef>
                <a:spcPts val="0"/>
              </a:spcBef>
              <a:spcAft>
                <a:spcPts val="0"/>
              </a:spcAft>
              <a:buClr>
                <a:srgbClr val="000000"/>
              </a:buClr>
              <a:buSzPts val="1100"/>
              <a:buFont typeface="Arial"/>
              <a:buNone/>
            </a:pPr>
            <a:r>
              <a:t/>
            </a:r>
            <a:endParaRPr sz="700">
              <a:solidFill>
                <a:srgbClr val="FFFFFF"/>
              </a:solidFill>
              <a:latin typeface="Helvetica Neue"/>
              <a:ea typeface="Helvetica Neue"/>
              <a:cs typeface="Helvetica Neue"/>
              <a:sym typeface="Helvetica Neue"/>
            </a:endParaRPr>
          </a:p>
          <a:p>
            <a:pPr indent="0" lvl="0" marL="0" rtl="0" algn="l">
              <a:lnSpc>
                <a:spcPct val="115000"/>
              </a:lnSpc>
              <a:spcBef>
                <a:spcPts val="0"/>
              </a:spcBef>
              <a:spcAft>
                <a:spcPts val="0"/>
              </a:spcAft>
              <a:buClr>
                <a:srgbClr val="000000"/>
              </a:buClr>
              <a:buSzPts val="1100"/>
              <a:buFont typeface="Arial"/>
              <a:buNone/>
            </a:pPr>
            <a:r>
              <a:t/>
            </a:r>
            <a:endParaRPr sz="800">
              <a:solidFill>
                <a:srgbClr val="FFFFFF"/>
              </a:solidFill>
              <a:latin typeface="Helvetica Neue"/>
              <a:ea typeface="Helvetica Neue"/>
              <a:cs typeface="Helvetica Neue"/>
              <a:sym typeface="Helvetica Neue"/>
            </a:endParaRPr>
          </a:p>
        </p:txBody>
      </p:sp>
      <p:cxnSp>
        <p:nvCxnSpPr>
          <p:cNvPr id="343" name="Google Shape;343;p25"/>
          <p:cNvCxnSpPr/>
          <p:nvPr/>
        </p:nvCxnSpPr>
        <p:spPr>
          <a:xfrm>
            <a:off x="4804934" y="1090049"/>
            <a:ext cx="0" cy="3459000"/>
          </a:xfrm>
          <a:prstGeom prst="straightConnector1">
            <a:avLst/>
          </a:prstGeom>
          <a:noFill/>
          <a:ln cap="flat" cmpd="sng" w="9525">
            <a:solidFill>
              <a:srgbClr val="000000"/>
            </a:solidFill>
            <a:prstDash val="solid"/>
            <a:round/>
            <a:headEnd len="med" w="med" type="none"/>
            <a:tailEnd len="med" w="med" type="oval"/>
          </a:ln>
        </p:spPr>
      </p:cxnSp>
      <p:sp>
        <p:nvSpPr>
          <p:cNvPr id="344" name="Google Shape;344;p25"/>
          <p:cNvSpPr txBox="1"/>
          <p:nvPr/>
        </p:nvSpPr>
        <p:spPr>
          <a:xfrm>
            <a:off x="4222775" y="4549732"/>
            <a:ext cx="1164300" cy="47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000">
                <a:latin typeface="Helvetica Neue"/>
                <a:ea typeface="Helvetica Neue"/>
                <a:cs typeface="Helvetica Neue"/>
                <a:sym typeface="Helvetica Neue"/>
              </a:rPr>
              <a:t>Proof of </a:t>
            </a:r>
            <a:br>
              <a:rPr b="1" lang="en-US" sz="1000">
                <a:latin typeface="Helvetica Neue"/>
                <a:ea typeface="Helvetica Neue"/>
                <a:cs typeface="Helvetica Neue"/>
                <a:sym typeface="Helvetica Neue"/>
              </a:rPr>
            </a:br>
            <a:r>
              <a:rPr b="1" lang="en-US" sz="1000">
                <a:latin typeface="Helvetica Neue"/>
                <a:ea typeface="Helvetica Neue"/>
                <a:cs typeface="Helvetica Neue"/>
                <a:sym typeface="Helvetica Neue"/>
              </a:rPr>
              <a:t>Market</a:t>
            </a:r>
            <a:endParaRPr b="1" sz="1000">
              <a:latin typeface="Helvetica Neue"/>
              <a:ea typeface="Helvetica Neue"/>
              <a:cs typeface="Helvetica Neue"/>
              <a:sym typeface="Helvetica Neue"/>
            </a:endParaRPr>
          </a:p>
        </p:txBody>
      </p:sp>
      <p:sp>
        <p:nvSpPr>
          <p:cNvPr id="345" name="Google Shape;345;p25"/>
          <p:cNvSpPr/>
          <p:nvPr/>
        </p:nvSpPr>
        <p:spPr>
          <a:xfrm>
            <a:off x="7733004" y="3900150"/>
            <a:ext cx="1924200" cy="547200"/>
          </a:xfrm>
          <a:prstGeom prst="roundRect">
            <a:avLst>
              <a:gd fmla="val 10199" name="adj"/>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US" sz="600">
                <a:solidFill>
                  <a:srgbClr val="999999"/>
                </a:solidFill>
                <a:latin typeface="Roboto Mono"/>
                <a:ea typeface="Roboto Mono"/>
                <a:cs typeface="Roboto Mono"/>
                <a:sym typeface="Roboto Mono"/>
              </a:rPr>
              <a:t>STAGE 5</a:t>
            </a:r>
            <a:endParaRPr sz="600">
              <a:solidFill>
                <a:srgbClr val="999999"/>
              </a:solidFill>
              <a:latin typeface="Helvetica Neue"/>
              <a:ea typeface="Helvetica Neue"/>
              <a:cs typeface="Helvetica Neue"/>
              <a:sym typeface="Helvetica Neue"/>
            </a:endParaRPr>
          </a:p>
          <a:p>
            <a:pPr indent="0" lvl="0" marL="0" rtl="0" algn="l">
              <a:spcBef>
                <a:spcPts val="0"/>
              </a:spcBef>
              <a:spcAft>
                <a:spcPts val="0"/>
              </a:spcAft>
              <a:buNone/>
            </a:pPr>
            <a:r>
              <a:rPr b="1" lang="en-US" sz="900">
                <a:solidFill>
                  <a:srgbClr val="000000"/>
                </a:solidFill>
                <a:latin typeface="Helvetica Neue"/>
                <a:ea typeface="Helvetica Neue"/>
                <a:cs typeface="Helvetica Neue"/>
                <a:sym typeface="Helvetica Neue"/>
              </a:rPr>
              <a:t>Post-Launch</a:t>
            </a:r>
            <a:endParaRPr b="1" sz="900">
              <a:solidFill>
                <a:srgbClr val="999999"/>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700">
              <a:solidFill>
                <a:srgbClr val="000000"/>
              </a:solidFill>
              <a:latin typeface="Helvetica Neue"/>
              <a:ea typeface="Helvetica Neue"/>
              <a:cs typeface="Helvetica Neue"/>
              <a:sym typeface="Helvetica Neue"/>
            </a:endParaRPr>
          </a:p>
          <a:p>
            <a:pPr indent="0" lvl="0" marL="0" rtl="0" algn="l">
              <a:spcBef>
                <a:spcPts val="0"/>
              </a:spcBef>
              <a:spcAft>
                <a:spcPts val="0"/>
              </a:spcAft>
              <a:buClr>
                <a:srgbClr val="000000"/>
              </a:buClr>
              <a:buSzPts val="1100"/>
              <a:buFont typeface="Arial"/>
              <a:buNone/>
            </a:pPr>
            <a:r>
              <a:t/>
            </a:r>
            <a:endParaRPr sz="7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Clr>
                <a:srgbClr val="000000"/>
              </a:buClr>
              <a:buSzPts val="1100"/>
              <a:buFont typeface="Arial"/>
              <a:buNone/>
            </a:pPr>
            <a:r>
              <a:t/>
            </a:r>
            <a:endParaRPr sz="800">
              <a:latin typeface="Helvetica Neue"/>
              <a:ea typeface="Helvetica Neue"/>
              <a:cs typeface="Helvetica Neue"/>
              <a:sym typeface="Helvetica Neue"/>
            </a:endParaRPr>
          </a:p>
        </p:txBody>
      </p:sp>
      <p:cxnSp>
        <p:nvCxnSpPr>
          <p:cNvPr id="346" name="Google Shape;346;p25"/>
          <p:cNvCxnSpPr/>
          <p:nvPr/>
        </p:nvCxnSpPr>
        <p:spPr>
          <a:xfrm>
            <a:off x="7705713" y="1090024"/>
            <a:ext cx="0" cy="3459000"/>
          </a:xfrm>
          <a:prstGeom prst="straightConnector1">
            <a:avLst/>
          </a:prstGeom>
          <a:noFill/>
          <a:ln cap="flat" cmpd="sng" w="9525">
            <a:solidFill>
              <a:srgbClr val="000000"/>
            </a:solidFill>
            <a:prstDash val="solid"/>
            <a:round/>
            <a:headEnd len="med" w="med" type="none"/>
            <a:tailEnd len="med" w="med" type="oval"/>
          </a:ln>
        </p:spPr>
      </p:cxnSp>
      <p:sp>
        <p:nvSpPr>
          <p:cNvPr id="347" name="Google Shape;347;p25"/>
          <p:cNvSpPr txBox="1"/>
          <p:nvPr/>
        </p:nvSpPr>
        <p:spPr>
          <a:xfrm>
            <a:off x="7123554" y="4549707"/>
            <a:ext cx="1164300" cy="47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000">
                <a:latin typeface="Helvetica Neue"/>
                <a:ea typeface="Helvetica Neue"/>
                <a:cs typeface="Helvetica Neue"/>
                <a:sym typeface="Helvetica Neue"/>
              </a:rPr>
              <a:t>MVP Launch</a:t>
            </a:r>
            <a:endParaRPr b="1" sz="1000">
              <a:latin typeface="Helvetica Neue"/>
              <a:ea typeface="Helvetica Neue"/>
              <a:cs typeface="Helvetica Neue"/>
              <a:sym typeface="Helvetica Neue"/>
            </a:endParaRPr>
          </a:p>
        </p:txBody>
      </p:sp>
      <p:sp>
        <p:nvSpPr>
          <p:cNvPr id="348" name="Google Shape;348;p25"/>
          <p:cNvSpPr txBox="1"/>
          <p:nvPr/>
        </p:nvSpPr>
        <p:spPr>
          <a:xfrm>
            <a:off x="1605375" y="3548075"/>
            <a:ext cx="2508300" cy="53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000"/>
              <a:t>4 months to get to an identified and market tested product</a:t>
            </a:r>
            <a:endParaRPr sz="1700"/>
          </a:p>
        </p:txBody>
      </p:sp>
      <p:cxnSp>
        <p:nvCxnSpPr>
          <p:cNvPr id="349" name="Google Shape;349;p25"/>
          <p:cNvCxnSpPr>
            <a:stCxn id="348" idx="0"/>
            <a:endCxn id="342" idx="2"/>
          </p:cNvCxnSpPr>
          <p:nvPr/>
        </p:nvCxnSpPr>
        <p:spPr>
          <a:xfrm rot="-5400000">
            <a:off x="3114675" y="2834525"/>
            <a:ext cx="458400" cy="968700"/>
          </a:xfrm>
          <a:prstGeom prst="bentConnector3">
            <a:avLst>
              <a:gd fmla="val 47895" name="adj1"/>
            </a:avLst>
          </a:prstGeom>
          <a:noFill/>
          <a:ln cap="flat" cmpd="sng" w="19050">
            <a:solidFill>
              <a:srgbClr val="000000"/>
            </a:solidFill>
            <a:prstDash val="solid"/>
            <a:round/>
            <a:headEnd len="med" w="med" type="none"/>
            <a:tailEnd len="med" w="med" type="none"/>
          </a:ln>
        </p:spPr>
      </p:cxnSp>
      <p:cxnSp>
        <p:nvCxnSpPr>
          <p:cNvPr id="350" name="Google Shape;350;p25"/>
          <p:cNvCxnSpPr>
            <a:stCxn id="348" idx="0"/>
            <a:endCxn id="339" idx="2"/>
          </p:cNvCxnSpPr>
          <p:nvPr/>
        </p:nvCxnSpPr>
        <p:spPr>
          <a:xfrm flipH="1" rot="5400000">
            <a:off x="1372425" y="2060975"/>
            <a:ext cx="1523400" cy="1450800"/>
          </a:xfrm>
          <a:prstGeom prst="bentConnector3">
            <a:avLst>
              <a:gd fmla="val 14412" name="adj1"/>
            </a:avLst>
          </a:prstGeom>
          <a:noFill/>
          <a:ln cap="flat" cmpd="sng" w="19050">
            <a:solidFill>
              <a:srgbClr val="000000"/>
            </a:solidFill>
            <a:prstDash val="solid"/>
            <a:round/>
            <a:headEnd len="med" w="med" type="none"/>
            <a:tailEnd len="med" w="med"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 Intro – How we work with you">
  <p:cSld name="CUSTOM_7">
    <p:spTree>
      <p:nvGrpSpPr>
        <p:cNvPr id="351" name="Shape 351"/>
        <p:cNvGrpSpPr/>
        <p:nvPr/>
      </p:nvGrpSpPr>
      <p:grpSpPr>
        <a:xfrm>
          <a:off x="0" y="0"/>
          <a:ext cx="0" cy="0"/>
          <a:chOff x="0" y="0"/>
          <a:chExt cx="0" cy="0"/>
        </a:xfrm>
      </p:grpSpPr>
      <p:sp>
        <p:nvSpPr>
          <p:cNvPr id="352" name="Google Shape;352;p26"/>
          <p:cNvSpPr txBox="1"/>
          <p:nvPr/>
        </p:nvSpPr>
        <p:spPr>
          <a:xfrm>
            <a:off x="1766625" y="132439"/>
            <a:ext cx="7225200" cy="471000"/>
          </a:xfrm>
          <a:prstGeom prst="rect">
            <a:avLst/>
          </a:prstGeom>
          <a:noFill/>
          <a:ln>
            <a:noFill/>
          </a:ln>
        </p:spPr>
        <p:txBody>
          <a:bodyPr anchorCtr="0" anchor="t" bIns="91400" lIns="91400" spcFirstLastPara="1" rIns="91400" wrap="square" tIns="91400">
            <a:noAutofit/>
          </a:bodyPr>
          <a:lstStyle/>
          <a:p>
            <a:pPr indent="0" lvl="0" marL="0" rtl="0" algn="r">
              <a:spcBef>
                <a:spcPts val="0"/>
              </a:spcBef>
              <a:spcAft>
                <a:spcPts val="0"/>
              </a:spcAft>
              <a:buNone/>
            </a:pPr>
            <a:r>
              <a:rPr b="1" lang="en-US" sz="1800">
                <a:solidFill>
                  <a:srgbClr val="000000"/>
                </a:solidFill>
                <a:latin typeface="Helvetica Neue"/>
                <a:ea typeface="Helvetica Neue"/>
                <a:cs typeface="Helvetica Neue"/>
                <a:sym typeface="Helvetica Neue"/>
              </a:rPr>
              <a:t>How we work with you</a:t>
            </a:r>
            <a:endParaRPr b="1" sz="1800"/>
          </a:p>
        </p:txBody>
      </p:sp>
      <p:sp>
        <p:nvSpPr>
          <p:cNvPr id="353" name="Google Shape;353;p26"/>
          <p:cNvSpPr txBox="1"/>
          <p:nvPr/>
        </p:nvSpPr>
        <p:spPr>
          <a:xfrm>
            <a:off x="555725" y="817700"/>
            <a:ext cx="4016400" cy="1492200"/>
          </a:xfrm>
          <a:prstGeom prst="rect">
            <a:avLst/>
          </a:prstGeom>
          <a:noFill/>
          <a:ln>
            <a:noFill/>
          </a:ln>
        </p:spPr>
        <p:txBody>
          <a:bodyPr anchorCtr="0" anchor="b" bIns="0" lIns="0"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b="1" lang="en-US" sz="3200">
                <a:solidFill>
                  <a:srgbClr val="000000"/>
                </a:solidFill>
                <a:latin typeface="Helvetica Neue"/>
                <a:ea typeface="Helvetica Neue"/>
                <a:cs typeface="Helvetica Neue"/>
                <a:sym typeface="Helvetica Neue"/>
              </a:rPr>
              <a:t>Minds, Set on </a:t>
            </a:r>
            <a:r>
              <a:rPr b="1" lang="en-US" sz="3200">
                <a:solidFill>
                  <a:srgbClr val="0000FF"/>
                </a:solidFill>
                <a:latin typeface="Helvetica Neue"/>
                <a:ea typeface="Helvetica Neue"/>
                <a:cs typeface="Helvetica Neue"/>
                <a:sym typeface="Helvetica Neue"/>
              </a:rPr>
              <a:t>collaboration</a:t>
            </a:r>
            <a:endParaRPr sz="1100">
              <a:solidFill>
                <a:srgbClr val="0000FF"/>
              </a:solidFill>
              <a:latin typeface="Helvetica Neue"/>
              <a:ea typeface="Helvetica Neue"/>
              <a:cs typeface="Helvetica Neue"/>
              <a:sym typeface="Helvetica Neue"/>
            </a:endParaRPr>
          </a:p>
        </p:txBody>
      </p:sp>
      <p:sp>
        <p:nvSpPr>
          <p:cNvPr id="354" name="Google Shape;354;p26"/>
          <p:cNvSpPr txBox="1"/>
          <p:nvPr/>
        </p:nvSpPr>
        <p:spPr>
          <a:xfrm>
            <a:off x="555725" y="2526900"/>
            <a:ext cx="3682500" cy="2616600"/>
          </a:xfrm>
          <a:prstGeom prst="rect">
            <a:avLst/>
          </a:prstGeom>
          <a:noFill/>
          <a:ln>
            <a:noFill/>
          </a:ln>
        </p:spPr>
        <p:txBody>
          <a:bodyPr anchorCtr="0" anchor="t" bIns="0" lIns="0" spcFirstLastPara="1" rIns="91425" wrap="square" tIns="91425">
            <a:noAutofit/>
          </a:bodyPr>
          <a:lstStyle/>
          <a:p>
            <a:pPr indent="0" lvl="0" marL="0" rtl="0" algn="l">
              <a:lnSpc>
                <a:spcPct val="130000"/>
              </a:lnSpc>
              <a:spcBef>
                <a:spcPts val="0"/>
              </a:spcBef>
              <a:spcAft>
                <a:spcPts val="0"/>
              </a:spcAft>
              <a:buNone/>
            </a:pPr>
            <a:r>
              <a:rPr lang="en-US" sz="1100">
                <a:solidFill>
                  <a:srgbClr val="000000"/>
                </a:solidFill>
                <a:latin typeface="Helvetica Neue"/>
                <a:ea typeface="Helvetica Neue"/>
                <a:cs typeface="Helvetica Neue"/>
                <a:sym typeface="Helvetica Neue"/>
              </a:rPr>
              <a:t>We work in two week sprints with clear deliverables, tasks, and objectives that are adjusted each sprint based on results. Everything is transparently shared in </a:t>
            </a:r>
            <a:br>
              <a:rPr lang="en-US" sz="1100">
                <a:solidFill>
                  <a:srgbClr val="000000"/>
                </a:solidFill>
                <a:latin typeface="Helvetica Neue"/>
                <a:ea typeface="Helvetica Neue"/>
                <a:cs typeface="Helvetica Neue"/>
                <a:sym typeface="Helvetica Neue"/>
              </a:rPr>
            </a:br>
            <a:r>
              <a:rPr lang="en-US" sz="1100">
                <a:solidFill>
                  <a:srgbClr val="000000"/>
                </a:solidFill>
                <a:latin typeface="Helvetica Neue"/>
                <a:ea typeface="Helvetica Neue"/>
                <a:cs typeface="Helvetica Neue"/>
                <a:sym typeface="Helvetica Neue"/>
              </a:rPr>
              <a:t>G Suite/Sharepoint, Git, JIRA, Slack/Teams. </a:t>
            </a:r>
            <a:endParaRPr sz="1100">
              <a:solidFill>
                <a:srgbClr val="000000"/>
              </a:solidFill>
              <a:latin typeface="Helvetica Neue"/>
              <a:ea typeface="Helvetica Neue"/>
              <a:cs typeface="Helvetica Neue"/>
              <a:sym typeface="Helvetica Neue"/>
            </a:endParaRPr>
          </a:p>
          <a:p>
            <a:pPr indent="0" lvl="0" marL="0" rtl="0" algn="l">
              <a:lnSpc>
                <a:spcPct val="130000"/>
              </a:lnSpc>
              <a:spcBef>
                <a:spcPts val="0"/>
              </a:spcBef>
              <a:spcAft>
                <a:spcPts val="0"/>
              </a:spcAft>
              <a:buNone/>
            </a:pPr>
            <a:r>
              <a:t/>
            </a:r>
            <a:endParaRPr sz="1100">
              <a:solidFill>
                <a:srgbClr val="000000"/>
              </a:solidFill>
              <a:latin typeface="Helvetica Neue"/>
              <a:ea typeface="Helvetica Neue"/>
              <a:cs typeface="Helvetica Neue"/>
              <a:sym typeface="Helvetica Neue"/>
            </a:endParaRPr>
          </a:p>
          <a:p>
            <a:pPr indent="0" lvl="0" marL="0" rtl="0" algn="l">
              <a:lnSpc>
                <a:spcPct val="130000"/>
              </a:lnSpc>
              <a:spcBef>
                <a:spcPts val="0"/>
              </a:spcBef>
              <a:spcAft>
                <a:spcPts val="0"/>
              </a:spcAft>
              <a:buNone/>
            </a:pPr>
            <a:r>
              <a:rPr lang="en-US" sz="1100">
                <a:solidFill>
                  <a:srgbClr val="000000"/>
                </a:solidFill>
                <a:latin typeface="Helvetica Neue"/>
                <a:ea typeface="Helvetica Neue"/>
                <a:cs typeface="Helvetica Neue"/>
                <a:sym typeface="Helvetica Neue"/>
              </a:rPr>
              <a:t>We keep the following cadence:</a:t>
            </a:r>
            <a:endParaRPr sz="1100">
              <a:solidFill>
                <a:srgbClr val="000000"/>
              </a:solidFill>
              <a:latin typeface="Helvetica Neue"/>
              <a:ea typeface="Helvetica Neue"/>
              <a:cs typeface="Helvetica Neue"/>
              <a:sym typeface="Helvetica Neue"/>
            </a:endParaRPr>
          </a:p>
          <a:p>
            <a:pPr indent="0" lvl="0" marL="0" rtl="0" algn="l">
              <a:lnSpc>
                <a:spcPct val="130000"/>
              </a:lnSpc>
              <a:spcBef>
                <a:spcPts val="0"/>
              </a:spcBef>
              <a:spcAft>
                <a:spcPts val="0"/>
              </a:spcAft>
              <a:buNone/>
            </a:pPr>
            <a:r>
              <a:t/>
            </a:r>
            <a:endParaRPr sz="200">
              <a:solidFill>
                <a:srgbClr val="000000"/>
              </a:solidFill>
              <a:latin typeface="Helvetica Neue"/>
              <a:ea typeface="Helvetica Neue"/>
              <a:cs typeface="Helvetica Neue"/>
              <a:sym typeface="Helvetica Neue"/>
            </a:endParaRPr>
          </a:p>
          <a:p>
            <a:pPr indent="-298450" lvl="0" marL="400050" rtl="0" algn="l">
              <a:lnSpc>
                <a:spcPct val="130000"/>
              </a:lnSpc>
              <a:spcBef>
                <a:spcPts val="0"/>
              </a:spcBef>
              <a:spcAft>
                <a:spcPts val="0"/>
              </a:spcAft>
              <a:buClr>
                <a:srgbClr val="000000"/>
              </a:buClr>
              <a:buSzPts val="1100"/>
              <a:buFont typeface="Helvetica Neue"/>
              <a:buChar char="一"/>
            </a:pPr>
            <a:r>
              <a:rPr b="1" lang="en-US" sz="1100">
                <a:solidFill>
                  <a:srgbClr val="0000FF"/>
                </a:solidFill>
                <a:latin typeface="Helvetica Neue"/>
                <a:ea typeface="Helvetica Neue"/>
                <a:cs typeface="Helvetica Neue"/>
                <a:sym typeface="Helvetica Neue"/>
              </a:rPr>
              <a:t>Daily standups</a:t>
            </a:r>
            <a:r>
              <a:rPr lang="en-US" sz="1100">
                <a:solidFill>
                  <a:srgbClr val="000000"/>
                </a:solidFill>
                <a:latin typeface="Helvetica Neue"/>
                <a:ea typeface="Helvetica Neue"/>
                <a:cs typeface="Helvetica Neue"/>
                <a:sym typeface="Helvetica Neue"/>
              </a:rPr>
              <a:t> (15 mins) – resolving blockers</a:t>
            </a:r>
            <a:endParaRPr sz="1100">
              <a:solidFill>
                <a:srgbClr val="000000"/>
              </a:solidFill>
              <a:latin typeface="Helvetica Neue"/>
              <a:ea typeface="Helvetica Neue"/>
              <a:cs typeface="Helvetica Neue"/>
              <a:sym typeface="Helvetica Neue"/>
            </a:endParaRPr>
          </a:p>
          <a:p>
            <a:pPr indent="-298450" lvl="0" marL="400050" rtl="0" algn="l">
              <a:lnSpc>
                <a:spcPct val="130000"/>
              </a:lnSpc>
              <a:spcBef>
                <a:spcPts val="0"/>
              </a:spcBef>
              <a:spcAft>
                <a:spcPts val="0"/>
              </a:spcAft>
              <a:buClr>
                <a:srgbClr val="000000"/>
              </a:buClr>
              <a:buSzPts val="1100"/>
              <a:buFont typeface="Helvetica Neue"/>
              <a:buChar char="一"/>
            </a:pPr>
            <a:r>
              <a:rPr b="1" lang="en-US" sz="1100">
                <a:solidFill>
                  <a:srgbClr val="0000FF"/>
                </a:solidFill>
                <a:latin typeface="Helvetica Neue"/>
                <a:ea typeface="Helvetica Neue"/>
                <a:cs typeface="Helvetica Neue"/>
                <a:sym typeface="Helvetica Neue"/>
              </a:rPr>
              <a:t>Weekly review</a:t>
            </a:r>
            <a:r>
              <a:rPr lang="en-US" sz="1100">
                <a:solidFill>
                  <a:srgbClr val="000000"/>
                </a:solidFill>
                <a:latin typeface="Helvetica Neue"/>
                <a:ea typeface="Helvetica Neue"/>
                <a:cs typeface="Helvetica Neue"/>
                <a:sym typeface="Helvetica Neue"/>
              </a:rPr>
              <a:t> (1 hour) – planning and review</a:t>
            </a:r>
            <a:endParaRPr sz="1100">
              <a:solidFill>
                <a:srgbClr val="000000"/>
              </a:solidFill>
              <a:latin typeface="Helvetica Neue"/>
              <a:ea typeface="Helvetica Neue"/>
              <a:cs typeface="Helvetica Neue"/>
              <a:sym typeface="Helvetica Neue"/>
            </a:endParaRPr>
          </a:p>
          <a:p>
            <a:pPr indent="-298450" lvl="0" marL="400050" rtl="0" algn="l">
              <a:lnSpc>
                <a:spcPct val="130000"/>
              </a:lnSpc>
              <a:spcBef>
                <a:spcPts val="0"/>
              </a:spcBef>
              <a:spcAft>
                <a:spcPts val="0"/>
              </a:spcAft>
              <a:buClr>
                <a:srgbClr val="000000"/>
              </a:buClr>
              <a:buSzPts val="1100"/>
              <a:buFont typeface="Helvetica Neue"/>
              <a:buChar char="一"/>
            </a:pPr>
            <a:r>
              <a:rPr b="1" lang="en-US" sz="1100">
                <a:solidFill>
                  <a:srgbClr val="0000FF"/>
                </a:solidFill>
                <a:latin typeface="Helvetica Neue"/>
                <a:ea typeface="Helvetica Neue"/>
                <a:cs typeface="Helvetica Neue"/>
                <a:sym typeface="Helvetica Neue"/>
              </a:rPr>
              <a:t>Monthly SteerCo</a:t>
            </a:r>
            <a:r>
              <a:rPr b="1" lang="en-US" sz="1100">
                <a:solidFill>
                  <a:srgbClr val="000000"/>
                </a:solidFill>
                <a:latin typeface="Helvetica Neue"/>
                <a:ea typeface="Helvetica Neue"/>
                <a:cs typeface="Helvetica Neue"/>
                <a:sym typeface="Helvetica Neue"/>
              </a:rPr>
              <a:t> </a:t>
            </a:r>
            <a:r>
              <a:rPr lang="en-US" sz="1100">
                <a:solidFill>
                  <a:srgbClr val="000000"/>
                </a:solidFill>
                <a:latin typeface="Helvetica Neue"/>
                <a:ea typeface="Helvetica Neue"/>
                <a:cs typeface="Helvetica Neue"/>
                <a:sym typeface="Helvetica Neue"/>
              </a:rPr>
              <a:t>(1 hour) – progress reporting</a:t>
            </a:r>
            <a:endParaRPr sz="1100">
              <a:solidFill>
                <a:srgbClr val="000000"/>
              </a:solidFill>
              <a:latin typeface="Helvetica Neue"/>
              <a:ea typeface="Helvetica Neue"/>
              <a:cs typeface="Helvetica Neue"/>
              <a:sym typeface="Helvetica Neue"/>
            </a:endParaRPr>
          </a:p>
        </p:txBody>
      </p:sp>
      <p:pic>
        <p:nvPicPr>
          <p:cNvPr id="355" name="Google Shape;355;p26"/>
          <p:cNvPicPr preferRelativeResize="0"/>
          <p:nvPr/>
        </p:nvPicPr>
        <p:blipFill>
          <a:blip r:embed="rId2">
            <a:alphaModFix/>
          </a:blip>
          <a:stretch>
            <a:fillRect/>
          </a:stretch>
        </p:blipFill>
        <p:spPr>
          <a:xfrm>
            <a:off x="6886154" y="3299724"/>
            <a:ext cx="1091570" cy="474604"/>
          </a:xfrm>
          <a:prstGeom prst="rect">
            <a:avLst/>
          </a:prstGeom>
          <a:noFill/>
          <a:ln>
            <a:noFill/>
          </a:ln>
        </p:spPr>
      </p:pic>
      <p:pic>
        <p:nvPicPr>
          <p:cNvPr id="356" name="Google Shape;356;p26"/>
          <p:cNvPicPr preferRelativeResize="0"/>
          <p:nvPr/>
        </p:nvPicPr>
        <p:blipFill>
          <a:blip r:embed="rId3">
            <a:alphaModFix/>
          </a:blip>
          <a:stretch>
            <a:fillRect/>
          </a:stretch>
        </p:blipFill>
        <p:spPr>
          <a:xfrm>
            <a:off x="4644628" y="3299720"/>
            <a:ext cx="1107390" cy="474604"/>
          </a:xfrm>
          <a:prstGeom prst="rect">
            <a:avLst/>
          </a:prstGeom>
          <a:noFill/>
          <a:ln>
            <a:noFill/>
          </a:ln>
        </p:spPr>
      </p:pic>
      <p:pic>
        <p:nvPicPr>
          <p:cNvPr id="357" name="Google Shape;357;p26"/>
          <p:cNvPicPr preferRelativeResize="0"/>
          <p:nvPr/>
        </p:nvPicPr>
        <p:blipFill>
          <a:blip r:embed="rId4">
            <a:alphaModFix/>
          </a:blip>
          <a:stretch>
            <a:fillRect/>
          </a:stretch>
        </p:blipFill>
        <p:spPr>
          <a:xfrm>
            <a:off x="4825528" y="1500730"/>
            <a:ext cx="1107390" cy="506244"/>
          </a:xfrm>
          <a:prstGeom prst="rect">
            <a:avLst/>
          </a:prstGeom>
          <a:noFill/>
          <a:ln>
            <a:noFill/>
          </a:ln>
        </p:spPr>
      </p:pic>
      <p:pic>
        <p:nvPicPr>
          <p:cNvPr id="358" name="Google Shape;358;p26"/>
          <p:cNvPicPr preferRelativeResize="0"/>
          <p:nvPr/>
        </p:nvPicPr>
        <p:blipFill>
          <a:blip r:embed="rId5">
            <a:alphaModFix/>
          </a:blip>
          <a:stretch>
            <a:fillRect/>
          </a:stretch>
        </p:blipFill>
        <p:spPr>
          <a:xfrm>
            <a:off x="7049249" y="1496776"/>
            <a:ext cx="1127164" cy="514155"/>
          </a:xfrm>
          <a:prstGeom prst="rect">
            <a:avLst/>
          </a:prstGeom>
          <a:noFill/>
          <a:ln>
            <a:noFill/>
          </a:ln>
        </p:spPr>
      </p:pic>
      <p:grpSp>
        <p:nvGrpSpPr>
          <p:cNvPr id="359" name="Google Shape;359;p26"/>
          <p:cNvGrpSpPr/>
          <p:nvPr/>
        </p:nvGrpSpPr>
        <p:grpSpPr>
          <a:xfrm>
            <a:off x="4810525" y="3913875"/>
            <a:ext cx="1903500" cy="749713"/>
            <a:chOff x="7010975" y="2278013"/>
            <a:chExt cx="1903500" cy="749713"/>
          </a:xfrm>
        </p:grpSpPr>
        <p:sp>
          <p:nvSpPr>
            <p:cNvPr id="360" name="Google Shape;360;p26"/>
            <p:cNvSpPr txBox="1"/>
            <p:nvPr/>
          </p:nvSpPr>
          <p:spPr>
            <a:xfrm>
              <a:off x="7010975" y="2278013"/>
              <a:ext cx="1863000" cy="3648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1300">
                  <a:solidFill>
                    <a:srgbClr val="000000"/>
                  </a:solidFill>
                  <a:latin typeface="Helvetica Neue"/>
                  <a:ea typeface="Helvetica Neue"/>
                  <a:cs typeface="Helvetica Neue"/>
                  <a:sym typeface="Helvetica Neue"/>
                </a:rPr>
                <a:t>Accountable Leaders</a:t>
              </a:r>
              <a:endParaRPr sz="1300"/>
            </a:p>
          </p:txBody>
        </p:sp>
        <p:sp>
          <p:nvSpPr>
            <p:cNvPr id="361" name="Google Shape;361;p26"/>
            <p:cNvSpPr txBox="1"/>
            <p:nvPr/>
          </p:nvSpPr>
          <p:spPr>
            <a:xfrm>
              <a:off x="7010975" y="2566025"/>
              <a:ext cx="1903500" cy="461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US" sz="900">
                  <a:latin typeface="Helvetica Neue"/>
                  <a:ea typeface="Helvetica Neue"/>
                  <a:cs typeface="Helvetica Neue"/>
                  <a:sym typeface="Helvetica Neue"/>
                </a:rPr>
                <a:t>Collaboration and access to your organization's internal resources.</a:t>
              </a:r>
              <a:endParaRPr sz="900">
                <a:latin typeface="Helvetica Neue"/>
                <a:ea typeface="Helvetica Neue"/>
                <a:cs typeface="Helvetica Neue"/>
                <a:sym typeface="Helvetica Neue"/>
              </a:endParaRPr>
            </a:p>
          </p:txBody>
        </p:sp>
      </p:grpSp>
      <p:grpSp>
        <p:nvGrpSpPr>
          <p:cNvPr id="362" name="Google Shape;362;p26"/>
          <p:cNvGrpSpPr/>
          <p:nvPr/>
        </p:nvGrpSpPr>
        <p:grpSpPr>
          <a:xfrm>
            <a:off x="6886150" y="3913875"/>
            <a:ext cx="1903500" cy="749713"/>
            <a:chOff x="7010975" y="2278013"/>
            <a:chExt cx="1903500" cy="749713"/>
          </a:xfrm>
        </p:grpSpPr>
        <p:sp>
          <p:nvSpPr>
            <p:cNvPr id="363" name="Google Shape;363;p26"/>
            <p:cNvSpPr txBox="1"/>
            <p:nvPr/>
          </p:nvSpPr>
          <p:spPr>
            <a:xfrm>
              <a:off x="7010975" y="2278013"/>
              <a:ext cx="1903500" cy="3648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1300">
                  <a:solidFill>
                    <a:srgbClr val="000000"/>
                  </a:solidFill>
                  <a:latin typeface="Helvetica Neue"/>
                  <a:ea typeface="Helvetica Neue"/>
                  <a:cs typeface="Helvetica Neue"/>
                  <a:sym typeface="Helvetica Neue"/>
                </a:rPr>
                <a:t>Connected Workspace</a:t>
              </a:r>
              <a:endParaRPr sz="1300"/>
            </a:p>
          </p:txBody>
        </p:sp>
        <p:sp>
          <p:nvSpPr>
            <p:cNvPr id="364" name="Google Shape;364;p26"/>
            <p:cNvSpPr txBox="1"/>
            <p:nvPr/>
          </p:nvSpPr>
          <p:spPr>
            <a:xfrm>
              <a:off x="7010975" y="2566025"/>
              <a:ext cx="1903500" cy="461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US" sz="900">
                  <a:latin typeface="Helvetica Neue"/>
                  <a:ea typeface="Helvetica Neue"/>
                  <a:cs typeface="Helvetica Neue"/>
                  <a:sym typeface="Helvetica Neue"/>
                </a:rPr>
                <a:t>Align all sides with Slack/Teams to maximize efficiency.</a:t>
              </a:r>
              <a:endParaRPr sz="900">
                <a:latin typeface="Helvetica Neue"/>
                <a:ea typeface="Helvetica Neue"/>
                <a:cs typeface="Helvetica Neue"/>
                <a:sym typeface="Helvetica Neue"/>
              </a:endParaRPr>
            </a:p>
          </p:txBody>
        </p:sp>
      </p:grpSp>
      <p:grpSp>
        <p:nvGrpSpPr>
          <p:cNvPr id="365" name="Google Shape;365;p26"/>
          <p:cNvGrpSpPr/>
          <p:nvPr/>
        </p:nvGrpSpPr>
        <p:grpSpPr>
          <a:xfrm>
            <a:off x="4825525" y="2158247"/>
            <a:ext cx="1903500" cy="749725"/>
            <a:chOff x="7010975" y="2278000"/>
            <a:chExt cx="1903500" cy="749725"/>
          </a:xfrm>
        </p:grpSpPr>
        <p:sp>
          <p:nvSpPr>
            <p:cNvPr id="366" name="Google Shape;366;p26"/>
            <p:cNvSpPr txBox="1"/>
            <p:nvPr/>
          </p:nvSpPr>
          <p:spPr>
            <a:xfrm>
              <a:off x="7010975" y="2278000"/>
              <a:ext cx="1659600" cy="3648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1300">
                  <a:solidFill>
                    <a:srgbClr val="000000"/>
                  </a:solidFill>
                  <a:latin typeface="Helvetica Neue"/>
                  <a:ea typeface="Helvetica Neue"/>
                  <a:cs typeface="Helvetica Neue"/>
                  <a:sym typeface="Helvetica Neue"/>
                </a:rPr>
                <a:t>Transparency</a:t>
              </a:r>
              <a:endParaRPr sz="1300"/>
            </a:p>
          </p:txBody>
        </p:sp>
        <p:sp>
          <p:nvSpPr>
            <p:cNvPr id="367" name="Google Shape;367;p26"/>
            <p:cNvSpPr txBox="1"/>
            <p:nvPr/>
          </p:nvSpPr>
          <p:spPr>
            <a:xfrm>
              <a:off x="7010975" y="2566025"/>
              <a:ext cx="1903500" cy="461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US" sz="900">
                  <a:latin typeface="Helvetica Neue"/>
                  <a:ea typeface="Helvetica Neue"/>
                  <a:cs typeface="Helvetica Neue"/>
                  <a:sym typeface="Helvetica Neue"/>
                </a:rPr>
                <a:t>Daily standups to identify and solve potential issues right away.</a:t>
              </a:r>
              <a:endParaRPr sz="900">
                <a:latin typeface="Helvetica Neue"/>
                <a:ea typeface="Helvetica Neue"/>
                <a:cs typeface="Helvetica Neue"/>
                <a:sym typeface="Helvetica Neue"/>
              </a:endParaRPr>
            </a:p>
          </p:txBody>
        </p:sp>
      </p:grpSp>
      <p:grpSp>
        <p:nvGrpSpPr>
          <p:cNvPr id="368" name="Google Shape;368;p26"/>
          <p:cNvGrpSpPr/>
          <p:nvPr/>
        </p:nvGrpSpPr>
        <p:grpSpPr>
          <a:xfrm>
            <a:off x="6901150" y="2158247"/>
            <a:ext cx="1903500" cy="749725"/>
            <a:chOff x="7010975" y="2278000"/>
            <a:chExt cx="1903500" cy="749725"/>
          </a:xfrm>
        </p:grpSpPr>
        <p:sp>
          <p:nvSpPr>
            <p:cNvPr id="369" name="Google Shape;369;p26"/>
            <p:cNvSpPr txBox="1"/>
            <p:nvPr/>
          </p:nvSpPr>
          <p:spPr>
            <a:xfrm>
              <a:off x="7010975" y="2278000"/>
              <a:ext cx="1659600" cy="3648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1300">
                  <a:solidFill>
                    <a:srgbClr val="000000"/>
                  </a:solidFill>
                  <a:latin typeface="Helvetica Neue"/>
                  <a:ea typeface="Helvetica Neue"/>
                  <a:cs typeface="Helvetica Neue"/>
                  <a:sym typeface="Helvetica Neue"/>
                </a:rPr>
                <a:t>Safe Space</a:t>
              </a:r>
              <a:endParaRPr sz="1300"/>
            </a:p>
          </p:txBody>
        </p:sp>
        <p:sp>
          <p:nvSpPr>
            <p:cNvPr id="370" name="Google Shape;370;p26"/>
            <p:cNvSpPr txBox="1"/>
            <p:nvPr/>
          </p:nvSpPr>
          <p:spPr>
            <a:xfrm>
              <a:off x="7010975" y="2566025"/>
              <a:ext cx="1903500" cy="461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US" sz="900">
                  <a:latin typeface="Helvetica Neue"/>
                  <a:ea typeface="Helvetica Neue"/>
                  <a:cs typeface="Helvetica Neue"/>
                  <a:sym typeface="Helvetica Neue"/>
                </a:rPr>
                <a:t>A place to experiment, learn from mistakes, and iterate quickly.</a:t>
              </a:r>
              <a:endParaRPr sz="900">
                <a:latin typeface="Helvetica Neue"/>
                <a:ea typeface="Helvetica Neue"/>
                <a:cs typeface="Helvetica Neue"/>
                <a:sym typeface="Helvetica Neue"/>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 Intro – How we are different">
  <p:cSld name="CUSTOM_8">
    <p:spTree>
      <p:nvGrpSpPr>
        <p:cNvPr id="371" name="Shape 371"/>
        <p:cNvGrpSpPr/>
        <p:nvPr/>
      </p:nvGrpSpPr>
      <p:grpSpPr>
        <a:xfrm>
          <a:off x="0" y="0"/>
          <a:ext cx="0" cy="0"/>
          <a:chOff x="0" y="0"/>
          <a:chExt cx="0" cy="0"/>
        </a:xfrm>
      </p:grpSpPr>
      <p:sp>
        <p:nvSpPr>
          <p:cNvPr id="372" name="Google Shape;372;p27"/>
          <p:cNvSpPr txBox="1"/>
          <p:nvPr/>
        </p:nvSpPr>
        <p:spPr>
          <a:xfrm>
            <a:off x="1766625" y="132439"/>
            <a:ext cx="7225200" cy="471000"/>
          </a:xfrm>
          <a:prstGeom prst="rect">
            <a:avLst/>
          </a:prstGeom>
          <a:noFill/>
          <a:ln>
            <a:noFill/>
          </a:ln>
        </p:spPr>
        <p:txBody>
          <a:bodyPr anchorCtr="0" anchor="t" bIns="91400" lIns="91400" spcFirstLastPara="1" rIns="91400" wrap="square" tIns="91400">
            <a:noAutofit/>
          </a:bodyPr>
          <a:lstStyle/>
          <a:p>
            <a:pPr indent="0" lvl="0" marL="0" rtl="0" algn="r">
              <a:spcBef>
                <a:spcPts val="0"/>
              </a:spcBef>
              <a:spcAft>
                <a:spcPts val="0"/>
              </a:spcAft>
              <a:buNone/>
            </a:pPr>
            <a:r>
              <a:rPr b="1" lang="en-US" sz="1800">
                <a:solidFill>
                  <a:srgbClr val="000000"/>
                </a:solidFill>
                <a:latin typeface="Helvetica Neue"/>
                <a:ea typeface="Helvetica Neue"/>
                <a:cs typeface="Helvetica Neue"/>
                <a:sym typeface="Helvetica Neue"/>
              </a:rPr>
              <a:t>How we are different</a:t>
            </a:r>
            <a:endParaRPr b="1" sz="1800"/>
          </a:p>
        </p:txBody>
      </p:sp>
      <p:sp>
        <p:nvSpPr>
          <p:cNvPr id="373" name="Google Shape;373;p27"/>
          <p:cNvSpPr txBox="1"/>
          <p:nvPr/>
        </p:nvSpPr>
        <p:spPr>
          <a:xfrm>
            <a:off x="555725" y="820600"/>
            <a:ext cx="3985800" cy="1111800"/>
          </a:xfrm>
          <a:prstGeom prst="rect">
            <a:avLst/>
          </a:prstGeom>
          <a:noFill/>
          <a:ln>
            <a:noFill/>
          </a:ln>
        </p:spPr>
        <p:txBody>
          <a:bodyPr anchorCtr="0" anchor="b" bIns="0" lIns="0"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b="1" lang="en-US" sz="3200">
                <a:solidFill>
                  <a:srgbClr val="000000"/>
                </a:solidFill>
                <a:latin typeface="Helvetica Neue"/>
                <a:ea typeface="Helvetica Neue"/>
                <a:cs typeface="Helvetica Neue"/>
                <a:sym typeface="Helvetica Neue"/>
              </a:rPr>
              <a:t>Diverse skill sets,</a:t>
            </a:r>
            <a:endParaRPr b="1" sz="3200">
              <a:solidFill>
                <a:srgbClr val="000000"/>
              </a:solidFill>
              <a:latin typeface="Helvetica Neue"/>
              <a:ea typeface="Helvetica Neue"/>
              <a:cs typeface="Helvetica Neue"/>
              <a:sym typeface="Helvetica Neue"/>
            </a:endParaRPr>
          </a:p>
          <a:p>
            <a:pPr indent="0" lvl="0" marL="0" rtl="0" algn="l">
              <a:lnSpc>
                <a:spcPct val="100000"/>
              </a:lnSpc>
              <a:spcBef>
                <a:spcPts val="0"/>
              </a:spcBef>
              <a:spcAft>
                <a:spcPts val="0"/>
              </a:spcAft>
              <a:buClr>
                <a:srgbClr val="000000"/>
              </a:buClr>
              <a:buSzPts val="1100"/>
              <a:buFont typeface="Arial"/>
              <a:buNone/>
            </a:pPr>
            <a:r>
              <a:rPr b="1" lang="en-US" sz="3200">
                <a:solidFill>
                  <a:srgbClr val="0000FF"/>
                </a:solidFill>
                <a:latin typeface="Helvetica Neue"/>
                <a:ea typeface="Helvetica Neue"/>
                <a:cs typeface="Helvetica Neue"/>
                <a:sym typeface="Helvetica Neue"/>
              </a:rPr>
              <a:t>Startup DNA</a:t>
            </a:r>
            <a:endParaRPr sz="1100">
              <a:solidFill>
                <a:srgbClr val="0000FF"/>
              </a:solidFill>
              <a:latin typeface="Helvetica Neue"/>
              <a:ea typeface="Helvetica Neue"/>
              <a:cs typeface="Helvetica Neue"/>
              <a:sym typeface="Helvetica Neue"/>
            </a:endParaRPr>
          </a:p>
        </p:txBody>
      </p:sp>
      <p:sp>
        <p:nvSpPr>
          <p:cNvPr id="374" name="Google Shape;374;p27"/>
          <p:cNvSpPr txBox="1"/>
          <p:nvPr/>
        </p:nvSpPr>
        <p:spPr>
          <a:xfrm>
            <a:off x="586825" y="2991085"/>
            <a:ext cx="1804500" cy="1258200"/>
          </a:xfrm>
          <a:prstGeom prst="rect">
            <a:avLst/>
          </a:prstGeom>
          <a:noFill/>
          <a:ln>
            <a:noFill/>
          </a:ln>
        </p:spPr>
        <p:txBody>
          <a:bodyPr anchorCtr="0" anchor="t" bIns="0" lIns="0" spcFirstLastPara="1" rIns="0" wrap="square" tIns="0">
            <a:noAutofit/>
          </a:bodyPr>
          <a:lstStyle/>
          <a:p>
            <a:pPr indent="-177800" lvl="0" marL="285750" rtl="0" algn="l">
              <a:spcBef>
                <a:spcPts val="0"/>
              </a:spcBef>
              <a:spcAft>
                <a:spcPts val="0"/>
              </a:spcAft>
              <a:buClr>
                <a:srgbClr val="FFA800"/>
              </a:buClr>
              <a:buSzPts val="1000"/>
              <a:buFont typeface="Helvetica Neue"/>
              <a:buChar char="▲"/>
            </a:pPr>
            <a:r>
              <a:rPr lang="en-US" sz="1000">
                <a:latin typeface="Helvetica Neue"/>
                <a:ea typeface="Helvetica Neue"/>
                <a:cs typeface="Helvetica Neue"/>
                <a:sym typeface="Helvetica Neue"/>
              </a:rPr>
              <a:t>Value proposition development</a:t>
            </a:r>
            <a:endParaRPr sz="1000">
              <a:latin typeface="Helvetica Neue"/>
              <a:ea typeface="Helvetica Neue"/>
              <a:cs typeface="Helvetica Neue"/>
              <a:sym typeface="Helvetica Neue"/>
            </a:endParaRPr>
          </a:p>
          <a:p>
            <a:pPr indent="-177800" lvl="0" marL="285750" rtl="0" algn="l">
              <a:spcBef>
                <a:spcPts val="200"/>
              </a:spcBef>
              <a:spcAft>
                <a:spcPts val="0"/>
              </a:spcAft>
              <a:buClr>
                <a:srgbClr val="FFA800"/>
              </a:buClr>
              <a:buSzPts val="1000"/>
              <a:buFont typeface="Helvetica Neue"/>
              <a:buChar char="▲"/>
            </a:pPr>
            <a:r>
              <a:rPr lang="en-US" sz="1000">
                <a:latin typeface="Helvetica Neue"/>
                <a:ea typeface="Helvetica Neue"/>
                <a:cs typeface="Helvetica Neue"/>
                <a:sym typeface="Helvetica Neue"/>
              </a:rPr>
              <a:t>User testing</a:t>
            </a:r>
            <a:endParaRPr sz="1000">
              <a:latin typeface="Helvetica Neue"/>
              <a:ea typeface="Helvetica Neue"/>
              <a:cs typeface="Helvetica Neue"/>
              <a:sym typeface="Helvetica Neue"/>
            </a:endParaRPr>
          </a:p>
          <a:p>
            <a:pPr indent="-177800" lvl="0" marL="285750" rtl="0" algn="l">
              <a:spcBef>
                <a:spcPts val="200"/>
              </a:spcBef>
              <a:spcAft>
                <a:spcPts val="0"/>
              </a:spcAft>
              <a:buClr>
                <a:srgbClr val="FFA800"/>
              </a:buClr>
              <a:buSzPts val="1000"/>
              <a:buFont typeface="Helvetica Neue"/>
              <a:buChar char="▲"/>
            </a:pPr>
            <a:r>
              <a:rPr lang="en-US" sz="1000">
                <a:latin typeface="Helvetica Neue"/>
                <a:ea typeface="Helvetica Neue"/>
                <a:cs typeface="Helvetica Neue"/>
                <a:sym typeface="Helvetica Neue"/>
              </a:rPr>
              <a:t>Market testing </a:t>
            </a:r>
            <a:r>
              <a:rPr lang="en-US" sz="800">
                <a:latin typeface="Helvetica Neue"/>
                <a:ea typeface="Helvetica Neue"/>
                <a:cs typeface="Helvetica Neue"/>
                <a:sym typeface="Helvetica Neue"/>
              </a:rPr>
              <a:t>(smoke tests)</a:t>
            </a:r>
            <a:endParaRPr sz="1000">
              <a:latin typeface="Helvetica Neue"/>
              <a:ea typeface="Helvetica Neue"/>
              <a:cs typeface="Helvetica Neue"/>
              <a:sym typeface="Helvetica Neue"/>
            </a:endParaRPr>
          </a:p>
          <a:p>
            <a:pPr indent="-177800" lvl="0" marL="285750" rtl="0" algn="l">
              <a:spcBef>
                <a:spcPts val="200"/>
              </a:spcBef>
              <a:spcAft>
                <a:spcPts val="0"/>
              </a:spcAft>
              <a:buClr>
                <a:srgbClr val="FFA800"/>
              </a:buClr>
              <a:buSzPts val="1000"/>
              <a:buFont typeface="Helvetica Neue"/>
              <a:buChar char="▲"/>
            </a:pPr>
            <a:r>
              <a:rPr lang="en-US" sz="1000">
                <a:latin typeface="Helvetica Neue"/>
                <a:ea typeface="Helvetica Neue"/>
                <a:cs typeface="Helvetica Neue"/>
                <a:sym typeface="Helvetica Neue"/>
              </a:rPr>
              <a:t>GTM Strategy</a:t>
            </a:r>
            <a:endParaRPr sz="1000">
              <a:latin typeface="Helvetica Neue"/>
              <a:ea typeface="Helvetica Neue"/>
              <a:cs typeface="Helvetica Neue"/>
              <a:sym typeface="Helvetica Neue"/>
            </a:endParaRPr>
          </a:p>
          <a:p>
            <a:pPr indent="-177800" lvl="0" marL="285750" rtl="0" algn="l">
              <a:spcBef>
                <a:spcPts val="200"/>
              </a:spcBef>
              <a:spcAft>
                <a:spcPts val="0"/>
              </a:spcAft>
              <a:buClr>
                <a:srgbClr val="FFA800"/>
              </a:buClr>
              <a:buSzPts val="1000"/>
              <a:buFont typeface="Helvetica Neue"/>
              <a:buChar char="▲"/>
            </a:pPr>
            <a:r>
              <a:rPr lang="en-US" sz="1000">
                <a:latin typeface="Helvetica Neue"/>
                <a:ea typeface="Helvetica Neue"/>
                <a:cs typeface="Helvetica Neue"/>
                <a:sym typeface="Helvetica Neue"/>
              </a:rPr>
              <a:t>Product development </a:t>
            </a:r>
            <a:br>
              <a:rPr lang="en-US" sz="1000">
                <a:latin typeface="Helvetica Neue"/>
                <a:ea typeface="Helvetica Neue"/>
                <a:cs typeface="Helvetica Neue"/>
                <a:sym typeface="Helvetica Neue"/>
              </a:rPr>
            </a:br>
            <a:r>
              <a:rPr lang="en-US" sz="1000">
                <a:latin typeface="Helvetica Neue"/>
                <a:ea typeface="Helvetica Neue"/>
                <a:cs typeface="Helvetica Neue"/>
                <a:sym typeface="Helvetica Neue"/>
              </a:rPr>
              <a:t>&amp; testing</a:t>
            </a:r>
            <a:endParaRPr sz="1000">
              <a:latin typeface="Helvetica Neue"/>
              <a:ea typeface="Helvetica Neue"/>
              <a:cs typeface="Helvetica Neue"/>
              <a:sym typeface="Helvetica Neue"/>
            </a:endParaRPr>
          </a:p>
          <a:p>
            <a:pPr indent="-177800" lvl="0" marL="285750" rtl="0" algn="l">
              <a:spcBef>
                <a:spcPts val="200"/>
              </a:spcBef>
              <a:spcAft>
                <a:spcPts val="0"/>
              </a:spcAft>
              <a:buClr>
                <a:srgbClr val="FFA800"/>
              </a:buClr>
              <a:buSzPts val="1000"/>
              <a:buFont typeface="Helvetica Neue"/>
              <a:buChar char="▲"/>
            </a:pPr>
            <a:r>
              <a:rPr lang="en-US" sz="1000">
                <a:latin typeface="Helvetica Neue"/>
                <a:ea typeface="Helvetica Neue"/>
                <a:cs typeface="Helvetica Neue"/>
                <a:sym typeface="Helvetica Neue"/>
              </a:rPr>
              <a:t>Prototype creation </a:t>
            </a:r>
            <a:br>
              <a:rPr lang="en-US" sz="1000">
                <a:latin typeface="Helvetica Neue"/>
                <a:ea typeface="Helvetica Neue"/>
                <a:cs typeface="Helvetica Neue"/>
                <a:sym typeface="Helvetica Neue"/>
              </a:rPr>
            </a:br>
            <a:r>
              <a:rPr lang="en-US" sz="1000">
                <a:latin typeface="Helvetica Neue"/>
                <a:ea typeface="Helvetica Neue"/>
                <a:cs typeface="Helvetica Neue"/>
                <a:sym typeface="Helvetica Neue"/>
              </a:rPr>
              <a:t>&amp; testing</a:t>
            </a:r>
            <a:endParaRPr sz="1000">
              <a:latin typeface="Helvetica Neue"/>
              <a:ea typeface="Helvetica Neue"/>
              <a:cs typeface="Helvetica Neue"/>
              <a:sym typeface="Helvetica Neue"/>
            </a:endParaRPr>
          </a:p>
          <a:p>
            <a:pPr indent="-177800" lvl="0" marL="285750" rtl="0" algn="l">
              <a:spcBef>
                <a:spcPts val="200"/>
              </a:spcBef>
              <a:spcAft>
                <a:spcPts val="200"/>
              </a:spcAft>
              <a:buClr>
                <a:srgbClr val="FFA800"/>
              </a:buClr>
              <a:buSzPts val="1000"/>
              <a:buFont typeface="Helvetica Neue"/>
              <a:buChar char="▲"/>
            </a:pPr>
            <a:r>
              <a:rPr lang="en-US" sz="1000">
                <a:latin typeface="Helvetica Neue"/>
                <a:ea typeface="Helvetica Neue"/>
                <a:cs typeface="Helvetica Neue"/>
                <a:sym typeface="Helvetica Neue"/>
              </a:rPr>
              <a:t>SCRUM</a:t>
            </a:r>
            <a:endParaRPr sz="1000">
              <a:latin typeface="Helvetica Neue"/>
              <a:ea typeface="Helvetica Neue"/>
              <a:cs typeface="Helvetica Neue"/>
              <a:sym typeface="Helvetica Neue"/>
            </a:endParaRPr>
          </a:p>
        </p:txBody>
      </p:sp>
      <p:sp>
        <p:nvSpPr>
          <p:cNvPr id="375" name="Google Shape;375;p27"/>
          <p:cNvSpPr txBox="1"/>
          <p:nvPr/>
        </p:nvSpPr>
        <p:spPr>
          <a:xfrm>
            <a:off x="2737038" y="2987710"/>
            <a:ext cx="1804500" cy="1983900"/>
          </a:xfrm>
          <a:prstGeom prst="rect">
            <a:avLst/>
          </a:prstGeom>
          <a:noFill/>
          <a:ln>
            <a:noFill/>
          </a:ln>
        </p:spPr>
        <p:txBody>
          <a:bodyPr anchorCtr="0" anchor="t" bIns="0" lIns="0" spcFirstLastPara="1" rIns="0" wrap="square" tIns="0">
            <a:noAutofit/>
          </a:bodyPr>
          <a:lstStyle/>
          <a:p>
            <a:pPr indent="-203200" lvl="0" marL="285750" rtl="0" algn="l">
              <a:lnSpc>
                <a:spcPct val="90000"/>
              </a:lnSpc>
              <a:spcBef>
                <a:spcPts val="0"/>
              </a:spcBef>
              <a:spcAft>
                <a:spcPts val="0"/>
              </a:spcAft>
              <a:buClr>
                <a:srgbClr val="FF006B"/>
              </a:buClr>
              <a:buSzPts val="1400"/>
              <a:buFont typeface="Helvetica Neue"/>
              <a:buChar char="■"/>
            </a:pPr>
            <a:r>
              <a:rPr lang="en-US" sz="1000">
                <a:latin typeface="Helvetica Neue"/>
                <a:ea typeface="Helvetica Neue"/>
                <a:cs typeface="Helvetica Neue"/>
                <a:sym typeface="Helvetica Neue"/>
              </a:rPr>
              <a:t>React, Redux</a:t>
            </a:r>
            <a:endParaRPr sz="1000">
              <a:latin typeface="Helvetica Neue"/>
              <a:ea typeface="Helvetica Neue"/>
              <a:cs typeface="Helvetica Neue"/>
              <a:sym typeface="Helvetica Neue"/>
            </a:endParaRPr>
          </a:p>
          <a:p>
            <a:pPr indent="-203200" lvl="0" marL="285750" rtl="0" algn="l">
              <a:lnSpc>
                <a:spcPct val="90000"/>
              </a:lnSpc>
              <a:spcBef>
                <a:spcPts val="0"/>
              </a:spcBef>
              <a:spcAft>
                <a:spcPts val="0"/>
              </a:spcAft>
              <a:buClr>
                <a:srgbClr val="FF006B"/>
              </a:buClr>
              <a:buSzPts val="1400"/>
              <a:buFont typeface="Helvetica Neue"/>
              <a:buChar char="■"/>
            </a:pPr>
            <a:r>
              <a:rPr lang="en-US" sz="1000">
                <a:latin typeface="Helvetica Neue"/>
                <a:ea typeface="Helvetica Neue"/>
                <a:cs typeface="Helvetica Neue"/>
                <a:sym typeface="Helvetica Neue"/>
              </a:rPr>
              <a:t>NodeJS, ExpressJS</a:t>
            </a:r>
            <a:endParaRPr sz="1000">
              <a:latin typeface="Helvetica Neue"/>
              <a:ea typeface="Helvetica Neue"/>
              <a:cs typeface="Helvetica Neue"/>
              <a:sym typeface="Helvetica Neue"/>
            </a:endParaRPr>
          </a:p>
          <a:p>
            <a:pPr indent="-203200" lvl="0" marL="285750" rtl="0" algn="l">
              <a:lnSpc>
                <a:spcPct val="90000"/>
              </a:lnSpc>
              <a:spcBef>
                <a:spcPts val="0"/>
              </a:spcBef>
              <a:spcAft>
                <a:spcPts val="0"/>
              </a:spcAft>
              <a:buClr>
                <a:srgbClr val="FF006B"/>
              </a:buClr>
              <a:buSzPts val="1400"/>
              <a:buFont typeface="Helvetica Neue"/>
              <a:buChar char="■"/>
            </a:pPr>
            <a:r>
              <a:rPr lang="en-US" sz="1000">
                <a:latin typeface="Helvetica Neue"/>
                <a:ea typeface="Helvetica Neue"/>
                <a:cs typeface="Helvetica Neue"/>
                <a:sym typeface="Helvetica Neue"/>
              </a:rPr>
              <a:t>PHP, Python</a:t>
            </a:r>
            <a:endParaRPr sz="1000">
              <a:latin typeface="Helvetica Neue"/>
              <a:ea typeface="Helvetica Neue"/>
              <a:cs typeface="Helvetica Neue"/>
              <a:sym typeface="Helvetica Neue"/>
            </a:endParaRPr>
          </a:p>
          <a:p>
            <a:pPr indent="-203200" lvl="0" marL="285750" rtl="0" algn="l">
              <a:lnSpc>
                <a:spcPct val="90000"/>
              </a:lnSpc>
              <a:spcBef>
                <a:spcPts val="0"/>
              </a:spcBef>
              <a:spcAft>
                <a:spcPts val="0"/>
              </a:spcAft>
              <a:buClr>
                <a:srgbClr val="FF006B"/>
              </a:buClr>
              <a:buSzPts val="1400"/>
              <a:buFont typeface="Helvetica Neue"/>
              <a:buChar char="■"/>
            </a:pPr>
            <a:r>
              <a:rPr lang="en-US" sz="1000">
                <a:latin typeface="Helvetica Neue"/>
                <a:ea typeface="Helvetica Neue"/>
                <a:cs typeface="Helvetica Neue"/>
                <a:sym typeface="Helvetica Neue"/>
              </a:rPr>
              <a:t>ElasticSearch</a:t>
            </a:r>
            <a:endParaRPr sz="1000">
              <a:latin typeface="Helvetica Neue"/>
              <a:ea typeface="Helvetica Neue"/>
              <a:cs typeface="Helvetica Neue"/>
              <a:sym typeface="Helvetica Neue"/>
            </a:endParaRPr>
          </a:p>
          <a:p>
            <a:pPr indent="-203200" lvl="0" marL="285750" rtl="0" algn="l">
              <a:lnSpc>
                <a:spcPct val="90000"/>
              </a:lnSpc>
              <a:spcBef>
                <a:spcPts val="0"/>
              </a:spcBef>
              <a:spcAft>
                <a:spcPts val="0"/>
              </a:spcAft>
              <a:buClr>
                <a:srgbClr val="FF006B"/>
              </a:buClr>
              <a:buSzPts val="1400"/>
              <a:buFont typeface="Helvetica Neue"/>
              <a:buChar char="■"/>
            </a:pPr>
            <a:r>
              <a:rPr lang="en-US" sz="1000">
                <a:latin typeface="Helvetica Neue"/>
                <a:ea typeface="Helvetica Neue"/>
                <a:cs typeface="Helvetica Neue"/>
                <a:sym typeface="Helvetica Neue"/>
              </a:rPr>
              <a:t>Docker, CircleCI, </a:t>
            </a:r>
            <a:r>
              <a:rPr lang="en-US" sz="1000">
                <a:solidFill>
                  <a:srgbClr val="000000"/>
                </a:solidFill>
                <a:latin typeface="Helvetica Neue"/>
                <a:ea typeface="Helvetica Neue"/>
                <a:cs typeface="Helvetica Neue"/>
                <a:sym typeface="Helvetica Neue"/>
              </a:rPr>
              <a:t>Terraform</a:t>
            </a:r>
            <a:endParaRPr sz="1000">
              <a:latin typeface="Helvetica Neue"/>
              <a:ea typeface="Helvetica Neue"/>
              <a:cs typeface="Helvetica Neue"/>
              <a:sym typeface="Helvetica Neue"/>
            </a:endParaRPr>
          </a:p>
          <a:p>
            <a:pPr indent="-203200" lvl="0" marL="285750" rtl="0" algn="l">
              <a:lnSpc>
                <a:spcPct val="90000"/>
              </a:lnSpc>
              <a:spcBef>
                <a:spcPts val="0"/>
              </a:spcBef>
              <a:spcAft>
                <a:spcPts val="0"/>
              </a:spcAft>
              <a:buClr>
                <a:srgbClr val="FF006B"/>
              </a:buClr>
              <a:buSzPts val="1400"/>
              <a:buFont typeface="Helvetica Neue"/>
              <a:buChar char="■"/>
            </a:pPr>
            <a:r>
              <a:rPr lang="en-US" sz="1000">
                <a:latin typeface="Helvetica Neue"/>
                <a:ea typeface="Helvetica Neue"/>
                <a:cs typeface="Helvetica Neue"/>
                <a:sym typeface="Helvetica Neue"/>
              </a:rPr>
              <a:t>MySQL, PostgreSQL, </a:t>
            </a:r>
            <a:r>
              <a:rPr lang="en-US" sz="1000">
                <a:solidFill>
                  <a:srgbClr val="000000"/>
                </a:solidFill>
                <a:latin typeface="Helvetica Neue"/>
                <a:ea typeface="Helvetica Neue"/>
                <a:cs typeface="Helvetica Neue"/>
                <a:sym typeface="Helvetica Neue"/>
              </a:rPr>
              <a:t>MongoDB</a:t>
            </a:r>
            <a:endParaRPr sz="1000">
              <a:latin typeface="Helvetica Neue"/>
              <a:ea typeface="Helvetica Neue"/>
              <a:cs typeface="Helvetica Neue"/>
              <a:sym typeface="Helvetica Neue"/>
            </a:endParaRPr>
          </a:p>
          <a:p>
            <a:pPr indent="-203200" lvl="0" marL="285750" rtl="0" algn="l">
              <a:lnSpc>
                <a:spcPct val="90000"/>
              </a:lnSpc>
              <a:spcBef>
                <a:spcPts val="0"/>
              </a:spcBef>
              <a:spcAft>
                <a:spcPts val="0"/>
              </a:spcAft>
              <a:buClr>
                <a:srgbClr val="FF006B"/>
              </a:buClr>
              <a:buSzPts val="1400"/>
              <a:buFont typeface="Helvetica Neue"/>
              <a:buChar char="■"/>
            </a:pPr>
            <a:r>
              <a:rPr lang="en-US" sz="1000">
                <a:latin typeface="Helvetica Neue"/>
                <a:ea typeface="Helvetica Neue"/>
                <a:cs typeface="Helvetica Neue"/>
                <a:sym typeface="Helvetica Neue"/>
              </a:rPr>
              <a:t>Serverless</a:t>
            </a:r>
            <a:endParaRPr sz="1000">
              <a:latin typeface="Helvetica Neue"/>
              <a:ea typeface="Helvetica Neue"/>
              <a:cs typeface="Helvetica Neue"/>
              <a:sym typeface="Helvetica Neue"/>
            </a:endParaRPr>
          </a:p>
          <a:p>
            <a:pPr indent="-203200" lvl="0" marL="285750" rtl="0" algn="l">
              <a:lnSpc>
                <a:spcPct val="90000"/>
              </a:lnSpc>
              <a:spcBef>
                <a:spcPts val="0"/>
              </a:spcBef>
              <a:spcAft>
                <a:spcPts val="0"/>
              </a:spcAft>
              <a:buClr>
                <a:srgbClr val="FF006B"/>
              </a:buClr>
              <a:buSzPts val="1400"/>
              <a:buFont typeface="Helvetica Neue"/>
              <a:buChar char="■"/>
            </a:pPr>
            <a:r>
              <a:rPr lang="en-US" sz="1000">
                <a:latin typeface="Helvetica Neue"/>
                <a:ea typeface="Helvetica Neue"/>
                <a:cs typeface="Helvetica Neue"/>
                <a:sym typeface="Helvetica Neue"/>
              </a:rPr>
              <a:t>Distributed &amp; HA systems </a:t>
            </a:r>
            <a:endParaRPr sz="1000">
              <a:latin typeface="Helvetica Neue"/>
              <a:ea typeface="Helvetica Neue"/>
              <a:cs typeface="Helvetica Neue"/>
              <a:sym typeface="Helvetica Neue"/>
            </a:endParaRPr>
          </a:p>
        </p:txBody>
      </p:sp>
      <p:sp>
        <p:nvSpPr>
          <p:cNvPr id="376" name="Google Shape;376;p27"/>
          <p:cNvSpPr txBox="1"/>
          <p:nvPr/>
        </p:nvSpPr>
        <p:spPr>
          <a:xfrm>
            <a:off x="4887250" y="2991085"/>
            <a:ext cx="1804500" cy="1258200"/>
          </a:xfrm>
          <a:prstGeom prst="rect">
            <a:avLst/>
          </a:prstGeom>
          <a:noFill/>
          <a:ln>
            <a:noFill/>
          </a:ln>
        </p:spPr>
        <p:txBody>
          <a:bodyPr anchorCtr="0" anchor="t" bIns="0" lIns="0" spcFirstLastPara="1" rIns="0" wrap="square" tIns="0">
            <a:noAutofit/>
          </a:bodyPr>
          <a:lstStyle/>
          <a:p>
            <a:pPr indent="-222250" lvl="0" marL="285750" rtl="0" algn="l">
              <a:lnSpc>
                <a:spcPct val="70000"/>
              </a:lnSpc>
              <a:spcBef>
                <a:spcPts val="0"/>
              </a:spcBef>
              <a:spcAft>
                <a:spcPts val="0"/>
              </a:spcAft>
              <a:buClr>
                <a:srgbClr val="0000FF"/>
              </a:buClr>
              <a:buSzPts val="1700"/>
              <a:buFont typeface="Helvetica Neue"/>
              <a:buChar char="●"/>
            </a:pPr>
            <a:r>
              <a:rPr lang="en-US" sz="1000">
                <a:solidFill>
                  <a:srgbClr val="000000"/>
                </a:solidFill>
                <a:latin typeface="Helvetica Neue"/>
                <a:ea typeface="Helvetica Neue"/>
                <a:cs typeface="Helvetica Neue"/>
                <a:sym typeface="Helvetica Neue"/>
              </a:rPr>
              <a:t>Web/App design</a:t>
            </a:r>
            <a:endParaRPr sz="1000">
              <a:solidFill>
                <a:srgbClr val="000000"/>
              </a:solidFill>
              <a:latin typeface="Helvetica Neue"/>
              <a:ea typeface="Helvetica Neue"/>
              <a:cs typeface="Helvetica Neue"/>
              <a:sym typeface="Helvetica Neue"/>
            </a:endParaRPr>
          </a:p>
          <a:p>
            <a:pPr indent="-222250" lvl="0" marL="285750" rtl="0" algn="l">
              <a:lnSpc>
                <a:spcPct val="70000"/>
              </a:lnSpc>
              <a:spcBef>
                <a:spcPts val="100"/>
              </a:spcBef>
              <a:spcAft>
                <a:spcPts val="0"/>
              </a:spcAft>
              <a:buClr>
                <a:srgbClr val="0000FF"/>
              </a:buClr>
              <a:buSzPts val="1700"/>
              <a:buFont typeface="Helvetica Neue"/>
              <a:buChar char="●"/>
            </a:pPr>
            <a:r>
              <a:rPr lang="en-US" sz="1000">
                <a:solidFill>
                  <a:srgbClr val="000000"/>
                </a:solidFill>
                <a:latin typeface="Helvetica Neue"/>
                <a:ea typeface="Helvetica Neue"/>
                <a:cs typeface="Helvetica Neue"/>
                <a:sym typeface="Helvetica Neue"/>
              </a:rPr>
              <a:t>User Journeys</a:t>
            </a:r>
            <a:endParaRPr sz="1000">
              <a:solidFill>
                <a:srgbClr val="000000"/>
              </a:solidFill>
              <a:latin typeface="Helvetica Neue"/>
              <a:ea typeface="Helvetica Neue"/>
              <a:cs typeface="Helvetica Neue"/>
              <a:sym typeface="Helvetica Neue"/>
            </a:endParaRPr>
          </a:p>
          <a:p>
            <a:pPr indent="-222250" lvl="0" marL="285750" rtl="0" algn="l">
              <a:lnSpc>
                <a:spcPct val="70000"/>
              </a:lnSpc>
              <a:spcBef>
                <a:spcPts val="100"/>
              </a:spcBef>
              <a:spcAft>
                <a:spcPts val="0"/>
              </a:spcAft>
              <a:buClr>
                <a:srgbClr val="0000FF"/>
              </a:buClr>
              <a:buSzPts val="1700"/>
              <a:buFont typeface="Helvetica Neue"/>
              <a:buChar char="●"/>
            </a:pPr>
            <a:r>
              <a:rPr lang="en-US" sz="1000">
                <a:solidFill>
                  <a:srgbClr val="000000"/>
                </a:solidFill>
                <a:latin typeface="Helvetica Neue"/>
                <a:ea typeface="Helvetica Neue"/>
                <a:cs typeface="Helvetica Neue"/>
                <a:sym typeface="Helvetica Neue"/>
              </a:rPr>
              <a:t>Personas</a:t>
            </a:r>
            <a:endParaRPr sz="1000">
              <a:solidFill>
                <a:srgbClr val="000000"/>
              </a:solidFill>
              <a:latin typeface="Helvetica Neue"/>
              <a:ea typeface="Helvetica Neue"/>
              <a:cs typeface="Helvetica Neue"/>
              <a:sym typeface="Helvetica Neue"/>
            </a:endParaRPr>
          </a:p>
          <a:p>
            <a:pPr indent="-222250" lvl="0" marL="285750" rtl="0" algn="l">
              <a:lnSpc>
                <a:spcPct val="70000"/>
              </a:lnSpc>
              <a:spcBef>
                <a:spcPts val="100"/>
              </a:spcBef>
              <a:spcAft>
                <a:spcPts val="0"/>
              </a:spcAft>
              <a:buClr>
                <a:srgbClr val="0000FF"/>
              </a:buClr>
              <a:buSzPts val="1700"/>
              <a:buFont typeface="Helvetica Neue"/>
              <a:buChar char="●"/>
            </a:pPr>
            <a:r>
              <a:rPr lang="en-US" sz="1000">
                <a:solidFill>
                  <a:srgbClr val="000000"/>
                </a:solidFill>
                <a:latin typeface="Helvetica Neue"/>
                <a:ea typeface="Helvetica Neue"/>
                <a:cs typeface="Helvetica Neue"/>
                <a:sym typeface="Helvetica Neue"/>
              </a:rPr>
              <a:t>Logo design</a:t>
            </a:r>
            <a:endParaRPr sz="1000">
              <a:solidFill>
                <a:srgbClr val="000000"/>
              </a:solidFill>
              <a:latin typeface="Helvetica Neue"/>
              <a:ea typeface="Helvetica Neue"/>
              <a:cs typeface="Helvetica Neue"/>
              <a:sym typeface="Helvetica Neue"/>
            </a:endParaRPr>
          </a:p>
          <a:p>
            <a:pPr indent="-222250" lvl="0" marL="285750" rtl="0" algn="l">
              <a:lnSpc>
                <a:spcPct val="70000"/>
              </a:lnSpc>
              <a:spcBef>
                <a:spcPts val="100"/>
              </a:spcBef>
              <a:spcAft>
                <a:spcPts val="0"/>
              </a:spcAft>
              <a:buClr>
                <a:srgbClr val="0000FF"/>
              </a:buClr>
              <a:buSzPts val="1700"/>
              <a:buFont typeface="Helvetica Neue"/>
              <a:buChar char="●"/>
            </a:pPr>
            <a:r>
              <a:rPr lang="en-US" sz="1000">
                <a:solidFill>
                  <a:srgbClr val="000000"/>
                </a:solidFill>
                <a:latin typeface="Helvetica Neue"/>
                <a:ea typeface="Helvetica Neue"/>
                <a:cs typeface="Helvetica Neue"/>
                <a:sym typeface="Helvetica Neue"/>
              </a:rPr>
              <a:t>Wireframing</a:t>
            </a:r>
            <a:endParaRPr sz="1000">
              <a:solidFill>
                <a:srgbClr val="000000"/>
              </a:solidFill>
              <a:latin typeface="Helvetica Neue"/>
              <a:ea typeface="Helvetica Neue"/>
              <a:cs typeface="Helvetica Neue"/>
              <a:sym typeface="Helvetica Neue"/>
            </a:endParaRPr>
          </a:p>
          <a:p>
            <a:pPr indent="-222250" lvl="0" marL="285750" rtl="0" algn="l">
              <a:lnSpc>
                <a:spcPct val="70000"/>
              </a:lnSpc>
              <a:spcBef>
                <a:spcPts val="100"/>
              </a:spcBef>
              <a:spcAft>
                <a:spcPts val="0"/>
              </a:spcAft>
              <a:buClr>
                <a:srgbClr val="0000FF"/>
              </a:buClr>
              <a:buSzPts val="1700"/>
              <a:buFont typeface="Helvetica Neue"/>
              <a:buChar char="●"/>
            </a:pPr>
            <a:r>
              <a:rPr lang="en-US" sz="1000">
                <a:solidFill>
                  <a:srgbClr val="000000"/>
                </a:solidFill>
                <a:latin typeface="Helvetica Neue"/>
                <a:ea typeface="Helvetica Neue"/>
                <a:cs typeface="Helvetica Neue"/>
                <a:sym typeface="Helvetica Neue"/>
              </a:rPr>
              <a:t>Prototyping</a:t>
            </a:r>
            <a:endParaRPr sz="1000">
              <a:solidFill>
                <a:srgbClr val="000000"/>
              </a:solidFill>
              <a:latin typeface="Helvetica Neue"/>
              <a:ea typeface="Helvetica Neue"/>
              <a:cs typeface="Helvetica Neue"/>
              <a:sym typeface="Helvetica Neue"/>
            </a:endParaRPr>
          </a:p>
          <a:p>
            <a:pPr indent="-222250" lvl="0" marL="285750" rtl="0" algn="l">
              <a:lnSpc>
                <a:spcPct val="70000"/>
              </a:lnSpc>
              <a:spcBef>
                <a:spcPts val="100"/>
              </a:spcBef>
              <a:spcAft>
                <a:spcPts val="0"/>
              </a:spcAft>
              <a:buClr>
                <a:srgbClr val="0000FF"/>
              </a:buClr>
              <a:buSzPts val="1700"/>
              <a:buFont typeface="Helvetica Neue"/>
              <a:buChar char="●"/>
            </a:pPr>
            <a:r>
              <a:rPr lang="en-US" sz="1000">
                <a:solidFill>
                  <a:srgbClr val="000000"/>
                </a:solidFill>
                <a:latin typeface="Helvetica Neue"/>
                <a:ea typeface="Helvetica Neue"/>
                <a:cs typeface="Helvetica Neue"/>
                <a:sym typeface="Helvetica Neue"/>
              </a:rPr>
              <a:t>UX Process implementation</a:t>
            </a:r>
            <a:endParaRPr sz="1000">
              <a:solidFill>
                <a:srgbClr val="000000"/>
              </a:solidFill>
              <a:latin typeface="Helvetica Neue"/>
              <a:ea typeface="Helvetica Neue"/>
              <a:cs typeface="Helvetica Neue"/>
              <a:sym typeface="Helvetica Neue"/>
            </a:endParaRPr>
          </a:p>
          <a:p>
            <a:pPr indent="-114300" lvl="0" marL="285750" rtl="0" algn="l">
              <a:spcBef>
                <a:spcPts val="100"/>
              </a:spcBef>
              <a:spcAft>
                <a:spcPts val="200"/>
              </a:spcAft>
              <a:buNone/>
            </a:pPr>
            <a:r>
              <a:t/>
            </a:r>
            <a:endParaRPr sz="1000">
              <a:latin typeface="Helvetica Neue"/>
              <a:ea typeface="Helvetica Neue"/>
              <a:cs typeface="Helvetica Neue"/>
              <a:sym typeface="Helvetica Neue"/>
            </a:endParaRPr>
          </a:p>
        </p:txBody>
      </p:sp>
      <p:sp>
        <p:nvSpPr>
          <p:cNvPr id="377" name="Google Shape;377;p27"/>
          <p:cNvSpPr txBox="1"/>
          <p:nvPr/>
        </p:nvSpPr>
        <p:spPr>
          <a:xfrm>
            <a:off x="7110125" y="2991085"/>
            <a:ext cx="1804500" cy="1565100"/>
          </a:xfrm>
          <a:prstGeom prst="rect">
            <a:avLst/>
          </a:prstGeom>
          <a:noFill/>
          <a:ln>
            <a:noFill/>
          </a:ln>
        </p:spPr>
        <p:txBody>
          <a:bodyPr anchorCtr="0" anchor="t" bIns="0" lIns="0" spcFirstLastPara="1" rIns="0" wrap="square" tIns="0">
            <a:noAutofit/>
          </a:bodyPr>
          <a:lstStyle/>
          <a:p>
            <a:pPr indent="-177800" lvl="0" marL="285750" rtl="0" algn="l">
              <a:spcBef>
                <a:spcPts val="0"/>
              </a:spcBef>
              <a:spcAft>
                <a:spcPts val="0"/>
              </a:spcAft>
              <a:buClr>
                <a:srgbClr val="00FAA0"/>
              </a:buClr>
              <a:buSzPts val="1000"/>
              <a:buFont typeface="Helvetica Neue"/>
              <a:buChar char="⬢"/>
            </a:pPr>
            <a:r>
              <a:rPr lang="en-US" sz="1000">
                <a:latin typeface="Helvetica Neue"/>
                <a:ea typeface="Helvetica Neue"/>
                <a:cs typeface="Helvetica Neue"/>
                <a:sym typeface="Helvetica Neue"/>
              </a:rPr>
              <a:t>Resource Review</a:t>
            </a:r>
            <a:endParaRPr sz="1000">
              <a:latin typeface="Helvetica Neue"/>
              <a:ea typeface="Helvetica Neue"/>
              <a:cs typeface="Helvetica Neue"/>
              <a:sym typeface="Helvetica Neue"/>
            </a:endParaRPr>
          </a:p>
          <a:p>
            <a:pPr indent="-177800" lvl="0" marL="285750" rtl="0" algn="l">
              <a:spcBef>
                <a:spcPts val="200"/>
              </a:spcBef>
              <a:spcAft>
                <a:spcPts val="0"/>
              </a:spcAft>
              <a:buClr>
                <a:srgbClr val="00FAA0"/>
              </a:buClr>
              <a:buSzPts val="1000"/>
              <a:buFont typeface="Helvetica Neue"/>
              <a:buChar char="⬢"/>
            </a:pPr>
            <a:r>
              <a:rPr lang="en-US" sz="1000">
                <a:latin typeface="Helvetica Neue"/>
                <a:ea typeface="Helvetica Neue"/>
                <a:cs typeface="Helvetica Neue"/>
                <a:sym typeface="Helvetica Neue"/>
              </a:rPr>
              <a:t>Market Discovery</a:t>
            </a:r>
            <a:endParaRPr sz="1000">
              <a:latin typeface="Helvetica Neue"/>
              <a:ea typeface="Helvetica Neue"/>
              <a:cs typeface="Helvetica Neue"/>
              <a:sym typeface="Helvetica Neue"/>
            </a:endParaRPr>
          </a:p>
          <a:p>
            <a:pPr indent="-177800" lvl="0" marL="285750" rtl="0" algn="l">
              <a:spcBef>
                <a:spcPts val="200"/>
              </a:spcBef>
              <a:spcAft>
                <a:spcPts val="0"/>
              </a:spcAft>
              <a:buClr>
                <a:srgbClr val="00FAA0"/>
              </a:buClr>
              <a:buSzPts val="1000"/>
              <a:buFont typeface="Helvetica Neue"/>
              <a:buChar char="⬢"/>
            </a:pPr>
            <a:r>
              <a:rPr lang="en-US" sz="1000">
                <a:latin typeface="Helvetica Neue"/>
                <a:ea typeface="Helvetica Neue"/>
                <a:cs typeface="Helvetica Neue"/>
                <a:sym typeface="Helvetica Neue"/>
              </a:rPr>
              <a:t>Market Messaging</a:t>
            </a:r>
            <a:endParaRPr sz="1000">
              <a:latin typeface="Helvetica Neue"/>
              <a:ea typeface="Helvetica Neue"/>
              <a:cs typeface="Helvetica Neue"/>
              <a:sym typeface="Helvetica Neue"/>
            </a:endParaRPr>
          </a:p>
          <a:p>
            <a:pPr indent="-177800" lvl="0" marL="285750" rtl="0" algn="l">
              <a:spcBef>
                <a:spcPts val="200"/>
              </a:spcBef>
              <a:spcAft>
                <a:spcPts val="0"/>
              </a:spcAft>
              <a:buClr>
                <a:srgbClr val="00FAA0"/>
              </a:buClr>
              <a:buSzPts val="1000"/>
              <a:buFont typeface="Helvetica Neue"/>
              <a:buChar char="⬢"/>
            </a:pPr>
            <a:r>
              <a:rPr lang="en-US" sz="1000">
                <a:latin typeface="Helvetica Neue"/>
                <a:ea typeface="Helvetica Neue"/>
                <a:cs typeface="Helvetica Neue"/>
                <a:sym typeface="Helvetica Neue"/>
              </a:rPr>
              <a:t>Instrumentation</a:t>
            </a:r>
            <a:endParaRPr sz="1000">
              <a:latin typeface="Helvetica Neue"/>
              <a:ea typeface="Helvetica Neue"/>
              <a:cs typeface="Helvetica Neue"/>
              <a:sym typeface="Helvetica Neue"/>
            </a:endParaRPr>
          </a:p>
          <a:p>
            <a:pPr indent="-177800" lvl="0" marL="285750" rtl="0" algn="l">
              <a:spcBef>
                <a:spcPts val="200"/>
              </a:spcBef>
              <a:spcAft>
                <a:spcPts val="0"/>
              </a:spcAft>
              <a:buClr>
                <a:srgbClr val="00FAA0"/>
              </a:buClr>
              <a:buSzPts val="1000"/>
              <a:buFont typeface="Helvetica Neue"/>
              <a:buChar char="⬢"/>
            </a:pPr>
            <a:r>
              <a:rPr lang="en-US" sz="1000">
                <a:latin typeface="Helvetica Neue"/>
                <a:ea typeface="Helvetica Neue"/>
                <a:cs typeface="Helvetica Neue"/>
                <a:sym typeface="Helvetica Neue"/>
              </a:rPr>
              <a:t>Initial Market Outreach</a:t>
            </a:r>
            <a:endParaRPr sz="1000">
              <a:latin typeface="Helvetica Neue"/>
              <a:ea typeface="Helvetica Neue"/>
              <a:cs typeface="Helvetica Neue"/>
              <a:sym typeface="Helvetica Neue"/>
            </a:endParaRPr>
          </a:p>
          <a:p>
            <a:pPr indent="-177800" lvl="0" marL="285750" rtl="0" algn="l">
              <a:spcBef>
                <a:spcPts val="200"/>
              </a:spcBef>
              <a:spcAft>
                <a:spcPts val="0"/>
              </a:spcAft>
              <a:buClr>
                <a:srgbClr val="00FAA0"/>
              </a:buClr>
              <a:buSzPts val="1000"/>
              <a:buFont typeface="Helvetica Neue"/>
              <a:buChar char="⬢"/>
            </a:pPr>
            <a:r>
              <a:rPr lang="en-US" sz="1000">
                <a:latin typeface="Helvetica Neue"/>
                <a:ea typeface="Helvetica Neue"/>
                <a:cs typeface="Helvetica Neue"/>
                <a:sym typeface="Helvetica Neue"/>
              </a:rPr>
              <a:t>Pipeline Management</a:t>
            </a:r>
            <a:endParaRPr sz="1000">
              <a:latin typeface="Helvetica Neue"/>
              <a:ea typeface="Helvetica Neue"/>
              <a:cs typeface="Helvetica Neue"/>
              <a:sym typeface="Helvetica Neue"/>
            </a:endParaRPr>
          </a:p>
          <a:p>
            <a:pPr indent="-177800" lvl="0" marL="285750" rtl="0" algn="l">
              <a:spcBef>
                <a:spcPts val="200"/>
              </a:spcBef>
              <a:spcAft>
                <a:spcPts val="200"/>
              </a:spcAft>
              <a:buClr>
                <a:srgbClr val="00FAA0"/>
              </a:buClr>
              <a:buSzPts val="1000"/>
              <a:buFont typeface="Helvetica Neue"/>
              <a:buChar char="⬢"/>
            </a:pPr>
            <a:r>
              <a:rPr lang="en-US" sz="1000">
                <a:latin typeface="Helvetica Neue"/>
                <a:ea typeface="Helvetica Neue"/>
                <a:cs typeface="Helvetica Neue"/>
                <a:sym typeface="Helvetica Neue"/>
              </a:rPr>
              <a:t>Strategic Opportunity Framework</a:t>
            </a:r>
            <a:endParaRPr sz="1000">
              <a:latin typeface="Helvetica Neue"/>
              <a:ea typeface="Helvetica Neue"/>
              <a:cs typeface="Helvetica Neue"/>
              <a:sym typeface="Helvetica Neue"/>
            </a:endParaRPr>
          </a:p>
        </p:txBody>
      </p:sp>
      <p:sp>
        <p:nvSpPr>
          <p:cNvPr id="378" name="Google Shape;378;p27"/>
          <p:cNvSpPr txBox="1"/>
          <p:nvPr/>
        </p:nvSpPr>
        <p:spPr>
          <a:xfrm>
            <a:off x="4737100" y="964975"/>
            <a:ext cx="4028100" cy="967200"/>
          </a:xfrm>
          <a:prstGeom prst="rect">
            <a:avLst/>
          </a:prstGeom>
          <a:noFill/>
          <a:ln>
            <a:noFill/>
          </a:ln>
        </p:spPr>
        <p:txBody>
          <a:bodyPr anchorCtr="0" anchor="b" bIns="0" lIns="91425" spcFirstLastPara="1" rIns="91425" wrap="square" tIns="91425">
            <a:noAutofit/>
          </a:bodyPr>
          <a:lstStyle/>
          <a:p>
            <a:pPr indent="0" lvl="0" marL="0" rtl="0" algn="l">
              <a:lnSpc>
                <a:spcPct val="130000"/>
              </a:lnSpc>
              <a:spcBef>
                <a:spcPts val="0"/>
              </a:spcBef>
              <a:spcAft>
                <a:spcPts val="0"/>
              </a:spcAft>
              <a:buNone/>
            </a:pPr>
            <a:r>
              <a:rPr lang="en-US" sz="1100">
                <a:solidFill>
                  <a:srgbClr val="000000"/>
                </a:solidFill>
                <a:latin typeface="Helvetica Neue"/>
                <a:ea typeface="Helvetica Neue"/>
                <a:cs typeface="Helvetica Neue"/>
                <a:sym typeface="Helvetica Neue"/>
              </a:rPr>
              <a:t>With </a:t>
            </a:r>
            <a:r>
              <a:rPr b="1" lang="en-US" sz="1100">
                <a:solidFill>
                  <a:srgbClr val="000000"/>
                </a:solidFill>
                <a:latin typeface="Helvetica Neue"/>
                <a:ea typeface="Helvetica Neue"/>
                <a:cs typeface="Helvetica Neue"/>
                <a:sym typeface="Helvetica Neue"/>
              </a:rPr>
              <a:t>12 years of experience</a:t>
            </a:r>
            <a:r>
              <a:rPr lang="en-US" sz="1100">
                <a:solidFill>
                  <a:srgbClr val="000000"/>
                </a:solidFill>
                <a:latin typeface="Helvetica Neue"/>
                <a:ea typeface="Helvetica Neue"/>
                <a:cs typeface="Helvetica Neue"/>
                <a:sym typeface="Helvetica Neue"/>
              </a:rPr>
              <a:t> and a </a:t>
            </a:r>
            <a:r>
              <a:rPr b="1" lang="en-US" sz="1100">
                <a:solidFill>
                  <a:srgbClr val="000000"/>
                </a:solidFill>
                <a:latin typeface="Helvetica Neue"/>
                <a:ea typeface="Helvetica Neue"/>
                <a:cs typeface="Helvetica Neue"/>
                <a:sym typeface="Helvetica Neue"/>
              </a:rPr>
              <a:t>70-person</a:t>
            </a:r>
            <a:r>
              <a:rPr lang="en-US" sz="1100">
                <a:solidFill>
                  <a:srgbClr val="000000"/>
                </a:solidFill>
                <a:latin typeface="Helvetica Neue"/>
                <a:ea typeface="Helvetica Neue"/>
                <a:cs typeface="Helvetica Neue"/>
                <a:sym typeface="Helvetica Neue"/>
              </a:rPr>
              <a:t> </a:t>
            </a:r>
            <a:r>
              <a:rPr b="1" lang="en-US" sz="1100">
                <a:solidFill>
                  <a:srgbClr val="000000"/>
                </a:solidFill>
                <a:latin typeface="Helvetica Neue"/>
                <a:ea typeface="Helvetica Neue"/>
                <a:cs typeface="Helvetica Neue"/>
                <a:sym typeface="Helvetica Neue"/>
              </a:rPr>
              <a:t>strong in-house team</a:t>
            </a:r>
            <a:r>
              <a:rPr lang="en-US" sz="1100">
                <a:solidFill>
                  <a:srgbClr val="000000"/>
                </a:solidFill>
                <a:latin typeface="Helvetica Neue"/>
                <a:ea typeface="Helvetica Neue"/>
                <a:cs typeface="Helvetica Neue"/>
                <a:sym typeface="Helvetica Neue"/>
              </a:rPr>
              <a:t>, we have the skills, experience that built two corporate innovation labs, exited 3 companies, invested in 140+ startups and </a:t>
            </a:r>
            <a:r>
              <a:rPr b="1" lang="en-US" sz="1100">
                <a:solidFill>
                  <a:srgbClr val="000000"/>
                </a:solidFill>
                <a:latin typeface="Helvetica Neue"/>
                <a:ea typeface="Helvetica Neue"/>
                <a:cs typeface="Helvetica Neue"/>
                <a:sym typeface="Helvetica Neue"/>
              </a:rPr>
              <a:t>generated over $1B in market value</a:t>
            </a:r>
            <a:r>
              <a:rPr lang="en-US" sz="1100">
                <a:solidFill>
                  <a:srgbClr val="000000"/>
                </a:solidFill>
                <a:latin typeface="Helvetica Neue"/>
                <a:ea typeface="Helvetica Neue"/>
                <a:cs typeface="Helvetica Neue"/>
                <a:sym typeface="Helvetica Neue"/>
              </a:rPr>
              <a:t>.</a:t>
            </a:r>
            <a:endParaRPr sz="1100">
              <a:solidFill>
                <a:srgbClr val="000000"/>
              </a:solidFill>
              <a:latin typeface="Helvetica Neue"/>
              <a:ea typeface="Helvetica Neue"/>
              <a:cs typeface="Helvetica Neue"/>
              <a:sym typeface="Helvetica Neue"/>
            </a:endParaRPr>
          </a:p>
        </p:txBody>
      </p:sp>
      <p:sp>
        <p:nvSpPr>
          <p:cNvPr id="379" name="Google Shape;379;p27"/>
          <p:cNvSpPr/>
          <p:nvPr/>
        </p:nvSpPr>
        <p:spPr>
          <a:xfrm>
            <a:off x="586826" y="2534569"/>
            <a:ext cx="271800" cy="235200"/>
          </a:xfrm>
          <a:prstGeom prst="triangle">
            <a:avLst>
              <a:gd fmla="val 50000" name="adj"/>
            </a:avLst>
          </a:prstGeom>
          <a:solidFill>
            <a:srgbClr val="FFA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7"/>
          <p:cNvSpPr txBox="1"/>
          <p:nvPr/>
        </p:nvSpPr>
        <p:spPr>
          <a:xfrm>
            <a:off x="971671" y="2514091"/>
            <a:ext cx="635700" cy="3231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1000">
                <a:solidFill>
                  <a:srgbClr val="000000"/>
                </a:solidFill>
                <a:latin typeface="Helvetica Neue"/>
                <a:ea typeface="Helvetica Neue"/>
                <a:cs typeface="Helvetica Neue"/>
                <a:sym typeface="Helvetica Neue"/>
              </a:rPr>
              <a:t>Product</a:t>
            </a:r>
            <a:endParaRPr sz="1200"/>
          </a:p>
        </p:txBody>
      </p:sp>
      <p:sp>
        <p:nvSpPr>
          <p:cNvPr id="381" name="Google Shape;381;p27"/>
          <p:cNvSpPr/>
          <p:nvPr/>
        </p:nvSpPr>
        <p:spPr>
          <a:xfrm rot="-5400000">
            <a:off x="7139698" y="2558188"/>
            <a:ext cx="265500" cy="229800"/>
          </a:xfrm>
          <a:prstGeom prst="hexagon">
            <a:avLst>
              <a:gd fmla="val 25000" name="adj"/>
              <a:gd fmla="val 115470" name="vf"/>
            </a:avLst>
          </a:prstGeom>
          <a:solidFill>
            <a:srgbClr val="00FA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7"/>
          <p:cNvSpPr txBox="1"/>
          <p:nvPr/>
        </p:nvSpPr>
        <p:spPr>
          <a:xfrm>
            <a:off x="7521532" y="2513507"/>
            <a:ext cx="635700" cy="3231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1000">
                <a:solidFill>
                  <a:srgbClr val="000000"/>
                </a:solidFill>
                <a:latin typeface="Helvetica Neue"/>
                <a:ea typeface="Helvetica Neue"/>
                <a:cs typeface="Helvetica Neue"/>
                <a:sym typeface="Helvetica Neue"/>
              </a:rPr>
              <a:t>Market</a:t>
            </a:r>
            <a:endParaRPr sz="1200"/>
          </a:p>
        </p:txBody>
      </p:sp>
      <p:sp>
        <p:nvSpPr>
          <p:cNvPr id="383" name="Google Shape;383;p27"/>
          <p:cNvSpPr/>
          <p:nvPr/>
        </p:nvSpPr>
        <p:spPr>
          <a:xfrm>
            <a:off x="4927304" y="2558196"/>
            <a:ext cx="229800" cy="229800"/>
          </a:xfrm>
          <a:prstGeom prst="ellipse">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7"/>
          <p:cNvSpPr txBox="1"/>
          <p:nvPr/>
        </p:nvSpPr>
        <p:spPr>
          <a:xfrm>
            <a:off x="5291276" y="2513498"/>
            <a:ext cx="635700" cy="3231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1000">
                <a:solidFill>
                  <a:srgbClr val="000000"/>
                </a:solidFill>
                <a:latin typeface="Helvetica Neue"/>
                <a:ea typeface="Helvetica Neue"/>
                <a:cs typeface="Helvetica Neue"/>
                <a:sym typeface="Helvetica Neue"/>
              </a:rPr>
              <a:t>Design</a:t>
            </a:r>
            <a:endParaRPr sz="1200"/>
          </a:p>
        </p:txBody>
      </p:sp>
      <p:sp>
        <p:nvSpPr>
          <p:cNvPr id="385" name="Google Shape;385;p27"/>
          <p:cNvSpPr/>
          <p:nvPr/>
        </p:nvSpPr>
        <p:spPr>
          <a:xfrm>
            <a:off x="2821556" y="2558154"/>
            <a:ext cx="229800" cy="229800"/>
          </a:xfrm>
          <a:prstGeom prst="rect">
            <a:avLst/>
          </a:prstGeom>
          <a:solidFill>
            <a:srgbClr val="FF00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7"/>
          <p:cNvSpPr txBox="1"/>
          <p:nvPr/>
        </p:nvSpPr>
        <p:spPr>
          <a:xfrm>
            <a:off x="3185534" y="2513489"/>
            <a:ext cx="635700" cy="3231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1000">
                <a:solidFill>
                  <a:srgbClr val="000000"/>
                </a:solidFill>
                <a:latin typeface="Helvetica Neue"/>
                <a:ea typeface="Helvetica Neue"/>
                <a:cs typeface="Helvetica Neue"/>
                <a:sym typeface="Helvetica Neue"/>
              </a:rPr>
              <a:t>Tech</a:t>
            </a:r>
            <a:endParaRPr sz="1200"/>
          </a:p>
        </p:txBody>
      </p:sp>
      <p:cxnSp>
        <p:nvCxnSpPr>
          <p:cNvPr id="387" name="Google Shape;387;p27"/>
          <p:cNvCxnSpPr/>
          <p:nvPr/>
        </p:nvCxnSpPr>
        <p:spPr>
          <a:xfrm>
            <a:off x="565431" y="2881529"/>
            <a:ext cx="1690200" cy="0"/>
          </a:xfrm>
          <a:prstGeom prst="straightConnector1">
            <a:avLst/>
          </a:prstGeom>
          <a:noFill/>
          <a:ln cap="flat" cmpd="sng" w="19050">
            <a:solidFill>
              <a:srgbClr val="000000"/>
            </a:solidFill>
            <a:prstDash val="solid"/>
            <a:round/>
            <a:headEnd len="med" w="med" type="none"/>
            <a:tailEnd len="med" w="med" type="none"/>
          </a:ln>
        </p:spPr>
      </p:cxnSp>
      <p:cxnSp>
        <p:nvCxnSpPr>
          <p:cNvPr id="388" name="Google Shape;388;p27"/>
          <p:cNvCxnSpPr/>
          <p:nvPr/>
        </p:nvCxnSpPr>
        <p:spPr>
          <a:xfrm>
            <a:off x="2821569" y="2881529"/>
            <a:ext cx="1690200" cy="0"/>
          </a:xfrm>
          <a:prstGeom prst="straightConnector1">
            <a:avLst/>
          </a:prstGeom>
          <a:noFill/>
          <a:ln cap="flat" cmpd="sng" w="19050">
            <a:solidFill>
              <a:srgbClr val="000000"/>
            </a:solidFill>
            <a:prstDash val="solid"/>
            <a:round/>
            <a:headEnd len="med" w="med" type="none"/>
            <a:tailEnd len="med" w="med" type="none"/>
          </a:ln>
        </p:spPr>
      </p:cxnSp>
      <p:cxnSp>
        <p:nvCxnSpPr>
          <p:cNvPr id="389" name="Google Shape;389;p27"/>
          <p:cNvCxnSpPr/>
          <p:nvPr/>
        </p:nvCxnSpPr>
        <p:spPr>
          <a:xfrm>
            <a:off x="4927306" y="2881529"/>
            <a:ext cx="1690200" cy="0"/>
          </a:xfrm>
          <a:prstGeom prst="straightConnector1">
            <a:avLst/>
          </a:prstGeom>
          <a:noFill/>
          <a:ln cap="flat" cmpd="sng" w="19050">
            <a:solidFill>
              <a:srgbClr val="000000"/>
            </a:solidFill>
            <a:prstDash val="solid"/>
            <a:round/>
            <a:headEnd len="med" w="med" type="none"/>
            <a:tailEnd len="med" w="med" type="none"/>
          </a:ln>
        </p:spPr>
      </p:cxnSp>
      <p:cxnSp>
        <p:nvCxnSpPr>
          <p:cNvPr id="390" name="Google Shape;390;p27"/>
          <p:cNvCxnSpPr/>
          <p:nvPr/>
        </p:nvCxnSpPr>
        <p:spPr>
          <a:xfrm>
            <a:off x="7157556" y="2881529"/>
            <a:ext cx="1690200" cy="0"/>
          </a:xfrm>
          <a:prstGeom prst="straightConnector1">
            <a:avLst/>
          </a:prstGeom>
          <a:noFill/>
          <a:ln cap="flat" cmpd="sng" w="19050">
            <a:solidFill>
              <a:srgbClr val="000000"/>
            </a:solidFill>
            <a:prstDash val="solid"/>
            <a:round/>
            <a:headEnd len="med" w="med" type="none"/>
            <a:tailEnd len="med" w="med"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 Intro – Our Results">
  <p:cSld name="CUSTOM_9">
    <p:spTree>
      <p:nvGrpSpPr>
        <p:cNvPr id="391" name="Shape 391"/>
        <p:cNvGrpSpPr/>
        <p:nvPr/>
      </p:nvGrpSpPr>
      <p:grpSpPr>
        <a:xfrm>
          <a:off x="0" y="0"/>
          <a:ext cx="0" cy="0"/>
          <a:chOff x="0" y="0"/>
          <a:chExt cx="0" cy="0"/>
        </a:xfrm>
      </p:grpSpPr>
      <p:graphicFrame>
        <p:nvGraphicFramePr>
          <p:cNvPr id="392" name="Google Shape;392;p28"/>
          <p:cNvGraphicFramePr/>
          <p:nvPr/>
        </p:nvGraphicFramePr>
        <p:xfrm>
          <a:off x="351488" y="3050588"/>
          <a:ext cx="3000000" cy="3000000"/>
        </p:xfrm>
        <a:graphic>
          <a:graphicData uri="http://schemas.openxmlformats.org/drawingml/2006/table">
            <a:tbl>
              <a:tblPr>
                <a:noFill/>
                <a:tableStyleId>{B5B3CD3A-811C-485B-B82E-711608F663AE}</a:tableStyleId>
              </a:tblPr>
              <a:tblGrid>
                <a:gridCol w="558725"/>
                <a:gridCol w="1527475"/>
              </a:tblGrid>
              <a:tr h="113050">
                <a:tc>
                  <a:txBody>
                    <a:bodyPr/>
                    <a:lstStyle/>
                    <a:p>
                      <a:pPr indent="0" lvl="0" marL="0" rtl="0" algn="r">
                        <a:lnSpc>
                          <a:spcPct val="115000"/>
                        </a:lnSpc>
                        <a:spcBef>
                          <a:spcPts val="0"/>
                        </a:spcBef>
                        <a:spcAft>
                          <a:spcPts val="0"/>
                        </a:spcAft>
                        <a:buNone/>
                      </a:pPr>
                      <a:r>
                        <a:rPr b="1" lang="en-US" sz="700">
                          <a:solidFill>
                            <a:srgbClr val="0000FF"/>
                          </a:solidFill>
                        </a:rPr>
                        <a:t>Automotive</a:t>
                      </a:r>
                      <a:endParaRPr b="1" sz="7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b="1" lang="en-US" sz="700"/>
                        <a:t>Usage based insurance with in-app driver metrics</a:t>
                      </a:r>
                      <a:endParaRPr b="1" sz="700"/>
                    </a:p>
                  </a:txBody>
                  <a:tcPr marT="19050" marB="19050" marR="28575" marL="28575"/>
                </a:tc>
              </a:tr>
              <a:tr h="113050">
                <a:tc>
                  <a:txBody>
                    <a:bodyPr/>
                    <a:lstStyle/>
                    <a:p>
                      <a:pPr indent="0" lvl="0" marL="0" rtl="0" algn="r">
                        <a:lnSpc>
                          <a:spcPct val="115000"/>
                        </a:lnSpc>
                        <a:spcBef>
                          <a:spcPts val="0"/>
                        </a:spcBef>
                        <a:spcAft>
                          <a:spcPts val="0"/>
                        </a:spcAft>
                        <a:buNone/>
                      </a:pPr>
                      <a:r>
                        <a:rPr b="1" lang="en-US" sz="600">
                          <a:solidFill>
                            <a:srgbClr val="0000FF"/>
                          </a:solidFill>
                        </a:rPr>
                        <a:t>Automotive</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lang="en-US" sz="600">
                          <a:solidFill>
                            <a:srgbClr val="666666"/>
                          </a:solidFill>
                        </a:rPr>
                        <a:t>Self–driving car based fleet management software</a:t>
                      </a:r>
                      <a:endParaRPr sz="600">
                        <a:solidFill>
                          <a:srgbClr val="666666"/>
                        </a:solidFill>
                      </a:endParaRPr>
                    </a:p>
                  </a:txBody>
                  <a:tcPr marT="19050" marB="19050" marR="28575" marL="28575"/>
                </a:tc>
              </a:tr>
              <a:tr h="113050">
                <a:tc>
                  <a:txBody>
                    <a:bodyPr/>
                    <a:lstStyle/>
                    <a:p>
                      <a:pPr indent="0" lvl="0" marL="0" rtl="0" algn="r">
                        <a:lnSpc>
                          <a:spcPct val="115000"/>
                        </a:lnSpc>
                        <a:spcBef>
                          <a:spcPts val="0"/>
                        </a:spcBef>
                        <a:spcAft>
                          <a:spcPts val="0"/>
                        </a:spcAft>
                        <a:buNone/>
                      </a:pPr>
                      <a:r>
                        <a:rPr b="1" lang="en-US" sz="700">
                          <a:solidFill>
                            <a:srgbClr val="0000FF"/>
                          </a:solidFill>
                        </a:rPr>
                        <a:t>Automotive</a:t>
                      </a:r>
                      <a:endParaRPr b="1" sz="7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b="1" lang="en-US" sz="700"/>
                        <a:t>P2P car sharing</a:t>
                      </a:r>
                      <a:endParaRPr b="1" sz="700"/>
                    </a:p>
                  </a:txBody>
                  <a:tcPr marT="19050" marB="19050" marR="28575" marL="28575"/>
                </a:tc>
              </a:tr>
              <a:tr h="113050">
                <a:tc>
                  <a:txBody>
                    <a:bodyPr/>
                    <a:lstStyle/>
                    <a:p>
                      <a:pPr indent="0" lvl="0" marL="0" rtl="0" algn="r">
                        <a:lnSpc>
                          <a:spcPct val="115000"/>
                        </a:lnSpc>
                        <a:spcBef>
                          <a:spcPts val="0"/>
                        </a:spcBef>
                        <a:spcAft>
                          <a:spcPts val="0"/>
                        </a:spcAft>
                        <a:buNone/>
                      </a:pPr>
                      <a:r>
                        <a:rPr b="1" lang="en-US" sz="600">
                          <a:solidFill>
                            <a:srgbClr val="0000FF"/>
                          </a:solidFill>
                        </a:rPr>
                        <a:t>Automotive</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lang="en-US" sz="600">
                          <a:solidFill>
                            <a:srgbClr val="666666"/>
                          </a:solidFill>
                        </a:rPr>
                        <a:t>High trust taxi service</a:t>
                      </a:r>
                      <a:endParaRPr sz="600">
                        <a:solidFill>
                          <a:srgbClr val="666666"/>
                        </a:solidFill>
                      </a:endParaRPr>
                    </a:p>
                  </a:txBody>
                  <a:tcPr marT="19050" marB="19050" marR="28575" marL="28575"/>
                </a:tc>
              </a:tr>
              <a:tr h="113050">
                <a:tc>
                  <a:txBody>
                    <a:bodyPr/>
                    <a:lstStyle/>
                    <a:p>
                      <a:pPr indent="0" lvl="0" marL="0" rtl="0" algn="r">
                        <a:lnSpc>
                          <a:spcPct val="115000"/>
                        </a:lnSpc>
                        <a:spcBef>
                          <a:spcPts val="0"/>
                        </a:spcBef>
                        <a:spcAft>
                          <a:spcPts val="0"/>
                        </a:spcAft>
                        <a:buNone/>
                      </a:pPr>
                      <a:r>
                        <a:rPr b="1" lang="en-US" sz="600">
                          <a:solidFill>
                            <a:srgbClr val="0000FF"/>
                          </a:solidFill>
                        </a:rPr>
                        <a:t>Automotive</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lang="en-US" sz="600">
                          <a:solidFill>
                            <a:srgbClr val="666666"/>
                          </a:solidFill>
                        </a:rPr>
                        <a:t>Online used car sales platform</a:t>
                      </a:r>
                      <a:endParaRPr sz="600">
                        <a:solidFill>
                          <a:srgbClr val="666666"/>
                        </a:solidFill>
                      </a:endParaRPr>
                    </a:p>
                  </a:txBody>
                  <a:tcPr marT="19050" marB="19050" marR="28575" marL="28575"/>
                </a:tc>
              </a:tr>
              <a:tr h="113050">
                <a:tc>
                  <a:txBody>
                    <a:bodyPr/>
                    <a:lstStyle/>
                    <a:p>
                      <a:pPr indent="0" lvl="0" marL="0" rtl="0" algn="r">
                        <a:lnSpc>
                          <a:spcPct val="115000"/>
                        </a:lnSpc>
                        <a:spcBef>
                          <a:spcPts val="0"/>
                        </a:spcBef>
                        <a:spcAft>
                          <a:spcPts val="0"/>
                        </a:spcAft>
                        <a:buNone/>
                      </a:pPr>
                      <a:r>
                        <a:rPr b="1" lang="en-US" sz="600">
                          <a:solidFill>
                            <a:srgbClr val="0000FF"/>
                          </a:solidFill>
                        </a:rPr>
                        <a:t>Automotive</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lang="en-US" sz="600">
                          <a:solidFill>
                            <a:srgbClr val="666666"/>
                          </a:solidFill>
                        </a:rPr>
                        <a:t>Online car magazine and marketplace</a:t>
                      </a:r>
                      <a:endParaRPr sz="600">
                        <a:solidFill>
                          <a:srgbClr val="666666"/>
                        </a:solidFill>
                      </a:endParaRPr>
                    </a:p>
                  </a:txBody>
                  <a:tcPr marT="19050" marB="19050" marR="28575" marL="28575"/>
                </a:tc>
              </a:tr>
              <a:tr h="113050">
                <a:tc>
                  <a:txBody>
                    <a:bodyPr/>
                    <a:lstStyle/>
                    <a:p>
                      <a:pPr indent="0" lvl="0" marL="0" rtl="0" algn="r">
                        <a:lnSpc>
                          <a:spcPct val="115000"/>
                        </a:lnSpc>
                        <a:spcBef>
                          <a:spcPts val="0"/>
                        </a:spcBef>
                        <a:spcAft>
                          <a:spcPts val="0"/>
                        </a:spcAft>
                        <a:buNone/>
                      </a:pPr>
                      <a:r>
                        <a:rPr b="1" lang="en-US" sz="600">
                          <a:solidFill>
                            <a:srgbClr val="0000FF"/>
                          </a:solidFill>
                        </a:rPr>
                        <a:t>Dating</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lang="en-US" sz="600">
                          <a:solidFill>
                            <a:srgbClr val="666666"/>
                          </a:solidFill>
                        </a:rPr>
                        <a:t>Truly VIP dating</a:t>
                      </a:r>
                      <a:endParaRPr sz="600">
                        <a:solidFill>
                          <a:srgbClr val="666666"/>
                        </a:solidFill>
                      </a:endParaRPr>
                    </a:p>
                  </a:txBody>
                  <a:tcPr marT="19050" marB="19050" marR="28575" marL="28575"/>
                </a:tc>
              </a:tr>
              <a:tr h="113050">
                <a:tc>
                  <a:txBody>
                    <a:bodyPr/>
                    <a:lstStyle/>
                    <a:p>
                      <a:pPr indent="0" lvl="0" marL="0" rtl="0" algn="r">
                        <a:lnSpc>
                          <a:spcPct val="115000"/>
                        </a:lnSpc>
                        <a:spcBef>
                          <a:spcPts val="0"/>
                        </a:spcBef>
                        <a:spcAft>
                          <a:spcPts val="0"/>
                        </a:spcAft>
                        <a:buNone/>
                      </a:pPr>
                      <a:r>
                        <a:rPr b="1" lang="en-US" sz="700">
                          <a:solidFill>
                            <a:srgbClr val="0000FF"/>
                          </a:solidFill>
                        </a:rPr>
                        <a:t>eHealth</a:t>
                      </a:r>
                      <a:endParaRPr b="1" sz="7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b="1" lang="en-US" sz="700"/>
                        <a:t>Online IVF wiki with chance to conceive calculation</a:t>
                      </a:r>
                      <a:endParaRPr b="1" sz="700"/>
                    </a:p>
                  </a:txBody>
                  <a:tcPr marT="19050" marB="19050" marR="28575" marL="28575"/>
                </a:tc>
              </a:tr>
              <a:tr h="113050">
                <a:tc>
                  <a:txBody>
                    <a:bodyPr/>
                    <a:lstStyle/>
                    <a:p>
                      <a:pPr indent="0" lvl="0" marL="0" rtl="0" algn="r">
                        <a:lnSpc>
                          <a:spcPct val="115000"/>
                        </a:lnSpc>
                        <a:spcBef>
                          <a:spcPts val="0"/>
                        </a:spcBef>
                        <a:spcAft>
                          <a:spcPts val="0"/>
                        </a:spcAft>
                        <a:buNone/>
                      </a:pPr>
                      <a:r>
                        <a:rPr b="1" lang="en-US" sz="600">
                          <a:solidFill>
                            <a:srgbClr val="0000FF"/>
                          </a:solidFill>
                        </a:rPr>
                        <a:t>eHealth</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lang="en-US" sz="600">
                          <a:solidFill>
                            <a:srgbClr val="666666"/>
                          </a:solidFill>
                        </a:rPr>
                        <a:t>Online on-demand health-related questions</a:t>
                      </a:r>
                      <a:endParaRPr sz="600">
                        <a:solidFill>
                          <a:srgbClr val="666666"/>
                        </a:solidFill>
                      </a:endParaRPr>
                    </a:p>
                  </a:txBody>
                  <a:tcPr marT="19050" marB="19050" marR="28575" marL="28575"/>
                </a:tc>
              </a:tr>
              <a:tr h="113050">
                <a:tc>
                  <a:txBody>
                    <a:bodyPr/>
                    <a:lstStyle/>
                    <a:p>
                      <a:pPr indent="0" lvl="0" marL="0" rtl="0" algn="r">
                        <a:lnSpc>
                          <a:spcPct val="115000"/>
                        </a:lnSpc>
                        <a:spcBef>
                          <a:spcPts val="0"/>
                        </a:spcBef>
                        <a:spcAft>
                          <a:spcPts val="0"/>
                        </a:spcAft>
                        <a:buNone/>
                      </a:pPr>
                      <a:r>
                        <a:rPr b="1" lang="en-US" sz="600">
                          <a:solidFill>
                            <a:srgbClr val="0000FF"/>
                          </a:solidFill>
                        </a:rPr>
                        <a:t>eHealth</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lang="en-US" sz="600">
                          <a:solidFill>
                            <a:srgbClr val="666666"/>
                          </a:solidFill>
                        </a:rPr>
                        <a:t>Prepaid sports card with metrics built in</a:t>
                      </a:r>
                      <a:endParaRPr sz="600">
                        <a:solidFill>
                          <a:srgbClr val="666666"/>
                        </a:solidFill>
                      </a:endParaRPr>
                    </a:p>
                  </a:txBody>
                  <a:tcPr marT="19050" marB="19050" marR="28575" marL="28575"/>
                </a:tc>
              </a:tr>
              <a:tr h="113050">
                <a:tc>
                  <a:txBody>
                    <a:bodyPr/>
                    <a:lstStyle/>
                    <a:p>
                      <a:pPr indent="0" lvl="0" marL="0" rtl="0" algn="r">
                        <a:lnSpc>
                          <a:spcPct val="115000"/>
                        </a:lnSpc>
                        <a:spcBef>
                          <a:spcPts val="0"/>
                        </a:spcBef>
                        <a:spcAft>
                          <a:spcPts val="0"/>
                        </a:spcAft>
                        <a:buNone/>
                      </a:pPr>
                      <a:r>
                        <a:rPr b="1" lang="en-US" sz="700">
                          <a:solidFill>
                            <a:srgbClr val="0000FF"/>
                          </a:solidFill>
                        </a:rPr>
                        <a:t>Energy</a:t>
                      </a:r>
                      <a:endParaRPr b="1" sz="7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b="1" lang="en-US" sz="700"/>
                        <a:t>Storing solar power without batteries</a:t>
                      </a:r>
                      <a:endParaRPr b="1" sz="700"/>
                    </a:p>
                  </a:txBody>
                  <a:tcPr marT="19050" marB="19050" marR="28575" marL="28575"/>
                </a:tc>
              </a:tr>
              <a:tr h="113050">
                <a:tc>
                  <a:txBody>
                    <a:bodyPr/>
                    <a:lstStyle/>
                    <a:p>
                      <a:pPr indent="0" lvl="0" marL="0" rtl="0" algn="r">
                        <a:lnSpc>
                          <a:spcPct val="115000"/>
                        </a:lnSpc>
                        <a:spcBef>
                          <a:spcPts val="0"/>
                        </a:spcBef>
                        <a:spcAft>
                          <a:spcPts val="0"/>
                        </a:spcAft>
                        <a:buNone/>
                      </a:pPr>
                      <a:r>
                        <a:rPr b="1" lang="en-US" sz="600">
                          <a:solidFill>
                            <a:srgbClr val="0000FF"/>
                          </a:solidFill>
                        </a:rPr>
                        <a:t>Energy</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lang="en-US" sz="600">
                          <a:solidFill>
                            <a:srgbClr val="666666"/>
                          </a:solidFill>
                        </a:rPr>
                        <a:t>Energy portal for small customers</a:t>
                      </a:r>
                      <a:endParaRPr sz="600">
                        <a:solidFill>
                          <a:srgbClr val="666666"/>
                        </a:solidFill>
                      </a:endParaRPr>
                    </a:p>
                  </a:txBody>
                  <a:tcPr marT="19050" marB="19050" marR="28575" marL="28575"/>
                </a:tc>
              </a:tr>
              <a:tr h="113050">
                <a:tc>
                  <a:txBody>
                    <a:bodyPr/>
                    <a:lstStyle/>
                    <a:p>
                      <a:pPr indent="0" lvl="0" marL="0" rtl="0" algn="r">
                        <a:lnSpc>
                          <a:spcPct val="115000"/>
                        </a:lnSpc>
                        <a:spcBef>
                          <a:spcPts val="0"/>
                        </a:spcBef>
                        <a:spcAft>
                          <a:spcPts val="0"/>
                        </a:spcAft>
                        <a:buNone/>
                      </a:pPr>
                      <a:r>
                        <a:rPr b="1" lang="en-US" sz="600">
                          <a:solidFill>
                            <a:srgbClr val="0000FF"/>
                          </a:solidFill>
                        </a:rPr>
                        <a:t>\</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t/>
                      </a:r>
                      <a:endParaRPr sz="600">
                        <a:solidFill>
                          <a:srgbClr val="666666"/>
                        </a:solidFill>
                      </a:endParaRPr>
                    </a:p>
                  </a:txBody>
                  <a:tcPr marT="19050" marB="19050" marR="28575" marL="28575"/>
                </a:tc>
              </a:tr>
            </a:tbl>
          </a:graphicData>
        </a:graphic>
      </p:graphicFrame>
      <p:graphicFrame>
        <p:nvGraphicFramePr>
          <p:cNvPr id="393" name="Google Shape;393;p28"/>
          <p:cNvGraphicFramePr/>
          <p:nvPr/>
        </p:nvGraphicFramePr>
        <p:xfrm>
          <a:off x="2561025" y="3050588"/>
          <a:ext cx="3000000" cy="3000000"/>
        </p:xfrm>
        <a:graphic>
          <a:graphicData uri="http://schemas.openxmlformats.org/drawingml/2006/table">
            <a:tbl>
              <a:tblPr>
                <a:noFill/>
                <a:tableStyleId>{B5B3CD3A-811C-485B-B82E-711608F663AE}</a:tableStyleId>
              </a:tblPr>
              <a:tblGrid>
                <a:gridCol w="467550"/>
                <a:gridCol w="1544275"/>
              </a:tblGrid>
              <a:tr h="113050">
                <a:tc>
                  <a:txBody>
                    <a:bodyPr/>
                    <a:lstStyle/>
                    <a:p>
                      <a:pPr indent="0" lvl="0" marL="0" rtl="0" algn="r">
                        <a:lnSpc>
                          <a:spcPct val="115000"/>
                        </a:lnSpc>
                        <a:spcBef>
                          <a:spcPts val="0"/>
                        </a:spcBef>
                        <a:spcAft>
                          <a:spcPts val="0"/>
                        </a:spcAft>
                        <a:buNone/>
                      </a:pPr>
                      <a:r>
                        <a:rPr b="1" lang="en-US" sz="600">
                          <a:solidFill>
                            <a:srgbClr val="0000FF"/>
                          </a:solidFill>
                        </a:rPr>
                        <a:t>Energy</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lang="en-US" sz="600">
                          <a:solidFill>
                            <a:srgbClr val="666666"/>
                          </a:solidFill>
                        </a:rPr>
                        <a:t>Industry 4.0 service backbone in energy</a:t>
                      </a:r>
                      <a:endParaRPr sz="600">
                        <a:solidFill>
                          <a:srgbClr val="666666"/>
                        </a:solidFill>
                      </a:endParaRPr>
                    </a:p>
                  </a:txBody>
                  <a:tcPr marT="19050" marB="19050" marR="28575" marL="28575"/>
                </a:tc>
              </a:tr>
              <a:tr h="113050">
                <a:tc>
                  <a:txBody>
                    <a:bodyPr/>
                    <a:lstStyle/>
                    <a:p>
                      <a:pPr indent="0" lvl="0" marL="0" rtl="0" algn="r">
                        <a:lnSpc>
                          <a:spcPct val="115000"/>
                        </a:lnSpc>
                        <a:spcBef>
                          <a:spcPts val="0"/>
                        </a:spcBef>
                        <a:spcAft>
                          <a:spcPts val="0"/>
                        </a:spcAft>
                        <a:buNone/>
                      </a:pPr>
                      <a:r>
                        <a:rPr b="1" lang="en-US" sz="600">
                          <a:solidFill>
                            <a:srgbClr val="0000FF"/>
                          </a:solidFill>
                        </a:rPr>
                        <a:t>Energy</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lang="en-US" sz="600">
                          <a:solidFill>
                            <a:srgbClr val="666666"/>
                          </a:solidFill>
                        </a:rPr>
                        <a:t>Smart home app</a:t>
                      </a:r>
                      <a:endParaRPr sz="600">
                        <a:solidFill>
                          <a:srgbClr val="666666"/>
                        </a:solidFill>
                      </a:endParaRPr>
                    </a:p>
                  </a:txBody>
                  <a:tcPr marT="19050" marB="19050" marR="28575" marL="28575"/>
                </a:tc>
              </a:tr>
              <a:tr h="113050">
                <a:tc>
                  <a:txBody>
                    <a:bodyPr/>
                    <a:lstStyle/>
                    <a:p>
                      <a:pPr indent="0" lvl="0" marL="0" rtl="0" algn="r">
                        <a:lnSpc>
                          <a:spcPct val="115000"/>
                        </a:lnSpc>
                        <a:spcBef>
                          <a:spcPts val="0"/>
                        </a:spcBef>
                        <a:spcAft>
                          <a:spcPts val="0"/>
                        </a:spcAft>
                        <a:buNone/>
                      </a:pPr>
                      <a:r>
                        <a:rPr b="1" lang="en-US" sz="600">
                          <a:solidFill>
                            <a:srgbClr val="0000FF"/>
                          </a:solidFill>
                        </a:rPr>
                        <a:t>Fintech</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lang="en-US" sz="600">
                          <a:solidFill>
                            <a:srgbClr val="666666"/>
                          </a:solidFill>
                        </a:rPr>
                        <a:t>Loan for anything you find online with just an URL</a:t>
                      </a:r>
                      <a:endParaRPr sz="600">
                        <a:solidFill>
                          <a:srgbClr val="666666"/>
                        </a:solidFill>
                      </a:endParaRPr>
                    </a:p>
                  </a:txBody>
                  <a:tcPr marT="19050" marB="19050" marR="28575" marL="28575"/>
                </a:tc>
              </a:tr>
              <a:tr h="113050">
                <a:tc>
                  <a:txBody>
                    <a:bodyPr/>
                    <a:lstStyle/>
                    <a:p>
                      <a:pPr indent="0" lvl="0" marL="0" rtl="0" algn="r">
                        <a:lnSpc>
                          <a:spcPct val="115000"/>
                        </a:lnSpc>
                        <a:spcBef>
                          <a:spcPts val="0"/>
                        </a:spcBef>
                        <a:spcAft>
                          <a:spcPts val="0"/>
                        </a:spcAft>
                        <a:buNone/>
                      </a:pPr>
                      <a:r>
                        <a:rPr b="1" lang="en-US" sz="700">
                          <a:solidFill>
                            <a:srgbClr val="0000FF"/>
                          </a:solidFill>
                        </a:rPr>
                        <a:t>Fintech</a:t>
                      </a:r>
                      <a:endParaRPr b="1" sz="7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b="1" lang="en-US" sz="700"/>
                        <a:t>P2P lending platform</a:t>
                      </a:r>
                      <a:endParaRPr b="1" sz="700"/>
                    </a:p>
                  </a:txBody>
                  <a:tcPr marT="19050" marB="19050" marR="28575" marL="28575"/>
                </a:tc>
              </a:tr>
              <a:tr h="113050">
                <a:tc>
                  <a:txBody>
                    <a:bodyPr/>
                    <a:lstStyle/>
                    <a:p>
                      <a:pPr indent="0" lvl="0" marL="0" rtl="0" algn="r">
                        <a:lnSpc>
                          <a:spcPct val="115000"/>
                        </a:lnSpc>
                        <a:spcBef>
                          <a:spcPts val="0"/>
                        </a:spcBef>
                        <a:spcAft>
                          <a:spcPts val="0"/>
                        </a:spcAft>
                        <a:buNone/>
                      </a:pPr>
                      <a:r>
                        <a:rPr b="1" lang="en-US" sz="600">
                          <a:solidFill>
                            <a:srgbClr val="0000FF"/>
                          </a:solidFill>
                        </a:rPr>
                        <a:t>Fintech</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lang="en-US" sz="600">
                          <a:solidFill>
                            <a:srgbClr val="666666"/>
                          </a:solidFill>
                        </a:rPr>
                        <a:t>Used cars professional checking service</a:t>
                      </a:r>
                      <a:endParaRPr sz="600">
                        <a:solidFill>
                          <a:srgbClr val="666666"/>
                        </a:solidFill>
                      </a:endParaRPr>
                    </a:p>
                  </a:txBody>
                  <a:tcPr marT="19050" marB="19050" marR="28575" marL="28575"/>
                </a:tc>
              </a:tr>
              <a:tr h="113050">
                <a:tc>
                  <a:txBody>
                    <a:bodyPr/>
                    <a:lstStyle/>
                    <a:p>
                      <a:pPr indent="0" lvl="0" marL="0" rtl="0" algn="r">
                        <a:lnSpc>
                          <a:spcPct val="115000"/>
                        </a:lnSpc>
                        <a:spcBef>
                          <a:spcPts val="0"/>
                        </a:spcBef>
                        <a:spcAft>
                          <a:spcPts val="0"/>
                        </a:spcAft>
                        <a:buNone/>
                      </a:pPr>
                      <a:r>
                        <a:rPr b="1" lang="en-US" sz="600">
                          <a:solidFill>
                            <a:srgbClr val="0000FF"/>
                          </a:solidFill>
                        </a:rPr>
                        <a:t>Fintech</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lang="en-US" sz="600">
                          <a:solidFill>
                            <a:srgbClr val="666666"/>
                          </a:solidFill>
                        </a:rPr>
                        <a:t>Deferred payment method online</a:t>
                      </a:r>
                      <a:endParaRPr sz="600">
                        <a:solidFill>
                          <a:srgbClr val="666666"/>
                        </a:solidFill>
                      </a:endParaRPr>
                    </a:p>
                  </a:txBody>
                  <a:tcPr marT="19050" marB="19050" marR="28575" marL="28575"/>
                </a:tc>
              </a:tr>
              <a:tr h="104775">
                <a:tc>
                  <a:txBody>
                    <a:bodyPr/>
                    <a:lstStyle/>
                    <a:p>
                      <a:pPr indent="0" lvl="0" marL="0" rtl="0" algn="r">
                        <a:lnSpc>
                          <a:spcPct val="115000"/>
                        </a:lnSpc>
                        <a:spcBef>
                          <a:spcPts val="0"/>
                        </a:spcBef>
                        <a:spcAft>
                          <a:spcPts val="0"/>
                        </a:spcAft>
                        <a:buNone/>
                      </a:pPr>
                      <a:r>
                        <a:rPr b="1" lang="en-US" sz="600">
                          <a:solidFill>
                            <a:srgbClr val="0000FF"/>
                          </a:solidFill>
                        </a:rPr>
                        <a:t>Fintech</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lang="en-US" sz="600">
                          <a:solidFill>
                            <a:srgbClr val="666666"/>
                          </a:solidFill>
                        </a:rPr>
                        <a:t>Social media based group purchasing platform</a:t>
                      </a:r>
                      <a:endParaRPr sz="600">
                        <a:solidFill>
                          <a:srgbClr val="666666"/>
                        </a:solidFill>
                      </a:endParaRPr>
                    </a:p>
                  </a:txBody>
                  <a:tcPr marT="19050" marB="19050" marR="28575" marL="28575"/>
                </a:tc>
              </a:tr>
              <a:tr h="113050">
                <a:tc>
                  <a:txBody>
                    <a:bodyPr/>
                    <a:lstStyle/>
                    <a:p>
                      <a:pPr indent="0" lvl="0" marL="0" rtl="0" algn="r">
                        <a:lnSpc>
                          <a:spcPct val="115000"/>
                        </a:lnSpc>
                        <a:spcBef>
                          <a:spcPts val="0"/>
                        </a:spcBef>
                        <a:spcAft>
                          <a:spcPts val="0"/>
                        </a:spcAft>
                        <a:buNone/>
                      </a:pPr>
                      <a:r>
                        <a:rPr b="1" lang="en-US" sz="600">
                          <a:solidFill>
                            <a:srgbClr val="0000FF"/>
                          </a:solidFill>
                        </a:rPr>
                        <a:t>Fintech</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lang="en-US" sz="600">
                          <a:solidFill>
                            <a:srgbClr val="666666"/>
                          </a:solidFill>
                        </a:rPr>
                        <a:t>Make the largest Chinese loan provider generate leads online</a:t>
                      </a:r>
                      <a:endParaRPr sz="600">
                        <a:solidFill>
                          <a:srgbClr val="666666"/>
                        </a:solidFill>
                      </a:endParaRPr>
                    </a:p>
                  </a:txBody>
                  <a:tcPr marT="19050" marB="19050" marR="28575" marL="28575"/>
                </a:tc>
              </a:tr>
              <a:tr h="113050">
                <a:tc>
                  <a:txBody>
                    <a:bodyPr/>
                    <a:lstStyle/>
                    <a:p>
                      <a:pPr indent="0" lvl="0" marL="0" rtl="0" algn="r">
                        <a:lnSpc>
                          <a:spcPct val="115000"/>
                        </a:lnSpc>
                        <a:spcBef>
                          <a:spcPts val="0"/>
                        </a:spcBef>
                        <a:spcAft>
                          <a:spcPts val="0"/>
                        </a:spcAft>
                        <a:buNone/>
                      </a:pPr>
                      <a:r>
                        <a:rPr b="1" lang="en-US" sz="700">
                          <a:solidFill>
                            <a:srgbClr val="0000FF"/>
                          </a:solidFill>
                        </a:rPr>
                        <a:t>Fintech</a:t>
                      </a:r>
                      <a:endParaRPr b="1" sz="7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b="1" lang="en-US" sz="700"/>
                        <a:t>Set up innovation environment for the largest Chinese loan provider</a:t>
                      </a:r>
                      <a:endParaRPr b="1" sz="700"/>
                    </a:p>
                  </a:txBody>
                  <a:tcPr marT="19050" marB="19050" marR="28575" marL="28575"/>
                </a:tc>
              </a:tr>
              <a:tr h="113050">
                <a:tc>
                  <a:txBody>
                    <a:bodyPr/>
                    <a:lstStyle/>
                    <a:p>
                      <a:pPr indent="0" lvl="0" marL="0" rtl="0" algn="r">
                        <a:lnSpc>
                          <a:spcPct val="115000"/>
                        </a:lnSpc>
                        <a:spcBef>
                          <a:spcPts val="0"/>
                        </a:spcBef>
                        <a:spcAft>
                          <a:spcPts val="0"/>
                        </a:spcAft>
                        <a:buNone/>
                      </a:pPr>
                      <a:r>
                        <a:rPr b="1" lang="en-US" sz="600">
                          <a:solidFill>
                            <a:srgbClr val="0000FF"/>
                          </a:solidFill>
                        </a:rPr>
                        <a:t>Fintech</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lang="en-US" sz="600">
                          <a:solidFill>
                            <a:srgbClr val="666666"/>
                          </a:solidFill>
                        </a:rPr>
                        <a:t>P2P lending platform</a:t>
                      </a:r>
                      <a:endParaRPr sz="600">
                        <a:solidFill>
                          <a:srgbClr val="666666"/>
                        </a:solidFill>
                      </a:endParaRPr>
                    </a:p>
                  </a:txBody>
                  <a:tcPr marT="19050" marB="19050" marR="28575" marL="28575"/>
                </a:tc>
              </a:tr>
              <a:tr h="113050">
                <a:tc>
                  <a:txBody>
                    <a:bodyPr/>
                    <a:lstStyle/>
                    <a:p>
                      <a:pPr indent="0" lvl="0" marL="0" rtl="0" algn="r">
                        <a:lnSpc>
                          <a:spcPct val="115000"/>
                        </a:lnSpc>
                        <a:spcBef>
                          <a:spcPts val="0"/>
                        </a:spcBef>
                        <a:spcAft>
                          <a:spcPts val="0"/>
                        </a:spcAft>
                        <a:buNone/>
                      </a:pPr>
                      <a:r>
                        <a:rPr b="1" lang="en-US" sz="700">
                          <a:solidFill>
                            <a:srgbClr val="0000FF"/>
                          </a:solidFill>
                        </a:rPr>
                        <a:t>Fintech</a:t>
                      </a:r>
                      <a:endParaRPr b="1" sz="7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b="1" lang="en-US" sz="700"/>
                        <a:t>Online reverse mortgage product</a:t>
                      </a:r>
                      <a:endParaRPr b="1" sz="700"/>
                    </a:p>
                  </a:txBody>
                  <a:tcPr marT="19050" marB="19050" marR="28575" marL="28575"/>
                </a:tc>
              </a:tr>
              <a:tr h="113050">
                <a:tc>
                  <a:txBody>
                    <a:bodyPr/>
                    <a:lstStyle/>
                    <a:p>
                      <a:pPr indent="0" lvl="0" marL="0" rtl="0" algn="r">
                        <a:lnSpc>
                          <a:spcPct val="115000"/>
                        </a:lnSpc>
                        <a:spcBef>
                          <a:spcPts val="0"/>
                        </a:spcBef>
                        <a:spcAft>
                          <a:spcPts val="0"/>
                        </a:spcAft>
                        <a:buNone/>
                      </a:pPr>
                      <a:r>
                        <a:rPr b="1" lang="en-US" sz="600">
                          <a:solidFill>
                            <a:srgbClr val="0000FF"/>
                          </a:solidFill>
                        </a:rPr>
                        <a:t>Fintech</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lang="en-US" sz="600">
                          <a:solidFill>
                            <a:srgbClr val="666666"/>
                          </a:solidFill>
                        </a:rPr>
                        <a:t>Robotic investment advisory</a:t>
                      </a:r>
                      <a:endParaRPr sz="600">
                        <a:solidFill>
                          <a:srgbClr val="666666"/>
                        </a:solidFill>
                      </a:endParaRPr>
                    </a:p>
                  </a:txBody>
                  <a:tcPr marT="19050" marB="19050" marR="28575" marL="28575"/>
                </a:tc>
              </a:tr>
              <a:tr h="113050">
                <a:tc>
                  <a:txBody>
                    <a:bodyPr/>
                    <a:lstStyle/>
                    <a:p>
                      <a:pPr indent="0" lvl="0" marL="0" rtl="0" algn="l">
                        <a:spcBef>
                          <a:spcPts val="0"/>
                        </a:spcBef>
                        <a:spcAft>
                          <a:spcPts val="0"/>
                        </a:spcAft>
                        <a:buNone/>
                      </a:pPr>
                      <a:r>
                        <a:t/>
                      </a:r>
                      <a:endParaRPr/>
                    </a:p>
                  </a:txBody>
                  <a:tcPr marT="19050" marB="19050" marR="28575" marL="28575"/>
                </a:tc>
                <a:tc>
                  <a:txBody>
                    <a:bodyPr/>
                    <a:lstStyle/>
                    <a:p>
                      <a:pPr indent="0" lvl="0" marL="0" rtl="0" algn="l">
                        <a:lnSpc>
                          <a:spcPct val="115000"/>
                        </a:lnSpc>
                        <a:spcBef>
                          <a:spcPts val="0"/>
                        </a:spcBef>
                        <a:spcAft>
                          <a:spcPts val="0"/>
                        </a:spcAft>
                        <a:buNone/>
                      </a:pPr>
                      <a:r>
                        <a:t/>
                      </a:r>
                      <a:endParaRPr sz="600">
                        <a:solidFill>
                          <a:srgbClr val="666666"/>
                        </a:solidFill>
                      </a:endParaRPr>
                    </a:p>
                  </a:txBody>
                  <a:tcPr marT="19050" marB="19050" marR="28575" marL="28575"/>
                </a:tc>
              </a:tr>
            </a:tbl>
          </a:graphicData>
        </a:graphic>
      </p:graphicFrame>
      <p:graphicFrame>
        <p:nvGraphicFramePr>
          <p:cNvPr id="394" name="Google Shape;394;p28"/>
          <p:cNvGraphicFramePr/>
          <p:nvPr/>
        </p:nvGraphicFramePr>
        <p:xfrm>
          <a:off x="4696188" y="3031375"/>
          <a:ext cx="3000000" cy="3000000"/>
        </p:xfrm>
        <a:graphic>
          <a:graphicData uri="http://schemas.openxmlformats.org/drawingml/2006/table">
            <a:tbl>
              <a:tblPr>
                <a:noFill/>
                <a:tableStyleId>{B5B3CD3A-811C-485B-B82E-711608F663AE}</a:tableStyleId>
              </a:tblPr>
              <a:tblGrid>
                <a:gridCol w="538800"/>
                <a:gridCol w="1473025"/>
              </a:tblGrid>
              <a:tr h="113300">
                <a:tc>
                  <a:txBody>
                    <a:bodyPr/>
                    <a:lstStyle/>
                    <a:p>
                      <a:pPr indent="0" lvl="0" marL="0" rtl="0" algn="r">
                        <a:lnSpc>
                          <a:spcPct val="115000"/>
                        </a:lnSpc>
                        <a:spcBef>
                          <a:spcPts val="0"/>
                        </a:spcBef>
                        <a:spcAft>
                          <a:spcPts val="0"/>
                        </a:spcAft>
                        <a:buNone/>
                      </a:pPr>
                      <a:r>
                        <a:rPr b="1" lang="en-US" sz="600">
                          <a:solidFill>
                            <a:srgbClr val="0000FF"/>
                          </a:solidFill>
                        </a:rPr>
                        <a:t>Food</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lang="en-US" sz="600">
                          <a:solidFill>
                            <a:srgbClr val="666666"/>
                          </a:solidFill>
                        </a:rPr>
                        <a:t>Bubble tea ordering app</a:t>
                      </a:r>
                      <a:endParaRPr sz="600">
                        <a:solidFill>
                          <a:srgbClr val="666666"/>
                        </a:solidFill>
                      </a:endParaRPr>
                    </a:p>
                  </a:txBody>
                  <a:tcPr marT="19050" marB="19050" marR="28575" marL="28575"/>
                </a:tc>
              </a:tr>
              <a:tr h="113300">
                <a:tc>
                  <a:txBody>
                    <a:bodyPr/>
                    <a:lstStyle/>
                    <a:p>
                      <a:pPr indent="0" lvl="0" marL="0" rtl="0" algn="r">
                        <a:lnSpc>
                          <a:spcPct val="115000"/>
                        </a:lnSpc>
                        <a:spcBef>
                          <a:spcPts val="0"/>
                        </a:spcBef>
                        <a:spcAft>
                          <a:spcPts val="0"/>
                        </a:spcAft>
                        <a:buNone/>
                      </a:pPr>
                      <a:r>
                        <a:rPr b="1" lang="en-US" sz="700">
                          <a:solidFill>
                            <a:srgbClr val="0000FF"/>
                          </a:solidFill>
                        </a:rPr>
                        <a:t>Insurtech</a:t>
                      </a:r>
                      <a:endParaRPr b="1" sz="7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b="1" lang="en-US" sz="700"/>
                        <a:t>Complete stack revamp for an insurance company</a:t>
                      </a:r>
                      <a:endParaRPr b="1" sz="700"/>
                    </a:p>
                  </a:txBody>
                  <a:tcPr marT="19050" marB="19050" marR="28575" marL="28575"/>
                </a:tc>
              </a:tr>
              <a:tr h="113300">
                <a:tc>
                  <a:txBody>
                    <a:bodyPr/>
                    <a:lstStyle/>
                    <a:p>
                      <a:pPr indent="0" lvl="0" marL="0" rtl="0" algn="r">
                        <a:lnSpc>
                          <a:spcPct val="115000"/>
                        </a:lnSpc>
                        <a:spcBef>
                          <a:spcPts val="0"/>
                        </a:spcBef>
                        <a:spcAft>
                          <a:spcPts val="0"/>
                        </a:spcAft>
                        <a:buNone/>
                      </a:pPr>
                      <a:r>
                        <a:rPr b="1" lang="en-US" sz="600">
                          <a:solidFill>
                            <a:srgbClr val="0000FF"/>
                          </a:solidFill>
                        </a:rPr>
                        <a:t>Insurtech</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lang="en-US" sz="600">
                          <a:solidFill>
                            <a:srgbClr val="666666"/>
                          </a:solidFill>
                        </a:rPr>
                        <a:t>All insurance documents in one app</a:t>
                      </a:r>
                      <a:endParaRPr sz="600">
                        <a:solidFill>
                          <a:srgbClr val="666666"/>
                        </a:solidFill>
                      </a:endParaRPr>
                    </a:p>
                  </a:txBody>
                  <a:tcPr marT="19050" marB="19050" marR="28575" marL="28575"/>
                </a:tc>
              </a:tr>
              <a:tr h="113300">
                <a:tc>
                  <a:txBody>
                    <a:bodyPr/>
                    <a:lstStyle/>
                    <a:p>
                      <a:pPr indent="0" lvl="0" marL="0" rtl="0" algn="r">
                        <a:lnSpc>
                          <a:spcPct val="115000"/>
                        </a:lnSpc>
                        <a:spcBef>
                          <a:spcPts val="0"/>
                        </a:spcBef>
                        <a:spcAft>
                          <a:spcPts val="0"/>
                        </a:spcAft>
                        <a:buNone/>
                      </a:pPr>
                      <a:r>
                        <a:rPr b="1" lang="en-US" sz="600">
                          <a:solidFill>
                            <a:srgbClr val="0000FF"/>
                          </a:solidFill>
                        </a:rPr>
                        <a:t>Insurtech</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lang="en-US" sz="600">
                          <a:solidFill>
                            <a:srgbClr val="666666"/>
                          </a:solidFill>
                        </a:rPr>
                        <a:t>Small item insurance completely online</a:t>
                      </a:r>
                      <a:endParaRPr sz="600">
                        <a:solidFill>
                          <a:srgbClr val="666666"/>
                        </a:solidFill>
                      </a:endParaRPr>
                    </a:p>
                  </a:txBody>
                  <a:tcPr marT="19050" marB="19050" marR="28575" marL="28575"/>
                </a:tc>
              </a:tr>
              <a:tr h="113300">
                <a:tc>
                  <a:txBody>
                    <a:bodyPr/>
                    <a:lstStyle/>
                    <a:p>
                      <a:pPr indent="0" lvl="0" marL="0" rtl="0" algn="r">
                        <a:lnSpc>
                          <a:spcPct val="115000"/>
                        </a:lnSpc>
                        <a:spcBef>
                          <a:spcPts val="0"/>
                        </a:spcBef>
                        <a:spcAft>
                          <a:spcPts val="0"/>
                        </a:spcAft>
                        <a:buNone/>
                      </a:pPr>
                      <a:r>
                        <a:rPr b="1" lang="en-US" sz="600">
                          <a:solidFill>
                            <a:srgbClr val="0000FF"/>
                          </a:solidFill>
                        </a:rPr>
                        <a:t>Insurtech</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lang="en-US" sz="600">
                          <a:solidFill>
                            <a:srgbClr val="666666"/>
                          </a:solidFill>
                        </a:rPr>
                        <a:t>Insure any item on the payment gateway level</a:t>
                      </a:r>
                      <a:endParaRPr sz="600">
                        <a:solidFill>
                          <a:srgbClr val="666666"/>
                        </a:solidFill>
                      </a:endParaRPr>
                    </a:p>
                  </a:txBody>
                  <a:tcPr marT="19050" marB="19050" marR="28575" marL="28575"/>
                </a:tc>
              </a:tr>
              <a:tr h="113300">
                <a:tc>
                  <a:txBody>
                    <a:bodyPr/>
                    <a:lstStyle/>
                    <a:p>
                      <a:pPr indent="0" lvl="0" marL="0" rtl="0" algn="r">
                        <a:lnSpc>
                          <a:spcPct val="115000"/>
                        </a:lnSpc>
                        <a:spcBef>
                          <a:spcPts val="0"/>
                        </a:spcBef>
                        <a:spcAft>
                          <a:spcPts val="0"/>
                        </a:spcAft>
                        <a:buNone/>
                      </a:pPr>
                      <a:r>
                        <a:rPr b="1" lang="en-US" sz="600">
                          <a:solidFill>
                            <a:srgbClr val="0000FF"/>
                          </a:solidFill>
                        </a:rPr>
                        <a:t>Insurtech</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lang="en-US" sz="600">
                          <a:solidFill>
                            <a:srgbClr val="666666"/>
                          </a:solidFill>
                        </a:rPr>
                        <a:t>Next generation travel blog for cross–selling travel insurance</a:t>
                      </a:r>
                      <a:endParaRPr sz="600">
                        <a:solidFill>
                          <a:srgbClr val="666666"/>
                        </a:solidFill>
                      </a:endParaRPr>
                    </a:p>
                  </a:txBody>
                  <a:tcPr marT="19050" marB="19050" marR="28575" marL="28575"/>
                </a:tc>
              </a:tr>
              <a:tr h="113300">
                <a:tc>
                  <a:txBody>
                    <a:bodyPr/>
                    <a:lstStyle/>
                    <a:p>
                      <a:pPr indent="0" lvl="0" marL="0" rtl="0" algn="r">
                        <a:lnSpc>
                          <a:spcPct val="115000"/>
                        </a:lnSpc>
                        <a:spcBef>
                          <a:spcPts val="0"/>
                        </a:spcBef>
                        <a:spcAft>
                          <a:spcPts val="0"/>
                        </a:spcAft>
                        <a:buNone/>
                      </a:pPr>
                      <a:r>
                        <a:rPr b="1" lang="en-US" sz="600">
                          <a:solidFill>
                            <a:srgbClr val="0000FF"/>
                          </a:solidFill>
                        </a:rPr>
                        <a:t>Law</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lang="en-US" sz="600">
                          <a:solidFill>
                            <a:srgbClr val="666666"/>
                          </a:solidFill>
                        </a:rPr>
                        <a:t>Productizing the best lawyer we know</a:t>
                      </a:r>
                      <a:endParaRPr sz="600">
                        <a:solidFill>
                          <a:srgbClr val="666666"/>
                        </a:solidFill>
                      </a:endParaRPr>
                    </a:p>
                  </a:txBody>
                  <a:tcPr marT="19050" marB="19050" marR="28575" marL="28575"/>
                </a:tc>
              </a:tr>
              <a:tr h="113300">
                <a:tc>
                  <a:txBody>
                    <a:bodyPr/>
                    <a:lstStyle/>
                    <a:p>
                      <a:pPr indent="0" lvl="0" marL="0" rtl="0" algn="r">
                        <a:lnSpc>
                          <a:spcPct val="115000"/>
                        </a:lnSpc>
                        <a:spcBef>
                          <a:spcPts val="0"/>
                        </a:spcBef>
                        <a:spcAft>
                          <a:spcPts val="0"/>
                        </a:spcAft>
                        <a:buNone/>
                      </a:pPr>
                      <a:r>
                        <a:rPr b="1" lang="en-US" sz="700">
                          <a:solidFill>
                            <a:srgbClr val="0000FF"/>
                          </a:solidFill>
                        </a:rPr>
                        <a:t>Logistics</a:t>
                      </a:r>
                      <a:endParaRPr b="1" sz="7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b="1" lang="en-US" sz="700"/>
                        <a:t>Realtime logistics software</a:t>
                      </a:r>
                      <a:endParaRPr b="1" sz="700"/>
                    </a:p>
                  </a:txBody>
                  <a:tcPr marT="19050" marB="19050" marR="28575" marL="28575"/>
                </a:tc>
              </a:tr>
              <a:tr h="196375">
                <a:tc>
                  <a:txBody>
                    <a:bodyPr/>
                    <a:lstStyle/>
                    <a:p>
                      <a:pPr indent="0" lvl="0" marL="0" rtl="0" algn="r">
                        <a:lnSpc>
                          <a:spcPct val="115000"/>
                        </a:lnSpc>
                        <a:spcBef>
                          <a:spcPts val="0"/>
                        </a:spcBef>
                        <a:spcAft>
                          <a:spcPts val="0"/>
                        </a:spcAft>
                        <a:buNone/>
                      </a:pPr>
                      <a:r>
                        <a:rPr b="1" lang="en-US" sz="600">
                          <a:solidFill>
                            <a:srgbClr val="0000FF"/>
                          </a:solidFill>
                        </a:rPr>
                        <a:t>Logistics</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lang="en-US" sz="600">
                          <a:solidFill>
                            <a:srgbClr val="666666"/>
                          </a:solidFill>
                        </a:rPr>
                        <a:t>Onboarding portal for clients from the whole EU with biometric checks</a:t>
                      </a:r>
                      <a:endParaRPr sz="600">
                        <a:solidFill>
                          <a:srgbClr val="666666"/>
                        </a:solidFill>
                      </a:endParaRPr>
                    </a:p>
                  </a:txBody>
                  <a:tcPr marT="19050" marB="19050" marR="28575" marL="28575"/>
                </a:tc>
              </a:tr>
              <a:tr h="113300">
                <a:tc>
                  <a:txBody>
                    <a:bodyPr/>
                    <a:lstStyle/>
                    <a:p>
                      <a:pPr indent="0" lvl="0" marL="0" rtl="0" algn="r">
                        <a:lnSpc>
                          <a:spcPct val="115000"/>
                        </a:lnSpc>
                        <a:spcBef>
                          <a:spcPts val="0"/>
                        </a:spcBef>
                        <a:spcAft>
                          <a:spcPts val="0"/>
                        </a:spcAft>
                        <a:buNone/>
                      </a:pPr>
                      <a:r>
                        <a:rPr b="1" lang="en-US" sz="600">
                          <a:solidFill>
                            <a:srgbClr val="0000FF"/>
                          </a:solidFill>
                        </a:rPr>
                        <a:t>Logistics</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lang="en-US" sz="600">
                          <a:solidFill>
                            <a:srgbClr val="666666"/>
                          </a:solidFill>
                        </a:rPr>
                        <a:t>Truck driver onboard android-based unit</a:t>
                      </a:r>
                      <a:endParaRPr sz="600">
                        <a:solidFill>
                          <a:srgbClr val="666666"/>
                        </a:solidFill>
                      </a:endParaRPr>
                    </a:p>
                  </a:txBody>
                  <a:tcPr marT="19050" marB="19050" marR="28575" marL="28575"/>
                </a:tc>
              </a:tr>
              <a:tr h="113300">
                <a:tc>
                  <a:txBody>
                    <a:bodyPr/>
                    <a:lstStyle/>
                    <a:p>
                      <a:pPr indent="0" lvl="0" marL="0" rtl="0" algn="r">
                        <a:lnSpc>
                          <a:spcPct val="115000"/>
                        </a:lnSpc>
                        <a:spcBef>
                          <a:spcPts val="0"/>
                        </a:spcBef>
                        <a:spcAft>
                          <a:spcPts val="0"/>
                        </a:spcAft>
                        <a:buNone/>
                      </a:pPr>
                      <a:r>
                        <a:rPr b="1" lang="en-US" sz="600">
                          <a:solidFill>
                            <a:srgbClr val="0000FF"/>
                          </a:solidFill>
                        </a:rPr>
                        <a:t>Marketplace</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lang="en-US" sz="600">
                          <a:solidFill>
                            <a:srgbClr val="666666"/>
                          </a:solidFill>
                        </a:rPr>
                        <a:t>Local artist marketplace</a:t>
                      </a:r>
                      <a:endParaRPr sz="600">
                        <a:solidFill>
                          <a:srgbClr val="666666"/>
                        </a:solidFill>
                      </a:endParaRPr>
                    </a:p>
                  </a:txBody>
                  <a:tcPr marT="19050" marB="19050" marR="28575" marL="28575"/>
                </a:tc>
              </a:tr>
              <a:tr h="113300">
                <a:tc>
                  <a:txBody>
                    <a:bodyPr/>
                    <a:lstStyle/>
                    <a:p>
                      <a:pPr indent="0" lvl="0" marL="0" rtl="0" algn="r">
                        <a:lnSpc>
                          <a:spcPct val="115000"/>
                        </a:lnSpc>
                        <a:spcBef>
                          <a:spcPts val="0"/>
                        </a:spcBef>
                        <a:spcAft>
                          <a:spcPts val="0"/>
                        </a:spcAft>
                        <a:buNone/>
                      </a:pPr>
                      <a:r>
                        <a:rPr b="1" lang="en-US" sz="700">
                          <a:solidFill>
                            <a:srgbClr val="0000FF"/>
                          </a:solidFill>
                        </a:rPr>
                        <a:t>Media</a:t>
                      </a:r>
                      <a:endParaRPr b="1" sz="700">
                        <a:solidFill>
                          <a:srgbClr val="0000FF"/>
                        </a:solidFill>
                      </a:endParaRPr>
                    </a:p>
                  </a:txBody>
                  <a:tcPr marT="19050" marB="19050" marR="28575" marL="28575"/>
                </a:tc>
                <a:tc>
                  <a:txBody>
                    <a:bodyPr/>
                    <a:lstStyle/>
                    <a:p>
                      <a:pPr indent="0" lvl="0" marL="0" rtl="0" algn="l">
                        <a:spcBef>
                          <a:spcPts val="0"/>
                        </a:spcBef>
                        <a:spcAft>
                          <a:spcPts val="0"/>
                        </a:spcAft>
                        <a:buNone/>
                      </a:pPr>
                      <a:r>
                        <a:t/>
                      </a:r>
                      <a:endParaRPr/>
                    </a:p>
                  </a:txBody>
                  <a:tcPr marT="19050" marB="19050" marR="28575" marL="28575"/>
                </a:tc>
              </a:tr>
              <a:tr h="158600">
                <a:tc>
                  <a:txBody>
                    <a:bodyPr/>
                    <a:lstStyle/>
                    <a:p>
                      <a:pPr indent="0" lvl="0" marL="0" rtl="0" algn="l">
                        <a:spcBef>
                          <a:spcPts val="0"/>
                        </a:spcBef>
                        <a:spcAft>
                          <a:spcPts val="0"/>
                        </a:spcAft>
                        <a:buNone/>
                      </a:pPr>
                      <a:r>
                        <a:t/>
                      </a:r>
                      <a:endParaRPr/>
                    </a:p>
                  </a:txBody>
                  <a:tcPr marT="19050" marB="19050" marR="28575" marL="28575"/>
                </a:tc>
                <a:tc>
                  <a:txBody>
                    <a:bodyPr/>
                    <a:lstStyle/>
                    <a:p>
                      <a:pPr indent="0" lvl="0" marL="0" rtl="0" algn="l">
                        <a:spcBef>
                          <a:spcPts val="0"/>
                        </a:spcBef>
                        <a:spcAft>
                          <a:spcPts val="0"/>
                        </a:spcAft>
                        <a:buNone/>
                      </a:pPr>
                      <a:r>
                        <a:t/>
                      </a:r>
                      <a:endParaRPr/>
                    </a:p>
                  </a:txBody>
                  <a:tcPr marT="19050" marB="19050" marR="28575" marL="28575"/>
                </a:tc>
              </a:tr>
              <a:tr h="158600">
                <a:tc>
                  <a:txBody>
                    <a:bodyPr/>
                    <a:lstStyle/>
                    <a:p>
                      <a:pPr indent="0" lvl="0" marL="0" rtl="0" algn="l">
                        <a:spcBef>
                          <a:spcPts val="0"/>
                        </a:spcBef>
                        <a:spcAft>
                          <a:spcPts val="0"/>
                        </a:spcAft>
                        <a:buNone/>
                      </a:pPr>
                      <a:r>
                        <a:t/>
                      </a:r>
                      <a:endParaRPr/>
                    </a:p>
                  </a:txBody>
                  <a:tcPr marT="19050" marB="19050" marR="28575" marL="28575" anchor="b"/>
                </a:tc>
                <a:tc>
                  <a:txBody>
                    <a:bodyPr/>
                    <a:lstStyle/>
                    <a:p>
                      <a:pPr indent="0" lvl="0" marL="0" rtl="0" algn="l">
                        <a:spcBef>
                          <a:spcPts val="0"/>
                        </a:spcBef>
                        <a:spcAft>
                          <a:spcPts val="0"/>
                        </a:spcAft>
                        <a:buNone/>
                      </a:pPr>
                      <a:r>
                        <a:t/>
                      </a:r>
                      <a:endParaRPr/>
                    </a:p>
                  </a:txBody>
                  <a:tcPr marT="19050" marB="19050" marR="28575" marL="28575" anchor="b"/>
                </a:tc>
              </a:tr>
            </a:tbl>
          </a:graphicData>
        </a:graphic>
      </p:graphicFrame>
      <p:graphicFrame>
        <p:nvGraphicFramePr>
          <p:cNvPr id="395" name="Google Shape;395;p28"/>
          <p:cNvGraphicFramePr/>
          <p:nvPr/>
        </p:nvGraphicFramePr>
        <p:xfrm>
          <a:off x="6877963" y="3031388"/>
          <a:ext cx="3000000" cy="3000000"/>
        </p:xfrm>
        <a:graphic>
          <a:graphicData uri="http://schemas.openxmlformats.org/drawingml/2006/table">
            <a:tbl>
              <a:tblPr>
                <a:noFill/>
                <a:tableStyleId>{B5B3CD3A-811C-485B-B82E-711608F663AE}</a:tableStyleId>
              </a:tblPr>
              <a:tblGrid>
                <a:gridCol w="560750"/>
                <a:gridCol w="1451075"/>
              </a:tblGrid>
              <a:tr h="113300">
                <a:tc>
                  <a:txBody>
                    <a:bodyPr/>
                    <a:lstStyle/>
                    <a:p>
                      <a:pPr indent="0" lvl="0" marL="0" rtl="0" algn="r">
                        <a:lnSpc>
                          <a:spcPct val="115000"/>
                        </a:lnSpc>
                        <a:spcBef>
                          <a:spcPts val="0"/>
                        </a:spcBef>
                        <a:spcAft>
                          <a:spcPts val="0"/>
                        </a:spcAft>
                        <a:buNone/>
                      </a:pPr>
                      <a:r>
                        <a:rPr b="1" lang="en-US" sz="600">
                          <a:solidFill>
                            <a:srgbClr val="0000FF"/>
                          </a:solidFill>
                        </a:rPr>
                        <a:t>Publishing</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lang="en-US" sz="600">
                          <a:solidFill>
                            <a:srgbClr val="666666"/>
                          </a:solidFill>
                        </a:rPr>
                        <a:t>Revamp of architecture of the largest publisher in its field in the world</a:t>
                      </a:r>
                      <a:endParaRPr sz="600">
                        <a:solidFill>
                          <a:srgbClr val="666666"/>
                        </a:solidFill>
                      </a:endParaRPr>
                    </a:p>
                  </a:txBody>
                  <a:tcPr marT="19050" marB="19050" marR="28575" marL="28575"/>
                </a:tc>
              </a:tr>
              <a:tr h="113300">
                <a:tc>
                  <a:txBody>
                    <a:bodyPr/>
                    <a:lstStyle/>
                    <a:p>
                      <a:pPr indent="0" lvl="0" marL="0" rtl="0" algn="r">
                        <a:lnSpc>
                          <a:spcPct val="115000"/>
                        </a:lnSpc>
                        <a:spcBef>
                          <a:spcPts val="0"/>
                        </a:spcBef>
                        <a:spcAft>
                          <a:spcPts val="0"/>
                        </a:spcAft>
                        <a:buNone/>
                      </a:pPr>
                      <a:r>
                        <a:rPr b="1" lang="en-US" sz="600">
                          <a:solidFill>
                            <a:srgbClr val="0000FF"/>
                          </a:solidFill>
                        </a:rPr>
                        <a:t>Publishing</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lang="en-US" sz="600">
                          <a:solidFill>
                            <a:srgbClr val="666666"/>
                          </a:solidFill>
                        </a:rPr>
                        <a:t>Building a Wordpress driven mobile experience</a:t>
                      </a:r>
                      <a:endParaRPr sz="600">
                        <a:solidFill>
                          <a:srgbClr val="666666"/>
                        </a:solidFill>
                      </a:endParaRPr>
                    </a:p>
                  </a:txBody>
                  <a:tcPr marT="19050" marB="19050" marR="28575" marL="28575"/>
                </a:tc>
              </a:tr>
              <a:tr h="113300">
                <a:tc>
                  <a:txBody>
                    <a:bodyPr/>
                    <a:lstStyle/>
                    <a:p>
                      <a:pPr indent="0" lvl="0" marL="0" rtl="0" algn="r">
                        <a:lnSpc>
                          <a:spcPct val="115000"/>
                        </a:lnSpc>
                        <a:spcBef>
                          <a:spcPts val="0"/>
                        </a:spcBef>
                        <a:spcAft>
                          <a:spcPts val="0"/>
                        </a:spcAft>
                        <a:buNone/>
                      </a:pPr>
                      <a:r>
                        <a:rPr b="1" lang="en-US" sz="700">
                          <a:solidFill>
                            <a:srgbClr val="0000FF"/>
                          </a:solidFill>
                        </a:rPr>
                        <a:t>Real Estate</a:t>
                      </a:r>
                      <a:endParaRPr b="1" sz="7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b="1" lang="en-US" sz="700"/>
                        <a:t>Vertically integrated real estate platform – from search to paying rent</a:t>
                      </a:r>
                      <a:endParaRPr b="1" sz="700"/>
                    </a:p>
                  </a:txBody>
                  <a:tcPr marT="19050" marB="19050" marR="28575" marL="28575"/>
                </a:tc>
              </a:tr>
              <a:tr h="113300">
                <a:tc>
                  <a:txBody>
                    <a:bodyPr/>
                    <a:lstStyle/>
                    <a:p>
                      <a:pPr indent="0" lvl="0" marL="0" rtl="0" algn="r">
                        <a:lnSpc>
                          <a:spcPct val="115000"/>
                        </a:lnSpc>
                        <a:spcBef>
                          <a:spcPts val="0"/>
                        </a:spcBef>
                        <a:spcAft>
                          <a:spcPts val="0"/>
                        </a:spcAft>
                        <a:buNone/>
                      </a:pPr>
                      <a:r>
                        <a:rPr b="1" lang="en-US" sz="600">
                          <a:solidFill>
                            <a:srgbClr val="0000FF"/>
                          </a:solidFill>
                        </a:rPr>
                        <a:t>Real Estate</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lang="en-US" sz="600">
                          <a:solidFill>
                            <a:srgbClr val="666666"/>
                          </a:solidFill>
                        </a:rPr>
                        <a:t>Building-based community app</a:t>
                      </a:r>
                      <a:endParaRPr sz="600">
                        <a:solidFill>
                          <a:srgbClr val="666666"/>
                        </a:solidFill>
                      </a:endParaRPr>
                    </a:p>
                  </a:txBody>
                  <a:tcPr marT="19050" marB="19050" marR="28575" marL="28575"/>
                </a:tc>
              </a:tr>
              <a:tr h="113300">
                <a:tc>
                  <a:txBody>
                    <a:bodyPr/>
                    <a:lstStyle/>
                    <a:p>
                      <a:pPr indent="0" lvl="0" marL="0" rtl="0" algn="r">
                        <a:lnSpc>
                          <a:spcPct val="115000"/>
                        </a:lnSpc>
                        <a:spcBef>
                          <a:spcPts val="0"/>
                        </a:spcBef>
                        <a:spcAft>
                          <a:spcPts val="0"/>
                        </a:spcAft>
                        <a:buNone/>
                      </a:pPr>
                      <a:r>
                        <a:rPr b="1" lang="en-US" sz="600">
                          <a:solidFill>
                            <a:srgbClr val="0000FF"/>
                          </a:solidFill>
                        </a:rPr>
                        <a:t>Real Estate</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lang="en-US" sz="600">
                          <a:solidFill>
                            <a:srgbClr val="666666"/>
                          </a:solidFill>
                        </a:rPr>
                        <a:t>Coworking space member2member services system</a:t>
                      </a:r>
                      <a:endParaRPr sz="600">
                        <a:solidFill>
                          <a:srgbClr val="666666"/>
                        </a:solidFill>
                      </a:endParaRPr>
                    </a:p>
                  </a:txBody>
                  <a:tcPr marT="19050" marB="19050" marR="28575" marL="28575"/>
                </a:tc>
              </a:tr>
              <a:tr h="113300">
                <a:tc>
                  <a:txBody>
                    <a:bodyPr/>
                    <a:lstStyle/>
                    <a:p>
                      <a:pPr indent="0" lvl="0" marL="0" rtl="0" algn="r">
                        <a:lnSpc>
                          <a:spcPct val="115000"/>
                        </a:lnSpc>
                        <a:spcBef>
                          <a:spcPts val="0"/>
                        </a:spcBef>
                        <a:spcAft>
                          <a:spcPts val="0"/>
                        </a:spcAft>
                        <a:buNone/>
                      </a:pPr>
                      <a:r>
                        <a:rPr b="1" lang="en-US" sz="700">
                          <a:solidFill>
                            <a:srgbClr val="0000FF"/>
                          </a:solidFill>
                        </a:rPr>
                        <a:t>Real Estate</a:t>
                      </a:r>
                      <a:endParaRPr b="1" sz="700">
                        <a:solidFill>
                          <a:srgbClr val="0000FF"/>
                        </a:solidFill>
                      </a:endParaRPr>
                    </a:p>
                  </a:txBody>
                  <a:tcPr marT="19050" marB="19050" marR="28575" marL="28575" anchor="b"/>
                </a:tc>
                <a:tc>
                  <a:txBody>
                    <a:bodyPr/>
                    <a:lstStyle/>
                    <a:p>
                      <a:pPr indent="0" lvl="0" marL="0" rtl="0" algn="l">
                        <a:lnSpc>
                          <a:spcPct val="115000"/>
                        </a:lnSpc>
                        <a:spcBef>
                          <a:spcPts val="0"/>
                        </a:spcBef>
                        <a:spcAft>
                          <a:spcPts val="0"/>
                        </a:spcAft>
                        <a:buNone/>
                      </a:pPr>
                      <a:r>
                        <a:rPr b="1" lang="en-US" sz="700"/>
                        <a:t>Modular smart building platform</a:t>
                      </a:r>
                      <a:endParaRPr b="1" sz="700"/>
                    </a:p>
                  </a:txBody>
                  <a:tcPr marT="19050" marB="19050" marR="28575" marL="28575" anchor="b"/>
                </a:tc>
              </a:tr>
              <a:tr h="113300">
                <a:tc>
                  <a:txBody>
                    <a:bodyPr/>
                    <a:lstStyle/>
                    <a:p>
                      <a:pPr indent="0" lvl="0" marL="0" rtl="0" algn="r">
                        <a:lnSpc>
                          <a:spcPct val="115000"/>
                        </a:lnSpc>
                        <a:spcBef>
                          <a:spcPts val="0"/>
                        </a:spcBef>
                        <a:spcAft>
                          <a:spcPts val="0"/>
                        </a:spcAft>
                        <a:buNone/>
                      </a:pPr>
                      <a:r>
                        <a:rPr b="1" lang="en-US" sz="600">
                          <a:solidFill>
                            <a:srgbClr val="0000FF"/>
                          </a:solidFill>
                        </a:rPr>
                        <a:t>Real Estate</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lang="en-US" sz="600">
                          <a:solidFill>
                            <a:srgbClr val="666666"/>
                          </a:solidFill>
                        </a:rPr>
                        <a:t>System for a rapidly growing coworking space</a:t>
                      </a:r>
                      <a:endParaRPr sz="600">
                        <a:solidFill>
                          <a:srgbClr val="666666"/>
                        </a:solidFill>
                      </a:endParaRPr>
                    </a:p>
                  </a:txBody>
                  <a:tcPr marT="19050" marB="19050" marR="28575" marL="28575"/>
                </a:tc>
              </a:tr>
              <a:tr h="113300">
                <a:tc>
                  <a:txBody>
                    <a:bodyPr/>
                    <a:lstStyle/>
                    <a:p>
                      <a:pPr indent="0" lvl="0" marL="0" rtl="0" algn="r">
                        <a:lnSpc>
                          <a:spcPct val="115000"/>
                        </a:lnSpc>
                        <a:spcBef>
                          <a:spcPts val="0"/>
                        </a:spcBef>
                        <a:spcAft>
                          <a:spcPts val="0"/>
                        </a:spcAft>
                        <a:buNone/>
                      </a:pPr>
                      <a:r>
                        <a:rPr b="1" lang="en-US" sz="600">
                          <a:solidFill>
                            <a:srgbClr val="0000FF"/>
                          </a:solidFill>
                        </a:rPr>
                        <a:t>Real Estate</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lang="en-US" sz="600">
                          <a:solidFill>
                            <a:srgbClr val="666666"/>
                          </a:solidFill>
                        </a:rPr>
                        <a:t>Merge 7 Real Estate data portals into 1</a:t>
                      </a:r>
                      <a:endParaRPr sz="600">
                        <a:solidFill>
                          <a:srgbClr val="666666"/>
                        </a:solidFill>
                      </a:endParaRPr>
                    </a:p>
                  </a:txBody>
                  <a:tcPr marT="19050" marB="19050" marR="28575" marL="28575"/>
                </a:tc>
              </a:tr>
              <a:tr h="113300">
                <a:tc>
                  <a:txBody>
                    <a:bodyPr/>
                    <a:lstStyle/>
                    <a:p>
                      <a:pPr indent="0" lvl="0" marL="0" rtl="0" algn="r">
                        <a:lnSpc>
                          <a:spcPct val="115000"/>
                        </a:lnSpc>
                        <a:spcBef>
                          <a:spcPts val="0"/>
                        </a:spcBef>
                        <a:spcAft>
                          <a:spcPts val="0"/>
                        </a:spcAft>
                        <a:buNone/>
                      </a:pPr>
                      <a:r>
                        <a:rPr b="1" lang="en-US" sz="600">
                          <a:solidFill>
                            <a:srgbClr val="0000FF"/>
                          </a:solidFill>
                        </a:rPr>
                        <a:t>Retail</a:t>
                      </a:r>
                      <a:endParaRPr b="1" sz="600">
                        <a:solidFill>
                          <a:srgbClr val="0000FF"/>
                        </a:solidFill>
                      </a:endParaRPr>
                    </a:p>
                  </a:txBody>
                  <a:tcPr marT="19050" marB="19050" marR="28575" marL="28575"/>
                </a:tc>
                <a:tc>
                  <a:txBody>
                    <a:bodyPr/>
                    <a:lstStyle/>
                    <a:p>
                      <a:pPr indent="0" lvl="0" marL="0" rtl="0" algn="l">
                        <a:lnSpc>
                          <a:spcPct val="115000"/>
                        </a:lnSpc>
                        <a:spcBef>
                          <a:spcPts val="0"/>
                        </a:spcBef>
                        <a:spcAft>
                          <a:spcPts val="0"/>
                        </a:spcAft>
                        <a:buNone/>
                      </a:pPr>
                      <a:r>
                        <a:rPr lang="en-US" sz="600">
                          <a:solidFill>
                            <a:srgbClr val="666666"/>
                          </a:solidFill>
                        </a:rPr>
                        <a:t>Buy anything for free for 30s online</a:t>
                      </a:r>
                      <a:endParaRPr sz="600">
                        <a:solidFill>
                          <a:srgbClr val="666666"/>
                        </a:solidFill>
                      </a:endParaRPr>
                    </a:p>
                  </a:txBody>
                  <a:tcPr marT="19050" marB="19050" marR="28575" marL="28575"/>
                </a:tc>
              </a:tr>
              <a:tr h="196375">
                <a:tc>
                  <a:txBody>
                    <a:bodyPr/>
                    <a:lstStyle/>
                    <a:p>
                      <a:pPr indent="0" lvl="0" marL="0" rtl="0" algn="l">
                        <a:spcBef>
                          <a:spcPts val="0"/>
                        </a:spcBef>
                        <a:spcAft>
                          <a:spcPts val="0"/>
                        </a:spcAft>
                        <a:buNone/>
                      </a:pPr>
                      <a:r>
                        <a:t/>
                      </a:r>
                      <a:endParaRPr/>
                    </a:p>
                  </a:txBody>
                  <a:tcPr marT="19050" marB="19050" marR="28575" marL="28575"/>
                </a:tc>
                <a:tc>
                  <a:txBody>
                    <a:bodyPr/>
                    <a:lstStyle/>
                    <a:p>
                      <a:pPr indent="0" lvl="0" marL="0" rtl="0" algn="l">
                        <a:spcBef>
                          <a:spcPts val="0"/>
                        </a:spcBef>
                        <a:spcAft>
                          <a:spcPts val="0"/>
                        </a:spcAft>
                        <a:buNone/>
                      </a:pPr>
                      <a:r>
                        <a:t/>
                      </a:r>
                      <a:endParaRPr/>
                    </a:p>
                  </a:txBody>
                  <a:tcPr marT="19050" marB="19050" marR="28575" marL="28575"/>
                </a:tc>
              </a:tr>
              <a:tr h="113300">
                <a:tc>
                  <a:txBody>
                    <a:bodyPr/>
                    <a:lstStyle/>
                    <a:p>
                      <a:pPr indent="0" lvl="0" marL="0" rtl="0" algn="l">
                        <a:spcBef>
                          <a:spcPts val="0"/>
                        </a:spcBef>
                        <a:spcAft>
                          <a:spcPts val="0"/>
                        </a:spcAft>
                        <a:buNone/>
                      </a:pPr>
                      <a:r>
                        <a:t/>
                      </a:r>
                      <a:endParaRPr/>
                    </a:p>
                  </a:txBody>
                  <a:tcPr marT="19050" marB="19050" marR="28575" marL="28575"/>
                </a:tc>
                <a:tc>
                  <a:txBody>
                    <a:bodyPr/>
                    <a:lstStyle/>
                    <a:p>
                      <a:pPr indent="0" lvl="0" marL="0" rtl="0" algn="l">
                        <a:spcBef>
                          <a:spcPts val="0"/>
                        </a:spcBef>
                        <a:spcAft>
                          <a:spcPts val="0"/>
                        </a:spcAft>
                        <a:buNone/>
                      </a:pPr>
                      <a:r>
                        <a:t/>
                      </a:r>
                      <a:endParaRPr/>
                    </a:p>
                  </a:txBody>
                  <a:tcPr marT="19050" marB="19050" marR="28575" marL="28575"/>
                </a:tc>
              </a:tr>
              <a:tr h="113300">
                <a:tc>
                  <a:txBody>
                    <a:bodyPr/>
                    <a:lstStyle/>
                    <a:p>
                      <a:pPr indent="0" lvl="0" marL="0" rtl="0" algn="l">
                        <a:spcBef>
                          <a:spcPts val="0"/>
                        </a:spcBef>
                        <a:spcAft>
                          <a:spcPts val="0"/>
                        </a:spcAft>
                        <a:buNone/>
                      </a:pPr>
                      <a:r>
                        <a:t/>
                      </a:r>
                      <a:endParaRPr/>
                    </a:p>
                  </a:txBody>
                  <a:tcPr marT="19050" marB="19050" marR="28575" marL="28575"/>
                </a:tc>
                <a:tc>
                  <a:txBody>
                    <a:bodyPr/>
                    <a:lstStyle/>
                    <a:p>
                      <a:pPr indent="0" lvl="0" marL="0" rtl="0" algn="l">
                        <a:spcBef>
                          <a:spcPts val="0"/>
                        </a:spcBef>
                        <a:spcAft>
                          <a:spcPts val="0"/>
                        </a:spcAft>
                        <a:buNone/>
                      </a:pPr>
                      <a:r>
                        <a:t/>
                      </a:r>
                      <a:endParaRPr/>
                    </a:p>
                  </a:txBody>
                  <a:tcPr marT="19050" marB="19050" marR="28575" marL="28575"/>
                </a:tc>
              </a:tr>
            </a:tbl>
          </a:graphicData>
        </a:graphic>
      </p:graphicFrame>
      <p:sp>
        <p:nvSpPr>
          <p:cNvPr id="396" name="Google Shape;396;p28"/>
          <p:cNvSpPr/>
          <p:nvPr/>
        </p:nvSpPr>
        <p:spPr>
          <a:xfrm rot="10800000">
            <a:off x="254213" y="3308287"/>
            <a:ext cx="8635500" cy="1825500"/>
          </a:xfrm>
          <a:prstGeom prst="rect">
            <a:avLst/>
          </a:prstGeom>
          <a:gradFill>
            <a:gsLst>
              <a:gs pos="0">
                <a:srgbClr val="FFFFFF"/>
              </a:gs>
              <a:gs pos="25000">
                <a:srgbClr val="FFFFFF"/>
              </a:gs>
              <a:gs pos="100000">
                <a:srgbClr val="FFFFFF">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8"/>
          <p:cNvSpPr txBox="1"/>
          <p:nvPr/>
        </p:nvSpPr>
        <p:spPr>
          <a:xfrm>
            <a:off x="3439800" y="4576363"/>
            <a:ext cx="22644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900">
                <a:uFill>
                  <a:noFill/>
                </a:uFill>
                <a:latin typeface="Helvetica Neue"/>
                <a:ea typeface="Helvetica Neue"/>
                <a:cs typeface="Helvetica Neue"/>
                <a:sym typeface="Helvetica Neue"/>
                <a:hlinkClick r:id="rId2"/>
              </a:rPr>
              <a:t>See 50+ case studies online</a:t>
            </a:r>
            <a:endParaRPr b="1" sz="900">
              <a:latin typeface="Helvetica Neue"/>
              <a:ea typeface="Helvetica Neue"/>
              <a:cs typeface="Helvetica Neue"/>
              <a:sym typeface="Helvetica Neue"/>
            </a:endParaRPr>
          </a:p>
        </p:txBody>
      </p:sp>
      <p:sp>
        <p:nvSpPr>
          <p:cNvPr id="398" name="Google Shape;398;p28"/>
          <p:cNvSpPr/>
          <p:nvPr/>
        </p:nvSpPr>
        <p:spPr>
          <a:xfrm>
            <a:off x="3775500" y="4815521"/>
            <a:ext cx="1574400" cy="29400"/>
          </a:xfrm>
          <a:prstGeom prst="rect">
            <a:avLst/>
          </a:prstGeom>
          <a:gradFill>
            <a:gsLst>
              <a:gs pos="0">
                <a:srgbClr val="FF9900"/>
              </a:gs>
              <a:gs pos="100000">
                <a:srgbClr val="FFD600"/>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9" name="Google Shape;399;p28"/>
          <p:cNvPicPr preferRelativeResize="0"/>
          <p:nvPr/>
        </p:nvPicPr>
        <p:blipFill>
          <a:blip r:embed="rId3">
            <a:alphaModFix/>
          </a:blip>
          <a:stretch>
            <a:fillRect/>
          </a:stretch>
        </p:blipFill>
        <p:spPr>
          <a:xfrm>
            <a:off x="7446947" y="2451469"/>
            <a:ext cx="781388" cy="158167"/>
          </a:xfrm>
          <a:prstGeom prst="rect">
            <a:avLst/>
          </a:prstGeom>
          <a:noFill/>
          <a:ln>
            <a:noFill/>
          </a:ln>
        </p:spPr>
      </p:pic>
      <p:pic>
        <p:nvPicPr>
          <p:cNvPr id="400" name="Google Shape;400;p28"/>
          <p:cNvPicPr preferRelativeResize="0"/>
          <p:nvPr/>
        </p:nvPicPr>
        <p:blipFill>
          <a:blip r:embed="rId4">
            <a:alphaModFix/>
          </a:blip>
          <a:stretch>
            <a:fillRect/>
          </a:stretch>
        </p:blipFill>
        <p:spPr>
          <a:xfrm>
            <a:off x="2615338" y="2347515"/>
            <a:ext cx="366075" cy="366075"/>
          </a:xfrm>
          <a:prstGeom prst="rect">
            <a:avLst/>
          </a:prstGeom>
          <a:noFill/>
          <a:ln>
            <a:noFill/>
          </a:ln>
        </p:spPr>
      </p:pic>
      <p:pic>
        <p:nvPicPr>
          <p:cNvPr descr="http://www.contact-numbers-uk.co.uk/wp-content/uploads/2015/07/800px-EON_Logo.svg_-e1439138944734.png" id="401" name="Google Shape;401;p28"/>
          <p:cNvPicPr preferRelativeResize="0"/>
          <p:nvPr/>
        </p:nvPicPr>
        <p:blipFill>
          <a:blip r:embed="rId5">
            <a:alphaModFix/>
          </a:blip>
          <a:stretch>
            <a:fillRect/>
          </a:stretch>
        </p:blipFill>
        <p:spPr>
          <a:xfrm>
            <a:off x="5696038" y="2467977"/>
            <a:ext cx="429432" cy="125152"/>
          </a:xfrm>
          <a:prstGeom prst="rect">
            <a:avLst/>
          </a:prstGeom>
          <a:noFill/>
          <a:ln>
            <a:noFill/>
          </a:ln>
        </p:spPr>
      </p:pic>
      <p:pic>
        <p:nvPicPr>
          <p:cNvPr id="402" name="Google Shape;402;p28"/>
          <p:cNvPicPr preferRelativeResize="0"/>
          <p:nvPr/>
        </p:nvPicPr>
        <p:blipFill>
          <a:blip r:embed="rId6">
            <a:alphaModFix/>
          </a:blip>
          <a:stretch>
            <a:fillRect/>
          </a:stretch>
        </p:blipFill>
        <p:spPr>
          <a:xfrm>
            <a:off x="3124129" y="2438273"/>
            <a:ext cx="564129" cy="184559"/>
          </a:xfrm>
          <a:prstGeom prst="rect">
            <a:avLst/>
          </a:prstGeom>
          <a:noFill/>
          <a:ln>
            <a:noFill/>
          </a:ln>
        </p:spPr>
      </p:pic>
      <p:pic>
        <p:nvPicPr>
          <p:cNvPr id="403" name="Google Shape;403;p28"/>
          <p:cNvPicPr preferRelativeResize="0"/>
          <p:nvPr/>
        </p:nvPicPr>
        <p:blipFill rotWithShape="1">
          <a:blip r:embed="rId7">
            <a:alphaModFix/>
          </a:blip>
          <a:srcRect b="26567" l="8643" r="20039" t="0"/>
          <a:stretch/>
        </p:blipFill>
        <p:spPr>
          <a:xfrm>
            <a:off x="6268186" y="2431195"/>
            <a:ext cx="463902" cy="198715"/>
          </a:xfrm>
          <a:prstGeom prst="rect">
            <a:avLst/>
          </a:prstGeom>
          <a:noFill/>
          <a:ln>
            <a:noFill/>
          </a:ln>
        </p:spPr>
      </p:pic>
      <p:pic>
        <p:nvPicPr>
          <p:cNvPr id="404" name="Google Shape;404;p28"/>
          <p:cNvPicPr preferRelativeResize="0"/>
          <p:nvPr/>
        </p:nvPicPr>
        <p:blipFill rotWithShape="1">
          <a:blip r:embed="rId8">
            <a:alphaModFix/>
          </a:blip>
          <a:srcRect b="18596" l="0" r="0" t="21220"/>
          <a:stretch/>
        </p:blipFill>
        <p:spPr>
          <a:xfrm>
            <a:off x="4403139" y="2407873"/>
            <a:ext cx="543569" cy="245359"/>
          </a:xfrm>
          <a:prstGeom prst="rect">
            <a:avLst/>
          </a:prstGeom>
          <a:noFill/>
          <a:ln>
            <a:noFill/>
          </a:ln>
        </p:spPr>
      </p:pic>
      <p:pic>
        <p:nvPicPr>
          <p:cNvPr id="405" name="Google Shape;405;p28"/>
          <p:cNvPicPr preferRelativeResize="0"/>
          <p:nvPr/>
        </p:nvPicPr>
        <p:blipFill>
          <a:blip r:embed="rId9">
            <a:alphaModFix/>
          </a:blip>
          <a:stretch>
            <a:fillRect/>
          </a:stretch>
        </p:blipFill>
        <p:spPr>
          <a:xfrm>
            <a:off x="1630480" y="2431192"/>
            <a:ext cx="842143" cy="198721"/>
          </a:xfrm>
          <a:prstGeom prst="rect">
            <a:avLst/>
          </a:prstGeom>
          <a:noFill/>
          <a:ln>
            <a:noFill/>
          </a:ln>
        </p:spPr>
      </p:pic>
      <p:sp>
        <p:nvSpPr>
          <p:cNvPr id="406" name="Google Shape;406;p28"/>
          <p:cNvSpPr txBox="1"/>
          <p:nvPr/>
        </p:nvSpPr>
        <p:spPr>
          <a:xfrm>
            <a:off x="436400" y="762600"/>
            <a:ext cx="6049800" cy="138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200">
                <a:solidFill>
                  <a:srgbClr val="000000"/>
                </a:solidFill>
                <a:latin typeface="Helvetica Neue"/>
                <a:ea typeface="Helvetica Neue"/>
                <a:cs typeface="Helvetica Neue"/>
                <a:sym typeface="Helvetica Neue"/>
              </a:rPr>
              <a:t>Over </a:t>
            </a:r>
            <a:r>
              <a:rPr b="1" lang="en-US" sz="3200">
                <a:solidFill>
                  <a:srgbClr val="0000FF"/>
                </a:solidFill>
                <a:latin typeface="Helvetica Neue"/>
                <a:ea typeface="Helvetica Neue"/>
                <a:cs typeface="Helvetica Neue"/>
                <a:sym typeface="Helvetica Neue"/>
              </a:rPr>
              <a:t>$1B</a:t>
            </a:r>
            <a:r>
              <a:rPr b="1" lang="en-US" sz="3200">
                <a:solidFill>
                  <a:srgbClr val="000000"/>
                </a:solidFill>
                <a:latin typeface="Helvetica Neue"/>
                <a:ea typeface="Helvetica Neue"/>
                <a:cs typeface="Helvetica Neue"/>
                <a:sym typeface="Helvetica Neue"/>
              </a:rPr>
              <a:t> in new value</a:t>
            </a:r>
            <a:br>
              <a:rPr b="1" lang="en-US" sz="3200">
                <a:solidFill>
                  <a:srgbClr val="000000"/>
                </a:solidFill>
                <a:latin typeface="Helvetica Neue"/>
                <a:ea typeface="Helvetica Neue"/>
                <a:cs typeface="Helvetica Neue"/>
                <a:sym typeface="Helvetica Neue"/>
              </a:rPr>
            </a:br>
            <a:r>
              <a:rPr b="1" lang="en-US" sz="3200">
                <a:solidFill>
                  <a:srgbClr val="0000FF"/>
                </a:solidFill>
                <a:latin typeface="Helvetica Neue"/>
                <a:ea typeface="Helvetica Neue"/>
                <a:cs typeface="Helvetica Neue"/>
                <a:sym typeface="Helvetica Neue"/>
              </a:rPr>
              <a:t>80+ ideas </a:t>
            </a:r>
            <a:r>
              <a:rPr b="1" lang="en-US" sz="3200">
                <a:solidFill>
                  <a:srgbClr val="000000"/>
                </a:solidFill>
                <a:latin typeface="Helvetica Neue"/>
                <a:ea typeface="Helvetica Neue"/>
                <a:cs typeface="Helvetica Neue"/>
                <a:sym typeface="Helvetica Neue"/>
              </a:rPr>
              <a:t>now a reality </a:t>
            </a:r>
            <a:br>
              <a:rPr b="1" lang="en-US" sz="2400">
                <a:solidFill>
                  <a:srgbClr val="0000FF"/>
                </a:solidFill>
                <a:latin typeface="Helvetica Neue"/>
                <a:ea typeface="Helvetica Neue"/>
                <a:cs typeface="Helvetica Neue"/>
                <a:sym typeface="Helvetica Neue"/>
              </a:rPr>
            </a:br>
            <a:endParaRPr b="1" sz="600">
              <a:solidFill>
                <a:srgbClr val="0000FF"/>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rPr lang="en-US" sz="800">
                <a:solidFill>
                  <a:srgbClr val="B7B7B7"/>
                </a:solidFill>
                <a:latin typeface="Roboto Mono Medium"/>
                <a:ea typeface="Roboto Mono Medium"/>
                <a:cs typeface="Roboto Mono Medium"/>
                <a:sym typeface="Roboto Mono Medium"/>
              </a:rPr>
              <a:t>IN US, CHINA, FRANCE, GERMANY, DENMARK, ITALY, SWITZERLAND, CZECH REPUBLIC WITH </a:t>
            </a:r>
            <a:endParaRPr sz="800">
              <a:solidFill>
                <a:srgbClr val="999999"/>
              </a:solidFill>
              <a:latin typeface="Roboto Mono Medium"/>
              <a:ea typeface="Roboto Mono Medium"/>
              <a:cs typeface="Roboto Mono Medium"/>
              <a:sym typeface="Roboto Mono Medium"/>
            </a:endParaRPr>
          </a:p>
        </p:txBody>
      </p:sp>
      <p:sp>
        <p:nvSpPr>
          <p:cNvPr id="407" name="Google Shape;407;p28"/>
          <p:cNvSpPr txBox="1"/>
          <p:nvPr/>
        </p:nvSpPr>
        <p:spPr>
          <a:xfrm>
            <a:off x="1766625" y="132439"/>
            <a:ext cx="7225200" cy="471000"/>
          </a:xfrm>
          <a:prstGeom prst="rect">
            <a:avLst/>
          </a:prstGeom>
          <a:noFill/>
          <a:ln>
            <a:noFill/>
          </a:ln>
        </p:spPr>
        <p:txBody>
          <a:bodyPr anchorCtr="0" anchor="b" bIns="91400" lIns="91400" spcFirstLastPara="1" rIns="91400" wrap="square" tIns="91400">
            <a:noAutofit/>
          </a:bodyPr>
          <a:lstStyle/>
          <a:p>
            <a:pPr indent="0" lvl="0" marL="0" rtl="0" algn="r">
              <a:spcBef>
                <a:spcPts val="0"/>
              </a:spcBef>
              <a:spcAft>
                <a:spcPts val="0"/>
              </a:spcAft>
              <a:buNone/>
            </a:pPr>
            <a:r>
              <a:rPr b="1" lang="en-US" sz="1800">
                <a:solidFill>
                  <a:srgbClr val="000000"/>
                </a:solidFill>
                <a:latin typeface="Helvetica Neue"/>
                <a:ea typeface="Helvetica Neue"/>
                <a:cs typeface="Helvetica Neue"/>
                <a:sym typeface="Helvetica Neue"/>
              </a:rPr>
              <a:t>Our Results</a:t>
            </a:r>
            <a:endParaRPr b="1" sz="1800"/>
          </a:p>
        </p:txBody>
      </p:sp>
      <p:pic>
        <p:nvPicPr>
          <p:cNvPr id="408" name="Google Shape;408;p28"/>
          <p:cNvPicPr preferRelativeResize="0"/>
          <p:nvPr/>
        </p:nvPicPr>
        <p:blipFill>
          <a:blip r:embed="rId10">
            <a:alphaModFix/>
          </a:blip>
          <a:stretch>
            <a:fillRect/>
          </a:stretch>
        </p:blipFill>
        <p:spPr>
          <a:xfrm>
            <a:off x="5089423" y="2347510"/>
            <a:ext cx="463899" cy="366084"/>
          </a:xfrm>
          <a:prstGeom prst="rect">
            <a:avLst/>
          </a:prstGeom>
          <a:noFill/>
          <a:ln>
            <a:noFill/>
          </a:ln>
        </p:spPr>
      </p:pic>
      <p:pic>
        <p:nvPicPr>
          <p:cNvPr id="409" name="Google Shape;409;p28"/>
          <p:cNvPicPr preferRelativeResize="0"/>
          <p:nvPr/>
        </p:nvPicPr>
        <p:blipFill>
          <a:blip r:embed="rId11">
            <a:alphaModFix/>
          </a:blip>
          <a:stretch>
            <a:fillRect/>
          </a:stretch>
        </p:blipFill>
        <p:spPr>
          <a:xfrm>
            <a:off x="1058339" y="2315840"/>
            <a:ext cx="429425" cy="429425"/>
          </a:xfrm>
          <a:prstGeom prst="rect">
            <a:avLst/>
          </a:prstGeom>
          <a:noFill/>
          <a:ln>
            <a:noFill/>
          </a:ln>
        </p:spPr>
      </p:pic>
      <p:pic>
        <p:nvPicPr>
          <p:cNvPr id="410" name="Google Shape;410;p28"/>
          <p:cNvPicPr preferRelativeResize="0"/>
          <p:nvPr/>
        </p:nvPicPr>
        <p:blipFill>
          <a:blip r:embed="rId12">
            <a:alphaModFix/>
          </a:blip>
          <a:stretch>
            <a:fillRect/>
          </a:stretch>
        </p:blipFill>
        <p:spPr>
          <a:xfrm>
            <a:off x="8371050" y="2315846"/>
            <a:ext cx="429425" cy="429413"/>
          </a:xfrm>
          <a:prstGeom prst="rect">
            <a:avLst/>
          </a:prstGeom>
          <a:noFill/>
          <a:ln>
            <a:noFill/>
          </a:ln>
        </p:spPr>
      </p:pic>
      <p:pic>
        <p:nvPicPr>
          <p:cNvPr id="411" name="Google Shape;411;p28"/>
          <p:cNvPicPr preferRelativeResize="0"/>
          <p:nvPr/>
        </p:nvPicPr>
        <p:blipFill rotWithShape="1">
          <a:blip r:embed="rId13">
            <a:alphaModFix/>
          </a:blip>
          <a:srcRect b="12914" l="28940" r="28242" t="14283"/>
          <a:stretch/>
        </p:blipFill>
        <p:spPr>
          <a:xfrm>
            <a:off x="6874804" y="2287188"/>
            <a:ext cx="429427" cy="486730"/>
          </a:xfrm>
          <a:prstGeom prst="rect">
            <a:avLst/>
          </a:prstGeom>
          <a:noFill/>
          <a:ln>
            <a:noFill/>
          </a:ln>
        </p:spPr>
      </p:pic>
      <p:pic>
        <p:nvPicPr>
          <p:cNvPr id="412" name="Google Shape;412;p28"/>
          <p:cNvPicPr preferRelativeResize="0"/>
          <p:nvPr/>
        </p:nvPicPr>
        <p:blipFill>
          <a:blip r:embed="rId14">
            <a:alphaModFix/>
          </a:blip>
          <a:stretch>
            <a:fillRect/>
          </a:stretch>
        </p:blipFill>
        <p:spPr>
          <a:xfrm>
            <a:off x="3830973" y="2315828"/>
            <a:ext cx="429450" cy="429450"/>
          </a:xfrm>
          <a:prstGeom prst="rect">
            <a:avLst/>
          </a:prstGeom>
          <a:noFill/>
          <a:ln>
            <a:noFill/>
          </a:ln>
        </p:spPr>
      </p:pic>
      <p:pic>
        <p:nvPicPr>
          <p:cNvPr id="413" name="Google Shape;413;p28"/>
          <p:cNvPicPr preferRelativeResize="0"/>
          <p:nvPr/>
        </p:nvPicPr>
        <p:blipFill rotWithShape="1">
          <a:blip r:embed="rId15">
            <a:alphaModFix/>
          </a:blip>
          <a:srcRect b="19983" l="0" r="0" t="7161"/>
          <a:stretch/>
        </p:blipFill>
        <p:spPr>
          <a:xfrm>
            <a:off x="351500" y="2325067"/>
            <a:ext cx="564124" cy="41097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 Intro – Next Steps">
  <p:cSld name="CUSTOM_10">
    <p:spTree>
      <p:nvGrpSpPr>
        <p:cNvPr id="414" name="Shape 414"/>
        <p:cNvGrpSpPr/>
        <p:nvPr/>
      </p:nvGrpSpPr>
      <p:grpSpPr>
        <a:xfrm>
          <a:off x="0" y="0"/>
          <a:ext cx="0" cy="0"/>
          <a:chOff x="0" y="0"/>
          <a:chExt cx="0" cy="0"/>
        </a:xfrm>
      </p:grpSpPr>
      <p:sp>
        <p:nvSpPr>
          <p:cNvPr id="415" name="Google Shape;415;p29"/>
          <p:cNvSpPr txBox="1"/>
          <p:nvPr/>
        </p:nvSpPr>
        <p:spPr>
          <a:xfrm>
            <a:off x="1766625" y="132439"/>
            <a:ext cx="7225200" cy="471000"/>
          </a:xfrm>
          <a:prstGeom prst="rect">
            <a:avLst/>
          </a:prstGeom>
          <a:noFill/>
          <a:ln>
            <a:noFill/>
          </a:ln>
        </p:spPr>
        <p:txBody>
          <a:bodyPr anchorCtr="0" anchor="t" bIns="91400" lIns="91400" spcFirstLastPara="1" rIns="91400" wrap="square" tIns="91400">
            <a:noAutofit/>
          </a:bodyPr>
          <a:lstStyle/>
          <a:p>
            <a:pPr indent="0" lvl="0" marL="0" rtl="0" algn="r">
              <a:spcBef>
                <a:spcPts val="0"/>
              </a:spcBef>
              <a:spcAft>
                <a:spcPts val="0"/>
              </a:spcAft>
              <a:buNone/>
            </a:pPr>
            <a:r>
              <a:rPr b="1" lang="en-US" sz="1800">
                <a:solidFill>
                  <a:srgbClr val="000000"/>
                </a:solidFill>
                <a:latin typeface="Helvetica Neue"/>
                <a:ea typeface="Helvetica Neue"/>
                <a:cs typeface="Helvetica Neue"/>
                <a:sym typeface="Helvetica Neue"/>
              </a:rPr>
              <a:t>Next Steps</a:t>
            </a:r>
            <a:endParaRPr b="1" sz="1800">
              <a:solidFill>
                <a:srgbClr val="000000"/>
              </a:solidFill>
              <a:latin typeface="Helvetica Neue"/>
              <a:ea typeface="Helvetica Neue"/>
              <a:cs typeface="Helvetica Neue"/>
              <a:sym typeface="Helvetica Neue"/>
            </a:endParaRPr>
          </a:p>
        </p:txBody>
      </p:sp>
      <p:sp>
        <p:nvSpPr>
          <p:cNvPr id="416" name="Google Shape;416;p29"/>
          <p:cNvSpPr txBox="1"/>
          <p:nvPr/>
        </p:nvSpPr>
        <p:spPr>
          <a:xfrm>
            <a:off x="214350" y="1008750"/>
            <a:ext cx="4148700" cy="2235000"/>
          </a:xfrm>
          <a:prstGeom prst="rect">
            <a:avLst/>
          </a:prstGeom>
          <a:noFill/>
          <a:ln>
            <a:noFill/>
          </a:ln>
        </p:spPr>
        <p:txBody>
          <a:bodyPr anchorCtr="0" anchor="t" bIns="91425" lIns="0" spcFirstLastPara="1" rIns="91425" wrap="square" tIns="91425">
            <a:spAutoFit/>
          </a:bodyPr>
          <a:lstStyle/>
          <a:p>
            <a:pPr indent="0" lvl="0" marL="0" rtl="0" algn="l">
              <a:lnSpc>
                <a:spcPct val="90000"/>
              </a:lnSpc>
              <a:spcBef>
                <a:spcPts val="0"/>
              </a:spcBef>
              <a:spcAft>
                <a:spcPts val="0"/>
              </a:spcAft>
              <a:buNone/>
            </a:pPr>
            <a:r>
              <a:rPr b="1" lang="en-US" sz="3700">
                <a:solidFill>
                  <a:srgbClr val="000000"/>
                </a:solidFill>
                <a:latin typeface="Helvetica Neue"/>
                <a:ea typeface="Helvetica Neue"/>
                <a:cs typeface="Helvetica Neue"/>
                <a:sym typeface="Helvetica Neue"/>
              </a:rPr>
              <a:t>How can we activate today?</a:t>
            </a:r>
            <a:endParaRPr b="1" sz="3700">
              <a:solidFill>
                <a:srgbClr val="000000"/>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b="1" sz="3700">
              <a:solidFill>
                <a:srgbClr val="000000"/>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b="1" sz="3700">
              <a:solidFill>
                <a:srgbClr val="000000"/>
              </a:solidFill>
              <a:latin typeface="Helvetica Neue"/>
              <a:ea typeface="Helvetica Neue"/>
              <a:cs typeface="Helvetica Neue"/>
              <a:sym typeface="Helvetica Neue"/>
            </a:endParaRPr>
          </a:p>
        </p:txBody>
      </p:sp>
      <p:sp>
        <p:nvSpPr>
          <p:cNvPr id="417" name="Google Shape;417;p29"/>
          <p:cNvSpPr/>
          <p:nvPr/>
        </p:nvSpPr>
        <p:spPr>
          <a:xfrm>
            <a:off x="214350" y="2450585"/>
            <a:ext cx="2585100" cy="1900200"/>
          </a:xfrm>
          <a:prstGeom prst="roundRect">
            <a:avLst>
              <a:gd fmla="val 1574" name="adj"/>
            </a:avLst>
          </a:prstGeom>
          <a:solidFill>
            <a:srgbClr val="FFFFFF"/>
          </a:solidFill>
          <a:ln cap="flat" cmpd="sng" w="28575">
            <a:solidFill>
              <a:srgbClr val="000000"/>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90000"/>
              </a:lnSpc>
              <a:spcBef>
                <a:spcPts val="0"/>
              </a:spcBef>
              <a:spcAft>
                <a:spcPts val="0"/>
              </a:spcAft>
              <a:buNone/>
            </a:pPr>
            <a:r>
              <a:rPr b="1" lang="en-US" sz="3000">
                <a:solidFill>
                  <a:srgbClr val="D9D9D9"/>
                </a:solidFill>
                <a:latin typeface="Helvetica Neue"/>
                <a:ea typeface="Helvetica Neue"/>
                <a:cs typeface="Helvetica Neue"/>
                <a:sym typeface="Helvetica Neue"/>
              </a:rPr>
              <a:t>A</a:t>
            </a:r>
            <a:endParaRPr b="1" sz="3000">
              <a:solidFill>
                <a:srgbClr val="D9D9D9"/>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1800">
                <a:solidFill>
                  <a:srgbClr val="000000"/>
                </a:solidFill>
                <a:latin typeface="Helvetica Neue"/>
                <a:ea typeface="Helvetica Neue"/>
                <a:cs typeface="Helvetica Neue"/>
                <a:sym typeface="Helvetica Neue"/>
              </a:rPr>
              <a:t>Discovery </a:t>
            </a:r>
            <a:br>
              <a:rPr b="1" lang="en-US" sz="1800">
                <a:solidFill>
                  <a:srgbClr val="000000"/>
                </a:solidFill>
                <a:latin typeface="Helvetica Neue"/>
                <a:ea typeface="Helvetica Neue"/>
                <a:cs typeface="Helvetica Neue"/>
                <a:sym typeface="Helvetica Neue"/>
              </a:rPr>
            </a:br>
            <a:r>
              <a:rPr b="1" lang="en-US" sz="1800">
                <a:solidFill>
                  <a:srgbClr val="000000"/>
                </a:solidFill>
                <a:latin typeface="Helvetica Neue"/>
                <a:ea typeface="Helvetica Neue"/>
                <a:cs typeface="Helvetica Neue"/>
                <a:sym typeface="Helvetica Neue"/>
              </a:rPr>
              <a:t>Session</a:t>
            </a:r>
            <a:endParaRPr b="1" sz="1800">
              <a:solidFill>
                <a:srgbClr val="000000"/>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1000">
                <a:solidFill>
                  <a:srgbClr val="0000FF"/>
                </a:solidFill>
                <a:latin typeface="Helvetica Neue"/>
                <a:ea typeface="Helvetica Neue"/>
                <a:cs typeface="Helvetica Neue"/>
                <a:sym typeface="Helvetica Neue"/>
              </a:rPr>
              <a:t>Timing: 2 hours</a:t>
            </a:r>
            <a:endParaRPr b="1" sz="1000">
              <a:solidFill>
                <a:srgbClr val="0000FF"/>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b="1" sz="1000">
              <a:solidFill>
                <a:srgbClr val="0000FF"/>
              </a:solidFill>
              <a:latin typeface="Helvetica Neue"/>
              <a:ea typeface="Helvetica Neue"/>
              <a:cs typeface="Helvetica Neue"/>
              <a:sym typeface="Helvetica Neue"/>
            </a:endParaRPr>
          </a:p>
          <a:p>
            <a:pPr indent="0" lvl="0" marL="0" rtl="0" algn="l">
              <a:lnSpc>
                <a:spcPct val="90000"/>
              </a:lnSpc>
              <a:spcBef>
                <a:spcPts val="0"/>
              </a:spcBef>
              <a:spcAft>
                <a:spcPts val="0"/>
              </a:spcAft>
              <a:buClr>
                <a:srgbClr val="000000"/>
              </a:buClr>
              <a:buSzPts val="1100"/>
              <a:buFont typeface="Arial"/>
              <a:buNone/>
            </a:pPr>
            <a:r>
              <a:rPr lang="en-US" sz="1000">
                <a:solidFill>
                  <a:srgbClr val="000000"/>
                </a:solidFill>
                <a:latin typeface="Helvetica Neue"/>
                <a:ea typeface="Helvetica Neue"/>
                <a:cs typeface="Helvetica Neue"/>
                <a:sym typeface="Helvetica Neue"/>
              </a:rPr>
              <a:t>Understanding your innovation goals</a:t>
            </a:r>
            <a:endParaRPr sz="1000">
              <a:solidFill>
                <a:srgbClr val="000000"/>
              </a:solidFill>
              <a:latin typeface="Helvetica Neue"/>
              <a:ea typeface="Helvetica Neue"/>
              <a:cs typeface="Helvetica Neue"/>
              <a:sym typeface="Helvetica Neue"/>
            </a:endParaRPr>
          </a:p>
        </p:txBody>
      </p:sp>
      <p:sp>
        <p:nvSpPr>
          <p:cNvPr id="418" name="Google Shape;418;p29"/>
          <p:cNvSpPr/>
          <p:nvPr/>
        </p:nvSpPr>
        <p:spPr>
          <a:xfrm>
            <a:off x="3310544" y="2450575"/>
            <a:ext cx="2585100" cy="1900200"/>
          </a:xfrm>
          <a:prstGeom prst="roundRect">
            <a:avLst>
              <a:gd fmla="val 1574" name="adj"/>
            </a:avLst>
          </a:prstGeom>
          <a:solidFill>
            <a:srgbClr val="FFFFFF"/>
          </a:solidFill>
          <a:ln cap="flat" cmpd="sng" w="28575">
            <a:solidFill>
              <a:srgbClr val="000000"/>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90000"/>
              </a:lnSpc>
              <a:spcBef>
                <a:spcPts val="0"/>
              </a:spcBef>
              <a:spcAft>
                <a:spcPts val="0"/>
              </a:spcAft>
              <a:buNone/>
            </a:pPr>
            <a:r>
              <a:rPr b="1" lang="en-US" sz="3000">
                <a:solidFill>
                  <a:srgbClr val="D9D9D9"/>
                </a:solidFill>
                <a:latin typeface="Helvetica Neue"/>
                <a:ea typeface="Helvetica Neue"/>
                <a:cs typeface="Helvetica Neue"/>
                <a:sym typeface="Helvetica Neue"/>
              </a:rPr>
              <a:t>B</a:t>
            </a:r>
            <a:endParaRPr b="1" sz="3000">
              <a:solidFill>
                <a:srgbClr val="D9D9D9"/>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1800">
                <a:solidFill>
                  <a:srgbClr val="000000"/>
                </a:solidFill>
                <a:latin typeface="Helvetica Neue"/>
                <a:ea typeface="Helvetica Neue"/>
                <a:cs typeface="Helvetica Neue"/>
                <a:sym typeface="Helvetica Neue"/>
              </a:rPr>
              <a:t>Opportunity </a:t>
            </a:r>
            <a:endParaRPr b="1" sz="1800">
              <a:solidFill>
                <a:srgbClr val="000000"/>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1800">
                <a:solidFill>
                  <a:srgbClr val="000000"/>
                </a:solidFill>
                <a:latin typeface="Helvetica Neue"/>
                <a:ea typeface="Helvetica Neue"/>
                <a:cs typeface="Helvetica Neue"/>
                <a:sym typeface="Helvetica Neue"/>
              </a:rPr>
              <a:t>Sprint</a:t>
            </a:r>
            <a:endParaRPr b="1" sz="1800">
              <a:solidFill>
                <a:srgbClr val="000000"/>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1000">
                <a:solidFill>
                  <a:srgbClr val="0000FF"/>
                </a:solidFill>
                <a:latin typeface="Helvetica Neue"/>
                <a:ea typeface="Helvetica Neue"/>
                <a:cs typeface="Helvetica Neue"/>
                <a:sym typeface="Helvetica Neue"/>
              </a:rPr>
              <a:t>Timing: 1 month</a:t>
            </a:r>
            <a:endParaRPr b="1" sz="1000">
              <a:solidFill>
                <a:srgbClr val="0000FF"/>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b="1" sz="1000">
              <a:solidFill>
                <a:srgbClr val="0000FF"/>
              </a:solidFill>
              <a:latin typeface="Helvetica Neue"/>
              <a:ea typeface="Helvetica Neue"/>
              <a:cs typeface="Helvetica Neue"/>
              <a:sym typeface="Helvetica Neue"/>
            </a:endParaRPr>
          </a:p>
          <a:p>
            <a:pPr indent="0" lvl="0" marL="0" rtl="0" algn="l">
              <a:lnSpc>
                <a:spcPct val="90000"/>
              </a:lnSpc>
              <a:spcBef>
                <a:spcPts val="0"/>
              </a:spcBef>
              <a:spcAft>
                <a:spcPts val="0"/>
              </a:spcAft>
              <a:buClr>
                <a:srgbClr val="000000"/>
              </a:buClr>
              <a:buSzPts val="1100"/>
              <a:buFont typeface="Arial"/>
              <a:buNone/>
            </a:pPr>
            <a:r>
              <a:rPr lang="en-US" sz="1000">
                <a:solidFill>
                  <a:srgbClr val="000000"/>
                </a:solidFill>
                <a:latin typeface="Helvetica Neue"/>
                <a:ea typeface="Helvetica Neue"/>
                <a:cs typeface="Helvetica Neue"/>
                <a:sym typeface="Helvetica Neue"/>
              </a:rPr>
              <a:t>Initial small project value proposition formulation</a:t>
            </a:r>
            <a:endParaRPr b="1" sz="1000">
              <a:solidFill>
                <a:srgbClr val="0000FF"/>
              </a:solidFill>
              <a:latin typeface="Helvetica Neue"/>
              <a:ea typeface="Helvetica Neue"/>
              <a:cs typeface="Helvetica Neue"/>
              <a:sym typeface="Helvetica Neue"/>
            </a:endParaRPr>
          </a:p>
        </p:txBody>
      </p:sp>
      <p:sp>
        <p:nvSpPr>
          <p:cNvPr id="419" name="Google Shape;419;p29"/>
          <p:cNvSpPr/>
          <p:nvPr/>
        </p:nvSpPr>
        <p:spPr>
          <a:xfrm>
            <a:off x="6406724" y="2450575"/>
            <a:ext cx="2585100" cy="1900200"/>
          </a:xfrm>
          <a:prstGeom prst="roundRect">
            <a:avLst>
              <a:gd fmla="val 1574" name="adj"/>
            </a:avLst>
          </a:prstGeom>
          <a:solidFill>
            <a:srgbClr val="FFFFFF"/>
          </a:solidFill>
          <a:ln cap="flat" cmpd="sng" w="28575">
            <a:solidFill>
              <a:srgbClr val="000000"/>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90000"/>
              </a:lnSpc>
              <a:spcBef>
                <a:spcPts val="0"/>
              </a:spcBef>
              <a:spcAft>
                <a:spcPts val="0"/>
              </a:spcAft>
              <a:buClr>
                <a:srgbClr val="000000"/>
              </a:buClr>
              <a:buSzPts val="1100"/>
              <a:buFont typeface="Arial"/>
              <a:buNone/>
            </a:pPr>
            <a:r>
              <a:rPr b="1" lang="en-US" sz="3000">
                <a:solidFill>
                  <a:srgbClr val="D9D9D9"/>
                </a:solidFill>
                <a:latin typeface="Helvetica Neue"/>
                <a:ea typeface="Helvetica Neue"/>
                <a:cs typeface="Helvetica Neue"/>
                <a:sym typeface="Helvetica Neue"/>
              </a:rPr>
              <a:t>C</a:t>
            </a:r>
            <a:endParaRPr b="1" sz="1800">
              <a:solidFill>
                <a:srgbClr val="D9D9D9"/>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1800">
                <a:solidFill>
                  <a:srgbClr val="000000"/>
                </a:solidFill>
                <a:latin typeface="Helvetica Neue"/>
                <a:ea typeface="Helvetica Neue"/>
                <a:cs typeface="Helvetica Neue"/>
                <a:sym typeface="Helvetica Neue"/>
              </a:rPr>
              <a:t>Validation &amp;</a:t>
            </a:r>
            <a:endParaRPr b="1" sz="1800">
              <a:solidFill>
                <a:srgbClr val="000000"/>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US" sz="1800">
                <a:solidFill>
                  <a:srgbClr val="000000"/>
                </a:solidFill>
                <a:latin typeface="Helvetica Neue"/>
                <a:ea typeface="Helvetica Neue"/>
                <a:cs typeface="Helvetica Neue"/>
                <a:sym typeface="Helvetica Neue"/>
              </a:rPr>
              <a:t>Market Testing</a:t>
            </a:r>
            <a:endParaRPr b="1" sz="1800">
              <a:solidFill>
                <a:srgbClr val="000000"/>
              </a:solidFill>
              <a:latin typeface="Helvetica Neue"/>
              <a:ea typeface="Helvetica Neue"/>
              <a:cs typeface="Helvetica Neue"/>
              <a:sym typeface="Helvetica Neue"/>
            </a:endParaRPr>
          </a:p>
          <a:p>
            <a:pPr indent="0" lvl="0" marL="0" rtl="0" algn="l">
              <a:lnSpc>
                <a:spcPct val="90000"/>
              </a:lnSpc>
              <a:spcBef>
                <a:spcPts val="0"/>
              </a:spcBef>
              <a:spcAft>
                <a:spcPts val="0"/>
              </a:spcAft>
              <a:buClr>
                <a:srgbClr val="000000"/>
              </a:buClr>
              <a:buSzPts val="1100"/>
              <a:buFont typeface="Arial"/>
              <a:buNone/>
            </a:pPr>
            <a:r>
              <a:rPr b="1" lang="en-US" sz="1000">
                <a:solidFill>
                  <a:srgbClr val="0000FF"/>
                </a:solidFill>
                <a:latin typeface="Helvetica Neue"/>
                <a:ea typeface="Helvetica Neue"/>
                <a:cs typeface="Helvetica Neue"/>
                <a:sym typeface="Helvetica Neue"/>
              </a:rPr>
              <a:t>Timing: 3 months</a:t>
            </a:r>
            <a:br>
              <a:rPr b="1" lang="en-US" sz="1000">
                <a:solidFill>
                  <a:srgbClr val="0000FF"/>
                </a:solidFill>
                <a:latin typeface="Helvetica Neue"/>
                <a:ea typeface="Helvetica Neue"/>
                <a:cs typeface="Helvetica Neue"/>
                <a:sym typeface="Helvetica Neue"/>
              </a:rPr>
            </a:br>
            <a:br>
              <a:rPr b="1" lang="en-US" sz="1000">
                <a:solidFill>
                  <a:srgbClr val="0000FF"/>
                </a:solidFill>
                <a:latin typeface="Helvetica Neue"/>
                <a:ea typeface="Helvetica Neue"/>
                <a:cs typeface="Helvetica Neue"/>
                <a:sym typeface="Helvetica Neue"/>
              </a:rPr>
            </a:br>
            <a:r>
              <a:rPr lang="en-US" sz="1000">
                <a:solidFill>
                  <a:srgbClr val="000000"/>
                </a:solidFill>
                <a:latin typeface="Helvetica Neue"/>
                <a:ea typeface="Helvetica Neue"/>
                <a:cs typeface="Helvetica Neue"/>
                <a:sym typeface="Helvetica Neue"/>
              </a:rPr>
              <a:t>Validation of your initial idea and finding the truth about it on the market from potential customers</a:t>
            </a:r>
            <a:endParaRPr b="1" sz="1000">
              <a:solidFill>
                <a:srgbClr val="0000FF"/>
              </a:solidFill>
              <a:latin typeface="Helvetica Neue"/>
              <a:ea typeface="Helvetica Neue"/>
              <a:cs typeface="Helvetica Neue"/>
              <a:sym typeface="Helvetica Neue"/>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mmary Slide">
  <p:cSld name="CUSTOM_11">
    <p:spTree>
      <p:nvGrpSpPr>
        <p:cNvPr id="420" name="Shape 420"/>
        <p:cNvGrpSpPr/>
        <p:nvPr/>
      </p:nvGrpSpPr>
      <p:grpSpPr>
        <a:xfrm>
          <a:off x="0" y="0"/>
          <a:ext cx="0" cy="0"/>
          <a:chOff x="0" y="0"/>
          <a:chExt cx="0" cy="0"/>
        </a:xfrm>
      </p:grpSpPr>
      <p:sp>
        <p:nvSpPr>
          <p:cNvPr id="421" name="Google Shape;421;p30"/>
          <p:cNvSpPr txBox="1"/>
          <p:nvPr/>
        </p:nvSpPr>
        <p:spPr>
          <a:xfrm>
            <a:off x="394625" y="885925"/>
            <a:ext cx="2728800" cy="32088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None/>
            </a:pPr>
            <a:r>
              <a:rPr b="1" lang="en-US" sz="1200">
                <a:latin typeface="Helvetica Neue"/>
                <a:ea typeface="Helvetica Neue"/>
                <a:cs typeface="Helvetica Neue"/>
                <a:sym typeface="Helvetica Neue"/>
              </a:rPr>
              <a:t>Bold text</a:t>
            </a:r>
            <a:endParaRPr b="1" sz="1200">
              <a:latin typeface="Helvetica Neue"/>
              <a:ea typeface="Helvetica Neue"/>
              <a:cs typeface="Helvetica Neue"/>
              <a:sym typeface="Helvetica Neue"/>
            </a:endParaRPr>
          </a:p>
          <a:p>
            <a:pPr indent="0" lvl="0" marL="0" rtl="0" algn="l">
              <a:spcBef>
                <a:spcPts val="0"/>
              </a:spcBef>
              <a:spcAft>
                <a:spcPts val="0"/>
              </a:spcAft>
              <a:buNone/>
            </a:pPr>
            <a:r>
              <a:t/>
            </a:r>
            <a:endParaRPr sz="1200">
              <a:latin typeface="Helvetica Neue"/>
              <a:ea typeface="Helvetica Neue"/>
              <a:cs typeface="Helvetica Neue"/>
              <a:sym typeface="Helvetica Neue"/>
            </a:endParaRPr>
          </a:p>
          <a:p>
            <a:pPr indent="0" lvl="0" marL="0" rtl="0" algn="l">
              <a:spcBef>
                <a:spcPts val="0"/>
              </a:spcBef>
              <a:spcAft>
                <a:spcPts val="0"/>
              </a:spcAft>
              <a:buNone/>
            </a:pPr>
            <a:r>
              <a:rPr lang="en-US" sz="1200">
                <a:latin typeface="Helvetica Neue"/>
                <a:ea typeface="Helvetica Neue"/>
                <a:cs typeface="Helvetica Neue"/>
                <a:sym typeface="Helvetica Neue"/>
              </a:rPr>
              <a:t>Text</a:t>
            </a:r>
            <a:endParaRPr sz="1200">
              <a:latin typeface="Helvetica Neue"/>
              <a:ea typeface="Helvetica Neue"/>
              <a:cs typeface="Helvetica Neue"/>
              <a:sym typeface="Helvetica Neue"/>
            </a:endParaRPr>
          </a:p>
        </p:txBody>
      </p:sp>
      <p:sp>
        <p:nvSpPr>
          <p:cNvPr id="422" name="Google Shape;422;p30"/>
          <p:cNvSpPr txBox="1"/>
          <p:nvPr/>
        </p:nvSpPr>
        <p:spPr>
          <a:xfrm>
            <a:off x="1766625" y="132439"/>
            <a:ext cx="7225200" cy="471000"/>
          </a:xfrm>
          <a:prstGeom prst="rect">
            <a:avLst/>
          </a:prstGeom>
          <a:noFill/>
          <a:ln>
            <a:noFill/>
          </a:ln>
        </p:spPr>
        <p:txBody>
          <a:bodyPr anchorCtr="0" anchor="t" bIns="91400" lIns="91400" spcFirstLastPara="1" rIns="91400" wrap="square" tIns="91400">
            <a:noAutofit/>
          </a:bodyPr>
          <a:lstStyle/>
          <a:p>
            <a:pPr indent="0" lvl="0" marL="0" rtl="0" algn="r">
              <a:spcBef>
                <a:spcPts val="0"/>
              </a:spcBef>
              <a:spcAft>
                <a:spcPts val="0"/>
              </a:spcAft>
              <a:buNone/>
            </a:pPr>
            <a:r>
              <a:rPr b="1" lang="en-US" sz="1800">
                <a:latin typeface="Helvetica Neue"/>
                <a:ea typeface="Helvetica Neue"/>
                <a:cs typeface="Helvetica Neue"/>
                <a:sym typeface="Helvetica Neue"/>
              </a:rPr>
              <a:t>Summary / Brief </a:t>
            </a:r>
            <a:r>
              <a:rPr b="1" lang="en-US" sz="1800">
                <a:solidFill>
                  <a:srgbClr val="000000"/>
                </a:solidFill>
                <a:latin typeface="Helvetica Neue"/>
                <a:ea typeface="Helvetica Neue"/>
                <a:cs typeface="Helvetica Neue"/>
                <a:sym typeface="Helvetica Neue"/>
              </a:rPr>
              <a:t>–– </a:t>
            </a:r>
            <a:r>
              <a:rPr b="1" lang="en-US" sz="1800">
                <a:solidFill>
                  <a:srgbClr val="0000FF"/>
                </a:solidFill>
              </a:rPr>
              <a:t>Project Name</a:t>
            </a:r>
            <a:endParaRPr b="1" sz="1800">
              <a:latin typeface="Helvetica Neue"/>
              <a:ea typeface="Helvetica Neue"/>
              <a:cs typeface="Helvetica Neue"/>
              <a:sym typeface="Helvetica Neue"/>
            </a:endParaRPr>
          </a:p>
        </p:txBody>
      </p:sp>
      <p:sp>
        <p:nvSpPr>
          <p:cNvPr id="423" name="Google Shape;423;p30"/>
          <p:cNvSpPr txBox="1"/>
          <p:nvPr/>
        </p:nvSpPr>
        <p:spPr>
          <a:xfrm>
            <a:off x="3340700" y="779100"/>
            <a:ext cx="5459400" cy="4135800"/>
          </a:xfrm>
          <a:prstGeom prst="rect">
            <a:avLst/>
          </a:prstGeom>
          <a:noFill/>
          <a:ln>
            <a:noFill/>
          </a:ln>
        </p:spPr>
        <p:txBody>
          <a:bodyPr anchorCtr="0" anchor="t" bIns="91400" lIns="91400" spcFirstLastPara="1" rIns="91400" wrap="square" tIns="91400">
            <a:noAutofit/>
          </a:bodyPr>
          <a:lstStyle/>
          <a:p>
            <a:pPr indent="-330200" lvl="0" marL="457200" rtl="0" algn="l">
              <a:spcBef>
                <a:spcPts val="0"/>
              </a:spcBef>
              <a:spcAft>
                <a:spcPts val="0"/>
              </a:spcAft>
              <a:buClr>
                <a:srgbClr val="000000"/>
              </a:buClr>
              <a:buSzPts val="1600"/>
              <a:buFont typeface="Helvetica Neue"/>
              <a:buChar char="一"/>
            </a:pPr>
            <a:r>
              <a:rPr b="1" lang="en-US" sz="1600">
                <a:solidFill>
                  <a:srgbClr val="0000FF"/>
                </a:solidFill>
                <a:latin typeface="Helvetica Neue"/>
                <a:ea typeface="Helvetica Neue"/>
                <a:cs typeface="Helvetica Neue"/>
                <a:sym typeface="Helvetica Neue"/>
              </a:rPr>
              <a:t>The Objective:</a:t>
            </a:r>
            <a:endParaRPr sz="1200">
              <a:solidFill>
                <a:srgbClr val="000000"/>
              </a:solidFill>
              <a:latin typeface="Helvetica Neue"/>
              <a:ea typeface="Helvetica Neue"/>
              <a:cs typeface="Helvetica Neue"/>
              <a:sym typeface="Helvetica Neue"/>
            </a:endParaRPr>
          </a:p>
          <a:p>
            <a:pPr indent="-247650" lvl="1" marL="857250" rtl="0" algn="l">
              <a:spcBef>
                <a:spcPts val="1000"/>
              </a:spcBef>
              <a:spcAft>
                <a:spcPts val="0"/>
              </a:spcAft>
              <a:buClr>
                <a:srgbClr val="000000"/>
              </a:buClr>
              <a:buSzPts val="1200"/>
              <a:buFont typeface="Helvetica Neue"/>
              <a:buChar char="—"/>
            </a:pPr>
            <a:r>
              <a:rPr lang="en-US" sz="1200">
                <a:latin typeface="Helvetica Neue"/>
                <a:ea typeface="Helvetica Neue"/>
                <a:cs typeface="Helvetica Neue"/>
                <a:sym typeface="Helvetica Neue"/>
              </a:rPr>
              <a:t>Text</a:t>
            </a:r>
            <a:endParaRPr sz="1600">
              <a:solidFill>
                <a:srgbClr val="000000"/>
              </a:solidFill>
              <a:latin typeface="Helvetica Neue"/>
              <a:ea typeface="Helvetica Neue"/>
              <a:cs typeface="Helvetica Neue"/>
              <a:sym typeface="Helvetica Neue"/>
            </a:endParaRPr>
          </a:p>
          <a:p>
            <a:pPr indent="-330200" lvl="0" marL="457200" rtl="0" algn="l">
              <a:spcBef>
                <a:spcPts val="1000"/>
              </a:spcBef>
              <a:spcAft>
                <a:spcPts val="0"/>
              </a:spcAft>
              <a:buClr>
                <a:srgbClr val="000000"/>
              </a:buClr>
              <a:buSzPts val="1600"/>
              <a:buFont typeface="Helvetica Neue"/>
              <a:buChar char="一"/>
            </a:pPr>
            <a:r>
              <a:rPr b="1" lang="en-US" sz="1600">
                <a:latin typeface="Helvetica Neue"/>
                <a:ea typeface="Helvetica Neue"/>
                <a:cs typeface="Helvetica Neue"/>
                <a:sym typeface="Helvetica Neue"/>
              </a:rPr>
              <a:t>Text</a:t>
            </a:r>
            <a:endParaRPr b="1" sz="1600">
              <a:solidFill>
                <a:srgbClr val="000000"/>
              </a:solidFill>
              <a:latin typeface="Helvetica Neue"/>
              <a:ea typeface="Helvetica Neue"/>
              <a:cs typeface="Helvetica Neue"/>
              <a:sym typeface="Helvetica Neue"/>
            </a:endParaRPr>
          </a:p>
          <a:p>
            <a:pPr indent="-330200" lvl="0" marL="457200" rtl="0" algn="l">
              <a:spcBef>
                <a:spcPts val="1000"/>
              </a:spcBef>
              <a:spcAft>
                <a:spcPts val="500"/>
              </a:spcAft>
              <a:buClr>
                <a:srgbClr val="000000"/>
              </a:buClr>
              <a:buSzPts val="1600"/>
              <a:buFont typeface="Helvetica Neue"/>
              <a:buChar char="一"/>
            </a:pPr>
            <a:r>
              <a:rPr b="1" lang="en-US" sz="1600">
                <a:solidFill>
                  <a:srgbClr val="0000FF"/>
                </a:solidFill>
                <a:latin typeface="Helvetica Neue"/>
                <a:ea typeface="Helvetica Neue"/>
                <a:cs typeface="Helvetica Neue"/>
                <a:sym typeface="Helvetica Neue"/>
              </a:rPr>
              <a:t>The Next Steps:</a:t>
            </a:r>
            <a:r>
              <a:rPr b="1" lang="en-US" sz="1600">
                <a:solidFill>
                  <a:srgbClr val="000000"/>
                </a:solidFill>
                <a:latin typeface="Helvetica Neue"/>
                <a:ea typeface="Helvetica Neue"/>
                <a:cs typeface="Helvetica Neue"/>
                <a:sym typeface="Helvetica Neue"/>
              </a:rPr>
              <a:t> </a:t>
            </a:r>
            <a:endParaRPr b="1" sz="1600">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Title">
  <p:cSld name="CUSTOM_1">
    <p:bg>
      <p:bgPr>
        <a:solidFill>
          <a:srgbClr val="FFFFFF"/>
        </a:solidFill>
      </p:bgPr>
    </p:bg>
    <p:spTree>
      <p:nvGrpSpPr>
        <p:cNvPr id="14" name="Shape 14"/>
        <p:cNvGrpSpPr/>
        <p:nvPr/>
      </p:nvGrpSpPr>
      <p:grpSpPr>
        <a:xfrm>
          <a:off x="0" y="0"/>
          <a:ext cx="0" cy="0"/>
          <a:chOff x="0" y="0"/>
          <a:chExt cx="0" cy="0"/>
        </a:xfrm>
      </p:grpSpPr>
      <p:sp>
        <p:nvSpPr>
          <p:cNvPr id="15" name="Google Shape;15;p4"/>
          <p:cNvSpPr txBox="1"/>
          <p:nvPr>
            <p:ph type="title"/>
          </p:nvPr>
        </p:nvSpPr>
        <p:spPr>
          <a:xfrm>
            <a:off x="1689425" y="132439"/>
            <a:ext cx="7225200" cy="471000"/>
          </a:xfrm>
          <a:prstGeom prst="rect">
            <a:avLst/>
          </a:prstGeom>
        </p:spPr>
        <p:txBody>
          <a:bodyPr anchorCtr="0" anchor="t" bIns="91400" lIns="91400" spcFirstLastPara="1" rIns="91400" wrap="square" tIns="91400">
            <a:noAutofit/>
          </a:bodyPr>
          <a:lstStyle>
            <a:lvl1pPr lvl="0" rtl="0" algn="r">
              <a:spcBef>
                <a:spcPts val="0"/>
              </a:spcBef>
              <a:spcAft>
                <a:spcPts val="0"/>
              </a:spcAft>
              <a:buNone/>
              <a:defRPr sz="1800">
                <a:latin typeface="Helvetica Neue"/>
                <a:ea typeface="Helvetica Neue"/>
                <a:cs typeface="Helvetica Neue"/>
                <a:sym typeface="Helvetica Neue"/>
              </a:defRPr>
            </a:lvl1pPr>
            <a:lvl2pPr lvl="1" rtl="0">
              <a:spcBef>
                <a:spcPts val="0"/>
              </a:spcBef>
              <a:spcAft>
                <a:spcPts val="0"/>
              </a:spcAft>
              <a:buNone/>
              <a:defRPr>
                <a:latin typeface="Helvetica Neue"/>
                <a:ea typeface="Helvetica Neue"/>
                <a:cs typeface="Helvetica Neue"/>
                <a:sym typeface="Helvetica Neue"/>
              </a:defRPr>
            </a:lvl2pPr>
            <a:lvl3pPr lvl="2" rtl="0">
              <a:spcBef>
                <a:spcPts val="0"/>
              </a:spcBef>
              <a:spcAft>
                <a:spcPts val="0"/>
              </a:spcAft>
              <a:buNone/>
              <a:defRPr>
                <a:latin typeface="Helvetica Neue"/>
                <a:ea typeface="Helvetica Neue"/>
                <a:cs typeface="Helvetica Neue"/>
                <a:sym typeface="Helvetica Neue"/>
              </a:defRPr>
            </a:lvl3pPr>
            <a:lvl4pPr lvl="3" rtl="0">
              <a:spcBef>
                <a:spcPts val="0"/>
              </a:spcBef>
              <a:spcAft>
                <a:spcPts val="0"/>
              </a:spcAft>
              <a:buNone/>
              <a:defRPr>
                <a:latin typeface="Helvetica Neue"/>
                <a:ea typeface="Helvetica Neue"/>
                <a:cs typeface="Helvetica Neue"/>
                <a:sym typeface="Helvetica Neue"/>
              </a:defRPr>
            </a:lvl4pPr>
            <a:lvl5pPr lvl="4" rtl="0">
              <a:spcBef>
                <a:spcPts val="0"/>
              </a:spcBef>
              <a:spcAft>
                <a:spcPts val="0"/>
              </a:spcAft>
              <a:buNone/>
              <a:defRPr>
                <a:latin typeface="Helvetica Neue"/>
                <a:ea typeface="Helvetica Neue"/>
                <a:cs typeface="Helvetica Neue"/>
                <a:sym typeface="Helvetica Neue"/>
              </a:defRPr>
            </a:lvl5pPr>
            <a:lvl6pPr lvl="5" rtl="0">
              <a:spcBef>
                <a:spcPts val="0"/>
              </a:spcBef>
              <a:spcAft>
                <a:spcPts val="0"/>
              </a:spcAft>
              <a:buNone/>
              <a:defRPr>
                <a:latin typeface="Helvetica Neue"/>
                <a:ea typeface="Helvetica Neue"/>
                <a:cs typeface="Helvetica Neue"/>
                <a:sym typeface="Helvetica Neue"/>
              </a:defRPr>
            </a:lvl6pPr>
            <a:lvl7pPr lvl="6" rtl="0">
              <a:spcBef>
                <a:spcPts val="0"/>
              </a:spcBef>
              <a:spcAft>
                <a:spcPts val="0"/>
              </a:spcAft>
              <a:buNone/>
              <a:defRPr>
                <a:latin typeface="Helvetica Neue"/>
                <a:ea typeface="Helvetica Neue"/>
                <a:cs typeface="Helvetica Neue"/>
                <a:sym typeface="Helvetica Neue"/>
              </a:defRPr>
            </a:lvl7pPr>
            <a:lvl8pPr lvl="7" rtl="0">
              <a:spcBef>
                <a:spcPts val="0"/>
              </a:spcBef>
              <a:spcAft>
                <a:spcPts val="0"/>
              </a:spcAft>
              <a:buNone/>
              <a:defRPr>
                <a:latin typeface="Helvetica Neue"/>
                <a:ea typeface="Helvetica Neue"/>
                <a:cs typeface="Helvetica Neue"/>
                <a:sym typeface="Helvetica Neue"/>
              </a:defRPr>
            </a:lvl8pPr>
            <a:lvl9pPr lvl="8" rtl="0">
              <a:spcBef>
                <a:spcPts val="0"/>
              </a:spcBef>
              <a:spcAft>
                <a:spcPts val="0"/>
              </a:spcAft>
              <a:buNone/>
              <a:defRPr>
                <a:latin typeface="Helvetica Neue"/>
                <a:ea typeface="Helvetica Neue"/>
                <a:cs typeface="Helvetica Neue"/>
                <a:sym typeface="Helvetica Neue"/>
              </a:defRPr>
            </a:lvl9pPr>
          </a:lstStyle>
          <a:p/>
        </p:txBody>
      </p:sp>
      <p:sp>
        <p:nvSpPr>
          <p:cNvPr id="16" name="Google Shape;16;p4"/>
          <p:cNvSpPr txBox="1"/>
          <p:nvPr>
            <p:ph idx="1" type="subTitle"/>
          </p:nvPr>
        </p:nvSpPr>
        <p:spPr>
          <a:xfrm>
            <a:off x="4969150" y="498000"/>
            <a:ext cx="3868200" cy="248700"/>
          </a:xfrm>
          <a:prstGeom prst="rect">
            <a:avLst/>
          </a:prstGeom>
        </p:spPr>
        <p:txBody>
          <a:bodyPr anchorCtr="0" anchor="t" bIns="0" lIns="0" spcFirstLastPara="1" rIns="0" wrap="square" tIns="0">
            <a:noAutofit/>
          </a:bodyPr>
          <a:lstStyle>
            <a:lvl1pPr lvl="0" rtl="0" algn="r">
              <a:spcBef>
                <a:spcPts val="0"/>
              </a:spcBef>
              <a:spcAft>
                <a:spcPts val="0"/>
              </a:spcAft>
              <a:buNone/>
              <a:defRPr b="0">
                <a:solidFill>
                  <a:srgbClr val="B7B7B7"/>
                </a:solidFill>
                <a:latin typeface="Helvetica Neue"/>
                <a:ea typeface="Helvetica Neue"/>
                <a:cs typeface="Helvetica Neue"/>
                <a:sym typeface="Helvetica Neue"/>
              </a:defRPr>
            </a:lvl1pPr>
            <a:lvl2pPr lvl="1" rtl="0">
              <a:spcBef>
                <a:spcPts val="0"/>
              </a:spcBef>
              <a:spcAft>
                <a:spcPts val="0"/>
              </a:spcAft>
              <a:buNone/>
              <a:defRPr>
                <a:latin typeface="Helvetica Neue"/>
                <a:ea typeface="Helvetica Neue"/>
                <a:cs typeface="Helvetica Neue"/>
                <a:sym typeface="Helvetica Neue"/>
              </a:defRPr>
            </a:lvl2pPr>
            <a:lvl3pPr lvl="2" rtl="0">
              <a:spcBef>
                <a:spcPts val="0"/>
              </a:spcBef>
              <a:spcAft>
                <a:spcPts val="0"/>
              </a:spcAft>
              <a:buNone/>
              <a:defRPr>
                <a:latin typeface="Helvetica Neue"/>
                <a:ea typeface="Helvetica Neue"/>
                <a:cs typeface="Helvetica Neue"/>
                <a:sym typeface="Helvetica Neue"/>
              </a:defRPr>
            </a:lvl3pPr>
            <a:lvl4pPr lvl="3" rtl="0">
              <a:spcBef>
                <a:spcPts val="0"/>
              </a:spcBef>
              <a:spcAft>
                <a:spcPts val="0"/>
              </a:spcAft>
              <a:buNone/>
              <a:defRPr>
                <a:latin typeface="Helvetica Neue"/>
                <a:ea typeface="Helvetica Neue"/>
                <a:cs typeface="Helvetica Neue"/>
                <a:sym typeface="Helvetica Neue"/>
              </a:defRPr>
            </a:lvl4pPr>
            <a:lvl5pPr lvl="4" rtl="0">
              <a:spcBef>
                <a:spcPts val="0"/>
              </a:spcBef>
              <a:spcAft>
                <a:spcPts val="0"/>
              </a:spcAft>
              <a:buNone/>
              <a:defRPr>
                <a:latin typeface="Helvetica Neue"/>
                <a:ea typeface="Helvetica Neue"/>
                <a:cs typeface="Helvetica Neue"/>
                <a:sym typeface="Helvetica Neue"/>
              </a:defRPr>
            </a:lvl5pPr>
            <a:lvl6pPr lvl="5" rtl="0">
              <a:spcBef>
                <a:spcPts val="0"/>
              </a:spcBef>
              <a:spcAft>
                <a:spcPts val="0"/>
              </a:spcAft>
              <a:buNone/>
              <a:defRPr>
                <a:latin typeface="Helvetica Neue"/>
                <a:ea typeface="Helvetica Neue"/>
                <a:cs typeface="Helvetica Neue"/>
                <a:sym typeface="Helvetica Neue"/>
              </a:defRPr>
            </a:lvl6pPr>
            <a:lvl7pPr lvl="6" rtl="0">
              <a:spcBef>
                <a:spcPts val="0"/>
              </a:spcBef>
              <a:spcAft>
                <a:spcPts val="0"/>
              </a:spcAft>
              <a:buNone/>
              <a:defRPr>
                <a:latin typeface="Helvetica Neue"/>
                <a:ea typeface="Helvetica Neue"/>
                <a:cs typeface="Helvetica Neue"/>
                <a:sym typeface="Helvetica Neue"/>
              </a:defRPr>
            </a:lvl7pPr>
            <a:lvl8pPr lvl="7" rtl="0">
              <a:spcBef>
                <a:spcPts val="0"/>
              </a:spcBef>
              <a:spcAft>
                <a:spcPts val="0"/>
              </a:spcAft>
              <a:buNone/>
              <a:defRPr>
                <a:latin typeface="Helvetica Neue"/>
                <a:ea typeface="Helvetica Neue"/>
                <a:cs typeface="Helvetica Neue"/>
                <a:sym typeface="Helvetica Neue"/>
              </a:defRPr>
            </a:lvl8pPr>
            <a:lvl9pPr lvl="8" rtl="0">
              <a:spcBef>
                <a:spcPts val="0"/>
              </a:spcBef>
              <a:spcAft>
                <a:spcPts val="0"/>
              </a:spcAft>
              <a:buNone/>
              <a:defRPr>
                <a:latin typeface="Helvetica Neue"/>
                <a:ea typeface="Helvetica Neue"/>
                <a:cs typeface="Helvetica Neue"/>
                <a:sym typeface="Helvetica Neu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Title + Sidetitle">
  <p:cSld name="CUSTOM_1_2">
    <p:bg>
      <p:bgPr>
        <a:solidFill>
          <a:srgbClr val="FFFFFF"/>
        </a:solidFill>
      </p:bgPr>
    </p:bg>
    <p:spTree>
      <p:nvGrpSpPr>
        <p:cNvPr id="424" name="Shape 424"/>
        <p:cNvGrpSpPr/>
        <p:nvPr/>
      </p:nvGrpSpPr>
      <p:grpSpPr>
        <a:xfrm>
          <a:off x="0" y="0"/>
          <a:ext cx="0" cy="0"/>
          <a:chOff x="0" y="0"/>
          <a:chExt cx="0" cy="0"/>
        </a:xfrm>
      </p:grpSpPr>
      <p:sp>
        <p:nvSpPr>
          <p:cNvPr id="425" name="Google Shape;425;p31"/>
          <p:cNvSpPr txBox="1"/>
          <p:nvPr>
            <p:ph type="title"/>
          </p:nvPr>
        </p:nvSpPr>
        <p:spPr>
          <a:xfrm>
            <a:off x="1766625" y="132439"/>
            <a:ext cx="7225200" cy="471000"/>
          </a:xfrm>
          <a:prstGeom prst="rect">
            <a:avLst/>
          </a:prstGeom>
        </p:spPr>
        <p:txBody>
          <a:bodyPr anchorCtr="0" anchor="t" bIns="91400" lIns="91400" spcFirstLastPara="1" rIns="91400" wrap="square" tIns="91400">
            <a:noAutofit/>
          </a:bodyPr>
          <a:lstStyle>
            <a:lvl1pPr lvl="0" rtl="0" algn="r">
              <a:spcBef>
                <a:spcPts val="0"/>
              </a:spcBef>
              <a:spcAft>
                <a:spcPts val="0"/>
              </a:spcAft>
              <a:buNone/>
              <a:defRPr b="1"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26" name="Google Shape;426;p31"/>
          <p:cNvSpPr txBox="1"/>
          <p:nvPr>
            <p:ph idx="1" type="subTitle"/>
          </p:nvPr>
        </p:nvSpPr>
        <p:spPr>
          <a:xfrm rot="-5400000">
            <a:off x="-2344775" y="2411750"/>
            <a:ext cx="5148300" cy="318300"/>
          </a:xfrm>
          <a:prstGeom prst="rect">
            <a:avLst/>
          </a:prstGeom>
        </p:spPr>
        <p:txBody>
          <a:bodyPr anchorCtr="0" anchor="ctr" bIns="91400" lIns="91400" spcFirstLastPara="1" rIns="91400" wrap="square" tIns="91400">
            <a:noAutofit/>
          </a:bodyPr>
          <a:lstStyle>
            <a:lvl1pPr lvl="0" rtl="0" algn="ctr">
              <a:spcBef>
                <a:spcPts val="0"/>
              </a:spcBef>
              <a:spcAft>
                <a:spcPts val="0"/>
              </a:spcAft>
              <a:buNone/>
              <a:defRPr sz="1200"/>
            </a:lvl1pPr>
            <a:lvl2pPr lvl="1" rtl="0" algn="ctr">
              <a:spcBef>
                <a:spcPts val="0"/>
              </a:spcBef>
              <a:spcAft>
                <a:spcPts val="0"/>
              </a:spcAft>
              <a:buNone/>
              <a:defRPr sz="1200"/>
            </a:lvl2pPr>
            <a:lvl3pPr lvl="2" rtl="0" algn="ctr">
              <a:spcBef>
                <a:spcPts val="0"/>
              </a:spcBef>
              <a:spcAft>
                <a:spcPts val="0"/>
              </a:spcAft>
              <a:buNone/>
              <a:defRPr sz="1200"/>
            </a:lvl3pPr>
            <a:lvl4pPr lvl="3" rtl="0" algn="ctr">
              <a:spcBef>
                <a:spcPts val="0"/>
              </a:spcBef>
              <a:spcAft>
                <a:spcPts val="0"/>
              </a:spcAft>
              <a:buNone/>
              <a:defRPr sz="1200"/>
            </a:lvl4pPr>
            <a:lvl5pPr lvl="4" rtl="0" algn="ctr">
              <a:spcBef>
                <a:spcPts val="0"/>
              </a:spcBef>
              <a:spcAft>
                <a:spcPts val="0"/>
              </a:spcAft>
              <a:buNone/>
              <a:defRPr sz="1200"/>
            </a:lvl5pPr>
            <a:lvl6pPr lvl="5" rtl="0" algn="ctr">
              <a:spcBef>
                <a:spcPts val="0"/>
              </a:spcBef>
              <a:spcAft>
                <a:spcPts val="0"/>
              </a:spcAft>
              <a:buNone/>
              <a:defRPr sz="1200"/>
            </a:lvl6pPr>
            <a:lvl7pPr lvl="6" rtl="0" algn="ctr">
              <a:spcBef>
                <a:spcPts val="0"/>
              </a:spcBef>
              <a:spcAft>
                <a:spcPts val="0"/>
              </a:spcAft>
              <a:buNone/>
              <a:defRPr sz="1200"/>
            </a:lvl7pPr>
            <a:lvl8pPr lvl="7" rtl="0" algn="ctr">
              <a:spcBef>
                <a:spcPts val="0"/>
              </a:spcBef>
              <a:spcAft>
                <a:spcPts val="0"/>
              </a:spcAft>
              <a:buNone/>
              <a:defRPr sz="1200"/>
            </a:lvl8pPr>
            <a:lvl9pPr lvl="8" rtl="0" algn="ctr">
              <a:spcBef>
                <a:spcPts val="0"/>
              </a:spcBef>
              <a:spcAft>
                <a:spcPts val="0"/>
              </a:spcAft>
              <a:buNone/>
              <a:defRPr sz="1200"/>
            </a:lvl9pPr>
          </a:lstStyle>
          <a:p/>
        </p:txBody>
      </p:sp>
      <p:sp>
        <p:nvSpPr>
          <p:cNvPr id="427" name="Google Shape;427;p31"/>
          <p:cNvSpPr txBox="1"/>
          <p:nvPr>
            <p:ph idx="2" type="subTitle"/>
          </p:nvPr>
        </p:nvSpPr>
        <p:spPr>
          <a:xfrm>
            <a:off x="5046350" y="498000"/>
            <a:ext cx="3868200" cy="248700"/>
          </a:xfrm>
          <a:prstGeom prst="rect">
            <a:avLst/>
          </a:prstGeom>
        </p:spPr>
        <p:txBody>
          <a:bodyPr anchorCtr="0" anchor="t" bIns="0" lIns="0" spcFirstLastPara="1" rIns="0" wrap="square" tIns="0">
            <a:noAutofit/>
          </a:bodyPr>
          <a:lstStyle>
            <a:lvl1pPr lvl="0" rtl="0" algn="r">
              <a:spcBef>
                <a:spcPts val="0"/>
              </a:spcBef>
              <a:spcAft>
                <a:spcPts val="0"/>
              </a:spcAft>
              <a:buNone/>
              <a:defRPr b="0">
                <a:solidFill>
                  <a:srgbClr val="B7B7B7"/>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 5 1">
  <p:cSld name="CUSTOM_1_2_1_2_1_1_1_1_2_1">
    <p:bg>
      <p:bgPr>
        <a:solidFill>
          <a:srgbClr val="FFFFFF"/>
        </a:solidFill>
      </p:bgPr>
    </p:bg>
    <p:spTree>
      <p:nvGrpSpPr>
        <p:cNvPr id="428" name="Shape 428"/>
        <p:cNvGrpSpPr/>
        <p:nvPr/>
      </p:nvGrpSpPr>
      <p:grpSpPr>
        <a:xfrm>
          <a:off x="0" y="0"/>
          <a:ext cx="0" cy="0"/>
          <a:chOff x="0" y="0"/>
          <a:chExt cx="0" cy="0"/>
        </a:xfrm>
      </p:grpSpPr>
      <p:sp>
        <p:nvSpPr>
          <p:cNvPr id="429" name="Google Shape;429;p32"/>
          <p:cNvSpPr txBox="1"/>
          <p:nvPr>
            <p:ph type="title"/>
          </p:nvPr>
        </p:nvSpPr>
        <p:spPr>
          <a:xfrm>
            <a:off x="1766625" y="132439"/>
            <a:ext cx="7225200" cy="471000"/>
          </a:xfrm>
          <a:prstGeom prst="rect">
            <a:avLst/>
          </a:prstGeom>
        </p:spPr>
        <p:txBody>
          <a:bodyPr anchorCtr="0" anchor="t" bIns="91400" lIns="91400" spcFirstLastPara="1" rIns="91400" wrap="square" tIns="91400">
            <a:noAutofit/>
          </a:bodyPr>
          <a:lstStyle>
            <a:lvl1pPr lvl="0" rtl="0" algn="r">
              <a:spcBef>
                <a:spcPts val="0"/>
              </a:spcBef>
              <a:spcAft>
                <a:spcPts val="0"/>
              </a:spcAft>
              <a:buNone/>
              <a:defRPr b="1"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30" name="Google Shape;430;p32"/>
          <p:cNvSpPr txBox="1"/>
          <p:nvPr>
            <p:ph idx="1" type="subTitle"/>
          </p:nvPr>
        </p:nvSpPr>
        <p:spPr>
          <a:xfrm rot="-5400000">
            <a:off x="-2344775" y="2411750"/>
            <a:ext cx="5148300" cy="318300"/>
          </a:xfrm>
          <a:prstGeom prst="rect">
            <a:avLst/>
          </a:prstGeom>
        </p:spPr>
        <p:txBody>
          <a:bodyPr anchorCtr="0" anchor="ctr" bIns="91400" lIns="91400" spcFirstLastPara="1" rIns="91400" wrap="square" tIns="91400">
            <a:noAutofit/>
          </a:bodyPr>
          <a:lstStyle>
            <a:lvl1pPr lvl="0" rtl="0" algn="ctr">
              <a:spcBef>
                <a:spcPts val="0"/>
              </a:spcBef>
              <a:spcAft>
                <a:spcPts val="0"/>
              </a:spcAft>
              <a:buNone/>
              <a:defRPr sz="1200"/>
            </a:lvl1pPr>
            <a:lvl2pPr lvl="1" rtl="0" algn="ctr">
              <a:spcBef>
                <a:spcPts val="0"/>
              </a:spcBef>
              <a:spcAft>
                <a:spcPts val="0"/>
              </a:spcAft>
              <a:buNone/>
              <a:defRPr sz="1200"/>
            </a:lvl2pPr>
            <a:lvl3pPr lvl="2" rtl="0" algn="ctr">
              <a:spcBef>
                <a:spcPts val="0"/>
              </a:spcBef>
              <a:spcAft>
                <a:spcPts val="0"/>
              </a:spcAft>
              <a:buNone/>
              <a:defRPr sz="1200"/>
            </a:lvl3pPr>
            <a:lvl4pPr lvl="3" rtl="0" algn="ctr">
              <a:spcBef>
                <a:spcPts val="0"/>
              </a:spcBef>
              <a:spcAft>
                <a:spcPts val="0"/>
              </a:spcAft>
              <a:buNone/>
              <a:defRPr sz="1200"/>
            </a:lvl4pPr>
            <a:lvl5pPr lvl="4" rtl="0" algn="ctr">
              <a:spcBef>
                <a:spcPts val="0"/>
              </a:spcBef>
              <a:spcAft>
                <a:spcPts val="0"/>
              </a:spcAft>
              <a:buNone/>
              <a:defRPr sz="1200"/>
            </a:lvl5pPr>
            <a:lvl6pPr lvl="5" rtl="0" algn="ctr">
              <a:spcBef>
                <a:spcPts val="0"/>
              </a:spcBef>
              <a:spcAft>
                <a:spcPts val="0"/>
              </a:spcAft>
              <a:buNone/>
              <a:defRPr sz="1200"/>
            </a:lvl6pPr>
            <a:lvl7pPr lvl="6" rtl="0" algn="ctr">
              <a:spcBef>
                <a:spcPts val="0"/>
              </a:spcBef>
              <a:spcAft>
                <a:spcPts val="0"/>
              </a:spcAft>
              <a:buNone/>
              <a:defRPr sz="1200"/>
            </a:lvl7pPr>
            <a:lvl8pPr lvl="7" rtl="0" algn="ctr">
              <a:spcBef>
                <a:spcPts val="0"/>
              </a:spcBef>
              <a:spcAft>
                <a:spcPts val="0"/>
              </a:spcAft>
              <a:buNone/>
              <a:defRPr sz="1200"/>
            </a:lvl8pPr>
            <a:lvl9pPr lvl="8" rtl="0" algn="ctr">
              <a:spcBef>
                <a:spcPts val="0"/>
              </a:spcBef>
              <a:spcAft>
                <a:spcPts val="0"/>
              </a:spcAft>
              <a:buNone/>
              <a:defRPr sz="1200"/>
            </a:lvl9pPr>
          </a:lstStyle>
          <a:p/>
        </p:txBody>
      </p:sp>
      <p:graphicFrame>
        <p:nvGraphicFramePr>
          <p:cNvPr id="431" name="Google Shape;431;p32"/>
          <p:cNvGraphicFramePr/>
          <p:nvPr/>
        </p:nvGraphicFramePr>
        <p:xfrm>
          <a:off x="931625" y="1079700"/>
          <a:ext cx="3000000" cy="3000000"/>
        </p:xfrm>
        <a:graphic>
          <a:graphicData uri="http://schemas.openxmlformats.org/drawingml/2006/table">
            <a:tbl>
              <a:tblPr>
                <a:noFill/>
                <a:tableStyleId>{5DC57D16-180E-48D1-93CA-76168695DEF6}</a:tableStyleId>
              </a:tblPr>
              <a:tblGrid>
                <a:gridCol w="1550050"/>
                <a:gridCol w="1550050"/>
                <a:gridCol w="1550050"/>
                <a:gridCol w="1550050"/>
                <a:gridCol w="1550050"/>
              </a:tblGrid>
              <a:tr h="1796800">
                <a:tc>
                  <a:txBody>
                    <a:bodyPr/>
                    <a:lstStyle/>
                    <a:p>
                      <a:pPr indent="0" lvl="0" marL="0" rtl="0" algn="ctr">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868550">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432" name="Google Shape;432;p32"/>
          <p:cNvSpPr txBox="1"/>
          <p:nvPr>
            <p:ph idx="2" type="subTitle"/>
          </p:nvPr>
        </p:nvSpPr>
        <p:spPr>
          <a:xfrm>
            <a:off x="938625" y="1079700"/>
            <a:ext cx="15429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33" name="Google Shape;433;p32"/>
          <p:cNvSpPr txBox="1"/>
          <p:nvPr>
            <p:ph idx="3" type="subTitle"/>
          </p:nvPr>
        </p:nvSpPr>
        <p:spPr>
          <a:xfrm>
            <a:off x="2481231" y="1079700"/>
            <a:ext cx="15429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34" name="Google Shape;434;p32"/>
          <p:cNvSpPr txBox="1"/>
          <p:nvPr>
            <p:ph idx="4" type="subTitle"/>
          </p:nvPr>
        </p:nvSpPr>
        <p:spPr>
          <a:xfrm>
            <a:off x="4035073" y="1079700"/>
            <a:ext cx="15429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35" name="Google Shape;435;p32"/>
          <p:cNvSpPr txBox="1"/>
          <p:nvPr>
            <p:ph idx="5" type="subTitle"/>
          </p:nvPr>
        </p:nvSpPr>
        <p:spPr>
          <a:xfrm>
            <a:off x="5588914" y="1079700"/>
            <a:ext cx="15429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36" name="Google Shape;436;p32"/>
          <p:cNvSpPr txBox="1"/>
          <p:nvPr>
            <p:ph idx="6" type="subTitle"/>
          </p:nvPr>
        </p:nvSpPr>
        <p:spPr>
          <a:xfrm>
            <a:off x="7142764" y="1079700"/>
            <a:ext cx="15429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rst Slide">
  <p:cSld name="CUSTOM_3_1">
    <p:spTree>
      <p:nvGrpSpPr>
        <p:cNvPr id="437" name="Shape 437"/>
        <p:cNvGrpSpPr/>
        <p:nvPr/>
      </p:nvGrpSpPr>
      <p:grpSpPr>
        <a:xfrm>
          <a:off x="0" y="0"/>
          <a:ext cx="0" cy="0"/>
          <a:chOff x="0" y="0"/>
          <a:chExt cx="0" cy="0"/>
        </a:xfrm>
      </p:grpSpPr>
      <p:sp>
        <p:nvSpPr>
          <p:cNvPr id="438" name="Google Shape;438;p33"/>
          <p:cNvSpPr/>
          <p:nvPr/>
        </p:nvSpPr>
        <p:spPr>
          <a:xfrm rot="10800000">
            <a:off x="8661800" y="4692335"/>
            <a:ext cx="133200" cy="1152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33"/>
          <p:cNvSpPr txBox="1"/>
          <p:nvPr>
            <p:ph type="title"/>
          </p:nvPr>
        </p:nvSpPr>
        <p:spPr>
          <a:xfrm>
            <a:off x="229375" y="2571750"/>
            <a:ext cx="6899700" cy="2343000"/>
          </a:xfrm>
          <a:prstGeom prst="rect">
            <a:avLst/>
          </a:prstGeom>
        </p:spPr>
        <p:txBody>
          <a:bodyPr anchorCtr="0" anchor="b" bIns="0" lIns="0" spcFirstLastPara="1" rIns="91425" wrap="square" tIns="91425">
            <a:noAutofit/>
          </a:bodyPr>
          <a:lstStyle>
            <a:lvl1pPr lvl="0" rtl="0" algn="l">
              <a:lnSpc>
                <a:spcPct val="80000"/>
              </a:lnSpc>
              <a:spcBef>
                <a:spcPts val="0"/>
              </a:spcBef>
              <a:spcAft>
                <a:spcPts val="0"/>
              </a:spcAft>
              <a:buSzPts val="9600"/>
              <a:buNone/>
              <a:defRPr sz="9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40" name="Google Shape;440;p33"/>
          <p:cNvSpPr txBox="1"/>
          <p:nvPr>
            <p:ph idx="1" type="subTitle"/>
          </p:nvPr>
        </p:nvSpPr>
        <p:spPr>
          <a:xfrm rot="-5400000">
            <a:off x="7824532" y="3201775"/>
            <a:ext cx="1826400" cy="471000"/>
          </a:xfrm>
          <a:prstGeom prst="rect">
            <a:avLst/>
          </a:prstGeom>
        </p:spPr>
        <p:txBody>
          <a:bodyPr anchorCtr="0" anchor="ctr" bIns="91425" lIns="0" spcFirstLastPara="1" rIns="91425" wrap="square" tIns="91425">
            <a:noAutofit/>
          </a:bodyPr>
          <a:lstStyle>
            <a:lvl1pPr indent="0" lvl="0" marL="0" marR="0" rtl="0" algn="l">
              <a:lnSpc>
                <a:spcPct val="115000"/>
              </a:lnSpc>
              <a:spcBef>
                <a:spcPts val="0"/>
              </a:spcBef>
              <a:spcAft>
                <a:spcPts val="0"/>
              </a:spcAft>
              <a:buNone/>
              <a:defRPr sz="800">
                <a:highlight>
                  <a:srgbClr val="FFFFFF"/>
                </a:highlight>
                <a:latin typeface="Roboto Mono"/>
                <a:ea typeface="Roboto Mono"/>
                <a:cs typeface="Roboto Mono"/>
                <a:sym typeface="Roboto Mon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41" name="Google Shape;441;p33"/>
          <p:cNvSpPr txBox="1"/>
          <p:nvPr>
            <p:ph idx="2" type="subTitle"/>
          </p:nvPr>
        </p:nvSpPr>
        <p:spPr>
          <a:xfrm>
            <a:off x="229375" y="2100750"/>
            <a:ext cx="6127500" cy="471000"/>
          </a:xfrm>
          <a:prstGeom prst="rect">
            <a:avLst/>
          </a:prstGeom>
        </p:spPr>
        <p:txBody>
          <a:bodyPr anchorCtr="0" anchor="t" bIns="91425" lIns="0" spcFirstLastPara="1" rIns="91425" wrap="square" tIns="91425">
            <a:noAutofit/>
          </a:bodyPr>
          <a:lstStyle>
            <a:lvl1pPr lvl="0" rtl="0">
              <a:spcBef>
                <a:spcPts val="0"/>
              </a:spcBef>
              <a:spcAft>
                <a:spcPts val="0"/>
              </a:spcAft>
              <a:buClr>
                <a:srgbClr val="0000FF"/>
              </a:buClr>
              <a:buSzPts val="2100"/>
              <a:buFont typeface="Roboto Mono"/>
              <a:buNone/>
              <a:defRPr sz="2100">
                <a:solidFill>
                  <a:srgbClr val="0000FF"/>
                </a:solidFill>
                <a:latin typeface="Roboto Mono"/>
                <a:ea typeface="Roboto Mono"/>
                <a:cs typeface="Roboto Mono"/>
                <a:sym typeface="Roboto Mon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442" name="Google Shape;442;p33"/>
          <p:cNvCxnSpPr/>
          <p:nvPr/>
        </p:nvCxnSpPr>
        <p:spPr>
          <a:xfrm>
            <a:off x="8728400" y="-18500"/>
            <a:ext cx="0" cy="5170500"/>
          </a:xfrm>
          <a:prstGeom prst="straightConnector1">
            <a:avLst/>
          </a:prstGeom>
          <a:noFill/>
          <a:ln cap="flat" cmpd="sng" w="9525">
            <a:solidFill>
              <a:srgbClr val="EFEFEF"/>
            </a:solidFill>
            <a:prstDash val="solid"/>
            <a:round/>
            <a:headEnd len="med" w="med" type="none"/>
            <a:tailEnd len="med" w="med" type="none"/>
          </a:ln>
        </p:spPr>
      </p:cxnSp>
      <p:sp>
        <p:nvSpPr>
          <p:cNvPr id="443" name="Google Shape;443;p33"/>
          <p:cNvSpPr/>
          <p:nvPr/>
        </p:nvSpPr>
        <p:spPr>
          <a:xfrm>
            <a:off x="8540993" y="4541775"/>
            <a:ext cx="378300" cy="378300"/>
          </a:xfrm>
          <a:prstGeom prst="ellipse">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3"/>
          <p:cNvSpPr/>
          <p:nvPr/>
        </p:nvSpPr>
        <p:spPr>
          <a:xfrm rot="10800000">
            <a:off x="8661800" y="4692335"/>
            <a:ext cx="133200" cy="1152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33"/>
          <p:cNvSpPr txBox="1"/>
          <p:nvPr/>
        </p:nvSpPr>
        <p:spPr>
          <a:xfrm>
            <a:off x="5219225" y="233975"/>
            <a:ext cx="3243600" cy="471000"/>
          </a:xfrm>
          <a:prstGeom prst="rect">
            <a:avLst/>
          </a:prstGeom>
          <a:noFill/>
          <a:ln>
            <a:noFill/>
          </a:ln>
        </p:spPr>
        <p:txBody>
          <a:bodyPr anchorCtr="0" anchor="t" bIns="0" lIns="0" spcFirstLastPara="1" rIns="0" wrap="square" tIns="0">
            <a:noAutofit/>
          </a:bodyPr>
          <a:lstStyle/>
          <a:p>
            <a:pPr indent="0" lvl="0" marL="0" rtl="0" algn="r">
              <a:lnSpc>
                <a:spcPct val="115000"/>
              </a:lnSpc>
              <a:spcBef>
                <a:spcPts val="0"/>
              </a:spcBef>
              <a:spcAft>
                <a:spcPts val="0"/>
              </a:spcAft>
              <a:buClr>
                <a:schemeClr val="dk1"/>
              </a:buClr>
              <a:buSzPts val="1100"/>
              <a:buFont typeface="Arial"/>
              <a:buNone/>
            </a:pPr>
            <a:r>
              <a:rPr lang="en-US" sz="800">
                <a:solidFill>
                  <a:srgbClr val="666666"/>
                </a:solidFill>
                <a:latin typeface="Helvetica Neue"/>
                <a:ea typeface="Helvetica Neue"/>
                <a:cs typeface="Helvetica Neue"/>
                <a:sym typeface="Helvetica Neue"/>
              </a:rPr>
              <a:t>San Francisco – Toronto – Prague – Riyadh – Dubai</a:t>
            </a:r>
            <a:endParaRPr sz="800">
              <a:solidFill>
                <a:srgbClr val="666666"/>
              </a:solidFill>
              <a:latin typeface="Helvetica Neue"/>
              <a:ea typeface="Helvetica Neue"/>
              <a:cs typeface="Helvetica Neue"/>
              <a:sym typeface="Helvetica Neue"/>
            </a:endParaRPr>
          </a:p>
          <a:p>
            <a:pPr indent="0" lvl="0" marL="0" rtl="0" algn="r">
              <a:lnSpc>
                <a:spcPct val="115000"/>
              </a:lnSpc>
              <a:spcBef>
                <a:spcPts val="0"/>
              </a:spcBef>
              <a:spcAft>
                <a:spcPts val="0"/>
              </a:spcAft>
              <a:buClr>
                <a:schemeClr val="dk1"/>
              </a:buClr>
              <a:buSzPts val="1100"/>
              <a:buFont typeface="Arial"/>
              <a:buNone/>
            </a:pPr>
            <a:r>
              <a:t/>
            </a:r>
            <a:endParaRPr sz="800">
              <a:solidFill>
                <a:srgbClr val="666666"/>
              </a:solidFill>
              <a:latin typeface="Helvetica Neue"/>
              <a:ea typeface="Helvetica Neue"/>
              <a:cs typeface="Helvetica Neue"/>
              <a:sym typeface="Helvetica Neue"/>
            </a:endParaRPr>
          </a:p>
          <a:p>
            <a:pPr indent="0" lvl="0" marL="0" rtl="0" algn="r">
              <a:lnSpc>
                <a:spcPct val="115000"/>
              </a:lnSpc>
              <a:spcBef>
                <a:spcPts val="0"/>
              </a:spcBef>
              <a:spcAft>
                <a:spcPts val="0"/>
              </a:spcAft>
              <a:buNone/>
            </a:pPr>
            <a:r>
              <a:t/>
            </a:r>
            <a:endParaRPr sz="800">
              <a:solidFill>
                <a:srgbClr val="666666"/>
              </a:solidFill>
              <a:latin typeface="Helvetica Neue"/>
              <a:ea typeface="Helvetica Neue"/>
              <a:cs typeface="Helvetica Neue"/>
              <a:sym typeface="Helvetica Neue"/>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w/ subtext">
  <p:cSld name="CUSTOM_1_4">
    <p:bg>
      <p:bgPr>
        <a:solidFill>
          <a:srgbClr val="FFFFFF"/>
        </a:solidFill>
      </p:bgPr>
    </p:bg>
    <p:spTree>
      <p:nvGrpSpPr>
        <p:cNvPr id="446" name="Shape 446"/>
        <p:cNvGrpSpPr/>
        <p:nvPr/>
      </p:nvGrpSpPr>
      <p:grpSpPr>
        <a:xfrm>
          <a:off x="0" y="0"/>
          <a:ext cx="0" cy="0"/>
          <a:chOff x="0" y="0"/>
          <a:chExt cx="0" cy="0"/>
        </a:xfrm>
      </p:grpSpPr>
      <p:sp>
        <p:nvSpPr>
          <p:cNvPr id="447" name="Google Shape;447;p34"/>
          <p:cNvSpPr txBox="1"/>
          <p:nvPr>
            <p:ph idx="1" type="body"/>
          </p:nvPr>
        </p:nvSpPr>
        <p:spPr>
          <a:xfrm>
            <a:off x="374440" y="2916800"/>
            <a:ext cx="4329900" cy="1513800"/>
          </a:xfrm>
          <a:prstGeom prst="rect">
            <a:avLst/>
          </a:prstGeom>
        </p:spPr>
        <p:txBody>
          <a:bodyPr anchorCtr="0" anchor="t" bIns="91425" lIns="0" spcFirstLastPara="1" rIns="91425" wrap="square" tIns="91425">
            <a:noAutofit/>
          </a:bodyPr>
          <a:lstStyle>
            <a:lvl1pPr indent="-228600" lvl="0" marL="457200" rtl="0">
              <a:spcBef>
                <a:spcPts val="0"/>
              </a:spcBef>
              <a:spcAft>
                <a:spcPts val="0"/>
              </a:spcAft>
              <a:buSzPts val="1200"/>
              <a:buNone/>
              <a:defRPr b="0" sz="1200"/>
            </a:lvl1pPr>
            <a:lvl2pPr indent="-228600" lvl="1" marL="914400" rtl="0">
              <a:spcBef>
                <a:spcPts val="0"/>
              </a:spcBef>
              <a:spcAft>
                <a:spcPts val="0"/>
              </a:spcAft>
              <a:buSzPts val="1200"/>
              <a:buNone/>
              <a:defRPr sz="1200"/>
            </a:lvl2pPr>
            <a:lvl3pPr indent="-228600" lvl="2" marL="1371600" rtl="0">
              <a:spcBef>
                <a:spcPts val="0"/>
              </a:spcBef>
              <a:spcAft>
                <a:spcPts val="0"/>
              </a:spcAft>
              <a:buSzPts val="1200"/>
              <a:buNone/>
              <a:defRPr sz="1200"/>
            </a:lvl3pPr>
            <a:lvl4pPr indent="-228600" lvl="3" marL="1828800" rtl="0">
              <a:spcBef>
                <a:spcPts val="0"/>
              </a:spcBef>
              <a:spcAft>
                <a:spcPts val="0"/>
              </a:spcAft>
              <a:buSzPts val="1200"/>
              <a:buNone/>
              <a:defRPr sz="1200"/>
            </a:lvl4pPr>
            <a:lvl5pPr indent="-228600" lvl="4" marL="2286000" rtl="0">
              <a:spcBef>
                <a:spcPts val="0"/>
              </a:spcBef>
              <a:spcAft>
                <a:spcPts val="0"/>
              </a:spcAft>
              <a:buSzPts val="1200"/>
              <a:buNone/>
              <a:defRPr sz="1200"/>
            </a:lvl5pPr>
            <a:lvl6pPr indent="-228600" lvl="5" marL="2743200" rtl="0">
              <a:spcBef>
                <a:spcPts val="0"/>
              </a:spcBef>
              <a:spcAft>
                <a:spcPts val="0"/>
              </a:spcAft>
              <a:buSzPts val="1200"/>
              <a:buNone/>
              <a:defRPr sz="1200"/>
            </a:lvl6pPr>
            <a:lvl7pPr indent="-228600" lvl="6" marL="3200400" rtl="0">
              <a:spcBef>
                <a:spcPts val="0"/>
              </a:spcBef>
              <a:spcAft>
                <a:spcPts val="0"/>
              </a:spcAft>
              <a:buSzPts val="1200"/>
              <a:buNone/>
              <a:defRPr sz="1200"/>
            </a:lvl7pPr>
            <a:lvl8pPr indent="-228600" lvl="7" marL="3657600" rtl="0">
              <a:spcBef>
                <a:spcPts val="0"/>
              </a:spcBef>
              <a:spcAft>
                <a:spcPts val="0"/>
              </a:spcAft>
              <a:buSzPts val="1200"/>
              <a:buNone/>
              <a:defRPr sz="1200"/>
            </a:lvl8pPr>
            <a:lvl9pPr indent="-228600" lvl="8" marL="4114800" rtl="0">
              <a:spcBef>
                <a:spcPts val="0"/>
              </a:spcBef>
              <a:spcAft>
                <a:spcPts val="0"/>
              </a:spcAft>
              <a:buSzPts val="1200"/>
              <a:buNone/>
              <a:defRPr sz="1200"/>
            </a:lvl9pPr>
          </a:lstStyle>
          <a:p/>
        </p:txBody>
      </p:sp>
      <p:sp>
        <p:nvSpPr>
          <p:cNvPr id="448" name="Google Shape;448;p34"/>
          <p:cNvSpPr txBox="1"/>
          <p:nvPr>
            <p:ph type="title"/>
          </p:nvPr>
        </p:nvSpPr>
        <p:spPr>
          <a:xfrm>
            <a:off x="344166" y="2048825"/>
            <a:ext cx="8631900" cy="1048800"/>
          </a:xfrm>
          <a:prstGeom prst="rect">
            <a:avLst/>
          </a:prstGeom>
        </p:spPr>
        <p:txBody>
          <a:bodyPr anchorCtr="0" anchor="t" bIns="91425" lIns="0" spcFirstLastPara="1" rIns="0" wrap="square" tIns="91425">
            <a:noAutofit/>
          </a:bodyPr>
          <a:lstStyle>
            <a:lvl1pPr lvl="0" rtl="0" algn="l">
              <a:spcBef>
                <a:spcPts val="0"/>
              </a:spcBef>
              <a:spcAft>
                <a:spcPts val="0"/>
              </a:spcAft>
              <a:buNone/>
              <a:defRPr sz="5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49" name="Google Shape;449;p34"/>
          <p:cNvSpPr txBox="1"/>
          <p:nvPr>
            <p:ph idx="2" type="title"/>
          </p:nvPr>
        </p:nvSpPr>
        <p:spPr>
          <a:xfrm>
            <a:off x="1766625" y="132439"/>
            <a:ext cx="7225200" cy="471000"/>
          </a:xfrm>
          <a:prstGeom prst="rect">
            <a:avLst/>
          </a:prstGeom>
        </p:spPr>
        <p:txBody>
          <a:bodyPr anchorCtr="0" anchor="t" bIns="91400" lIns="91400" spcFirstLastPara="1" rIns="91400" wrap="square" tIns="91400">
            <a:noAutofit/>
          </a:bodyPr>
          <a:lstStyle>
            <a:lvl1pPr lvl="0" rtl="0" algn="r">
              <a:spcBef>
                <a:spcPts val="0"/>
              </a:spcBef>
              <a:spcAft>
                <a:spcPts val="0"/>
              </a:spcAft>
              <a:buNone/>
              <a:defRPr b="1"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50" name="Google Shape;450;p34"/>
          <p:cNvSpPr txBox="1"/>
          <p:nvPr>
            <p:ph idx="3" type="subTitle"/>
          </p:nvPr>
        </p:nvSpPr>
        <p:spPr>
          <a:xfrm>
            <a:off x="5046350" y="498000"/>
            <a:ext cx="3868200" cy="248700"/>
          </a:xfrm>
          <a:prstGeom prst="rect">
            <a:avLst/>
          </a:prstGeom>
        </p:spPr>
        <p:txBody>
          <a:bodyPr anchorCtr="0" anchor="t" bIns="0" lIns="0" spcFirstLastPara="1" rIns="0" wrap="square" tIns="0">
            <a:noAutofit/>
          </a:bodyPr>
          <a:lstStyle>
            <a:lvl1pPr lvl="0" rtl="0" algn="r">
              <a:spcBef>
                <a:spcPts val="0"/>
              </a:spcBef>
              <a:spcAft>
                <a:spcPts val="0"/>
              </a:spcAft>
              <a:buNone/>
              <a:defRPr b="0">
                <a:solidFill>
                  <a:srgbClr val="B7B7B7"/>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51" name="Google Shape;451;p34"/>
          <p:cNvSpPr txBox="1"/>
          <p:nvPr>
            <p:ph idx="4" type="subTitle"/>
          </p:nvPr>
        </p:nvSpPr>
        <p:spPr>
          <a:xfrm>
            <a:off x="229375" y="4729224"/>
            <a:ext cx="4342500" cy="226200"/>
          </a:xfrm>
          <a:prstGeom prst="rect">
            <a:avLst/>
          </a:prstGeom>
        </p:spPr>
        <p:txBody>
          <a:bodyPr anchorCtr="0" anchor="b" bIns="0" lIns="0" spcFirstLastPara="1" rIns="0" wrap="square" tIns="0">
            <a:noAutofit/>
          </a:bodyPr>
          <a:lstStyle>
            <a:lvl1pPr lvl="0" rtl="0">
              <a:spcBef>
                <a:spcPts val="0"/>
              </a:spcBef>
              <a:spcAft>
                <a:spcPts val="0"/>
              </a:spcAft>
              <a:buNone/>
              <a:defRPr sz="800"/>
            </a:lvl1pPr>
            <a:lvl2pPr lvl="1" rtl="0">
              <a:spcBef>
                <a:spcPts val="0"/>
              </a:spcBef>
              <a:spcAft>
                <a:spcPts val="0"/>
              </a:spcAft>
              <a:buNone/>
              <a:defRPr sz="800"/>
            </a:lvl2pPr>
            <a:lvl3pPr lvl="2" rtl="0">
              <a:spcBef>
                <a:spcPts val="0"/>
              </a:spcBef>
              <a:spcAft>
                <a:spcPts val="0"/>
              </a:spcAft>
              <a:buNone/>
              <a:defRPr sz="800"/>
            </a:lvl3pPr>
            <a:lvl4pPr lvl="3" rtl="0">
              <a:spcBef>
                <a:spcPts val="0"/>
              </a:spcBef>
              <a:spcAft>
                <a:spcPts val="0"/>
              </a:spcAft>
              <a:buNone/>
              <a:defRPr sz="800"/>
            </a:lvl4pPr>
            <a:lvl5pPr lvl="4" rtl="0">
              <a:spcBef>
                <a:spcPts val="0"/>
              </a:spcBef>
              <a:spcAft>
                <a:spcPts val="0"/>
              </a:spcAft>
              <a:buNone/>
              <a:defRPr sz="800"/>
            </a:lvl5pPr>
            <a:lvl6pPr lvl="5" rtl="0">
              <a:spcBef>
                <a:spcPts val="0"/>
              </a:spcBef>
              <a:spcAft>
                <a:spcPts val="0"/>
              </a:spcAft>
              <a:buNone/>
              <a:defRPr sz="800"/>
            </a:lvl6pPr>
            <a:lvl7pPr lvl="6" rtl="0">
              <a:spcBef>
                <a:spcPts val="0"/>
              </a:spcBef>
              <a:spcAft>
                <a:spcPts val="0"/>
              </a:spcAft>
              <a:buNone/>
              <a:defRPr sz="800"/>
            </a:lvl7pPr>
            <a:lvl8pPr lvl="7" rtl="0">
              <a:spcBef>
                <a:spcPts val="0"/>
              </a:spcBef>
              <a:spcAft>
                <a:spcPts val="0"/>
              </a:spcAft>
              <a:buNone/>
              <a:defRPr sz="800"/>
            </a:lvl8pPr>
            <a:lvl9pPr lvl="8" rtl="0">
              <a:spcBef>
                <a:spcPts val="0"/>
              </a:spcBef>
              <a:spcAft>
                <a:spcPts val="0"/>
              </a:spcAft>
              <a:buNone/>
              <a:defRPr sz="800"/>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52" name="Shape 452"/>
        <p:cNvGrpSpPr/>
        <p:nvPr/>
      </p:nvGrpSpPr>
      <p:grpSpPr>
        <a:xfrm>
          <a:off x="0" y="0"/>
          <a:ext cx="0" cy="0"/>
          <a:chOff x="0" y="0"/>
          <a:chExt cx="0" cy="0"/>
        </a:xfrm>
      </p:grpSpPr>
      <p:sp>
        <p:nvSpPr>
          <p:cNvPr id="453" name="Google Shape;453;p35"/>
          <p:cNvSpPr txBox="1"/>
          <p:nvPr>
            <p:ph type="title"/>
          </p:nvPr>
        </p:nvSpPr>
        <p:spPr>
          <a:xfrm>
            <a:off x="311700" y="445025"/>
            <a:ext cx="8520600" cy="572700"/>
          </a:xfrm>
          <a:prstGeom prst="rect">
            <a:avLst/>
          </a:prstGeom>
        </p:spPr>
        <p:txBody>
          <a:bodyPr anchorCtr="0" anchor="b" bIns="91400" lIns="91400" spcFirstLastPara="1" rIns="91400" wrap="square" tIns="91400">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4" name="Google Shape;454;p35"/>
          <p:cNvSpPr txBox="1"/>
          <p:nvPr>
            <p:ph idx="1" type="body"/>
          </p:nvPr>
        </p:nvSpPr>
        <p:spPr>
          <a:xfrm>
            <a:off x="311700" y="1152475"/>
            <a:ext cx="8520600" cy="3416400"/>
          </a:xfrm>
          <a:prstGeom prst="rect">
            <a:avLst/>
          </a:prstGeom>
        </p:spPr>
        <p:txBody>
          <a:bodyPr anchorCtr="0" anchor="t" bIns="91400" lIns="91400" spcFirstLastPara="1" rIns="91400" wrap="square" tIns="91400">
            <a:noAutofit/>
          </a:bodyPr>
          <a:lstStyle>
            <a:lvl1pPr indent="-228600" lvl="0" marL="457200" rtl="0">
              <a:spcBef>
                <a:spcPts val="0"/>
              </a:spcBef>
              <a:spcAft>
                <a:spcPts val="0"/>
              </a:spcAft>
              <a:buSzPts val="1400"/>
              <a:buNone/>
              <a:defRPr/>
            </a:lvl1pPr>
            <a:lvl2pPr indent="-228600" lvl="1" marL="914400" rtl="0">
              <a:spcBef>
                <a:spcPts val="0"/>
              </a:spcBef>
              <a:spcAft>
                <a:spcPts val="0"/>
              </a:spcAft>
              <a:buSzPts val="1400"/>
              <a:buNone/>
              <a:defRPr/>
            </a:lvl2pPr>
            <a:lvl3pPr indent="-228600" lvl="2" marL="1371600" rtl="0">
              <a:spcBef>
                <a:spcPts val="0"/>
              </a:spcBef>
              <a:spcAft>
                <a:spcPts val="0"/>
              </a:spcAft>
              <a:buSzPts val="1400"/>
              <a:buNone/>
              <a:defRPr/>
            </a:lvl3pPr>
            <a:lvl4pPr indent="-228600" lvl="3" marL="1828800" rtl="0">
              <a:spcBef>
                <a:spcPts val="0"/>
              </a:spcBef>
              <a:spcAft>
                <a:spcPts val="0"/>
              </a:spcAft>
              <a:buSzPts val="1400"/>
              <a:buNone/>
              <a:defRPr/>
            </a:lvl4pPr>
            <a:lvl5pPr indent="-228600" lvl="4" marL="2286000" rtl="0">
              <a:spcBef>
                <a:spcPts val="0"/>
              </a:spcBef>
              <a:spcAft>
                <a:spcPts val="0"/>
              </a:spcAft>
              <a:buSzPts val="1400"/>
              <a:buNone/>
              <a:defRPr/>
            </a:lvl5pPr>
            <a:lvl6pPr indent="-228600" lvl="5" marL="2743200" rtl="0">
              <a:spcBef>
                <a:spcPts val="0"/>
              </a:spcBef>
              <a:spcAft>
                <a:spcPts val="0"/>
              </a:spcAft>
              <a:buSzPts val="1400"/>
              <a:buNone/>
              <a:defRPr/>
            </a:lvl6pPr>
            <a:lvl7pPr indent="-228600" lvl="6" marL="3200400" rtl="0">
              <a:spcBef>
                <a:spcPts val="0"/>
              </a:spcBef>
              <a:spcAft>
                <a:spcPts val="0"/>
              </a:spcAft>
              <a:buSzPts val="1400"/>
              <a:buNone/>
              <a:defRPr/>
            </a:lvl7pPr>
            <a:lvl8pPr indent="-228600" lvl="7" marL="3657600" rtl="0">
              <a:spcBef>
                <a:spcPts val="0"/>
              </a:spcBef>
              <a:spcAft>
                <a:spcPts val="0"/>
              </a:spcAft>
              <a:buSzPts val="1400"/>
              <a:buNone/>
              <a:defRPr/>
            </a:lvl8pPr>
            <a:lvl9pPr indent="-228600" lvl="8" marL="4114800" rtl="0">
              <a:spcBef>
                <a:spcPts val="0"/>
              </a:spcBef>
              <a:spcAft>
                <a:spcPts val="0"/>
              </a:spcAft>
              <a:buSzPts val="1400"/>
              <a:buNone/>
              <a:defRPr/>
            </a:lvl9pPr>
          </a:lstStyle>
          <a:p/>
        </p:txBody>
      </p:sp>
      <p:sp>
        <p:nvSpPr>
          <p:cNvPr id="455" name="Google Shape;455;p35"/>
          <p:cNvSpPr txBox="1"/>
          <p:nvPr>
            <p:ph idx="12" type="sldNum"/>
          </p:nvPr>
        </p:nvSpPr>
        <p:spPr>
          <a:xfrm>
            <a:off x="8472458" y="4663217"/>
            <a:ext cx="548700" cy="393600"/>
          </a:xfrm>
          <a:prstGeom prst="rect">
            <a:avLst/>
          </a:prstGeom>
        </p:spPr>
        <p:txBody>
          <a:bodyPr anchorCtr="0" anchor="ctr" bIns="45700" lIns="45700" spcFirstLastPara="1" rIns="45700"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p:cSld name="CUSTOM_1_5">
    <p:bg>
      <p:bgPr>
        <a:solidFill>
          <a:srgbClr val="FFFFFF"/>
        </a:solidFill>
      </p:bgPr>
    </p:bg>
    <p:spTree>
      <p:nvGrpSpPr>
        <p:cNvPr id="17" name="Shape 17"/>
        <p:cNvGrpSpPr/>
        <p:nvPr/>
      </p:nvGrpSpPr>
      <p:grpSpPr>
        <a:xfrm>
          <a:off x="0" y="0"/>
          <a:ext cx="0" cy="0"/>
          <a:chOff x="0" y="0"/>
          <a:chExt cx="0" cy="0"/>
        </a:xfrm>
      </p:grpSpPr>
      <p:sp>
        <p:nvSpPr>
          <p:cNvPr id="18" name="Google Shape;18;p5"/>
          <p:cNvSpPr txBox="1"/>
          <p:nvPr>
            <p:ph idx="1" type="body"/>
          </p:nvPr>
        </p:nvSpPr>
        <p:spPr>
          <a:xfrm>
            <a:off x="3340700" y="853625"/>
            <a:ext cx="5248200" cy="4061400"/>
          </a:xfrm>
          <a:prstGeom prst="rect">
            <a:avLst/>
          </a:prstGeom>
        </p:spPr>
        <p:txBody>
          <a:bodyPr anchorCtr="0" anchor="t" bIns="91400" lIns="91400" spcFirstLastPara="1" rIns="91400" wrap="square" tIns="91400">
            <a:noAutofit/>
          </a:bodyPr>
          <a:lstStyle>
            <a:lvl1pPr indent="-228600" lvl="0" marL="457200" rtl="0">
              <a:spcBef>
                <a:spcPts val="0"/>
              </a:spcBef>
              <a:spcAft>
                <a:spcPts val="0"/>
              </a:spcAft>
              <a:buSzPts val="1800"/>
              <a:buFont typeface="Helvetica Neue"/>
              <a:buNone/>
              <a:defRPr sz="1800">
                <a:latin typeface="Helvetica Neue"/>
                <a:ea typeface="Helvetica Neue"/>
                <a:cs typeface="Helvetica Neue"/>
                <a:sym typeface="Helvetica Neue"/>
              </a:defRPr>
            </a:lvl1pPr>
            <a:lvl2pPr indent="-228600" lvl="1" marL="914400" rtl="0">
              <a:spcBef>
                <a:spcPts val="0"/>
              </a:spcBef>
              <a:spcAft>
                <a:spcPts val="0"/>
              </a:spcAft>
              <a:buSzPts val="1800"/>
              <a:buFont typeface="Helvetica Neue"/>
              <a:buNone/>
              <a:defRPr sz="1800">
                <a:latin typeface="Helvetica Neue"/>
                <a:ea typeface="Helvetica Neue"/>
                <a:cs typeface="Helvetica Neue"/>
                <a:sym typeface="Helvetica Neue"/>
              </a:defRPr>
            </a:lvl2pPr>
            <a:lvl3pPr indent="-228600" lvl="2" marL="1371600" rtl="0">
              <a:spcBef>
                <a:spcPts val="0"/>
              </a:spcBef>
              <a:spcAft>
                <a:spcPts val="0"/>
              </a:spcAft>
              <a:buSzPts val="1800"/>
              <a:buFont typeface="Helvetica Neue"/>
              <a:buNone/>
              <a:defRPr sz="1800">
                <a:latin typeface="Helvetica Neue"/>
                <a:ea typeface="Helvetica Neue"/>
                <a:cs typeface="Helvetica Neue"/>
                <a:sym typeface="Helvetica Neue"/>
              </a:defRPr>
            </a:lvl3pPr>
            <a:lvl4pPr indent="-228600" lvl="3" marL="1828800" rtl="0">
              <a:spcBef>
                <a:spcPts val="0"/>
              </a:spcBef>
              <a:spcAft>
                <a:spcPts val="0"/>
              </a:spcAft>
              <a:buSzPts val="1800"/>
              <a:buFont typeface="Helvetica Neue"/>
              <a:buNone/>
              <a:defRPr sz="1800">
                <a:latin typeface="Helvetica Neue"/>
                <a:ea typeface="Helvetica Neue"/>
                <a:cs typeface="Helvetica Neue"/>
                <a:sym typeface="Helvetica Neue"/>
              </a:defRPr>
            </a:lvl4pPr>
            <a:lvl5pPr indent="-228600" lvl="4" marL="2286000" rtl="0">
              <a:spcBef>
                <a:spcPts val="0"/>
              </a:spcBef>
              <a:spcAft>
                <a:spcPts val="0"/>
              </a:spcAft>
              <a:buSzPts val="1800"/>
              <a:buFont typeface="Helvetica Neue"/>
              <a:buNone/>
              <a:defRPr sz="1800">
                <a:latin typeface="Helvetica Neue"/>
                <a:ea typeface="Helvetica Neue"/>
                <a:cs typeface="Helvetica Neue"/>
                <a:sym typeface="Helvetica Neue"/>
              </a:defRPr>
            </a:lvl5pPr>
            <a:lvl6pPr indent="-228600" lvl="5" marL="2743200" rtl="0">
              <a:spcBef>
                <a:spcPts val="0"/>
              </a:spcBef>
              <a:spcAft>
                <a:spcPts val="0"/>
              </a:spcAft>
              <a:buSzPts val="1800"/>
              <a:buFont typeface="Helvetica Neue"/>
              <a:buNone/>
              <a:defRPr sz="1800">
                <a:latin typeface="Helvetica Neue"/>
                <a:ea typeface="Helvetica Neue"/>
                <a:cs typeface="Helvetica Neue"/>
                <a:sym typeface="Helvetica Neue"/>
              </a:defRPr>
            </a:lvl6pPr>
            <a:lvl7pPr indent="-228600" lvl="6" marL="3200400" rtl="0">
              <a:spcBef>
                <a:spcPts val="0"/>
              </a:spcBef>
              <a:spcAft>
                <a:spcPts val="0"/>
              </a:spcAft>
              <a:buSzPts val="1800"/>
              <a:buFont typeface="Helvetica Neue"/>
              <a:buNone/>
              <a:defRPr sz="1800">
                <a:latin typeface="Helvetica Neue"/>
                <a:ea typeface="Helvetica Neue"/>
                <a:cs typeface="Helvetica Neue"/>
                <a:sym typeface="Helvetica Neue"/>
              </a:defRPr>
            </a:lvl7pPr>
            <a:lvl8pPr indent="-228600" lvl="7" marL="3657600" rtl="0">
              <a:spcBef>
                <a:spcPts val="0"/>
              </a:spcBef>
              <a:spcAft>
                <a:spcPts val="0"/>
              </a:spcAft>
              <a:buSzPts val="1800"/>
              <a:buFont typeface="Helvetica Neue"/>
              <a:buNone/>
              <a:defRPr sz="1800">
                <a:latin typeface="Helvetica Neue"/>
                <a:ea typeface="Helvetica Neue"/>
                <a:cs typeface="Helvetica Neue"/>
                <a:sym typeface="Helvetica Neue"/>
              </a:defRPr>
            </a:lvl8pPr>
            <a:lvl9pPr indent="-228600" lvl="8" marL="4114800" rtl="0">
              <a:spcBef>
                <a:spcPts val="0"/>
              </a:spcBef>
              <a:spcAft>
                <a:spcPts val="0"/>
              </a:spcAft>
              <a:buSzPts val="1800"/>
              <a:buFont typeface="Helvetica Neue"/>
              <a:buNone/>
              <a:defRPr sz="1800">
                <a:latin typeface="Helvetica Neue"/>
                <a:ea typeface="Helvetica Neue"/>
                <a:cs typeface="Helvetica Neue"/>
                <a:sym typeface="Helvetica Neue"/>
              </a:defRPr>
            </a:lvl9pPr>
          </a:lstStyle>
          <a:p/>
        </p:txBody>
      </p:sp>
      <p:sp>
        <p:nvSpPr>
          <p:cNvPr id="19" name="Google Shape;19;p5"/>
          <p:cNvSpPr txBox="1"/>
          <p:nvPr>
            <p:ph idx="2" type="body"/>
          </p:nvPr>
        </p:nvSpPr>
        <p:spPr>
          <a:xfrm>
            <a:off x="394625" y="1029450"/>
            <a:ext cx="2664600" cy="3261900"/>
          </a:xfrm>
          <a:prstGeom prst="rect">
            <a:avLst/>
          </a:prstGeom>
        </p:spPr>
        <p:txBody>
          <a:bodyPr anchorCtr="0" anchor="t" bIns="91425" lIns="0" spcFirstLastPara="1" rIns="91425" wrap="square" tIns="91425">
            <a:noAutofit/>
          </a:bodyPr>
          <a:lstStyle>
            <a:lvl1pPr indent="-228600" lvl="0" marL="457200" rtl="0">
              <a:spcBef>
                <a:spcPts val="0"/>
              </a:spcBef>
              <a:spcAft>
                <a:spcPts val="0"/>
              </a:spcAft>
              <a:buSzPts val="1100"/>
              <a:buFont typeface="Helvetica Neue"/>
              <a:buNone/>
              <a:defRPr sz="1100">
                <a:latin typeface="Helvetica Neue"/>
                <a:ea typeface="Helvetica Neue"/>
                <a:cs typeface="Helvetica Neue"/>
                <a:sym typeface="Helvetica Neue"/>
              </a:defRPr>
            </a:lvl1pPr>
            <a:lvl2pPr indent="-228600" lvl="1" marL="914400" rtl="0">
              <a:spcBef>
                <a:spcPts val="0"/>
              </a:spcBef>
              <a:spcAft>
                <a:spcPts val="0"/>
              </a:spcAft>
              <a:buSzPts val="1100"/>
              <a:buFont typeface="Helvetica Neue"/>
              <a:buNone/>
              <a:defRPr sz="1100">
                <a:latin typeface="Helvetica Neue"/>
                <a:ea typeface="Helvetica Neue"/>
                <a:cs typeface="Helvetica Neue"/>
                <a:sym typeface="Helvetica Neue"/>
              </a:defRPr>
            </a:lvl2pPr>
            <a:lvl3pPr indent="-228600" lvl="2" marL="1371600" rtl="0">
              <a:spcBef>
                <a:spcPts val="0"/>
              </a:spcBef>
              <a:spcAft>
                <a:spcPts val="0"/>
              </a:spcAft>
              <a:buSzPts val="1100"/>
              <a:buFont typeface="Helvetica Neue"/>
              <a:buNone/>
              <a:defRPr sz="1100">
                <a:latin typeface="Helvetica Neue"/>
                <a:ea typeface="Helvetica Neue"/>
                <a:cs typeface="Helvetica Neue"/>
                <a:sym typeface="Helvetica Neue"/>
              </a:defRPr>
            </a:lvl3pPr>
            <a:lvl4pPr indent="-228600" lvl="3" marL="1828800" rtl="0">
              <a:spcBef>
                <a:spcPts val="0"/>
              </a:spcBef>
              <a:spcAft>
                <a:spcPts val="0"/>
              </a:spcAft>
              <a:buSzPts val="1100"/>
              <a:buFont typeface="Helvetica Neue"/>
              <a:buNone/>
              <a:defRPr sz="1100">
                <a:latin typeface="Helvetica Neue"/>
                <a:ea typeface="Helvetica Neue"/>
                <a:cs typeface="Helvetica Neue"/>
                <a:sym typeface="Helvetica Neue"/>
              </a:defRPr>
            </a:lvl4pPr>
            <a:lvl5pPr indent="-228600" lvl="4" marL="2286000" rtl="0">
              <a:spcBef>
                <a:spcPts val="0"/>
              </a:spcBef>
              <a:spcAft>
                <a:spcPts val="0"/>
              </a:spcAft>
              <a:buSzPts val="1100"/>
              <a:buFont typeface="Helvetica Neue"/>
              <a:buNone/>
              <a:defRPr sz="1100">
                <a:latin typeface="Helvetica Neue"/>
                <a:ea typeface="Helvetica Neue"/>
                <a:cs typeface="Helvetica Neue"/>
                <a:sym typeface="Helvetica Neue"/>
              </a:defRPr>
            </a:lvl5pPr>
            <a:lvl6pPr indent="-228600" lvl="5" marL="2743200" rtl="0">
              <a:spcBef>
                <a:spcPts val="0"/>
              </a:spcBef>
              <a:spcAft>
                <a:spcPts val="0"/>
              </a:spcAft>
              <a:buSzPts val="1100"/>
              <a:buFont typeface="Helvetica Neue"/>
              <a:buNone/>
              <a:defRPr sz="1100">
                <a:latin typeface="Helvetica Neue"/>
                <a:ea typeface="Helvetica Neue"/>
                <a:cs typeface="Helvetica Neue"/>
                <a:sym typeface="Helvetica Neue"/>
              </a:defRPr>
            </a:lvl6pPr>
            <a:lvl7pPr indent="-228600" lvl="6" marL="3200400" rtl="0">
              <a:spcBef>
                <a:spcPts val="0"/>
              </a:spcBef>
              <a:spcAft>
                <a:spcPts val="0"/>
              </a:spcAft>
              <a:buSzPts val="1100"/>
              <a:buFont typeface="Helvetica Neue"/>
              <a:buNone/>
              <a:defRPr sz="1100">
                <a:latin typeface="Helvetica Neue"/>
                <a:ea typeface="Helvetica Neue"/>
                <a:cs typeface="Helvetica Neue"/>
                <a:sym typeface="Helvetica Neue"/>
              </a:defRPr>
            </a:lvl7pPr>
            <a:lvl8pPr indent="-228600" lvl="7" marL="3657600" rtl="0">
              <a:spcBef>
                <a:spcPts val="0"/>
              </a:spcBef>
              <a:spcAft>
                <a:spcPts val="0"/>
              </a:spcAft>
              <a:buSzPts val="1100"/>
              <a:buFont typeface="Helvetica Neue"/>
              <a:buNone/>
              <a:defRPr sz="1100">
                <a:latin typeface="Helvetica Neue"/>
                <a:ea typeface="Helvetica Neue"/>
                <a:cs typeface="Helvetica Neue"/>
                <a:sym typeface="Helvetica Neue"/>
              </a:defRPr>
            </a:lvl8pPr>
            <a:lvl9pPr indent="-228600" lvl="8" marL="4114800" rtl="0">
              <a:spcBef>
                <a:spcPts val="0"/>
              </a:spcBef>
              <a:spcAft>
                <a:spcPts val="0"/>
              </a:spcAft>
              <a:buSzPts val="1100"/>
              <a:buFont typeface="Helvetica Neue"/>
              <a:buNone/>
              <a:defRPr sz="1100">
                <a:latin typeface="Helvetica Neue"/>
                <a:ea typeface="Helvetica Neue"/>
                <a:cs typeface="Helvetica Neue"/>
                <a:sym typeface="Helvetica Neue"/>
              </a:defRPr>
            </a:lvl9pPr>
          </a:lstStyle>
          <a:p/>
        </p:txBody>
      </p:sp>
      <p:sp>
        <p:nvSpPr>
          <p:cNvPr id="20" name="Google Shape;20;p5"/>
          <p:cNvSpPr txBox="1"/>
          <p:nvPr>
            <p:ph type="title"/>
          </p:nvPr>
        </p:nvSpPr>
        <p:spPr>
          <a:xfrm>
            <a:off x="1766625" y="132439"/>
            <a:ext cx="7225200" cy="471000"/>
          </a:xfrm>
          <a:prstGeom prst="rect">
            <a:avLst/>
          </a:prstGeom>
        </p:spPr>
        <p:txBody>
          <a:bodyPr anchorCtr="0" anchor="t" bIns="91400" lIns="91400" spcFirstLastPara="1" rIns="91400" wrap="square" tIns="91400">
            <a:noAutofit/>
          </a:bodyPr>
          <a:lstStyle>
            <a:lvl1pPr lvl="0" rtl="0" algn="r">
              <a:spcBef>
                <a:spcPts val="0"/>
              </a:spcBef>
              <a:spcAft>
                <a:spcPts val="0"/>
              </a:spcAft>
              <a:buNone/>
              <a:defRPr sz="1800">
                <a:latin typeface="Helvetica Neue"/>
                <a:ea typeface="Helvetica Neue"/>
                <a:cs typeface="Helvetica Neue"/>
                <a:sym typeface="Helvetica Neue"/>
              </a:defRPr>
            </a:lvl1pPr>
            <a:lvl2pPr lvl="1" rtl="0">
              <a:spcBef>
                <a:spcPts val="0"/>
              </a:spcBef>
              <a:spcAft>
                <a:spcPts val="0"/>
              </a:spcAft>
              <a:buNone/>
              <a:defRPr>
                <a:latin typeface="Helvetica Neue"/>
                <a:ea typeface="Helvetica Neue"/>
                <a:cs typeface="Helvetica Neue"/>
                <a:sym typeface="Helvetica Neue"/>
              </a:defRPr>
            </a:lvl2pPr>
            <a:lvl3pPr lvl="2" rtl="0">
              <a:spcBef>
                <a:spcPts val="0"/>
              </a:spcBef>
              <a:spcAft>
                <a:spcPts val="0"/>
              </a:spcAft>
              <a:buNone/>
              <a:defRPr>
                <a:latin typeface="Helvetica Neue"/>
                <a:ea typeface="Helvetica Neue"/>
                <a:cs typeface="Helvetica Neue"/>
                <a:sym typeface="Helvetica Neue"/>
              </a:defRPr>
            </a:lvl3pPr>
            <a:lvl4pPr lvl="3" rtl="0">
              <a:spcBef>
                <a:spcPts val="0"/>
              </a:spcBef>
              <a:spcAft>
                <a:spcPts val="0"/>
              </a:spcAft>
              <a:buNone/>
              <a:defRPr>
                <a:latin typeface="Helvetica Neue"/>
                <a:ea typeface="Helvetica Neue"/>
                <a:cs typeface="Helvetica Neue"/>
                <a:sym typeface="Helvetica Neue"/>
              </a:defRPr>
            </a:lvl4pPr>
            <a:lvl5pPr lvl="4" rtl="0">
              <a:spcBef>
                <a:spcPts val="0"/>
              </a:spcBef>
              <a:spcAft>
                <a:spcPts val="0"/>
              </a:spcAft>
              <a:buNone/>
              <a:defRPr>
                <a:latin typeface="Helvetica Neue"/>
                <a:ea typeface="Helvetica Neue"/>
                <a:cs typeface="Helvetica Neue"/>
                <a:sym typeface="Helvetica Neue"/>
              </a:defRPr>
            </a:lvl5pPr>
            <a:lvl6pPr lvl="5" rtl="0">
              <a:spcBef>
                <a:spcPts val="0"/>
              </a:spcBef>
              <a:spcAft>
                <a:spcPts val="0"/>
              </a:spcAft>
              <a:buNone/>
              <a:defRPr>
                <a:latin typeface="Helvetica Neue"/>
                <a:ea typeface="Helvetica Neue"/>
                <a:cs typeface="Helvetica Neue"/>
                <a:sym typeface="Helvetica Neue"/>
              </a:defRPr>
            </a:lvl6pPr>
            <a:lvl7pPr lvl="6" rtl="0">
              <a:spcBef>
                <a:spcPts val="0"/>
              </a:spcBef>
              <a:spcAft>
                <a:spcPts val="0"/>
              </a:spcAft>
              <a:buNone/>
              <a:defRPr>
                <a:latin typeface="Helvetica Neue"/>
                <a:ea typeface="Helvetica Neue"/>
                <a:cs typeface="Helvetica Neue"/>
                <a:sym typeface="Helvetica Neue"/>
              </a:defRPr>
            </a:lvl7pPr>
            <a:lvl8pPr lvl="7" rtl="0">
              <a:spcBef>
                <a:spcPts val="0"/>
              </a:spcBef>
              <a:spcAft>
                <a:spcPts val="0"/>
              </a:spcAft>
              <a:buNone/>
              <a:defRPr>
                <a:latin typeface="Helvetica Neue"/>
                <a:ea typeface="Helvetica Neue"/>
                <a:cs typeface="Helvetica Neue"/>
                <a:sym typeface="Helvetica Neue"/>
              </a:defRPr>
            </a:lvl8pPr>
            <a:lvl9pPr lvl="8" rtl="0">
              <a:spcBef>
                <a:spcPts val="0"/>
              </a:spcBef>
              <a:spcAft>
                <a:spcPts val="0"/>
              </a:spcAft>
              <a:buNone/>
              <a:defRPr>
                <a:latin typeface="Helvetica Neue"/>
                <a:ea typeface="Helvetica Neue"/>
                <a:cs typeface="Helvetica Neue"/>
                <a:sym typeface="Helvetica Neue"/>
              </a:defRPr>
            </a:lvl9pPr>
          </a:lstStyle>
          <a:p/>
        </p:txBody>
      </p:sp>
      <p:sp>
        <p:nvSpPr>
          <p:cNvPr id="21" name="Google Shape;21;p5"/>
          <p:cNvSpPr txBox="1"/>
          <p:nvPr>
            <p:ph idx="3" type="subTitle"/>
          </p:nvPr>
        </p:nvSpPr>
        <p:spPr>
          <a:xfrm>
            <a:off x="5046350" y="498000"/>
            <a:ext cx="3868200" cy="248700"/>
          </a:xfrm>
          <a:prstGeom prst="rect">
            <a:avLst/>
          </a:prstGeom>
        </p:spPr>
        <p:txBody>
          <a:bodyPr anchorCtr="0" anchor="t" bIns="0" lIns="0" spcFirstLastPara="1" rIns="0" wrap="square" tIns="0">
            <a:noAutofit/>
          </a:bodyPr>
          <a:lstStyle>
            <a:lvl1pPr lvl="0" rtl="0" algn="r">
              <a:spcBef>
                <a:spcPts val="0"/>
              </a:spcBef>
              <a:spcAft>
                <a:spcPts val="0"/>
              </a:spcAft>
              <a:buNone/>
              <a:defRPr b="0">
                <a:solidFill>
                  <a:srgbClr val="B7B7B7"/>
                </a:solidFill>
                <a:latin typeface="Helvetica Neue"/>
                <a:ea typeface="Helvetica Neue"/>
                <a:cs typeface="Helvetica Neue"/>
                <a:sym typeface="Helvetica Neue"/>
              </a:defRPr>
            </a:lvl1pPr>
            <a:lvl2pPr lvl="1" rtl="0">
              <a:spcBef>
                <a:spcPts val="0"/>
              </a:spcBef>
              <a:spcAft>
                <a:spcPts val="0"/>
              </a:spcAft>
              <a:buNone/>
              <a:defRPr>
                <a:latin typeface="Helvetica Neue"/>
                <a:ea typeface="Helvetica Neue"/>
                <a:cs typeface="Helvetica Neue"/>
                <a:sym typeface="Helvetica Neue"/>
              </a:defRPr>
            </a:lvl2pPr>
            <a:lvl3pPr lvl="2" rtl="0">
              <a:spcBef>
                <a:spcPts val="0"/>
              </a:spcBef>
              <a:spcAft>
                <a:spcPts val="0"/>
              </a:spcAft>
              <a:buNone/>
              <a:defRPr>
                <a:latin typeface="Helvetica Neue"/>
                <a:ea typeface="Helvetica Neue"/>
                <a:cs typeface="Helvetica Neue"/>
                <a:sym typeface="Helvetica Neue"/>
              </a:defRPr>
            </a:lvl3pPr>
            <a:lvl4pPr lvl="3" rtl="0">
              <a:spcBef>
                <a:spcPts val="0"/>
              </a:spcBef>
              <a:spcAft>
                <a:spcPts val="0"/>
              </a:spcAft>
              <a:buNone/>
              <a:defRPr>
                <a:latin typeface="Helvetica Neue"/>
                <a:ea typeface="Helvetica Neue"/>
                <a:cs typeface="Helvetica Neue"/>
                <a:sym typeface="Helvetica Neue"/>
              </a:defRPr>
            </a:lvl4pPr>
            <a:lvl5pPr lvl="4" rtl="0">
              <a:spcBef>
                <a:spcPts val="0"/>
              </a:spcBef>
              <a:spcAft>
                <a:spcPts val="0"/>
              </a:spcAft>
              <a:buNone/>
              <a:defRPr>
                <a:latin typeface="Helvetica Neue"/>
                <a:ea typeface="Helvetica Neue"/>
                <a:cs typeface="Helvetica Neue"/>
                <a:sym typeface="Helvetica Neue"/>
              </a:defRPr>
            </a:lvl5pPr>
            <a:lvl6pPr lvl="5" rtl="0">
              <a:spcBef>
                <a:spcPts val="0"/>
              </a:spcBef>
              <a:spcAft>
                <a:spcPts val="0"/>
              </a:spcAft>
              <a:buNone/>
              <a:defRPr>
                <a:latin typeface="Helvetica Neue"/>
                <a:ea typeface="Helvetica Neue"/>
                <a:cs typeface="Helvetica Neue"/>
                <a:sym typeface="Helvetica Neue"/>
              </a:defRPr>
            </a:lvl6pPr>
            <a:lvl7pPr lvl="6" rtl="0">
              <a:spcBef>
                <a:spcPts val="0"/>
              </a:spcBef>
              <a:spcAft>
                <a:spcPts val="0"/>
              </a:spcAft>
              <a:buNone/>
              <a:defRPr>
                <a:latin typeface="Helvetica Neue"/>
                <a:ea typeface="Helvetica Neue"/>
                <a:cs typeface="Helvetica Neue"/>
                <a:sym typeface="Helvetica Neue"/>
              </a:defRPr>
            </a:lvl7pPr>
            <a:lvl8pPr lvl="7" rtl="0">
              <a:spcBef>
                <a:spcPts val="0"/>
              </a:spcBef>
              <a:spcAft>
                <a:spcPts val="0"/>
              </a:spcAft>
              <a:buNone/>
              <a:defRPr>
                <a:latin typeface="Helvetica Neue"/>
                <a:ea typeface="Helvetica Neue"/>
                <a:cs typeface="Helvetica Neue"/>
                <a:sym typeface="Helvetica Neue"/>
              </a:defRPr>
            </a:lvl8pPr>
            <a:lvl9pPr lvl="8" rtl="0">
              <a:spcBef>
                <a:spcPts val="0"/>
              </a:spcBef>
              <a:spcAft>
                <a:spcPts val="0"/>
              </a:spcAft>
              <a:buNone/>
              <a:defRPr>
                <a:latin typeface="Helvetica Neue"/>
                <a:ea typeface="Helvetica Neue"/>
                <a:cs typeface="Helvetica Neue"/>
                <a:sym typeface="Helvetica Neue"/>
              </a:defRPr>
            </a:lvl9pPr>
          </a:lstStyle>
          <a:p/>
        </p:txBody>
      </p:sp>
      <p:sp>
        <p:nvSpPr>
          <p:cNvPr id="22" name="Google Shape;22;p5"/>
          <p:cNvSpPr txBox="1"/>
          <p:nvPr>
            <p:ph idx="4" type="subTitle"/>
          </p:nvPr>
        </p:nvSpPr>
        <p:spPr>
          <a:xfrm>
            <a:off x="229375" y="4729224"/>
            <a:ext cx="4342500" cy="226200"/>
          </a:xfrm>
          <a:prstGeom prst="rect">
            <a:avLst/>
          </a:prstGeom>
        </p:spPr>
        <p:txBody>
          <a:bodyPr anchorCtr="0" anchor="b" bIns="0" lIns="0" spcFirstLastPara="1" rIns="0" wrap="square" tIns="0">
            <a:noAutofit/>
          </a:bodyPr>
          <a:lstStyle>
            <a:lvl1pPr lvl="0" rtl="0">
              <a:spcBef>
                <a:spcPts val="0"/>
              </a:spcBef>
              <a:spcAft>
                <a:spcPts val="0"/>
              </a:spcAft>
              <a:buNone/>
              <a:defRPr sz="800"/>
            </a:lvl1pPr>
            <a:lvl2pPr lvl="1" rtl="0">
              <a:spcBef>
                <a:spcPts val="0"/>
              </a:spcBef>
              <a:spcAft>
                <a:spcPts val="0"/>
              </a:spcAft>
              <a:buNone/>
              <a:defRPr sz="800"/>
            </a:lvl2pPr>
            <a:lvl3pPr lvl="2" rtl="0">
              <a:spcBef>
                <a:spcPts val="0"/>
              </a:spcBef>
              <a:spcAft>
                <a:spcPts val="0"/>
              </a:spcAft>
              <a:buNone/>
              <a:defRPr sz="800"/>
            </a:lvl3pPr>
            <a:lvl4pPr lvl="3" rtl="0">
              <a:spcBef>
                <a:spcPts val="0"/>
              </a:spcBef>
              <a:spcAft>
                <a:spcPts val="0"/>
              </a:spcAft>
              <a:buNone/>
              <a:defRPr sz="800"/>
            </a:lvl4pPr>
            <a:lvl5pPr lvl="4" rtl="0">
              <a:spcBef>
                <a:spcPts val="0"/>
              </a:spcBef>
              <a:spcAft>
                <a:spcPts val="0"/>
              </a:spcAft>
              <a:buNone/>
              <a:defRPr sz="800"/>
            </a:lvl5pPr>
            <a:lvl6pPr lvl="5" rtl="0">
              <a:spcBef>
                <a:spcPts val="0"/>
              </a:spcBef>
              <a:spcAft>
                <a:spcPts val="0"/>
              </a:spcAft>
              <a:buNone/>
              <a:defRPr sz="800"/>
            </a:lvl6pPr>
            <a:lvl7pPr lvl="6" rtl="0">
              <a:spcBef>
                <a:spcPts val="0"/>
              </a:spcBef>
              <a:spcAft>
                <a:spcPts val="0"/>
              </a:spcAft>
              <a:buNone/>
              <a:defRPr sz="800"/>
            </a:lvl7pPr>
            <a:lvl8pPr lvl="7" rtl="0">
              <a:spcBef>
                <a:spcPts val="0"/>
              </a:spcBef>
              <a:spcAft>
                <a:spcPts val="0"/>
              </a:spcAft>
              <a:buNone/>
              <a:defRPr sz="800"/>
            </a:lvl8pPr>
            <a:lvl9pPr lvl="8" rtl="0">
              <a:spcBef>
                <a:spcPts val="0"/>
              </a:spcBef>
              <a:spcAft>
                <a:spcPts val="0"/>
              </a:spcAft>
              <a:buNone/>
              <a:defRPr sz="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
  <p:cSld name="CUSTOM_1_1">
    <p:bg>
      <p:bgPr>
        <a:solidFill>
          <a:srgbClr val="FFFFFF"/>
        </a:solidFill>
      </p:bgPr>
    </p:bg>
    <p:spTree>
      <p:nvGrpSpPr>
        <p:cNvPr id="23" name="Shape 23"/>
        <p:cNvGrpSpPr/>
        <p:nvPr/>
      </p:nvGrpSpPr>
      <p:grpSpPr>
        <a:xfrm>
          <a:off x="0" y="0"/>
          <a:ext cx="0" cy="0"/>
          <a:chOff x="0" y="0"/>
          <a:chExt cx="0" cy="0"/>
        </a:xfrm>
      </p:grpSpPr>
      <p:sp>
        <p:nvSpPr>
          <p:cNvPr id="24" name="Google Shape;24;p6"/>
          <p:cNvSpPr txBox="1"/>
          <p:nvPr>
            <p:ph type="title"/>
          </p:nvPr>
        </p:nvSpPr>
        <p:spPr>
          <a:xfrm>
            <a:off x="1296600" y="2006888"/>
            <a:ext cx="6550800" cy="10422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6700"/>
            </a:lvl1pPr>
            <a:lvl2pPr lvl="1" rtl="0" algn="ctr">
              <a:spcBef>
                <a:spcPts val="0"/>
              </a:spcBef>
              <a:spcAft>
                <a:spcPts val="0"/>
              </a:spcAft>
              <a:buNone/>
              <a:defRPr sz="7200"/>
            </a:lvl2pPr>
            <a:lvl3pPr lvl="2" rtl="0" algn="ctr">
              <a:spcBef>
                <a:spcPts val="0"/>
              </a:spcBef>
              <a:spcAft>
                <a:spcPts val="0"/>
              </a:spcAft>
              <a:buNone/>
              <a:defRPr sz="7200"/>
            </a:lvl3pPr>
            <a:lvl4pPr lvl="3" rtl="0" algn="ctr">
              <a:spcBef>
                <a:spcPts val="0"/>
              </a:spcBef>
              <a:spcAft>
                <a:spcPts val="0"/>
              </a:spcAft>
              <a:buNone/>
              <a:defRPr sz="7200"/>
            </a:lvl4pPr>
            <a:lvl5pPr lvl="4" rtl="0" algn="ctr">
              <a:spcBef>
                <a:spcPts val="0"/>
              </a:spcBef>
              <a:spcAft>
                <a:spcPts val="0"/>
              </a:spcAft>
              <a:buNone/>
              <a:defRPr sz="7200"/>
            </a:lvl5pPr>
            <a:lvl6pPr lvl="5" rtl="0" algn="ctr">
              <a:spcBef>
                <a:spcPts val="0"/>
              </a:spcBef>
              <a:spcAft>
                <a:spcPts val="0"/>
              </a:spcAft>
              <a:buNone/>
              <a:defRPr sz="7200"/>
            </a:lvl6pPr>
            <a:lvl7pPr lvl="6" rtl="0" algn="ctr">
              <a:spcBef>
                <a:spcPts val="0"/>
              </a:spcBef>
              <a:spcAft>
                <a:spcPts val="0"/>
              </a:spcAft>
              <a:buNone/>
              <a:defRPr sz="7200"/>
            </a:lvl7pPr>
            <a:lvl8pPr lvl="7" rtl="0" algn="ctr">
              <a:spcBef>
                <a:spcPts val="0"/>
              </a:spcBef>
              <a:spcAft>
                <a:spcPts val="0"/>
              </a:spcAft>
              <a:buNone/>
              <a:defRPr sz="7200"/>
            </a:lvl8pPr>
            <a:lvl9pPr lvl="8" rtl="0" algn="ctr">
              <a:spcBef>
                <a:spcPts val="0"/>
              </a:spcBef>
              <a:spcAft>
                <a:spcPts val="0"/>
              </a:spcAft>
              <a:buNone/>
              <a:defRPr sz="7200"/>
            </a:lvl9pPr>
          </a:lstStyle>
          <a:p/>
        </p:txBody>
      </p:sp>
      <p:sp>
        <p:nvSpPr>
          <p:cNvPr id="25" name="Google Shape;25;p6"/>
          <p:cNvSpPr txBox="1"/>
          <p:nvPr>
            <p:ph idx="1" type="subTitle"/>
          </p:nvPr>
        </p:nvSpPr>
        <p:spPr>
          <a:xfrm>
            <a:off x="2327775" y="1730463"/>
            <a:ext cx="4572000" cy="4137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b="0" sz="2500">
                <a:solidFill>
                  <a:srgbClr val="999999"/>
                </a:solidFill>
              </a:defRPr>
            </a:lvl1pPr>
            <a:lvl2pPr lvl="1" rtl="0" algn="ctr">
              <a:spcBef>
                <a:spcPts val="0"/>
              </a:spcBef>
              <a:spcAft>
                <a:spcPts val="0"/>
              </a:spcAft>
              <a:buNone/>
              <a:defRPr sz="1800"/>
            </a:lvl2pPr>
            <a:lvl3pPr lvl="2" rtl="0" algn="ctr">
              <a:spcBef>
                <a:spcPts val="0"/>
              </a:spcBef>
              <a:spcAft>
                <a:spcPts val="0"/>
              </a:spcAft>
              <a:buNone/>
              <a:defRPr sz="1800"/>
            </a:lvl3pPr>
            <a:lvl4pPr lvl="3" rtl="0" algn="ctr">
              <a:spcBef>
                <a:spcPts val="0"/>
              </a:spcBef>
              <a:spcAft>
                <a:spcPts val="0"/>
              </a:spcAft>
              <a:buNone/>
              <a:defRPr sz="1800"/>
            </a:lvl4pPr>
            <a:lvl5pPr lvl="4" rtl="0" algn="ctr">
              <a:spcBef>
                <a:spcPts val="0"/>
              </a:spcBef>
              <a:spcAft>
                <a:spcPts val="0"/>
              </a:spcAft>
              <a:buNone/>
              <a:defRPr sz="1800"/>
            </a:lvl5pPr>
            <a:lvl6pPr lvl="5" rtl="0" algn="ctr">
              <a:spcBef>
                <a:spcPts val="0"/>
              </a:spcBef>
              <a:spcAft>
                <a:spcPts val="0"/>
              </a:spcAft>
              <a:buNone/>
              <a:defRPr sz="1800"/>
            </a:lvl6pPr>
            <a:lvl7pPr lvl="6" rtl="0" algn="ctr">
              <a:spcBef>
                <a:spcPts val="0"/>
              </a:spcBef>
              <a:spcAft>
                <a:spcPts val="0"/>
              </a:spcAft>
              <a:buNone/>
              <a:defRPr sz="1800"/>
            </a:lvl7pPr>
            <a:lvl8pPr lvl="7" rtl="0" algn="ctr">
              <a:spcBef>
                <a:spcPts val="0"/>
              </a:spcBef>
              <a:spcAft>
                <a:spcPts val="0"/>
              </a:spcAft>
              <a:buNone/>
              <a:defRPr sz="1800"/>
            </a:lvl8pPr>
            <a:lvl9pPr lvl="8" rtl="0" algn="ctr">
              <a:spcBef>
                <a:spcPts val="0"/>
              </a:spcBef>
              <a:spcAft>
                <a:spcPts val="0"/>
              </a:spcAft>
              <a:buNone/>
              <a:defRPr sz="1800"/>
            </a:lvl9pPr>
          </a:lstStyle>
          <a:p/>
        </p:txBody>
      </p:sp>
      <p:sp>
        <p:nvSpPr>
          <p:cNvPr id="26" name="Google Shape;26;p6"/>
          <p:cNvSpPr txBox="1"/>
          <p:nvPr/>
        </p:nvSpPr>
        <p:spPr>
          <a:xfrm>
            <a:off x="6715075" y="1235075"/>
            <a:ext cx="5035200" cy="5813400"/>
          </a:xfrm>
          <a:prstGeom prst="rect">
            <a:avLst/>
          </a:prstGeom>
          <a:noFill/>
          <a:ln>
            <a:noFill/>
          </a:ln>
          <a:effectLst>
            <a:outerShdw blurRad="828675" rotWithShape="0" algn="bl" dir="5400000" dist="9525">
              <a:srgbClr val="000000">
                <a:alpha val="8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US" sz="40000">
                <a:solidFill>
                  <a:srgbClr val="FFFFFF"/>
                </a:solidFill>
              </a:rPr>
              <a:t>+</a:t>
            </a:r>
            <a:endParaRPr b="1" sz="40000">
              <a:solidFill>
                <a:srgbClr val="FFFFFF"/>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 6">
  <p:cSld name="CUSTOM_1_2_1_2_1_1">
    <p:bg>
      <p:bgPr>
        <a:solidFill>
          <a:srgbClr val="FFFFFF"/>
        </a:solidFill>
      </p:bgPr>
    </p:bg>
    <p:spTree>
      <p:nvGrpSpPr>
        <p:cNvPr id="27" name="Shape 27"/>
        <p:cNvGrpSpPr/>
        <p:nvPr/>
      </p:nvGrpSpPr>
      <p:grpSpPr>
        <a:xfrm>
          <a:off x="0" y="0"/>
          <a:ext cx="0" cy="0"/>
          <a:chOff x="0" y="0"/>
          <a:chExt cx="0" cy="0"/>
        </a:xfrm>
      </p:grpSpPr>
      <p:sp>
        <p:nvSpPr>
          <p:cNvPr id="28" name="Google Shape;28;p7"/>
          <p:cNvSpPr txBox="1"/>
          <p:nvPr>
            <p:ph type="title"/>
          </p:nvPr>
        </p:nvSpPr>
        <p:spPr>
          <a:xfrm>
            <a:off x="1766625" y="132439"/>
            <a:ext cx="7225200" cy="471000"/>
          </a:xfrm>
          <a:prstGeom prst="rect">
            <a:avLst/>
          </a:prstGeom>
        </p:spPr>
        <p:txBody>
          <a:bodyPr anchorCtr="0" anchor="t" bIns="91400" lIns="91400" spcFirstLastPara="1" rIns="91400" wrap="square" tIns="91400">
            <a:noAutofit/>
          </a:bodyPr>
          <a:lstStyle>
            <a:lvl1pPr lvl="0" rtl="0" algn="r">
              <a:spcBef>
                <a:spcPts val="0"/>
              </a:spcBef>
              <a:spcAft>
                <a:spcPts val="0"/>
              </a:spcAft>
              <a:buNone/>
              <a:defRPr b="1"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9" name="Google Shape;29;p7"/>
          <p:cNvSpPr txBox="1"/>
          <p:nvPr>
            <p:ph idx="1" type="subTitle"/>
          </p:nvPr>
        </p:nvSpPr>
        <p:spPr>
          <a:xfrm rot="-5400000">
            <a:off x="-2344775" y="2411750"/>
            <a:ext cx="5148300" cy="318300"/>
          </a:xfrm>
          <a:prstGeom prst="rect">
            <a:avLst/>
          </a:prstGeom>
        </p:spPr>
        <p:txBody>
          <a:bodyPr anchorCtr="0" anchor="ctr" bIns="91400" lIns="91400" spcFirstLastPara="1" rIns="91400" wrap="square" tIns="91400">
            <a:noAutofit/>
          </a:bodyPr>
          <a:lstStyle>
            <a:lvl1pPr lvl="0" rtl="0" algn="ctr">
              <a:spcBef>
                <a:spcPts val="0"/>
              </a:spcBef>
              <a:spcAft>
                <a:spcPts val="0"/>
              </a:spcAft>
              <a:buNone/>
              <a:defRPr sz="1200"/>
            </a:lvl1pPr>
            <a:lvl2pPr lvl="1" rtl="0" algn="ctr">
              <a:spcBef>
                <a:spcPts val="0"/>
              </a:spcBef>
              <a:spcAft>
                <a:spcPts val="0"/>
              </a:spcAft>
              <a:buNone/>
              <a:defRPr sz="1200"/>
            </a:lvl2pPr>
            <a:lvl3pPr lvl="2" rtl="0" algn="ctr">
              <a:spcBef>
                <a:spcPts val="0"/>
              </a:spcBef>
              <a:spcAft>
                <a:spcPts val="0"/>
              </a:spcAft>
              <a:buNone/>
              <a:defRPr sz="1200"/>
            </a:lvl3pPr>
            <a:lvl4pPr lvl="3" rtl="0" algn="ctr">
              <a:spcBef>
                <a:spcPts val="0"/>
              </a:spcBef>
              <a:spcAft>
                <a:spcPts val="0"/>
              </a:spcAft>
              <a:buNone/>
              <a:defRPr sz="1200"/>
            </a:lvl4pPr>
            <a:lvl5pPr lvl="4" rtl="0" algn="ctr">
              <a:spcBef>
                <a:spcPts val="0"/>
              </a:spcBef>
              <a:spcAft>
                <a:spcPts val="0"/>
              </a:spcAft>
              <a:buNone/>
              <a:defRPr sz="1200"/>
            </a:lvl5pPr>
            <a:lvl6pPr lvl="5" rtl="0" algn="ctr">
              <a:spcBef>
                <a:spcPts val="0"/>
              </a:spcBef>
              <a:spcAft>
                <a:spcPts val="0"/>
              </a:spcAft>
              <a:buNone/>
              <a:defRPr sz="1200"/>
            </a:lvl6pPr>
            <a:lvl7pPr lvl="6" rtl="0" algn="ctr">
              <a:spcBef>
                <a:spcPts val="0"/>
              </a:spcBef>
              <a:spcAft>
                <a:spcPts val="0"/>
              </a:spcAft>
              <a:buNone/>
              <a:defRPr sz="1200"/>
            </a:lvl7pPr>
            <a:lvl8pPr lvl="7" rtl="0" algn="ctr">
              <a:spcBef>
                <a:spcPts val="0"/>
              </a:spcBef>
              <a:spcAft>
                <a:spcPts val="0"/>
              </a:spcAft>
              <a:buNone/>
              <a:defRPr sz="1200"/>
            </a:lvl8pPr>
            <a:lvl9pPr lvl="8" rtl="0" algn="ctr">
              <a:spcBef>
                <a:spcPts val="0"/>
              </a:spcBef>
              <a:spcAft>
                <a:spcPts val="0"/>
              </a:spcAft>
              <a:buNone/>
              <a:defRPr sz="1200"/>
            </a:lvl9pPr>
          </a:lstStyle>
          <a:p/>
        </p:txBody>
      </p:sp>
      <p:sp>
        <p:nvSpPr>
          <p:cNvPr id="30" name="Google Shape;30;p7"/>
          <p:cNvSpPr txBox="1"/>
          <p:nvPr>
            <p:ph idx="2" type="subTitle"/>
          </p:nvPr>
        </p:nvSpPr>
        <p:spPr>
          <a:xfrm>
            <a:off x="5046350" y="498000"/>
            <a:ext cx="3868200" cy="248700"/>
          </a:xfrm>
          <a:prstGeom prst="rect">
            <a:avLst/>
          </a:prstGeom>
        </p:spPr>
        <p:txBody>
          <a:bodyPr anchorCtr="0" anchor="t" bIns="0" lIns="0" spcFirstLastPara="1" rIns="0" wrap="square" tIns="0">
            <a:noAutofit/>
          </a:bodyPr>
          <a:lstStyle>
            <a:lvl1pPr lvl="0" rtl="0" algn="r">
              <a:spcBef>
                <a:spcPts val="0"/>
              </a:spcBef>
              <a:spcAft>
                <a:spcPts val="0"/>
              </a:spcAft>
              <a:buNone/>
              <a:defRPr b="0">
                <a:solidFill>
                  <a:srgbClr val="B7B7B7"/>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graphicFrame>
        <p:nvGraphicFramePr>
          <p:cNvPr id="31" name="Google Shape;31;p7"/>
          <p:cNvGraphicFramePr/>
          <p:nvPr/>
        </p:nvGraphicFramePr>
        <p:xfrm>
          <a:off x="931625" y="1100825"/>
          <a:ext cx="3000000" cy="3000000"/>
        </p:xfrm>
        <a:graphic>
          <a:graphicData uri="http://schemas.openxmlformats.org/drawingml/2006/table">
            <a:tbl>
              <a:tblPr>
                <a:noFill/>
                <a:tableStyleId>{5DC57D16-180E-48D1-93CA-76168695DEF6}</a:tableStyleId>
              </a:tblPr>
              <a:tblGrid>
                <a:gridCol w="1293600"/>
                <a:gridCol w="1293600"/>
                <a:gridCol w="1293600"/>
                <a:gridCol w="1293600"/>
                <a:gridCol w="1293600"/>
                <a:gridCol w="1293600"/>
              </a:tblGrid>
              <a:tr h="1690600">
                <a:tc>
                  <a:txBody>
                    <a:bodyPr/>
                    <a:lstStyle/>
                    <a:p>
                      <a:pPr indent="0" lvl="0" marL="0" rtl="0" algn="ctr">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sz="900">
                        <a:solidFill>
                          <a:srgbClr val="000000"/>
                        </a:solidFill>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758075">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32" name="Google Shape;32;p7"/>
          <p:cNvSpPr txBox="1"/>
          <p:nvPr>
            <p:ph idx="3" type="subTitle"/>
          </p:nvPr>
        </p:nvSpPr>
        <p:spPr>
          <a:xfrm>
            <a:off x="938625" y="1090025"/>
            <a:ext cx="12864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3" name="Google Shape;33;p7"/>
          <p:cNvSpPr txBox="1"/>
          <p:nvPr>
            <p:ph idx="4" type="subTitle"/>
          </p:nvPr>
        </p:nvSpPr>
        <p:spPr>
          <a:xfrm>
            <a:off x="2224790" y="1090025"/>
            <a:ext cx="12864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4" name="Google Shape;34;p7"/>
          <p:cNvSpPr txBox="1"/>
          <p:nvPr>
            <p:ph idx="5" type="subTitle"/>
          </p:nvPr>
        </p:nvSpPr>
        <p:spPr>
          <a:xfrm>
            <a:off x="3520322" y="1090025"/>
            <a:ext cx="12864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5" name="Google Shape;35;p7"/>
          <p:cNvSpPr txBox="1"/>
          <p:nvPr>
            <p:ph idx="6" type="subTitle"/>
          </p:nvPr>
        </p:nvSpPr>
        <p:spPr>
          <a:xfrm>
            <a:off x="4815855" y="1090025"/>
            <a:ext cx="12864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6" name="Google Shape;36;p7"/>
          <p:cNvSpPr txBox="1"/>
          <p:nvPr>
            <p:ph idx="7" type="subTitle"/>
          </p:nvPr>
        </p:nvSpPr>
        <p:spPr>
          <a:xfrm>
            <a:off x="6111387" y="1090025"/>
            <a:ext cx="12864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7" name="Google Shape;37;p7"/>
          <p:cNvSpPr txBox="1"/>
          <p:nvPr>
            <p:ph idx="8" type="subTitle"/>
          </p:nvPr>
        </p:nvSpPr>
        <p:spPr>
          <a:xfrm>
            <a:off x="7406919" y="1090025"/>
            <a:ext cx="12864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 9">
  <p:cSld name="CUSTOM_1_2_1_2">
    <p:bg>
      <p:bgPr>
        <a:solidFill>
          <a:srgbClr val="FFFFFF"/>
        </a:solidFill>
      </p:bgPr>
    </p:bg>
    <p:spTree>
      <p:nvGrpSpPr>
        <p:cNvPr id="38" name="Shape 38"/>
        <p:cNvGrpSpPr/>
        <p:nvPr/>
      </p:nvGrpSpPr>
      <p:grpSpPr>
        <a:xfrm>
          <a:off x="0" y="0"/>
          <a:ext cx="0" cy="0"/>
          <a:chOff x="0" y="0"/>
          <a:chExt cx="0" cy="0"/>
        </a:xfrm>
      </p:grpSpPr>
      <p:sp>
        <p:nvSpPr>
          <p:cNvPr id="39" name="Google Shape;39;p8"/>
          <p:cNvSpPr txBox="1"/>
          <p:nvPr>
            <p:ph type="title"/>
          </p:nvPr>
        </p:nvSpPr>
        <p:spPr>
          <a:xfrm>
            <a:off x="1766625" y="132439"/>
            <a:ext cx="7225200" cy="471000"/>
          </a:xfrm>
          <a:prstGeom prst="rect">
            <a:avLst/>
          </a:prstGeom>
        </p:spPr>
        <p:txBody>
          <a:bodyPr anchorCtr="0" anchor="t" bIns="91400" lIns="91400" spcFirstLastPara="1" rIns="91400" wrap="square" tIns="91400">
            <a:noAutofit/>
          </a:bodyPr>
          <a:lstStyle>
            <a:lvl1pPr lvl="0" rtl="0" algn="r">
              <a:spcBef>
                <a:spcPts val="0"/>
              </a:spcBef>
              <a:spcAft>
                <a:spcPts val="0"/>
              </a:spcAft>
              <a:buNone/>
              <a:defRPr b="1"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0" name="Google Shape;40;p8"/>
          <p:cNvSpPr txBox="1"/>
          <p:nvPr>
            <p:ph idx="1" type="subTitle"/>
          </p:nvPr>
        </p:nvSpPr>
        <p:spPr>
          <a:xfrm rot="-5400000">
            <a:off x="-2344775" y="2411750"/>
            <a:ext cx="5148300" cy="318300"/>
          </a:xfrm>
          <a:prstGeom prst="rect">
            <a:avLst/>
          </a:prstGeom>
        </p:spPr>
        <p:txBody>
          <a:bodyPr anchorCtr="0" anchor="ctr" bIns="91400" lIns="91400" spcFirstLastPara="1" rIns="91400" wrap="square" tIns="91400">
            <a:noAutofit/>
          </a:bodyPr>
          <a:lstStyle>
            <a:lvl1pPr lvl="0" rtl="0" algn="ctr">
              <a:spcBef>
                <a:spcPts val="0"/>
              </a:spcBef>
              <a:spcAft>
                <a:spcPts val="0"/>
              </a:spcAft>
              <a:buNone/>
              <a:defRPr sz="1200"/>
            </a:lvl1pPr>
            <a:lvl2pPr lvl="1" rtl="0" algn="ctr">
              <a:spcBef>
                <a:spcPts val="0"/>
              </a:spcBef>
              <a:spcAft>
                <a:spcPts val="0"/>
              </a:spcAft>
              <a:buNone/>
              <a:defRPr sz="1200"/>
            </a:lvl2pPr>
            <a:lvl3pPr lvl="2" rtl="0" algn="ctr">
              <a:spcBef>
                <a:spcPts val="0"/>
              </a:spcBef>
              <a:spcAft>
                <a:spcPts val="0"/>
              </a:spcAft>
              <a:buNone/>
              <a:defRPr sz="1200"/>
            </a:lvl3pPr>
            <a:lvl4pPr lvl="3" rtl="0" algn="ctr">
              <a:spcBef>
                <a:spcPts val="0"/>
              </a:spcBef>
              <a:spcAft>
                <a:spcPts val="0"/>
              </a:spcAft>
              <a:buNone/>
              <a:defRPr sz="1200"/>
            </a:lvl4pPr>
            <a:lvl5pPr lvl="4" rtl="0" algn="ctr">
              <a:spcBef>
                <a:spcPts val="0"/>
              </a:spcBef>
              <a:spcAft>
                <a:spcPts val="0"/>
              </a:spcAft>
              <a:buNone/>
              <a:defRPr sz="1200"/>
            </a:lvl5pPr>
            <a:lvl6pPr lvl="5" rtl="0" algn="ctr">
              <a:spcBef>
                <a:spcPts val="0"/>
              </a:spcBef>
              <a:spcAft>
                <a:spcPts val="0"/>
              </a:spcAft>
              <a:buNone/>
              <a:defRPr sz="1200"/>
            </a:lvl6pPr>
            <a:lvl7pPr lvl="6" rtl="0" algn="ctr">
              <a:spcBef>
                <a:spcPts val="0"/>
              </a:spcBef>
              <a:spcAft>
                <a:spcPts val="0"/>
              </a:spcAft>
              <a:buNone/>
              <a:defRPr sz="1200"/>
            </a:lvl7pPr>
            <a:lvl8pPr lvl="7" rtl="0" algn="ctr">
              <a:spcBef>
                <a:spcPts val="0"/>
              </a:spcBef>
              <a:spcAft>
                <a:spcPts val="0"/>
              </a:spcAft>
              <a:buNone/>
              <a:defRPr sz="1200"/>
            </a:lvl8pPr>
            <a:lvl9pPr lvl="8" rtl="0" algn="ctr">
              <a:spcBef>
                <a:spcPts val="0"/>
              </a:spcBef>
              <a:spcAft>
                <a:spcPts val="0"/>
              </a:spcAft>
              <a:buNone/>
              <a:defRPr sz="1200"/>
            </a:lvl9pPr>
          </a:lstStyle>
          <a:p/>
        </p:txBody>
      </p:sp>
      <p:sp>
        <p:nvSpPr>
          <p:cNvPr id="41" name="Google Shape;41;p8"/>
          <p:cNvSpPr txBox="1"/>
          <p:nvPr>
            <p:ph idx="2" type="subTitle"/>
          </p:nvPr>
        </p:nvSpPr>
        <p:spPr>
          <a:xfrm>
            <a:off x="5046350" y="498000"/>
            <a:ext cx="3868200" cy="248700"/>
          </a:xfrm>
          <a:prstGeom prst="rect">
            <a:avLst/>
          </a:prstGeom>
        </p:spPr>
        <p:txBody>
          <a:bodyPr anchorCtr="0" anchor="t" bIns="0" lIns="0" spcFirstLastPara="1" rIns="0" wrap="square" tIns="0">
            <a:noAutofit/>
          </a:bodyPr>
          <a:lstStyle>
            <a:lvl1pPr lvl="0" rtl="0" algn="r">
              <a:spcBef>
                <a:spcPts val="0"/>
              </a:spcBef>
              <a:spcAft>
                <a:spcPts val="0"/>
              </a:spcAft>
              <a:buNone/>
              <a:defRPr b="0">
                <a:solidFill>
                  <a:srgbClr val="B7B7B7"/>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graphicFrame>
        <p:nvGraphicFramePr>
          <p:cNvPr id="42" name="Google Shape;42;p8"/>
          <p:cNvGraphicFramePr/>
          <p:nvPr/>
        </p:nvGraphicFramePr>
        <p:xfrm>
          <a:off x="931625" y="1100825"/>
          <a:ext cx="3000000" cy="3000000"/>
        </p:xfrm>
        <a:graphic>
          <a:graphicData uri="http://schemas.openxmlformats.org/drawingml/2006/table">
            <a:tbl>
              <a:tblPr>
                <a:noFill/>
                <a:tableStyleId>{5DC57D16-180E-48D1-93CA-76168695DEF6}</a:tableStyleId>
              </a:tblPr>
              <a:tblGrid>
                <a:gridCol w="860550"/>
                <a:gridCol w="860550"/>
                <a:gridCol w="860550"/>
                <a:gridCol w="860550"/>
                <a:gridCol w="860550"/>
                <a:gridCol w="860550"/>
                <a:gridCol w="860550"/>
                <a:gridCol w="860550"/>
                <a:gridCol w="860550"/>
              </a:tblGrid>
              <a:tr h="1690600">
                <a:tc>
                  <a:txBody>
                    <a:bodyPr/>
                    <a:lstStyle/>
                    <a:p>
                      <a:pPr indent="0" lvl="0" marL="0" rtl="0" algn="ctr">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sz="900">
                        <a:solidFill>
                          <a:srgbClr val="000000"/>
                        </a:solidFill>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sz="900">
                        <a:solidFill>
                          <a:srgbClr val="000000"/>
                        </a:solidFill>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sz="900">
                        <a:solidFill>
                          <a:srgbClr val="000000"/>
                        </a:solidFill>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sz="900">
                        <a:solidFill>
                          <a:srgbClr val="000000"/>
                        </a:solidFill>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758075">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43" name="Google Shape;43;p8"/>
          <p:cNvSpPr txBox="1"/>
          <p:nvPr>
            <p:ph idx="3" type="subTitle"/>
          </p:nvPr>
        </p:nvSpPr>
        <p:spPr>
          <a:xfrm>
            <a:off x="938625" y="1090025"/>
            <a:ext cx="8550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4" name="Google Shape;44;p8"/>
          <p:cNvSpPr txBox="1"/>
          <p:nvPr>
            <p:ph idx="4" type="subTitle"/>
          </p:nvPr>
        </p:nvSpPr>
        <p:spPr>
          <a:xfrm>
            <a:off x="1793621" y="1090025"/>
            <a:ext cx="8550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5" name="Google Shape;45;p8"/>
          <p:cNvSpPr txBox="1"/>
          <p:nvPr>
            <p:ph idx="5" type="subTitle"/>
          </p:nvPr>
        </p:nvSpPr>
        <p:spPr>
          <a:xfrm>
            <a:off x="2654845" y="1090025"/>
            <a:ext cx="8550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6" name="Google Shape;46;p8"/>
          <p:cNvSpPr txBox="1"/>
          <p:nvPr>
            <p:ph idx="6" type="subTitle"/>
          </p:nvPr>
        </p:nvSpPr>
        <p:spPr>
          <a:xfrm>
            <a:off x="3516068" y="1090025"/>
            <a:ext cx="8550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7" name="Google Shape;47;p8"/>
          <p:cNvSpPr txBox="1"/>
          <p:nvPr>
            <p:ph idx="7" type="subTitle"/>
          </p:nvPr>
        </p:nvSpPr>
        <p:spPr>
          <a:xfrm>
            <a:off x="4377292" y="1090025"/>
            <a:ext cx="8550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8" name="Google Shape;48;p8"/>
          <p:cNvSpPr txBox="1"/>
          <p:nvPr>
            <p:ph idx="8" type="subTitle"/>
          </p:nvPr>
        </p:nvSpPr>
        <p:spPr>
          <a:xfrm>
            <a:off x="5238515" y="1090025"/>
            <a:ext cx="8550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9" name="Google Shape;49;p8"/>
          <p:cNvSpPr txBox="1"/>
          <p:nvPr>
            <p:ph idx="9" type="subTitle"/>
          </p:nvPr>
        </p:nvSpPr>
        <p:spPr>
          <a:xfrm>
            <a:off x="6099738" y="1090025"/>
            <a:ext cx="8550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0" name="Google Shape;50;p8"/>
          <p:cNvSpPr txBox="1"/>
          <p:nvPr>
            <p:ph idx="13" type="subTitle"/>
          </p:nvPr>
        </p:nvSpPr>
        <p:spPr>
          <a:xfrm>
            <a:off x="6960962" y="1090025"/>
            <a:ext cx="8550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1" name="Google Shape;51;p8"/>
          <p:cNvSpPr txBox="1"/>
          <p:nvPr>
            <p:ph idx="14" type="subTitle"/>
          </p:nvPr>
        </p:nvSpPr>
        <p:spPr>
          <a:xfrm>
            <a:off x="7822162" y="1090025"/>
            <a:ext cx="8550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 8">
  <p:cSld name="CUSTOM_1_2_1_2_2">
    <p:bg>
      <p:bgPr>
        <a:solidFill>
          <a:srgbClr val="FFFFFF"/>
        </a:solidFill>
      </p:bgPr>
    </p:bg>
    <p:spTree>
      <p:nvGrpSpPr>
        <p:cNvPr id="52" name="Shape 52"/>
        <p:cNvGrpSpPr/>
        <p:nvPr/>
      </p:nvGrpSpPr>
      <p:grpSpPr>
        <a:xfrm>
          <a:off x="0" y="0"/>
          <a:ext cx="0" cy="0"/>
          <a:chOff x="0" y="0"/>
          <a:chExt cx="0" cy="0"/>
        </a:xfrm>
      </p:grpSpPr>
      <p:sp>
        <p:nvSpPr>
          <p:cNvPr id="53" name="Google Shape;53;p9"/>
          <p:cNvSpPr txBox="1"/>
          <p:nvPr>
            <p:ph type="title"/>
          </p:nvPr>
        </p:nvSpPr>
        <p:spPr>
          <a:xfrm>
            <a:off x="1766625" y="132439"/>
            <a:ext cx="7225200" cy="471000"/>
          </a:xfrm>
          <a:prstGeom prst="rect">
            <a:avLst/>
          </a:prstGeom>
        </p:spPr>
        <p:txBody>
          <a:bodyPr anchorCtr="0" anchor="t" bIns="91400" lIns="91400" spcFirstLastPara="1" rIns="91400" wrap="square" tIns="91400">
            <a:noAutofit/>
          </a:bodyPr>
          <a:lstStyle>
            <a:lvl1pPr lvl="0" rtl="0" algn="r">
              <a:spcBef>
                <a:spcPts val="0"/>
              </a:spcBef>
              <a:spcAft>
                <a:spcPts val="0"/>
              </a:spcAft>
              <a:buNone/>
              <a:defRPr b="1"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4" name="Google Shape;54;p9"/>
          <p:cNvSpPr txBox="1"/>
          <p:nvPr>
            <p:ph idx="1" type="subTitle"/>
          </p:nvPr>
        </p:nvSpPr>
        <p:spPr>
          <a:xfrm rot="-5400000">
            <a:off x="-2344775" y="2411750"/>
            <a:ext cx="5148300" cy="318300"/>
          </a:xfrm>
          <a:prstGeom prst="rect">
            <a:avLst/>
          </a:prstGeom>
        </p:spPr>
        <p:txBody>
          <a:bodyPr anchorCtr="0" anchor="ctr" bIns="91400" lIns="91400" spcFirstLastPara="1" rIns="91400" wrap="square" tIns="91400">
            <a:noAutofit/>
          </a:bodyPr>
          <a:lstStyle>
            <a:lvl1pPr lvl="0" rtl="0" algn="ctr">
              <a:spcBef>
                <a:spcPts val="0"/>
              </a:spcBef>
              <a:spcAft>
                <a:spcPts val="0"/>
              </a:spcAft>
              <a:buNone/>
              <a:defRPr sz="1200"/>
            </a:lvl1pPr>
            <a:lvl2pPr lvl="1" rtl="0" algn="ctr">
              <a:spcBef>
                <a:spcPts val="0"/>
              </a:spcBef>
              <a:spcAft>
                <a:spcPts val="0"/>
              </a:spcAft>
              <a:buNone/>
              <a:defRPr sz="1200"/>
            </a:lvl2pPr>
            <a:lvl3pPr lvl="2" rtl="0" algn="ctr">
              <a:spcBef>
                <a:spcPts val="0"/>
              </a:spcBef>
              <a:spcAft>
                <a:spcPts val="0"/>
              </a:spcAft>
              <a:buNone/>
              <a:defRPr sz="1200"/>
            </a:lvl3pPr>
            <a:lvl4pPr lvl="3" rtl="0" algn="ctr">
              <a:spcBef>
                <a:spcPts val="0"/>
              </a:spcBef>
              <a:spcAft>
                <a:spcPts val="0"/>
              </a:spcAft>
              <a:buNone/>
              <a:defRPr sz="1200"/>
            </a:lvl4pPr>
            <a:lvl5pPr lvl="4" rtl="0" algn="ctr">
              <a:spcBef>
                <a:spcPts val="0"/>
              </a:spcBef>
              <a:spcAft>
                <a:spcPts val="0"/>
              </a:spcAft>
              <a:buNone/>
              <a:defRPr sz="1200"/>
            </a:lvl5pPr>
            <a:lvl6pPr lvl="5" rtl="0" algn="ctr">
              <a:spcBef>
                <a:spcPts val="0"/>
              </a:spcBef>
              <a:spcAft>
                <a:spcPts val="0"/>
              </a:spcAft>
              <a:buNone/>
              <a:defRPr sz="1200"/>
            </a:lvl6pPr>
            <a:lvl7pPr lvl="6" rtl="0" algn="ctr">
              <a:spcBef>
                <a:spcPts val="0"/>
              </a:spcBef>
              <a:spcAft>
                <a:spcPts val="0"/>
              </a:spcAft>
              <a:buNone/>
              <a:defRPr sz="1200"/>
            </a:lvl7pPr>
            <a:lvl8pPr lvl="7" rtl="0" algn="ctr">
              <a:spcBef>
                <a:spcPts val="0"/>
              </a:spcBef>
              <a:spcAft>
                <a:spcPts val="0"/>
              </a:spcAft>
              <a:buNone/>
              <a:defRPr sz="1200"/>
            </a:lvl8pPr>
            <a:lvl9pPr lvl="8" rtl="0" algn="ctr">
              <a:spcBef>
                <a:spcPts val="0"/>
              </a:spcBef>
              <a:spcAft>
                <a:spcPts val="0"/>
              </a:spcAft>
              <a:buNone/>
              <a:defRPr sz="1200"/>
            </a:lvl9pPr>
          </a:lstStyle>
          <a:p/>
        </p:txBody>
      </p:sp>
      <p:sp>
        <p:nvSpPr>
          <p:cNvPr id="55" name="Google Shape;55;p9"/>
          <p:cNvSpPr txBox="1"/>
          <p:nvPr>
            <p:ph idx="2" type="subTitle"/>
          </p:nvPr>
        </p:nvSpPr>
        <p:spPr>
          <a:xfrm>
            <a:off x="5046350" y="498000"/>
            <a:ext cx="3868200" cy="248700"/>
          </a:xfrm>
          <a:prstGeom prst="rect">
            <a:avLst/>
          </a:prstGeom>
        </p:spPr>
        <p:txBody>
          <a:bodyPr anchorCtr="0" anchor="t" bIns="0" lIns="0" spcFirstLastPara="1" rIns="0" wrap="square" tIns="0">
            <a:noAutofit/>
          </a:bodyPr>
          <a:lstStyle>
            <a:lvl1pPr lvl="0" rtl="0" algn="r">
              <a:spcBef>
                <a:spcPts val="0"/>
              </a:spcBef>
              <a:spcAft>
                <a:spcPts val="0"/>
              </a:spcAft>
              <a:buNone/>
              <a:defRPr b="0">
                <a:solidFill>
                  <a:srgbClr val="B7B7B7"/>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graphicFrame>
        <p:nvGraphicFramePr>
          <p:cNvPr id="56" name="Google Shape;56;p9"/>
          <p:cNvGraphicFramePr/>
          <p:nvPr/>
        </p:nvGraphicFramePr>
        <p:xfrm>
          <a:off x="931625" y="1100825"/>
          <a:ext cx="3000000" cy="3000000"/>
        </p:xfrm>
        <a:graphic>
          <a:graphicData uri="http://schemas.openxmlformats.org/drawingml/2006/table">
            <a:tbl>
              <a:tblPr>
                <a:noFill/>
                <a:tableStyleId>{5DC57D16-180E-48D1-93CA-76168695DEF6}</a:tableStyleId>
              </a:tblPr>
              <a:tblGrid>
                <a:gridCol w="968125"/>
                <a:gridCol w="968125"/>
                <a:gridCol w="968125"/>
                <a:gridCol w="968125"/>
                <a:gridCol w="968125"/>
                <a:gridCol w="968125"/>
                <a:gridCol w="968125"/>
                <a:gridCol w="968125"/>
              </a:tblGrid>
              <a:tr h="1690600">
                <a:tc>
                  <a:txBody>
                    <a:bodyPr/>
                    <a:lstStyle/>
                    <a:p>
                      <a:pPr indent="0" lvl="0" marL="0" rtl="0" algn="ctr">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sz="900">
                        <a:solidFill>
                          <a:srgbClr val="000000"/>
                        </a:solidFill>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sz="900">
                        <a:solidFill>
                          <a:srgbClr val="000000"/>
                        </a:solidFill>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sz="900">
                        <a:solidFill>
                          <a:srgbClr val="000000"/>
                        </a:solidFill>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758075">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57" name="Google Shape;57;p9"/>
          <p:cNvSpPr txBox="1"/>
          <p:nvPr>
            <p:ph idx="3" type="subTitle"/>
          </p:nvPr>
        </p:nvSpPr>
        <p:spPr>
          <a:xfrm>
            <a:off x="938625" y="1090025"/>
            <a:ext cx="9612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8" name="Google Shape;58;p9"/>
          <p:cNvSpPr txBox="1"/>
          <p:nvPr>
            <p:ph idx="4" type="subTitle"/>
          </p:nvPr>
        </p:nvSpPr>
        <p:spPr>
          <a:xfrm>
            <a:off x="1899750" y="1090025"/>
            <a:ext cx="9612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9" name="Google Shape;59;p9"/>
          <p:cNvSpPr txBox="1"/>
          <p:nvPr>
            <p:ph idx="5" type="subTitle"/>
          </p:nvPr>
        </p:nvSpPr>
        <p:spPr>
          <a:xfrm>
            <a:off x="2867875" y="1090025"/>
            <a:ext cx="9612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60" name="Google Shape;60;p9"/>
          <p:cNvSpPr txBox="1"/>
          <p:nvPr>
            <p:ph idx="6" type="subTitle"/>
          </p:nvPr>
        </p:nvSpPr>
        <p:spPr>
          <a:xfrm>
            <a:off x="3836000" y="1090025"/>
            <a:ext cx="9612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61" name="Google Shape;61;p9"/>
          <p:cNvSpPr txBox="1"/>
          <p:nvPr>
            <p:ph idx="7" type="subTitle"/>
          </p:nvPr>
        </p:nvSpPr>
        <p:spPr>
          <a:xfrm>
            <a:off x="4804125" y="1090025"/>
            <a:ext cx="9612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62" name="Google Shape;62;p9"/>
          <p:cNvSpPr txBox="1"/>
          <p:nvPr>
            <p:ph idx="8" type="subTitle"/>
          </p:nvPr>
        </p:nvSpPr>
        <p:spPr>
          <a:xfrm>
            <a:off x="5772250" y="1090025"/>
            <a:ext cx="9612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63" name="Google Shape;63;p9"/>
          <p:cNvSpPr txBox="1"/>
          <p:nvPr>
            <p:ph idx="9" type="subTitle"/>
          </p:nvPr>
        </p:nvSpPr>
        <p:spPr>
          <a:xfrm>
            <a:off x="6740375" y="1090025"/>
            <a:ext cx="9612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64" name="Google Shape;64;p9"/>
          <p:cNvSpPr txBox="1"/>
          <p:nvPr>
            <p:ph idx="13" type="subTitle"/>
          </p:nvPr>
        </p:nvSpPr>
        <p:spPr>
          <a:xfrm>
            <a:off x="7708500" y="1090025"/>
            <a:ext cx="9612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 7">
  <p:cSld name="CUSTOM_1_2_1_2_1_2">
    <p:bg>
      <p:bgPr>
        <a:solidFill>
          <a:srgbClr val="FFFFFF"/>
        </a:solidFill>
      </p:bgPr>
    </p:bg>
    <p:spTree>
      <p:nvGrpSpPr>
        <p:cNvPr id="65" name="Shape 65"/>
        <p:cNvGrpSpPr/>
        <p:nvPr/>
      </p:nvGrpSpPr>
      <p:grpSpPr>
        <a:xfrm>
          <a:off x="0" y="0"/>
          <a:ext cx="0" cy="0"/>
          <a:chOff x="0" y="0"/>
          <a:chExt cx="0" cy="0"/>
        </a:xfrm>
      </p:grpSpPr>
      <p:sp>
        <p:nvSpPr>
          <p:cNvPr id="66" name="Google Shape;66;p10"/>
          <p:cNvSpPr txBox="1"/>
          <p:nvPr>
            <p:ph type="title"/>
          </p:nvPr>
        </p:nvSpPr>
        <p:spPr>
          <a:xfrm>
            <a:off x="1766625" y="132439"/>
            <a:ext cx="7225200" cy="471000"/>
          </a:xfrm>
          <a:prstGeom prst="rect">
            <a:avLst/>
          </a:prstGeom>
        </p:spPr>
        <p:txBody>
          <a:bodyPr anchorCtr="0" anchor="t" bIns="91400" lIns="91400" spcFirstLastPara="1" rIns="91400" wrap="square" tIns="91400">
            <a:noAutofit/>
          </a:bodyPr>
          <a:lstStyle>
            <a:lvl1pPr lvl="0" rtl="0" algn="r">
              <a:spcBef>
                <a:spcPts val="0"/>
              </a:spcBef>
              <a:spcAft>
                <a:spcPts val="0"/>
              </a:spcAft>
              <a:buNone/>
              <a:defRPr b="1"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67" name="Google Shape;67;p10"/>
          <p:cNvSpPr txBox="1"/>
          <p:nvPr>
            <p:ph idx="1" type="subTitle"/>
          </p:nvPr>
        </p:nvSpPr>
        <p:spPr>
          <a:xfrm rot="-5400000">
            <a:off x="-2344775" y="2411750"/>
            <a:ext cx="5148300" cy="318300"/>
          </a:xfrm>
          <a:prstGeom prst="rect">
            <a:avLst/>
          </a:prstGeom>
        </p:spPr>
        <p:txBody>
          <a:bodyPr anchorCtr="0" anchor="ctr" bIns="91400" lIns="91400" spcFirstLastPara="1" rIns="91400" wrap="square" tIns="91400">
            <a:noAutofit/>
          </a:bodyPr>
          <a:lstStyle>
            <a:lvl1pPr lvl="0" rtl="0" algn="ctr">
              <a:spcBef>
                <a:spcPts val="0"/>
              </a:spcBef>
              <a:spcAft>
                <a:spcPts val="0"/>
              </a:spcAft>
              <a:buNone/>
              <a:defRPr sz="1200"/>
            </a:lvl1pPr>
            <a:lvl2pPr lvl="1" rtl="0" algn="ctr">
              <a:spcBef>
                <a:spcPts val="0"/>
              </a:spcBef>
              <a:spcAft>
                <a:spcPts val="0"/>
              </a:spcAft>
              <a:buNone/>
              <a:defRPr sz="1200"/>
            </a:lvl2pPr>
            <a:lvl3pPr lvl="2" rtl="0" algn="ctr">
              <a:spcBef>
                <a:spcPts val="0"/>
              </a:spcBef>
              <a:spcAft>
                <a:spcPts val="0"/>
              </a:spcAft>
              <a:buNone/>
              <a:defRPr sz="1200"/>
            </a:lvl3pPr>
            <a:lvl4pPr lvl="3" rtl="0" algn="ctr">
              <a:spcBef>
                <a:spcPts val="0"/>
              </a:spcBef>
              <a:spcAft>
                <a:spcPts val="0"/>
              </a:spcAft>
              <a:buNone/>
              <a:defRPr sz="1200"/>
            </a:lvl4pPr>
            <a:lvl5pPr lvl="4" rtl="0" algn="ctr">
              <a:spcBef>
                <a:spcPts val="0"/>
              </a:spcBef>
              <a:spcAft>
                <a:spcPts val="0"/>
              </a:spcAft>
              <a:buNone/>
              <a:defRPr sz="1200"/>
            </a:lvl5pPr>
            <a:lvl6pPr lvl="5" rtl="0" algn="ctr">
              <a:spcBef>
                <a:spcPts val="0"/>
              </a:spcBef>
              <a:spcAft>
                <a:spcPts val="0"/>
              </a:spcAft>
              <a:buNone/>
              <a:defRPr sz="1200"/>
            </a:lvl6pPr>
            <a:lvl7pPr lvl="6" rtl="0" algn="ctr">
              <a:spcBef>
                <a:spcPts val="0"/>
              </a:spcBef>
              <a:spcAft>
                <a:spcPts val="0"/>
              </a:spcAft>
              <a:buNone/>
              <a:defRPr sz="1200"/>
            </a:lvl7pPr>
            <a:lvl8pPr lvl="7" rtl="0" algn="ctr">
              <a:spcBef>
                <a:spcPts val="0"/>
              </a:spcBef>
              <a:spcAft>
                <a:spcPts val="0"/>
              </a:spcAft>
              <a:buNone/>
              <a:defRPr sz="1200"/>
            </a:lvl8pPr>
            <a:lvl9pPr lvl="8" rtl="0" algn="ctr">
              <a:spcBef>
                <a:spcPts val="0"/>
              </a:spcBef>
              <a:spcAft>
                <a:spcPts val="0"/>
              </a:spcAft>
              <a:buNone/>
              <a:defRPr sz="1200"/>
            </a:lvl9pPr>
          </a:lstStyle>
          <a:p/>
        </p:txBody>
      </p:sp>
      <p:sp>
        <p:nvSpPr>
          <p:cNvPr id="68" name="Google Shape;68;p10"/>
          <p:cNvSpPr txBox="1"/>
          <p:nvPr>
            <p:ph idx="2" type="subTitle"/>
          </p:nvPr>
        </p:nvSpPr>
        <p:spPr>
          <a:xfrm>
            <a:off x="5046350" y="498000"/>
            <a:ext cx="3868200" cy="248700"/>
          </a:xfrm>
          <a:prstGeom prst="rect">
            <a:avLst/>
          </a:prstGeom>
        </p:spPr>
        <p:txBody>
          <a:bodyPr anchorCtr="0" anchor="t" bIns="0" lIns="0" spcFirstLastPara="1" rIns="0" wrap="square" tIns="0">
            <a:noAutofit/>
          </a:bodyPr>
          <a:lstStyle>
            <a:lvl1pPr lvl="0" rtl="0" algn="r">
              <a:spcBef>
                <a:spcPts val="0"/>
              </a:spcBef>
              <a:spcAft>
                <a:spcPts val="0"/>
              </a:spcAft>
              <a:buNone/>
              <a:defRPr b="0">
                <a:solidFill>
                  <a:srgbClr val="B7B7B7"/>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graphicFrame>
        <p:nvGraphicFramePr>
          <p:cNvPr id="69" name="Google Shape;69;p10"/>
          <p:cNvGraphicFramePr/>
          <p:nvPr/>
        </p:nvGraphicFramePr>
        <p:xfrm>
          <a:off x="931625" y="1100825"/>
          <a:ext cx="3000000" cy="3000000"/>
        </p:xfrm>
        <a:graphic>
          <a:graphicData uri="http://schemas.openxmlformats.org/drawingml/2006/table">
            <a:tbl>
              <a:tblPr>
                <a:noFill/>
                <a:tableStyleId>{5DC57D16-180E-48D1-93CA-76168695DEF6}</a:tableStyleId>
              </a:tblPr>
              <a:tblGrid>
                <a:gridCol w="1107825"/>
                <a:gridCol w="1107825"/>
                <a:gridCol w="1107825"/>
                <a:gridCol w="1107825"/>
                <a:gridCol w="1107825"/>
                <a:gridCol w="1107825"/>
                <a:gridCol w="1107825"/>
              </a:tblGrid>
              <a:tr h="1690600">
                <a:tc>
                  <a:txBody>
                    <a:bodyPr/>
                    <a:lstStyle/>
                    <a:p>
                      <a:pPr indent="0" lvl="0" marL="0" rtl="0" algn="ctr">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sz="900">
                        <a:solidFill>
                          <a:srgbClr val="000000"/>
                        </a:solidFill>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t/>
                      </a:r>
                      <a:endParaRPr b="1" sz="900">
                        <a:solidFill>
                          <a:srgbClr val="000000"/>
                        </a:solidFill>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758075">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CCCCCC"/>
                      </a:solidFill>
                      <a:prstDash val="dash"/>
                      <a:round/>
                      <a:headEnd len="sm" w="sm" type="none"/>
                      <a:tailEnd len="sm" w="sm" type="none"/>
                    </a:lnL>
                    <a:lnR cap="flat" cmpd="sng" w="9525">
                      <a:solidFill>
                        <a:srgbClr val="CCCCCC"/>
                      </a:solidFill>
                      <a:prstDash val="dash"/>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70" name="Google Shape;70;p10"/>
          <p:cNvSpPr txBox="1"/>
          <p:nvPr>
            <p:ph idx="3" type="subTitle"/>
          </p:nvPr>
        </p:nvSpPr>
        <p:spPr>
          <a:xfrm>
            <a:off x="938625" y="1090025"/>
            <a:ext cx="11022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1" name="Google Shape;71;p10"/>
          <p:cNvSpPr txBox="1"/>
          <p:nvPr>
            <p:ph idx="4" type="subTitle"/>
          </p:nvPr>
        </p:nvSpPr>
        <p:spPr>
          <a:xfrm>
            <a:off x="2040704" y="1090025"/>
            <a:ext cx="11022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2" name="Google Shape;72;p10"/>
          <p:cNvSpPr txBox="1"/>
          <p:nvPr>
            <p:ph idx="5" type="subTitle"/>
          </p:nvPr>
        </p:nvSpPr>
        <p:spPr>
          <a:xfrm>
            <a:off x="3150810" y="1090025"/>
            <a:ext cx="11022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3" name="Google Shape;73;p10"/>
          <p:cNvSpPr txBox="1"/>
          <p:nvPr>
            <p:ph idx="6" type="subTitle"/>
          </p:nvPr>
        </p:nvSpPr>
        <p:spPr>
          <a:xfrm>
            <a:off x="4260916" y="1090025"/>
            <a:ext cx="11022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4" name="Google Shape;74;p10"/>
          <p:cNvSpPr txBox="1"/>
          <p:nvPr>
            <p:ph idx="7" type="subTitle"/>
          </p:nvPr>
        </p:nvSpPr>
        <p:spPr>
          <a:xfrm>
            <a:off x="5371023" y="1090025"/>
            <a:ext cx="11022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5" name="Google Shape;75;p10"/>
          <p:cNvSpPr txBox="1"/>
          <p:nvPr>
            <p:ph idx="8" type="subTitle"/>
          </p:nvPr>
        </p:nvSpPr>
        <p:spPr>
          <a:xfrm>
            <a:off x="6481129" y="1090025"/>
            <a:ext cx="11022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6" name="Google Shape;76;p10"/>
          <p:cNvSpPr txBox="1"/>
          <p:nvPr>
            <p:ph idx="9" type="subTitle"/>
          </p:nvPr>
        </p:nvSpPr>
        <p:spPr>
          <a:xfrm>
            <a:off x="7591235" y="1090025"/>
            <a:ext cx="1102200" cy="333000"/>
          </a:xfrm>
          <a:prstGeom prst="rect">
            <a:avLst/>
          </a:prstGeom>
        </p:spPr>
        <p:txBody>
          <a:bodyPr anchorCtr="0" anchor="t" bIns="91400" lIns="91400" spcFirstLastPara="1" rIns="91400" wrap="square" tIns="91400">
            <a:noAutofit/>
          </a:bodyPr>
          <a:lstStyle>
            <a:lvl1pPr lvl="0" rtl="0" algn="ctr">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theme" Target="../theme/theme1.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927649" y="187650"/>
            <a:ext cx="7592700" cy="396300"/>
          </a:xfrm>
          <a:prstGeom prst="rect">
            <a:avLst/>
          </a:prstGeom>
          <a:noFill/>
          <a:ln>
            <a:noFill/>
          </a:ln>
        </p:spPr>
        <p:txBody>
          <a:bodyPr anchorCtr="0" anchor="b" bIns="91400" lIns="91400" spcFirstLastPara="1" rIns="91400" wrap="square" tIns="91400">
            <a:noAutofit/>
          </a:bodyPr>
          <a:lstStyle>
            <a:lvl1pPr lvl="0" marR="0" rtl="0" algn="r">
              <a:lnSpc>
                <a:spcPct val="100000"/>
              </a:lnSpc>
              <a:spcBef>
                <a:spcPts val="0"/>
              </a:spcBef>
              <a:spcAft>
                <a:spcPts val="0"/>
              </a:spcAft>
              <a:buClr>
                <a:srgbClr val="000000"/>
              </a:buClr>
              <a:buSzPts val="1800"/>
              <a:buFont typeface="Helvetica Neue"/>
              <a:buNone/>
              <a:defRPr b="1" i="0" sz="1800" u="none" cap="none" strike="noStrike">
                <a:solidFill>
                  <a:srgbClr val="000000"/>
                </a:solidFill>
                <a:latin typeface="Helvetica Neue"/>
                <a:ea typeface="Helvetica Neue"/>
                <a:cs typeface="Helvetica Neue"/>
                <a:sym typeface="Helvetica Neue"/>
              </a:defRPr>
            </a:lvl1pPr>
            <a:lvl2pPr lvl="1" marR="0" rtl="0" algn="r">
              <a:lnSpc>
                <a:spcPct val="100000"/>
              </a:lnSpc>
              <a:spcBef>
                <a:spcPts val="0"/>
              </a:spcBef>
              <a:spcAft>
                <a:spcPts val="0"/>
              </a:spcAft>
              <a:buClr>
                <a:srgbClr val="000000"/>
              </a:buClr>
              <a:buSzPts val="1400"/>
              <a:buFont typeface="Helvetica Neue"/>
              <a:buNone/>
              <a:defRPr i="0" sz="1400" u="none" cap="none" strike="noStrike">
                <a:solidFill>
                  <a:srgbClr val="000000"/>
                </a:solidFill>
                <a:latin typeface="Helvetica Neue"/>
                <a:ea typeface="Helvetica Neue"/>
                <a:cs typeface="Helvetica Neue"/>
                <a:sym typeface="Helvetica Neue"/>
              </a:defRPr>
            </a:lvl2pPr>
            <a:lvl3pPr lvl="2" marR="0" rtl="0" algn="r">
              <a:lnSpc>
                <a:spcPct val="100000"/>
              </a:lnSpc>
              <a:spcBef>
                <a:spcPts val="0"/>
              </a:spcBef>
              <a:spcAft>
                <a:spcPts val="0"/>
              </a:spcAft>
              <a:buClr>
                <a:srgbClr val="000000"/>
              </a:buClr>
              <a:buSzPts val="1400"/>
              <a:buFont typeface="Helvetica Neue"/>
              <a:buNone/>
              <a:defRPr i="0" sz="1400" u="none" cap="none" strike="noStrike">
                <a:solidFill>
                  <a:srgbClr val="000000"/>
                </a:solidFill>
                <a:latin typeface="Helvetica Neue"/>
                <a:ea typeface="Helvetica Neue"/>
                <a:cs typeface="Helvetica Neue"/>
                <a:sym typeface="Helvetica Neue"/>
              </a:defRPr>
            </a:lvl3pPr>
            <a:lvl4pPr lvl="3" marR="0" rtl="0" algn="r">
              <a:lnSpc>
                <a:spcPct val="100000"/>
              </a:lnSpc>
              <a:spcBef>
                <a:spcPts val="0"/>
              </a:spcBef>
              <a:spcAft>
                <a:spcPts val="0"/>
              </a:spcAft>
              <a:buClr>
                <a:srgbClr val="000000"/>
              </a:buClr>
              <a:buSzPts val="1400"/>
              <a:buFont typeface="Helvetica Neue"/>
              <a:buNone/>
              <a:defRPr i="0" sz="1400" u="none" cap="none" strike="noStrike">
                <a:solidFill>
                  <a:srgbClr val="000000"/>
                </a:solidFill>
                <a:latin typeface="Helvetica Neue"/>
                <a:ea typeface="Helvetica Neue"/>
                <a:cs typeface="Helvetica Neue"/>
                <a:sym typeface="Helvetica Neue"/>
              </a:defRPr>
            </a:lvl4pPr>
            <a:lvl5pPr lvl="4" marR="0" rtl="0" algn="r">
              <a:lnSpc>
                <a:spcPct val="100000"/>
              </a:lnSpc>
              <a:spcBef>
                <a:spcPts val="0"/>
              </a:spcBef>
              <a:spcAft>
                <a:spcPts val="0"/>
              </a:spcAft>
              <a:buClr>
                <a:srgbClr val="000000"/>
              </a:buClr>
              <a:buSzPts val="1400"/>
              <a:buFont typeface="Helvetica Neue"/>
              <a:buNone/>
              <a:defRPr i="0" sz="1400" u="none" cap="none" strike="noStrike">
                <a:solidFill>
                  <a:srgbClr val="000000"/>
                </a:solidFill>
                <a:latin typeface="Helvetica Neue"/>
                <a:ea typeface="Helvetica Neue"/>
                <a:cs typeface="Helvetica Neue"/>
                <a:sym typeface="Helvetica Neue"/>
              </a:defRPr>
            </a:lvl5pPr>
            <a:lvl6pPr lvl="5" marR="0" rtl="0" algn="r">
              <a:lnSpc>
                <a:spcPct val="100000"/>
              </a:lnSpc>
              <a:spcBef>
                <a:spcPts val="0"/>
              </a:spcBef>
              <a:spcAft>
                <a:spcPts val="0"/>
              </a:spcAft>
              <a:buClr>
                <a:srgbClr val="000000"/>
              </a:buClr>
              <a:buSzPts val="1400"/>
              <a:buFont typeface="Helvetica Neue"/>
              <a:buNone/>
              <a:defRPr i="0" sz="1400" u="none" cap="none" strike="noStrike">
                <a:solidFill>
                  <a:srgbClr val="000000"/>
                </a:solidFill>
                <a:latin typeface="Helvetica Neue"/>
                <a:ea typeface="Helvetica Neue"/>
                <a:cs typeface="Helvetica Neue"/>
                <a:sym typeface="Helvetica Neue"/>
              </a:defRPr>
            </a:lvl6pPr>
            <a:lvl7pPr lvl="6" marR="0" rtl="0" algn="r">
              <a:lnSpc>
                <a:spcPct val="100000"/>
              </a:lnSpc>
              <a:spcBef>
                <a:spcPts val="0"/>
              </a:spcBef>
              <a:spcAft>
                <a:spcPts val="0"/>
              </a:spcAft>
              <a:buClr>
                <a:srgbClr val="000000"/>
              </a:buClr>
              <a:buSzPts val="1400"/>
              <a:buFont typeface="Helvetica Neue"/>
              <a:buNone/>
              <a:defRPr i="0" sz="1400" u="none" cap="none" strike="noStrike">
                <a:solidFill>
                  <a:srgbClr val="000000"/>
                </a:solidFill>
                <a:latin typeface="Helvetica Neue"/>
                <a:ea typeface="Helvetica Neue"/>
                <a:cs typeface="Helvetica Neue"/>
                <a:sym typeface="Helvetica Neue"/>
              </a:defRPr>
            </a:lvl7pPr>
            <a:lvl8pPr lvl="7" marR="0" rtl="0" algn="r">
              <a:lnSpc>
                <a:spcPct val="100000"/>
              </a:lnSpc>
              <a:spcBef>
                <a:spcPts val="0"/>
              </a:spcBef>
              <a:spcAft>
                <a:spcPts val="0"/>
              </a:spcAft>
              <a:buClr>
                <a:srgbClr val="000000"/>
              </a:buClr>
              <a:buSzPts val="1400"/>
              <a:buFont typeface="Helvetica Neue"/>
              <a:buNone/>
              <a:defRPr i="0" sz="1400" u="none" cap="none" strike="noStrike">
                <a:solidFill>
                  <a:srgbClr val="000000"/>
                </a:solidFill>
                <a:latin typeface="Helvetica Neue"/>
                <a:ea typeface="Helvetica Neue"/>
                <a:cs typeface="Helvetica Neue"/>
                <a:sym typeface="Helvetica Neue"/>
              </a:defRPr>
            </a:lvl8pPr>
            <a:lvl9pPr lvl="8" marR="0" rtl="0" algn="r">
              <a:lnSpc>
                <a:spcPct val="100000"/>
              </a:lnSpc>
              <a:spcBef>
                <a:spcPts val="0"/>
              </a:spcBef>
              <a:spcAft>
                <a:spcPts val="0"/>
              </a:spcAft>
              <a:buClr>
                <a:srgbClr val="000000"/>
              </a:buClr>
              <a:buSzPts val="1400"/>
              <a:buFont typeface="Helvetica Neue"/>
              <a:buNone/>
              <a:defRPr i="0" sz="14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457200" y="925025"/>
            <a:ext cx="8229600" cy="4000800"/>
          </a:xfrm>
          <a:prstGeom prst="rect">
            <a:avLst/>
          </a:prstGeom>
          <a:noFill/>
          <a:ln>
            <a:noFill/>
          </a:ln>
        </p:spPr>
        <p:txBody>
          <a:bodyPr anchorCtr="0" anchor="t" bIns="91400" lIns="91400" spcFirstLastPara="1" rIns="91400" wrap="square" tIns="91400">
            <a:noAutofit/>
          </a:bodyPr>
          <a:lstStyle>
            <a:lvl1pPr indent="-228600" lvl="0" marL="457200" marR="0" rtl="0" algn="l">
              <a:lnSpc>
                <a:spcPct val="100000"/>
              </a:lnSpc>
              <a:spcBef>
                <a:spcPts val="0"/>
              </a:spcBef>
              <a:spcAft>
                <a:spcPts val="0"/>
              </a:spcAft>
              <a:buSzPts val="1400"/>
              <a:buFont typeface="Helvetica Neue"/>
              <a:buNone/>
              <a:defRPr b="1" i="0" sz="1400" u="none" cap="none" strike="noStrike">
                <a:latin typeface="Helvetica Neue"/>
                <a:ea typeface="Helvetica Neue"/>
                <a:cs typeface="Helvetica Neue"/>
                <a:sym typeface="Helvetica Neue"/>
              </a:defRPr>
            </a:lvl1pPr>
            <a:lvl2pPr indent="-228600" lvl="1" marL="914400" marR="0" rtl="0" algn="l">
              <a:lnSpc>
                <a:spcPct val="100000"/>
              </a:lnSpc>
              <a:spcBef>
                <a:spcPts val="0"/>
              </a:spcBef>
              <a:spcAft>
                <a:spcPts val="0"/>
              </a:spcAft>
              <a:buClr>
                <a:srgbClr val="000000"/>
              </a:buClr>
              <a:buSzPts val="1400"/>
              <a:buFont typeface="Helvetica Neue"/>
              <a:buNone/>
              <a:defRPr i="0" sz="1400" u="none" cap="none" strike="noStrike">
                <a:solidFill>
                  <a:srgbClr val="000000"/>
                </a:solidFill>
                <a:latin typeface="Helvetica Neue"/>
                <a:ea typeface="Helvetica Neue"/>
                <a:cs typeface="Helvetica Neue"/>
                <a:sym typeface="Helvetica Neue"/>
              </a:defRPr>
            </a:lvl2pPr>
            <a:lvl3pPr indent="-228600" lvl="2" marL="1371600" marR="0" rtl="0" algn="l">
              <a:lnSpc>
                <a:spcPct val="100000"/>
              </a:lnSpc>
              <a:spcBef>
                <a:spcPts val="0"/>
              </a:spcBef>
              <a:spcAft>
                <a:spcPts val="0"/>
              </a:spcAft>
              <a:buClr>
                <a:srgbClr val="000000"/>
              </a:buClr>
              <a:buSzPts val="1400"/>
              <a:buFont typeface="Helvetica Neue"/>
              <a:buNone/>
              <a:defRPr i="0" sz="1400" u="none" cap="none" strike="noStrike">
                <a:solidFill>
                  <a:srgbClr val="000000"/>
                </a:solidFill>
                <a:latin typeface="Helvetica Neue"/>
                <a:ea typeface="Helvetica Neue"/>
                <a:cs typeface="Helvetica Neue"/>
                <a:sym typeface="Helvetica Neue"/>
              </a:defRPr>
            </a:lvl3pPr>
            <a:lvl4pPr indent="-228600" lvl="3" marL="1828800" marR="0" rtl="0" algn="l">
              <a:lnSpc>
                <a:spcPct val="100000"/>
              </a:lnSpc>
              <a:spcBef>
                <a:spcPts val="0"/>
              </a:spcBef>
              <a:spcAft>
                <a:spcPts val="0"/>
              </a:spcAft>
              <a:buClr>
                <a:srgbClr val="000000"/>
              </a:buClr>
              <a:buSzPts val="1400"/>
              <a:buFont typeface="Helvetica Neue"/>
              <a:buNone/>
              <a:defRPr i="0" sz="1400" u="none" cap="none" strike="noStrike">
                <a:solidFill>
                  <a:srgbClr val="000000"/>
                </a:solidFill>
                <a:latin typeface="Helvetica Neue"/>
                <a:ea typeface="Helvetica Neue"/>
                <a:cs typeface="Helvetica Neue"/>
                <a:sym typeface="Helvetica Neue"/>
              </a:defRPr>
            </a:lvl4pPr>
            <a:lvl5pPr indent="-228600" lvl="4" marL="2286000" marR="0" rtl="0" algn="l">
              <a:lnSpc>
                <a:spcPct val="100000"/>
              </a:lnSpc>
              <a:spcBef>
                <a:spcPts val="0"/>
              </a:spcBef>
              <a:spcAft>
                <a:spcPts val="0"/>
              </a:spcAft>
              <a:buClr>
                <a:srgbClr val="000000"/>
              </a:buClr>
              <a:buSzPts val="1400"/>
              <a:buFont typeface="Helvetica Neue"/>
              <a:buNone/>
              <a:defRPr i="0" sz="1400" u="none" cap="none" strike="noStrike">
                <a:solidFill>
                  <a:srgbClr val="000000"/>
                </a:solidFill>
                <a:latin typeface="Helvetica Neue"/>
                <a:ea typeface="Helvetica Neue"/>
                <a:cs typeface="Helvetica Neue"/>
                <a:sym typeface="Helvetica Neue"/>
              </a:defRPr>
            </a:lvl5pPr>
            <a:lvl6pPr indent="-228600" lvl="5" marL="2743200" marR="0" rtl="0" algn="l">
              <a:lnSpc>
                <a:spcPct val="100000"/>
              </a:lnSpc>
              <a:spcBef>
                <a:spcPts val="0"/>
              </a:spcBef>
              <a:spcAft>
                <a:spcPts val="0"/>
              </a:spcAft>
              <a:buClr>
                <a:srgbClr val="000000"/>
              </a:buClr>
              <a:buSzPts val="1400"/>
              <a:buFont typeface="Helvetica Neue"/>
              <a:buNone/>
              <a:defRPr i="0" sz="1400" u="none" cap="none" strike="noStrike">
                <a:solidFill>
                  <a:srgbClr val="000000"/>
                </a:solidFill>
                <a:latin typeface="Helvetica Neue"/>
                <a:ea typeface="Helvetica Neue"/>
                <a:cs typeface="Helvetica Neue"/>
                <a:sym typeface="Helvetica Neue"/>
              </a:defRPr>
            </a:lvl6pPr>
            <a:lvl7pPr indent="-228600" lvl="6" marL="3200400" marR="0" rtl="0" algn="l">
              <a:lnSpc>
                <a:spcPct val="100000"/>
              </a:lnSpc>
              <a:spcBef>
                <a:spcPts val="0"/>
              </a:spcBef>
              <a:spcAft>
                <a:spcPts val="0"/>
              </a:spcAft>
              <a:buClr>
                <a:srgbClr val="000000"/>
              </a:buClr>
              <a:buSzPts val="1400"/>
              <a:buFont typeface="Helvetica Neue"/>
              <a:buNone/>
              <a:defRPr i="0" sz="1400" u="none" cap="none" strike="noStrike">
                <a:solidFill>
                  <a:srgbClr val="000000"/>
                </a:solidFill>
                <a:latin typeface="Helvetica Neue"/>
                <a:ea typeface="Helvetica Neue"/>
                <a:cs typeface="Helvetica Neue"/>
                <a:sym typeface="Helvetica Neue"/>
              </a:defRPr>
            </a:lvl7pPr>
            <a:lvl8pPr indent="-228600" lvl="7" marL="3657600" marR="0" rtl="0" algn="l">
              <a:lnSpc>
                <a:spcPct val="100000"/>
              </a:lnSpc>
              <a:spcBef>
                <a:spcPts val="0"/>
              </a:spcBef>
              <a:spcAft>
                <a:spcPts val="0"/>
              </a:spcAft>
              <a:buClr>
                <a:srgbClr val="000000"/>
              </a:buClr>
              <a:buSzPts val="1400"/>
              <a:buFont typeface="Helvetica Neue"/>
              <a:buNone/>
              <a:defRPr i="0" sz="1400" u="none" cap="none" strike="noStrike">
                <a:solidFill>
                  <a:srgbClr val="000000"/>
                </a:solidFill>
                <a:latin typeface="Helvetica Neue"/>
                <a:ea typeface="Helvetica Neue"/>
                <a:cs typeface="Helvetica Neue"/>
                <a:sym typeface="Helvetica Neue"/>
              </a:defRPr>
            </a:lvl8pPr>
            <a:lvl9pPr indent="-228600" lvl="8" marL="4114800" marR="0" rtl="0" algn="l">
              <a:lnSpc>
                <a:spcPct val="100000"/>
              </a:lnSpc>
              <a:spcBef>
                <a:spcPts val="0"/>
              </a:spcBef>
              <a:spcAft>
                <a:spcPts val="0"/>
              </a:spcAft>
              <a:buClr>
                <a:srgbClr val="000000"/>
              </a:buClr>
              <a:buSzPts val="1400"/>
              <a:buFont typeface="Helvetica Neue"/>
              <a:buNone/>
              <a:defRPr i="0" sz="14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8322350" y="4892175"/>
            <a:ext cx="592200" cy="279300"/>
          </a:xfrm>
          <a:prstGeom prst="rect">
            <a:avLst/>
          </a:prstGeom>
          <a:noFill/>
          <a:ln>
            <a:noFill/>
          </a:ln>
        </p:spPr>
        <p:txBody>
          <a:bodyPr anchorCtr="0" anchor="ctr"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44">
          <p15:clr>
            <a:srgbClr val="EA4335"/>
          </p15:clr>
        </p15:guide>
        <p15:guide id="2" pos="5616">
          <p15:clr>
            <a:srgbClr val="EA4335"/>
          </p15:clr>
        </p15:guide>
        <p15:guide id="3" orient="horz" pos="144">
          <p15:clr>
            <a:srgbClr val="EA4335"/>
          </p15:clr>
        </p15:guide>
        <p15:guide id="4" orient="horz" pos="3096">
          <p15:clr>
            <a:srgbClr val="EA4335"/>
          </p15:clr>
        </p15:guide>
        <p15:guide id="5" orient="horz" pos="314">
          <p15:clr>
            <a:srgbClr val="EA4335"/>
          </p15:clr>
        </p15:guide>
        <p15:guide id="6" pos="2880">
          <p15:clr>
            <a:srgbClr val="D9D9D9"/>
          </p15:clr>
        </p15:guide>
        <p15:guide id="7" orient="horz" pos="1620">
          <p15:clr>
            <a:srgbClr val="CCCCCC"/>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5.jp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4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s://media-publications.bcg.com/BCG_Most-Innovative-Companies-2023_Reaching-New-Heights-in-Uncertain-Times_May-2023.pdf" TargetMode="External"/><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s://www.gartner.com/en/newsroom/press-releases/2021-03-10-gartner-says-tech-investors-will-prioritize-data-science-and-artificial-intelligence-above-gut-feel-for-investment-decisions-by-20250" TargetMode="External"/><Relationship Id="rId4" Type="http://schemas.openxmlformats.org/officeDocument/2006/relationships/image" Target="../media/image44.png"/><Relationship Id="rId5" Type="http://schemas.openxmlformats.org/officeDocument/2006/relationships/hyperlink" Target="https://vauban.io/post/how-ai-is-transforming-venture-capita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s://www.mckinsey.com/capabilities/mckinsey-digital/our-insights/the-economic-potential-of-generative-ai-the-next-productivity-frontier#introduction" TargetMode="External"/><Relationship Id="rId4" Type="http://schemas.openxmlformats.org/officeDocument/2006/relationships/hyperlink" Target="https://www.wsj.com/tech/ai/mba-students-vs-chatgpt-innovation-679edf3b"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s://dx.doi.org/10.2139/ssrn.4573321"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image" Target="../media/image19.png"/><Relationship Id="rId6" Type="http://schemas.openxmlformats.org/officeDocument/2006/relationships/image" Target="../media/image29.png"/><Relationship Id="rId7" Type="http://schemas.openxmlformats.org/officeDocument/2006/relationships/hyperlink" Target="https://ai.u.plu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2.jpg"/><Relationship Id="rId4" Type="http://schemas.openxmlformats.org/officeDocument/2006/relationships/image" Target="../media/image32.png"/><Relationship Id="rId5" Type="http://schemas.openxmlformats.org/officeDocument/2006/relationships/image" Target="../media/image34.png"/><Relationship Id="rId6" Type="http://schemas.openxmlformats.org/officeDocument/2006/relationships/image" Target="../media/image37.png"/><Relationship Id="rId7" Type="http://schemas.openxmlformats.org/officeDocument/2006/relationships/image" Target="../media/image33.png"/></Relationships>
</file>

<file path=ppt/slides/_rels/slide23.xml.rels><?xml version="1.0" encoding="UTF-8" standalone="yes"?><Relationships xmlns="http://schemas.openxmlformats.org/package/2006/relationships"><Relationship Id="rId20" Type="http://schemas.openxmlformats.org/officeDocument/2006/relationships/image" Target="../media/image63.png"/><Relationship Id="rId22" Type="http://schemas.openxmlformats.org/officeDocument/2006/relationships/image" Target="../media/image100.png"/><Relationship Id="rId21" Type="http://schemas.openxmlformats.org/officeDocument/2006/relationships/image" Target="../media/image102.png"/><Relationship Id="rId24" Type="http://schemas.openxmlformats.org/officeDocument/2006/relationships/image" Target="../media/image74.png"/><Relationship Id="rId23" Type="http://schemas.openxmlformats.org/officeDocument/2006/relationships/image" Target="../media/image97.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8.png"/><Relationship Id="rId4" Type="http://schemas.openxmlformats.org/officeDocument/2006/relationships/image" Target="../media/image40.png"/><Relationship Id="rId9" Type="http://schemas.openxmlformats.org/officeDocument/2006/relationships/image" Target="../media/image53.png"/><Relationship Id="rId26" Type="http://schemas.openxmlformats.org/officeDocument/2006/relationships/image" Target="../media/image103.png"/><Relationship Id="rId25" Type="http://schemas.openxmlformats.org/officeDocument/2006/relationships/image" Target="../media/image68.png"/><Relationship Id="rId28" Type="http://schemas.openxmlformats.org/officeDocument/2006/relationships/image" Target="../media/image99.png"/><Relationship Id="rId27" Type="http://schemas.openxmlformats.org/officeDocument/2006/relationships/image" Target="../media/image101.png"/><Relationship Id="rId5" Type="http://schemas.openxmlformats.org/officeDocument/2006/relationships/image" Target="../media/image39.png"/><Relationship Id="rId6" Type="http://schemas.openxmlformats.org/officeDocument/2006/relationships/image" Target="../media/image46.png"/><Relationship Id="rId29" Type="http://schemas.openxmlformats.org/officeDocument/2006/relationships/image" Target="../media/image58.png"/><Relationship Id="rId7" Type="http://schemas.openxmlformats.org/officeDocument/2006/relationships/image" Target="../media/image48.png"/><Relationship Id="rId8" Type="http://schemas.openxmlformats.org/officeDocument/2006/relationships/image" Target="../media/image55.png"/><Relationship Id="rId31" Type="http://schemas.openxmlformats.org/officeDocument/2006/relationships/image" Target="../media/image60.png"/><Relationship Id="rId30" Type="http://schemas.openxmlformats.org/officeDocument/2006/relationships/image" Target="../media/image70.png"/><Relationship Id="rId11" Type="http://schemas.openxmlformats.org/officeDocument/2006/relationships/image" Target="../media/image104.png"/><Relationship Id="rId10" Type="http://schemas.openxmlformats.org/officeDocument/2006/relationships/image" Target="../media/image45.png"/><Relationship Id="rId32" Type="http://schemas.openxmlformats.org/officeDocument/2006/relationships/image" Target="../media/image98.png"/><Relationship Id="rId13" Type="http://schemas.openxmlformats.org/officeDocument/2006/relationships/image" Target="../media/image50.png"/><Relationship Id="rId12" Type="http://schemas.openxmlformats.org/officeDocument/2006/relationships/image" Target="../media/image105.png"/><Relationship Id="rId15" Type="http://schemas.openxmlformats.org/officeDocument/2006/relationships/image" Target="../media/image94.png"/><Relationship Id="rId14" Type="http://schemas.openxmlformats.org/officeDocument/2006/relationships/image" Target="../media/image59.png"/><Relationship Id="rId17" Type="http://schemas.openxmlformats.org/officeDocument/2006/relationships/image" Target="../media/image89.png"/><Relationship Id="rId16" Type="http://schemas.openxmlformats.org/officeDocument/2006/relationships/image" Target="../media/image96.png"/><Relationship Id="rId19" Type="http://schemas.openxmlformats.org/officeDocument/2006/relationships/image" Target="../media/image54.png"/><Relationship Id="rId18" Type="http://schemas.openxmlformats.org/officeDocument/2006/relationships/image" Target="../media/image5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2.png"/><Relationship Id="rId4" Type="http://schemas.openxmlformats.org/officeDocument/2006/relationships/image" Target="../media/image62.png"/><Relationship Id="rId9" Type="http://schemas.openxmlformats.org/officeDocument/2006/relationships/image" Target="../media/image78.png"/><Relationship Id="rId5" Type="http://schemas.openxmlformats.org/officeDocument/2006/relationships/image" Target="../media/image65.png"/><Relationship Id="rId6" Type="http://schemas.openxmlformats.org/officeDocument/2006/relationships/image" Target="../media/image64.png"/><Relationship Id="rId7" Type="http://schemas.openxmlformats.org/officeDocument/2006/relationships/image" Target="../media/image71.png"/><Relationship Id="rId8" Type="http://schemas.openxmlformats.org/officeDocument/2006/relationships/image" Target="../media/image6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4.png"/><Relationship Id="rId4" Type="http://schemas.openxmlformats.org/officeDocument/2006/relationships/image" Target="../media/image72.png"/><Relationship Id="rId5" Type="http://schemas.openxmlformats.org/officeDocument/2006/relationships/image" Target="../media/image77.png"/><Relationship Id="rId6" Type="http://schemas.openxmlformats.org/officeDocument/2006/relationships/image" Target="../media/image75.png"/><Relationship Id="rId7" Type="http://schemas.openxmlformats.org/officeDocument/2006/relationships/image" Target="../media/image7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7.png"/><Relationship Id="rId4" Type="http://schemas.openxmlformats.org/officeDocument/2006/relationships/image" Target="../media/image85.png"/><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84.png"/><Relationship Id="rId8" Type="http://schemas.openxmlformats.org/officeDocument/2006/relationships/image" Target="../media/image8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8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9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90.png"/><Relationship Id="rId5" Type="http://schemas.openxmlformats.org/officeDocument/2006/relationships/image" Target="../media/image20.png"/><Relationship Id="rId6" Type="http://schemas.openxmlformats.org/officeDocument/2006/relationships/image" Target="../media/image27.png"/><Relationship Id="rId7" Type="http://schemas.openxmlformats.org/officeDocument/2006/relationships/image" Target="../media/image47.png"/><Relationship Id="rId8"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1.png"/><Relationship Id="rId4" Type="http://schemas.openxmlformats.org/officeDocument/2006/relationships/image" Target="../media/image24.png"/><Relationship Id="rId5"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3.png"/><Relationship Id="rId4" Type="http://schemas.openxmlformats.org/officeDocument/2006/relationships/hyperlink" Target="https://www.mckinsey.com/capabilities/strategy-and-corporate-finance/our-insights/companies-with-innovative-cultures-have-a-big-edge-with-generative-ai" TargetMode="External"/><Relationship Id="rId5" Type="http://schemas.openxmlformats.org/officeDocument/2006/relationships/image" Target="../media/image5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6.png"/><Relationship Id="rId4" Type="http://schemas.openxmlformats.org/officeDocument/2006/relationships/hyperlink" Target="https://media-publications.bcg.com/BCG_Most-Innovative-Companies-2023_Reaching-New-Heights-in-Uncertain-Times_May-2023.pdf"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id="460" name="Google Shape;460;p36"/>
          <p:cNvPicPr preferRelativeResize="0"/>
          <p:nvPr/>
        </p:nvPicPr>
        <p:blipFill>
          <a:blip r:embed="rId3">
            <a:alphaModFix/>
          </a:blip>
          <a:stretch>
            <a:fillRect/>
          </a:stretch>
        </p:blipFill>
        <p:spPr>
          <a:xfrm>
            <a:off x="4707844" y="0"/>
            <a:ext cx="4436156" cy="5143501"/>
          </a:xfrm>
          <a:prstGeom prst="rect">
            <a:avLst/>
          </a:prstGeom>
          <a:noFill/>
          <a:ln>
            <a:noFill/>
          </a:ln>
        </p:spPr>
      </p:pic>
      <p:sp>
        <p:nvSpPr>
          <p:cNvPr id="461" name="Google Shape;461;p36"/>
          <p:cNvSpPr txBox="1"/>
          <p:nvPr/>
        </p:nvSpPr>
        <p:spPr>
          <a:xfrm rot="-5400000">
            <a:off x="7851048" y="3873750"/>
            <a:ext cx="1826400" cy="2559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None/>
            </a:pPr>
            <a:r>
              <a:rPr b="1" lang="en-US" sz="800">
                <a:solidFill>
                  <a:srgbClr val="20359D"/>
                </a:solidFill>
                <a:highlight>
                  <a:srgbClr val="FFFFFF"/>
                </a:highlight>
                <a:latin typeface="Roboto Mono"/>
                <a:ea typeface="Roboto Mono"/>
                <a:cs typeface="Roboto Mono"/>
                <a:sym typeface="Roboto Mono"/>
              </a:rPr>
              <a:t>OCTOBER </a:t>
            </a:r>
            <a:r>
              <a:rPr b="1" lang="en-US" sz="800">
                <a:solidFill>
                  <a:srgbClr val="20359D"/>
                </a:solidFill>
                <a:highlight>
                  <a:srgbClr val="FFFFFF"/>
                </a:highlight>
                <a:latin typeface="Roboto Mono"/>
                <a:ea typeface="Roboto Mono"/>
                <a:cs typeface="Roboto Mono"/>
                <a:sym typeface="Roboto Mono"/>
              </a:rPr>
              <a:t>2023</a:t>
            </a:r>
            <a:endParaRPr b="1" sz="800">
              <a:solidFill>
                <a:srgbClr val="20359D"/>
              </a:solidFill>
              <a:highlight>
                <a:srgbClr val="FFFFFF"/>
              </a:highlight>
              <a:latin typeface="Roboto Mono"/>
              <a:ea typeface="Roboto Mono"/>
              <a:cs typeface="Roboto Mono"/>
              <a:sym typeface="Roboto Mono"/>
            </a:endParaRPr>
          </a:p>
        </p:txBody>
      </p:sp>
      <p:sp>
        <p:nvSpPr>
          <p:cNvPr id="462" name="Google Shape;462;p36"/>
          <p:cNvSpPr/>
          <p:nvPr/>
        </p:nvSpPr>
        <p:spPr>
          <a:xfrm>
            <a:off x="6559100" y="287300"/>
            <a:ext cx="2333100" cy="471000"/>
          </a:xfrm>
          <a:prstGeom prst="round2SameRect">
            <a:avLst>
              <a:gd fmla="val 10249" name="adj1"/>
              <a:gd fmla="val 0" name="adj2"/>
            </a:avLst>
          </a:prstGeom>
          <a:solidFill>
            <a:srgbClr val="FFED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3" name="Google Shape;463;p36"/>
          <p:cNvPicPr preferRelativeResize="0"/>
          <p:nvPr/>
        </p:nvPicPr>
        <p:blipFill>
          <a:blip r:embed="rId4">
            <a:alphaModFix/>
          </a:blip>
          <a:stretch>
            <a:fillRect/>
          </a:stretch>
        </p:blipFill>
        <p:spPr>
          <a:xfrm>
            <a:off x="6624430" y="187862"/>
            <a:ext cx="520154" cy="569238"/>
          </a:xfrm>
          <a:prstGeom prst="rect">
            <a:avLst/>
          </a:prstGeom>
          <a:noFill/>
          <a:ln>
            <a:noFill/>
          </a:ln>
        </p:spPr>
      </p:pic>
      <p:sp>
        <p:nvSpPr>
          <p:cNvPr id="464" name="Google Shape;464;p36"/>
          <p:cNvSpPr txBox="1"/>
          <p:nvPr>
            <p:ph idx="4294967295" type="title"/>
          </p:nvPr>
        </p:nvSpPr>
        <p:spPr>
          <a:xfrm>
            <a:off x="227325" y="2877000"/>
            <a:ext cx="6263100" cy="2037900"/>
          </a:xfrm>
          <a:prstGeom prst="rect">
            <a:avLst/>
          </a:prstGeom>
        </p:spPr>
        <p:txBody>
          <a:bodyPr anchorCtr="0" anchor="b" bIns="91425" lIns="0" spcFirstLastPara="1" rIns="91425" wrap="square" tIns="91425">
            <a:noAutofit/>
          </a:bodyPr>
          <a:lstStyle/>
          <a:p>
            <a:pPr indent="0" lvl="0" marL="0" rtl="0" algn="l">
              <a:lnSpc>
                <a:spcPct val="80000"/>
              </a:lnSpc>
              <a:spcBef>
                <a:spcPts val="0"/>
              </a:spcBef>
              <a:spcAft>
                <a:spcPts val="0"/>
              </a:spcAft>
              <a:buClr>
                <a:schemeClr val="dk1"/>
              </a:buClr>
              <a:buSzPts val="1100"/>
              <a:buFont typeface="Arial"/>
              <a:buNone/>
            </a:pPr>
            <a:r>
              <a:rPr lang="en-US">
                <a:solidFill>
                  <a:srgbClr val="233697"/>
                </a:solidFill>
                <a:latin typeface="Roboto Mono"/>
                <a:ea typeface="Roboto Mono"/>
                <a:cs typeface="Roboto Mono"/>
                <a:sym typeface="Roboto Mono"/>
              </a:rPr>
              <a:t>INNOLEAD MASTERCLASS</a:t>
            </a:r>
            <a:endParaRPr>
              <a:solidFill>
                <a:srgbClr val="233697"/>
              </a:solidFill>
              <a:latin typeface="Roboto Mono"/>
              <a:ea typeface="Roboto Mono"/>
              <a:cs typeface="Roboto Mono"/>
              <a:sym typeface="Roboto Mono"/>
            </a:endParaRPr>
          </a:p>
          <a:p>
            <a:pPr indent="0" lvl="0" marL="0" rtl="0" algn="l">
              <a:lnSpc>
                <a:spcPct val="80000"/>
              </a:lnSpc>
              <a:spcBef>
                <a:spcPts val="400"/>
              </a:spcBef>
              <a:spcAft>
                <a:spcPts val="0"/>
              </a:spcAft>
              <a:buClr>
                <a:schemeClr val="dk1"/>
              </a:buClr>
              <a:buSzPts val="1100"/>
              <a:buFont typeface="Arial"/>
              <a:buNone/>
            </a:pPr>
            <a:r>
              <a:rPr lang="en-US" sz="5600">
                <a:solidFill>
                  <a:schemeClr val="dk1"/>
                </a:solidFill>
              </a:rPr>
              <a:t>How GenAI</a:t>
            </a:r>
            <a:br>
              <a:rPr lang="en-US" sz="5600">
                <a:solidFill>
                  <a:schemeClr val="dk1"/>
                </a:solidFill>
              </a:rPr>
            </a:br>
            <a:r>
              <a:rPr lang="en-US" sz="5600">
                <a:solidFill>
                  <a:schemeClr val="dk1"/>
                </a:solidFill>
              </a:rPr>
              <a:t>is Transforming </a:t>
            </a:r>
            <a:br>
              <a:rPr lang="en-US" sz="5600">
                <a:solidFill>
                  <a:schemeClr val="dk1"/>
                </a:solidFill>
              </a:rPr>
            </a:br>
            <a:r>
              <a:rPr lang="en-US" sz="5600">
                <a:solidFill>
                  <a:schemeClr val="dk1"/>
                </a:solidFill>
              </a:rPr>
              <a:t>the Innovation Process</a:t>
            </a:r>
            <a:endParaRPr sz="7400">
              <a:solidFill>
                <a:schemeClr val="dk1"/>
              </a:solidFill>
            </a:endParaRPr>
          </a:p>
        </p:txBody>
      </p:sp>
      <p:sp>
        <p:nvSpPr>
          <p:cNvPr id="465" name="Google Shape;465;p36"/>
          <p:cNvSpPr txBox="1"/>
          <p:nvPr/>
        </p:nvSpPr>
        <p:spPr>
          <a:xfrm>
            <a:off x="6009825" y="840725"/>
            <a:ext cx="2752200" cy="201600"/>
          </a:xfrm>
          <a:prstGeom prst="rect">
            <a:avLst/>
          </a:prstGeom>
          <a:noFill/>
          <a:ln>
            <a:noFill/>
          </a:ln>
        </p:spPr>
        <p:txBody>
          <a:bodyPr anchorCtr="0" anchor="t" bIns="0" lIns="0" spcFirstLastPara="1" rIns="0" wrap="square" tIns="0">
            <a:noAutofit/>
          </a:bodyPr>
          <a:lstStyle/>
          <a:p>
            <a:pPr indent="0" lvl="0" marL="0" rtl="0" algn="r">
              <a:lnSpc>
                <a:spcPct val="115000"/>
              </a:lnSpc>
              <a:spcBef>
                <a:spcPts val="0"/>
              </a:spcBef>
              <a:spcAft>
                <a:spcPts val="0"/>
              </a:spcAft>
              <a:buClr>
                <a:srgbClr val="000000"/>
              </a:buClr>
              <a:buSzPts val="1100"/>
              <a:buFont typeface="Arial"/>
              <a:buNone/>
            </a:pPr>
            <a:r>
              <a:rPr b="1" lang="en-US" sz="700">
                <a:solidFill>
                  <a:srgbClr val="000000"/>
                </a:solidFill>
                <a:latin typeface="Roboto Mono"/>
                <a:ea typeface="Roboto Mono"/>
                <a:cs typeface="Roboto Mono"/>
                <a:sym typeface="Roboto Mono"/>
              </a:rPr>
              <a:t>SAN FRANCISCO – TORONTO – PRAGUE – </a:t>
            </a:r>
            <a:r>
              <a:rPr b="1" lang="en-US" sz="700">
                <a:latin typeface="Roboto Mono"/>
                <a:ea typeface="Roboto Mono"/>
                <a:cs typeface="Roboto Mono"/>
                <a:sym typeface="Roboto Mono"/>
              </a:rPr>
              <a:t>DUBAI</a:t>
            </a:r>
            <a:endParaRPr b="1" sz="700">
              <a:solidFill>
                <a:srgbClr val="000000"/>
              </a:solidFill>
              <a:latin typeface="Roboto Mono"/>
              <a:ea typeface="Roboto Mono"/>
              <a:cs typeface="Roboto Mono"/>
              <a:sym typeface="Roboto Mono"/>
            </a:endParaRPr>
          </a:p>
          <a:p>
            <a:pPr indent="0" lvl="0" marL="0" rtl="0" algn="ctr">
              <a:lnSpc>
                <a:spcPct val="115000"/>
              </a:lnSpc>
              <a:spcBef>
                <a:spcPts val="0"/>
              </a:spcBef>
              <a:spcAft>
                <a:spcPts val="0"/>
              </a:spcAft>
              <a:buClr>
                <a:srgbClr val="000000"/>
              </a:buClr>
              <a:buSzPts val="1100"/>
              <a:buFont typeface="Arial"/>
              <a:buNone/>
            </a:pPr>
            <a:r>
              <a:t/>
            </a:r>
            <a:endParaRPr b="1" sz="700">
              <a:solidFill>
                <a:srgbClr val="000000"/>
              </a:solidFill>
              <a:latin typeface="Roboto Mono"/>
              <a:ea typeface="Roboto Mono"/>
              <a:cs typeface="Roboto Mono"/>
              <a:sym typeface="Roboto Mono"/>
            </a:endParaRPr>
          </a:p>
          <a:p>
            <a:pPr indent="0" lvl="0" marL="0" rtl="0" algn="ctr">
              <a:lnSpc>
                <a:spcPct val="115000"/>
              </a:lnSpc>
              <a:spcBef>
                <a:spcPts val="0"/>
              </a:spcBef>
              <a:spcAft>
                <a:spcPts val="0"/>
              </a:spcAft>
              <a:buNone/>
            </a:pPr>
            <a:r>
              <a:t/>
            </a:r>
            <a:endParaRPr b="1" sz="700">
              <a:solidFill>
                <a:srgbClr val="000000"/>
              </a:solidFill>
              <a:latin typeface="Roboto Mono"/>
              <a:ea typeface="Roboto Mono"/>
              <a:cs typeface="Roboto Mono"/>
              <a:sym typeface="Roboto Mono"/>
            </a:endParaRPr>
          </a:p>
        </p:txBody>
      </p:sp>
      <p:pic>
        <p:nvPicPr>
          <p:cNvPr id="466" name="Google Shape;466;p36"/>
          <p:cNvPicPr preferRelativeResize="0"/>
          <p:nvPr/>
        </p:nvPicPr>
        <p:blipFill>
          <a:blip r:embed="rId5">
            <a:alphaModFix/>
          </a:blip>
          <a:stretch>
            <a:fillRect/>
          </a:stretch>
        </p:blipFill>
        <p:spPr>
          <a:xfrm>
            <a:off x="7446012" y="158336"/>
            <a:ext cx="434142" cy="596328"/>
          </a:xfrm>
          <a:prstGeom prst="rect">
            <a:avLst/>
          </a:prstGeom>
          <a:noFill/>
          <a:ln>
            <a:noFill/>
          </a:ln>
        </p:spPr>
      </p:pic>
      <p:pic>
        <p:nvPicPr>
          <p:cNvPr id="467" name="Google Shape;467;p36"/>
          <p:cNvPicPr preferRelativeResize="0"/>
          <p:nvPr/>
        </p:nvPicPr>
        <p:blipFill>
          <a:blip r:embed="rId6">
            <a:alphaModFix/>
          </a:blip>
          <a:stretch>
            <a:fillRect/>
          </a:stretch>
        </p:blipFill>
        <p:spPr>
          <a:xfrm>
            <a:off x="8249101" y="157839"/>
            <a:ext cx="597299" cy="597299"/>
          </a:xfrm>
          <a:prstGeom prst="rect">
            <a:avLst/>
          </a:prstGeom>
          <a:noFill/>
          <a:ln>
            <a:noFill/>
          </a:ln>
        </p:spPr>
      </p:pic>
      <p:pic>
        <p:nvPicPr>
          <p:cNvPr id="468" name="Google Shape;468;p36"/>
          <p:cNvPicPr preferRelativeResize="0"/>
          <p:nvPr/>
        </p:nvPicPr>
        <p:blipFill>
          <a:blip r:embed="rId7">
            <a:alphaModFix/>
          </a:blip>
          <a:stretch>
            <a:fillRect/>
          </a:stretch>
        </p:blipFill>
        <p:spPr>
          <a:xfrm>
            <a:off x="6963427" y="149575"/>
            <a:ext cx="558763" cy="605632"/>
          </a:xfrm>
          <a:prstGeom prst="rect">
            <a:avLst/>
          </a:prstGeom>
          <a:noFill/>
          <a:ln>
            <a:noFill/>
          </a:ln>
        </p:spPr>
      </p:pic>
      <p:pic>
        <p:nvPicPr>
          <p:cNvPr id="469" name="Google Shape;469;p36"/>
          <p:cNvPicPr preferRelativeResize="0"/>
          <p:nvPr/>
        </p:nvPicPr>
        <p:blipFill rotWithShape="1">
          <a:blip r:embed="rId8">
            <a:alphaModFix/>
          </a:blip>
          <a:srcRect b="0" l="-2406" r="0" t="-2774"/>
          <a:stretch/>
        </p:blipFill>
        <p:spPr>
          <a:xfrm>
            <a:off x="7791095" y="150306"/>
            <a:ext cx="597300" cy="605700"/>
          </a:xfrm>
          <a:prstGeom prst="roundRect">
            <a:avLst>
              <a:gd fmla="val 2377" name="adj"/>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45"/>
          <p:cNvSpPr/>
          <p:nvPr/>
        </p:nvSpPr>
        <p:spPr>
          <a:xfrm>
            <a:off x="0" y="0"/>
            <a:ext cx="3560100" cy="5143500"/>
          </a:xfrm>
          <a:prstGeom prst="rect">
            <a:avLst/>
          </a:prstGeom>
          <a:solidFill>
            <a:srgbClr val="E4F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45"/>
          <p:cNvSpPr txBox="1"/>
          <p:nvPr/>
        </p:nvSpPr>
        <p:spPr>
          <a:xfrm>
            <a:off x="330725" y="1261093"/>
            <a:ext cx="30000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000">
                <a:solidFill>
                  <a:srgbClr val="20359D"/>
                </a:solidFill>
                <a:latin typeface="Roboto Mono"/>
                <a:ea typeface="Roboto Mono"/>
                <a:cs typeface="Roboto Mono"/>
                <a:sym typeface="Roboto Mono"/>
              </a:rPr>
              <a:t>THE RESULTS ARE ALREADY IN</a:t>
            </a:r>
            <a:endParaRPr b="1" sz="1000">
              <a:solidFill>
                <a:srgbClr val="20359D"/>
              </a:solidFill>
              <a:latin typeface="Roboto Mono"/>
              <a:ea typeface="Roboto Mono"/>
              <a:cs typeface="Roboto Mono"/>
              <a:sym typeface="Roboto Mono"/>
            </a:endParaRPr>
          </a:p>
          <a:p>
            <a:pPr indent="0" lvl="0" marL="0" rtl="0" algn="l">
              <a:spcBef>
                <a:spcPts val="0"/>
              </a:spcBef>
              <a:spcAft>
                <a:spcPts val="0"/>
              </a:spcAft>
              <a:buNone/>
            </a:pPr>
            <a:r>
              <a:rPr b="1" lang="en-US" sz="2200">
                <a:solidFill>
                  <a:schemeClr val="dk1"/>
                </a:solidFill>
                <a:latin typeface="Helvetica Neue"/>
                <a:ea typeface="Helvetica Neue"/>
                <a:cs typeface="Helvetica Neue"/>
                <a:sym typeface="Helvetica Neue"/>
              </a:rPr>
              <a:t>The most innovative companies are implementing AI and seeing </a:t>
            </a:r>
            <a:r>
              <a:rPr b="1" lang="en-US" sz="2200">
                <a:solidFill>
                  <a:schemeClr val="dk1"/>
                </a:solidFill>
                <a:highlight>
                  <a:srgbClr val="FFEDE5"/>
                </a:highlight>
                <a:latin typeface="Helvetica Neue"/>
                <a:ea typeface="Helvetica Neue"/>
                <a:cs typeface="Helvetica Neue"/>
                <a:sym typeface="Helvetica Neue"/>
              </a:rPr>
              <a:t>5x</a:t>
            </a:r>
            <a:r>
              <a:rPr b="1" lang="en-US" sz="2200">
                <a:solidFill>
                  <a:schemeClr val="dk1"/>
                </a:solidFill>
                <a:latin typeface="Helvetica Neue"/>
                <a:ea typeface="Helvetica Neue"/>
                <a:cs typeface="Helvetica Neue"/>
                <a:sym typeface="Helvetica Neue"/>
              </a:rPr>
              <a:t> larger funnel of venture ideas and are </a:t>
            </a:r>
            <a:r>
              <a:rPr b="1" lang="en-US" sz="2200">
                <a:solidFill>
                  <a:schemeClr val="dk1"/>
                </a:solidFill>
                <a:highlight>
                  <a:srgbClr val="FFEDE5"/>
                </a:highlight>
                <a:latin typeface="Helvetica Neue"/>
                <a:ea typeface="Helvetica Neue"/>
                <a:cs typeface="Helvetica Neue"/>
                <a:sym typeface="Helvetica Neue"/>
              </a:rPr>
              <a:t>2x</a:t>
            </a:r>
            <a:r>
              <a:rPr b="1" lang="en-US" sz="2200">
                <a:solidFill>
                  <a:schemeClr val="dk1"/>
                </a:solidFill>
                <a:latin typeface="Helvetica Neue"/>
                <a:ea typeface="Helvetica Neue"/>
                <a:cs typeface="Helvetica Neue"/>
                <a:sym typeface="Helvetica Neue"/>
              </a:rPr>
              <a:t> more selective in their choices.</a:t>
            </a:r>
            <a:endParaRPr b="1" sz="2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b="1" sz="2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US" sz="800">
                <a:solidFill>
                  <a:srgbClr val="B7B7B7"/>
                </a:solidFill>
                <a:latin typeface="Helvetica Neue"/>
                <a:ea typeface="Helvetica Neue"/>
                <a:cs typeface="Helvetica Neue"/>
                <a:sym typeface="Helvetica Neue"/>
              </a:rPr>
              <a:t>BCG, </a:t>
            </a:r>
            <a:r>
              <a:rPr lang="en-US" sz="800" u="sng">
                <a:solidFill>
                  <a:srgbClr val="B7B7B7"/>
                </a:solidFill>
                <a:latin typeface="Helvetica Neue"/>
                <a:ea typeface="Helvetica Neue"/>
                <a:cs typeface="Helvetica Neue"/>
                <a:sym typeface="Helvetica Neue"/>
                <a:hlinkClick r:id="rId3">
                  <a:extLst>
                    <a:ext uri="{A12FA001-AC4F-418D-AE19-62706E023703}">
                      <ahyp:hlinkClr val="tx"/>
                    </a:ext>
                  </a:extLst>
                </a:hlinkClick>
              </a:rPr>
              <a:t>Reaching New Heights in Uncertain Times, 2023</a:t>
            </a:r>
            <a:endParaRPr b="1" sz="2100">
              <a:solidFill>
                <a:schemeClr val="dk1"/>
              </a:solidFill>
              <a:latin typeface="Helvetica Neue"/>
              <a:ea typeface="Helvetica Neue"/>
              <a:cs typeface="Helvetica Neue"/>
              <a:sym typeface="Helvetica Neue"/>
            </a:endParaRPr>
          </a:p>
        </p:txBody>
      </p:sp>
      <p:sp>
        <p:nvSpPr>
          <p:cNvPr id="547" name="Google Shape;547;p45"/>
          <p:cNvSpPr txBox="1"/>
          <p:nvPr/>
        </p:nvSpPr>
        <p:spPr>
          <a:xfrm>
            <a:off x="229375" y="609225"/>
            <a:ext cx="5245800" cy="4002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t/>
            </a:r>
            <a:endParaRPr b="1">
              <a:solidFill>
                <a:srgbClr val="030303"/>
              </a:solidFill>
              <a:latin typeface="Helvetica Neue"/>
              <a:ea typeface="Helvetica Neue"/>
              <a:cs typeface="Helvetica Neue"/>
              <a:sym typeface="Helvetica Neue"/>
            </a:endParaRPr>
          </a:p>
        </p:txBody>
      </p:sp>
      <p:pic>
        <p:nvPicPr>
          <p:cNvPr id="548" name="Google Shape;548;p45"/>
          <p:cNvPicPr preferRelativeResize="0"/>
          <p:nvPr/>
        </p:nvPicPr>
        <p:blipFill rotWithShape="1">
          <a:blip r:embed="rId4">
            <a:alphaModFix/>
          </a:blip>
          <a:srcRect b="0" l="0" r="0" t="22756"/>
          <a:stretch/>
        </p:blipFill>
        <p:spPr>
          <a:xfrm>
            <a:off x="3717575" y="1590089"/>
            <a:ext cx="5119925" cy="25976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46"/>
          <p:cNvSpPr/>
          <p:nvPr/>
        </p:nvSpPr>
        <p:spPr>
          <a:xfrm>
            <a:off x="0" y="0"/>
            <a:ext cx="3560100" cy="5143500"/>
          </a:xfrm>
          <a:prstGeom prst="rect">
            <a:avLst/>
          </a:prstGeom>
          <a:solidFill>
            <a:srgbClr val="E4F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46"/>
          <p:cNvSpPr txBox="1"/>
          <p:nvPr/>
        </p:nvSpPr>
        <p:spPr>
          <a:xfrm>
            <a:off x="330725" y="980272"/>
            <a:ext cx="30000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000">
                <a:solidFill>
                  <a:srgbClr val="20359D"/>
                </a:solidFill>
                <a:latin typeface="Roboto Mono"/>
                <a:ea typeface="Roboto Mono"/>
                <a:cs typeface="Roboto Mono"/>
                <a:sym typeface="Roboto Mono"/>
              </a:rPr>
              <a:t>THE RESULTS ARE ALREADY IN</a:t>
            </a:r>
            <a:endParaRPr b="1" sz="1000">
              <a:solidFill>
                <a:srgbClr val="20359D"/>
              </a:solidFill>
              <a:latin typeface="Roboto Mono"/>
              <a:ea typeface="Roboto Mono"/>
              <a:cs typeface="Roboto Mono"/>
              <a:sym typeface="Roboto Mono"/>
            </a:endParaRPr>
          </a:p>
          <a:p>
            <a:pPr indent="0" lvl="0" marL="0" rtl="0" algn="l">
              <a:spcBef>
                <a:spcPts val="0"/>
              </a:spcBef>
              <a:spcAft>
                <a:spcPts val="0"/>
              </a:spcAft>
              <a:buNone/>
            </a:pPr>
            <a:r>
              <a:rPr b="1" lang="en-US" sz="2200">
                <a:solidFill>
                  <a:schemeClr val="dk1"/>
                </a:solidFill>
                <a:latin typeface="Helvetica Neue"/>
                <a:ea typeface="Helvetica Neue"/>
                <a:cs typeface="Helvetica Neue"/>
                <a:sym typeface="Helvetica Neue"/>
              </a:rPr>
              <a:t>By 2025, </a:t>
            </a:r>
            <a:r>
              <a:rPr b="1" lang="en-US" sz="2200">
                <a:solidFill>
                  <a:schemeClr val="dk1"/>
                </a:solidFill>
                <a:highlight>
                  <a:srgbClr val="FFEDE5"/>
                </a:highlight>
                <a:latin typeface="Helvetica Neue"/>
                <a:ea typeface="Helvetica Neue"/>
                <a:cs typeface="Helvetica Neue"/>
                <a:sym typeface="Helvetica Neue"/>
              </a:rPr>
              <a:t>more than 75%</a:t>
            </a:r>
            <a:r>
              <a:rPr b="1" lang="en-US" sz="2200">
                <a:solidFill>
                  <a:schemeClr val="dk1"/>
                </a:solidFill>
                <a:latin typeface="Helvetica Neue"/>
                <a:ea typeface="Helvetica Neue"/>
                <a:cs typeface="Helvetica Neue"/>
                <a:sym typeface="Helvetica Neue"/>
              </a:rPr>
              <a:t> of VC and early-stage investor executive reviews will be informed by AI and data analytics.</a:t>
            </a:r>
            <a:endParaRPr b="1" sz="2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b="1" sz="2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US" sz="800">
                <a:solidFill>
                  <a:srgbClr val="B7B7B7"/>
                </a:solidFill>
                <a:latin typeface="Helvetica Neue"/>
                <a:ea typeface="Helvetica Neue"/>
                <a:cs typeface="Helvetica Neue"/>
                <a:sym typeface="Helvetica Neue"/>
              </a:rPr>
              <a:t>Gartner</a:t>
            </a:r>
            <a:r>
              <a:rPr lang="en-US" sz="800">
                <a:solidFill>
                  <a:srgbClr val="B7B7B7"/>
                </a:solidFill>
                <a:latin typeface="Helvetica Neue"/>
                <a:ea typeface="Helvetica Neue"/>
                <a:cs typeface="Helvetica Neue"/>
                <a:sym typeface="Helvetica Neue"/>
              </a:rPr>
              <a:t>, </a:t>
            </a:r>
            <a:r>
              <a:rPr lang="en-US" sz="800" u="sng">
                <a:solidFill>
                  <a:srgbClr val="B7B7B7"/>
                </a:solidFill>
                <a:latin typeface="Helvetica Neue"/>
                <a:ea typeface="Helvetica Neue"/>
                <a:cs typeface="Helvetica Neue"/>
                <a:sym typeface="Helvetica Neue"/>
                <a:hlinkClick r:id="rId3">
                  <a:extLst>
                    <a:ext uri="{A12FA001-AC4F-418D-AE19-62706E023703}">
                      <ahyp:hlinkClr val="tx"/>
                    </a:ext>
                  </a:extLst>
                </a:hlinkClick>
              </a:rPr>
              <a:t>Gartner Says Tech Investors Will Prioritize Data Science and Artificial Intelligence Above “Gut Feel” for Investment Decisions By 2025</a:t>
            </a:r>
            <a:endParaRPr sz="800">
              <a:solidFill>
                <a:srgbClr val="B7B7B7"/>
              </a:solidFill>
              <a:latin typeface="Helvetica Neue"/>
              <a:ea typeface="Helvetica Neue"/>
              <a:cs typeface="Helvetica Neue"/>
              <a:sym typeface="Helvetica Neue"/>
            </a:endParaRPr>
          </a:p>
        </p:txBody>
      </p:sp>
      <p:pic>
        <p:nvPicPr>
          <p:cNvPr id="555" name="Google Shape;555;p46"/>
          <p:cNvPicPr preferRelativeResize="0"/>
          <p:nvPr/>
        </p:nvPicPr>
        <p:blipFill>
          <a:blip r:embed="rId4">
            <a:alphaModFix/>
          </a:blip>
          <a:stretch>
            <a:fillRect/>
          </a:stretch>
        </p:blipFill>
        <p:spPr>
          <a:xfrm>
            <a:off x="3830250" y="1828262"/>
            <a:ext cx="5084375" cy="2282676"/>
          </a:xfrm>
          <a:prstGeom prst="rect">
            <a:avLst/>
          </a:prstGeom>
          <a:noFill/>
          <a:ln>
            <a:noFill/>
          </a:ln>
        </p:spPr>
      </p:pic>
      <p:sp>
        <p:nvSpPr>
          <p:cNvPr id="556" name="Google Shape;556;p46"/>
          <p:cNvSpPr txBox="1"/>
          <p:nvPr/>
        </p:nvSpPr>
        <p:spPr>
          <a:xfrm>
            <a:off x="3830250" y="4265225"/>
            <a:ext cx="4170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rgbClr val="B7B7B7"/>
                </a:solidFill>
                <a:latin typeface="Helvetica Neue"/>
                <a:ea typeface="Helvetica Neue"/>
                <a:cs typeface="Helvetica Neue"/>
                <a:sym typeface="Helvetica Neue"/>
              </a:rPr>
              <a:t>Vauban, </a:t>
            </a:r>
            <a:r>
              <a:rPr lang="en-US" sz="800" u="sng">
                <a:solidFill>
                  <a:srgbClr val="B7B7B7"/>
                </a:solidFill>
                <a:latin typeface="Helvetica Neue"/>
                <a:ea typeface="Helvetica Neue"/>
                <a:cs typeface="Helvetica Neue"/>
                <a:sym typeface="Helvetica Neue"/>
                <a:hlinkClick r:id="rId5">
                  <a:extLst>
                    <a:ext uri="{A12FA001-AC4F-418D-AE19-62706E023703}">
                      <ahyp:hlinkClr val="tx"/>
                    </a:ext>
                  </a:extLst>
                </a:hlinkClick>
              </a:rPr>
              <a:t>From Data to Dollars: How AI is transforming Venture Capital</a:t>
            </a:r>
            <a:endParaRPr sz="800">
              <a:solidFill>
                <a:srgbClr val="B7B7B7"/>
              </a:solidFill>
              <a:latin typeface="Helvetica Neue"/>
              <a:ea typeface="Helvetica Neue"/>
              <a:cs typeface="Helvetica Neue"/>
              <a:sym typeface="Helvetica Neue"/>
            </a:endParaRPr>
          </a:p>
        </p:txBody>
      </p:sp>
      <p:sp>
        <p:nvSpPr>
          <p:cNvPr id="557" name="Google Shape;557;p46"/>
          <p:cNvSpPr txBox="1"/>
          <p:nvPr/>
        </p:nvSpPr>
        <p:spPr>
          <a:xfrm>
            <a:off x="1689425" y="132439"/>
            <a:ext cx="7225200" cy="471000"/>
          </a:xfrm>
          <a:prstGeom prst="rect">
            <a:avLst/>
          </a:prstGeom>
          <a:noFill/>
          <a:ln>
            <a:noFill/>
          </a:ln>
        </p:spPr>
        <p:txBody>
          <a:bodyPr anchorCtr="0" anchor="t" bIns="91400" lIns="91400" spcFirstLastPara="1" rIns="91400" wrap="square" tIns="91400">
            <a:noAutofit/>
          </a:bodyPr>
          <a:lstStyle/>
          <a:p>
            <a:pPr indent="0" lvl="0" marL="0" rtl="0" algn="r">
              <a:spcBef>
                <a:spcPts val="0"/>
              </a:spcBef>
              <a:spcAft>
                <a:spcPts val="0"/>
              </a:spcAft>
              <a:buNone/>
            </a:pPr>
            <a:r>
              <a:rPr b="1" lang="en-US" sz="1800">
                <a:latin typeface="Helvetica Neue"/>
                <a:ea typeface="Helvetica Neue"/>
                <a:cs typeface="Helvetica Neue"/>
                <a:sym typeface="Helvetica Neue"/>
              </a:rPr>
              <a:t>Venture Investing</a:t>
            </a:r>
            <a:endParaRPr b="1" sz="1800">
              <a:latin typeface="Helvetica Neue"/>
              <a:ea typeface="Helvetica Neue"/>
              <a:cs typeface="Helvetica Neue"/>
              <a:sym typeface="Helvetica Neue"/>
            </a:endParaRPr>
          </a:p>
        </p:txBody>
      </p:sp>
      <p:sp>
        <p:nvSpPr>
          <p:cNvPr id="558" name="Google Shape;558;p46"/>
          <p:cNvSpPr txBox="1"/>
          <p:nvPr/>
        </p:nvSpPr>
        <p:spPr>
          <a:xfrm>
            <a:off x="3873738" y="965050"/>
            <a:ext cx="4997400" cy="76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US">
                <a:solidFill>
                  <a:schemeClr val="dk1"/>
                </a:solidFill>
                <a:latin typeface="Helvetica Neue"/>
                <a:ea typeface="Helvetica Neue"/>
                <a:cs typeface="Helvetica Neue"/>
                <a:sym typeface="Helvetica Neue"/>
              </a:rPr>
              <a:t>The evidence suggests that machine learning models consistently outperform human investors in the screening process</a:t>
            </a:r>
            <a:endParaRPr b="1">
              <a:solidFill>
                <a:schemeClr val="dk1"/>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47"/>
          <p:cNvSpPr txBox="1"/>
          <p:nvPr/>
        </p:nvSpPr>
        <p:spPr>
          <a:xfrm>
            <a:off x="1689425" y="132439"/>
            <a:ext cx="7225200" cy="471000"/>
          </a:xfrm>
          <a:prstGeom prst="rect">
            <a:avLst/>
          </a:prstGeom>
          <a:noFill/>
          <a:ln>
            <a:noFill/>
          </a:ln>
        </p:spPr>
        <p:txBody>
          <a:bodyPr anchorCtr="0" anchor="t" bIns="91400" lIns="91400" spcFirstLastPara="1" rIns="91400" wrap="square" tIns="91400">
            <a:noAutofit/>
          </a:bodyPr>
          <a:lstStyle/>
          <a:p>
            <a:pPr indent="0" lvl="0" marL="0" rtl="0" algn="r">
              <a:spcBef>
                <a:spcPts val="0"/>
              </a:spcBef>
              <a:spcAft>
                <a:spcPts val="0"/>
              </a:spcAft>
              <a:buNone/>
            </a:pPr>
            <a:r>
              <a:rPr b="1" lang="en-US" sz="1800">
                <a:latin typeface="Helvetica Neue"/>
                <a:ea typeface="Helvetica Neue"/>
                <a:cs typeface="Helvetica Neue"/>
                <a:sym typeface="Helvetica Neue"/>
              </a:rPr>
              <a:t>Estimations and Real-World Results</a:t>
            </a:r>
            <a:endParaRPr b="1" sz="1800">
              <a:latin typeface="Helvetica Neue"/>
              <a:ea typeface="Helvetica Neue"/>
              <a:cs typeface="Helvetica Neue"/>
              <a:sym typeface="Helvetica Neue"/>
            </a:endParaRPr>
          </a:p>
        </p:txBody>
      </p:sp>
      <p:sp>
        <p:nvSpPr>
          <p:cNvPr id="564" name="Google Shape;564;p47"/>
          <p:cNvSpPr/>
          <p:nvPr/>
        </p:nvSpPr>
        <p:spPr>
          <a:xfrm>
            <a:off x="0" y="0"/>
            <a:ext cx="3560100" cy="5143500"/>
          </a:xfrm>
          <a:prstGeom prst="rect">
            <a:avLst/>
          </a:prstGeom>
          <a:solidFill>
            <a:srgbClr val="E4F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47"/>
          <p:cNvSpPr txBox="1"/>
          <p:nvPr/>
        </p:nvSpPr>
        <p:spPr>
          <a:xfrm>
            <a:off x="290760" y="919542"/>
            <a:ext cx="3162300" cy="412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solidFill>
                  <a:schemeClr val="dk1"/>
                </a:solidFill>
                <a:latin typeface="Helvetica Neue"/>
                <a:ea typeface="Helvetica Neue"/>
                <a:cs typeface="Helvetica Neue"/>
                <a:sym typeface="Helvetica Neue"/>
              </a:rPr>
              <a:t>GenAI could deliver productivity with a </a:t>
            </a:r>
            <a:r>
              <a:rPr b="1" lang="en-US" sz="1900">
                <a:solidFill>
                  <a:schemeClr val="dk1"/>
                </a:solidFill>
                <a:highlight>
                  <a:srgbClr val="FFEDE5"/>
                </a:highlight>
                <a:latin typeface="Helvetica Neue"/>
                <a:ea typeface="Helvetica Neue"/>
                <a:cs typeface="Helvetica Neue"/>
                <a:sym typeface="Helvetica Neue"/>
              </a:rPr>
              <a:t>value of ~12% of global R&amp;D spending</a:t>
            </a:r>
            <a:r>
              <a:rPr b="1" lang="en-US" sz="1900">
                <a:solidFill>
                  <a:schemeClr val="dk1"/>
                </a:solidFill>
                <a:latin typeface="Helvetica Neue"/>
                <a:ea typeface="Helvetica Neue"/>
                <a:cs typeface="Helvetica Neue"/>
                <a:sym typeface="Helvetica Neue"/>
              </a:rPr>
              <a:t> → potential productivity lift of ~$328B</a:t>
            </a:r>
            <a:endParaRPr b="1" sz="19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b="1" sz="19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b="1" lang="en-US" sz="1900">
                <a:solidFill>
                  <a:schemeClr val="dk1"/>
                </a:solidFill>
                <a:latin typeface="Helvetica Neue"/>
                <a:ea typeface="Helvetica Neue"/>
                <a:cs typeface="Helvetica Neue"/>
                <a:sym typeface="Helvetica Neue"/>
              </a:rPr>
              <a:t>GenAI could add the equivalent of </a:t>
            </a:r>
            <a:r>
              <a:rPr b="1" lang="en-US" sz="1900">
                <a:solidFill>
                  <a:schemeClr val="dk1"/>
                </a:solidFill>
                <a:highlight>
                  <a:srgbClr val="FFEDE5"/>
                </a:highlight>
                <a:latin typeface="Helvetica Neue"/>
                <a:ea typeface="Helvetica Neue"/>
                <a:cs typeface="Helvetica Neue"/>
                <a:sym typeface="Helvetica Neue"/>
              </a:rPr>
              <a:t>$2.6-$4.4 trillion to the global economy annually</a:t>
            </a:r>
            <a:r>
              <a:rPr b="1" lang="en-US" sz="1900">
                <a:solidFill>
                  <a:schemeClr val="dk1"/>
                </a:solidFill>
                <a:latin typeface="Helvetica Neue"/>
                <a:ea typeface="Helvetica Neue"/>
                <a:cs typeface="Helvetica Neue"/>
                <a:sym typeface="Helvetica Neue"/>
              </a:rPr>
              <a:t> across 63 use cases analyzed</a:t>
            </a:r>
            <a:endParaRPr b="1" sz="19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b="1" sz="31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US" sz="800">
                <a:solidFill>
                  <a:srgbClr val="B7B7B7"/>
                </a:solidFill>
                <a:latin typeface="Helvetica Neue"/>
                <a:ea typeface="Helvetica Neue"/>
                <a:cs typeface="Helvetica Neue"/>
                <a:sym typeface="Helvetica Neue"/>
              </a:rPr>
              <a:t>McKinsey, </a:t>
            </a:r>
            <a:r>
              <a:rPr lang="en-US" sz="800" u="sng">
                <a:solidFill>
                  <a:srgbClr val="B7B7B7"/>
                </a:solidFill>
                <a:latin typeface="Helvetica Neue"/>
                <a:ea typeface="Helvetica Neue"/>
                <a:cs typeface="Helvetica Neue"/>
                <a:sym typeface="Helvetica Neue"/>
                <a:hlinkClick r:id="rId3">
                  <a:extLst>
                    <a:ext uri="{A12FA001-AC4F-418D-AE19-62706E023703}">
                      <ahyp:hlinkClr val="tx"/>
                    </a:ext>
                  </a:extLst>
                </a:hlinkClick>
              </a:rPr>
              <a:t>The economic potential of generative AI: The next productivity frontier</a:t>
            </a:r>
            <a:endParaRPr sz="800">
              <a:solidFill>
                <a:srgbClr val="B7B7B7"/>
              </a:solidFill>
              <a:latin typeface="Helvetica Neue"/>
              <a:ea typeface="Helvetica Neue"/>
              <a:cs typeface="Helvetica Neue"/>
              <a:sym typeface="Helvetica Neue"/>
            </a:endParaRPr>
          </a:p>
        </p:txBody>
      </p:sp>
      <p:sp>
        <p:nvSpPr>
          <p:cNvPr id="566" name="Google Shape;566;p47"/>
          <p:cNvSpPr txBox="1"/>
          <p:nvPr/>
        </p:nvSpPr>
        <p:spPr>
          <a:xfrm>
            <a:off x="4436050" y="1118950"/>
            <a:ext cx="3948600" cy="329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latin typeface="Helvetica Neue"/>
                <a:ea typeface="Helvetica Neue"/>
                <a:cs typeface="Helvetica Neue"/>
                <a:sym typeface="Helvetica Neue"/>
              </a:rPr>
              <a:t>WSJ has shown ChatGPT beating 200 Wharton MBA students at a venture idea generation test.</a:t>
            </a:r>
            <a:endParaRPr b="1" sz="1600">
              <a:latin typeface="Helvetica Neue"/>
              <a:ea typeface="Helvetica Neue"/>
              <a:cs typeface="Helvetica Neue"/>
              <a:sym typeface="Helvetica Neue"/>
            </a:endParaRPr>
          </a:p>
          <a:p>
            <a:pPr indent="0" lvl="0" marL="0" rtl="0" algn="l">
              <a:spcBef>
                <a:spcPts val="0"/>
              </a:spcBef>
              <a:spcAft>
                <a:spcPts val="0"/>
              </a:spcAft>
              <a:buNone/>
            </a:pPr>
            <a:r>
              <a:t/>
            </a:r>
            <a:endParaRPr b="1">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US">
                <a:latin typeface="Helvetica Neue"/>
                <a:ea typeface="Helvetica Neue"/>
                <a:cs typeface="Helvetica Neue"/>
                <a:sym typeface="Helvetica Neue"/>
              </a:rPr>
              <a:t>The results of their study were not unexpected: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260350" lvl="0" marL="400050" rtl="0" algn="l">
              <a:spcBef>
                <a:spcPts val="0"/>
              </a:spcBef>
              <a:spcAft>
                <a:spcPts val="0"/>
              </a:spcAft>
              <a:buSzPts val="1400"/>
              <a:buFont typeface="Helvetica Neue"/>
              <a:buChar char="✓"/>
            </a:pPr>
            <a:r>
              <a:rPr b="1" lang="en-US">
                <a:solidFill>
                  <a:srgbClr val="233697"/>
                </a:solidFill>
                <a:latin typeface="Helvetica Neue"/>
                <a:ea typeface="Helvetica Neue"/>
                <a:cs typeface="Helvetica Neue"/>
                <a:sym typeface="Helvetica Neue"/>
              </a:rPr>
              <a:t>ChatGPT</a:t>
            </a:r>
            <a:r>
              <a:rPr lang="en-US">
                <a:latin typeface="Helvetica Neue"/>
                <a:ea typeface="Helvetica Neue"/>
                <a:cs typeface="Helvetica Neue"/>
                <a:sym typeface="Helvetica Neue"/>
              </a:rPr>
              <a:t> generated ideas </a:t>
            </a:r>
            <a:r>
              <a:rPr lang="en-US">
                <a:highlight>
                  <a:srgbClr val="FFEDE5"/>
                </a:highlight>
                <a:latin typeface="Helvetica Neue"/>
                <a:ea typeface="Helvetica Neue"/>
                <a:cs typeface="Helvetica Neue"/>
                <a:sym typeface="Helvetica Neue"/>
              </a:rPr>
              <a:t>more rapidly </a:t>
            </a:r>
            <a:r>
              <a:rPr lang="en-US">
                <a:latin typeface="Helvetica Neue"/>
                <a:ea typeface="Helvetica Neue"/>
                <a:cs typeface="Helvetica Neue"/>
                <a:sym typeface="Helvetica Neue"/>
              </a:rPr>
              <a:t>than humans</a:t>
            </a:r>
            <a:endParaRPr>
              <a:latin typeface="Helvetica Neue"/>
              <a:ea typeface="Helvetica Neue"/>
              <a:cs typeface="Helvetica Neue"/>
              <a:sym typeface="Helvetica Neue"/>
            </a:endParaRPr>
          </a:p>
          <a:p>
            <a:pPr indent="-260350" lvl="0" marL="400050" rtl="0" algn="l">
              <a:spcBef>
                <a:spcPts val="0"/>
              </a:spcBef>
              <a:spcAft>
                <a:spcPts val="0"/>
              </a:spcAft>
              <a:buSzPts val="1400"/>
              <a:buFont typeface="Helvetica Neue"/>
              <a:buChar char="✓"/>
            </a:pPr>
            <a:r>
              <a:rPr b="1" lang="en-US">
                <a:solidFill>
                  <a:srgbClr val="233697"/>
                </a:solidFill>
                <a:latin typeface="Helvetica Neue"/>
                <a:ea typeface="Helvetica Neue"/>
                <a:cs typeface="Helvetica Neue"/>
                <a:sym typeface="Helvetica Neue"/>
              </a:rPr>
              <a:t>ChatGPT</a:t>
            </a:r>
            <a:r>
              <a:rPr lang="en-US">
                <a:latin typeface="Helvetica Neue"/>
                <a:ea typeface="Helvetica Neue"/>
                <a:cs typeface="Helvetica Neue"/>
                <a:sym typeface="Helvetica Neue"/>
              </a:rPr>
              <a:t> had a </a:t>
            </a:r>
            <a:r>
              <a:rPr lang="en-US">
                <a:highlight>
                  <a:srgbClr val="FFEDE5"/>
                </a:highlight>
                <a:latin typeface="Helvetica Neue"/>
                <a:ea typeface="Helvetica Neue"/>
                <a:cs typeface="Helvetica Neue"/>
                <a:sym typeface="Helvetica Neue"/>
              </a:rPr>
              <a:t>47% purchase probability</a:t>
            </a:r>
            <a:r>
              <a:rPr lang="en-US">
                <a:latin typeface="Helvetica Neue"/>
                <a:ea typeface="Helvetica Neue"/>
                <a:cs typeface="Helvetica Neue"/>
                <a:sym typeface="Helvetica Neue"/>
              </a:rPr>
              <a:t> compared to humans' 40%</a:t>
            </a:r>
            <a:endParaRPr>
              <a:latin typeface="Helvetica Neue"/>
              <a:ea typeface="Helvetica Neue"/>
              <a:cs typeface="Helvetica Neue"/>
              <a:sym typeface="Helvetica Neue"/>
            </a:endParaRPr>
          </a:p>
          <a:p>
            <a:pPr indent="-260350" lvl="0" marL="400050" rtl="0" algn="l">
              <a:spcBef>
                <a:spcPts val="0"/>
              </a:spcBef>
              <a:spcAft>
                <a:spcPts val="0"/>
              </a:spcAft>
              <a:buSzPts val="1400"/>
              <a:buFont typeface="Helvetica Neue"/>
              <a:buChar char="✓"/>
            </a:pPr>
            <a:r>
              <a:rPr b="1" lang="en-US">
                <a:solidFill>
                  <a:srgbClr val="233697"/>
                </a:solidFill>
                <a:latin typeface="Helvetica Neue"/>
                <a:ea typeface="Helvetica Neue"/>
                <a:cs typeface="Helvetica Neue"/>
                <a:sym typeface="Helvetica Neue"/>
              </a:rPr>
              <a:t>ChatGPT</a:t>
            </a:r>
            <a:r>
              <a:rPr lang="en-US">
                <a:latin typeface="Helvetica Neue"/>
                <a:ea typeface="Helvetica Neue"/>
                <a:cs typeface="Helvetica Neue"/>
                <a:sym typeface="Helvetica Neue"/>
              </a:rPr>
              <a:t> produced </a:t>
            </a:r>
            <a:r>
              <a:rPr lang="en-US">
                <a:highlight>
                  <a:srgbClr val="FFEDE5"/>
                </a:highlight>
                <a:latin typeface="Helvetica Neue"/>
                <a:ea typeface="Helvetica Neue"/>
                <a:cs typeface="Helvetica Neue"/>
                <a:sym typeface="Helvetica Neue"/>
              </a:rPr>
              <a:t>88% of the top ideas</a:t>
            </a:r>
            <a:r>
              <a:rPr lang="en-US">
                <a:latin typeface="Helvetica Neue"/>
                <a:ea typeface="Helvetica Neue"/>
                <a:cs typeface="Helvetica Neue"/>
                <a:sym typeface="Helvetica Neue"/>
              </a:rPr>
              <a:t>, leaving only 12% to MBA students</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567" name="Google Shape;567;p47"/>
          <p:cNvSpPr txBox="1"/>
          <p:nvPr/>
        </p:nvSpPr>
        <p:spPr>
          <a:xfrm>
            <a:off x="4436050" y="4572797"/>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rgbClr val="B7B7B7"/>
                </a:solidFill>
                <a:latin typeface="Helvetica Neue"/>
                <a:ea typeface="Helvetica Neue"/>
                <a:cs typeface="Helvetica Neue"/>
                <a:sym typeface="Helvetica Neue"/>
              </a:rPr>
              <a:t>The Wall Street Journal</a:t>
            </a:r>
            <a:r>
              <a:rPr lang="en-US" sz="800">
                <a:solidFill>
                  <a:srgbClr val="B7B7B7"/>
                </a:solidFill>
                <a:latin typeface="Helvetica Neue"/>
                <a:ea typeface="Helvetica Neue"/>
                <a:cs typeface="Helvetica Neue"/>
                <a:sym typeface="Helvetica Neue"/>
              </a:rPr>
              <a:t>, </a:t>
            </a:r>
            <a:r>
              <a:rPr lang="en-US" sz="800" u="sng">
                <a:solidFill>
                  <a:srgbClr val="B7B7B7"/>
                </a:solidFill>
                <a:latin typeface="Helvetica Neue"/>
                <a:ea typeface="Helvetica Neue"/>
                <a:cs typeface="Helvetica Neue"/>
                <a:sym typeface="Helvetica Neue"/>
                <a:hlinkClick r:id="rId4">
                  <a:extLst>
                    <a:ext uri="{A12FA001-AC4F-418D-AE19-62706E023703}">
                      <ahyp:hlinkClr val="tx"/>
                    </a:ext>
                  </a:extLst>
                </a:hlinkClick>
              </a:rPr>
              <a:t>M.B.A. Students vs. ChatGPT: Who Comes Up With More Innovative Ideas?</a:t>
            </a:r>
            <a:endParaRPr sz="800">
              <a:solidFill>
                <a:srgbClr val="B7B7B7"/>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48"/>
          <p:cNvSpPr txBox="1"/>
          <p:nvPr/>
        </p:nvSpPr>
        <p:spPr>
          <a:xfrm>
            <a:off x="229375" y="1284975"/>
            <a:ext cx="3301500" cy="35556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b="1" lang="en-US" sz="2000">
                <a:solidFill>
                  <a:srgbClr val="030303"/>
                </a:solidFill>
                <a:latin typeface="Helvetica Neue"/>
                <a:ea typeface="Helvetica Neue"/>
                <a:cs typeface="Helvetica Neue"/>
                <a:sym typeface="Helvetica Neue"/>
              </a:rPr>
              <a:t>Fortune 500 companies are already using AI to achieve their strategic innovation goals driving efficiencies:</a:t>
            </a:r>
            <a:endParaRPr b="1" sz="2000">
              <a:solidFill>
                <a:srgbClr val="030303"/>
              </a:solidFill>
              <a:latin typeface="Helvetica Neue"/>
              <a:ea typeface="Helvetica Neue"/>
              <a:cs typeface="Helvetica Neue"/>
              <a:sym typeface="Helvetica Neue"/>
            </a:endParaRPr>
          </a:p>
          <a:p>
            <a:pPr indent="0" lvl="0" marL="0" rtl="0" algn="l">
              <a:spcBef>
                <a:spcPts val="600"/>
              </a:spcBef>
              <a:spcAft>
                <a:spcPts val="0"/>
              </a:spcAft>
              <a:buNone/>
            </a:pPr>
            <a:r>
              <a:t/>
            </a:r>
            <a:endParaRPr b="1" sz="300">
              <a:solidFill>
                <a:srgbClr val="030303"/>
              </a:solidFill>
              <a:latin typeface="Helvetica Neue"/>
              <a:ea typeface="Helvetica Neue"/>
              <a:cs typeface="Helvetica Neue"/>
              <a:sym typeface="Helvetica Neue"/>
            </a:endParaRPr>
          </a:p>
          <a:p>
            <a:pPr indent="-304800" lvl="0" marL="457200" rtl="0" algn="l">
              <a:spcBef>
                <a:spcPts val="600"/>
              </a:spcBef>
              <a:spcAft>
                <a:spcPts val="0"/>
              </a:spcAft>
              <a:buClr>
                <a:srgbClr val="20359D"/>
              </a:buClr>
              <a:buSzPts val="1200"/>
              <a:buFont typeface="Helvetica Neue"/>
              <a:buChar char="一"/>
            </a:pPr>
            <a:r>
              <a:rPr lang="en-US" sz="1200">
                <a:solidFill>
                  <a:srgbClr val="030303"/>
                </a:solidFill>
                <a:latin typeface="Helvetica Neue"/>
                <a:ea typeface="Helvetica Neue"/>
                <a:cs typeface="Helvetica Neue"/>
                <a:sym typeface="Helvetica Neue"/>
              </a:rPr>
              <a:t>6-7 figure decrease in market research and innovation </a:t>
            </a:r>
            <a:r>
              <a:rPr lang="en-US" sz="1200">
                <a:solidFill>
                  <a:srgbClr val="030303"/>
                </a:solidFill>
                <a:latin typeface="Helvetica Neue"/>
                <a:ea typeface="Helvetica Neue"/>
                <a:cs typeface="Helvetica Neue"/>
                <a:sym typeface="Helvetica Neue"/>
              </a:rPr>
              <a:t>consulting</a:t>
            </a:r>
            <a:r>
              <a:rPr lang="en-US" sz="1200">
                <a:solidFill>
                  <a:srgbClr val="030303"/>
                </a:solidFill>
                <a:latin typeface="Helvetica Neue"/>
                <a:ea typeface="Helvetica Neue"/>
                <a:cs typeface="Helvetica Neue"/>
                <a:sym typeface="Helvetica Neue"/>
              </a:rPr>
              <a:t> spend </a:t>
            </a:r>
            <a:endParaRPr sz="1200">
              <a:solidFill>
                <a:srgbClr val="030303"/>
              </a:solidFill>
              <a:latin typeface="Helvetica Neue"/>
              <a:ea typeface="Helvetica Neue"/>
              <a:cs typeface="Helvetica Neue"/>
              <a:sym typeface="Helvetica Neue"/>
            </a:endParaRPr>
          </a:p>
          <a:p>
            <a:pPr indent="-304800" lvl="0" marL="457200" rtl="0" algn="l">
              <a:spcBef>
                <a:spcPts val="300"/>
              </a:spcBef>
              <a:spcAft>
                <a:spcPts val="0"/>
              </a:spcAft>
              <a:buClr>
                <a:srgbClr val="20359D"/>
              </a:buClr>
              <a:buSzPts val="1200"/>
              <a:buFont typeface="Helvetica Neue"/>
              <a:buChar char="一"/>
            </a:pPr>
            <a:r>
              <a:rPr lang="en-US" sz="1200">
                <a:solidFill>
                  <a:srgbClr val="030303"/>
                </a:solidFill>
                <a:latin typeface="Helvetica Neue"/>
                <a:ea typeface="Helvetica Neue"/>
                <a:cs typeface="Helvetica Neue"/>
                <a:sym typeface="Helvetica Neue"/>
              </a:rPr>
              <a:t>Increased Productivity of staff</a:t>
            </a:r>
            <a:endParaRPr sz="1200">
              <a:solidFill>
                <a:srgbClr val="030303"/>
              </a:solidFill>
              <a:latin typeface="Helvetica Neue"/>
              <a:ea typeface="Helvetica Neue"/>
              <a:cs typeface="Helvetica Neue"/>
              <a:sym typeface="Helvetica Neue"/>
            </a:endParaRPr>
          </a:p>
          <a:p>
            <a:pPr indent="-304800" lvl="0" marL="457200" rtl="0" algn="l">
              <a:spcBef>
                <a:spcPts val="300"/>
              </a:spcBef>
              <a:spcAft>
                <a:spcPts val="0"/>
              </a:spcAft>
              <a:buClr>
                <a:srgbClr val="20359D"/>
              </a:buClr>
              <a:buSzPts val="1200"/>
              <a:buFont typeface="Helvetica Neue"/>
              <a:buChar char="一"/>
            </a:pPr>
            <a:r>
              <a:rPr lang="en-US" sz="1200">
                <a:solidFill>
                  <a:srgbClr val="030303"/>
                </a:solidFill>
                <a:latin typeface="Helvetica Neue"/>
                <a:ea typeface="Helvetica Neue"/>
                <a:cs typeface="Helvetica Neue"/>
                <a:sym typeface="Helvetica Neue"/>
              </a:rPr>
              <a:t>Larger and more de-risked innovation funnel</a:t>
            </a:r>
            <a:endParaRPr sz="1200">
              <a:solidFill>
                <a:srgbClr val="030303"/>
              </a:solidFill>
              <a:latin typeface="Helvetica Neue"/>
              <a:ea typeface="Helvetica Neue"/>
              <a:cs typeface="Helvetica Neue"/>
              <a:sym typeface="Helvetica Neue"/>
            </a:endParaRPr>
          </a:p>
          <a:p>
            <a:pPr indent="-304800" lvl="0" marL="457200" rtl="0" algn="l">
              <a:spcBef>
                <a:spcPts val="300"/>
              </a:spcBef>
              <a:spcAft>
                <a:spcPts val="0"/>
              </a:spcAft>
              <a:buClr>
                <a:srgbClr val="20359D"/>
              </a:buClr>
              <a:buSzPts val="1200"/>
              <a:buFont typeface="Helvetica Neue"/>
              <a:buChar char="一"/>
            </a:pPr>
            <a:r>
              <a:rPr lang="en-US" sz="1200">
                <a:solidFill>
                  <a:srgbClr val="030303"/>
                </a:solidFill>
                <a:latin typeface="Helvetica Neue"/>
                <a:ea typeface="Helvetica Neue"/>
                <a:cs typeface="Helvetica Neue"/>
                <a:sym typeface="Helvetica Neue"/>
              </a:rPr>
              <a:t>M&amp;A research support</a:t>
            </a:r>
            <a:endParaRPr sz="1200">
              <a:solidFill>
                <a:srgbClr val="030303"/>
              </a:solidFill>
              <a:latin typeface="Helvetica Neue"/>
              <a:ea typeface="Helvetica Neue"/>
              <a:cs typeface="Helvetica Neue"/>
              <a:sym typeface="Helvetica Neue"/>
            </a:endParaRPr>
          </a:p>
          <a:p>
            <a:pPr indent="-304800" lvl="0" marL="457200" rtl="0" algn="l">
              <a:spcBef>
                <a:spcPts val="300"/>
              </a:spcBef>
              <a:spcAft>
                <a:spcPts val="300"/>
              </a:spcAft>
              <a:buClr>
                <a:srgbClr val="20359D"/>
              </a:buClr>
              <a:buSzPts val="1200"/>
              <a:buFont typeface="Helvetica Neue"/>
              <a:buChar char="一"/>
            </a:pPr>
            <a:r>
              <a:rPr lang="en-US" sz="1200">
                <a:solidFill>
                  <a:srgbClr val="030303"/>
                </a:solidFill>
                <a:latin typeface="Helvetica Neue"/>
                <a:ea typeface="Helvetica Neue"/>
                <a:cs typeface="Helvetica Neue"/>
                <a:sym typeface="Helvetica Neue"/>
              </a:rPr>
              <a:t>Enriching ideation contests with real-world data at scale</a:t>
            </a:r>
            <a:endParaRPr sz="1200">
              <a:solidFill>
                <a:srgbClr val="030303"/>
              </a:solidFill>
              <a:latin typeface="Helvetica Neue"/>
              <a:ea typeface="Helvetica Neue"/>
              <a:cs typeface="Helvetica Neue"/>
              <a:sym typeface="Helvetica Neue"/>
            </a:endParaRPr>
          </a:p>
        </p:txBody>
      </p:sp>
      <p:sp>
        <p:nvSpPr>
          <p:cNvPr id="573" name="Google Shape;573;p48"/>
          <p:cNvSpPr/>
          <p:nvPr/>
        </p:nvSpPr>
        <p:spPr>
          <a:xfrm>
            <a:off x="4326725" y="966300"/>
            <a:ext cx="4587900" cy="3948600"/>
          </a:xfrm>
          <a:prstGeom prst="roundRect">
            <a:avLst>
              <a:gd fmla="val 1574" name="adj"/>
            </a:avLst>
          </a:prstGeom>
          <a:solidFill>
            <a:srgbClr val="FFFFFF"/>
          </a:solidFill>
          <a:ln cap="flat" cmpd="sng" w="9525">
            <a:solidFill>
              <a:srgbClr val="666666"/>
            </a:solidFill>
            <a:prstDash val="dot"/>
            <a:round/>
            <a:headEnd len="sm" w="sm" type="none"/>
            <a:tailEnd len="sm" w="sm" type="none"/>
          </a:ln>
        </p:spPr>
        <p:txBody>
          <a:bodyPr anchorCtr="0" anchor="t" bIns="137150" lIns="137150" spcFirstLastPara="1" rIns="137150" wrap="square" tIns="118850">
            <a:noAutofit/>
          </a:bodyPr>
          <a:lstStyle/>
          <a:p>
            <a:pPr indent="0" lvl="0" marL="0" rtl="0" algn="l">
              <a:lnSpc>
                <a:spcPct val="90000"/>
              </a:lnSpc>
              <a:spcBef>
                <a:spcPts val="0"/>
              </a:spcBef>
              <a:spcAft>
                <a:spcPts val="0"/>
              </a:spcAft>
              <a:buNone/>
            </a:pPr>
            <a:r>
              <a:rPr b="1" lang="en-US" sz="100">
                <a:solidFill>
                  <a:srgbClr val="20359D"/>
                </a:solidFill>
                <a:latin typeface="Roboto Mono"/>
                <a:ea typeface="Roboto Mono"/>
                <a:cs typeface="Roboto Mono"/>
                <a:sym typeface="Roboto Mono"/>
              </a:rPr>
              <a:t> </a:t>
            </a:r>
            <a:r>
              <a:rPr b="1" lang="en-US" sz="1100">
                <a:solidFill>
                  <a:srgbClr val="20359D"/>
                </a:solidFill>
                <a:latin typeface="Roboto Mono"/>
                <a:ea typeface="Roboto Mono"/>
                <a:cs typeface="Roboto Mono"/>
                <a:sym typeface="Roboto Mono"/>
              </a:rPr>
              <a:t>USE CASES</a:t>
            </a:r>
            <a:endParaRPr b="1" sz="1600">
              <a:solidFill>
                <a:srgbClr val="20359D"/>
              </a:solidFill>
              <a:latin typeface="Helvetica Neue"/>
              <a:ea typeface="Helvetica Neue"/>
              <a:cs typeface="Helvetica Neue"/>
              <a:sym typeface="Helvetica Neue"/>
            </a:endParaRPr>
          </a:p>
        </p:txBody>
      </p:sp>
      <p:sp>
        <p:nvSpPr>
          <p:cNvPr id="574" name="Google Shape;574;p48"/>
          <p:cNvSpPr txBox="1"/>
          <p:nvPr>
            <p:ph idx="4294967295" type="title"/>
          </p:nvPr>
        </p:nvSpPr>
        <p:spPr>
          <a:xfrm>
            <a:off x="3021350" y="132450"/>
            <a:ext cx="5970600" cy="471000"/>
          </a:xfrm>
          <a:prstGeom prst="rect">
            <a:avLst/>
          </a:prstGeom>
          <a:noFill/>
        </p:spPr>
        <p:txBody>
          <a:bodyPr anchorCtr="0" anchor="b" bIns="91400" lIns="91400" spcFirstLastPara="1" rIns="91400" wrap="square" tIns="91400">
            <a:noAutofit/>
          </a:bodyPr>
          <a:lstStyle/>
          <a:p>
            <a:pPr indent="0" lvl="0" marL="0" rtl="0" algn="r">
              <a:spcBef>
                <a:spcPts val="0"/>
              </a:spcBef>
              <a:spcAft>
                <a:spcPts val="0"/>
              </a:spcAft>
              <a:buNone/>
            </a:pPr>
            <a:r>
              <a:rPr lang="en-US">
                <a:solidFill>
                  <a:schemeClr val="dk1"/>
                </a:solidFill>
              </a:rPr>
              <a:t>AI is s</a:t>
            </a:r>
            <a:r>
              <a:rPr lang="en-US">
                <a:solidFill>
                  <a:schemeClr val="dk1"/>
                </a:solidFill>
              </a:rPr>
              <a:t>upercharging innovation across use cases</a:t>
            </a:r>
            <a:endParaRPr>
              <a:solidFill>
                <a:schemeClr val="dk1"/>
              </a:solidFill>
            </a:endParaRPr>
          </a:p>
        </p:txBody>
      </p:sp>
      <p:sp>
        <p:nvSpPr>
          <p:cNvPr id="575" name="Google Shape;575;p48"/>
          <p:cNvSpPr/>
          <p:nvPr/>
        </p:nvSpPr>
        <p:spPr>
          <a:xfrm>
            <a:off x="4478603" y="1354525"/>
            <a:ext cx="2113800" cy="1054500"/>
          </a:xfrm>
          <a:prstGeom prst="roundRect">
            <a:avLst>
              <a:gd fmla="val 7783" name="adj"/>
            </a:avLst>
          </a:prstGeom>
          <a:solidFill>
            <a:srgbClr val="E4F1F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1200">
                <a:solidFill>
                  <a:srgbClr val="030303"/>
                </a:solidFill>
                <a:latin typeface="Helvetica Neue"/>
                <a:ea typeface="Helvetica Neue"/>
                <a:cs typeface="Helvetica Neue"/>
                <a:sym typeface="Helvetica Neue"/>
              </a:rPr>
              <a:t>Venture Building</a:t>
            </a:r>
            <a:endParaRPr b="1" sz="1200">
              <a:solidFill>
                <a:srgbClr val="030303"/>
              </a:solidFill>
              <a:latin typeface="Helvetica Neue"/>
              <a:ea typeface="Helvetica Neue"/>
              <a:cs typeface="Helvetica Neue"/>
              <a:sym typeface="Helvetica Neue"/>
            </a:endParaRPr>
          </a:p>
          <a:p>
            <a:pPr indent="0" lvl="0" marL="0" rtl="0" algn="l">
              <a:spcBef>
                <a:spcPts val="300"/>
              </a:spcBef>
              <a:spcAft>
                <a:spcPts val="300"/>
              </a:spcAft>
              <a:buNone/>
            </a:pPr>
            <a:r>
              <a:rPr lang="en-US" sz="900">
                <a:solidFill>
                  <a:srgbClr val="030303"/>
                </a:solidFill>
                <a:latin typeface="Helvetica Neue"/>
                <a:ea typeface="Helvetica Neue"/>
                <a:cs typeface="Helvetica Neue"/>
                <a:sym typeface="Helvetica Neue"/>
              </a:rPr>
              <a:t>100x improvement over the professional services process from problem space to market signal for concrete ventures</a:t>
            </a:r>
            <a:endParaRPr sz="900">
              <a:solidFill>
                <a:srgbClr val="030303"/>
              </a:solidFill>
              <a:latin typeface="Helvetica Neue"/>
              <a:ea typeface="Helvetica Neue"/>
              <a:cs typeface="Helvetica Neue"/>
              <a:sym typeface="Helvetica Neue"/>
            </a:endParaRPr>
          </a:p>
        </p:txBody>
      </p:sp>
      <p:sp>
        <p:nvSpPr>
          <p:cNvPr id="576" name="Google Shape;576;p48"/>
          <p:cNvSpPr/>
          <p:nvPr/>
        </p:nvSpPr>
        <p:spPr>
          <a:xfrm>
            <a:off x="6651236" y="1354525"/>
            <a:ext cx="2113800" cy="1054500"/>
          </a:xfrm>
          <a:prstGeom prst="roundRect">
            <a:avLst>
              <a:gd fmla="val 7783" name="adj"/>
            </a:avLst>
          </a:prstGeom>
          <a:solidFill>
            <a:srgbClr val="E4F1F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1200">
                <a:solidFill>
                  <a:srgbClr val="030303"/>
                </a:solidFill>
                <a:latin typeface="Helvetica Neue"/>
                <a:ea typeface="Helvetica Neue"/>
                <a:cs typeface="Helvetica Neue"/>
                <a:sym typeface="Helvetica Neue"/>
              </a:rPr>
              <a:t>Venture Investing</a:t>
            </a:r>
            <a:endParaRPr b="1" sz="1200">
              <a:solidFill>
                <a:srgbClr val="030303"/>
              </a:solidFill>
              <a:latin typeface="Helvetica Neue"/>
              <a:ea typeface="Helvetica Neue"/>
              <a:cs typeface="Helvetica Neue"/>
              <a:sym typeface="Helvetica Neue"/>
            </a:endParaRPr>
          </a:p>
          <a:p>
            <a:pPr indent="0" lvl="0" marL="0" rtl="0" algn="l">
              <a:spcBef>
                <a:spcPts val="300"/>
              </a:spcBef>
              <a:spcAft>
                <a:spcPts val="300"/>
              </a:spcAft>
              <a:buNone/>
            </a:pPr>
            <a:r>
              <a:rPr lang="en-US" sz="900">
                <a:solidFill>
                  <a:srgbClr val="030303"/>
                </a:solidFill>
                <a:latin typeface="Helvetica Neue"/>
                <a:ea typeface="Helvetica Neue"/>
                <a:cs typeface="Helvetica Neue"/>
                <a:sym typeface="Helvetica Neue"/>
              </a:rPr>
              <a:t>Wider field of view compared with whitespaces for markets within the investment thesis</a:t>
            </a:r>
            <a:endParaRPr sz="900">
              <a:solidFill>
                <a:srgbClr val="030303"/>
              </a:solidFill>
              <a:latin typeface="Helvetica Neue"/>
              <a:ea typeface="Helvetica Neue"/>
              <a:cs typeface="Helvetica Neue"/>
              <a:sym typeface="Helvetica Neue"/>
            </a:endParaRPr>
          </a:p>
        </p:txBody>
      </p:sp>
      <p:sp>
        <p:nvSpPr>
          <p:cNvPr id="577" name="Google Shape;577;p48"/>
          <p:cNvSpPr/>
          <p:nvPr/>
        </p:nvSpPr>
        <p:spPr>
          <a:xfrm>
            <a:off x="4478614" y="2535521"/>
            <a:ext cx="2113800" cy="1054500"/>
          </a:xfrm>
          <a:prstGeom prst="roundRect">
            <a:avLst>
              <a:gd fmla="val 7783" name="adj"/>
            </a:avLst>
          </a:prstGeom>
          <a:solidFill>
            <a:srgbClr val="E4F1F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1200">
                <a:solidFill>
                  <a:srgbClr val="030303"/>
                </a:solidFill>
                <a:latin typeface="Helvetica Neue"/>
                <a:ea typeface="Helvetica Neue"/>
                <a:cs typeface="Helvetica Neue"/>
                <a:sym typeface="Helvetica Neue"/>
              </a:rPr>
              <a:t>Venture Studios</a:t>
            </a:r>
            <a:endParaRPr b="1" sz="1200">
              <a:solidFill>
                <a:srgbClr val="030303"/>
              </a:solidFill>
              <a:latin typeface="Helvetica Neue"/>
              <a:ea typeface="Helvetica Neue"/>
              <a:cs typeface="Helvetica Neue"/>
              <a:sym typeface="Helvetica Neue"/>
            </a:endParaRPr>
          </a:p>
          <a:p>
            <a:pPr indent="0" lvl="0" marL="0" rtl="0" algn="l">
              <a:spcBef>
                <a:spcPts val="300"/>
              </a:spcBef>
              <a:spcAft>
                <a:spcPts val="300"/>
              </a:spcAft>
              <a:buNone/>
            </a:pPr>
            <a:r>
              <a:rPr lang="en-US" sz="900">
                <a:solidFill>
                  <a:srgbClr val="030303"/>
                </a:solidFill>
                <a:latin typeface="Helvetica Neue"/>
                <a:ea typeface="Helvetica Neue"/>
                <a:cs typeface="Helvetica Neue"/>
                <a:sym typeface="Helvetica Neue"/>
              </a:rPr>
              <a:t>Enabling the whole process with faster, AI-enabled go-to-market and more flexible hiring</a:t>
            </a:r>
            <a:endParaRPr sz="900">
              <a:solidFill>
                <a:srgbClr val="030303"/>
              </a:solidFill>
              <a:latin typeface="Helvetica Neue"/>
              <a:ea typeface="Helvetica Neue"/>
              <a:cs typeface="Helvetica Neue"/>
              <a:sym typeface="Helvetica Neue"/>
            </a:endParaRPr>
          </a:p>
        </p:txBody>
      </p:sp>
      <p:sp>
        <p:nvSpPr>
          <p:cNvPr id="578" name="Google Shape;578;p48"/>
          <p:cNvSpPr/>
          <p:nvPr/>
        </p:nvSpPr>
        <p:spPr>
          <a:xfrm>
            <a:off x="6651239" y="2535521"/>
            <a:ext cx="2113800" cy="1054500"/>
          </a:xfrm>
          <a:prstGeom prst="roundRect">
            <a:avLst>
              <a:gd fmla="val 7783" name="adj"/>
            </a:avLst>
          </a:prstGeom>
          <a:solidFill>
            <a:srgbClr val="E4F1F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1200">
                <a:solidFill>
                  <a:srgbClr val="030303"/>
                </a:solidFill>
                <a:latin typeface="Helvetica Neue"/>
                <a:ea typeface="Helvetica Neue"/>
                <a:cs typeface="Helvetica Neue"/>
                <a:sym typeface="Helvetica Neue"/>
              </a:rPr>
              <a:t>Internal Matchmaking</a:t>
            </a:r>
            <a:endParaRPr b="1" sz="1200">
              <a:solidFill>
                <a:srgbClr val="030303"/>
              </a:solidFill>
              <a:latin typeface="Helvetica Neue"/>
              <a:ea typeface="Helvetica Neue"/>
              <a:cs typeface="Helvetica Neue"/>
              <a:sym typeface="Helvetica Neue"/>
            </a:endParaRPr>
          </a:p>
          <a:p>
            <a:pPr indent="0" lvl="0" marL="0" rtl="0" algn="l">
              <a:spcBef>
                <a:spcPts val="300"/>
              </a:spcBef>
              <a:spcAft>
                <a:spcPts val="300"/>
              </a:spcAft>
              <a:buNone/>
            </a:pPr>
            <a:r>
              <a:rPr lang="en-US" sz="900">
                <a:solidFill>
                  <a:srgbClr val="030303"/>
                </a:solidFill>
                <a:latin typeface="Helvetica Neue"/>
                <a:ea typeface="Helvetica Neue"/>
                <a:cs typeface="Helvetica Neue"/>
                <a:sym typeface="Helvetica Neue"/>
              </a:rPr>
              <a:t>Finding the right business unit, the right budget, and the right innovation leader for the identified ventures to become a reality</a:t>
            </a:r>
            <a:endParaRPr sz="900">
              <a:solidFill>
                <a:srgbClr val="030303"/>
              </a:solidFill>
              <a:latin typeface="Helvetica Neue"/>
              <a:ea typeface="Helvetica Neue"/>
              <a:cs typeface="Helvetica Neue"/>
              <a:sym typeface="Helvetica Neue"/>
            </a:endParaRPr>
          </a:p>
        </p:txBody>
      </p:sp>
      <p:sp>
        <p:nvSpPr>
          <p:cNvPr id="579" name="Google Shape;579;p48"/>
          <p:cNvSpPr/>
          <p:nvPr/>
        </p:nvSpPr>
        <p:spPr>
          <a:xfrm>
            <a:off x="4478600" y="3716517"/>
            <a:ext cx="2113800" cy="1054500"/>
          </a:xfrm>
          <a:prstGeom prst="roundRect">
            <a:avLst>
              <a:gd fmla="val 7783" name="adj"/>
            </a:avLst>
          </a:prstGeom>
          <a:solidFill>
            <a:srgbClr val="E4F1F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1200">
                <a:solidFill>
                  <a:srgbClr val="030303"/>
                </a:solidFill>
                <a:latin typeface="Helvetica Neue"/>
                <a:ea typeface="Helvetica Neue"/>
                <a:cs typeface="Helvetica Neue"/>
                <a:sym typeface="Helvetica Neue"/>
              </a:rPr>
              <a:t>Hyper-focused Accelerators</a:t>
            </a:r>
            <a:endParaRPr b="1" sz="1200">
              <a:solidFill>
                <a:srgbClr val="030303"/>
              </a:solidFill>
              <a:latin typeface="Helvetica Neue"/>
              <a:ea typeface="Helvetica Neue"/>
              <a:cs typeface="Helvetica Neue"/>
              <a:sym typeface="Helvetica Neue"/>
            </a:endParaRPr>
          </a:p>
          <a:p>
            <a:pPr indent="0" lvl="0" marL="0" rtl="0" algn="l">
              <a:spcBef>
                <a:spcPts val="300"/>
              </a:spcBef>
              <a:spcAft>
                <a:spcPts val="300"/>
              </a:spcAft>
              <a:buNone/>
            </a:pPr>
            <a:r>
              <a:rPr lang="en-US" sz="900">
                <a:solidFill>
                  <a:srgbClr val="030303"/>
                </a:solidFill>
                <a:latin typeface="Helvetica Neue"/>
                <a:ea typeface="Helvetica Neue"/>
                <a:cs typeface="Helvetica Neue"/>
                <a:sym typeface="Helvetica Neue"/>
              </a:rPr>
              <a:t>Understand the most interesting viable ventures and invite matching startups to a tailor-made accelerator</a:t>
            </a:r>
            <a:endParaRPr sz="900">
              <a:solidFill>
                <a:srgbClr val="030303"/>
              </a:solidFill>
              <a:latin typeface="Helvetica Neue"/>
              <a:ea typeface="Helvetica Neue"/>
              <a:cs typeface="Helvetica Neue"/>
              <a:sym typeface="Helvetica Neue"/>
            </a:endParaRPr>
          </a:p>
        </p:txBody>
      </p:sp>
      <p:sp>
        <p:nvSpPr>
          <p:cNvPr id="580" name="Google Shape;580;p48"/>
          <p:cNvSpPr/>
          <p:nvPr/>
        </p:nvSpPr>
        <p:spPr>
          <a:xfrm>
            <a:off x="6651250" y="3716517"/>
            <a:ext cx="2113800" cy="1054500"/>
          </a:xfrm>
          <a:prstGeom prst="roundRect">
            <a:avLst>
              <a:gd fmla="val 7783" name="adj"/>
            </a:avLst>
          </a:prstGeom>
          <a:solidFill>
            <a:srgbClr val="E4F1F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1200">
                <a:solidFill>
                  <a:srgbClr val="030303"/>
                </a:solidFill>
                <a:latin typeface="Helvetica Neue"/>
                <a:ea typeface="Helvetica Neue"/>
                <a:cs typeface="Helvetica Neue"/>
                <a:sym typeface="Helvetica Neue"/>
              </a:rPr>
              <a:t>Ideation Contests</a:t>
            </a:r>
            <a:endParaRPr b="1" sz="1200">
              <a:solidFill>
                <a:srgbClr val="030303"/>
              </a:solidFill>
              <a:latin typeface="Helvetica Neue"/>
              <a:ea typeface="Helvetica Neue"/>
              <a:cs typeface="Helvetica Neue"/>
              <a:sym typeface="Helvetica Neue"/>
            </a:endParaRPr>
          </a:p>
          <a:p>
            <a:pPr indent="0" lvl="0" marL="0" rtl="0" algn="l">
              <a:spcBef>
                <a:spcPts val="300"/>
              </a:spcBef>
              <a:spcAft>
                <a:spcPts val="300"/>
              </a:spcAft>
              <a:buNone/>
            </a:pPr>
            <a:r>
              <a:rPr lang="en-US" sz="900">
                <a:solidFill>
                  <a:srgbClr val="030303"/>
                </a:solidFill>
                <a:latin typeface="Helvetica Neue"/>
                <a:ea typeface="Helvetica Neue"/>
                <a:cs typeface="Helvetica Neue"/>
                <a:sym typeface="Helvetica Neue"/>
              </a:rPr>
              <a:t>Enrich ideas coming from internal and external sources, rank them and expand them into viable, testable businesses</a:t>
            </a:r>
            <a:endParaRPr sz="900">
              <a:solidFill>
                <a:srgbClr val="030303"/>
              </a:solidFill>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49"/>
          <p:cNvSpPr txBox="1"/>
          <p:nvPr>
            <p:ph idx="4294967295" type="title"/>
          </p:nvPr>
        </p:nvSpPr>
        <p:spPr>
          <a:xfrm>
            <a:off x="229375" y="1544100"/>
            <a:ext cx="4417800" cy="3370800"/>
          </a:xfrm>
          <a:prstGeom prst="rect">
            <a:avLst/>
          </a:prstGeom>
        </p:spPr>
        <p:txBody>
          <a:bodyPr anchorCtr="0" anchor="b" bIns="0" lIns="0" spcFirstLastPara="1" rIns="91425" wrap="square" tIns="91425">
            <a:normAutofit/>
          </a:bodyPr>
          <a:lstStyle/>
          <a:p>
            <a:pPr indent="0" lvl="0" marL="0" rtl="0" algn="l">
              <a:lnSpc>
                <a:spcPct val="85000"/>
              </a:lnSpc>
              <a:spcBef>
                <a:spcPts val="0"/>
              </a:spcBef>
              <a:spcAft>
                <a:spcPts val="0"/>
              </a:spcAft>
              <a:buClr>
                <a:schemeClr val="dk1"/>
              </a:buClr>
              <a:buSzPts val="1100"/>
              <a:buFont typeface="Arial"/>
              <a:buNone/>
            </a:pPr>
            <a:r>
              <a:rPr lang="en-US" sz="5300">
                <a:solidFill>
                  <a:schemeClr val="dk1"/>
                </a:solidFill>
              </a:rPr>
              <a:t>Impacting the approach</a:t>
            </a:r>
            <a:endParaRPr b="0" sz="5300">
              <a:solidFill>
                <a:schemeClr val="dk1"/>
              </a:solidFill>
            </a:endParaRPr>
          </a:p>
        </p:txBody>
      </p:sp>
      <p:pic>
        <p:nvPicPr>
          <p:cNvPr id="586" name="Google Shape;586;p49"/>
          <p:cNvPicPr preferRelativeResize="0"/>
          <p:nvPr/>
        </p:nvPicPr>
        <p:blipFill>
          <a:blip r:embed="rId3">
            <a:alphaModFix/>
          </a:blip>
          <a:stretch>
            <a:fillRect/>
          </a:stretch>
        </p:blipFill>
        <p:spPr>
          <a:xfrm>
            <a:off x="4647301" y="237600"/>
            <a:ext cx="4267327" cy="468105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50"/>
          <p:cNvSpPr txBox="1"/>
          <p:nvPr/>
        </p:nvSpPr>
        <p:spPr>
          <a:xfrm>
            <a:off x="320575" y="1695225"/>
            <a:ext cx="42513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latin typeface="Helvetica Neue"/>
                <a:ea typeface="Helvetica Neue"/>
                <a:cs typeface="Helvetica Neue"/>
                <a:sym typeface="Helvetica Neue"/>
              </a:rPr>
              <a:t>G</a:t>
            </a:r>
            <a:r>
              <a:rPr b="1" lang="en-US" sz="1800">
                <a:latin typeface="Helvetica Neue"/>
                <a:ea typeface="Helvetica Neue"/>
                <a:cs typeface="Helvetica Neue"/>
                <a:sym typeface="Helvetica Neue"/>
              </a:rPr>
              <a:t>en AI in idea generation, concept prioritization, value proposition design, and business model innovation</a:t>
            </a:r>
            <a:endParaRPr b="1" sz="1800">
              <a:latin typeface="Helvetica Neue"/>
              <a:ea typeface="Helvetica Neue"/>
              <a:cs typeface="Helvetica Neue"/>
              <a:sym typeface="Helvetica Neue"/>
            </a:endParaRPr>
          </a:p>
        </p:txBody>
      </p:sp>
      <p:sp>
        <p:nvSpPr>
          <p:cNvPr id="592" name="Google Shape;592;p50"/>
          <p:cNvSpPr txBox="1"/>
          <p:nvPr>
            <p:ph idx="4294967295" type="title"/>
          </p:nvPr>
        </p:nvSpPr>
        <p:spPr>
          <a:xfrm>
            <a:off x="567500" y="129778"/>
            <a:ext cx="8424300" cy="471000"/>
          </a:xfrm>
          <a:prstGeom prst="rect">
            <a:avLst/>
          </a:prstGeom>
        </p:spPr>
        <p:txBody>
          <a:bodyPr anchorCtr="0" anchor="ctr" bIns="91400" lIns="91400" spcFirstLastPara="1" rIns="91400" wrap="square" tIns="91400">
            <a:noAutofit/>
          </a:bodyPr>
          <a:lstStyle/>
          <a:p>
            <a:pPr indent="0" lvl="0" marL="0" rtl="0" algn="r">
              <a:spcBef>
                <a:spcPts val="0"/>
              </a:spcBef>
              <a:spcAft>
                <a:spcPts val="0"/>
              </a:spcAft>
              <a:buNone/>
            </a:pPr>
            <a:r>
              <a:rPr lang="en-US"/>
              <a:t>H</a:t>
            </a:r>
            <a:r>
              <a:rPr lang="en-US"/>
              <a:t>ow can Gen AI tools impact your approach to innovation?</a:t>
            </a:r>
            <a:endParaRPr/>
          </a:p>
        </p:txBody>
      </p:sp>
      <p:sp>
        <p:nvSpPr>
          <p:cNvPr id="593" name="Google Shape;593;p50"/>
          <p:cNvSpPr/>
          <p:nvPr/>
        </p:nvSpPr>
        <p:spPr>
          <a:xfrm>
            <a:off x="5319825" y="830900"/>
            <a:ext cx="3594900" cy="1343400"/>
          </a:xfrm>
          <a:prstGeom prst="roundRect">
            <a:avLst>
              <a:gd fmla="val 7783" name="adj"/>
            </a:avLst>
          </a:prstGeom>
          <a:solidFill>
            <a:srgbClr val="E4F1F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1300">
                <a:solidFill>
                  <a:srgbClr val="030303"/>
                </a:solidFill>
                <a:latin typeface="Helvetica Neue"/>
                <a:ea typeface="Helvetica Neue"/>
                <a:cs typeface="Helvetica Neue"/>
                <a:sym typeface="Helvetica Neue"/>
              </a:rPr>
              <a:t>Ideation and Concept Development:</a:t>
            </a:r>
            <a:endParaRPr b="1" sz="1300">
              <a:solidFill>
                <a:srgbClr val="030303"/>
              </a:solidFill>
              <a:latin typeface="Helvetica Neue"/>
              <a:ea typeface="Helvetica Neue"/>
              <a:cs typeface="Helvetica Neue"/>
              <a:sym typeface="Helvetica Neue"/>
            </a:endParaRPr>
          </a:p>
          <a:p>
            <a:pPr indent="0" lvl="0" marL="0" rtl="0" algn="l">
              <a:spcBef>
                <a:spcPts val="300"/>
              </a:spcBef>
              <a:spcAft>
                <a:spcPts val="0"/>
              </a:spcAft>
              <a:buNone/>
            </a:pPr>
            <a:r>
              <a:rPr b="1" lang="en-US" sz="1000">
                <a:solidFill>
                  <a:srgbClr val="030303"/>
                </a:solidFill>
                <a:latin typeface="Helvetica Neue"/>
                <a:ea typeface="Helvetica Neue"/>
                <a:cs typeface="Helvetica Neue"/>
                <a:sym typeface="Helvetica Neue"/>
              </a:rPr>
              <a:t>Experiment:</a:t>
            </a:r>
            <a:r>
              <a:rPr lang="en-US" sz="1000">
                <a:solidFill>
                  <a:srgbClr val="030303"/>
                </a:solidFill>
                <a:latin typeface="Helvetica Neue"/>
                <a:ea typeface="Helvetica Neue"/>
                <a:cs typeface="Helvetica Neue"/>
                <a:sym typeface="Helvetica Neue"/>
              </a:rPr>
              <a:t> Utilizing Generative AI to brainstorm new product or service ideas and create diverse concept models.</a:t>
            </a:r>
            <a:endParaRPr sz="1000">
              <a:solidFill>
                <a:srgbClr val="030303"/>
              </a:solidFill>
              <a:latin typeface="Helvetica Neue"/>
              <a:ea typeface="Helvetica Neue"/>
              <a:cs typeface="Helvetica Neue"/>
              <a:sym typeface="Helvetica Neue"/>
            </a:endParaRPr>
          </a:p>
          <a:p>
            <a:pPr indent="0" lvl="0" marL="0" rtl="0" algn="l">
              <a:spcBef>
                <a:spcPts val="300"/>
              </a:spcBef>
              <a:spcAft>
                <a:spcPts val="300"/>
              </a:spcAft>
              <a:buNone/>
            </a:pPr>
            <a:r>
              <a:rPr b="1" lang="en-US" sz="1000">
                <a:solidFill>
                  <a:srgbClr val="030303"/>
                </a:solidFill>
                <a:latin typeface="Helvetica Neue"/>
                <a:ea typeface="Helvetica Neue"/>
                <a:cs typeface="Helvetica Neue"/>
                <a:sym typeface="Helvetica Neue"/>
              </a:rPr>
              <a:t>Metric:</a:t>
            </a:r>
            <a:r>
              <a:rPr lang="en-US" sz="1000">
                <a:solidFill>
                  <a:srgbClr val="030303"/>
                </a:solidFill>
                <a:latin typeface="Helvetica Neue"/>
                <a:ea typeface="Helvetica Neue"/>
                <a:cs typeface="Helvetica Neue"/>
                <a:sym typeface="Helvetica Neue"/>
              </a:rPr>
              <a:t> Measure the novelty and feasibility of the generated concepts compared to traditional methods.</a:t>
            </a:r>
            <a:endParaRPr sz="1000">
              <a:solidFill>
                <a:srgbClr val="030303"/>
              </a:solidFill>
              <a:latin typeface="Helvetica Neue"/>
              <a:ea typeface="Helvetica Neue"/>
              <a:cs typeface="Helvetica Neue"/>
              <a:sym typeface="Helvetica Neue"/>
            </a:endParaRPr>
          </a:p>
        </p:txBody>
      </p:sp>
      <p:sp>
        <p:nvSpPr>
          <p:cNvPr id="594" name="Google Shape;594;p50"/>
          <p:cNvSpPr/>
          <p:nvPr/>
        </p:nvSpPr>
        <p:spPr>
          <a:xfrm>
            <a:off x="5319725" y="2247599"/>
            <a:ext cx="3594900" cy="1343400"/>
          </a:xfrm>
          <a:prstGeom prst="roundRect">
            <a:avLst>
              <a:gd fmla="val 7783" name="adj"/>
            </a:avLst>
          </a:prstGeom>
          <a:solidFill>
            <a:srgbClr val="E4F1F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1300">
                <a:solidFill>
                  <a:srgbClr val="030303"/>
                </a:solidFill>
                <a:latin typeface="Helvetica Neue"/>
                <a:ea typeface="Helvetica Neue"/>
                <a:cs typeface="Helvetica Neue"/>
                <a:sym typeface="Helvetica Neue"/>
              </a:rPr>
              <a:t>Design Generation and Prototyping:</a:t>
            </a:r>
            <a:endParaRPr b="1" sz="1300">
              <a:solidFill>
                <a:srgbClr val="030303"/>
              </a:solidFill>
              <a:latin typeface="Helvetica Neue"/>
              <a:ea typeface="Helvetica Neue"/>
              <a:cs typeface="Helvetica Neue"/>
              <a:sym typeface="Helvetica Neue"/>
            </a:endParaRPr>
          </a:p>
          <a:p>
            <a:pPr indent="0" lvl="0" marL="0" rtl="0" algn="l">
              <a:spcBef>
                <a:spcPts val="300"/>
              </a:spcBef>
              <a:spcAft>
                <a:spcPts val="0"/>
              </a:spcAft>
              <a:buNone/>
            </a:pPr>
            <a:r>
              <a:rPr b="1" lang="en-US" sz="1000">
                <a:solidFill>
                  <a:srgbClr val="030303"/>
                </a:solidFill>
                <a:latin typeface="Helvetica Neue"/>
                <a:ea typeface="Helvetica Neue"/>
                <a:cs typeface="Helvetica Neue"/>
                <a:sym typeface="Helvetica Neue"/>
              </a:rPr>
              <a:t>Experiment:</a:t>
            </a:r>
            <a:r>
              <a:rPr lang="en-US" sz="1000">
                <a:solidFill>
                  <a:srgbClr val="030303"/>
                </a:solidFill>
                <a:latin typeface="Helvetica Neue"/>
                <a:ea typeface="Helvetica Neue"/>
                <a:cs typeface="Helvetica Neue"/>
                <a:sym typeface="Helvetica Neue"/>
              </a:rPr>
              <a:t> Employ AI to autonomously generate design variations and prototypes based on specific criteria or data inputs.</a:t>
            </a:r>
            <a:endParaRPr sz="1000">
              <a:solidFill>
                <a:srgbClr val="030303"/>
              </a:solidFill>
              <a:latin typeface="Helvetica Neue"/>
              <a:ea typeface="Helvetica Neue"/>
              <a:cs typeface="Helvetica Neue"/>
              <a:sym typeface="Helvetica Neue"/>
            </a:endParaRPr>
          </a:p>
          <a:p>
            <a:pPr indent="0" lvl="0" marL="0" rtl="0" algn="l">
              <a:spcBef>
                <a:spcPts val="300"/>
              </a:spcBef>
              <a:spcAft>
                <a:spcPts val="300"/>
              </a:spcAft>
              <a:buNone/>
            </a:pPr>
            <a:r>
              <a:rPr b="1" lang="en-US" sz="1000">
                <a:solidFill>
                  <a:srgbClr val="030303"/>
                </a:solidFill>
                <a:latin typeface="Helvetica Neue"/>
                <a:ea typeface="Helvetica Neue"/>
                <a:cs typeface="Helvetica Neue"/>
                <a:sym typeface="Helvetica Neue"/>
              </a:rPr>
              <a:t>Metric:</a:t>
            </a:r>
            <a:r>
              <a:rPr lang="en-US" sz="1000">
                <a:solidFill>
                  <a:srgbClr val="030303"/>
                </a:solidFill>
                <a:latin typeface="Helvetica Neue"/>
                <a:ea typeface="Helvetica Neue"/>
                <a:cs typeface="Helvetica Neue"/>
                <a:sym typeface="Helvetica Neue"/>
              </a:rPr>
              <a:t> Evaluate time saved in the design phase and the variety and quality of generated designs.</a:t>
            </a:r>
            <a:endParaRPr sz="1000">
              <a:solidFill>
                <a:srgbClr val="030303"/>
              </a:solidFill>
              <a:latin typeface="Helvetica Neue"/>
              <a:ea typeface="Helvetica Neue"/>
              <a:cs typeface="Helvetica Neue"/>
              <a:sym typeface="Helvetica Neue"/>
            </a:endParaRPr>
          </a:p>
        </p:txBody>
      </p:sp>
      <p:sp>
        <p:nvSpPr>
          <p:cNvPr id="595" name="Google Shape;595;p50"/>
          <p:cNvSpPr/>
          <p:nvPr/>
        </p:nvSpPr>
        <p:spPr>
          <a:xfrm>
            <a:off x="5319725" y="3664300"/>
            <a:ext cx="3594900" cy="1250700"/>
          </a:xfrm>
          <a:prstGeom prst="roundRect">
            <a:avLst>
              <a:gd fmla="val 7783" name="adj"/>
            </a:avLst>
          </a:prstGeom>
          <a:solidFill>
            <a:srgbClr val="E4F1F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1300">
                <a:solidFill>
                  <a:srgbClr val="030303"/>
                </a:solidFill>
                <a:latin typeface="Helvetica Neue"/>
                <a:ea typeface="Helvetica Neue"/>
                <a:cs typeface="Helvetica Neue"/>
                <a:sym typeface="Helvetica Neue"/>
              </a:rPr>
              <a:t>Automated Content Creation:</a:t>
            </a:r>
            <a:endParaRPr b="1" sz="1300">
              <a:solidFill>
                <a:srgbClr val="030303"/>
              </a:solidFill>
              <a:latin typeface="Helvetica Neue"/>
              <a:ea typeface="Helvetica Neue"/>
              <a:cs typeface="Helvetica Neue"/>
              <a:sym typeface="Helvetica Neue"/>
            </a:endParaRPr>
          </a:p>
          <a:p>
            <a:pPr indent="0" lvl="0" marL="0" rtl="0" algn="l">
              <a:spcBef>
                <a:spcPts val="300"/>
              </a:spcBef>
              <a:spcAft>
                <a:spcPts val="0"/>
              </a:spcAft>
              <a:buNone/>
            </a:pPr>
            <a:r>
              <a:rPr b="1" lang="en-US" sz="1000">
                <a:solidFill>
                  <a:srgbClr val="030303"/>
                </a:solidFill>
                <a:latin typeface="Helvetica Neue"/>
                <a:ea typeface="Helvetica Neue"/>
                <a:cs typeface="Helvetica Neue"/>
                <a:sym typeface="Helvetica Neue"/>
              </a:rPr>
              <a:t>Experiment:</a:t>
            </a:r>
            <a:r>
              <a:rPr lang="en-US" sz="1000">
                <a:solidFill>
                  <a:srgbClr val="030303"/>
                </a:solidFill>
                <a:latin typeface="Helvetica Neue"/>
                <a:ea typeface="Helvetica Neue"/>
                <a:cs typeface="Helvetica Neue"/>
                <a:sym typeface="Helvetica Neue"/>
              </a:rPr>
              <a:t> Implement Generative AI for creating marketing content, ads, and product descriptions.</a:t>
            </a:r>
            <a:endParaRPr sz="1000">
              <a:solidFill>
                <a:srgbClr val="030303"/>
              </a:solidFill>
              <a:latin typeface="Helvetica Neue"/>
              <a:ea typeface="Helvetica Neue"/>
              <a:cs typeface="Helvetica Neue"/>
              <a:sym typeface="Helvetica Neue"/>
            </a:endParaRPr>
          </a:p>
          <a:p>
            <a:pPr indent="0" lvl="0" marL="0" rtl="0" algn="l">
              <a:spcBef>
                <a:spcPts val="300"/>
              </a:spcBef>
              <a:spcAft>
                <a:spcPts val="300"/>
              </a:spcAft>
              <a:buNone/>
            </a:pPr>
            <a:r>
              <a:rPr b="1" lang="en-US" sz="1000">
                <a:solidFill>
                  <a:srgbClr val="030303"/>
                </a:solidFill>
                <a:latin typeface="Helvetica Neue"/>
                <a:ea typeface="Helvetica Neue"/>
                <a:cs typeface="Helvetica Neue"/>
                <a:sym typeface="Helvetica Neue"/>
              </a:rPr>
              <a:t>Metric:</a:t>
            </a:r>
            <a:r>
              <a:rPr lang="en-US" sz="1000">
                <a:solidFill>
                  <a:srgbClr val="030303"/>
                </a:solidFill>
                <a:latin typeface="Helvetica Neue"/>
                <a:ea typeface="Helvetica Neue"/>
                <a:cs typeface="Helvetica Neue"/>
                <a:sym typeface="Helvetica Neue"/>
              </a:rPr>
              <a:t> Analyze improvement in content production speed, diversity, and engagement metrics. Assess customer engagement.</a:t>
            </a:r>
            <a:endParaRPr sz="1000">
              <a:solidFill>
                <a:srgbClr val="030303"/>
              </a:solidFill>
              <a:latin typeface="Helvetica Neue"/>
              <a:ea typeface="Helvetica Neue"/>
              <a:cs typeface="Helvetica Neue"/>
              <a:sym typeface="Helvetica Neue"/>
            </a:endParaRPr>
          </a:p>
        </p:txBody>
      </p:sp>
      <p:sp>
        <p:nvSpPr>
          <p:cNvPr id="596" name="Google Shape;596;p50"/>
          <p:cNvSpPr txBox="1"/>
          <p:nvPr/>
        </p:nvSpPr>
        <p:spPr>
          <a:xfrm rot="-5400000">
            <a:off x="3567175" y="3230325"/>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dk1"/>
                </a:solidFill>
                <a:latin typeface="Helvetica Neue"/>
                <a:ea typeface="Helvetica Neue"/>
                <a:cs typeface="Helvetica Neue"/>
                <a:sym typeface="Helvetica Neue"/>
              </a:rPr>
              <a:t>Example Experiments</a:t>
            </a:r>
            <a:endParaRPr sz="1200">
              <a:latin typeface="Helvetica Neue"/>
              <a:ea typeface="Helvetica Neue"/>
              <a:cs typeface="Helvetica Neue"/>
              <a:sym typeface="Helvetica Neue"/>
            </a:endParaRPr>
          </a:p>
        </p:txBody>
      </p:sp>
      <p:sp>
        <p:nvSpPr>
          <p:cNvPr id="597" name="Google Shape;597;p50"/>
          <p:cNvSpPr txBox="1"/>
          <p:nvPr/>
        </p:nvSpPr>
        <p:spPr>
          <a:xfrm>
            <a:off x="320575" y="3129400"/>
            <a:ext cx="38541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highlight>
                  <a:srgbClr val="FFDACA"/>
                </a:highlight>
                <a:latin typeface="Helvetica Neue"/>
                <a:ea typeface="Helvetica Neue"/>
                <a:cs typeface="Helvetica Neue"/>
                <a:sym typeface="Helvetica Neue"/>
              </a:rPr>
              <a:t>GPT-4 scored in the top 1% of test-takers for the originality of its ideas</a:t>
            </a:r>
            <a:r>
              <a:rPr lang="en-US" sz="1300">
                <a:latin typeface="Helvetica Neue"/>
                <a:ea typeface="Helvetica Neue"/>
                <a:cs typeface="Helvetica Neue"/>
                <a:sym typeface="Helvetica Neue"/>
              </a:rPr>
              <a:t>, after taking Torrance Tests of Creative Thinking (TTCT), a test that assesses general creative abilities in individuals.</a:t>
            </a:r>
            <a:endParaRPr sz="1300">
              <a:latin typeface="Helvetica Neue"/>
              <a:ea typeface="Helvetica Neue"/>
              <a:cs typeface="Helvetica Neue"/>
              <a:sym typeface="Helvetica Neue"/>
            </a:endParaRPr>
          </a:p>
          <a:p>
            <a:pPr indent="0" lvl="0" marL="0" rtl="0" algn="l">
              <a:spcBef>
                <a:spcPts val="0"/>
              </a:spcBef>
              <a:spcAft>
                <a:spcPts val="0"/>
              </a:spcAft>
              <a:buNone/>
            </a:pPr>
            <a:r>
              <a:t/>
            </a:r>
            <a:endParaRPr sz="1300">
              <a:latin typeface="Helvetica Neue"/>
              <a:ea typeface="Helvetica Neue"/>
              <a:cs typeface="Helvetica Neue"/>
              <a:sym typeface="Helvetica Neue"/>
            </a:endParaRPr>
          </a:p>
          <a:p>
            <a:pPr indent="0" lvl="0" marL="0" rtl="0" algn="l">
              <a:spcBef>
                <a:spcPts val="0"/>
              </a:spcBef>
              <a:spcAft>
                <a:spcPts val="0"/>
              </a:spcAft>
              <a:buNone/>
            </a:pPr>
            <a:r>
              <a:rPr lang="en-US" sz="1300">
                <a:latin typeface="Helvetica Neue"/>
                <a:ea typeface="Helvetica Neue"/>
                <a:cs typeface="Helvetica Neue"/>
                <a:sym typeface="Helvetica Neue"/>
              </a:rPr>
              <a:t>→ Suggesting that </a:t>
            </a:r>
            <a:r>
              <a:rPr b="1" lang="en-US" sz="1300">
                <a:highlight>
                  <a:srgbClr val="FFEDE5"/>
                </a:highlight>
                <a:latin typeface="Helvetica Neue"/>
                <a:ea typeface="Helvetica Neue"/>
                <a:cs typeface="Helvetica Neue"/>
                <a:sym typeface="Helvetica Neue"/>
              </a:rPr>
              <a:t>AI can excel in generating unexpected and unique ideas</a:t>
            </a:r>
            <a:r>
              <a:rPr lang="en-US" sz="1300">
                <a:latin typeface="Helvetica Neue"/>
                <a:ea typeface="Helvetica Neue"/>
                <a:cs typeface="Helvetica Neue"/>
                <a:sym typeface="Helvetica Neue"/>
              </a:rPr>
              <a:t>, potentially surpassing human creative thinking.</a:t>
            </a:r>
            <a:endParaRPr sz="1300">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51"/>
          <p:cNvSpPr txBox="1"/>
          <p:nvPr>
            <p:ph idx="4294967295" type="title"/>
          </p:nvPr>
        </p:nvSpPr>
        <p:spPr>
          <a:xfrm>
            <a:off x="229375" y="129775"/>
            <a:ext cx="8762400" cy="471000"/>
          </a:xfrm>
          <a:prstGeom prst="rect">
            <a:avLst/>
          </a:prstGeom>
          <a:noFill/>
        </p:spPr>
        <p:txBody>
          <a:bodyPr anchorCtr="0" anchor="ctr" bIns="91400" lIns="91400" spcFirstLastPara="1" rIns="91400" wrap="square" tIns="91400">
            <a:noAutofit/>
          </a:bodyPr>
          <a:lstStyle/>
          <a:p>
            <a:pPr indent="0" lvl="0" marL="0" rtl="0" algn="r">
              <a:spcBef>
                <a:spcPts val="0"/>
              </a:spcBef>
              <a:spcAft>
                <a:spcPts val="0"/>
              </a:spcAft>
              <a:buNone/>
            </a:pPr>
            <a:r>
              <a:rPr lang="en-US"/>
              <a:t>Amplify </a:t>
            </a:r>
            <a:r>
              <a:rPr lang="en-US"/>
              <a:t>your opportunity exploration and validation efforts with AI</a:t>
            </a:r>
            <a:endParaRPr/>
          </a:p>
        </p:txBody>
      </p:sp>
      <p:sp>
        <p:nvSpPr>
          <p:cNvPr id="603" name="Google Shape;603;p51"/>
          <p:cNvSpPr/>
          <p:nvPr/>
        </p:nvSpPr>
        <p:spPr>
          <a:xfrm>
            <a:off x="5515175" y="1137675"/>
            <a:ext cx="3399600" cy="1236900"/>
          </a:xfrm>
          <a:prstGeom prst="roundRect">
            <a:avLst>
              <a:gd fmla="val 7783" name="adj"/>
            </a:avLst>
          </a:prstGeom>
          <a:solidFill>
            <a:srgbClr val="E4F1F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1000">
                <a:solidFill>
                  <a:srgbClr val="030303"/>
                </a:solidFill>
                <a:latin typeface="Helvetica Neue"/>
                <a:ea typeface="Helvetica Neue"/>
                <a:cs typeface="Helvetica Neue"/>
                <a:sym typeface="Helvetica Neue"/>
              </a:rPr>
              <a:t>Hyper-Personalization of Ventures:</a:t>
            </a:r>
            <a:endParaRPr b="1" sz="1000">
              <a:solidFill>
                <a:srgbClr val="030303"/>
              </a:solidFill>
              <a:latin typeface="Helvetica Neue"/>
              <a:ea typeface="Helvetica Neue"/>
              <a:cs typeface="Helvetica Neue"/>
              <a:sym typeface="Helvetica Neue"/>
            </a:endParaRPr>
          </a:p>
          <a:p>
            <a:pPr indent="0" lvl="0" marL="0" rtl="0" algn="l">
              <a:spcBef>
                <a:spcPts val="300"/>
              </a:spcBef>
              <a:spcAft>
                <a:spcPts val="300"/>
              </a:spcAft>
              <a:buNone/>
            </a:pPr>
            <a:r>
              <a:rPr lang="en-US" sz="1000">
                <a:solidFill>
                  <a:srgbClr val="030303"/>
                </a:solidFill>
                <a:latin typeface="Helvetica Neue Light"/>
                <a:ea typeface="Helvetica Neue Light"/>
                <a:cs typeface="Helvetica Neue Light"/>
                <a:sym typeface="Helvetica Neue Light"/>
              </a:rPr>
              <a:t>Generative AI can craft solutions based on individual consumer behaviors and preferences, working on consumer behavior theories and niche market strategies. Imagine ventures tailored to micro-segments or even individual preferences.</a:t>
            </a:r>
            <a:endParaRPr sz="1000">
              <a:solidFill>
                <a:srgbClr val="030303"/>
              </a:solidFill>
              <a:latin typeface="Helvetica Neue Light"/>
              <a:ea typeface="Helvetica Neue Light"/>
              <a:cs typeface="Helvetica Neue Light"/>
              <a:sym typeface="Helvetica Neue Light"/>
            </a:endParaRPr>
          </a:p>
        </p:txBody>
      </p:sp>
      <p:sp>
        <p:nvSpPr>
          <p:cNvPr id="604" name="Google Shape;604;p51"/>
          <p:cNvSpPr/>
          <p:nvPr/>
        </p:nvSpPr>
        <p:spPr>
          <a:xfrm>
            <a:off x="5515175" y="3648518"/>
            <a:ext cx="3399600" cy="1271700"/>
          </a:xfrm>
          <a:prstGeom prst="roundRect">
            <a:avLst>
              <a:gd fmla="val 7783" name="adj"/>
            </a:avLst>
          </a:prstGeom>
          <a:solidFill>
            <a:srgbClr val="E4F1F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1000">
                <a:solidFill>
                  <a:srgbClr val="030303"/>
                </a:solidFill>
                <a:latin typeface="Helvetica Neue"/>
                <a:ea typeface="Helvetica Neue"/>
                <a:cs typeface="Helvetica Neue"/>
                <a:sym typeface="Helvetica Neue"/>
              </a:rPr>
              <a:t>Expanding the Solution Space during Opportunity Exploration:</a:t>
            </a:r>
            <a:endParaRPr b="1" sz="1000">
              <a:solidFill>
                <a:srgbClr val="030303"/>
              </a:solidFill>
              <a:latin typeface="Helvetica Neue"/>
              <a:ea typeface="Helvetica Neue"/>
              <a:cs typeface="Helvetica Neue"/>
              <a:sym typeface="Helvetica Neue"/>
            </a:endParaRPr>
          </a:p>
          <a:p>
            <a:pPr indent="0" lvl="0" marL="0" rtl="0" algn="l">
              <a:spcBef>
                <a:spcPts val="300"/>
              </a:spcBef>
              <a:spcAft>
                <a:spcPts val="300"/>
              </a:spcAft>
              <a:buNone/>
            </a:pPr>
            <a:r>
              <a:rPr lang="en-US" sz="1000">
                <a:solidFill>
                  <a:srgbClr val="030303"/>
                </a:solidFill>
                <a:latin typeface="Helvetica Neue Light"/>
                <a:ea typeface="Helvetica Neue Light"/>
                <a:cs typeface="Helvetica Neue Light"/>
                <a:sym typeface="Helvetica Neue Light"/>
              </a:rPr>
              <a:t>Generative AI can extrapolate from existing data to visualize potential future states or solutions, grounded in futures thinking and innovation theory. This expands the horizon of opportunities being explored.</a:t>
            </a:r>
            <a:endParaRPr sz="1000">
              <a:solidFill>
                <a:srgbClr val="030303"/>
              </a:solidFill>
              <a:latin typeface="Helvetica Neue Light"/>
              <a:ea typeface="Helvetica Neue Light"/>
              <a:cs typeface="Helvetica Neue Light"/>
              <a:sym typeface="Helvetica Neue Light"/>
            </a:endParaRPr>
          </a:p>
        </p:txBody>
      </p:sp>
      <p:sp>
        <p:nvSpPr>
          <p:cNvPr id="605" name="Google Shape;605;p51"/>
          <p:cNvSpPr/>
          <p:nvPr/>
        </p:nvSpPr>
        <p:spPr>
          <a:xfrm>
            <a:off x="5515175" y="2418146"/>
            <a:ext cx="3399600" cy="1186800"/>
          </a:xfrm>
          <a:prstGeom prst="roundRect">
            <a:avLst>
              <a:gd fmla="val 7783" name="adj"/>
            </a:avLst>
          </a:prstGeom>
          <a:solidFill>
            <a:srgbClr val="E4F1F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1000">
                <a:solidFill>
                  <a:srgbClr val="030303"/>
                </a:solidFill>
                <a:latin typeface="Helvetica Neue"/>
                <a:ea typeface="Helvetica Neue"/>
                <a:cs typeface="Helvetica Neue"/>
                <a:sym typeface="Helvetica Neue"/>
              </a:rPr>
              <a:t>Scenario Planning &amp; Strategy Development:</a:t>
            </a:r>
            <a:endParaRPr b="1" sz="1000">
              <a:solidFill>
                <a:srgbClr val="030303"/>
              </a:solidFill>
              <a:latin typeface="Helvetica Neue"/>
              <a:ea typeface="Helvetica Neue"/>
              <a:cs typeface="Helvetica Neue"/>
              <a:sym typeface="Helvetica Neue"/>
            </a:endParaRPr>
          </a:p>
          <a:p>
            <a:pPr indent="0" lvl="0" marL="0" rtl="0" algn="l">
              <a:spcBef>
                <a:spcPts val="300"/>
              </a:spcBef>
              <a:spcAft>
                <a:spcPts val="300"/>
              </a:spcAft>
              <a:buNone/>
            </a:pPr>
            <a:r>
              <a:rPr lang="en-US" sz="1000">
                <a:solidFill>
                  <a:srgbClr val="030303"/>
                </a:solidFill>
                <a:latin typeface="Helvetica Neue Light"/>
                <a:ea typeface="Helvetica Neue Light"/>
                <a:cs typeface="Helvetica Neue Light"/>
                <a:sym typeface="Helvetica Neue Light"/>
              </a:rPr>
              <a:t>Drawing from game theory, AI can run multiple scenarios and predict outcomes based on competitor moves, market changes, and internal strategies. This can be used to simulate "games" where different business strategies are played out.</a:t>
            </a:r>
            <a:endParaRPr b="1" sz="1000">
              <a:solidFill>
                <a:srgbClr val="030303"/>
              </a:solidFill>
              <a:latin typeface="Helvetica Neue"/>
              <a:ea typeface="Helvetica Neue"/>
              <a:cs typeface="Helvetica Neue"/>
              <a:sym typeface="Helvetica Neue"/>
            </a:endParaRPr>
          </a:p>
        </p:txBody>
      </p:sp>
      <p:sp>
        <p:nvSpPr>
          <p:cNvPr id="606" name="Google Shape;606;p51"/>
          <p:cNvSpPr/>
          <p:nvPr/>
        </p:nvSpPr>
        <p:spPr>
          <a:xfrm>
            <a:off x="229375" y="2232275"/>
            <a:ext cx="2289000" cy="844500"/>
          </a:xfrm>
          <a:prstGeom prst="roundRect">
            <a:avLst>
              <a:gd fmla="val 7783" name="adj"/>
            </a:avLst>
          </a:prstGeom>
          <a:solidFill>
            <a:srgbClr val="FFEDE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900">
                <a:solidFill>
                  <a:srgbClr val="030303"/>
                </a:solidFill>
                <a:latin typeface="Helvetica Neue"/>
                <a:ea typeface="Helvetica Neue"/>
                <a:cs typeface="Helvetica Neue"/>
                <a:sym typeface="Helvetica Neue"/>
              </a:rPr>
              <a:t>Generative Design Tools</a:t>
            </a:r>
            <a:r>
              <a:rPr b="1" lang="en-US" sz="900">
                <a:solidFill>
                  <a:srgbClr val="030303"/>
                </a:solidFill>
                <a:latin typeface="Helvetica Neue"/>
                <a:ea typeface="Helvetica Neue"/>
                <a:cs typeface="Helvetica Neue"/>
                <a:sym typeface="Helvetica Neue"/>
              </a:rPr>
              <a:t>:</a:t>
            </a:r>
            <a:endParaRPr b="1" sz="900">
              <a:solidFill>
                <a:srgbClr val="030303"/>
              </a:solidFill>
              <a:latin typeface="Helvetica Neue"/>
              <a:ea typeface="Helvetica Neue"/>
              <a:cs typeface="Helvetica Neue"/>
              <a:sym typeface="Helvetica Neue"/>
            </a:endParaRPr>
          </a:p>
          <a:p>
            <a:pPr indent="0" lvl="0" marL="0" rtl="0" algn="l">
              <a:spcBef>
                <a:spcPts val="0"/>
              </a:spcBef>
              <a:spcAft>
                <a:spcPts val="300"/>
              </a:spcAft>
              <a:buNone/>
            </a:pPr>
            <a:r>
              <a:rPr lang="en-US" sz="900">
                <a:solidFill>
                  <a:schemeClr val="dk1"/>
                </a:solidFill>
                <a:latin typeface="Helvetica Neue"/>
                <a:ea typeface="Helvetica Neue"/>
                <a:cs typeface="Helvetica Neue"/>
                <a:sym typeface="Helvetica Neue"/>
              </a:rPr>
              <a:t>Example: Autodesk Generative Design, which explores optimized design alternatives.</a:t>
            </a:r>
            <a:endParaRPr sz="900">
              <a:solidFill>
                <a:schemeClr val="dk1"/>
              </a:solidFill>
              <a:latin typeface="Helvetica Neue Light"/>
              <a:ea typeface="Helvetica Neue Light"/>
              <a:cs typeface="Helvetica Neue Light"/>
              <a:sym typeface="Helvetica Neue Light"/>
            </a:endParaRPr>
          </a:p>
        </p:txBody>
      </p:sp>
      <p:sp>
        <p:nvSpPr>
          <p:cNvPr id="607" name="Google Shape;607;p51"/>
          <p:cNvSpPr/>
          <p:nvPr/>
        </p:nvSpPr>
        <p:spPr>
          <a:xfrm>
            <a:off x="229375" y="3142481"/>
            <a:ext cx="2289000" cy="844500"/>
          </a:xfrm>
          <a:prstGeom prst="roundRect">
            <a:avLst>
              <a:gd fmla="val 7783" name="adj"/>
            </a:avLst>
          </a:prstGeom>
          <a:solidFill>
            <a:srgbClr val="FFEDE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Helvetica Neue"/>
                <a:ea typeface="Helvetica Neue"/>
                <a:cs typeface="Helvetica Neue"/>
                <a:sym typeface="Helvetica Neue"/>
              </a:rPr>
              <a:t>Predictive Analytics Platforms:</a:t>
            </a:r>
            <a:endParaRPr b="1" sz="9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US" sz="900">
                <a:solidFill>
                  <a:schemeClr val="dk1"/>
                </a:solidFill>
                <a:latin typeface="Helvetica Neue"/>
                <a:ea typeface="Helvetica Neue"/>
                <a:cs typeface="Helvetica Neue"/>
                <a:sym typeface="Helvetica Neue"/>
              </a:rPr>
              <a:t>Example: RapidMiner, utilizing machine learning to predict future trends and identify opportunities.</a:t>
            </a:r>
            <a:endParaRPr b="1" sz="1000">
              <a:solidFill>
                <a:srgbClr val="030303"/>
              </a:solidFill>
              <a:latin typeface="Helvetica Neue"/>
              <a:ea typeface="Helvetica Neue"/>
              <a:cs typeface="Helvetica Neue"/>
              <a:sym typeface="Helvetica Neue"/>
            </a:endParaRPr>
          </a:p>
        </p:txBody>
      </p:sp>
      <p:sp>
        <p:nvSpPr>
          <p:cNvPr id="608" name="Google Shape;608;p51"/>
          <p:cNvSpPr/>
          <p:nvPr/>
        </p:nvSpPr>
        <p:spPr>
          <a:xfrm>
            <a:off x="2599050" y="2232275"/>
            <a:ext cx="2289000" cy="844500"/>
          </a:xfrm>
          <a:prstGeom prst="roundRect">
            <a:avLst>
              <a:gd fmla="val 7783" name="adj"/>
            </a:avLst>
          </a:prstGeom>
          <a:solidFill>
            <a:srgbClr val="FFEDE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900">
                <a:solidFill>
                  <a:schemeClr val="dk1"/>
                </a:solidFill>
                <a:latin typeface="Helvetica Neue"/>
                <a:ea typeface="Helvetica Neue"/>
                <a:cs typeface="Helvetica Neue"/>
                <a:sym typeface="Helvetica Neue"/>
              </a:rPr>
              <a:t>AI-enhanced Market Research Tools:</a:t>
            </a:r>
            <a:endParaRPr b="1" sz="1000">
              <a:solidFill>
                <a:srgbClr val="030303"/>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US" sz="900">
                <a:solidFill>
                  <a:schemeClr val="dk1"/>
                </a:solidFill>
                <a:latin typeface="Helvetica Neue"/>
                <a:ea typeface="Helvetica Neue"/>
                <a:cs typeface="Helvetica Neue"/>
                <a:sym typeface="Helvetica Neue"/>
              </a:rPr>
              <a:t>Example: Crayon, which uses AI to track and analyze the online footprint of competitors.</a:t>
            </a:r>
            <a:endParaRPr sz="1000">
              <a:solidFill>
                <a:srgbClr val="030303"/>
              </a:solidFill>
              <a:latin typeface="Helvetica Neue Light"/>
              <a:ea typeface="Helvetica Neue Light"/>
              <a:cs typeface="Helvetica Neue Light"/>
              <a:sym typeface="Helvetica Neue Light"/>
            </a:endParaRPr>
          </a:p>
        </p:txBody>
      </p:sp>
      <p:sp>
        <p:nvSpPr>
          <p:cNvPr id="609" name="Google Shape;609;p51"/>
          <p:cNvSpPr/>
          <p:nvPr/>
        </p:nvSpPr>
        <p:spPr>
          <a:xfrm>
            <a:off x="2599050" y="3142481"/>
            <a:ext cx="2289000" cy="844500"/>
          </a:xfrm>
          <a:prstGeom prst="roundRect">
            <a:avLst>
              <a:gd fmla="val 7783" name="adj"/>
            </a:avLst>
          </a:prstGeom>
          <a:solidFill>
            <a:srgbClr val="FFEDE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chemeClr val="dk1"/>
                </a:solidFill>
                <a:latin typeface="Helvetica Neue"/>
                <a:ea typeface="Helvetica Neue"/>
                <a:cs typeface="Helvetica Neue"/>
                <a:sym typeface="Helvetica Neue"/>
              </a:rPr>
              <a:t>Customer Insights and Feedback Tools:</a:t>
            </a:r>
            <a:endParaRPr b="1" sz="9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US" sz="900">
                <a:solidFill>
                  <a:schemeClr val="dk1"/>
                </a:solidFill>
                <a:latin typeface="Helvetica Neue"/>
                <a:ea typeface="Helvetica Neue"/>
                <a:cs typeface="Helvetica Neue"/>
                <a:sym typeface="Helvetica Neue"/>
              </a:rPr>
              <a:t>Example: Remesh, which uses AI to analyze customer feedback at scale.</a:t>
            </a:r>
            <a:endParaRPr b="1" sz="1000">
              <a:solidFill>
                <a:srgbClr val="030303"/>
              </a:solidFill>
              <a:latin typeface="Helvetica Neue"/>
              <a:ea typeface="Helvetica Neue"/>
              <a:cs typeface="Helvetica Neue"/>
              <a:sym typeface="Helvetica Neue"/>
            </a:endParaRPr>
          </a:p>
        </p:txBody>
      </p:sp>
      <p:sp>
        <p:nvSpPr>
          <p:cNvPr id="610" name="Google Shape;610;p51"/>
          <p:cNvSpPr/>
          <p:nvPr/>
        </p:nvSpPr>
        <p:spPr>
          <a:xfrm>
            <a:off x="229375" y="4075575"/>
            <a:ext cx="2289000" cy="844500"/>
          </a:xfrm>
          <a:prstGeom prst="roundRect">
            <a:avLst>
              <a:gd fmla="val 7783" name="adj"/>
            </a:avLst>
          </a:prstGeom>
          <a:solidFill>
            <a:srgbClr val="FFEDE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900">
                <a:solidFill>
                  <a:schemeClr val="dk1"/>
                </a:solidFill>
                <a:latin typeface="Helvetica Neue"/>
                <a:ea typeface="Helvetica Neue"/>
                <a:cs typeface="Helvetica Neue"/>
                <a:sym typeface="Helvetica Neue"/>
              </a:rPr>
              <a:t>Simulation Software:</a:t>
            </a:r>
            <a:endParaRPr b="1" sz="9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US" sz="900">
                <a:solidFill>
                  <a:schemeClr val="dk1"/>
                </a:solidFill>
                <a:latin typeface="Helvetica Neue"/>
                <a:ea typeface="Helvetica Neue"/>
                <a:cs typeface="Helvetica Neue"/>
                <a:sym typeface="Helvetica Neue"/>
              </a:rPr>
              <a:t>Example: Simul8, for creating accurate simulation models to test scenarios in a risk-free environment.</a:t>
            </a:r>
            <a:endParaRPr sz="900">
              <a:solidFill>
                <a:schemeClr val="dk1"/>
              </a:solidFill>
              <a:latin typeface="Helvetica Neue"/>
              <a:ea typeface="Helvetica Neue"/>
              <a:cs typeface="Helvetica Neue"/>
              <a:sym typeface="Helvetica Neue"/>
            </a:endParaRPr>
          </a:p>
        </p:txBody>
      </p:sp>
      <p:sp>
        <p:nvSpPr>
          <p:cNvPr id="611" name="Google Shape;611;p51"/>
          <p:cNvSpPr/>
          <p:nvPr/>
        </p:nvSpPr>
        <p:spPr>
          <a:xfrm>
            <a:off x="2599050" y="4075575"/>
            <a:ext cx="2289000" cy="844500"/>
          </a:xfrm>
          <a:prstGeom prst="roundRect">
            <a:avLst>
              <a:gd fmla="val 7783" name="adj"/>
            </a:avLst>
          </a:prstGeom>
          <a:solidFill>
            <a:srgbClr val="FFEDE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900">
                <a:solidFill>
                  <a:schemeClr val="dk1"/>
                </a:solidFill>
                <a:latin typeface="Helvetica Neue"/>
                <a:ea typeface="Helvetica Neue"/>
                <a:cs typeface="Helvetica Neue"/>
                <a:sym typeface="Helvetica Neue"/>
              </a:rPr>
              <a:t>AI Content Generation Tools:</a:t>
            </a:r>
            <a:endParaRPr b="1" sz="9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US" sz="900">
                <a:solidFill>
                  <a:schemeClr val="dk1"/>
                </a:solidFill>
                <a:latin typeface="Helvetica Neue"/>
                <a:ea typeface="Helvetica Neue"/>
                <a:cs typeface="Helvetica Neue"/>
                <a:sym typeface="Helvetica Neue"/>
              </a:rPr>
              <a:t>Example: Jasper (formerly Jarvis), for generating marketing content, emails, and ad copies.</a:t>
            </a:r>
            <a:endParaRPr sz="900">
              <a:solidFill>
                <a:schemeClr val="dk1"/>
              </a:solidFill>
              <a:latin typeface="Helvetica Neue"/>
              <a:ea typeface="Helvetica Neue"/>
              <a:cs typeface="Helvetica Neue"/>
              <a:sym typeface="Helvetica Neue"/>
            </a:endParaRPr>
          </a:p>
        </p:txBody>
      </p:sp>
      <p:sp>
        <p:nvSpPr>
          <p:cNvPr id="612" name="Google Shape;612;p51"/>
          <p:cNvSpPr txBox="1"/>
          <p:nvPr/>
        </p:nvSpPr>
        <p:spPr>
          <a:xfrm>
            <a:off x="229375" y="1804775"/>
            <a:ext cx="3000000" cy="361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150">
                <a:solidFill>
                  <a:srgbClr val="20359D"/>
                </a:solidFill>
                <a:latin typeface="Roboto Mono"/>
                <a:ea typeface="Roboto Mono"/>
                <a:cs typeface="Roboto Mono"/>
                <a:sym typeface="Roboto Mono"/>
              </a:rPr>
              <a:t>TOOLS EXAMPLES</a:t>
            </a:r>
            <a:endParaRPr/>
          </a:p>
        </p:txBody>
      </p:sp>
      <p:sp>
        <p:nvSpPr>
          <p:cNvPr id="613" name="Google Shape;613;p51"/>
          <p:cNvSpPr txBox="1"/>
          <p:nvPr/>
        </p:nvSpPr>
        <p:spPr>
          <a:xfrm>
            <a:off x="5515175" y="775875"/>
            <a:ext cx="3000000" cy="361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150">
                <a:solidFill>
                  <a:srgbClr val="20359D"/>
                </a:solidFill>
                <a:latin typeface="Roboto Mono"/>
                <a:ea typeface="Roboto Mono"/>
                <a:cs typeface="Roboto Mono"/>
                <a:sym typeface="Roboto Mono"/>
              </a:rPr>
              <a:t>AI USAGE</a:t>
            </a:r>
            <a:r>
              <a:rPr b="1" lang="en-US" sz="1150">
                <a:solidFill>
                  <a:srgbClr val="20359D"/>
                </a:solidFill>
                <a:latin typeface="Roboto Mono"/>
                <a:ea typeface="Roboto Mono"/>
                <a:cs typeface="Roboto Mono"/>
                <a:sym typeface="Roboto Mono"/>
              </a:rPr>
              <a:t> EXAMPLES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52"/>
          <p:cNvSpPr txBox="1"/>
          <p:nvPr>
            <p:ph idx="4294967295" type="title"/>
          </p:nvPr>
        </p:nvSpPr>
        <p:spPr>
          <a:xfrm>
            <a:off x="567500" y="129778"/>
            <a:ext cx="8424300" cy="471000"/>
          </a:xfrm>
          <a:prstGeom prst="rect">
            <a:avLst/>
          </a:prstGeom>
        </p:spPr>
        <p:txBody>
          <a:bodyPr anchorCtr="0" anchor="ctr" bIns="91400" lIns="91400" spcFirstLastPara="1" rIns="91400" wrap="square" tIns="91400">
            <a:noAutofit/>
          </a:bodyPr>
          <a:lstStyle/>
          <a:p>
            <a:pPr indent="0" lvl="0" marL="0" rtl="0" algn="r">
              <a:spcBef>
                <a:spcPts val="0"/>
              </a:spcBef>
              <a:spcAft>
                <a:spcPts val="0"/>
              </a:spcAft>
              <a:buNone/>
            </a:pPr>
            <a:r>
              <a:rPr lang="en-US"/>
              <a:t>How to use AI? </a:t>
            </a:r>
            <a:r>
              <a:rPr lang="en-US"/>
              <a:t>Centaur and Cyborg Practices Deepdive</a:t>
            </a:r>
            <a:endParaRPr/>
          </a:p>
        </p:txBody>
      </p:sp>
      <p:sp>
        <p:nvSpPr>
          <p:cNvPr id="619" name="Google Shape;619;p52"/>
          <p:cNvSpPr/>
          <p:nvPr/>
        </p:nvSpPr>
        <p:spPr>
          <a:xfrm>
            <a:off x="344350" y="2405900"/>
            <a:ext cx="3273000" cy="1990200"/>
          </a:xfrm>
          <a:prstGeom prst="roundRect">
            <a:avLst>
              <a:gd fmla="val 5216" name="adj"/>
            </a:avLst>
          </a:prstGeom>
          <a:solidFill>
            <a:srgbClr val="E4F1F5"/>
          </a:solidFill>
          <a:ln cap="flat" cmpd="sng" w="9525">
            <a:solidFill>
              <a:srgbClr val="FFFFFF"/>
            </a:solidFill>
            <a:prstDash val="solid"/>
            <a:round/>
            <a:headEnd len="sm" w="sm" type="none"/>
            <a:tailEnd len="sm" w="sm" type="none"/>
          </a:ln>
        </p:spPr>
        <p:txBody>
          <a:bodyPr anchorCtr="0" anchor="ctr" bIns="91425" lIns="91425" spcFirstLastPara="1" rIns="45700" wrap="square" tIns="91425">
            <a:noAutofit/>
          </a:bodyPr>
          <a:lstStyle/>
          <a:p>
            <a:pPr indent="-177800" lvl="0" marL="228600" rtl="0" algn="l">
              <a:spcBef>
                <a:spcPts val="0"/>
              </a:spcBef>
              <a:spcAft>
                <a:spcPts val="0"/>
              </a:spcAft>
              <a:buClr>
                <a:srgbClr val="030303"/>
              </a:buClr>
              <a:buSzPts val="1000"/>
              <a:buFont typeface="Helvetica Neue"/>
              <a:buChar char="—"/>
            </a:pPr>
            <a:r>
              <a:rPr lang="en-US" sz="1000">
                <a:solidFill>
                  <a:srgbClr val="030303"/>
                </a:solidFill>
                <a:latin typeface="Helvetica Neue"/>
                <a:ea typeface="Helvetica Neue"/>
                <a:cs typeface="Helvetica Neue"/>
                <a:sym typeface="Helvetica Neue"/>
              </a:rPr>
              <a:t>Mapping Problem domain: Asking AI for general information related to the problem’s domain for the human to use for their sub-task.</a:t>
            </a:r>
            <a:endParaRPr sz="1000">
              <a:solidFill>
                <a:srgbClr val="030303"/>
              </a:solidFill>
              <a:latin typeface="Helvetica Neue"/>
              <a:ea typeface="Helvetica Neue"/>
              <a:cs typeface="Helvetica Neue"/>
              <a:sym typeface="Helvetica Neue"/>
            </a:endParaRPr>
          </a:p>
          <a:p>
            <a:pPr indent="-177800" lvl="0" marL="228600" rtl="0" algn="l">
              <a:spcBef>
                <a:spcPts val="0"/>
              </a:spcBef>
              <a:spcAft>
                <a:spcPts val="0"/>
              </a:spcAft>
              <a:buClr>
                <a:srgbClr val="030303"/>
              </a:buClr>
              <a:buSzPts val="1000"/>
              <a:buFont typeface="Helvetica Neue"/>
              <a:buChar char="—"/>
            </a:pPr>
            <a:r>
              <a:rPr lang="en-US" sz="1000">
                <a:solidFill>
                  <a:srgbClr val="030303"/>
                </a:solidFill>
                <a:latin typeface="Helvetica Neue"/>
                <a:ea typeface="Helvetica Neue"/>
                <a:cs typeface="Helvetica Neue"/>
                <a:sym typeface="Helvetica Neue"/>
              </a:rPr>
              <a:t>Gathering methods information: Asking AI for specific information on methods that the human is employing to solve their sub-task</a:t>
            </a:r>
            <a:endParaRPr sz="1000">
              <a:solidFill>
                <a:srgbClr val="030303"/>
              </a:solidFill>
              <a:latin typeface="Helvetica Neue"/>
              <a:ea typeface="Helvetica Neue"/>
              <a:cs typeface="Helvetica Neue"/>
              <a:sym typeface="Helvetica Neue"/>
            </a:endParaRPr>
          </a:p>
          <a:p>
            <a:pPr indent="-177800" lvl="0" marL="228600" rtl="0" algn="l">
              <a:spcBef>
                <a:spcPts val="0"/>
              </a:spcBef>
              <a:spcAft>
                <a:spcPts val="0"/>
              </a:spcAft>
              <a:buClr>
                <a:srgbClr val="030303"/>
              </a:buClr>
              <a:buSzPts val="1000"/>
              <a:buFont typeface="Helvetica Neue"/>
              <a:buChar char="—"/>
            </a:pPr>
            <a:r>
              <a:rPr lang="en-US" sz="1000">
                <a:solidFill>
                  <a:srgbClr val="030303"/>
                </a:solidFill>
                <a:latin typeface="Helvetica Neue"/>
                <a:ea typeface="Helvetica Neue"/>
                <a:cs typeface="Helvetica Neue"/>
                <a:sym typeface="Helvetica Neue"/>
              </a:rPr>
              <a:t>Refining human generated content: Users providing their own output and using AI to refine its presentation.</a:t>
            </a:r>
            <a:endParaRPr sz="1000">
              <a:solidFill>
                <a:srgbClr val="030303"/>
              </a:solidFill>
              <a:latin typeface="Helvetica Neue"/>
              <a:ea typeface="Helvetica Neue"/>
              <a:cs typeface="Helvetica Neue"/>
              <a:sym typeface="Helvetica Neue"/>
            </a:endParaRPr>
          </a:p>
        </p:txBody>
      </p:sp>
      <p:sp>
        <p:nvSpPr>
          <p:cNvPr id="620" name="Google Shape;620;p52"/>
          <p:cNvSpPr/>
          <p:nvPr/>
        </p:nvSpPr>
        <p:spPr>
          <a:xfrm>
            <a:off x="3779775" y="2405900"/>
            <a:ext cx="5134800" cy="2509200"/>
          </a:xfrm>
          <a:prstGeom prst="roundRect">
            <a:avLst>
              <a:gd fmla="val 4687" name="adj"/>
            </a:avLst>
          </a:prstGeom>
          <a:solidFill>
            <a:srgbClr val="E4F1F5"/>
          </a:solidFill>
          <a:ln cap="flat" cmpd="sng" w="9525">
            <a:solidFill>
              <a:srgbClr val="FFFFFF"/>
            </a:solidFill>
            <a:prstDash val="solid"/>
            <a:round/>
            <a:headEnd len="sm" w="sm" type="none"/>
            <a:tailEnd len="sm" w="sm" type="none"/>
          </a:ln>
        </p:spPr>
        <p:txBody>
          <a:bodyPr anchorCtr="0" anchor="ctr" bIns="91425" lIns="91425" spcFirstLastPara="1" rIns="45700" wrap="square" tIns="91425">
            <a:noAutofit/>
          </a:bodyPr>
          <a:lstStyle/>
          <a:p>
            <a:pPr indent="-177800" lvl="0" marL="228600" marR="0" rtl="0" algn="l">
              <a:lnSpc>
                <a:spcPct val="100000"/>
              </a:lnSpc>
              <a:spcBef>
                <a:spcPts val="0"/>
              </a:spcBef>
              <a:spcAft>
                <a:spcPts val="0"/>
              </a:spcAft>
              <a:buClr>
                <a:srgbClr val="030303"/>
              </a:buClr>
              <a:buSzPts val="1000"/>
              <a:buFont typeface="Helvetica Neue"/>
              <a:buChar char="—"/>
            </a:pPr>
            <a:r>
              <a:rPr lang="en-US" sz="1000">
                <a:solidFill>
                  <a:srgbClr val="030303"/>
                </a:solidFill>
                <a:latin typeface="Helvetica Neue"/>
                <a:ea typeface="Helvetica Neue"/>
                <a:cs typeface="Helvetica Neue"/>
                <a:sym typeface="Helvetica Neue"/>
              </a:rPr>
              <a:t>Assigning a persona: Instructing AI to simulate a specific type of personality</a:t>
            </a:r>
            <a:endParaRPr sz="1000">
              <a:solidFill>
                <a:srgbClr val="030303"/>
              </a:solidFill>
              <a:latin typeface="Helvetica Neue"/>
              <a:ea typeface="Helvetica Neue"/>
              <a:cs typeface="Helvetica Neue"/>
              <a:sym typeface="Helvetica Neue"/>
            </a:endParaRPr>
          </a:p>
          <a:p>
            <a:pPr indent="-177800" lvl="0" marL="228600" marR="0" rtl="0" algn="l">
              <a:lnSpc>
                <a:spcPct val="100000"/>
              </a:lnSpc>
              <a:spcBef>
                <a:spcPts val="0"/>
              </a:spcBef>
              <a:spcAft>
                <a:spcPts val="0"/>
              </a:spcAft>
              <a:buClr>
                <a:srgbClr val="030303"/>
              </a:buClr>
              <a:buSzPts val="1000"/>
              <a:buFont typeface="Helvetica Neue"/>
              <a:buChar char="—"/>
            </a:pPr>
            <a:r>
              <a:rPr lang="en-US" sz="1000">
                <a:solidFill>
                  <a:srgbClr val="030303"/>
                </a:solidFill>
                <a:latin typeface="Helvetica Neue"/>
                <a:ea typeface="Helvetica Neue"/>
                <a:cs typeface="Helvetica Neue"/>
                <a:sym typeface="Helvetica Neue"/>
              </a:rPr>
              <a:t>Requesting editorial changes to AI output</a:t>
            </a:r>
            <a:endParaRPr sz="1000">
              <a:solidFill>
                <a:srgbClr val="030303"/>
              </a:solidFill>
              <a:latin typeface="Helvetica Neue"/>
              <a:ea typeface="Helvetica Neue"/>
              <a:cs typeface="Helvetica Neue"/>
              <a:sym typeface="Helvetica Neue"/>
            </a:endParaRPr>
          </a:p>
          <a:p>
            <a:pPr indent="-177800" lvl="0" marL="228600" marR="0" rtl="0" algn="l">
              <a:lnSpc>
                <a:spcPct val="100000"/>
              </a:lnSpc>
              <a:spcBef>
                <a:spcPts val="0"/>
              </a:spcBef>
              <a:spcAft>
                <a:spcPts val="0"/>
              </a:spcAft>
              <a:buClr>
                <a:srgbClr val="030303"/>
              </a:buClr>
              <a:buSzPts val="1000"/>
              <a:buFont typeface="Helvetica Neue"/>
              <a:buChar char="—"/>
            </a:pPr>
            <a:r>
              <a:rPr lang="en-US" sz="1000">
                <a:solidFill>
                  <a:srgbClr val="030303"/>
                </a:solidFill>
                <a:latin typeface="Helvetica Neue"/>
                <a:ea typeface="Helvetica Neue"/>
                <a:cs typeface="Helvetica Neue"/>
                <a:sym typeface="Helvetica Neue"/>
              </a:rPr>
              <a:t>Teaching with examples: Giving correct answer examples before asking questions</a:t>
            </a:r>
            <a:endParaRPr sz="1000">
              <a:solidFill>
                <a:srgbClr val="030303"/>
              </a:solidFill>
              <a:latin typeface="Helvetica Neue"/>
              <a:ea typeface="Helvetica Neue"/>
              <a:cs typeface="Helvetica Neue"/>
              <a:sym typeface="Helvetica Neue"/>
            </a:endParaRPr>
          </a:p>
          <a:p>
            <a:pPr indent="-177800" lvl="0" marL="228600" marR="0" rtl="0" algn="l">
              <a:lnSpc>
                <a:spcPct val="100000"/>
              </a:lnSpc>
              <a:spcBef>
                <a:spcPts val="0"/>
              </a:spcBef>
              <a:spcAft>
                <a:spcPts val="0"/>
              </a:spcAft>
              <a:buClr>
                <a:srgbClr val="030303"/>
              </a:buClr>
              <a:buSzPts val="1000"/>
              <a:buFont typeface="Helvetica Neue"/>
              <a:buChar char="—"/>
            </a:pPr>
            <a:r>
              <a:rPr lang="en-US" sz="1000">
                <a:solidFill>
                  <a:srgbClr val="030303"/>
                </a:solidFill>
                <a:latin typeface="Helvetica Neue"/>
                <a:ea typeface="Helvetica Neue"/>
                <a:cs typeface="Helvetica Neue"/>
                <a:sym typeface="Helvetica Neue"/>
              </a:rPr>
              <a:t>Modularizing tasks: Breaking down tasks into multiple sub-steps for AI to execute</a:t>
            </a:r>
            <a:endParaRPr sz="1000">
              <a:solidFill>
                <a:srgbClr val="030303"/>
              </a:solidFill>
              <a:latin typeface="Helvetica Neue"/>
              <a:ea typeface="Helvetica Neue"/>
              <a:cs typeface="Helvetica Neue"/>
              <a:sym typeface="Helvetica Neue"/>
            </a:endParaRPr>
          </a:p>
          <a:p>
            <a:pPr indent="-177800" lvl="0" marL="228600" marR="0" rtl="0" algn="l">
              <a:lnSpc>
                <a:spcPct val="100000"/>
              </a:lnSpc>
              <a:spcBef>
                <a:spcPts val="0"/>
              </a:spcBef>
              <a:spcAft>
                <a:spcPts val="0"/>
              </a:spcAft>
              <a:buClr>
                <a:srgbClr val="030303"/>
              </a:buClr>
              <a:buSzPts val="1000"/>
              <a:buFont typeface="Helvetica Neue"/>
              <a:buChar char="—"/>
            </a:pPr>
            <a:r>
              <a:rPr lang="en-US" sz="1000">
                <a:solidFill>
                  <a:srgbClr val="030303"/>
                </a:solidFill>
                <a:latin typeface="Helvetica Neue"/>
                <a:ea typeface="Helvetica Neue"/>
                <a:cs typeface="Helvetica Neue"/>
                <a:sym typeface="Helvetica Neue"/>
              </a:rPr>
              <a:t>Validating: Asking AI to check its inputs, analysis, and outputs</a:t>
            </a:r>
            <a:endParaRPr sz="1000">
              <a:solidFill>
                <a:srgbClr val="030303"/>
              </a:solidFill>
              <a:latin typeface="Helvetica Neue"/>
              <a:ea typeface="Helvetica Neue"/>
              <a:cs typeface="Helvetica Neue"/>
              <a:sym typeface="Helvetica Neue"/>
            </a:endParaRPr>
          </a:p>
          <a:p>
            <a:pPr indent="-177800" lvl="0" marL="228600" marR="0" rtl="0" algn="l">
              <a:lnSpc>
                <a:spcPct val="100000"/>
              </a:lnSpc>
              <a:spcBef>
                <a:spcPts val="0"/>
              </a:spcBef>
              <a:spcAft>
                <a:spcPts val="0"/>
              </a:spcAft>
              <a:buClr>
                <a:srgbClr val="030303"/>
              </a:buClr>
              <a:buSzPts val="1000"/>
              <a:buFont typeface="Helvetica Neue"/>
              <a:buChar char="—"/>
            </a:pPr>
            <a:r>
              <a:rPr lang="en-US" sz="1000">
                <a:solidFill>
                  <a:srgbClr val="030303"/>
                </a:solidFill>
                <a:latin typeface="Helvetica Neue"/>
                <a:ea typeface="Helvetica Neue"/>
                <a:cs typeface="Helvetica Neue"/>
                <a:sym typeface="Helvetica Neue"/>
              </a:rPr>
              <a:t>Demanding logic explanation: Asking AI to explain a confusing output; or why a particular recommendation was made</a:t>
            </a:r>
            <a:endParaRPr sz="1000">
              <a:solidFill>
                <a:srgbClr val="030303"/>
              </a:solidFill>
              <a:latin typeface="Helvetica Neue"/>
              <a:ea typeface="Helvetica Neue"/>
              <a:cs typeface="Helvetica Neue"/>
              <a:sym typeface="Helvetica Neue"/>
            </a:endParaRPr>
          </a:p>
          <a:p>
            <a:pPr indent="-177800" lvl="0" marL="228600" marR="0" rtl="0" algn="l">
              <a:lnSpc>
                <a:spcPct val="100000"/>
              </a:lnSpc>
              <a:spcBef>
                <a:spcPts val="0"/>
              </a:spcBef>
              <a:spcAft>
                <a:spcPts val="0"/>
              </a:spcAft>
              <a:buClr>
                <a:srgbClr val="030303"/>
              </a:buClr>
              <a:buSzPts val="1000"/>
              <a:buFont typeface="Helvetica Neue"/>
              <a:buChar char="—"/>
            </a:pPr>
            <a:r>
              <a:rPr lang="en-US" sz="1000">
                <a:solidFill>
                  <a:srgbClr val="030303"/>
                </a:solidFill>
                <a:latin typeface="Helvetica Neue"/>
                <a:ea typeface="Helvetica Neue"/>
                <a:cs typeface="Helvetica Neue"/>
                <a:sym typeface="Helvetica Neue"/>
              </a:rPr>
              <a:t>Exposing Contradictions Pointing out logical or factual inconsistencies</a:t>
            </a:r>
            <a:endParaRPr sz="1000">
              <a:solidFill>
                <a:srgbClr val="030303"/>
              </a:solidFill>
              <a:latin typeface="Helvetica Neue"/>
              <a:ea typeface="Helvetica Neue"/>
              <a:cs typeface="Helvetica Neue"/>
              <a:sym typeface="Helvetica Neue"/>
            </a:endParaRPr>
          </a:p>
          <a:p>
            <a:pPr indent="-177800" lvl="0" marL="228600" marR="0" rtl="0" algn="l">
              <a:lnSpc>
                <a:spcPct val="100000"/>
              </a:lnSpc>
              <a:spcBef>
                <a:spcPts val="0"/>
              </a:spcBef>
              <a:spcAft>
                <a:spcPts val="0"/>
              </a:spcAft>
              <a:buClr>
                <a:srgbClr val="030303"/>
              </a:buClr>
              <a:buSzPts val="1000"/>
              <a:buFont typeface="Helvetica Neue"/>
              <a:buChar char="—"/>
            </a:pPr>
            <a:r>
              <a:rPr lang="en-US" sz="1000">
                <a:solidFill>
                  <a:srgbClr val="030303"/>
                </a:solidFill>
                <a:latin typeface="Helvetica Neue"/>
                <a:ea typeface="Helvetica Neue"/>
                <a:cs typeface="Helvetica Neue"/>
                <a:sym typeface="Helvetica Neue"/>
              </a:rPr>
              <a:t>Elaborating: Asking AI to bring more breadth of details and nuance on an interesting or unexpected point</a:t>
            </a:r>
            <a:endParaRPr sz="1000">
              <a:solidFill>
                <a:srgbClr val="030303"/>
              </a:solidFill>
              <a:latin typeface="Helvetica Neue"/>
              <a:ea typeface="Helvetica Neue"/>
              <a:cs typeface="Helvetica Neue"/>
              <a:sym typeface="Helvetica Neue"/>
            </a:endParaRPr>
          </a:p>
          <a:p>
            <a:pPr indent="-177800" lvl="0" marL="228600" marR="0" rtl="0" algn="l">
              <a:lnSpc>
                <a:spcPct val="100000"/>
              </a:lnSpc>
              <a:spcBef>
                <a:spcPts val="0"/>
              </a:spcBef>
              <a:spcAft>
                <a:spcPts val="0"/>
              </a:spcAft>
              <a:buClr>
                <a:srgbClr val="030303"/>
              </a:buClr>
              <a:buSzPts val="1000"/>
              <a:buFont typeface="Helvetica Neue"/>
              <a:buChar char="—"/>
            </a:pPr>
            <a:r>
              <a:rPr lang="en-US" sz="1000">
                <a:solidFill>
                  <a:srgbClr val="030303"/>
                </a:solidFill>
                <a:latin typeface="Helvetica Neue"/>
                <a:ea typeface="Helvetica Neue"/>
                <a:cs typeface="Helvetica Neue"/>
                <a:sym typeface="Helvetica Neue"/>
              </a:rPr>
              <a:t>Directing a Deep dive: Directing AI to focus on a particular data point or task</a:t>
            </a:r>
            <a:endParaRPr sz="1000">
              <a:solidFill>
                <a:srgbClr val="030303"/>
              </a:solidFill>
              <a:latin typeface="Helvetica Neue"/>
              <a:ea typeface="Helvetica Neue"/>
              <a:cs typeface="Helvetica Neue"/>
              <a:sym typeface="Helvetica Neue"/>
            </a:endParaRPr>
          </a:p>
          <a:p>
            <a:pPr indent="-177800" lvl="0" marL="228600" marR="0" rtl="0" algn="l">
              <a:lnSpc>
                <a:spcPct val="100000"/>
              </a:lnSpc>
              <a:spcBef>
                <a:spcPts val="0"/>
              </a:spcBef>
              <a:spcAft>
                <a:spcPts val="0"/>
              </a:spcAft>
              <a:buClr>
                <a:srgbClr val="030303"/>
              </a:buClr>
              <a:buSzPts val="1000"/>
              <a:buFont typeface="Helvetica Neue"/>
              <a:buChar char="—"/>
            </a:pPr>
            <a:r>
              <a:rPr lang="en-US" sz="1000">
                <a:solidFill>
                  <a:srgbClr val="030303"/>
                </a:solidFill>
                <a:latin typeface="Helvetica Neue"/>
                <a:ea typeface="Helvetica Neue"/>
                <a:cs typeface="Helvetica Neue"/>
                <a:sym typeface="Helvetica Neue"/>
              </a:rPr>
              <a:t>Adding user’s own data: Adding data after an output is generated to re-do the analysis in iterative cycles</a:t>
            </a:r>
            <a:endParaRPr sz="1000">
              <a:solidFill>
                <a:srgbClr val="030303"/>
              </a:solidFill>
              <a:latin typeface="Helvetica Neue"/>
              <a:ea typeface="Helvetica Neue"/>
              <a:cs typeface="Helvetica Neue"/>
              <a:sym typeface="Helvetica Neue"/>
            </a:endParaRPr>
          </a:p>
          <a:p>
            <a:pPr indent="-177800" lvl="0" marL="228600" marR="0" rtl="0" algn="l">
              <a:lnSpc>
                <a:spcPct val="100000"/>
              </a:lnSpc>
              <a:spcBef>
                <a:spcPts val="0"/>
              </a:spcBef>
              <a:spcAft>
                <a:spcPts val="0"/>
              </a:spcAft>
              <a:buClr>
                <a:srgbClr val="030303"/>
              </a:buClr>
              <a:buSzPts val="1000"/>
              <a:buFont typeface="Helvetica Neue"/>
              <a:buChar char="—"/>
            </a:pPr>
            <a:r>
              <a:rPr lang="en-US" sz="1000">
                <a:solidFill>
                  <a:srgbClr val="030303"/>
                </a:solidFill>
                <a:latin typeface="Helvetica Neue"/>
                <a:ea typeface="Helvetica Neue"/>
                <a:cs typeface="Helvetica Neue"/>
                <a:sym typeface="Helvetica Neue"/>
              </a:rPr>
              <a:t>Pushing back: Disagreeing with the output and ask AI to reconsider</a:t>
            </a:r>
            <a:endParaRPr sz="1000">
              <a:solidFill>
                <a:srgbClr val="030303"/>
              </a:solidFill>
              <a:latin typeface="Helvetica Neue"/>
              <a:ea typeface="Helvetica Neue"/>
              <a:cs typeface="Helvetica Neue"/>
              <a:sym typeface="Helvetica Neue"/>
            </a:endParaRPr>
          </a:p>
        </p:txBody>
      </p:sp>
      <p:sp>
        <p:nvSpPr>
          <p:cNvPr id="621" name="Google Shape;621;p52"/>
          <p:cNvSpPr txBox="1"/>
          <p:nvPr/>
        </p:nvSpPr>
        <p:spPr>
          <a:xfrm>
            <a:off x="850975" y="737050"/>
            <a:ext cx="621900" cy="15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622" name="Google Shape;622;p52"/>
          <p:cNvSpPr txBox="1"/>
          <p:nvPr/>
        </p:nvSpPr>
        <p:spPr>
          <a:xfrm>
            <a:off x="344350" y="792516"/>
            <a:ext cx="3273000" cy="152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500">
                <a:highlight>
                  <a:srgbClr val="FFEDE5"/>
                </a:highlight>
                <a:latin typeface="Helvetica Neue"/>
                <a:ea typeface="Helvetica Neue"/>
                <a:cs typeface="Helvetica Neue"/>
                <a:sym typeface="Helvetica Neue"/>
              </a:rPr>
              <a:t>Centaur Practices</a:t>
            </a:r>
            <a:endParaRPr b="1" sz="1500">
              <a:highlight>
                <a:srgbClr val="FFEDE5"/>
              </a:highlight>
              <a:latin typeface="Helvetica Neue"/>
              <a:ea typeface="Helvetica Neue"/>
              <a:cs typeface="Helvetica Neue"/>
              <a:sym typeface="Helvetica Neue"/>
            </a:endParaRPr>
          </a:p>
          <a:p>
            <a:pPr indent="0" lvl="0" marL="0" rtl="0" algn="l">
              <a:spcBef>
                <a:spcPts val="0"/>
              </a:spcBef>
              <a:spcAft>
                <a:spcPts val="0"/>
              </a:spcAft>
              <a:buNone/>
            </a:pPr>
            <a:r>
              <a:t/>
            </a:r>
            <a:endParaRPr sz="1200">
              <a:latin typeface="Helvetica Neue"/>
              <a:ea typeface="Helvetica Neue"/>
              <a:cs typeface="Helvetica Neue"/>
              <a:sym typeface="Helvetica Neue"/>
            </a:endParaRPr>
          </a:p>
          <a:p>
            <a:pPr indent="0" lvl="0" marL="0" rtl="0" algn="l">
              <a:spcBef>
                <a:spcPts val="0"/>
              </a:spcBef>
              <a:spcAft>
                <a:spcPts val="0"/>
              </a:spcAft>
              <a:buNone/>
            </a:pPr>
            <a:r>
              <a:rPr lang="en-US" sz="1200">
                <a:latin typeface="Helvetica Neue"/>
                <a:ea typeface="Helvetica Neue"/>
                <a:cs typeface="Helvetica Neue"/>
                <a:sym typeface="Helvetica Neue"/>
              </a:rPr>
              <a:t>Use individual’s knowledge of the current strengths of Gen AI relative to theirs to switch between human and AI for each of the modules/sub-task of the tasks accordingly throughout the workflow.</a:t>
            </a:r>
            <a:endParaRPr sz="1200">
              <a:latin typeface="Helvetica Neue"/>
              <a:ea typeface="Helvetica Neue"/>
              <a:cs typeface="Helvetica Neue"/>
              <a:sym typeface="Helvetica Neue"/>
            </a:endParaRPr>
          </a:p>
        </p:txBody>
      </p:sp>
      <p:sp>
        <p:nvSpPr>
          <p:cNvPr id="623" name="Google Shape;623;p52"/>
          <p:cNvSpPr txBox="1"/>
          <p:nvPr/>
        </p:nvSpPr>
        <p:spPr>
          <a:xfrm>
            <a:off x="344349" y="4607100"/>
            <a:ext cx="2881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rgbClr val="505050"/>
                </a:solidFill>
                <a:highlight>
                  <a:srgbClr val="FFFFFF"/>
                </a:highlight>
              </a:rPr>
              <a:t>Dell'Acqua et al., </a:t>
            </a:r>
            <a:r>
              <a:rPr lang="en-US" sz="800" u="sng">
                <a:solidFill>
                  <a:srgbClr val="505050"/>
                </a:solidFill>
                <a:highlight>
                  <a:srgbClr val="FFFFFF"/>
                </a:highlight>
                <a:hlinkClick r:id="rId3">
                  <a:extLst>
                    <a:ext uri="{A12FA001-AC4F-418D-AE19-62706E023703}">
                      <ahyp:hlinkClr val="tx"/>
                    </a:ext>
                  </a:extLst>
                </a:hlinkClick>
              </a:rPr>
              <a:t>http://dx.doi.org/10.2139/ssrn.4573321</a:t>
            </a:r>
            <a:endParaRPr sz="1000"/>
          </a:p>
        </p:txBody>
      </p:sp>
      <p:sp>
        <p:nvSpPr>
          <p:cNvPr id="624" name="Google Shape;624;p52"/>
          <p:cNvSpPr txBox="1"/>
          <p:nvPr/>
        </p:nvSpPr>
        <p:spPr>
          <a:xfrm>
            <a:off x="3779825" y="792528"/>
            <a:ext cx="50667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500">
                <a:highlight>
                  <a:srgbClr val="FFEDE5"/>
                </a:highlight>
                <a:latin typeface="Helvetica Neue"/>
                <a:ea typeface="Helvetica Neue"/>
                <a:cs typeface="Helvetica Neue"/>
                <a:sym typeface="Helvetica Neue"/>
              </a:rPr>
              <a:t>Cyborg</a:t>
            </a:r>
            <a:r>
              <a:rPr b="1" lang="en-US" sz="1500">
                <a:highlight>
                  <a:srgbClr val="FFEDE5"/>
                </a:highlight>
                <a:latin typeface="Helvetica Neue"/>
                <a:ea typeface="Helvetica Neue"/>
                <a:cs typeface="Helvetica Neue"/>
                <a:sym typeface="Helvetica Neue"/>
              </a:rPr>
              <a:t> Practices</a:t>
            </a:r>
            <a:endParaRPr b="1" sz="1500">
              <a:highlight>
                <a:srgbClr val="FFEDE5"/>
              </a:highlight>
              <a:latin typeface="Helvetica Neue"/>
              <a:ea typeface="Helvetica Neue"/>
              <a:cs typeface="Helvetica Neue"/>
              <a:sym typeface="Helvetica Neue"/>
            </a:endParaRPr>
          </a:p>
          <a:p>
            <a:pPr indent="0" lvl="0" marL="0" rtl="0" algn="l">
              <a:spcBef>
                <a:spcPts val="0"/>
              </a:spcBef>
              <a:spcAft>
                <a:spcPts val="0"/>
              </a:spcAft>
              <a:buNone/>
            </a:pPr>
            <a:r>
              <a:t/>
            </a:r>
            <a:endParaRPr sz="1200">
              <a:latin typeface="Helvetica Neue"/>
              <a:ea typeface="Helvetica Neue"/>
              <a:cs typeface="Helvetica Neue"/>
              <a:sym typeface="Helvetica Neue"/>
            </a:endParaRPr>
          </a:p>
          <a:p>
            <a:pPr indent="0" lvl="0" marL="0" rtl="0" algn="l">
              <a:spcBef>
                <a:spcPts val="0"/>
              </a:spcBef>
              <a:spcAft>
                <a:spcPts val="0"/>
              </a:spcAft>
              <a:buNone/>
            </a:pPr>
            <a:r>
              <a:rPr lang="en-US" sz="1200">
                <a:latin typeface="Helvetica Neue"/>
                <a:ea typeface="Helvetica Neue"/>
                <a:cs typeface="Helvetica Neue"/>
                <a:sym typeface="Helvetica Neue"/>
              </a:rPr>
              <a:t>Use AI for each of the sub-tasks throughout the whole workflow. Apply principles based on current knowledge about how to best elicit useful outputs from AI and/or continually question AI and experiment to reach a better output.</a:t>
            </a:r>
            <a:endParaRPr sz="1200">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53"/>
          <p:cNvSpPr/>
          <p:nvPr/>
        </p:nvSpPr>
        <p:spPr>
          <a:xfrm>
            <a:off x="841625" y="1092500"/>
            <a:ext cx="2408100" cy="1721100"/>
          </a:xfrm>
          <a:prstGeom prst="roundRect">
            <a:avLst>
              <a:gd fmla="val 7783" name="adj"/>
            </a:avLst>
          </a:prstGeom>
          <a:solidFill>
            <a:srgbClr val="E4F1F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1100">
                <a:solidFill>
                  <a:srgbClr val="030303"/>
                </a:solidFill>
                <a:latin typeface="Helvetica Neue"/>
                <a:ea typeface="Helvetica Neue"/>
                <a:cs typeface="Helvetica Neue"/>
                <a:sym typeface="Helvetica Neue"/>
              </a:rPr>
              <a:t>Rapid Prototyping with Generative AI:</a:t>
            </a:r>
            <a:endParaRPr b="1" sz="1100">
              <a:solidFill>
                <a:srgbClr val="030303"/>
              </a:solidFill>
              <a:latin typeface="Helvetica Neue"/>
              <a:ea typeface="Helvetica Neue"/>
              <a:cs typeface="Helvetica Neue"/>
              <a:sym typeface="Helvetica Neue"/>
            </a:endParaRPr>
          </a:p>
          <a:p>
            <a:pPr indent="0" lvl="0" marL="0" rtl="0" algn="l">
              <a:spcBef>
                <a:spcPts val="300"/>
              </a:spcBef>
              <a:spcAft>
                <a:spcPts val="300"/>
              </a:spcAft>
              <a:buNone/>
            </a:pPr>
            <a:r>
              <a:rPr lang="en-US" sz="1100" u="sng">
                <a:solidFill>
                  <a:srgbClr val="030303"/>
                </a:solidFill>
                <a:latin typeface="Helvetica Neue Light"/>
                <a:ea typeface="Helvetica Neue Light"/>
                <a:cs typeface="Helvetica Neue Light"/>
                <a:sym typeface="Helvetica Neue Light"/>
              </a:rPr>
              <a:t>Approach:</a:t>
            </a:r>
            <a:r>
              <a:rPr lang="en-US" sz="1100">
                <a:solidFill>
                  <a:srgbClr val="030303"/>
                </a:solidFill>
                <a:latin typeface="Helvetica Neue Light"/>
                <a:ea typeface="Helvetica Neue Light"/>
                <a:cs typeface="Helvetica Neue Light"/>
                <a:sym typeface="Helvetica Neue Light"/>
              </a:rPr>
              <a:t> Utilize AI to swiftly develop prototype designs and iterate based on initial feedback, reducing the time from idea to market testing.</a:t>
            </a:r>
            <a:endParaRPr sz="1100">
              <a:solidFill>
                <a:srgbClr val="030303"/>
              </a:solidFill>
              <a:latin typeface="Helvetica Neue Light"/>
              <a:ea typeface="Helvetica Neue Light"/>
              <a:cs typeface="Helvetica Neue Light"/>
              <a:sym typeface="Helvetica Neue Light"/>
            </a:endParaRPr>
          </a:p>
        </p:txBody>
      </p:sp>
      <p:sp>
        <p:nvSpPr>
          <p:cNvPr id="630" name="Google Shape;630;p53"/>
          <p:cNvSpPr/>
          <p:nvPr/>
        </p:nvSpPr>
        <p:spPr>
          <a:xfrm>
            <a:off x="3367971" y="1092500"/>
            <a:ext cx="2408100" cy="1721100"/>
          </a:xfrm>
          <a:prstGeom prst="roundRect">
            <a:avLst>
              <a:gd fmla="val 7783" name="adj"/>
            </a:avLst>
          </a:prstGeom>
          <a:solidFill>
            <a:srgbClr val="E4F1F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1100">
                <a:solidFill>
                  <a:srgbClr val="030303"/>
                </a:solidFill>
                <a:latin typeface="Helvetica Neue"/>
                <a:ea typeface="Helvetica Neue"/>
                <a:cs typeface="Helvetica Neue"/>
                <a:sym typeface="Helvetica Neue"/>
              </a:rPr>
              <a:t>AI-Driven A/B Testing:</a:t>
            </a:r>
            <a:endParaRPr b="1" sz="1100">
              <a:solidFill>
                <a:srgbClr val="030303"/>
              </a:solidFill>
              <a:latin typeface="Helvetica Neue"/>
              <a:ea typeface="Helvetica Neue"/>
              <a:cs typeface="Helvetica Neue"/>
              <a:sym typeface="Helvetica Neue"/>
            </a:endParaRPr>
          </a:p>
          <a:p>
            <a:pPr indent="0" lvl="0" marL="0" rtl="0" algn="l">
              <a:spcBef>
                <a:spcPts val="300"/>
              </a:spcBef>
              <a:spcAft>
                <a:spcPts val="300"/>
              </a:spcAft>
              <a:buNone/>
            </a:pPr>
            <a:r>
              <a:rPr lang="en-US" sz="1100" u="sng">
                <a:solidFill>
                  <a:srgbClr val="030303"/>
                </a:solidFill>
                <a:latin typeface="Helvetica Neue Light"/>
                <a:ea typeface="Helvetica Neue Light"/>
                <a:cs typeface="Helvetica Neue Light"/>
                <a:sym typeface="Helvetica Neue Light"/>
              </a:rPr>
              <a:t>Approach:</a:t>
            </a:r>
            <a:r>
              <a:rPr lang="en-US" sz="1100">
                <a:solidFill>
                  <a:srgbClr val="030303"/>
                </a:solidFill>
                <a:latin typeface="Helvetica Neue Light"/>
                <a:ea typeface="Helvetica Neue Light"/>
                <a:cs typeface="Helvetica Neue Light"/>
                <a:sym typeface="Helvetica Neue Light"/>
              </a:rPr>
              <a:t> Implement AI tools to automate and optimize A/B testing of venture ideas on digital platforms, ensuring quicker validation with real-time data.</a:t>
            </a:r>
            <a:endParaRPr sz="1100">
              <a:solidFill>
                <a:srgbClr val="030303"/>
              </a:solidFill>
              <a:latin typeface="Helvetica Neue Light"/>
              <a:ea typeface="Helvetica Neue Light"/>
              <a:cs typeface="Helvetica Neue Light"/>
              <a:sym typeface="Helvetica Neue Light"/>
            </a:endParaRPr>
          </a:p>
        </p:txBody>
      </p:sp>
      <p:sp>
        <p:nvSpPr>
          <p:cNvPr id="631" name="Google Shape;631;p53"/>
          <p:cNvSpPr/>
          <p:nvPr/>
        </p:nvSpPr>
        <p:spPr>
          <a:xfrm>
            <a:off x="5894281" y="2899475"/>
            <a:ext cx="2408100" cy="1721100"/>
          </a:xfrm>
          <a:prstGeom prst="roundRect">
            <a:avLst>
              <a:gd fmla="val 7783" name="adj"/>
            </a:avLst>
          </a:prstGeom>
          <a:solidFill>
            <a:srgbClr val="E4F1F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1100">
                <a:solidFill>
                  <a:srgbClr val="030303"/>
                </a:solidFill>
                <a:latin typeface="Helvetica Neue"/>
                <a:ea typeface="Helvetica Neue"/>
                <a:cs typeface="Helvetica Neue"/>
                <a:sym typeface="Helvetica Neue"/>
              </a:rPr>
              <a:t>Automated Social Media Analytics:</a:t>
            </a:r>
            <a:endParaRPr b="1" sz="1100">
              <a:solidFill>
                <a:srgbClr val="030303"/>
              </a:solidFill>
              <a:latin typeface="Helvetica Neue"/>
              <a:ea typeface="Helvetica Neue"/>
              <a:cs typeface="Helvetica Neue"/>
              <a:sym typeface="Helvetica Neue"/>
            </a:endParaRPr>
          </a:p>
          <a:p>
            <a:pPr indent="0" lvl="0" marL="0" rtl="0" algn="l">
              <a:spcBef>
                <a:spcPts val="300"/>
              </a:spcBef>
              <a:spcAft>
                <a:spcPts val="300"/>
              </a:spcAft>
              <a:buNone/>
            </a:pPr>
            <a:r>
              <a:rPr lang="en-US" sz="1100" u="sng">
                <a:solidFill>
                  <a:srgbClr val="030303"/>
                </a:solidFill>
                <a:latin typeface="Helvetica Neue Light"/>
                <a:ea typeface="Helvetica Neue Light"/>
                <a:cs typeface="Helvetica Neue Light"/>
                <a:sym typeface="Helvetica Neue Light"/>
              </a:rPr>
              <a:t>Approach:</a:t>
            </a:r>
            <a:r>
              <a:rPr lang="en-US" sz="1100">
                <a:solidFill>
                  <a:srgbClr val="030303"/>
                </a:solidFill>
                <a:latin typeface="Helvetica Neue Light"/>
                <a:ea typeface="Helvetica Neue Light"/>
                <a:cs typeface="Helvetica Neue Light"/>
                <a:sym typeface="Helvetica Neue Light"/>
              </a:rPr>
              <a:t> Leverage AI tools that can scan and analyze social media trends and responses to quickly adapt marketing and product development strategies.</a:t>
            </a:r>
            <a:endParaRPr sz="1100">
              <a:solidFill>
                <a:srgbClr val="030303"/>
              </a:solidFill>
              <a:latin typeface="Helvetica Neue Light"/>
              <a:ea typeface="Helvetica Neue Light"/>
              <a:cs typeface="Helvetica Neue Light"/>
              <a:sym typeface="Helvetica Neue Light"/>
            </a:endParaRPr>
          </a:p>
        </p:txBody>
      </p:sp>
      <p:sp>
        <p:nvSpPr>
          <p:cNvPr id="632" name="Google Shape;632;p53"/>
          <p:cNvSpPr/>
          <p:nvPr/>
        </p:nvSpPr>
        <p:spPr>
          <a:xfrm>
            <a:off x="841625" y="2899475"/>
            <a:ext cx="2408100" cy="1721100"/>
          </a:xfrm>
          <a:prstGeom prst="roundRect">
            <a:avLst>
              <a:gd fmla="val 7783" name="adj"/>
            </a:avLst>
          </a:prstGeom>
          <a:solidFill>
            <a:srgbClr val="E4F1F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1100">
                <a:solidFill>
                  <a:srgbClr val="030303"/>
                </a:solidFill>
                <a:latin typeface="Helvetica Neue"/>
                <a:ea typeface="Helvetica Neue"/>
                <a:cs typeface="Helvetica Neue"/>
                <a:sym typeface="Helvetica Neue"/>
              </a:rPr>
              <a:t>Predictive Analysis for Market Response:</a:t>
            </a:r>
            <a:endParaRPr b="1" sz="1100">
              <a:solidFill>
                <a:srgbClr val="030303"/>
              </a:solidFill>
              <a:latin typeface="Helvetica Neue"/>
              <a:ea typeface="Helvetica Neue"/>
              <a:cs typeface="Helvetica Neue"/>
              <a:sym typeface="Helvetica Neue"/>
            </a:endParaRPr>
          </a:p>
          <a:p>
            <a:pPr indent="0" lvl="0" marL="0" rtl="0" algn="l">
              <a:spcBef>
                <a:spcPts val="300"/>
              </a:spcBef>
              <a:spcAft>
                <a:spcPts val="300"/>
              </a:spcAft>
              <a:buNone/>
            </a:pPr>
            <a:r>
              <a:rPr lang="en-US" sz="1100" u="sng">
                <a:solidFill>
                  <a:srgbClr val="030303"/>
                </a:solidFill>
                <a:latin typeface="Helvetica Neue Light"/>
                <a:ea typeface="Helvetica Neue Light"/>
                <a:cs typeface="Helvetica Neue Light"/>
                <a:sym typeface="Helvetica Neue Light"/>
              </a:rPr>
              <a:t>Approach:</a:t>
            </a:r>
            <a:r>
              <a:rPr lang="en-US" sz="1100">
                <a:solidFill>
                  <a:srgbClr val="030303"/>
                </a:solidFill>
                <a:latin typeface="Helvetica Neue Light"/>
                <a:ea typeface="Helvetica Neue Light"/>
                <a:cs typeface="Helvetica Neue Light"/>
                <a:sym typeface="Helvetica Neue Light"/>
              </a:rPr>
              <a:t> Employ predictive analytics to forecast market responses and optimize product features and marketing strategies before full-scale launch.</a:t>
            </a:r>
            <a:endParaRPr sz="1100">
              <a:solidFill>
                <a:srgbClr val="030303"/>
              </a:solidFill>
              <a:latin typeface="Helvetica Neue Light"/>
              <a:ea typeface="Helvetica Neue Light"/>
              <a:cs typeface="Helvetica Neue Light"/>
              <a:sym typeface="Helvetica Neue Light"/>
            </a:endParaRPr>
          </a:p>
        </p:txBody>
      </p:sp>
      <p:sp>
        <p:nvSpPr>
          <p:cNvPr id="633" name="Google Shape;633;p53"/>
          <p:cNvSpPr txBox="1"/>
          <p:nvPr>
            <p:ph idx="4294967295" type="title"/>
          </p:nvPr>
        </p:nvSpPr>
        <p:spPr>
          <a:xfrm>
            <a:off x="567500" y="129778"/>
            <a:ext cx="8424300" cy="471000"/>
          </a:xfrm>
          <a:prstGeom prst="rect">
            <a:avLst/>
          </a:prstGeom>
          <a:noFill/>
        </p:spPr>
        <p:txBody>
          <a:bodyPr anchorCtr="0" anchor="ctr" bIns="91400" lIns="91400" spcFirstLastPara="1" rIns="91400" wrap="square" tIns="91400">
            <a:noAutofit/>
          </a:bodyPr>
          <a:lstStyle/>
          <a:p>
            <a:pPr indent="0" lvl="0" marL="0" rtl="0" algn="r">
              <a:spcBef>
                <a:spcPts val="0"/>
              </a:spcBef>
              <a:spcAft>
                <a:spcPts val="0"/>
              </a:spcAft>
              <a:buNone/>
            </a:pPr>
            <a:r>
              <a:rPr lang="en-US"/>
              <a:t>G</a:t>
            </a:r>
            <a:r>
              <a:rPr lang="en-US"/>
              <a:t>athering real market signals and insights to test ventures at scale</a:t>
            </a:r>
            <a:endParaRPr/>
          </a:p>
        </p:txBody>
      </p:sp>
      <p:sp>
        <p:nvSpPr>
          <p:cNvPr id="634" name="Google Shape;634;p53"/>
          <p:cNvSpPr/>
          <p:nvPr/>
        </p:nvSpPr>
        <p:spPr>
          <a:xfrm>
            <a:off x="3367971" y="2899475"/>
            <a:ext cx="2408100" cy="1721100"/>
          </a:xfrm>
          <a:prstGeom prst="roundRect">
            <a:avLst>
              <a:gd fmla="val 7783" name="adj"/>
            </a:avLst>
          </a:prstGeom>
          <a:solidFill>
            <a:srgbClr val="E4F1F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1100">
                <a:solidFill>
                  <a:srgbClr val="030303"/>
                </a:solidFill>
                <a:latin typeface="Helvetica Neue"/>
                <a:ea typeface="Helvetica Neue"/>
                <a:cs typeface="Helvetica Neue"/>
                <a:sym typeface="Helvetica Neue"/>
              </a:rPr>
              <a:t>Scalable Virtual Focus Groups:</a:t>
            </a:r>
            <a:endParaRPr b="1" sz="1100">
              <a:solidFill>
                <a:srgbClr val="030303"/>
              </a:solidFill>
              <a:latin typeface="Helvetica Neue"/>
              <a:ea typeface="Helvetica Neue"/>
              <a:cs typeface="Helvetica Neue"/>
              <a:sym typeface="Helvetica Neue"/>
            </a:endParaRPr>
          </a:p>
          <a:p>
            <a:pPr indent="0" lvl="0" marL="0" rtl="0" algn="l">
              <a:spcBef>
                <a:spcPts val="300"/>
              </a:spcBef>
              <a:spcAft>
                <a:spcPts val="300"/>
              </a:spcAft>
              <a:buNone/>
            </a:pPr>
            <a:r>
              <a:rPr lang="en-US" sz="1100" u="sng">
                <a:solidFill>
                  <a:srgbClr val="030303"/>
                </a:solidFill>
                <a:latin typeface="Helvetica Neue Light"/>
                <a:ea typeface="Helvetica Neue Light"/>
                <a:cs typeface="Helvetica Neue Light"/>
                <a:sym typeface="Helvetica Neue Light"/>
              </a:rPr>
              <a:t>Approach:</a:t>
            </a:r>
            <a:r>
              <a:rPr lang="en-US" sz="1100">
                <a:solidFill>
                  <a:srgbClr val="030303"/>
                </a:solidFill>
                <a:latin typeface="Helvetica Neue Light"/>
                <a:ea typeface="Helvetica Neue Light"/>
                <a:cs typeface="Helvetica Neue Light"/>
                <a:sym typeface="Helvetica Neue Light"/>
              </a:rPr>
              <a:t> Utilize AI to simulate or manage virtual focus groups, ensuring that insights and validation can be achieved even with remote or dispersed demographics.</a:t>
            </a:r>
            <a:endParaRPr sz="1100">
              <a:solidFill>
                <a:srgbClr val="030303"/>
              </a:solidFill>
              <a:latin typeface="Helvetica Neue Light"/>
              <a:ea typeface="Helvetica Neue Light"/>
              <a:cs typeface="Helvetica Neue Light"/>
              <a:sym typeface="Helvetica Neue Light"/>
            </a:endParaRPr>
          </a:p>
        </p:txBody>
      </p:sp>
      <p:sp>
        <p:nvSpPr>
          <p:cNvPr id="635" name="Google Shape;635;p53"/>
          <p:cNvSpPr/>
          <p:nvPr/>
        </p:nvSpPr>
        <p:spPr>
          <a:xfrm>
            <a:off x="5894281" y="1092500"/>
            <a:ext cx="2408100" cy="1721100"/>
          </a:xfrm>
          <a:prstGeom prst="roundRect">
            <a:avLst>
              <a:gd fmla="val 7783" name="adj"/>
            </a:avLst>
          </a:prstGeom>
          <a:solidFill>
            <a:srgbClr val="E4F1F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1100">
                <a:solidFill>
                  <a:srgbClr val="030303"/>
                </a:solidFill>
                <a:latin typeface="Helvetica Neue"/>
                <a:ea typeface="Helvetica Neue"/>
                <a:cs typeface="Helvetica Neue"/>
                <a:sym typeface="Helvetica Neue"/>
              </a:rPr>
              <a:t>Semantic Analysis of Customer Feedback:</a:t>
            </a:r>
            <a:endParaRPr b="1" sz="1100">
              <a:solidFill>
                <a:srgbClr val="030303"/>
              </a:solidFill>
              <a:latin typeface="Helvetica Neue"/>
              <a:ea typeface="Helvetica Neue"/>
              <a:cs typeface="Helvetica Neue"/>
              <a:sym typeface="Helvetica Neue"/>
            </a:endParaRPr>
          </a:p>
          <a:p>
            <a:pPr indent="0" lvl="0" marL="0" rtl="0" algn="l">
              <a:spcBef>
                <a:spcPts val="300"/>
              </a:spcBef>
              <a:spcAft>
                <a:spcPts val="300"/>
              </a:spcAft>
              <a:buNone/>
            </a:pPr>
            <a:r>
              <a:rPr lang="en-US" sz="1100" u="sng">
                <a:solidFill>
                  <a:srgbClr val="030303"/>
                </a:solidFill>
                <a:latin typeface="Helvetica Neue Light"/>
                <a:ea typeface="Helvetica Neue Light"/>
                <a:cs typeface="Helvetica Neue Light"/>
                <a:sym typeface="Helvetica Neue Light"/>
              </a:rPr>
              <a:t>Approach:</a:t>
            </a:r>
            <a:r>
              <a:rPr lang="en-US" sz="1100">
                <a:solidFill>
                  <a:srgbClr val="030303"/>
                </a:solidFill>
                <a:latin typeface="Helvetica Neue Light"/>
                <a:ea typeface="Helvetica Neue Light"/>
                <a:cs typeface="Helvetica Neue Light"/>
                <a:sym typeface="Helvetica Neue Light"/>
              </a:rPr>
              <a:t> Use NLP tools to analyze customer feedback, reviews, and social media mentions to quickly gauge public perception and adjust strategies accordingly.</a:t>
            </a:r>
            <a:endParaRPr sz="1100">
              <a:solidFill>
                <a:srgbClr val="030303"/>
              </a:solidFill>
              <a:latin typeface="Helvetica Neue Light"/>
              <a:ea typeface="Helvetica Neue Light"/>
              <a:cs typeface="Helvetica Neue Light"/>
              <a:sym typeface="Helvetica Neue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54"/>
          <p:cNvSpPr txBox="1"/>
          <p:nvPr>
            <p:ph idx="4294967295" type="title"/>
          </p:nvPr>
        </p:nvSpPr>
        <p:spPr>
          <a:xfrm>
            <a:off x="229375" y="1544100"/>
            <a:ext cx="4417800" cy="3370800"/>
          </a:xfrm>
          <a:prstGeom prst="rect">
            <a:avLst/>
          </a:prstGeom>
        </p:spPr>
        <p:txBody>
          <a:bodyPr anchorCtr="0" anchor="b" bIns="0" lIns="0" spcFirstLastPara="1" rIns="91425" wrap="square" tIns="91425">
            <a:normAutofit/>
          </a:bodyPr>
          <a:lstStyle/>
          <a:p>
            <a:pPr indent="0" lvl="0" marL="0" rtl="0" algn="l">
              <a:lnSpc>
                <a:spcPct val="85000"/>
              </a:lnSpc>
              <a:spcBef>
                <a:spcPts val="0"/>
              </a:spcBef>
              <a:spcAft>
                <a:spcPts val="0"/>
              </a:spcAft>
              <a:buClr>
                <a:schemeClr val="dk1"/>
              </a:buClr>
              <a:buSzPts val="1100"/>
              <a:buFont typeface="Arial"/>
              <a:buNone/>
            </a:pPr>
            <a:r>
              <a:rPr lang="en-US" sz="6000">
                <a:solidFill>
                  <a:schemeClr val="dk1"/>
                </a:solidFill>
              </a:rPr>
              <a:t>Best Practices &amp; </a:t>
            </a:r>
            <a:r>
              <a:rPr lang="en-US" sz="6000">
                <a:solidFill>
                  <a:schemeClr val="dk1"/>
                </a:solidFill>
              </a:rPr>
              <a:t>Tangible</a:t>
            </a:r>
            <a:r>
              <a:rPr lang="en-US" sz="6000">
                <a:solidFill>
                  <a:schemeClr val="dk1"/>
                </a:solidFill>
              </a:rPr>
              <a:t> Results</a:t>
            </a:r>
            <a:endParaRPr b="0" sz="6000">
              <a:solidFill>
                <a:schemeClr val="dk1"/>
              </a:solidFill>
            </a:endParaRPr>
          </a:p>
        </p:txBody>
      </p:sp>
      <p:pic>
        <p:nvPicPr>
          <p:cNvPr id="641" name="Google Shape;641;p54"/>
          <p:cNvPicPr preferRelativeResize="0"/>
          <p:nvPr/>
        </p:nvPicPr>
        <p:blipFill>
          <a:blip r:embed="rId3">
            <a:alphaModFix/>
          </a:blip>
          <a:stretch>
            <a:fillRect/>
          </a:stretch>
        </p:blipFill>
        <p:spPr>
          <a:xfrm>
            <a:off x="4647301" y="237600"/>
            <a:ext cx="4267327" cy="46810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id="474" name="Google Shape;474;p37"/>
          <p:cNvPicPr preferRelativeResize="0"/>
          <p:nvPr/>
        </p:nvPicPr>
        <p:blipFill>
          <a:blip r:embed="rId3">
            <a:alphaModFix/>
          </a:blip>
          <a:stretch>
            <a:fillRect/>
          </a:stretch>
        </p:blipFill>
        <p:spPr>
          <a:xfrm>
            <a:off x="0" y="0"/>
            <a:ext cx="3596849" cy="5143500"/>
          </a:xfrm>
          <a:prstGeom prst="rect">
            <a:avLst/>
          </a:prstGeom>
          <a:noFill/>
          <a:ln>
            <a:noFill/>
          </a:ln>
        </p:spPr>
      </p:pic>
      <p:sp>
        <p:nvSpPr>
          <p:cNvPr id="475" name="Google Shape;475;p37"/>
          <p:cNvSpPr txBox="1"/>
          <p:nvPr/>
        </p:nvSpPr>
        <p:spPr>
          <a:xfrm>
            <a:off x="406925" y="2727657"/>
            <a:ext cx="25344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500">
                <a:latin typeface="Helvetica Neue"/>
                <a:ea typeface="Helvetica Neue"/>
                <a:cs typeface="Helvetica Neue"/>
                <a:sym typeface="Helvetica Neue"/>
              </a:rPr>
              <a:t>Jan Beránek</a:t>
            </a:r>
            <a:endParaRPr sz="2500">
              <a:solidFill>
                <a:srgbClr val="000000"/>
              </a:solidFill>
              <a:latin typeface="Helvetica Neue"/>
              <a:ea typeface="Helvetica Neue"/>
              <a:cs typeface="Helvetica Neue"/>
              <a:sym typeface="Helvetica Neue"/>
            </a:endParaRPr>
          </a:p>
        </p:txBody>
      </p:sp>
      <p:sp>
        <p:nvSpPr>
          <p:cNvPr id="476" name="Google Shape;476;p37"/>
          <p:cNvSpPr txBox="1"/>
          <p:nvPr/>
        </p:nvSpPr>
        <p:spPr>
          <a:xfrm>
            <a:off x="407974" y="3186382"/>
            <a:ext cx="2265600" cy="33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950">
                <a:solidFill>
                  <a:srgbClr val="233697"/>
                </a:solidFill>
                <a:latin typeface="Helvetica Neue"/>
                <a:ea typeface="Helvetica Neue"/>
                <a:cs typeface="Helvetica Neue"/>
                <a:sym typeface="Helvetica Neue"/>
              </a:rPr>
              <a:t>Founder, Group CEO</a:t>
            </a:r>
            <a:endParaRPr b="1" sz="950">
              <a:solidFill>
                <a:srgbClr val="233697"/>
              </a:solidFill>
              <a:latin typeface="Helvetica Neue"/>
              <a:ea typeface="Helvetica Neue"/>
              <a:cs typeface="Helvetica Neue"/>
              <a:sym typeface="Helvetica Neue"/>
            </a:endParaRPr>
          </a:p>
        </p:txBody>
      </p:sp>
      <p:sp>
        <p:nvSpPr>
          <p:cNvPr id="477" name="Google Shape;477;p37"/>
          <p:cNvSpPr txBox="1"/>
          <p:nvPr/>
        </p:nvSpPr>
        <p:spPr>
          <a:xfrm>
            <a:off x="406923" y="3430039"/>
            <a:ext cx="11121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200">
                <a:solidFill>
                  <a:srgbClr val="233697"/>
                </a:solidFill>
                <a:latin typeface="DM Serif Display"/>
                <a:ea typeface="DM Serif Display"/>
                <a:cs typeface="DM Serif Display"/>
                <a:sym typeface="DM Serif Display"/>
              </a:rPr>
              <a:t>2B</a:t>
            </a:r>
            <a:endParaRPr sz="100">
              <a:solidFill>
                <a:srgbClr val="233697"/>
              </a:solidFill>
              <a:latin typeface="DM Serif Display"/>
              <a:ea typeface="DM Serif Display"/>
              <a:cs typeface="DM Serif Display"/>
              <a:sym typeface="DM Serif Display"/>
            </a:endParaRPr>
          </a:p>
        </p:txBody>
      </p:sp>
      <p:sp>
        <p:nvSpPr>
          <p:cNvPr id="478" name="Google Shape;478;p37"/>
          <p:cNvSpPr txBox="1"/>
          <p:nvPr/>
        </p:nvSpPr>
        <p:spPr>
          <a:xfrm>
            <a:off x="406926" y="3902125"/>
            <a:ext cx="788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600">
                <a:latin typeface="Helvetica Neue"/>
                <a:ea typeface="Helvetica Neue"/>
                <a:cs typeface="Helvetica Neue"/>
                <a:sym typeface="Helvetica Neue"/>
              </a:rPr>
              <a:t>In new value created</a:t>
            </a:r>
            <a:endParaRPr sz="600">
              <a:solidFill>
                <a:srgbClr val="000000"/>
              </a:solidFill>
              <a:latin typeface="Helvetica Neue"/>
              <a:ea typeface="Helvetica Neue"/>
              <a:cs typeface="Helvetica Neue"/>
              <a:sym typeface="Helvetica Neue"/>
            </a:endParaRPr>
          </a:p>
        </p:txBody>
      </p:sp>
      <p:sp>
        <p:nvSpPr>
          <p:cNvPr id="479" name="Google Shape;479;p37"/>
          <p:cNvSpPr txBox="1"/>
          <p:nvPr/>
        </p:nvSpPr>
        <p:spPr>
          <a:xfrm>
            <a:off x="1118279" y="3430032"/>
            <a:ext cx="1865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200">
                <a:solidFill>
                  <a:srgbClr val="233697"/>
                </a:solidFill>
                <a:latin typeface="DM Serif Display"/>
                <a:ea typeface="DM Serif Display"/>
                <a:cs typeface="DM Serif Display"/>
                <a:sym typeface="DM Serif Display"/>
              </a:rPr>
              <a:t>120+</a:t>
            </a:r>
            <a:endParaRPr sz="100">
              <a:solidFill>
                <a:srgbClr val="233697"/>
              </a:solidFill>
              <a:latin typeface="DM Serif Display"/>
              <a:ea typeface="DM Serif Display"/>
              <a:cs typeface="DM Serif Display"/>
              <a:sym typeface="DM Serif Display"/>
            </a:endParaRPr>
          </a:p>
        </p:txBody>
      </p:sp>
      <p:sp>
        <p:nvSpPr>
          <p:cNvPr id="480" name="Google Shape;480;p37"/>
          <p:cNvSpPr txBox="1"/>
          <p:nvPr/>
        </p:nvSpPr>
        <p:spPr>
          <a:xfrm>
            <a:off x="1118279" y="3902139"/>
            <a:ext cx="924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600">
                <a:latin typeface="Helvetica Neue"/>
                <a:ea typeface="Helvetica Neue"/>
                <a:cs typeface="Helvetica Neue"/>
                <a:sym typeface="Helvetica Neue"/>
              </a:rPr>
              <a:t>Products brought to market</a:t>
            </a:r>
            <a:endParaRPr sz="600">
              <a:solidFill>
                <a:srgbClr val="000000"/>
              </a:solidFill>
              <a:latin typeface="Helvetica Neue"/>
              <a:ea typeface="Helvetica Neue"/>
              <a:cs typeface="Helvetica Neue"/>
              <a:sym typeface="Helvetica Neue"/>
            </a:endParaRPr>
          </a:p>
        </p:txBody>
      </p:sp>
      <p:sp>
        <p:nvSpPr>
          <p:cNvPr id="481" name="Google Shape;481;p37"/>
          <p:cNvSpPr txBox="1"/>
          <p:nvPr/>
        </p:nvSpPr>
        <p:spPr>
          <a:xfrm>
            <a:off x="2131884" y="3430039"/>
            <a:ext cx="11121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200">
                <a:solidFill>
                  <a:srgbClr val="233697"/>
                </a:solidFill>
                <a:latin typeface="DM Serif Display"/>
                <a:ea typeface="DM Serif Display"/>
                <a:cs typeface="DM Serif Display"/>
                <a:sym typeface="DM Serif Display"/>
              </a:rPr>
              <a:t>7</a:t>
            </a:r>
            <a:endParaRPr sz="100">
              <a:solidFill>
                <a:srgbClr val="233697"/>
              </a:solidFill>
              <a:latin typeface="DM Serif Display"/>
              <a:ea typeface="DM Serif Display"/>
              <a:cs typeface="DM Serif Display"/>
              <a:sym typeface="DM Serif Display"/>
            </a:endParaRPr>
          </a:p>
        </p:txBody>
      </p:sp>
      <p:sp>
        <p:nvSpPr>
          <p:cNvPr id="482" name="Google Shape;482;p37"/>
          <p:cNvSpPr txBox="1"/>
          <p:nvPr/>
        </p:nvSpPr>
        <p:spPr>
          <a:xfrm>
            <a:off x="2131884" y="3902139"/>
            <a:ext cx="924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US" sz="600">
                <a:latin typeface="Helvetica Neue"/>
                <a:ea typeface="Helvetica Neue"/>
                <a:cs typeface="Helvetica Neue"/>
                <a:sym typeface="Helvetica Neue"/>
              </a:rPr>
              <a:t>Years Of Silicon Valley Mentoring</a:t>
            </a:r>
            <a:endParaRPr sz="7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600">
              <a:latin typeface="Helvetica Neue"/>
              <a:ea typeface="Helvetica Neue"/>
              <a:cs typeface="Helvetica Neue"/>
              <a:sym typeface="Helvetica Neue"/>
            </a:endParaRPr>
          </a:p>
        </p:txBody>
      </p:sp>
      <p:sp>
        <p:nvSpPr>
          <p:cNvPr id="483" name="Google Shape;483;p37"/>
          <p:cNvSpPr txBox="1"/>
          <p:nvPr/>
        </p:nvSpPr>
        <p:spPr>
          <a:xfrm>
            <a:off x="347525" y="4240150"/>
            <a:ext cx="3073500" cy="766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850">
                <a:solidFill>
                  <a:schemeClr val="dk1"/>
                </a:solidFill>
                <a:latin typeface="Helvetica Neue"/>
                <a:ea typeface="Helvetica Neue"/>
                <a:cs typeface="Helvetica Neue"/>
                <a:sym typeface="Helvetica Neue"/>
              </a:rPr>
              <a:t>16+ years of leading digital innovation &amp; transformation products. Helped 120+ ideas become a reality, with total valuation exceeding $2B. Mentor at Google for Startups, European Space Agency BIC, WeWork Labs NYC.</a:t>
            </a:r>
            <a:endParaRPr sz="850">
              <a:latin typeface="Helvetica Neue"/>
              <a:ea typeface="Helvetica Neue"/>
              <a:cs typeface="Helvetica Neue"/>
              <a:sym typeface="Helvetica Neue"/>
            </a:endParaRPr>
          </a:p>
        </p:txBody>
      </p:sp>
      <p:pic>
        <p:nvPicPr>
          <p:cNvPr id="484" name="Google Shape;484;p37"/>
          <p:cNvPicPr preferRelativeResize="0"/>
          <p:nvPr/>
        </p:nvPicPr>
        <p:blipFill>
          <a:blip r:embed="rId4">
            <a:alphaModFix/>
          </a:blip>
          <a:stretch>
            <a:fillRect/>
          </a:stretch>
        </p:blipFill>
        <p:spPr>
          <a:xfrm>
            <a:off x="385275" y="152325"/>
            <a:ext cx="2312293" cy="2306924"/>
          </a:xfrm>
          <a:prstGeom prst="rect">
            <a:avLst/>
          </a:prstGeom>
          <a:noFill/>
          <a:ln>
            <a:noFill/>
          </a:ln>
        </p:spPr>
      </p:pic>
      <p:pic>
        <p:nvPicPr>
          <p:cNvPr id="485" name="Google Shape;485;p37"/>
          <p:cNvPicPr preferRelativeResize="0"/>
          <p:nvPr/>
        </p:nvPicPr>
        <p:blipFill>
          <a:blip r:embed="rId5">
            <a:alphaModFix/>
          </a:blip>
          <a:stretch>
            <a:fillRect/>
          </a:stretch>
        </p:blipFill>
        <p:spPr>
          <a:xfrm>
            <a:off x="559825" y="586475"/>
            <a:ext cx="1934000" cy="2162825"/>
          </a:xfrm>
          <a:prstGeom prst="rect">
            <a:avLst/>
          </a:prstGeom>
          <a:noFill/>
          <a:ln>
            <a:noFill/>
          </a:ln>
        </p:spPr>
      </p:pic>
      <p:sp>
        <p:nvSpPr>
          <p:cNvPr id="486" name="Google Shape;486;p37"/>
          <p:cNvSpPr txBox="1"/>
          <p:nvPr/>
        </p:nvSpPr>
        <p:spPr>
          <a:xfrm>
            <a:off x="3848575" y="1940875"/>
            <a:ext cx="1650600" cy="1087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600">
                <a:solidFill>
                  <a:schemeClr val="dk1"/>
                </a:solidFill>
                <a:latin typeface="Helvetica Neue"/>
                <a:ea typeface="Helvetica Neue"/>
                <a:cs typeface="Helvetica Neue"/>
                <a:sym typeface="Helvetica Neue"/>
              </a:rPr>
              <a:t>Reach out: </a:t>
            </a:r>
            <a:br>
              <a:rPr b="1" lang="en-US" sz="1600">
                <a:solidFill>
                  <a:schemeClr val="dk1"/>
                </a:solidFill>
                <a:latin typeface="Helvetica Neue"/>
                <a:ea typeface="Helvetica Neue"/>
                <a:cs typeface="Helvetica Neue"/>
                <a:sym typeface="Helvetica Neue"/>
              </a:rPr>
            </a:br>
            <a:r>
              <a:rPr b="1" lang="en-US" sz="1600">
                <a:solidFill>
                  <a:srgbClr val="233697"/>
                </a:solidFill>
                <a:latin typeface="Helvetica Neue"/>
                <a:ea typeface="Helvetica Neue"/>
                <a:cs typeface="Helvetica Neue"/>
                <a:sym typeface="Helvetica Neue"/>
              </a:rPr>
              <a:t>jan</a:t>
            </a:r>
            <a:r>
              <a:rPr b="1" lang="en-US" sz="1600">
                <a:solidFill>
                  <a:srgbClr val="233697"/>
                </a:solidFill>
                <a:latin typeface="Helvetica Neue"/>
                <a:ea typeface="Helvetica Neue"/>
                <a:cs typeface="Helvetica Neue"/>
                <a:sym typeface="Helvetica Neue"/>
              </a:rPr>
              <a:t>@u.plus</a:t>
            </a:r>
            <a:endParaRPr b="1" sz="1600">
              <a:solidFill>
                <a:srgbClr val="233697"/>
              </a:solidFill>
              <a:latin typeface="Helvetica Neue"/>
              <a:ea typeface="Helvetica Neue"/>
              <a:cs typeface="Helvetica Neue"/>
              <a:sym typeface="Helvetica Neue"/>
            </a:endParaRPr>
          </a:p>
          <a:p>
            <a:pPr indent="0" lvl="0" marL="0" rtl="0" algn="l">
              <a:lnSpc>
                <a:spcPct val="115000"/>
              </a:lnSpc>
              <a:spcBef>
                <a:spcPts val="700"/>
              </a:spcBef>
              <a:spcAft>
                <a:spcPts val="700"/>
              </a:spcAft>
              <a:buNone/>
            </a:pPr>
            <a:r>
              <a:t/>
            </a:r>
            <a:endParaRPr b="1" sz="1600">
              <a:solidFill>
                <a:srgbClr val="233697"/>
              </a:solidFill>
              <a:latin typeface="Helvetica Neue"/>
              <a:ea typeface="Helvetica Neue"/>
              <a:cs typeface="Helvetica Neue"/>
              <a:sym typeface="Helvetica Neue"/>
            </a:endParaRPr>
          </a:p>
        </p:txBody>
      </p:sp>
      <p:pic>
        <p:nvPicPr>
          <p:cNvPr id="487" name="Google Shape;487;p37"/>
          <p:cNvPicPr preferRelativeResize="0"/>
          <p:nvPr/>
        </p:nvPicPr>
        <p:blipFill rotWithShape="1">
          <a:blip r:embed="rId6">
            <a:alphaModFix/>
          </a:blip>
          <a:srcRect b="0" l="0" r="45121" t="0"/>
          <a:stretch/>
        </p:blipFill>
        <p:spPr>
          <a:xfrm>
            <a:off x="5911219" y="1655500"/>
            <a:ext cx="3372902" cy="2028725"/>
          </a:xfrm>
          <a:prstGeom prst="rect">
            <a:avLst/>
          </a:prstGeom>
          <a:noFill/>
          <a:ln>
            <a:noFill/>
          </a:ln>
        </p:spPr>
      </p:pic>
      <p:sp>
        <p:nvSpPr>
          <p:cNvPr id="488" name="Google Shape;488;p37"/>
          <p:cNvSpPr txBox="1"/>
          <p:nvPr/>
        </p:nvSpPr>
        <p:spPr>
          <a:xfrm>
            <a:off x="3848575" y="2711150"/>
            <a:ext cx="3000000" cy="714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700"/>
              </a:spcAft>
              <a:buNone/>
            </a:pPr>
            <a:r>
              <a:rPr b="1" lang="en-US" sz="1600">
                <a:solidFill>
                  <a:schemeClr val="dk1"/>
                </a:solidFill>
                <a:latin typeface="Helvetica Neue"/>
                <a:ea typeface="Helvetica Neue"/>
                <a:cs typeface="Helvetica Neue"/>
                <a:sym typeface="Helvetica Neue"/>
              </a:rPr>
              <a:t>Learn more:</a:t>
            </a:r>
            <a:r>
              <a:rPr b="1" lang="en-US" sz="1600">
                <a:solidFill>
                  <a:srgbClr val="233697"/>
                </a:solidFill>
                <a:latin typeface="Helvetica Neue"/>
                <a:ea typeface="Helvetica Neue"/>
                <a:cs typeface="Helvetica Neue"/>
                <a:sym typeface="Helvetica Neue"/>
              </a:rPr>
              <a:t> </a:t>
            </a:r>
            <a:br>
              <a:rPr b="1" lang="en-US" sz="1600">
                <a:solidFill>
                  <a:srgbClr val="233697"/>
                </a:solidFill>
                <a:latin typeface="Helvetica Neue"/>
                <a:ea typeface="Helvetica Neue"/>
                <a:cs typeface="Helvetica Neue"/>
                <a:sym typeface="Helvetica Neue"/>
              </a:rPr>
            </a:br>
            <a:r>
              <a:rPr b="1" lang="en-US" sz="1600" u="sng">
                <a:solidFill>
                  <a:srgbClr val="233697"/>
                </a:solidFill>
                <a:latin typeface="Helvetica Neue"/>
                <a:ea typeface="Helvetica Neue"/>
                <a:cs typeface="Helvetica Neue"/>
                <a:sym typeface="Helvetica Neue"/>
                <a:hlinkClick r:id="rId7">
                  <a:extLst>
                    <a:ext uri="{A12FA001-AC4F-418D-AE19-62706E023703}">
                      <ahyp:hlinkClr val="tx"/>
                    </a:ext>
                  </a:extLst>
                </a:hlinkClick>
              </a:rPr>
              <a:t>https://ai.u.plus/</a:t>
            </a:r>
            <a:r>
              <a:rPr b="1" lang="en-US" sz="1600">
                <a:solidFill>
                  <a:srgbClr val="233697"/>
                </a:solidFill>
                <a:latin typeface="Helvetica Neue"/>
                <a:ea typeface="Helvetica Neue"/>
                <a:cs typeface="Helvetica Neue"/>
                <a:sym typeface="Helvetica Neue"/>
              </a:rPr>
              <a: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55"/>
          <p:cNvSpPr/>
          <p:nvPr/>
        </p:nvSpPr>
        <p:spPr>
          <a:xfrm>
            <a:off x="0" y="0"/>
            <a:ext cx="3484800" cy="5143500"/>
          </a:xfrm>
          <a:prstGeom prst="rect">
            <a:avLst/>
          </a:prstGeom>
          <a:solidFill>
            <a:srgbClr val="E4F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55"/>
          <p:cNvSpPr txBox="1"/>
          <p:nvPr/>
        </p:nvSpPr>
        <p:spPr>
          <a:xfrm>
            <a:off x="1689425" y="132439"/>
            <a:ext cx="7225200" cy="471000"/>
          </a:xfrm>
          <a:prstGeom prst="rect">
            <a:avLst/>
          </a:prstGeom>
          <a:noFill/>
          <a:ln>
            <a:noFill/>
          </a:ln>
        </p:spPr>
        <p:txBody>
          <a:bodyPr anchorCtr="0" anchor="t" bIns="91400" lIns="91400" spcFirstLastPara="1" rIns="91400" wrap="square" tIns="91400">
            <a:noAutofit/>
          </a:bodyPr>
          <a:lstStyle/>
          <a:p>
            <a:pPr indent="0" lvl="0" marL="0" rtl="0" algn="r">
              <a:spcBef>
                <a:spcPts val="0"/>
              </a:spcBef>
              <a:spcAft>
                <a:spcPts val="0"/>
              </a:spcAft>
              <a:buClr>
                <a:schemeClr val="dk1"/>
              </a:buClr>
              <a:buSzPts val="1100"/>
              <a:buFont typeface="Arial"/>
              <a:buNone/>
            </a:pPr>
            <a:r>
              <a:rPr b="1" lang="en-US" sz="1800">
                <a:latin typeface="Helvetica Neue"/>
                <a:ea typeface="Helvetica Neue"/>
                <a:cs typeface="Helvetica Neue"/>
                <a:sym typeface="Helvetica Neue"/>
              </a:rPr>
              <a:t>Use case from an existing U+AI client using this </a:t>
            </a:r>
            <a:br>
              <a:rPr b="1" lang="en-US" sz="1800">
                <a:latin typeface="Helvetica Neue"/>
                <a:ea typeface="Helvetica Neue"/>
                <a:cs typeface="Helvetica Neue"/>
                <a:sym typeface="Helvetica Neue"/>
              </a:rPr>
            </a:br>
            <a:r>
              <a:rPr b="1" lang="en-US" sz="1800">
                <a:latin typeface="Helvetica Neue"/>
                <a:ea typeface="Helvetica Neue"/>
                <a:cs typeface="Helvetica Neue"/>
                <a:sym typeface="Helvetica Neue"/>
              </a:rPr>
              <a:t>process for Venture Discovery and validation</a:t>
            </a:r>
            <a:endParaRPr b="1" sz="1800">
              <a:latin typeface="Helvetica Neue"/>
              <a:ea typeface="Helvetica Neue"/>
              <a:cs typeface="Helvetica Neue"/>
              <a:sym typeface="Helvetica Neue"/>
            </a:endParaRPr>
          </a:p>
          <a:p>
            <a:pPr indent="0" lvl="0" marL="0" rtl="0" algn="r">
              <a:spcBef>
                <a:spcPts val="0"/>
              </a:spcBef>
              <a:spcAft>
                <a:spcPts val="0"/>
              </a:spcAft>
              <a:buNone/>
            </a:pPr>
            <a:r>
              <a:t/>
            </a:r>
            <a:endParaRPr b="1" sz="1800">
              <a:latin typeface="Helvetica Neue"/>
              <a:ea typeface="Helvetica Neue"/>
              <a:cs typeface="Helvetica Neue"/>
              <a:sym typeface="Helvetica Neue"/>
            </a:endParaRPr>
          </a:p>
        </p:txBody>
      </p:sp>
      <p:sp>
        <p:nvSpPr>
          <p:cNvPr id="648" name="Google Shape;648;p55"/>
          <p:cNvSpPr txBox="1"/>
          <p:nvPr/>
        </p:nvSpPr>
        <p:spPr>
          <a:xfrm>
            <a:off x="388104" y="1408725"/>
            <a:ext cx="2976900" cy="12879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i="1" lang="en-US" sz="1700">
                <a:solidFill>
                  <a:srgbClr val="030303"/>
                </a:solidFill>
                <a:latin typeface="Helvetica Neue"/>
                <a:ea typeface="Helvetica Neue"/>
                <a:cs typeface="Helvetica Neue"/>
                <a:sym typeface="Helvetica Neue"/>
              </a:rPr>
              <a:t>“Being enabled by this platform is making me 2-3x more productive”</a:t>
            </a:r>
            <a:endParaRPr i="1" sz="1700">
              <a:solidFill>
                <a:srgbClr val="030303"/>
              </a:solidFill>
              <a:latin typeface="Helvetica Neue"/>
              <a:ea typeface="Helvetica Neue"/>
              <a:cs typeface="Helvetica Neue"/>
              <a:sym typeface="Helvetica Neue"/>
            </a:endParaRPr>
          </a:p>
          <a:p>
            <a:pPr indent="0" lvl="0" marL="0" rtl="0" algn="l">
              <a:spcBef>
                <a:spcPts val="800"/>
              </a:spcBef>
              <a:spcAft>
                <a:spcPts val="800"/>
              </a:spcAft>
              <a:buClr>
                <a:srgbClr val="000000"/>
              </a:buClr>
              <a:buSzPts val="1100"/>
              <a:buFont typeface="Arial"/>
              <a:buNone/>
            </a:pPr>
            <a:r>
              <a:rPr lang="en-US">
                <a:solidFill>
                  <a:srgbClr val="20359D"/>
                </a:solidFill>
                <a:latin typeface="Helvetica Neue"/>
                <a:ea typeface="Helvetica Neue"/>
                <a:cs typeface="Helvetica Neue"/>
                <a:sym typeface="Helvetica Neue"/>
              </a:rPr>
              <a:t>– Innovation Associate</a:t>
            </a:r>
            <a:endParaRPr i="1" sz="1700">
              <a:solidFill>
                <a:srgbClr val="030303"/>
              </a:solidFill>
              <a:latin typeface="Helvetica Neue"/>
              <a:ea typeface="Helvetica Neue"/>
              <a:cs typeface="Helvetica Neue"/>
              <a:sym typeface="Helvetica Neue"/>
            </a:endParaRPr>
          </a:p>
        </p:txBody>
      </p:sp>
      <p:sp>
        <p:nvSpPr>
          <p:cNvPr id="649" name="Google Shape;649;p55"/>
          <p:cNvSpPr txBox="1"/>
          <p:nvPr/>
        </p:nvSpPr>
        <p:spPr>
          <a:xfrm>
            <a:off x="388104" y="2937475"/>
            <a:ext cx="3135600" cy="12879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i="1" lang="en-US" sz="1700">
                <a:solidFill>
                  <a:srgbClr val="030303"/>
                </a:solidFill>
                <a:latin typeface="Helvetica Neue"/>
                <a:ea typeface="Helvetica Neue"/>
                <a:cs typeface="Helvetica Neue"/>
                <a:sym typeface="Helvetica Neue"/>
              </a:rPr>
              <a:t>“Just the market research report portion is saving us 40 hours per week of 1 person”</a:t>
            </a:r>
            <a:endParaRPr i="1" sz="1700">
              <a:solidFill>
                <a:srgbClr val="030303"/>
              </a:solidFill>
              <a:latin typeface="Helvetica Neue"/>
              <a:ea typeface="Helvetica Neue"/>
              <a:cs typeface="Helvetica Neue"/>
              <a:sym typeface="Helvetica Neue"/>
            </a:endParaRPr>
          </a:p>
          <a:p>
            <a:pPr indent="0" lvl="0" marL="0" rtl="0" algn="l">
              <a:spcBef>
                <a:spcPts val="800"/>
              </a:spcBef>
              <a:spcAft>
                <a:spcPts val="800"/>
              </a:spcAft>
              <a:buNone/>
            </a:pPr>
            <a:r>
              <a:rPr lang="en-US">
                <a:solidFill>
                  <a:srgbClr val="20359D"/>
                </a:solidFill>
                <a:latin typeface="Helvetica Neue"/>
                <a:ea typeface="Helvetica Neue"/>
                <a:cs typeface="Helvetica Neue"/>
                <a:sym typeface="Helvetica Neue"/>
              </a:rPr>
              <a:t>– Innovation Manager</a:t>
            </a:r>
            <a:endParaRPr i="1" sz="1700">
              <a:solidFill>
                <a:srgbClr val="030303"/>
              </a:solidFill>
              <a:latin typeface="Helvetica Neue"/>
              <a:ea typeface="Helvetica Neue"/>
              <a:cs typeface="Helvetica Neue"/>
              <a:sym typeface="Helvetica Neue"/>
            </a:endParaRPr>
          </a:p>
        </p:txBody>
      </p:sp>
      <p:sp>
        <p:nvSpPr>
          <p:cNvPr id="650" name="Google Shape;650;p55"/>
          <p:cNvSpPr txBox="1"/>
          <p:nvPr/>
        </p:nvSpPr>
        <p:spPr>
          <a:xfrm>
            <a:off x="4707892" y="971347"/>
            <a:ext cx="11121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700">
                <a:solidFill>
                  <a:srgbClr val="233697"/>
                </a:solidFill>
                <a:latin typeface="DM Serif Display"/>
                <a:ea typeface="DM Serif Display"/>
                <a:cs typeface="DM Serif Display"/>
                <a:sym typeface="DM Serif Display"/>
              </a:rPr>
              <a:t>7</a:t>
            </a:r>
            <a:endParaRPr sz="200">
              <a:solidFill>
                <a:srgbClr val="233697"/>
              </a:solidFill>
              <a:latin typeface="DM Serif Display"/>
              <a:ea typeface="DM Serif Display"/>
              <a:cs typeface="DM Serif Display"/>
              <a:sym typeface="DM Serif Display"/>
            </a:endParaRPr>
          </a:p>
        </p:txBody>
      </p:sp>
      <p:sp>
        <p:nvSpPr>
          <p:cNvPr id="651" name="Google Shape;651;p55"/>
          <p:cNvSpPr txBox="1"/>
          <p:nvPr/>
        </p:nvSpPr>
        <p:spPr>
          <a:xfrm>
            <a:off x="4707900" y="1530840"/>
            <a:ext cx="1686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latin typeface="Helvetica Neue"/>
                <a:ea typeface="Helvetica Neue"/>
                <a:cs typeface="Helvetica Neue"/>
                <a:sym typeface="Helvetica Neue"/>
              </a:rPr>
              <a:t>problem spaces explored within one bigger one</a:t>
            </a:r>
            <a:endParaRPr sz="900">
              <a:solidFill>
                <a:srgbClr val="000000"/>
              </a:solidFill>
              <a:latin typeface="Helvetica Neue"/>
              <a:ea typeface="Helvetica Neue"/>
              <a:cs typeface="Helvetica Neue"/>
              <a:sym typeface="Helvetica Neue"/>
            </a:endParaRPr>
          </a:p>
        </p:txBody>
      </p:sp>
      <p:sp>
        <p:nvSpPr>
          <p:cNvPr id="652" name="Google Shape;652;p55"/>
          <p:cNvSpPr txBox="1"/>
          <p:nvPr/>
        </p:nvSpPr>
        <p:spPr>
          <a:xfrm>
            <a:off x="4707892" y="1874090"/>
            <a:ext cx="18657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700">
                <a:solidFill>
                  <a:srgbClr val="233697"/>
                </a:solidFill>
                <a:latin typeface="DM Serif Display"/>
                <a:ea typeface="DM Serif Display"/>
                <a:cs typeface="DM Serif Display"/>
                <a:sym typeface="DM Serif Display"/>
              </a:rPr>
              <a:t>10</a:t>
            </a:r>
            <a:endParaRPr sz="200">
              <a:solidFill>
                <a:srgbClr val="233697"/>
              </a:solidFill>
              <a:latin typeface="DM Serif Display"/>
              <a:ea typeface="DM Serif Display"/>
              <a:cs typeface="DM Serif Display"/>
              <a:sym typeface="DM Serif Display"/>
            </a:endParaRPr>
          </a:p>
        </p:txBody>
      </p:sp>
      <p:sp>
        <p:nvSpPr>
          <p:cNvPr id="653" name="Google Shape;653;p55"/>
          <p:cNvSpPr txBox="1"/>
          <p:nvPr/>
        </p:nvSpPr>
        <p:spPr>
          <a:xfrm>
            <a:off x="4707906" y="2433581"/>
            <a:ext cx="1582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latin typeface="Helvetica Neue"/>
                <a:ea typeface="Helvetica Neue"/>
                <a:cs typeface="Helvetica Neue"/>
                <a:sym typeface="Helvetica Neue"/>
              </a:rPr>
              <a:t>venture ideas selected for bigger enrichment</a:t>
            </a:r>
            <a:endParaRPr sz="900">
              <a:latin typeface="Helvetica Neue"/>
              <a:ea typeface="Helvetica Neue"/>
              <a:cs typeface="Helvetica Neue"/>
              <a:sym typeface="Helvetica Neue"/>
            </a:endParaRPr>
          </a:p>
        </p:txBody>
      </p:sp>
      <p:sp>
        <p:nvSpPr>
          <p:cNvPr id="654" name="Google Shape;654;p55"/>
          <p:cNvSpPr txBox="1"/>
          <p:nvPr/>
        </p:nvSpPr>
        <p:spPr>
          <a:xfrm>
            <a:off x="6462192" y="971347"/>
            <a:ext cx="11121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700">
                <a:solidFill>
                  <a:srgbClr val="233697"/>
                </a:solidFill>
                <a:latin typeface="DM Serif Display"/>
                <a:ea typeface="DM Serif Display"/>
                <a:cs typeface="DM Serif Display"/>
                <a:sym typeface="DM Serif Display"/>
              </a:rPr>
              <a:t>200</a:t>
            </a:r>
            <a:endParaRPr sz="200">
              <a:solidFill>
                <a:srgbClr val="233697"/>
              </a:solidFill>
              <a:latin typeface="DM Serif Display"/>
              <a:ea typeface="DM Serif Display"/>
              <a:cs typeface="DM Serif Display"/>
              <a:sym typeface="DM Serif Display"/>
            </a:endParaRPr>
          </a:p>
        </p:txBody>
      </p:sp>
      <p:sp>
        <p:nvSpPr>
          <p:cNvPr id="655" name="Google Shape;655;p55"/>
          <p:cNvSpPr txBox="1"/>
          <p:nvPr/>
        </p:nvSpPr>
        <p:spPr>
          <a:xfrm>
            <a:off x="6462200" y="1530831"/>
            <a:ext cx="1686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latin typeface="Helvetica Neue"/>
                <a:ea typeface="Helvetica Neue"/>
                <a:cs typeface="Helvetica Neue"/>
                <a:sym typeface="Helvetica Neue"/>
              </a:rPr>
              <a:t>overall venture ideas generated</a:t>
            </a:r>
            <a:endParaRPr sz="900">
              <a:latin typeface="Helvetica Neue"/>
              <a:ea typeface="Helvetica Neue"/>
              <a:cs typeface="Helvetica Neue"/>
              <a:sym typeface="Helvetica Neue"/>
            </a:endParaRPr>
          </a:p>
        </p:txBody>
      </p:sp>
      <p:sp>
        <p:nvSpPr>
          <p:cNvPr id="656" name="Google Shape;656;p55"/>
          <p:cNvSpPr txBox="1"/>
          <p:nvPr/>
        </p:nvSpPr>
        <p:spPr>
          <a:xfrm>
            <a:off x="6462192" y="1874090"/>
            <a:ext cx="18657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700">
                <a:solidFill>
                  <a:srgbClr val="233697"/>
                </a:solidFill>
                <a:latin typeface="DM Serif Display"/>
                <a:ea typeface="DM Serif Display"/>
                <a:cs typeface="DM Serif Display"/>
                <a:sym typeface="DM Serif Display"/>
              </a:rPr>
              <a:t>1</a:t>
            </a:r>
            <a:r>
              <a:rPr b="1" lang="en-US" sz="3700">
                <a:solidFill>
                  <a:srgbClr val="233697"/>
                </a:solidFill>
                <a:latin typeface="DM Serif Display"/>
                <a:ea typeface="DM Serif Display"/>
                <a:cs typeface="DM Serif Display"/>
                <a:sym typeface="DM Serif Display"/>
              </a:rPr>
              <a:t>0</a:t>
            </a:r>
            <a:r>
              <a:rPr b="1" lang="en-US" sz="3700">
                <a:solidFill>
                  <a:srgbClr val="233697"/>
                </a:solidFill>
                <a:latin typeface="DM Serif Display"/>
                <a:ea typeface="DM Serif Display"/>
                <a:cs typeface="DM Serif Display"/>
                <a:sym typeface="DM Serif Display"/>
              </a:rPr>
              <a:t>+</a:t>
            </a:r>
            <a:endParaRPr sz="200">
              <a:solidFill>
                <a:srgbClr val="233697"/>
              </a:solidFill>
              <a:latin typeface="DM Serif Display"/>
              <a:ea typeface="DM Serif Display"/>
              <a:cs typeface="DM Serif Display"/>
              <a:sym typeface="DM Serif Display"/>
            </a:endParaRPr>
          </a:p>
        </p:txBody>
      </p:sp>
      <p:sp>
        <p:nvSpPr>
          <p:cNvPr id="657" name="Google Shape;657;p55"/>
          <p:cNvSpPr txBox="1"/>
          <p:nvPr/>
        </p:nvSpPr>
        <p:spPr>
          <a:xfrm>
            <a:off x="6462200" y="2433588"/>
            <a:ext cx="19545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latin typeface="Helvetica Neue"/>
                <a:ea typeface="Helvetica Neue"/>
                <a:cs typeface="Helvetica Neue"/>
                <a:sym typeface="Helvetica Neue"/>
              </a:rPr>
              <a:t>sign ups within a few days from paid campaigns with 2 venture ideas launch as market test</a:t>
            </a:r>
            <a:endParaRPr sz="900">
              <a:latin typeface="Helvetica Neue"/>
              <a:ea typeface="Helvetica Neue"/>
              <a:cs typeface="Helvetica Neue"/>
              <a:sym typeface="Helvetica Neue"/>
            </a:endParaRPr>
          </a:p>
        </p:txBody>
      </p:sp>
      <p:sp>
        <p:nvSpPr>
          <p:cNvPr id="658" name="Google Shape;658;p55"/>
          <p:cNvSpPr/>
          <p:nvPr/>
        </p:nvSpPr>
        <p:spPr>
          <a:xfrm>
            <a:off x="4707000" y="4179600"/>
            <a:ext cx="3621000" cy="811500"/>
          </a:xfrm>
          <a:prstGeom prst="rect">
            <a:avLst/>
          </a:prstGeom>
          <a:solidFill>
            <a:srgbClr val="233697"/>
          </a:solidFill>
          <a:ln cap="flat" cmpd="sng" w="152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rgbClr val="FFFFFF"/>
                </a:solidFill>
                <a:latin typeface="Helvetica Neue"/>
                <a:ea typeface="Helvetica Neue"/>
                <a:cs typeface="Helvetica Neue"/>
                <a:sym typeface="Helvetica Neue"/>
              </a:rPr>
              <a:t>5 months</a:t>
            </a:r>
            <a:r>
              <a:rPr lang="en-US">
                <a:solidFill>
                  <a:srgbClr val="FFFFFF"/>
                </a:solidFill>
                <a:latin typeface="Helvetica Neue"/>
                <a:ea typeface="Helvetica Neue"/>
                <a:cs typeface="Helvetica Neue"/>
                <a:sym typeface="Helvetica Neue"/>
              </a:rPr>
              <a:t> of Venture Building </a:t>
            </a:r>
            <a:br>
              <a:rPr lang="en-US">
                <a:solidFill>
                  <a:srgbClr val="FFFFFF"/>
                </a:solidFill>
                <a:latin typeface="Helvetica Neue"/>
                <a:ea typeface="Helvetica Neue"/>
                <a:cs typeface="Helvetica Neue"/>
                <a:sym typeface="Helvetica Neue"/>
              </a:rPr>
            </a:br>
            <a:r>
              <a:rPr lang="en-US">
                <a:solidFill>
                  <a:srgbClr val="FFFFFF"/>
                </a:solidFill>
                <a:latin typeface="Helvetica Neue"/>
                <a:ea typeface="Helvetica Neue"/>
                <a:cs typeface="Helvetica Neue"/>
                <a:sym typeface="Helvetica Neue"/>
              </a:rPr>
              <a:t>work → in </a:t>
            </a:r>
            <a:r>
              <a:rPr b="1" lang="en-US">
                <a:solidFill>
                  <a:srgbClr val="FFFFFF"/>
                </a:solidFill>
                <a:latin typeface="Helvetica Neue"/>
                <a:ea typeface="Helvetica Neue"/>
                <a:cs typeface="Helvetica Neue"/>
                <a:sym typeface="Helvetica Neue"/>
              </a:rPr>
              <a:t>2 weeks</a:t>
            </a:r>
            <a:endParaRPr b="1">
              <a:solidFill>
                <a:srgbClr val="FFFFFF"/>
              </a:solidFill>
              <a:latin typeface="Helvetica Neue"/>
              <a:ea typeface="Helvetica Neue"/>
              <a:cs typeface="Helvetica Neue"/>
              <a:sym typeface="Helvetica Neue"/>
            </a:endParaRPr>
          </a:p>
        </p:txBody>
      </p:sp>
      <p:sp>
        <p:nvSpPr>
          <p:cNvPr id="659" name="Google Shape;659;p55"/>
          <p:cNvSpPr txBox="1"/>
          <p:nvPr/>
        </p:nvSpPr>
        <p:spPr>
          <a:xfrm>
            <a:off x="4707000" y="3228600"/>
            <a:ext cx="3621000" cy="811500"/>
          </a:xfrm>
          <a:prstGeom prst="rect">
            <a:avLst/>
          </a:prstGeom>
          <a:solidFill>
            <a:srgbClr val="FFEDE5"/>
          </a:solidFill>
          <a:ln cap="flat" cmpd="sng" w="152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a:latin typeface="Helvetica Neue"/>
                <a:ea typeface="Helvetica Neue"/>
                <a:cs typeface="Helvetica Neue"/>
                <a:sym typeface="Helvetica Neue"/>
              </a:rPr>
              <a:t>AI-generated microsites based on AI-generated venture discovery driving real market demand.</a:t>
            </a:r>
            <a:endParaRPr sz="1200">
              <a:latin typeface="Helvetica Neue"/>
              <a:ea typeface="Helvetica Neue"/>
              <a:cs typeface="Helvetica Neue"/>
              <a:sym typeface="Helvetica Neue"/>
            </a:endParaRPr>
          </a:p>
        </p:txBody>
      </p:sp>
      <p:sp>
        <p:nvSpPr>
          <p:cNvPr id="660" name="Google Shape;660;p55"/>
          <p:cNvSpPr/>
          <p:nvPr/>
        </p:nvSpPr>
        <p:spPr>
          <a:xfrm>
            <a:off x="4842897" y="2997375"/>
            <a:ext cx="3349200" cy="3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cxnSp>
        <p:nvCxnSpPr>
          <p:cNvPr id="661" name="Google Shape;661;p55"/>
          <p:cNvCxnSpPr/>
          <p:nvPr/>
        </p:nvCxnSpPr>
        <p:spPr>
          <a:xfrm flipH="1" rot="-5400000">
            <a:off x="6419850" y="3146936"/>
            <a:ext cx="194700" cy="600"/>
          </a:xfrm>
          <a:prstGeom prst="bentConnector3">
            <a:avLst>
              <a:gd fmla="val 50000" name="adj1"/>
            </a:avLst>
          </a:prstGeom>
          <a:noFill/>
          <a:ln cap="flat" cmpd="sng" w="19050">
            <a:solidFill>
              <a:schemeClr val="dk1"/>
            </a:solidFill>
            <a:prstDash val="solid"/>
            <a:round/>
            <a:headEnd len="med" w="med" type="none"/>
            <a:tailEnd len="med" w="med" type="triangle"/>
          </a:ln>
        </p:spPr>
      </p:cxnSp>
      <p:cxnSp>
        <p:nvCxnSpPr>
          <p:cNvPr id="662" name="Google Shape;662;p55"/>
          <p:cNvCxnSpPr/>
          <p:nvPr/>
        </p:nvCxnSpPr>
        <p:spPr>
          <a:xfrm flipH="1" rot="-5400000">
            <a:off x="6420147" y="4109550"/>
            <a:ext cx="194700" cy="600"/>
          </a:xfrm>
          <a:prstGeom prst="bentConnector3">
            <a:avLst>
              <a:gd fmla="val 49981" name="adj1"/>
            </a:avLst>
          </a:prstGeom>
          <a:noFill/>
          <a:ln cap="flat" cmpd="sng" w="19050">
            <a:solidFill>
              <a:schemeClr val="dk1"/>
            </a:solidFill>
            <a:prstDash val="solid"/>
            <a:round/>
            <a:headEnd len="med" w="med"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56"/>
          <p:cNvSpPr txBox="1"/>
          <p:nvPr/>
        </p:nvSpPr>
        <p:spPr>
          <a:xfrm>
            <a:off x="1689425" y="132439"/>
            <a:ext cx="7225200" cy="471000"/>
          </a:xfrm>
          <a:prstGeom prst="rect">
            <a:avLst/>
          </a:prstGeom>
          <a:noFill/>
          <a:ln>
            <a:noFill/>
          </a:ln>
        </p:spPr>
        <p:txBody>
          <a:bodyPr anchorCtr="0" anchor="t" bIns="91400" lIns="91400" spcFirstLastPara="1" rIns="91400" wrap="square" tIns="91400">
            <a:noAutofit/>
          </a:bodyPr>
          <a:lstStyle/>
          <a:p>
            <a:pPr indent="0" lvl="0" marL="0" rtl="0" algn="r">
              <a:spcBef>
                <a:spcPts val="0"/>
              </a:spcBef>
              <a:spcAft>
                <a:spcPts val="0"/>
              </a:spcAft>
              <a:buNone/>
            </a:pPr>
            <a:r>
              <a:rPr b="1" lang="en-US" sz="1800">
                <a:latin typeface="Helvetica Neue"/>
                <a:ea typeface="Helvetica Neue"/>
                <a:cs typeface="Helvetica Neue"/>
                <a:sym typeface="Helvetica Neue"/>
              </a:rPr>
              <a:t>5 steps to leveraging AI for Venture Discovery</a:t>
            </a:r>
            <a:endParaRPr b="1" sz="1800">
              <a:latin typeface="Helvetica Neue"/>
              <a:ea typeface="Helvetica Neue"/>
              <a:cs typeface="Helvetica Neue"/>
              <a:sym typeface="Helvetica Neue"/>
            </a:endParaRPr>
          </a:p>
        </p:txBody>
      </p:sp>
      <p:sp>
        <p:nvSpPr>
          <p:cNvPr id="668" name="Google Shape;668;p56"/>
          <p:cNvSpPr/>
          <p:nvPr/>
        </p:nvSpPr>
        <p:spPr>
          <a:xfrm>
            <a:off x="276800" y="1058862"/>
            <a:ext cx="1336800" cy="1484400"/>
          </a:xfrm>
          <a:prstGeom prst="roundRect">
            <a:avLst>
              <a:gd fmla="val 1574" name="adj"/>
            </a:avLst>
          </a:prstGeom>
          <a:solidFill>
            <a:srgbClr val="FFEDE5"/>
          </a:solidFill>
          <a:ln cap="flat" cmpd="sng" w="28575">
            <a:solidFill>
              <a:srgbClr val="FFED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US" sz="1000">
                <a:latin typeface="Helvetica Neue"/>
                <a:ea typeface="Helvetica Neue"/>
                <a:cs typeface="Helvetica Neue"/>
                <a:sym typeface="Helvetica Neue"/>
              </a:rPr>
              <a:t>Internal collaboration to answer eight key strategic questions</a:t>
            </a:r>
            <a:endParaRPr b="1" sz="600">
              <a:solidFill>
                <a:srgbClr val="000000"/>
              </a:solidFill>
              <a:latin typeface="Helvetica Neue"/>
              <a:ea typeface="Helvetica Neue"/>
              <a:cs typeface="Helvetica Neue"/>
              <a:sym typeface="Helvetica Neue"/>
            </a:endParaRPr>
          </a:p>
        </p:txBody>
      </p:sp>
      <p:sp>
        <p:nvSpPr>
          <p:cNvPr id="669" name="Google Shape;669;p56"/>
          <p:cNvSpPr/>
          <p:nvPr/>
        </p:nvSpPr>
        <p:spPr>
          <a:xfrm>
            <a:off x="-210176" y="2998683"/>
            <a:ext cx="9506700" cy="113400"/>
          </a:xfrm>
          <a:prstGeom prst="roundRect">
            <a:avLst>
              <a:gd fmla="val 1574" name="adj"/>
            </a:avLst>
          </a:prstGeom>
          <a:solidFill>
            <a:srgbClr val="E4F1F5"/>
          </a:solidFill>
          <a:ln cap="flat" cmpd="sng" w="28575">
            <a:solidFill>
              <a:srgbClr val="E4F1F5"/>
            </a:solidFill>
            <a:prstDash val="solid"/>
            <a:round/>
            <a:headEnd len="sm" w="sm" type="none"/>
            <a:tailEnd len="sm" w="sm" type="none"/>
          </a:ln>
        </p:spPr>
        <p:txBody>
          <a:bodyPr anchorCtr="0" anchor="t" bIns="137150" lIns="137150" spcFirstLastPara="1" rIns="137150" wrap="square" tIns="137150">
            <a:noAutofit/>
          </a:bodyPr>
          <a:lstStyle/>
          <a:p>
            <a:pPr indent="0" lvl="0" marL="0" rtl="0" algn="l">
              <a:lnSpc>
                <a:spcPct val="115000"/>
              </a:lnSpc>
              <a:spcBef>
                <a:spcPts val="0"/>
              </a:spcBef>
              <a:spcAft>
                <a:spcPts val="0"/>
              </a:spcAft>
              <a:buNone/>
            </a:pPr>
            <a:r>
              <a:t/>
            </a:r>
            <a:endParaRPr sz="800">
              <a:solidFill>
                <a:srgbClr val="000000"/>
              </a:solidFill>
              <a:latin typeface="Helvetica Neue"/>
              <a:ea typeface="Helvetica Neue"/>
              <a:cs typeface="Helvetica Neue"/>
              <a:sym typeface="Helvetica Neue"/>
            </a:endParaRPr>
          </a:p>
        </p:txBody>
      </p:sp>
      <p:sp>
        <p:nvSpPr>
          <p:cNvPr id="670" name="Google Shape;670;p56"/>
          <p:cNvSpPr/>
          <p:nvPr/>
        </p:nvSpPr>
        <p:spPr>
          <a:xfrm>
            <a:off x="742394" y="2846552"/>
            <a:ext cx="405600" cy="405600"/>
          </a:xfrm>
          <a:prstGeom prst="ellipse">
            <a:avLst/>
          </a:prstGeom>
          <a:solidFill>
            <a:srgbClr val="233697"/>
          </a:solidFill>
          <a:ln cap="flat" cmpd="sng" w="19050">
            <a:solidFill>
              <a:srgbClr val="030303"/>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2000">
                <a:solidFill>
                  <a:srgbClr val="FFFFFF"/>
                </a:solidFill>
                <a:latin typeface="DM Serif Display"/>
                <a:ea typeface="DM Serif Display"/>
                <a:cs typeface="DM Serif Display"/>
                <a:sym typeface="DM Serif Display"/>
              </a:rPr>
              <a:t>1</a:t>
            </a:r>
            <a:endParaRPr b="1" sz="2000">
              <a:solidFill>
                <a:srgbClr val="FFFFFF"/>
              </a:solidFill>
              <a:latin typeface="DM Serif Display"/>
              <a:ea typeface="DM Serif Display"/>
              <a:cs typeface="DM Serif Display"/>
              <a:sym typeface="DM Serif Display"/>
            </a:endParaRPr>
          </a:p>
        </p:txBody>
      </p:sp>
      <p:sp>
        <p:nvSpPr>
          <p:cNvPr id="671" name="Google Shape;671;p56"/>
          <p:cNvSpPr/>
          <p:nvPr/>
        </p:nvSpPr>
        <p:spPr>
          <a:xfrm>
            <a:off x="2188854" y="2846540"/>
            <a:ext cx="405600" cy="405600"/>
          </a:xfrm>
          <a:prstGeom prst="ellipse">
            <a:avLst/>
          </a:prstGeom>
          <a:solidFill>
            <a:srgbClr val="233697"/>
          </a:solidFill>
          <a:ln cap="flat" cmpd="sng" w="19050">
            <a:solidFill>
              <a:srgbClr val="030303"/>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n-US" sz="2000">
                <a:solidFill>
                  <a:srgbClr val="FFFFFF"/>
                </a:solidFill>
                <a:latin typeface="DM Serif Display"/>
                <a:ea typeface="DM Serif Display"/>
                <a:cs typeface="DM Serif Display"/>
                <a:sym typeface="DM Serif Display"/>
              </a:rPr>
              <a:t>2</a:t>
            </a:r>
            <a:endParaRPr b="1" sz="2000">
              <a:solidFill>
                <a:srgbClr val="FFFFFF"/>
              </a:solidFill>
              <a:latin typeface="DM Serif Display"/>
              <a:ea typeface="DM Serif Display"/>
              <a:cs typeface="DM Serif Display"/>
              <a:sym typeface="DM Serif Display"/>
            </a:endParaRPr>
          </a:p>
        </p:txBody>
      </p:sp>
      <p:sp>
        <p:nvSpPr>
          <p:cNvPr id="672" name="Google Shape;672;p56"/>
          <p:cNvSpPr/>
          <p:nvPr/>
        </p:nvSpPr>
        <p:spPr>
          <a:xfrm>
            <a:off x="3635314" y="2846552"/>
            <a:ext cx="405600" cy="405600"/>
          </a:xfrm>
          <a:prstGeom prst="ellipse">
            <a:avLst/>
          </a:prstGeom>
          <a:solidFill>
            <a:srgbClr val="233697"/>
          </a:solidFill>
          <a:ln cap="flat" cmpd="sng" w="19050">
            <a:solidFill>
              <a:srgbClr val="030303"/>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n-US" sz="2000">
                <a:solidFill>
                  <a:srgbClr val="FFFFFF"/>
                </a:solidFill>
                <a:latin typeface="DM Serif Display"/>
                <a:ea typeface="DM Serif Display"/>
                <a:cs typeface="DM Serif Display"/>
                <a:sym typeface="DM Serif Display"/>
              </a:rPr>
              <a:t>3</a:t>
            </a:r>
            <a:endParaRPr b="1" sz="2000">
              <a:solidFill>
                <a:srgbClr val="FFFFFF"/>
              </a:solidFill>
              <a:latin typeface="DM Serif Display"/>
              <a:ea typeface="DM Serif Display"/>
              <a:cs typeface="DM Serif Display"/>
              <a:sym typeface="DM Serif Display"/>
            </a:endParaRPr>
          </a:p>
        </p:txBody>
      </p:sp>
      <p:cxnSp>
        <p:nvCxnSpPr>
          <p:cNvPr id="673" name="Google Shape;673;p56"/>
          <p:cNvCxnSpPr>
            <a:stCxn id="670" idx="0"/>
            <a:endCxn id="668" idx="2"/>
          </p:cNvCxnSpPr>
          <p:nvPr/>
        </p:nvCxnSpPr>
        <p:spPr>
          <a:xfrm rot="10800000">
            <a:off x="945194" y="2543252"/>
            <a:ext cx="0" cy="303300"/>
          </a:xfrm>
          <a:prstGeom prst="straightConnector1">
            <a:avLst/>
          </a:prstGeom>
          <a:noFill/>
          <a:ln cap="flat" cmpd="sng" w="19050">
            <a:solidFill>
              <a:srgbClr val="030303"/>
            </a:solidFill>
            <a:prstDash val="solid"/>
            <a:round/>
            <a:headEnd len="med" w="med" type="none"/>
            <a:tailEnd len="med" w="med" type="none"/>
          </a:ln>
        </p:spPr>
      </p:cxnSp>
      <p:cxnSp>
        <p:nvCxnSpPr>
          <p:cNvPr id="674" name="Google Shape;674;p56"/>
          <p:cNvCxnSpPr>
            <a:stCxn id="671" idx="0"/>
            <a:endCxn id="675" idx="2"/>
          </p:cNvCxnSpPr>
          <p:nvPr/>
        </p:nvCxnSpPr>
        <p:spPr>
          <a:xfrm rot="10800000">
            <a:off x="2391654" y="2543240"/>
            <a:ext cx="0" cy="303300"/>
          </a:xfrm>
          <a:prstGeom prst="straightConnector1">
            <a:avLst/>
          </a:prstGeom>
          <a:noFill/>
          <a:ln cap="flat" cmpd="sng" w="19050">
            <a:solidFill>
              <a:srgbClr val="030303"/>
            </a:solidFill>
            <a:prstDash val="solid"/>
            <a:round/>
            <a:headEnd len="med" w="med" type="none"/>
            <a:tailEnd len="med" w="med" type="none"/>
          </a:ln>
        </p:spPr>
      </p:cxnSp>
      <p:cxnSp>
        <p:nvCxnSpPr>
          <p:cNvPr id="676" name="Google Shape;676;p56"/>
          <p:cNvCxnSpPr>
            <a:stCxn id="672" idx="0"/>
            <a:endCxn id="677" idx="2"/>
          </p:cNvCxnSpPr>
          <p:nvPr/>
        </p:nvCxnSpPr>
        <p:spPr>
          <a:xfrm rot="10800000">
            <a:off x="3838114" y="2543252"/>
            <a:ext cx="0" cy="303300"/>
          </a:xfrm>
          <a:prstGeom prst="straightConnector1">
            <a:avLst/>
          </a:prstGeom>
          <a:noFill/>
          <a:ln cap="flat" cmpd="sng" w="19050">
            <a:solidFill>
              <a:srgbClr val="030303"/>
            </a:solidFill>
            <a:prstDash val="solid"/>
            <a:round/>
            <a:headEnd len="med" w="med" type="none"/>
            <a:tailEnd len="med" w="med" type="none"/>
          </a:ln>
        </p:spPr>
      </p:cxnSp>
      <p:sp>
        <p:nvSpPr>
          <p:cNvPr id="678" name="Google Shape;678;p56"/>
          <p:cNvSpPr/>
          <p:nvPr/>
        </p:nvSpPr>
        <p:spPr>
          <a:xfrm>
            <a:off x="5081774" y="2846552"/>
            <a:ext cx="405600" cy="405600"/>
          </a:xfrm>
          <a:prstGeom prst="ellipse">
            <a:avLst/>
          </a:prstGeom>
          <a:solidFill>
            <a:srgbClr val="233697"/>
          </a:solidFill>
          <a:ln cap="flat" cmpd="sng" w="19050">
            <a:solidFill>
              <a:srgbClr val="030303"/>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n-US" sz="2000">
                <a:solidFill>
                  <a:srgbClr val="FFFFFF"/>
                </a:solidFill>
                <a:latin typeface="DM Serif Display"/>
                <a:ea typeface="DM Serif Display"/>
                <a:cs typeface="DM Serif Display"/>
                <a:sym typeface="DM Serif Display"/>
              </a:rPr>
              <a:t>4</a:t>
            </a:r>
            <a:endParaRPr b="1" sz="2000">
              <a:solidFill>
                <a:srgbClr val="FFFFFF"/>
              </a:solidFill>
              <a:latin typeface="DM Serif Display"/>
              <a:ea typeface="DM Serif Display"/>
              <a:cs typeface="DM Serif Display"/>
              <a:sym typeface="DM Serif Display"/>
            </a:endParaRPr>
          </a:p>
        </p:txBody>
      </p:sp>
      <p:sp>
        <p:nvSpPr>
          <p:cNvPr id="679" name="Google Shape;679;p56"/>
          <p:cNvSpPr/>
          <p:nvPr/>
        </p:nvSpPr>
        <p:spPr>
          <a:xfrm>
            <a:off x="6528234" y="2846527"/>
            <a:ext cx="405600" cy="405600"/>
          </a:xfrm>
          <a:prstGeom prst="ellipse">
            <a:avLst/>
          </a:prstGeom>
          <a:solidFill>
            <a:srgbClr val="233697"/>
          </a:solidFill>
          <a:ln cap="flat" cmpd="sng" w="19050">
            <a:solidFill>
              <a:srgbClr val="030303"/>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n-US" sz="2000">
                <a:solidFill>
                  <a:srgbClr val="FFFFFF"/>
                </a:solidFill>
                <a:latin typeface="DM Serif Display"/>
                <a:ea typeface="DM Serif Display"/>
                <a:cs typeface="DM Serif Display"/>
                <a:sym typeface="DM Serif Display"/>
              </a:rPr>
              <a:t>5</a:t>
            </a:r>
            <a:endParaRPr b="1" sz="2000">
              <a:solidFill>
                <a:srgbClr val="FFFFFF"/>
              </a:solidFill>
              <a:latin typeface="DM Serif Display"/>
              <a:ea typeface="DM Serif Display"/>
              <a:cs typeface="DM Serif Display"/>
              <a:sym typeface="DM Serif Display"/>
            </a:endParaRPr>
          </a:p>
        </p:txBody>
      </p:sp>
      <p:sp>
        <p:nvSpPr>
          <p:cNvPr id="675" name="Google Shape;675;p56"/>
          <p:cNvSpPr/>
          <p:nvPr/>
        </p:nvSpPr>
        <p:spPr>
          <a:xfrm>
            <a:off x="1723260" y="1058862"/>
            <a:ext cx="1336800" cy="1484400"/>
          </a:xfrm>
          <a:prstGeom prst="roundRect">
            <a:avLst>
              <a:gd fmla="val 1574" name="adj"/>
            </a:avLst>
          </a:prstGeom>
          <a:solidFill>
            <a:srgbClr val="FFEDE5"/>
          </a:solidFill>
          <a:ln cap="flat" cmpd="sng" w="28575">
            <a:solidFill>
              <a:srgbClr val="FFED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US" sz="1000">
                <a:latin typeface="Helvetica Neue"/>
                <a:ea typeface="Helvetica Neue"/>
                <a:cs typeface="Helvetica Neue"/>
                <a:sym typeface="Helvetica Neue"/>
              </a:rPr>
              <a:t>Review and refine AI prompts for the given opportunity or problem space</a:t>
            </a:r>
            <a:endParaRPr sz="600">
              <a:solidFill>
                <a:srgbClr val="000000"/>
              </a:solidFill>
              <a:latin typeface="Helvetica Neue"/>
              <a:ea typeface="Helvetica Neue"/>
              <a:cs typeface="Helvetica Neue"/>
              <a:sym typeface="Helvetica Neue"/>
            </a:endParaRPr>
          </a:p>
        </p:txBody>
      </p:sp>
      <p:sp>
        <p:nvSpPr>
          <p:cNvPr id="677" name="Google Shape;677;p56"/>
          <p:cNvSpPr/>
          <p:nvPr/>
        </p:nvSpPr>
        <p:spPr>
          <a:xfrm>
            <a:off x="3169720" y="1058862"/>
            <a:ext cx="1336800" cy="1484400"/>
          </a:xfrm>
          <a:prstGeom prst="roundRect">
            <a:avLst>
              <a:gd fmla="val 1574" name="adj"/>
            </a:avLst>
          </a:prstGeom>
          <a:solidFill>
            <a:srgbClr val="FFEDE5"/>
          </a:solidFill>
          <a:ln cap="flat" cmpd="sng" w="28575">
            <a:solidFill>
              <a:srgbClr val="FFED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US" sz="1000">
                <a:latin typeface="Helvetica Neue"/>
                <a:ea typeface="Helvetica Neue"/>
                <a:cs typeface="Helvetica Neue"/>
                <a:sym typeface="Helvetica Neue"/>
              </a:rPr>
              <a:t>Run the AI to automate Market Research and Venture Idea Generation</a:t>
            </a:r>
            <a:endParaRPr sz="600">
              <a:solidFill>
                <a:srgbClr val="000000"/>
              </a:solidFill>
              <a:latin typeface="Helvetica Neue"/>
              <a:ea typeface="Helvetica Neue"/>
              <a:cs typeface="Helvetica Neue"/>
              <a:sym typeface="Helvetica Neue"/>
            </a:endParaRPr>
          </a:p>
        </p:txBody>
      </p:sp>
      <p:sp>
        <p:nvSpPr>
          <p:cNvPr id="680" name="Google Shape;680;p56"/>
          <p:cNvSpPr/>
          <p:nvPr/>
        </p:nvSpPr>
        <p:spPr>
          <a:xfrm>
            <a:off x="4616180" y="1058862"/>
            <a:ext cx="1336800" cy="1484400"/>
          </a:xfrm>
          <a:prstGeom prst="roundRect">
            <a:avLst>
              <a:gd fmla="val 1574" name="adj"/>
            </a:avLst>
          </a:prstGeom>
          <a:solidFill>
            <a:srgbClr val="FFEDE5"/>
          </a:solidFill>
          <a:ln cap="flat" cmpd="sng" w="28575">
            <a:solidFill>
              <a:srgbClr val="FFED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US" sz="1000">
                <a:latin typeface="Helvetica Neue"/>
                <a:ea typeface="Helvetica Neue"/>
                <a:cs typeface="Helvetica Neue"/>
                <a:sym typeface="Helvetica Neue"/>
              </a:rPr>
              <a:t>Review and refine results based on strategy and context to get  actionable insights</a:t>
            </a:r>
            <a:endParaRPr sz="600">
              <a:solidFill>
                <a:srgbClr val="000000"/>
              </a:solidFill>
              <a:latin typeface="Helvetica Neue"/>
              <a:ea typeface="Helvetica Neue"/>
              <a:cs typeface="Helvetica Neue"/>
              <a:sym typeface="Helvetica Neue"/>
            </a:endParaRPr>
          </a:p>
        </p:txBody>
      </p:sp>
      <p:sp>
        <p:nvSpPr>
          <p:cNvPr id="681" name="Google Shape;681;p56"/>
          <p:cNvSpPr/>
          <p:nvPr/>
        </p:nvSpPr>
        <p:spPr>
          <a:xfrm>
            <a:off x="6062640" y="1058862"/>
            <a:ext cx="1336800" cy="1484400"/>
          </a:xfrm>
          <a:prstGeom prst="roundRect">
            <a:avLst>
              <a:gd fmla="val 1574" name="adj"/>
            </a:avLst>
          </a:prstGeom>
          <a:solidFill>
            <a:srgbClr val="FFEDE5"/>
          </a:solidFill>
          <a:ln cap="flat" cmpd="sng" w="28575">
            <a:solidFill>
              <a:srgbClr val="FFED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US" sz="1000">
                <a:latin typeface="Helvetica Neue"/>
                <a:ea typeface="Helvetica Neue"/>
                <a:cs typeface="Helvetica Neue"/>
                <a:sym typeface="Helvetica Neue"/>
              </a:rPr>
              <a:t>Collaborate to rank and select ideas for Market Validation and Testing </a:t>
            </a:r>
            <a:endParaRPr sz="600">
              <a:solidFill>
                <a:srgbClr val="000000"/>
              </a:solidFill>
              <a:latin typeface="Helvetica Neue"/>
              <a:ea typeface="Helvetica Neue"/>
              <a:cs typeface="Helvetica Neue"/>
              <a:sym typeface="Helvetica Neue"/>
            </a:endParaRPr>
          </a:p>
        </p:txBody>
      </p:sp>
      <p:cxnSp>
        <p:nvCxnSpPr>
          <p:cNvPr id="682" name="Google Shape;682;p56"/>
          <p:cNvCxnSpPr>
            <a:stCxn id="678" idx="0"/>
            <a:endCxn id="680" idx="2"/>
          </p:cNvCxnSpPr>
          <p:nvPr/>
        </p:nvCxnSpPr>
        <p:spPr>
          <a:xfrm rot="10800000">
            <a:off x="5284574" y="2543252"/>
            <a:ext cx="0" cy="303300"/>
          </a:xfrm>
          <a:prstGeom prst="straightConnector1">
            <a:avLst/>
          </a:prstGeom>
          <a:noFill/>
          <a:ln cap="flat" cmpd="sng" w="19050">
            <a:solidFill>
              <a:srgbClr val="030303"/>
            </a:solidFill>
            <a:prstDash val="solid"/>
            <a:round/>
            <a:headEnd len="med" w="med" type="none"/>
            <a:tailEnd len="med" w="med" type="none"/>
          </a:ln>
        </p:spPr>
      </p:cxnSp>
      <p:cxnSp>
        <p:nvCxnSpPr>
          <p:cNvPr id="683" name="Google Shape;683;p56"/>
          <p:cNvCxnSpPr>
            <a:stCxn id="679" idx="0"/>
            <a:endCxn id="681" idx="2"/>
          </p:cNvCxnSpPr>
          <p:nvPr/>
        </p:nvCxnSpPr>
        <p:spPr>
          <a:xfrm rot="10800000">
            <a:off x="6731034" y="2543227"/>
            <a:ext cx="0" cy="303300"/>
          </a:xfrm>
          <a:prstGeom prst="straightConnector1">
            <a:avLst/>
          </a:prstGeom>
          <a:noFill/>
          <a:ln cap="flat" cmpd="sng" w="19050">
            <a:solidFill>
              <a:srgbClr val="030303"/>
            </a:solidFill>
            <a:prstDash val="solid"/>
            <a:round/>
            <a:headEnd len="med" w="med" type="none"/>
            <a:tailEnd len="med" w="med" type="none"/>
          </a:ln>
        </p:spPr>
      </p:cxnSp>
      <p:sp>
        <p:nvSpPr>
          <p:cNvPr id="684" name="Google Shape;684;p56"/>
          <p:cNvSpPr/>
          <p:nvPr/>
        </p:nvSpPr>
        <p:spPr>
          <a:xfrm>
            <a:off x="7974694" y="2846527"/>
            <a:ext cx="405600" cy="405600"/>
          </a:xfrm>
          <a:prstGeom prst="ellipse">
            <a:avLst/>
          </a:prstGeom>
          <a:solidFill>
            <a:srgbClr val="233697"/>
          </a:solidFill>
          <a:ln cap="flat" cmpd="sng" w="19050">
            <a:solidFill>
              <a:srgbClr val="030303"/>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n-US" sz="2000">
                <a:solidFill>
                  <a:srgbClr val="FFFFFF"/>
                </a:solidFill>
                <a:latin typeface="DM Serif Display"/>
                <a:ea typeface="DM Serif Display"/>
                <a:cs typeface="DM Serif Display"/>
                <a:sym typeface="DM Serif Display"/>
              </a:rPr>
              <a:t>6</a:t>
            </a:r>
            <a:endParaRPr b="1" sz="2000">
              <a:solidFill>
                <a:srgbClr val="FFFFFF"/>
              </a:solidFill>
              <a:latin typeface="DM Serif Display"/>
              <a:ea typeface="DM Serif Display"/>
              <a:cs typeface="DM Serif Display"/>
              <a:sym typeface="DM Serif Display"/>
            </a:endParaRPr>
          </a:p>
        </p:txBody>
      </p:sp>
      <p:sp>
        <p:nvSpPr>
          <p:cNvPr id="685" name="Google Shape;685;p56"/>
          <p:cNvSpPr/>
          <p:nvPr/>
        </p:nvSpPr>
        <p:spPr>
          <a:xfrm>
            <a:off x="7509100" y="1058862"/>
            <a:ext cx="1336800" cy="1484400"/>
          </a:xfrm>
          <a:prstGeom prst="roundRect">
            <a:avLst>
              <a:gd fmla="val 1574" name="adj"/>
            </a:avLst>
          </a:prstGeom>
          <a:solidFill>
            <a:srgbClr val="FFEDE5"/>
          </a:solidFill>
          <a:ln cap="flat" cmpd="sng" w="28575">
            <a:solidFill>
              <a:srgbClr val="FFEDE5"/>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US" sz="1000">
                <a:latin typeface="Helvetica Neue"/>
                <a:ea typeface="Helvetica Neue"/>
                <a:cs typeface="Helvetica Neue"/>
                <a:sym typeface="Helvetica Neue"/>
              </a:rPr>
              <a:t>Start building the venture with the best market results</a:t>
            </a:r>
            <a:endParaRPr sz="600">
              <a:solidFill>
                <a:srgbClr val="000000"/>
              </a:solidFill>
              <a:latin typeface="Helvetica Neue"/>
              <a:ea typeface="Helvetica Neue"/>
              <a:cs typeface="Helvetica Neue"/>
              <a:sym typeface="Helvetica Neue"/>
            </a:endParaRPr>
          </a:p>
        </p:txBody>
      </p:sp>
      <p:cxnSp>
        <p:nvCxnSpPr>
          <p:cNvPr id="686" name="Google Shape;686;p56"/>
          <p:cNvCxnSpPr>
            <a:stCxn id="684" idx="0"/>
            <a:endCxn id="685" idx="2"/>
          </p:cNvCxnSpPr>
          <p:nvPr/>
        </p:nvCxnSpPr>
        <p:spPr>
          <a:xfrm rot="10800000">
            <a:off x="8177494" y="2543227"/>
            <a:ext cx="0" cy="303300"/>
          </a:xfrm>
          <a:prstGeom prst="straightConnector1">
            <a:avLst/>
          </a:prstGeom>
          <a:noFill/>
          <a:ln cap="flat" cmpd="sng" w="19050">
            <a:solidFill>
              <a:srgbClr val="030303"/>
            </a:solidFill>
            <a:prstDash val="solid"/>
            <a:round/>
            <a:headEnd len="med" w="med" type="none"/>
            <a:tailEnd len="med" w="med" type="none"/>
          </a:ln>
        </p:spPr>
      </p:cxnSp>
      <p:sp>
        <p:nvSpPr>
          <p:cNvPr id="687" name="Google Shape;687;p56"/>
          <p:cNvSpPr/>
          <p:nvPr/>
        </p:nvSpPr>
        <p:spPr>
          <a:xfrm>
            <a:off x="945200" y="4054925"/>
            <a:ext cx="5785800" cy="728700"/>
          </a:xfrm>
          <a:prstGeom prst="roundRect">
            <a:avLst>
              <a:gd fmla="val 1574" name="adj"/>
            </a:avLst>
          </a:prstGeom>
          <a:solidFill>
            <a:srgbClr val="E4F1F5"/>
          </a:solidFill>
          <a:ln cap="flat" cmpd="sng" w="28575">
            <a:solidFill>
              <a:srgbClr val="E4F1F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US" sz="800">
                <a:solidFill>
                  <a:srgbClr val="233697"/>
                </a:solidFill>
                <a:latin typeface="Roboto Mono"/>
                <a:ea typeface="Roboto Mono"/>
                <a:cs typeface="Roboto Mono"/>
                <a:sym typeface="Roboto Mono"/>
              </a:rPr>
              <a:t>TIMELINE</a:t>
            </a:r>
            <a:endParaRPr b="1" sz="800">
              <a:solidFill>
                <a:srgbClr val="233697"/>
              </a:solidFill>
              <a:latin typeface="Roboto Mono"/>
              <a:ea typeface="Roboto Mono"/>
              <a:cs typeface="Roboto Mono"/>
              <a:sym typeface="Roboto Mono"/>
            </a:endParaRPr>
          </a:p>
          <a:p>
            <a:pPr indent="0" lvl="0" marL="0" rtl="0" algn="ctr">
              <a:lnSpc>
                <a:spcPct val="100000"/>
              </a:lnSpc>
              <a:spcBef>
                <a:spcPts val="200"/>
              </a:spcBef>
              <a:spcAft>
                <a:spcPts val="0"/>
              </a:spcAft>
              <a:buNone/>
            </a:pPr>
            <a:r>
              <a:rPr b="1" lang="en-US" sz="1100">
                <a:latin typeface="Helvetica Neue"/>
                <a:ea typeface="Helvetica Neue"/>
                <a:cs typeface="Helvetica Neue"/>
                <a:sym typeface="Helvetica Neue"/>
              </a:rPr>
              <a:t>2 weeks</a:t>
            </a:r>
            <a:endParaRPr sz="700">
              <a:solidFill>
                <a:srgbClr val="000000"/>
              </a:solidFill>
              <a:latin typeface="Helvetica Neue"/>
              <a:ea typeface="Helvetica Neue"/>
              <a:cs typeface="Helvetica Neue"/>
              <a:sym typeface="Helvetica Neue"/>
            </a:endParaRPr>
          </a:p>
        </p:txBody>
      </p:sp>
      <p:cxnSp>
        <p:nvCxnSpPr>
          <p:cNvPr id="688" name="Google Shape;688;p56"/>
          <p:cNvCxnSpPr>
            <a:stCxn id="670" idx="4"/>
            <a:endCxn id="687" idx="0"/>
          </p:cNvCxnSpPr>
          <p:nvPr/>
        </p:nvCxnSpPr>
        <p:spPr>
          <a:xfrm flipH="1" rot="-5400000">
            <a:off x="1990244" y="2207102"/>
            <a:ext cx="802800" cy="2892900"/>
          </a:xfrm>
          <a:prstGeom prst="bentConnector3">
            <a:avLst>
              <a:gd fmla="val 49998" name="adj1"/>
            </a:avLst>
          </a:prstGeom>
          <a:noFill/>
          <a:ln cap="flat" cmpd="sng" w="19050">
            <a:solidFill>
              <a:srgbClr val="030303"/>
            </a:solidFill>
            <a:prstDash val="solid"/>
            <a:round/>
            <a:headEnd len="med" w="med" type="none"/>
            <a:tailEnd len="med" w="med" type="none"/>
          </a:ln>
        </p:spPr>
      </p:cxnSp>
      <p:cxnSp>
        <p:nvCxnSpPr>
          <p:cNvPr id="689" name="Google Shape;689;p56"/>
          <p:cNvCxnSpPr>
            <a:stCxn id="671" idx="4"/>
            <a:endCxn id="687" idx="0"/>
          </p:cNvCxnSpPr>
          <p:nvPr/>
        </p:nvCxnSpPr>
        <p:spPr>
          <a:xfrm flipH="1" rot="-5400000">
            <a:off x="2713404" y="2930390"/>
            <a:ext cx="802800" cy="1446300"/>
          </a:xfrm>
          <a:prstGeom prst="bentConnector3">
            <a:avLst>
              <a:gd fmla="val 49999" name="adj1"/>
            </a:avLst>
          </a:prstGeom>
          <a:noFill/>
          <a:ln cap="flat" cmpd="sng" w="19050">
            <a:solidFill>
              <a:srgbClr val="030303"/>
            </a:solidFill>
            <a:prstDash val="solid"/>
            <a:round/>
            <a:headEnd len="med" w="med" type="none"/>
            <a:tailEnd len="med" w="med" type="none"/>
          </a:ln>
        </p:spPr>
      </p:cxnSp>
      <p:cxnSp>
        <p:nvCxnSpPr>
          <p:cNvPr id="690" name="Google Shape;690;p56"/>
          <p:cNvCxnSpPr>
            <a:stCxn id="672" idx="4"/>
            <a:endCxn id="687" idx="0"/>
          </p:cNvCxnSpPr>
          <p:nvPr/>
        </p:nvCxnSpPr>
        <p:spPr>
          <a:xfrm flipH="1" rot="-5400000">
            <a:off x="3437014" y="3653252"/>
            <a:ext cx="802800" cy="600"/>
          </a:xfrm>
          <a:prstGeom prst="bentConnector3">
            <a:avLst>
              <a:gd fmla="val 49998" name="adj1"/>
            </a:avLst>
          </a:prstGeom>
          <a:noFill/>
          <a:ln cap="flat" cmpd="sng" w="19050">
            <a:solidFill>
              <a:srgbClr val="030303"/>
            </a:solidFill>
            <a:prstDash val="solid"/>
            <a:round/>
            <a:headEnd len="med" w="med" type="none"/>
            <a:tailEnd len="med" w="med" type="none"/>
          </a:ln>
        </p:spPr>
      </p:cxnSp>
      <p:cxnSp>
        <p:nvCxnSpPr>
          <p:cNvPr id="691" name="Google Shape;691;p56"/>
          <p:cNvCxnSpPr>
            <a:stCxn id="678" idx="4"/>
            <a:endCxn id="687" idx="0"/>
          </p:cNvCxnSpPr>
          <p:nvPr/>
        </p:nvCxnSpPr>
        <p:spPr>
          <a:xfrm rot="5400000">
            <a:off x="4159874" y="2930252"/>
            <a:ext cx="802800" cy="1446600"/>
          </a:xfrm>
          <a:prstGeom prst="bentConnector3">
            <a:avLst>
              <a:gd fmla="val 49998" name="adj1"/>
            </a:avLst>
          </a:prstGeom>
          <a:noFill/>
          <a:ln cap="flat" cmpd="sng" w="19050">
            <a:solidFill>
              <a:srgbClr val="030303"/>
            </a:solidFill>
            <a:prstDash val="solid"/>
            <a:round/>
            <a:headEnd len="med" w="med" type="none"/>
            <a:tailEnd len="med" w="med" type="none"/>
          </a:ln>
        </p:spPr>
      </p:cxnSp>
      <p:cxnSp>
        <p:nvCxnSpPr>
          <p:cNvPr id="692" name="Google Shape;692;p56"/>
          <p:cNvCxnSpPr>
            <a:stCxn id="679" idx="4"/>
            <a:endCxn id="687" idx="0"/>
          </p:cNvCxnSpPr>
          <p:nvPr/>
        </p:nvCxnSpPr>
        <p:spPr>
          <a:xfrm rot="5400000">
            <a:off x="4883184" y="2207077"/>
            <a:ext cx="802800" cy="2892900"/>
          </a:xfrm>
          <a:prstGeom prst="bentConnector3">
            <a:avLst>
              <a:gd fmla="val 50000" name="adj1"/>
            </a:avLst>
          </a:prstGeom>
          <a:noFill/>
          <a:ln cap="flat" cmpd="sng" w="19050">
            <a:solidFill>
              <a:srgbClr val="030303"/>
            </a:solidFill>
            <a:prstDash val="solid"/>
            <a:round/>
            <a:headEnd len="med" w="med" type="none"/>
            <a:tailEnd len="med" w="med" type="none"/>
          </a:ln>
        </p:spPr>
      </p:cxnSp>
      <p:sp>
        <p:nvSpPr>
          <p:cNvPr id="693" name="Google Shape;693;p56"/>
          <p:cNvSpPr/>
          <p:nvPr/>
        </p:nvSpPr>
        <p:spPr>
          <a:xfrm>
            <a:off x="7509100" y="4054925"/>
            <a:ext cx="1336800" cy="728700"/>
          </a:xfrm>
          <a:prstGeom prst="roundRect">
            <a:avLst>
              <a:gd fmla="val 1574" name="adj"/>
            </a:avLst>
          </a:prstGeom>
          <a:solidFill>
            <a:srgbClr val="E4F1F5"/>
          </a:solidFill>
          <a:ln cap="flat" cmpd="sng" w="28575">
            <a:solidFill>
              <a:srgbClr val="E4F1F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US" sz="800">
                <a:solidFill>
                  <a:srgbClr val="233697"/>
                </a:solidFill>
                <a:latin typeface="Roboto Mono"/>
                <a:ea typeface="Roboto Mono"/>
                <a:cs typeface="Roboto Mono"/>
                <a:sym typeface="Roboto Mono"/>
              </a:rPr>
              <a:t>TIMELINE</a:t>
            </a:r>
            <a:endParaRPr b="1" sz="800">
              <a:solidFill>
                <a:srgbClr val="233697"/>
              </a:solidFill>
              <a:latin typeface="Roboto Mono"/>
              <a:ea typeface="Roboto Mono"/>
              <a:cs typeface="Roboto Mono"/>
              <a:sym typeface="Roboto Mono"/>
            </a:endParaRPr>
          </a:p>
          <a:p>
            <a:pPr indent="0" lvl="0" marL="0" rtl="0" algn="ctr">
              <a:lnSpc>
                <a:spcPct val="100000"/>
              </a:lnSpc>
              <a:spcBef>
                <a:spcPts val="200"/>
              </a:spcBef>
              <a:spcAft>
                <a:spcPts val="0"/>
              </a:spcAft>
              <a:buNone/>
            </a:pPr>
            <a:r>
              <a:rPr b="1" lang="en-US" sz="1100">
                <a:latin typeface="Helvetica Neue"/>
                <a:ea typeface="Helvetica Neue"/>
                <a:cs typeface="Helvetica Neue"/>
                <a:sym typeface="Helvetica Neue"/>
              </a:rPr>
              <a:t>~5 months until MVP launch</a:t>
            </a:r>
            <a:endParaRPr sz="700">
              <a:solidFill>
                <a:srgbClr val="000000"/>
              </a:solidFill>
              <a:latin typeface="Helvetica Neue"/>
              <a:ea typeface="Helvetica Neue"/>
              <a:cs typeface="Helvetica Neue"/>
              <a:sym typeface="Helvetica Neue"/>
            </a:endParaRPr>
          </a:p>
        </p:txBody>
      </p:sp>
      <p:cxnSp>
        <p:nvCxnSpPr>
          <p:cNvPr id="694" name="Google Shape;694;p56"/>
          <p:cNvCxnSpPr>
            <a:stCxn id="684" idx="4"/>
            <a:endCxn id="693" idx="0"/>
          </p:cNvCxnSpPr>
          <p:nvPr/>
        </p:nvCxnSpPr>
        <p:spPr>
          <a:xfrm flipH="1" rot="-5400000">
            <a:off x="7776394" y="3653227"/>
            <a:ext cx="802800" cy="600"/>
          </a:xfrm>
          <a:prstGeom prst="bentConnector3">
            <a:avLst>
              <a:gd fmla="val 50000" name="adj1"/>
            </a:avLst>
          </a:prstGeom>
          <a:noFill/>
          <a:ln cap="flat" cmpd="sng" w="19050">
            <a:solidFill>
              <a:srgbClr val="030303"/>
            </a:solidFill>
            <a:prstDash val="solid"/>
            <a:round/>
            <a:headEnd len="med" w="med" type="none"/>
            <a:tailEnd len="med" w="med" type="none"/>
          </a:ln>
        </p:spPr>
      </p:cxnSp>
      <p:sp>
        <p:nvSpPr>
          <p:cNvPr id="695" name="Google Shape;695;p56"/>
          <p:cNvSpPr/>
          <p:nvPr/>
        </p:nvSpPr>
        <p:spPr>
          <a:xfrm>
            <a:off x="9493250" y="3323833"/>
            <a:ext cx="177600" cy="659400"/>
          </a:xfrm>
          <a:prstGeom prst="roundRect">
            <a:avLst>
              <a:gd fmla="val 1574" name="adj"/>
            </a:avLst>
          </a:prstGeom>
          <a:solidFill>
            <a:srgbClr val="FFEDE5"/>
          </a:solidFill>
          <a:ln cap="flat" cmpd="sng" w="28575">
            <a:solidFill>
              <a:srgbClr val="FFEDE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t/>
            </a:r>
            <a:endParaRPr sz="700">
              <a:solidFill>
                <a:srgbClr val="000000"/>
              </a:solidFill>
              <a:latin typeface="Helvetica Neue"/>
              <a:ea typeface="Helvetica Neue"/>
              <a:cs typeface="Helvetica Neue"/>
              <a:sym typeface="Helvetica Neue"/>
            </a:endParaRPr>
          </a:p>
        </p:txBody>
      </p:sp>
      <p:cxnSp>
        <p:nvCxnSpPr>
          <p:cNvPr id="696" name="Google Shape;696;p56"/>
          <p:cNvCxnSpPr>
            <a:stCxn id="695" idx="1"/>
            <a:endCxn id="693" idx="0"/>
          </p:cNvCxnSpPr>
          <p:nvPr/>
        </p:nvCxnSpPr>
        <p:spPr>
          <a:xfrm flipH="1">
            <a:off x="8177450" y="3653533"/>
            <a:ext cx="1315800" cy="401400"/>
          </a:xfrm>
          <a:prstGeom prst="bentConnector2">
            <a:avLst/>
          </a:prstGeom>
          <a:noFill/>
          <a:ln cap="flat" cmpd="sng" w="19050">
            <a:solidFill>
              <a:srgbClr val="030303"/>
            </a:solidFill>
            <a:prstDash val="solid"/>
            <a:round/>
            <a:headEnd len="med" w="med" type="none"/>
            <a:tailEnd len="med" w="med"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pic>
        <p:nvPicPr>
          <p:cNvPr id="701" name="Google Shape;701;p57"/>
          <p:cNvPicPr preferRelativeResize="0"/>
          <p:nvPr/>
        </p:nvPicPr>
        <p:blipFill rotWithShape="1">
          <a:blip r:embed="rId3">
            <a:alphaModFix/>
          </a:blip>
          <a:srcRect b="0" l="0" r="1195" t="0"/>
          <a:stretch/>
        </p:blipFill>
        <p:spPr>
          <a:xfrm rot="-1335458">
            <a:off x="5285474" y="-1387237"/>
            <a:ext cx="4229702" cy="7204075"/>
          </a:xfrm>
          <a:prstGeom prst="rect">
            <a:avLst/>
          </a:prstGeom>
          <a:noFill/>
          <a:ln>
            <a:noFill/>
          </a:ln>
        </p:spPr>
      </p:pic>
      <p:sp>
        <p:nvSpPr>
          <p:cNvPr id="702" name="Google Shape;702;p57"/>
          <p:cNvSpPr txBox="1"/>
          <p:nvPr>
            <p:ph idx="4294967295" type="title"/>
          </p:nvPr>
        </p:nvSpPr>
        <p:spPr>
          <a:xfrm>
            <a:off x="229375" y="91944"/>
            <a:ext cx="4158600" cy="2609700"/>
          </a:xfrm>
          <a:prstGeom prst="rect">
            <a:avLst/>
          </a:prstGeom>
        </p:spPr>
        <p:txBody>
          <a:bodyPr anchorCtr="0" anchor="b" bIns="91425" lIns="0"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US" sz="3500"/>
              <a:t>The </a:t>
            </a:r>
            <a:r>
              <a:rPr lang="en-US" sz="3500">
                <a:highlight>
                  <a:srgbClr val="FFDACA"/>
                </a:highlight>
              </a:rPr>
              <a:t>ROI Engine</a:t>
            </a:r>
            <a:r>
              <a:rPr lang="en-US" sz="3500"/>
              <a:t> </a:t>
            </a:r>
            <a:br>
              <a:rPr lang="en-US" sz="3500"/>
            </a:br>
            <a:r>
              <a:rPr lang="en-US" sz="3500"/>
              <a:t>for Innovation, Strategy, &amp; Investment teams</a:t>
            </a:r>
            <a:endParaRPr sz="600">
              <a:solidFill>
                <a:schemeClr val="dk1"/>
              </a:solidFill>
            </a:endParaRPr>
          </a:p>
        </p:txBody>
      </p:sp>
      <p:sp>
        <p:nvSpPr>
          <p:cNvPr id="703" name="Google Shape;703;p57"/>
          <p:cNvSpPr txBox="1"/>
          <p:nvPr/>
        </p:nvSpPr>
        <p:spPr>
          <a:xfrm>
            <a:off x="229375" y="2642090"/>
            <a:ext cx="4117500" cy="615600"/>
          </a:xfrm>
          <a:prstGeom prst="rect">
            <a:avLst/>
          </a:prstGeom>
          <a:noFill/>
          <a:ln>
            <a:noFill/>
          </a:ln>
        </p:spPr>
        <p:txBody>
          <a:bodyPr anchorCtr="0" anchor="t" bIns="91425" lIns="0" spcFirstLastPara="1" rIns="91425" wrap="square" tIns="91425">
            <a:spAutoFit/>
          </a:bodyPr>
          <a:lstStyle/>
          <a:p>
            <a:pPr indent="0" lvl="0" marL="0" rtl="0" algn="l">
              <a:lnSpc>
                <a:spcPct val="95000"/>
              </a:lnSpc>
              <a:spcBef>
                <a:spcPts val="0"/>
              </a:spcBef>
              <a:spcAft>
                <a:spcPts val="0"/>
              </a:spcAft>
              <a:buNone/>
            </a:pPr>
            <a:r>
              <a:rPr lang="en-US">
                <a:solidFill>
                  <a:schemeClr val="dk1"/>
                </a:solidFill>
                <a:latin typeface="Helvetica Neue Light"/>
                <a:ea typeface="Helvetica Neue Light"/>
                <a:cs typeface="Helvetica Neue Light"/>
                <a:sym typeface="Helvetica Neue Light"/>
              </a:rPr>
              <a:t>Research, Discover, ‍Market Test, </a:t>
            </a:r>
            <a:br>
              <a:rPr lang="en-US">
                <a:solidFill>
                  <a:schemeClr val="dk1"/>
                </a:solidFill>
                <a:latin typeface="Helvetica Neue Light"/>
                <a:ea typeface="Helvetica Neue Light"/>
                <a:cs typeface="Helvetica Neue Light"/>
                <a:sym typeface="Helvetica Neue Light"/>
              </a:rPr>
            </a:br>
            <a:r>
              <a:rPr lang="en-US">
                <a:solidFill>
                  <a:schemeClr val="dk1"/>
                </a:solidFill>
                <a:latin typeface="Helvetica Neue Light"/>
                <a:ea typeface="Helvetica Neue Light"/>
                <a:cs typeface="Helvetica Neue Light"/>
                <a:sym typeface="Helvetica Neue Light"/>
              </a:rPr>
              <a:t>Deliver &amp; Grow Ventures </a:t>
            </a:r>
            <a:r>
              <a:rPr lang="en-US" u="sng">
                <a:solidFill>
                  <a:schemeClr val="dk1"/>
                </a:solidFill>
                <a:latin typeface="Helvetica Neue"/>
                <a:ea typeface="Helvetica Neue"/>
                <a:cs typeface="Helvetica Neue"/>
                <a:sym typeface="Helvetica Neue"/>
              </a:rPr>
              <a:t>100x faster</a:t>
            </a:r>
            <a:endParaRPr>
              <a:latin typeface="Helvetica Neue"/>
              <a:ea typeface="Helvetica Neue"/>
              <a:cs typeface="Helvetica Neue"/>
              <a:sym typeface="Helvetica Neue"/>
            </a:endParaRPr>
          </a:p>
        </p:txBody>
      </p:sp>
      <p:sp>
        <p:nvSpPr>
          <p:cNvPr id="704" name="Google Shape;704;p57"/>
          <p:cNvSpPr txBox="1"/>
          <p:nvPr>
            <p:ph idx="4294967295" type="title"/>
          </p:nvPr>
        </p:nvSpPr>
        <p:spPr>
          <a:xfrm>
            <a:off x="289750" y="3257700"/>
            <a:ext cx="1485900" cy="471000"/>
          </a:xfrm>
          <a:prstGeom prst="rect">
            <a:avLst/>
          </a:prstGeom>
        </p:spPr>
        <p:txBody>
          <a:bodyPr anchorCtr="0" anchor="b" bIns="91400" lIns="91400" spcFirstLastPara="1" rIns="91400" wrap="square" tIns="91400">
            <a:noAutofit/>
          </a:bodyPr>
          <a:lstStyle/>
          <a:p>
            <a:pPr indent="0" lvl="0" marL="0" rtl="0" algn="r">
              <a:spcBef>
                <a:spcPts val="0"/>
              </a:spcBef>
              <a:spcAft>
                <a:spcPts val="0"/>
              </a:spcAft>
              <a:buNone/>
            </a:pPr>
            <a:r>
              <a:rPr lang="en-US" sz="1500">
                <a:solidFill>
                  <a:schemeClr val="dk1"/>
                </a:solidFill>
              </a:rPr>
              <a:t>Research AI</a:t>
            </a:r>
            <a:endParaRPr sz="1500">
              <a:solidFill>
                <a:schemeClr val="dk1"/>
              </a:solidFill>
            </a:endParaRPr>
          </a:p>
        </p:txBody>
      </p:sp>
      <p:pic>
        <p:nvPicPr>
          <p:cNvPr id="705" name="Google Shape;705;p57"/>
          <p:cNvPicPr preferRelativeResize="0"/>
          <p:nvPr/>
        </p:nvPicPr>
        <p:blipFill>
          <a:blip r:embed="rId4">
            <a:alphaModFix/>
          </a:blip>
          <a:stretch>
            <a:fillRect/>
          </a:stretch>
        </p:blipFill>
        <p:spPr>
          <a:xfrm>
            <a:off x="246150" y="3410795"/>
            <a:ext cx="234225" cy="225225"/>
          </a:xfrm>
          <a:prstGeom prst="rect">
            <a:avLst/>
          </a:prstGeom>
          <a:noFill/>
          <a:ln>
            <a:noFill/>
          </a:ln>
        </p:spPr>
      </p:pic>
      <p:sp>
        <p:nvSpPr>
          <p:cNvPr id="706" name="Google Shape;706;p57"/>
          <p:cNvSpPr txBox="1"/>
          <p:nvPr>
            <p:ph idx="4294967295" type="title"/>
          </p:nvPr>
        </p:nvSpPr>
        <p:spPr>
          <a:xfrm>
            <a:off x="1690375" y="3261477"/>
            <a:ext cx="2061600" cy="471000"/>
          </a:xfrm>
          <a:prstGeom prst="rect">
            <a:avLst/>
          </a:prstGeom>
        </p:spPr>
        <p:txBody>
          <a:bodyPr anchorCtr="0" anchor="b" bIns="91400" lIns="91400" spcFirstLastPara="1" rIns="91400" wrap="square" tIns="91400">
            <a:noAutofit/>
          </a:bodyPr>
          <a:lstStyle/>
          <a:p>
            <a:pPr indent="0" lvl="0" marL="0" rtl="0" algn="r">
              <a:spcBef>
                <a:spcPts val="0"/>
              </a:spcBef>
              <a:spcAft>
                <a:spcPts val="0"/>
              </a:spcAft>
              <a:buNone/>
            </a:pPr>
            <a:r>
              <a:rPr lang="en-US" sz="1500">
                <a:solidFill>
                  <a:schemeClr val="dk1"/>
                </a:solidFill>
              </a:rPr>
              <a:t>Discovery AI</a:t>
            </a:r>
            <a:endParaRPr sz="1500">
              <a:solidFill>
                <a:schemeClr val="dk1"/>
              </a:solidFill>
            </a:endParaRPr>
          </a:p>
        </p:txBody>
      </p:sp>
      <p:pic>
        <p:nvPicPr>
          <p:cNvPr id="707" name="Google Shape;707;p57"/>
          <p:cNvPicPr preferRelativeResize="0"/>
          <p:nvPr/>
        </p:nvPicPr>
        <p:blipFill>
          <a:blip r:embed="rId5">
            <a:alphaModFix/>
          </a:blip>
          <a:stretch>
            <a:fillRect/>
          </a:stretch>
        </p:blipFill>
        <p:spPr>
          <a:xfrm>
            <a:off x="2200708" y="3386666"/>
            <a:ext cx="234225" cy="269360"/>
          </a:xfrm>
          <a:prstGeom prst="rect">
            <a:avLst/>
          </a:prstGeom>
          <a:noFill/>
          <a:ln>
            <a:noFill/>
          </a:ln>
        </p:spPr>
      </p:pic>
      <p:sp>
        <p:nvSpPr>
          <p:cNvPr id="708" name="Google Shape;708;p57"/>
          <p:cNvSpPr txBox="1"/>
          <p:nvPr>
            <p:ph idx="4294967295" type="title"/>
          </p:nvPr>
        </p:nvSpPr>
        <p:spPr>
          <a:xfrm>
            <a:off x="4002375" y="3257700"/>
            <a:ext cx="2061600" cy="471000"/>
          </a:xfrm>
          <a:prstGeom prst="rect">
            <a:avLst/>
          </a:prstGeom>
        </p:spPr>
        <p:txBody>
          <a:bodyPr anchorCtr="0" anchor="b" bIns="91400" lIns="91400" spcFirstLastPara="1" rIns="91400" wrap="square" tIns="91400">
            <a:noAutofit/>
          </a:bodyPr>
          <a:lstStyle/>
          <a:p>
            <a:pPr indent="0" lvl="0" marL="0" rtl="0" algn="r">
              <a:spcBef>
                <a:spcPts val="0"/>
              </a:spcBef>
              <a:spcAft>
                <a:spcPts val="0"/>
              </a:spcAft>
              <a:buNone/>
            </a:pPr>
            <a:r>
              <a:rPr lang="en-US" sz="1500">
                <a:solidFill>
                  <a:schemeClr val="dk1"/>
                </a:solidFill>
              </a:rPr>
              <a:t>Market Test AI</a:t>
            </a:r>
            <a:endParaRPr sz="1500">
              <a:solidFill>
                <a:schemeClr val="dk1"/>
              </a:solidFill>
            </a:endParaRPr>
          </a:p>
        </p:txBody>
      </p:sp>
      <p:pic>
        <p:nvPicPr>
          <p:cNvPr id="709" name="Google Shape;709;p57"/>
          <p:cNvPicPr preferRelativeResize="0"/>
          <p:nvPr/>
        </p:nvPicPr>
        <p:blipFill>
          <a:blip r:embed="rId6">
            <a:alphaModFix/>
          </a:blip>
          <a:stretch>
            <a:fillRect/>
          </a:stretch>
        </p:blipFill>
        <p:spPr>
          <a:xfrm>
            <a:off x="4337785" y="3405098"/>
            <a:ext cx="234225" cy="236616"/>
          </a:xfrm>
          <a:prstGeom prst="rect">
            <a:avLst/>
          </a:prstGeom>
          <a:noFill/>
          <a:ln>
            <a:noFill/>
          </a:ln>
        </p:spPr>
      </p:pic>
      <p:sp>
        <p:nvSpPr>
          <p:cNvPr id="710" name="Google Shape;710;p57"/>
          <p:cNvSpPr txBox="1"/>
          <p:nvPr/>
        </p:nvSpPr>
        <p:spPr>
          <a:xfrm>
            <a:off x="229375" y="3728700"/>
            <a:ext cx="1660200" cy="1308300"/>
          </a:xfrm>
          <a:prstGeom prst="rect">
            <a:avLst/>
          </a:prstGeom>
          <a:noFill/>
          <a:ln>
            <a:noFill/>
          </a:ln>
        </p:spPr>
        <p:txBody>
          <a:bodyPr anchorCtr="0" anchor="t" bIns="91425" lIns="91425" spcFirstLastPara="1" rIns="91425" wrap="square" tIns="91425">
            <a:spAutoFit/>
          </a:bodyPr>
          <a:lstStyle/>
          <a:p>
            <a:pPr indent="-200025" lvl="0" marL="200025" rtl="0" algn="l">
              <a:spcBef>
                <a:spcPts val="0"/>
              </a:spcBef>
              <a:spcAft>
                <a:spcPts val="0"/>
              </a:spcAft>
              <a:buClr>
                <a:srgbClr val="233697"/>
              </a:buClr>
              <a:buSzPts val="900"/>
              <a:buFont typeface="Helvetica Neue"/>
              <a:buChar char="一"/>
            </a:pPr>
            <a:r>
              <a:rPr lang="en-US" sz="900">
                <a:solidFill>
                  <a:srgbClr val="030303"/>
                </a:solidFill>
                <a:latin typeface="Helvetica Neue"/>
                <a:ea typeface="Helvetica Neue"/>
                <a:cs typeface="Helvetica Neue"/>
                <a:sym typeface="Helvetica Neue"/>
              </a:rPr>
              <a:t>Agent-based research</a:t>
            </a:r>
            <a:endParaRPr sz="900">
              <a:solidFill>
                <a:srgbClr val="030303"/>
              </a:solidFill>
              <a:latin typeface="Helvetica Neue"/>
              <a:ea typeface="Helvetica Neue"/>
              <a:cs typeface="Helvetica Neue"/>
              <a:sym typeface="Helvetica Neue"/>
            </a:endParaRPr>
          </a:p>
          <a:p>
            <a:pPr indent="-200025" lvl="0" marL="200025" rtl="0" algn="l">
              <a:spcBef>
                <a:spcPts val="300"/>
              </a:spcBef>
              <a:spcAft>
                <a:spcPts val="0"/>
              </a:spcAft>
              <a:buClr>
                <a:srgbClr val="233697"/>
              </a:buClr>
              <a:buSzPts val="900"/>
              <a:buFont typeface="Helvetica Neue"/>
              <a:buChar char="一"/>
            </a:pPr>
            <a:r>
              <a:rPr lang="en-US" sz="900">
                <a:solidFill>
                  <a:srgbClr val="030303"/>
                </a:solidFill>
                <a:latin typeface="Helvetica Neue"/>
                <a:ea typeface="Helvetica Neue"/>
                <a:cs typeface="Helvetica Neue"/>
                <a:sym typeface="Helvetica Neue"/>
              </a:rPr>
              <a:t>Private Datasets</a:t>
            </a:r>
            <a:endParaRPr sz="900">
              <a:solidFill>
                <a:srgbClr val="030303"/>
              </a:solidFill>
              <a:latin typeface="Helvetica Neue"/>
              <a:ea typeface="Helvetica Neue"/>
              <a:cs typeface="Helvetica Neue"/>
              <a:sym typeface="Helvetica Neue"/>
            </a:endParaRPr>
          </a:p>
          <a:p>
            <a:pPr indent="-200025" lvl="0" marL="200025" rtl="0" algn="l">
              <a:spcBef>
                <a:spcPts val="300"/>
              </a:spcBef>
              <a:spcAft>
                <a:spcPts val="0"/>
              </a:spcAft>
              <a:buClr>
                <a:srgbClr val="233697"/>
              </a:buClr>
              <a:buSzPts val="900"/>
              <a:buFont typeface="Helvetica Neue"/>
              <a:buChar char="一"/>
            </a:pPr>
            <a:r>
              <a:rPr lang="en-US" sz="900">
                <a:solidFill>
                  <a:srgbClr val="030303"/>
                </a:solidFill>
                <a:latin typeface="Helvetica Neue"/>
                <a:ea typeface="Helvetica Neue"/>
                <a:cs typeface="Helvetica Neue"/>
                <a:sym typeface="Helvetica Neue"/>
              </a:rPr>
              <a:t>Market sizing, Trends, Segmentation, Challenges</a:t>
            </a:r>
            <a:endParaRPr sz="900">
              <a:solidFill>
                <a:srgbClr val="030303"/>
              </a:solidFill>
              <a:latin typeface="Helvetica Neue"/>
              <a:ea typeface="Helvetica Neue"/>
              <a:cs typeface="Helvetica Neue"/>
              <a:sym typeface="Helvetica Neue"/>
            </a:endParaRPr>
          </a:p>
          <a:p>
            <a:pPr indent="-200025" lvl="0" marL="200025" rtl="0" algn="l">
              <a:spcBef>
                <a:spcPts val="300"/>
              </a:spcBef>
              <a:spcAft>
                <a:spcPts val="0"/>
              </a:spcAft>
              <a:buClr>
                <a:srgbClr val="233697"/>
              </a:buClr>
              <a:buSzPts val="900"/>
              <a:buFont typeface="Helvetica Neue"/>
              <a:buChar char="一"/>
            </a:pPr>
            <a:r>
              <a:rPr lang="en-US" sz="900">
                <a:solidFill>
                  <a:srgbClr val="030303"/>
                </a:solidFill>
                <a:latin typeface="Helvetica Neue"/>
                <a:ea typeface="Helvetica Neue"/>
                <a:cs typeface="Helvetica Neue"/>
                <a:sym typeface="Helvetica Neue"/>
              </a:rPr>
              <a:t>Startups and VCs</a:t>
            </a:r>
            <a:endParaRPr sz="900">
              <a:solidFill>
                <a:srgbClr val="030303"/>
              </a:solidFill>
              <a:latin typeface="Helvetica Neue"/>
              <a:ea typeface="Helvetica Neue"/>
              <a:cs typeface="Helvetica Neue"/>
              <a:sym typeface="Helvetica Neue"/>
            </a:endParaRPr>
          </a:p>
          <a:p>
            <a:pPr indent="-200025" lvl="0" marL="200025" rtl="0" algn="l">
              <a:spcBef>
                <a:spcPts val="300"/>
              </a:spcBef>
              <a:spcAft>
                <a:spcPts val="300"/>
              </a:spcAft>
              <a:buClr>
                <a:srgbClr val="233697"/>
              </a:buClr>
              <a:buSzPts val="900"/>
              <a:buFont typeface="Helvetica Neue"/>
              <a:buChar char="一"/>
            </a:pPr>
            <a:r>
              <a:rPr lang="en-US" sz="900">
                <a:solidFill>
                  <a:srgbClr val="030303"/>
                </a:solidFill>
                <a:latin typeface="Helvetica Neue"/>
                <a:ea typeface="Helvetica Neue"/>
                <a:cs typeface="Helvetica Neue"/>
                <a:sym typeface="Helvetica Neue"/>
              </a:rPr>
              <a:t>All Sources</a:t>
            </a:r>
            <a:endParaRPr sz="900">
              <a:solidFill>
                <a:srgbClr val="030303"/>
              </a:solidFill>
              <a:latin typeface="Helvetica Neue"/>
              <a:ea typeface="Helvetica Neue"/>
              <a:cs typeface="Helvetica Neue"/>
              <a:sym typeface="Helvetica Neue"/>
            </a:endParaRPr>
          </a:p>
        </p:txBody>
      </p:sp>
      <p:sp>
        <p:nvSpPr>
          <p:cNvPr id="711" name="Google Shape;711;p57"/>
          <p:cNvSpPr txBox="1"/>
          <p:nvPr/>
        </p:nvSpPr>
        <p:spPr>
          <a:xfrm>
            <a:off x="2200700" y="3736250"/>
            <a:ext cx="1801800" cy="1308300"/>
          </a:xfrm>
          <a:prstGeom prst="rect">
            <a:avLst/>
          </a:prstGeom>
          <a:noFill/>
          <a:ln>
            <a:noFill/>
          </a:ln>
        </p:spPr>
        <p:txBody>
          <a:bodyPr anchorCtr="0" anchor="t" bIns="91425" lIns="91425" spcFirstLastPara="1" rIns="91425" wrap="square" tIns="91425">
            <a:spAutoFit/>
          </a:bodyPr>
          <a:lstStyle/>
          <a:p>
            <a:pPr indent="-200025" lvl="0" marL="200025" rtl="0" algn="l">
              <a:spcBef>
                <a:spcPts val="0"/>
              </a:spcBef>
              <a:spcAft>
                <a:spcPts val="0"/>
              </a:spcAft>
              <a:buClr>
                <a:srgbClr val="233697"/>
              </a:buClr>
              <a:buSzPts val="900"/>
              <a:buFont typeface="Helvetica Neue"/>
              <a:buChar char="一"/>
            </a:pPr>
            <a:r>
              <a:rPr lang="en-US" sz="900">
                <a:solidFill>
                  <a:srgbClr val="030303"/>
                </a:solidFill>
                <a:latin typeface="Helvetica Neue"/>
                <a:ea typeface="Helvetica Neue"/>
                <a:cs typeface="Helvetica Neue"/>
                <a:sym typeface="Helvetica Neue"/>
              </a:rPr>
              <a:t>Venture Discovery</a:t>
            </a:r>
            <a:endParaRPr sz="900">
              <a:solidFill>
                <a:srgbClr val="030303"/>
              </a:solidFill>
              <a:latin typeface="Helvetica Neue"/>
              <a:ea typeface="Helvetica Neue"/>
              <a:cs typeface="Helvetica Neue"/>
              <a:sym typeface="Helvetica Neue"/>
            </a:endParaRPr>
          </a:p>
          <a:p>
            <a:pPr indent="-200025" lvl="0" marL="200025" rtl="0" algn="l">
              <a:spcBef>
                <a:spcPts val="300"/>
              </a:spcBef>
              <a:spcAft>
                <a:spcPts val="0"/>
              </a:spcAft>
              <a:buClr>
                <a:srgbClr val="233697"/>
              </a:buClr>
              <a:buSzPts val="900"/>
              <a:buFont typeface="Helvetica Neue"/>
              <a:buChar char="一"/>
            </a:pPr>
            <a:r>
              <a:rPr lang="en-US" sz="900">
                <a:solidFill>
                  <a:srgbClr val="030303"/>
                </a:solidFill>
                <a:latin typeface="Helvetica Neue"/>
                <a:ea typeface="Helvetica Neue"/>
                <a:cs typeface="Helvetica Neue"/>
                <a:sym typeface="Helvetica Neue"/>
              </a:rPr>
              <a:t>Venture Ranking</a:t>
            </a:r>
            <a:endParaRPr sz="900">
              <a:solidFill>
                <a:srgbClr val="030303"/>
              </a:solidFill>
              <a:latin typeface="Helvetica Neue"/>
              <a:ea typeface="Helvetica Neue"/>
              <a:cs typeface="Helvetica Neue"/>
              <a:sym typeface="Helvetica Neue"/>
            </a:endParaRPr>
          </a:p>
          <a:p>
            <a:pPr indent="-200025" lvl="0" marL="200025" rtl="0" algn="l">
              <a:spcBef>
                <a:spcPts val="300"/>
              </a:spcBef>
              <a:spcAft>
                <a:spcPts val="0"/>
              </a:spcAft>
              <a:buClr>
                <a:srgbClr val="233697"/>
              </a:buClr>
              <a:buSzPts val="900"/>
              <a:buFont typeface="Helvetica Neue"/>
              <a:buChar char="一"/>
            </a:pPr>
            <a:r>
              <a:rPr lang="en-US" sz="900">
                <a:solidFill>
                  <a:srgbClr val="030303"/>
                </a:solidFill>
                <a:latin typeface="Helvetica Neue"/>
                <a:ea typeface="Helvetica Neue"/>
                <a:cs typeface="Helvetica Neue"/>
                <a:sym typeface="Helvetica Neue"/>
              </a:rPr>
              <a:t>Personas, Interview Simulation, Customer journeys</a:t>
            </a:r>
            <a:endParaRPr sz="900">
              <a:solidFill>
                <a:srgbClr val="030303"/>
              </a:solidFill>
              <a:latin typeface="Helvetica Neue"/>
              <a:ea typeface="Helvetica Neue"/>
              <a:cs typeface="Helvetica Neue"/>
              <a:sym typeface="Helvetica Neue"/>
            </a:endParaRPr>
          </a:p>
          <a:p>
            <a:pPr indent="-200025" lvl="0" marL="200025" rtl="0" algn="l">
              <a:spcBef>
                <a:spcPts val="300"/>
              </a:spcBef>
              <a:spcAft>
                <a:spcPts val="0"/>
              </a:spcAft>
              <a:buClr>
                <a:srgbClr val="233697"/>
              </a:buClr>
              <a:buSzPts val="900"/>
              <a:buFont typeface="Helvetica Neue"/>
              <a:buChar char="一"/>
            </a:pPr>
            <a:r>
              <a:rPr lang="en-US" sz="900">
                <a:solidFill>
                  <a:srgbClr val="030303"/>
                </a:solidFill>
                <a:latin typeface="Helvetica Neue"/>
                <a:ea typeface="Helvetica Neue"/>
                <a:cs typeface="Helvetica Neue"/>
                <a:sym typeface="Helvetica Neue"/>
              </a:rPr>
              <a:t>Venture Recommendations</a:t>
            </a:r>
            <a:endParaRPr sz="900">
              <a:solidFill>
                <a:srgbClr val="030303"/>
              </a:solidFill>
              <a:latin typeface="Helvetica Neue"/>
              <a:ea typeface="Helvetica Neue"/>
              <a:cs typeface="Helvetica Neue"/>
              <a:sym typeface="Helvetica Neue"/>
            </a:endParaRPr>
          </a:p>
          <a:p>
            <a:pPr indent="-200025" lvl="0" marL="200025" rtl="0" algn="l">
              <a:spcBef>
                <a:spcPts val="300"/>
              </a:spcBef>
              <a:spcAft>
                <a:spcPts val="300"/>
              </a:spcAft>
              <a:buClr>
                <a:srgbClr val="233697"/>
              </a:buClr>
              <a:buSzPts val="900"/>
              <a:buFont typeface="Helvetica Neue"/>
              <a:buChar char="一"/>
            </a:pPr>
            <a:r>
              <a:rPr lang="en-US" sz="900">
                <a:solidFill>
                  <a:srgbClr val="030303"/>
                </a:solidFill>
                <a:latin typeface="Helvetica Neue"/>
                <a:ea typeface="Helvetica Neue"/>
                <a:cs typeface="Helvetica Neue"/>
                <a:sym typeface="Helvetica Neue"/>
              </a:rPr>
              <a:t>White-space Analysis</a:t>
            </a:r>
            <a:endParaRPr sz="900">
              <a:solidFill>
                <a:srgbClr val="030303"/>
              </a:solidFill>
              <a:latin typeface="Helvetica Neue"/>
              <a:ea typeface="Helvetica Neue"/>
              <a:cs typeface="Helvetica Neue"/>
              <a:sym typeface="Helvetica Neue"/>
            </a:endParaRPr>
          </a:p>
        </p:txBody>
      </p:sp>
      <p:sp>
        <p:nvSpPr>
          <p:cNvPr id="712" name="Google Shape;712;p57"/>
          <p:cNvSpPr txBox="1"/>
          <p:nvPr/>
        </p:nvSpPr>
        <p:spPr>
          <a:xfrm>
            <a:off x="4346875" y="3736250"/>
            <a:ext cx="1801800" cy="1169700"/>
          </a:xfrm>
          <a:prstGeom prst="rect">
            <a:avLst/>
          </a:prstGeom>
          <a:noFill/>
          <a:ln>
            <a:noFill/>
          </a:ln>
        </p:spPr>
        <p:txBody>
          <a:bodyPr anchorCtr="0" anchor="t" bIns="91425" lIns="91425" spcFirstLastPara="1" rIns="91425" wrap="square" tIns="91425">
            <a:spAutoFit/>
          </a:bodyPr>
          <a:lstStyle/>
          <a:p>
            <a:pPr indent="-200025" lvl="0" marL="200025" rtl="0" algn="l">
              <a:spcBef>
                <a:spcPts val="0"/>
              </a:spcBef>
              <a:spcAft>
                <a:spcPts val="0"/>
              </a:spcAft>
              <a:buClr>
                <a:srgbClr val="233697"/>
              </a:buClr>
              <a:buSzPts val="900"/>
              <a:buFont typeface="Helvetica Neue"/>
              <a:buChar char="一"/>
            </a:pPr>
            <a:r>
              <a:rPr lang="en-US" sz="900">
                <a:solidFill>
                  <a:srgbClr val="030303"/>
                </a:solidFill>
                <a:latin typeface="Helvetica Neue"/>
                <a:ea typeface="Helvetica Neue"/>
                <a:cs typeface="Helvetica Neue"/>
                <a:sym typeface="Helvetica Neue"/>
              </a:rPr>
              <a:t>Feature Breakdown</a:t>
            </a:r>
            <a:endParaRPr sz="900">
              <a:solidFill>
                <a:srgbClr val="030303"/>
              </a:solidFill>
              <a:latin typeface="Helvetica Neue"/>
              <a:ea typeface="Helvetica Neue"/>
              <a:cs typeface="Helvetica Neue"/>
              <a:sym typeface="Helvetica Neue"/>
            </a:endParaRPr>
          </a:p>
          <a:p>
            <a:pPr indent="-200025" lvl="0" marL="200025" rtl="0" algn="l">
              <a:spcBef>
                <a:spcPts val="300"/>
              </a:spcBef>
              <a:spcAft>
                <a:spcPts val="0"/>
              </a:spcAft>
              <a:buClr>
                <a:srgbClr val="233697"/>
              </a:buClr>
              <a:buSzPts val="900"/>
              <a:buFont typeface="Helvetica Neue"/>
              <a:buChar char="一"/>
            </a:pPr>
            <a:r>
              <a:rPr lang="en-US" sz="900">
                <a:solidFill>
                  <a:srgbClr val="030303"/>
                </a:solidFill>
                <a:latin typeface="Helvetica Neue"/>
                <a:ea typeface="Helvetica Neue"/>
                <a:cs typeface="Helvetica Neue"/>
                <a:sym typeface="Helvetica Neue"/>
              </a:rPr>
              <a:t>Target Audiences</a:t>
            </a:r>
            <a:endParaRPr sz="900">
              <a:solidFill>
                <a:srgbClr val="030303"/>
              </a:solidFill>
              <a:latin typeface="Helvetica Neue"/>
              <a:ea typeface="Helvetica Neue"/>
              <a:cs typeface="Helvetica Neue"/>
              <a:sym typeface="Helvetica Neue"/>
            </a:endParaRPr>
          </a:p>
          <a:p>
            <a:pPr indent="-200025" lvl="0" marL="200025" rtl="0" algn="l">
              <a:spcBef>
                <a:spcPts val="300"/>
              </a:spcBef>
              <a:spcAft>
                <a:spcPts val="0"/>
              </a:spcAft>
              <a:buClr>
                <a:srgbClr val="233697"/>
              </a:buClr>
              <a:buSzPts val="900"/>
              <a:buFont typeface="Helvetica Neue"/>
              <a:buChar char="一"/>
            </a:pPr>
            <a:r>
              <a:rPr lang="en-US" sz="900">
                <a:solidFill>
                  <a:srgbClr val="030303"/>
                </a:solidFill>
                <a:latin typeface="Helvetica Neue"/>
                <a:ea typeface="Helvetica Neue"/>
                <a:cs typeface="Helvetica Neue"/>
                <a:sym typeface="Helvetica Neue"/>
              </a:rPr>
              <a:t>Campaign Design</a:t>
            </a:r>
            <a:endParaRPr sz="900">
              <a:solidFill>
                <a:srgbClr val="030303"/>
              </a:solidFill>
              <a:latin typeface="Helvetica Neue"/>
              <a:ea typeface="Helvetica Neue"/>
              <a:cs typeface="Helvetica Neue"/>
              <a:sym typeface="Helvetica Neue"/>
            </a:endParaRPr>
          </a:p>
          <a:p>
            <a:pPr indent="-200025" lvl="0" marL="200025" rtl="0" algn="l">
              <a:spcBef>
                <a:spcPts val="300"/>
              </a:spcBef>
              <a:spcAft>
                <a:spcPts val="0"/>
              </a:spcAft>
              <a:buClr>
                <a:srgbClr val="233697"/>
              </a:buClr>
              <a:buSzPts val="900"/>
              <a:buFont typeface="Helvetica Neue"/>
              <a:buChar char="一"/>
            </a:pPr>
            <a:r>
              <a:rPr lang="en-US" sz="900">
                <a:solidFill>
                  <a:srgbClr val="030303"/>
                </a:solidFill>
                <a:latin typeface="Helvetica Neue"/>
                <a:ea typeface="Helvetica Neue"/>
                <a:cs typeface="Helvetica Neue"/>
                <a:sym typeface="Helvetica Neue"/>
              </a:rPr>
              <a:t>Microsite Generation</a:t>
            </a:r>
            <a:endParaRPr sz="900">
              <a:solidFill>
                <a:srgbClr val="030303"/>
              </a:solidFill>
              <a:latin typeface="Helvetica Neue"/>
              <a:ea typeface="Helvetica Neue"/>
              <a:cs typeface="Helvetica Neue"/>
              <a:sym typeface="Helvetica Neue"/>
            </a:endParaRPr>
          </a:p>
          <a:p>
            <a:pPr indent="-200025" lvl="0" marL="200025" rtl="0" algn="l">
              <a:spcBef>
                <a:spcPts val="300"/>
              </a:spcBef>
              <a:spcAft>
                <a:spcPts val="300"/>
              </a:spcAft>
              <a:buClr>
                <a:srgbClr val="233697"/>
              </a:buClr>
              <a:buSzPts val="900"/>
              <a:buFont typeface="Helvetica Neue"/>
              <a:buChar char="一"/>
            </a:pPr>
            <a:r>
              <a:rPr lang="en-US" sz="900">
                <a:solidFill>
                  <a:srgbClr val="030303"/>
                </a:solidFill>
                <a:latin typeface="Helvetica Neue"/>
                <a:ea typeface="Helvetica Neue"/>
                <a:cs typeface="Helvetica Neue"/>
                <a:sym typeface="Helvetica Neue"/>
              </a:rPr>
              <a:t>Multivariate Multigenerational testing</a:t>
            </a:r>
            <a:endParaRPr sz="900">
              <a:solidFill>
                <a:srgbClr val="030303"/>
              </a:solidFill>
              <a:latin typeface="Helvetica Neue"/>
              <a:ea typeface="Helvetica Neue"/>
              <a:cs typeface="Helvetica Neue"/>
              <a:sym typeface="Helvetica Neue"/>
            </a:endParaRPr>
          </a:p>
        </p:txBody>
      </p:sp>
      <p:pic>
        <p:nvPicPr>
          <p:cNvPr id="713" name="Google Shape;713;p57"/>
          <p:cNvPicPr preferRelativeResize="0"/>
          <p:nvPr/>
        </p:nvPicPr>
        <p:blipFill>
          <a:blip r:embed="rId7">
            <a:alphaModFix/>
          </a:blip>
          <a:stretch>
            <a:fillRect/>
          </a:stretch>
        </p:blipFill>
        <p:spPr>
          <a:xfrm>
            <a:off x="229375" y="276563"/>
            <a:ext cx="592200" cy="20006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58"/>
          <p:cNvSpPr/>
          <p:nvPr/>
        </p:nvSpPr>
        <p:spPr>
          <a:xfrm>
            <a:off x="12325" y="3189200"/>
            <a:ext cx="9144000" cy="1954200"/>
          </a:xfrm>
          <a:prstGeom prst="rect">
            <a:avLst/>
          </a:prstGeom>
          <a:solidFill>
            <a:srgbClr val="E4F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58"/>
          <p:cNvSpPr txBox="1"/>
          <p:nvPr>
            <p:ph idx="4294967295" type="title"/>
          </p:nvPr>
        </p:nvSpPr>
        <p:spPr>
          <a:xfrm>
            <a:off x="1766625" y="132439"/>
            <a:ext cx="7225200" cy="471000"/>
          </a:xfrm>
          <a:prstGeom prst="rect">
            <a:avLst/>
          </a:prstGeom>
        </p:spPr>
        <p:txBody>
          <a:bodyPr anchorCtr="0" anchor="b" bIns="91400" lIns="91400" spcFirstLastPara="1" rIns="91400" wrap="square" tIns="91400">
            <a:noAutofit/>
          </a:bodyPr>
          <a:lstStyle/>
          <a:p>
            <a:pPr indent="0" lvl="0" marL="0" rtl="0" algn="r">
              <a:spcBef>
                <a:spcPts val="0"/>
              </a:spcBef>
              <a:spcAft>
                <a:spcPts val="0"/>
              </a:spcAft>
              <a:buNone/>
            </a:pPr>
            <a:r>
              <a:rPr lang="en-US">
                <a:solidFill>
                  <a:schemeClr val="dk1"/>
                </a:solidFill>
              </a:rPr>
              <a:t>U+</a:t>
            </a:r>
            <a:r>
              <a:rPr lang="en-US">
                <a:solidFill>
                  <a:schemeClr val="dk1"/>
                </a:solidFill>
              </a:rPr>
              <a:t> </a:t>
            </a:r>
            <a:r>
              <a:rPr lang="en-US">
                <a:solidFill>
                  <a:schemeClr val="dk1"/>
                </a:solidFill>
              </a:rPr>
              <a:t>Venture</a:t>
            </a:r>
            <a:r>
              <a:rPr lang="en-US">
                <a:solidFill>
                  <a:schemeClr val="dk1"/>
                </a:solidFill>
              </a:rPr>
              <a:t> Experience</a:t>
            </a:r>
            <a:endParaRPr>
              <a:latin typeface="Arial"/>
              <a:ea typeface="Arial"/>
              <a:cs typeface="Arial"/>
              <a:sym typeface="Arial"/>
            </a:endParaRPr>
          </a:p>
        </p:txBody>
      </p:sp>
      <p:pic>
        <p:nvPicPr>
          <p:cNvPr id="720" name="Google Shape;720;p58"/>
          <p:cNvPicPr preferRelativeResize="0"/>
          <p:nvPr/>
        </p:nvPicPr>
        <p:blipFill>
          <a:blip r:embed="rId3">
            <a:alphaModFix/>
          </a:blip>
          <a:stretch>
            <a:fillRect/>
          </a:stretch>
        </p:blipFill>
        <p:spPr>
          <a:xfrm>
            <a:off x="229385" y="1092415"/>
            <a:ext cx="712925" cy="712925"/>
          </a:xfrm>
          <a:prstGeom prst="rect">
            <a:avLst/>
          </a:prstGeom>
          <a:noFill/>
          <a:ln>
            <a:noFill/>
          </a:ln>
        </p:spPr>
      </p:pic>
      <p:pic>
        <p:nvPicPr>
          <p:cNvPr id="721" name="Google Shape;721;p58"/>
          <p:cNvPicPr preferRelativeResize="0"/>
          <p:nvPr/>
        </p:nvPicPr>
        <p:blipFill>
          <a:blip r:embed="rId4">
            <a:alphaModFix/>
          </a:blip>
          <a:stretch>
            <a:fillRect/>
          </a:stretch>
        </p:blipFill>
        <p:spPr>
          <a:xfrm>
            <a:off x="3078849" y="1092415"/>
            <a:ext cx="712925" cy="712925"/>
          </a:xfrm>
          <a:prstGeom prst="rect">
            <a:avLst/>
          </a:prstGeom>
          <a:noFill/>
          <a:ln>
            <a:noFill/>
          </a:ln>
        </p:spPr>
      </p:pic>
      <p:pic>
        <p:nvPicPr>
          <p:cNvPr id="722" name="Google Shape;722;p58"/>
          <p:cNvPicPr preferRelativeResize="0"/>
          <p:nvPr/>
        </p:nvPicPr>
        <p:blipFill>
          <a:blip r:embed="rId5">
            <a:alphaModFix/>
          </a:blip>
          <a:stretch>
            <a:fillRect/>
          </a:stretch>
        </p:blipFill>
        <p:spPr>
          <a:xfrm>
            <a:off x="6484571" y="1092415"/>
            <a:ext cx="712925" cy="712925"/>
          </a:xfrm>
          <a:prstGeom prst="rect">
            <a:avLst/>
          </a:prstGeom>
          <a:noFill/>
          <a:ln>
            <a:noFill/>
          </a:ln>
        </p:spPr>
      </p:pic>
      <p:sp>
        <p:nvSpPr>
          <p:cNvPr id="723" name="Google Shape;723;p58"/>
          <p:cNvSpPr txBox="1"/>
          <p:nvPr/>
        </p:nvSpPr>
        <p:spPr>
          <a:xfrm>
            <a:off x="991914" y="1209657"/>
            <a:ext cx="1741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200">
                <a:solidFill>
                  <a:srgbClr val="030303"/>
                </a:solidFill>
                <a:latin typeface="Helvetica Neue"/>
                <a:ea typeface="Helvetica Neue"/>
                <a:cs typeface="Helvetica Neue"/>
                <a:sym typeface="Helvetica Neue"/>
              </a:rPr>
              <a:t>Esther Eller</a:t>
            </a:r>
            <a:endParaRPr b="1" sz="1200">
              <a:solidFill>
                <a:srgbClr val="030303"/>
              </a:solidFill>
              <a:latin typeface="Helvetica Neue"/>
              <a:ea typeface="Helvetica Neue"/>
              <a:cs typeface="Helvetica Neue"/>
              <a:sym typeface="Helvetica Neue"/>
            </a:endParaRPr>
          </a:p>
          <a:p>
            <a:pPr indent="0" lvl="0" marL="0" rtl="0" algn="l">
              <a:spcBef>
                <a:spcPts val="0"/>
              </a:spcBef>
              <a:spcAft>
                <a:spcPts val="800"/>
              </a:spcAft>
              <a:buNone/>
            </a:pPr>
            <a:r>
              <a:rPr lang="en-US" sz="800">
                <a:solidFill>
                  <a:srgbClr val="20359D"/>
                </a:solidFill>
                <a:latin typeface="Helvetica Neue"/>
                <a:ea typeface="Helvetica Neue"/>
                <a:cs typeface="Helvetica Neue"/>
                <a:sym typeface="Helvetica Neue"/>
              </a:rPr>
              <a:t>Former Techstars Studio Director</a:t>
            </a:r>
            <a:endParaRPr sz="800">
              <a:solidFill>
                <a:srgbClr val="20359D"/>
              </a:solidFill>
              <a:latin typeface="Helvetica Neue"/>
              <a:ea typeface="Helvetica Neue"/>
              <a:cs typeface="Helvetica Neue"/>
              <a:sym typeface="Helvetica Neue"/>
            </a:endParaRPr>
          </a:p>
        </p:txBody>
      </p:sp>
      <p:sp>
        <p:nvSpPr>
          <p:cNvPr id="724" name="Google Shape;724;p58"/>
          <p:cNvSpPr txBox="1"/>
          <p:nvPr/>
        </p:nvSpPr>
        <p:spPr>
          <a:xfrm>
            <a:off x="3911001" y="1165057"/>
            <a:ext cx="1741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200">
                <a:solidFill>
                  <a:schemeClr val="dk1"/>
                </a:solidFill>
                <a:latin typeface="Helvetica Neue"/>
                <a:ea typeface="Helvetica Neue"/>
                <a:cs typeface="Helvetica Neue"/>
                <a:sym typeface="Helvetica Neue"/>
              </a:rPr>
              <a:t>Kartikay Chaudhry</a:t>
            </a:r>
            <a:endParaRPr b="1" sz="1200">
              <a:solidFill>
                <a:schemeClr val="dk1"/>
              </a:solidFill>
              <a:latin typeface="Helvetica Neue"/>
              <a:ea typeface="Helvetica Neue"/>
              <a:cs typeface="Helvetica Neue"/>
              <a:sym typeface="Helvetica Neue"/>
            </a:endParaRPr>
          </a:p>
          <a:p>
            <a:pPr indent="0" lvl="0" marL="0" rtl="0" algn="l">
              <a:spcBef>
                <a:spcPts val="0"/>
              </a:spcBef>
              <a:spcAft>
                <a:spcPts val="800"/>
              </a:spcAft>
              <a:buNone/>
            </a:pPr>
            <a:r>
              <a:rPr lang="en-US" sz="800">
                <a:solidFill>
                  <a:srgbClr val="20359D"/>
                </a:solidFill>
                <a:latin typeface="Helvetica Neue"/>
                <a:ea typeface="Helvetica Neue"/>
                <a:cs typeface="Helvetica Neue"/>
                <a:sym typeface="Helvetica Neue"/>
              </a:rPr>
              <a:t>Senior Manager for New Ventures, QCells</a:t>
            </a:r>
            <a:endParaRPr sz="800">
              <a:solidFill>
                <a:srgbClr val="20359D"/>
              </a:solidFill>
              <a:latin typeface="Helvetica Neue"/>
              <a:ea typeface="Helvetica Neue"/>
              <a:cs typeface="Helvetica Neue"/>
              <a:sym typeface="Helvetica Neue"/>
            </a:endParaRPr>
          </a:p>
        </p:txBody>
      </p:sp>
      <p:sp>
        <p:nvSpPr>
          <p:cNvPr id="725" name="Google Shape;725;p58"/>
          <p:cNvSpPr txBox="1"/>
          <p:nvPr/>
        </p:nvSpPr>
        <p:spPr>
          <a:xfrm>
            <a:off x="7294389" y="1226557"/>
            <a:ext cx="1741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200">
                <a:solidFill>
                  <a:srgbClr val="030303"/>
                </a:solidFill>
                <a:latin typeface="Helvetica Neue"/>
                <a:ea typeface="Helvetica Neue"/>
                <a:cs typeface="Helvetica Neue"/>
                <a:sym typeface="Helvetica Neue"/>
              </a:rPr>
              <a:t>Garrett Viggers</a:t>
            </a:r>
            <a:endParaRPr b="1" sz="1200">
              <a:solidFill>
                <a:srgbClr val="030303"/>
              </a:solidFill>
              <a:latin typeface="Helvetica Neue"/>
              <a:ea typeface="Helvetica Neue"/>
              <a:cs typeface="Helvetica Neue"/>
              <a:sym typeface="Helvetica Neue"/>
            </a:endParaRPr>
          </a:p>
          <a:p>
            <a:pPr indent="0" lvl="0" marL="0" rtl="0" algn="l">
              <a:spcBef>
                <a:spcPts val="0"/>
              </a:spcBef>
              <a:spcAft>
                <a:spcPts val="800"/>
              </a:spcAft>
              <a:buNone/>
            </a:pPr>
            <a:r>
              <a:rPr lang="en-US" sz="800">
                <a:solidFill>
                  <a:srgbClr val="20359D"/>
                </a:solidFill>
                <a:latin typeface="Helvetica Neue"/>
                <a:ea typeface="Helvetica Neue"/>
                <a:cs typeface="Helvetica Neue"/>
                <a:sym typeface="Helvetica Neue"/>
              </a:rPr>
              <a:t>CEO at Zoë Foundry</a:t>
            </a:r>
            <a:endParaRPr sz="800">
              <a:solidFill>
                <a:srgbClr val="20359D"/>
              </a:solidFill>
              <a:latin typeface="Helvetica Neue"/>
              <a:ea typeface="Helvetica Neue"/>
              <a:cs typeface="Helvetica Neue"/>
              <a:sym typeface="Helvetica Neue"/>
            </a:endParaRPr>
          </a:p>
        </p:txBody>
      </p:sp>
      <p:sp>
        <p:nvSpPr>
          <p:cNvPr id="726" name="Google Shape;726;p58"/>
          <p:cNvSpPr txBox="1"/>
          <p:nvPr/>
        </p:nvSpPr>
        <p:spPr>
          <a:xfrm>
            <a:off x="229364" y="1865057"/>
            <a:ext cx="2423400" cy="8619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800"/>
              </a:spcAft>
              <a:buNone/>
            </a:pPr>
            <a:r>
              <a:rPr i="1" lang="en-US" sz="1100">
                <a:solidFill>
                  <a:srgbClr val="030303"/>
                </a:solidFill>
                <a:latin typeface="Helvetica Neue"/>
                <a:ea typeface="Helvetica Neue"/>
                <a:cs typeface="Helvetica Neue"/>
                <a:sym typeface="Helvetica Neue"/>
              </a:rPr>
              <a:t>U+AI has upped the ante by turning venture studio into an AI-powered process. This will forever change the game.</a:t>
            </a:r>
            <a:endParaRPr i="1" sz="1900"/>
          </a:p>
        </p:txBody>
      </p:sp>
      <p:sp>
        <p:nvSpPr>
          <p:cNvPr id="727" name="Google Shape;727;p58"/>
          <p:cNvSpPr txBox="1"/>
          <p:nvPr/>
        </p:nvSpPr>
        <p:spPr>
          <a:xfrm>
            <a:off x="3078852" y="1857107"/>
            <a:ext cx="2804100" cy="10314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800"/>
              </a:spcAft>
              <a:buNone/>
            </a:pPr>
            <a:r>
              <a:rPr i="1" lang="en-US" sz="1100">
                <a:solidFill>
                  <a:srgbClr val="030303"/>
                </a:solidFill>
                <a:latin typeface="Helvetica Neue"/>
                <a:ea typeface="Helvetica Neue"/>
                <a:cs typeface="Helvetica Neue"/>
                <a:sym typeface="Helvetica Neue"/>
              </a:rPr>
              <a:t>Having worked in Corporate Innovation, Strategy, &amp; Investments over the years, U+AI platform is a godsend for early investigative work. I have used the platform myself and it's fantastic!</a:t>
            </a:r>
            <a:endParaRPr i="1" sz="1900"/>
          </a:p>
        </p:txBody>
      </p:sp>
      <p:sp>
        <p:nvSpPr>
          <p:cNvPr id="728" name="Google Shape;728;p58"/>
          <p:cNvSpPr txBox="1"/>
          <p:nvPr/>
        </p:nvSpPr>
        <p:spPr>
          <a:xfrm>
            <a:off x="6491214" y="1884532"/>
            <a:ext cx="2423400" cy="10314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800"/>
              </a:spcAft>
              <a:buNone/>
            </a:pPr>
            <a:r>
              <a:rPr i="1" lang="en-US" sz="1100">
                <a:solidFill>
                  <a:srgbClr val="030303"/>
                </a:solidFill>
                <a:latin typeface="Helvetica Neue"/>
                <a:ea typeface="Helvetica Neue"/>
                <a:cs typeface="Helvetica Neue"/>
                <a:sym typeface="Helvetica Neue"/>
              </a:rPr>
              <a:t>U+AI will drive an efficiency differentiation for our venture studio, and for each of our portfolio companies, working smarter and increasing output.</a:t>
            </a:r>
            <a:endParaRPr i="1" sz="1900"/>
          </a:p>
        </p:txBody>
      </p:sp>
      <p:pic>
        <p:nvPicPr>
          <p:cNvPr id="729" name="Google Shape;729;p58"/>
          <p:cNvPicPr preferRelativeResize="0"/>
          <p:nvPr/>
        </p:nvPicPr>
        <p:blipFill>
          <a:blip r:embed="rId6">
            <a:alphaModFix/>
          </a:blip>
          <a:stretch>
            <a:fillRect/>
          </a:stretch>
        </p:blipFill>
        <p:spPr>
          <a:xfrm>
            <a:off x="5188446" y="4462288"/>
            <a:ext cx="320938" cy="320939"/>
          </a:xfrm>
          <a:prstGeom prst="rect">
            <a:avLst/>
          </a:prstGeom>
          <a:noFill/>
          <a:ln>
            <a:noFill/>
          </a:ln>
        </p:spPr>
      </p:pic>
      <p:pic>
        <p:nvPicPr>
          <p:cNvPr descr="http://www.contact-numbers-uk.co.uk/wp-content/uploads/2015/07/800px-EON_Logo.svg_-e1439138944734.png" id="730" name="Google Shape;730;p58"/>
          <p:cNvPicPr preferRelativeResize="0"/>
          <p:nvPr/>
        </p:nvPicPr>
        <p:blipFill>
          <a:blip r:embed="rId7">
            <a:alphaModFix/>
          </a:blip>
          <a:stretch>
            <a:fillRect/>
          </a:stretch>
        </p:blipFill>
        <p:spPr>
          <a:xfrm>
            <a:off x="6964567" y="3580803"/>
            <a:ext cx="568178" cy="165600"/>
          </a:xfrm>
          <a:prstGeom prst="rect">
            <a:avLst/>
          </a:prstGeom>
          <a:noFill/>
          <a:ln>
            <a:noFill/>
          </a:ln>
        </p:spPr>
      </p:pic>
      <p:pic>
        <p:nvPicPr>
          <p:cNvPr id="731" name="Google Shape;731;p58"/>
          <p:cNvPicPr preferRelativeResize="0"/>
          <p:nvPr/>
        </p:nvPicPr>
        <p:blipFill rotWithShape="1">
          <a:blip r:embed="rId8">
            <a:alphaModFix/>
          </a:blip>
          <a:srcRect b="18596" l="0" r="0" t="21220"/>
          <a:stretch/>
        </p:blipFill>
        <p:spPr>
          <a:xfrm>
            <a:off x="5195901" y="3535367"/>
            <a:ext cx="568178" cy="256473"/>
          </a:xfrm>
          <a:prstGeom prst="rect">
            <a:avLst/>
          </a:prstGeom>
          <a:noFill/>
          <a:ln>
            <a:noFill/>
          </a:ln>
        </p:spPr>
      </p:pic>
      <p:pic>
        <p:nvPicPr>
          <p:cNvPr id="732" name="Google Shape;732;p58"/>
          <p:cNvPicPr preferRelativeResize="0"/>
          <p:nvPr/>
        </p:nvPicPr>
        <p:blipFill>
          <a:blip r:embed="rId9">
            <a:alphaModFix/>
          </a:blip>
          <a:stretch>
            <a:fillRect/>
          </a:stretch>
        </p:blipFill>
        <p:spPr>
          <a:xfrm>
            <a:off x="2449393" y="3563701"/>
            <a:ext cx="811275" cy="198766"/>
          </a:xfrm>
          <a:prstGeom prst="rect">
            <a:avLst/>
          </a:prstGeom>
          <a:noFill/>
          <a:ln>
            <a:noFill/>
          </a:ln>
        </p:spPr>
      </p:pic>
      <p:pic>
        <p:nvPicPr>
          <p:cNvPr id="733" name="Google Shape;733;p58"/>
          <p:cNvPicPr preferRelativeResize="0"/>
          <p:nvPr/>
        </p:nvPicPr>
        <p:blipFill>
          <a:blip r:embed="rId10">
            <a:alphaModFix/>
          </a:blip>
          <a:stretch>
            <a:fillRect/>
          </a:stretch>
        </p:blipFill>
        <p:spPr>
          <a:xfrm>
            <a:off x="7644486" y="4419180"/>
            <a:ext cx="359213" cy="359197"/>
          </a:xfrm>
          <a:prstGeom prst="rect">
            <a:avLst/>
          </a:prstGeom>
          <a:noFill/>
          <a:ln cap="flat" cmpd="sng" w="9525">
            <a:solidFill>
              <a:schemeClr val="dk1"/>
            </a:solidFill>
            <a:prstDash val="solid"/>
            <a:round/>
            <a:headEnd len="sm" w="sm" type="none"/>
            <a:tailEnd len="sm" w="sm" type="none"/>
          </a:ln>
        </p:spPr>
      </p:pic>
      <p:pic>
        <p:nvPicPr>
          <p:cNvPr id="734" name="Google Shape;734;p58"/>
          <p:cNvPicPr preferRelativeResize="0"/>
          <p:nvPr/>
        </p:nvPicPr>
        <p:blipFill rotWithShape="1">
          <a:blip r:embed="rId11">
            <a:alphaModFix/>
          </a:blip>
          <a:srcRect b="0" l="27766" r="27317" t="0"/>
          <a:stretch/>
        </p:blipFill>
        <p:spPr>
          <a:xfrm>
            <a:off x="7738727" y="3496303"/>
            <a:ext cx="286833" cy="359225"/>
          </a:xfrm>
          <a:prstGeom prst="rect">
            <a:avLst/>
          </a:prstGeom>
          <a:noFill/>
          <a:ln>
            <a:noFill/>
          </a:ln>
        </p:spPr>
      </p:pic>
      <p:pic>
        <p:nvPicPr>
          <p:cNvPr id="735" name="Google Shape;735;p58"/>
          <p:cNvPicPr preferRelativeResize="0"/>
          <p:nvPr/>
        </p:nvPicPr>
        <p:blipFill>
          <a:blip r:embed="rId12">
            <a:alphaModFix/>
          </a:blip>
          <a:stretch>
            <a:fillRect/>
          </a:stretch>
        </p:blipFill>
        <p:spPr>
          <a:xfrm>
            <a:off x="4535673" y="4443151"/>
            <a:ext cx="359213" cy="359213"/>
          </a:xfrm>
          <a:prstGeom prst="rect">
            <a:avLst/>
          </a:prstGeom>
          <a:noFill/>
          <a:ln>
            <a:noFill/>
          </a:ln>
        </p:spPr>
      </p:pic>
      <p:pic>
        <p:nvPicPr>
          <p:cNvPr id="736" name="Google Shape;736;p58"/>
          <p:cNvPicPr preferRelativeResize="0"/>
          <p:nvPr/>
        </p:nvPicPr>
        <p:blipFill>
          <a:blip r:embed="rId13">
            <a:alphaModFix/>
          </a:blip>
          <a:stretch>
            <a:fillRect/>
          </a:stretch>
        </p:blipFill>
        <p:spPr>
          <a:xfrm>
            <a:off x="969546" y="3429486"/>
            <a:ext cx="712925" cy="475264"/>
          </a:xfrm>
          <a:prstGeom prst="rect">
            <a:avLst/>
          </a:prstGeom>
          <a:noFill/>
          <a:ln>
            <a:noFill/>
          </a:ln>
        </p:spPr>
      </p:pic>
      <p:pic>
        <p:nvPicPr>
          <p:cNvPr id="737" name="Google Shape;737;p58"/>
          <p:cNvPicPr preferRelativeResize="0"/>
          <p:nvPr/>
        </p:nvPicPr>
        <p:blipFill>
          <a:blip r:embed="rId14">
            <a:alphaModFix/>
          </a:blip>
          <a:stretch>
            <a:fillRect/>
          </a:stretch>
        </p:blipFill>
        <p:spPr>
          <a:xfrm>
            <a:off x="4520552" y="3532941"/>
            <a:ext cx="495480" cy="261324"/>
          </a:xfrm>
          <a:prstGeom prst="rect">
            <a:avLst/>
          </a:prstGeom>
          <a:noFill/>
          <a:ln>
            <a:noFill/>
          </a:ln>
        </p:spPr>
      </p:pic>
      <p:pic>
        <p:nvPicPr>
          <p:cNvPr id="738" name="Google Shape;738;p58"/>
          <p:cNvPicPr preferRelativeResize="0"/>
          <p:nvPr/>
        </p:nvPicPr>
        <p:blipFill rotWithShape="1">
          <a:blip r:embed="rId15">
            <a:alphaModFix/>
          </a:blip>
          <a:srcRect b="22841" l="9200" r="8872" t="26612"/>
          <a:stretch/>
        </p:blipFill>
        <p:spPr>
          <a:xfrm>
            <a:off x="5715023" y="4513453"/>
            <a:ext cx="886067" cy="218607"/>
          </a:xfrm>
          <a:prstGeom prst="rect">
            <a:avLst/>
          </a:prstGeom>
          <a:noFill/>
          <a:ln>
            <a:noFill/>
          </a:ln>
        </p:spPr>
      </p:pic>
      <p:pic>
        <p:nvPicPr>
          <p:cNvPr id="739" name="Google Shape;739;p58"/>
          <p:cNvPicPr preferRelativeResize="0"/>
          <p:nvPr/>
        </p:nvPicPr>
        <p:blipFill>
          <a:blip r:embed="rId16">
            <a:alphaModFix/>
          </a:blip>
          <a:stretch>
            <a:fillRect/>
          </a:stretch>
        </p:blipFill>
        <p:spPr>
          <a:xfrm>
            <a:off x="1751313" y="3493674"/>
            <a:ext cx="495498" cy="339856"/>
          </a:xfrm>
          <a:prstGeom prst="rect">
            <a:avLst/>
          </a:prstGeom>
          <a:noFill/>
          <a:ln>
            <a:noFill/>
          </a:ln>
        </p:spPr>
      </p:pic>
      <p:pic>
        <p:nvPicPr>
          <p:cNvPr id="740" name="Google Shape;740;p58"/>
          <p:cNvPicPr preferRelativeResize="0"/>
          <p:nvPr/>
        </p:nvPicPr>
        <p:blipFill>
          <a:blip r:embed="rId17">
            <a:alphaModFix/>
          </a:blip>
          <a:stretch>
            <a:fillRect/>
          </a:stretch>
        </p:blipFill>
        <p:spPr>
          <a:xfrm>
            <a:off x="4650248" y="4026983"/>
            <a:ext cx="488363" cy="225334"/>
          </a:xfrm>
          <a:prstGeom prst="rect">
            <a:avLst/>
          </a:prstGeom>
          <a:noFill/>
          <a:ln>
            <a:noFill/>
          </a:ln>
        </p:spPr>
      </p:pic>
      <p:pic>
        <p:nvPicPr>
          <p:cNvPr id="741" name="Google Shape;741;p58"/>
          <p:cNvPicPr preferRelativeResize="0"/>
          <p:nvPr/>
        </p:nvPicPr>
        <p:blipFill rotWithShape="1">
          <a:blip r:embed="rId18">
            <a:alphaModFix/>
          </a:blip>
          <a:srcRect b="27800" l="0" r="0" t="25216"/>
          <a:stretch/>
        </p:blipFill>
        <p:spPr>
          <a:xfrm>
            <a:off x="6808589" y="4467190"/>
            <a:ext cx="612400" cy="300350"/>
          </a:xfrm>
          <a:prstGeom prst="rect">
            <a:avLst/>
          </a:prstGeom>
          <a:noFill/>
          <a:ln>
            <a:noFill/>
          </a:ln>
        </p:spPr>
      </p:pic>
      <p:pic>
        <p:nvPicPr>
          <p:cNvPr id="742" name="Google Shape;742;p58"/>
          <p:cNvPicPr preferRelativeResize="0"/>
          <p:nvPr/>
        </p:nvPicPr>
        <p:blipFill>
          <a:blip r:embed="rId19">
            <a:alphaModFix/>
          </a:blip>
          <a:stretch>
            <a:fillRect/>
          </a:stretch>
        </p:blipFill>
        <p:spPr>
          <a:xfrm>
            <a:off x="6447738" y="4056726"/>
            <a:ext cx="568180" cy="165848"/>
          </a:xfrm>
          <a:prstGeom prst="rect">
            <a:avLst/>
          </a:prstGeom>
          <a:noFill/>
          <a:ln>
            <a:noFill/>
          </a:ln>
        </p:spPr>
      </p:pic>
      <p:pic>
        <p:nvPicPr>
          <p:cNvPr id="743" name="Google Shape;743;p58"/>
          <p:cNvPicPr preferRelativeResize="0"/>
          <p:nvPr/>
        </p:nvPicPr>
        <p:blipFill>
          <a:blip r:embed="rId20">
            <a:alphaModFix/>
          </a:blip>
          <a:stretch>
            <a:fillRect/>
          </a:stretch>
        </p:blipFill>
        <p:spPr>
          <a:xfrm>
            <a:off x="1095057" y="3997911"/>
            <a:ext cx="359214" cy="283480"/>
          </a:xfrm>
          <a:prstGeom prst="rect">
            <a:avLst/>
          </a:prstGeom>
          <a:noFill/>
          <a:ln>
            <a:noFill/>
          </a:ln>
        </p:spPr>
      </p:pic>
      <p:pic>
        <p:nvPicPr>
          <p:cNvPr id="744" name="Google Shape;744;p58"/>
          <p:cNvPicPr preferRelativeResize="0"/>
          <p:nvPr/>
        </p:nvPicPr>
        <p:blipFill rotWithShape="1">
          <a:blip r:embed="rId21">
            <a:alphaModFix/>
          </a:blip>
          <a:srcRect b="24620" l="0" r="0" t="25336"/>
          <a:stretch/>
        </p:blipFill>
        <p:spPr>
          <a:xfrm>
            <a:off x="1613021" y="4025466"/>
            <a:ext cx="811295" cy="228370"/>
          </a:xfrm>
          <a:prstGeom prst="rect">
            <a:avLst/>
          </a:prstGeom>
          <a:noFill/>
          <a:ln>
            <a:noFill/>
          </a:ln>
        </p:spPr>
      </p:pic>
      <p:pic>
        <p:nvPicPr>
          <p:cNvPr id="745" name="Google Shape;745;p58"/>
          <p:cNvPicPr preferRelativeResize="0"/>
          <p:nvPr/>
        </p:nvPicPr>
        <p:blipFill rotWithShape="1">
          <a:blip r:embed="rId22">
            <a:alphaModFix/>
          </a:blip>
          <a:srcRect b="19358" l="0" r="0" t="20818"/>
          <a:stretch/>
        </p:blipFill>
        <p:spPr>
          <a:xfrm>
            <a:off x="5297360" y="3972797"/>
            <a:ext cx="991626" cy="333706"/>
          </a:xfrm>
          <a:prstGeom prst="rect">
            <a:avLst/>
          </a:prstGeom>
          <a:noFill/>
          <a:ln>
            <a:noFill/>
          </a:ln>
        </p:spPr>
      </p:pic>
      <p:pic>
        <p:nvPicPr>
          <p:cNvPr id="746" name="Google Shape;746;p58"/>
          <p:cNvPicPr preferRelativeResize="0"/>
          <p:nvPr/>
        </p:nvPicPr>
        <p:blipFill>
          <a:blip r:embed="rId23">
            <a:alphaModFix/>
          </a:blip>
          <a:stretch>
            <a:fillRect/>
          </a:stretch>
        </p:blipFill>
        <p:spPr>
          <a:xfrm>
            <a:off x="2583063" y="3979185"/>
            <a:ext cx="320927" cy="320932"/>
          </a:xfrm>
          <a:prstGeom prst="rect">
            <a:avLst/>
          </a:prstGeom>
          <a:noFill/>
          <a:ln>
            <a:noFill/>
          </a:ln>
        </p:spPr>
      </p:pic>
      <p:pic>
        <p:nvPicPr>
          <p:cNvPr id="747" name="Google Shape;747;p58"/>
          <p:cNvPicPr preferRelativeResize="0"/>
          <p:nvPr/>
        </p:nvPicPr>
        <p:blipFill>
          <a:blip r:embed="rId24">
            <a:alphaModFix/>
          </a:blip>
          <a:stretch>
            <a:fillRect/>
          </a:stretch>
        </p:blipFill>
        <p:spPr>
          <a:xfrm>
            <a:off x="3447306" y="3543414"/>
            <a:ext cx="893379" cy="240375"/>
          </a:xfrm>
          <a:prstGeom prst="rect">
            <a:avLst/>
          </a:prstGeom>
          <a:noFill/>
          <a:ln>
            <a:noFill/>
          </a:ln>
        </p:spPr>
      </p:pic>
      <p:pic>
        <p:nvPicPr>
          <p:cNvPr id="748" name="Google Shape;748;p58"/>
          <p:cNvPicPr preferRelativeResize="0"/>
          <p:nvPr/>
        </p:nvPicPr>
        <p:blipFill>
          <a:blip r:embed="rId25">
            <a:alphaModFix/>
          </a:blip>
          <a:stretch>
            <a:fillRect/>
          </a:stretch>
        </p:blipFill>
        <p:spPr>
          <a:xfrm>
            <a:off x="7190686" y="4022140"/>
            <a:ext cx="893373" cy="238578"/>
          </a:xfrm>
          <a:prstGeom prst="rect">
            <a:avLst/>
          </a:prstGeom>
          <a:noFill/>
          <a:ln>
            <a:noFill/>
          </a:ln>
        </p:spPr>
      </p:pic>
      <p:pic>
        <p:nvPicPr>
          <p:cNvPr id="749" name="Google Shape;749;p58"/>
          <p:cNvPicPr preferRelativeResize="0"/>
          <p:nvPr/>
        </p:nvPicPr>
        <p:blipFill>
          <a:blip r:embed="rId26">
            <a:alphaModFix/>
          </a:blip>
          <a:stretch>
            <a:fillRect/>
          </a:stretch>
        </p:blipFill>
        <p:spPr>
          <a:xfrm>
            <a:off x="5943946" y="3524023"/>
            <a:ext cx="840755" cy="279159"/>
          </a:xfrm>
          <a:prstGeom prst="rect">
            <a:avLst/>
          </a:prstGeom>
          <a:noFill/>
          <a:ln>
            <a:noFill/>
          </a:ln>
        </p:spPr>
      </p:pic>
      <p:pic>
        <p:nvPicPr>
          <p:cNvPr id="750" name="Google Shape;750;p58"/>
          <p:cNvPicPr preferRelativeResize="0"/>
          <p:nvPr/>
        </p:nvPicPr>
        <p:blipFill>
          <a:blip r:embed="rId27">
            <a:alphaModFix/>
          </a:blip>
          <a:stretch>
            <a:fillRect/>
          </a:stretch>
        </p:blipFill>
        <p:spPr>
          <a:xfrm>
            <a:off x="3699875" y="4003164"/>
            <a:ext cx="811274" cy="272548"/>
          </a:xfrm>
          <a:prstGeom prst="rect">
            <a:avLst/>
          </a:prstGeom>
          <a:noFill/>
          <a:ln>
            <a:noFill/>
          </a:ln>
        </p:spPr>
      </p:pic>
      <p:pic>
        <p:nvPicPr>
          <p:cNvPr id="751" name="Google Shape;751;p58"/>
          <p:cNvPicPr preferRelativeResize="0"/>
          <p:nvPr/>
        </p:nvPicPr>
        <p:blipFill>
          <a:blip r:embed="rId28">
            <a:alphaModFix/>
          </a:blip>
          <a:stretch>
            <a:fillRect/>
          </a:stretch>
        </p:blipFill>
        <p:spPr>
          <a:xfrm>
            <a:off x="1090215" y="4472585"/>
            <a:ext cx="414484" cy="300343"/>
          </a:xfrm>
          <a:prstGeom prst="rect">
            <a:avLst/>
          </a:prstGeom>
          <a:noFill/>
          <a:ln>
            <a:noFill/>
          </a:ln>
        </p:spPr>
      </p:pic>
      <p:pic>
        <p:nvPicPr>
          <p:cNvPr id="752" name="Google Shape;752;p58"/>
          <p:cNvPicPr preferRelativeResize="0"/>
          <p:nvPr/>
        </p:nvPicPr>
        <p:blipFill>
          <a:blip r:embed="rId29">
            <a:alphaModFix/>
          </a:blip>
          <a:stretch>
            <a:fillRect/>
          </a:stretch>
        </p:blipFill>
        <p:spPr>
          <a:xfrm>
            <a:off x="3062738" y="3990578"/>
            <a:ext cx="478377" cy="298144"/>
          </a:xfrm>
          <a:prstGeom prst="rect">
            <a:avLst/>
          </a:prstGeom>
          <a:noFill/>
          <a:ln>
            <a:noFill/>
          </a:ln>
        </p:spPr>
      </p:pic>
      <p:pic>
        <p:nvPicPr>
          <p:cNvPr id="753" name="Google Shape;753;p58"/>
          <p:cNvPicPr preferRelativeResize="0"/>
          <p:nvPr/>
        </p:nvPicPr>
        <p:blipFill>
          <a:blip r:embed="rId30">
            <a:alphaModFix/>
          </a:blip>
          <a:stretch>
            <a:fillRect/>
          </a:stretch>
        </p:blipFill>
        <p:spPr>
          <a:xfrm>
            <a:off x="3451960" y="4504982"/>
            <a:ext cx="886068" cy="235551"/>
          </a:xfrm>
          <a:prstGeom prst="rect">
            <a:avLst/>
          </a:prstGeom>
          <a:noFill/>
          <a:ln>
            <a:noFill/>
          </a:ln>
        </p:spPr>
      </p:pic>
      <p:pic>
        <p:nvPicPr>
          <p:cNvPr id="754" name="Google Shape;754;p58"/>
          <p:cNvPicPr preferRelativeResize="0"/>
          <p:nvPr/>
        </p:nvPicPr>
        <p:blipFill>
          <a:blip r:embed="rId31">
            <a:alphaModFix/>
          </a:blip>
          <a:stretch>
            <a:fillRect/>
          </a:stretch>
        </p:blipFill>
        <p:spPr>
          <a:xfrm>
            <a:off x="1802521" y="4435157"/>
            <a:ext cx="359213" cy="359214"/>
          </a:xfrm>
          <a:prstGeom prst="rect">
            <a:avLst/>
          </a:prstGeom>
          <a:noFill/>
          <a:ln>
            <a:noFill/>
          </a:ln>
        </p:spPr>
      </p:pic>
      <p:pic>
        <p:nvPicPr>
          <p:cNvPr id="755" name="Google Shape;755;p58"/>
          <p:cNvPicPr preferRelativeResize="0"/>
          <p:nvPr/>
        </p:nvPicPr>
        <p:blipFill>
          <a:blip r:embed="rId32">
            <a:alphaModFix/>
          </a:blip>
          <a:stretch>
            <a:fillRect/>
          </a:stretch>
        </p:blipFill>
        <p:spPr>
          <a:xfrm>
            <a:off x="2419061" y="4499566"/>
            <a:ext cx="811274" cy="24638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p59"/>
          <p:cNvSpPr txBox="1"/>
          <p:nvPr>
            <p:ph type="title"/>
          </p:nvPr>
        </p:nvSpPr>
        <p:spPr>
          <a:xfrm>
            <a:off x="1689425" y="132439"/>
            <a:ext cx="7225200" cy="471000"/>
          </a:xfrm>
          <a:prstGeom prst="rect">
            <a:avLst/>
          </a:prstGeom>
        </p:spPr>
        <p:txBody>
          <a:bodyPr anchorCtr="0" anchor="t" bIns="91400" lIns="91400" spcFirstLastPara="1" rIns="91400" wrap="square" tIns="91400">
            <a:noAutofit/>
          </a:bodyPr>
          <a:lstStyle/>
          <a:p>
            <a:pPr indent="0" lvl="0" marL="0" rtl="0" algn="r">
              <a:spcBef>
                <a:spcPts val="0"/>
              </a:spcBef>
              <a:spcAft>
                <a:spcPts val="0"/>
              </a:spcAft>
              <a:buNone/>
            </a:pPr>
            <a:r>
              <a:rPr lang="en-US"/>
              <a:t>We have done 100+ PoCs in 3 months</a:t>
            </a:r>
            <a:endParaRPr/>
          </a:p>
        </p:txBody>
      </p:sp>
      <p:sp>
        <p:nvSpPr>
          <p:cNvPr id="761" name="Google Shape;761;p59"/>
          <p:cNvSpPr txBox="1"/>
          <p:nvPr/>
        </p:nvSpPr>
        <p:spPr>
          <a:xfrm>
            <a:off x="237500" y="964000"/>
            <a:ext cx="2719800" cy="3897900"/>
          </a:xfrm>
          <a:prstGeom prst="rect">
            <a:avLst/>
          </a:prstGeom>
          <a:noFill/>
          <a:ln>
            <a:noFill/>
          </a:ln>
        </p:spPr>
        <p:txBody>
          <a:bodyPr anchorCtr="0" anchor="t" bIns="91425" lIns="91425" spcFirstLastPara="1" rIns="91425" wrap="square" tIns="91425">
            <a:noAutofit/>
          </a:bodyPr>
          <a:lstStyle/>
          <a:p>
            <a:pPr indent="-298450" lvl="0" marL="457200" rtl="0" algn="l">
              <a:spcBef>
                <a:spcPts val="300"/>
              </a:spcBef>
              <a:spcAft>
                <a:spcPts val="0"/>
              </a:spcAft>
              <a:buSzPts val="1100"/>
              <a:buFont typeface="Helvetica Neue"/>
              <a:buChar char="一"/>
            </a:pPr>
            <a:r>
              <a:rPr lang="en-US" sz="1100">
                <a:latin typeface="Helvetica Neue"/>
                <a:ea typeface="Helvetica Neue"/>
                <a:cs typeface="Helvetica Neue"/>
                <a:sym typeface="Helvetica Neue"/>
              </a:rPr>
              <a:t>Desert Agriculture</a:t>
            </a:r>
            <a:endParaRPr sz="1100">
              <a:latin typeface="Helvetica Neue"/>
              <a:ea typeface="Helvetica Neue"/>
              <a:cs typeface="Helvetica Neue"/>
              <a:sym typeface="Helvetica Neue"/>
            </a:endParaRPr>
          </a:p>
          <a:p>
            <a:pPr indent="-298450" lvl="0" marL="457200" rtl="0" algn="l">
              <a:spcBef>
                <a:spcPts val="300"/>
              </a:spcBef>
              <a:spcAft>
                <a:spcPts val="0"/>
              </a:spcAft>
              <a:buSzPts val="1100"/>
              <a:buFont typeface="Helvetica Neue"/>
              <a:buChar char="一"/>
            </a:pPr>
            <a:r>
              <a:rPr lang="en-US" sz="1100">
                <a:latin typeface="Helvetica Neue"/>
                <a:ea typeface="Helvetica Neue"/>
                <a:cs typeface="Helvetica Neue"/>
                <a:sym typeface="Helvetica Neue"/>
              </a:rPr>
              <a:t>Predictors of CEO performance on IPO Success</a:t>
            </a:r>
            <a:endParaRPr sz="1100">
              <a:latin typeface="Helvetica Neue"/>
              <a:ea typeface="Helvetica Neue"/>
              <a:cs typeface="Helvetica Neue"/>
              <a:sym typeface="Helvetica Neue"/>
            </a:endParaRPr>
          </a:p>
          <a:p>
            <a:pPr indent="-298450" lvl="0" marL="457200" rtl="0" algn="l">
              <a:spcBef>
                <a:spcPts val="300"/>
              </a:spcBef>
              <a:spcAft>
                <a:spcPts val="0"/>
              </a:spcAft>
              <a:buSzPts val="1100"/>
              <a:buFont typeface="Helvetica Neue"/>
              <a:buChar char="一"/>
            </a:pPr>
            <a:r>
              <a:rPr lang="en-US" sz="1100">
                <a:latin typeface="Helvetica Neue"/>
                <a:ea typeface="Helvetica Neue"/>
                <a:cs typeface="Helvetica Neue"/>
                <a:sym typeface="Helvetica Neue"/>
              </a:rPr>
              <a:t>Healthcare Financing &amp; Employer-Sponsored Insurance</a:t>
            </a:r>
            <a:endParaRPr sz="1100">
              <a:latin typeface="Helvetica Neue"/>
              <a:ea typeface="Helvetica Neue"/>
              <a:cs typeface="Helvetica Neue"/>
              <a:sym typeface="Helvetica Neue"/>
            </a:endParaRPr>
          </a:p>
          <a:p>
            <a:pPr indent="-298450" lvl="0" marL="457200" rtl="0" algn="l">
              <a:spcBef>
                <a:spcPts val="300"/>
              </a:spcBef>
              <a:spcAft>
                <a:spcPts val="0"/>
              </a:spcAft>
              <a:buSzPts val="1100"/>
              <a:buFont typeface="Helvetica Neue"/>
              <a:buChar char="一"/>
            </a:pPr>
            <a:r>
              <a:rPr lang="en-US" sz="1100">
                <a:latin typeface="Helvetica Neue"/>
                <a:ea typeface="Helvetica Neue"/>
                <a:cs typeface="Helvetica Neue"/>
                <a:sym typeface="Helvetica Neue"/>
              </a:rPr>
              <a:t>6G Mobile Communication Standard Solutions</a:t>
            </a:r>
            <a:endParaRPr sz="1100">
              <a:latin typeface="Helvetica Neue"/>
              <a:ea typeface="Helvetica Neue"/>
              <a:cs typeface="Helvetica Neue"/>
              <a:sym typeface="Helvetica Neue"/>
            </a:endParaRPr>
          </a:p>
          <a:p>
            <a:pPr indent="-298450" lvl="0" marL="457200" rtl="0" algn="l">
              <a:spcBef>
                <a:spcPts val="300"/>
              </a:spcBef>
              <a:spcAft>
                <a:spcPts val="0"/>
              </a:spcAft>
              <a:buSzPts val="1100"/>
              <a:buFont typeface="Helvetica Neue"/>
              <a:buChar char="一"/>
            </a:pPr>
            <a:r>
              <a:rPr lang="en-US" sz="1100">
                <a:latin typeface="Helvetica Neue"/>
                <a:ea typeface="Helvetica Neue"/>
                <a:cs typeface="Helvetica Neue"/>
                <a:sym typeface="Helvetica Neue"/>
              </a:rPr>
              <a:t>Monetizing End-of-life Tires</a:t>
            </a:r>
            <a:endParaRPr sz="1100">
              <a:latin typeface="Helvetica Neue"/>
              <a:ea typeface="Helvetica Neue"/>
              <a:cs typeface="Helvetica Neue"/>
              <a:sym typeface="Helvetica Neue"/>
            </a:endParaRPr>
          </a:p>
          <a:p>
            <a:pPr indent="-298450" lvl="0" marL="457200" rtl="0" algn="l">
              <a:spcBef>
                <a:spcPts val="300"/>
              </a:spcBef>
              <a:spcAft>
                <a:spcPts val="0"/>
              </a:spcAft>
              <a:buSzPts val="1100"/>
              <a:buFont typeface="Helvetica Neue"/>
              <a:buChar char="一"/>
            </a:pPr>
            <a:r>
              <a:rPr lang="en-US" sz="1100">
                <a:latin typeface="Helvetica Neue"/>
                <a:ea typeface="Helvetica Neue"/>
                <a:cs typeface="Helvetica Neue"/>
                <a:sym typeface="Helvetica Neue"/>
              </a:rPr>
              <a:t>End-to-end digital pathology services</a:t>
            </a:r>
            <a:endParaRPr sz="1100">
              <a:latin typeface="Helvetica Neue"/>
              <a:ea typeface="Helvetica Neue"/>
              <a:cs typeface="Helvetica Neue"/>
              <a:sym typeface="Helvetica Neue"/>
            </a:endParaRPr>
          </a:p>
          <a:p>
            <a:pPr indent="-298450" lvl="0" marL="457200" rtl="0" algn="l">
              <a:spcBef>
                <a:spcPts val="300"/>
              </a:spcBef>
              <a:spcAft>
                <a:spcPts val="0"/>
              </a:spcAft>
              <a:buSzPts val="1100"/>
              <a:buFont typeface="Helvetica Neue"/>
              <a:buChar char="一"/>
            </a:pPr>
            <a:r>
              <a:rPr lang="en-US" sz="1100">
                <a:latin typeface="Helvetica Neue"/>
                <a:ea typeface="Helvetica Neue"/>
                <a:cs typeface="Helvetica Neue"/>
                <a:sym typeface="Helvetica Neue"/>
              </a:rPr>
              <a:t>Healthcare Financing &amp; Employer-Sponsored Insurance</a:t>
            </a:r>
            <a:endParaRPr sz="1100">
              <a:latin typeface="Helvetica Neue"/>
              <a:ea typeface="Helvetica Neue"/>
              <a:cs typeface="Helvetica Neue"/>
              <a:sym typeface="Helvetica Neue"/>
            </a:endParaRPr>
          </a:p>
          <a:p>
            <a:pPr indent="-298450" lvl="0" marL="457200" rtl="0" algn="l">
              <a:spcBef>
                <a:spcPts val="300"/>
              </a:spcBef>
              <a:spcAft>
                <a:spcPts val="0"/>
              </a:spcAft>
              <a:buSzPts val="1100"/>
              <a:buFont typeface="Helvetica Neue"/>
              <a:buChar char="一"/>
            </a:pPr>
            <a:r>
              <a:rPr lang="en-US" sz="1100">
                <a:latin typeface="Helvetica Neue"/>
                <a:ea typeface="Helvetica Neue"/>
                <a:cs typeface="Helvetica Neue"/>
                <a:sym typeface="Helvetica Neue"/>
              </a:rPr>
              <a:t>Insurance Industry: Cross-selling &amp; Bundling Solutions</a:t>
            </a:r>
            <a:endParaRPr sz="1100">
              <a:latin typeface="Helvetica Neue"/>
              <a:ea typeface="Helvetica Neue"/>
              <a:cs typeface="Helvetica Neue"/>
              <a:sym typeface="Helvetica Neue"/>
            </a:endParaRPr>
          </a:p>
          <a:p>
            <a:pPr indent="-298450" lvl="0" marL="457200" rtl="0" algn="l">
              <a:spcBef>
                <a:spcPts val="300"/>
              </a:spcBef>
              <a:spcAft>
                <a:spcPts val="0"/>
              </a:spcAft>
              <a:buSzPts val="1100"/>
              <a:buFont typeface="Helvetica Neue"/>
              <a:buChar char="一"/>
            </a:pPr>
            <a:r>
              <a:rPr lang="en-US" sz="1100">
                <a:latin typeface="Helvetica Neue"/>
                <a:ea typeface="Helvetica Neue"/>
                <a:cs typeface="Helvetica Neue"/>
                <a:sym typeface="Helvetica Neue"/>
              </a:rPr>
              <a:t>Parametric Insurance Products</a:t>
            </a:r>
            <a:endParaRPr sz="1100">
              <a:latin typeface="Helvetica Neue"/>
              <a:ea typeface="Helvetica Neue"/>
              <a:cs typeface="Helvetica Neue"/>
              <a:sym typeface="Helvetica Neue"/>
            </a:endParaRPr>
          </a:p>
        </p:txBody>
      </p:sp>
      <p:sp>
        <p:nvSpPr>
          <p:cNvPr id="762" name="Google Shape;762;p59"/>
          <p:cNvSpPr txBox="1"/>
          <p:nvPr/>
        </p:nvSpPr>
        <p:spPr>
          <a:xfrm>
            <a:off x="3107525" y="964000"/>
            <a:ext cx="2719800" cy="3897900"/>
          </a:xfrm>
          <a:prstGeom prst="rect">
            <a:avLst/>
          </a:prstGeom>
          <a:noFill/>
          <a:ln>
            <a:noFill/>
          </a:ln>
        </p:spPr>
        <p:txBody>
          <a:bodyPr anchorCtr="0" anchor="t" bIns="91425" lIns="91425" spcFirstLastPara="1" rIns="91425" wrap="square" tIns="91425">
            <a:noAutofit/>
          </a:bodyPr>
          <a:lstStyle/>
          <a:p>
            <a:pPr indent="-298450" lvl="0" marL="457200" rtl="0" algn="l">
              <a:spcBef>
                <a:spcPts val="300"/>
              </a:spcBef>
              <a:spcAft>
                <a:spcPts val="0"/>
              </a:spcAft>
              <a:buSzPts val="1100"/>
              <a:buFont typeface="Helvetica Neue"/>
              <a:buChar char="一"/>
            </a:pPr>
            <a:r>
              <a:rPr lang="en-US" sz="1100">
                <a:latin typeface="Helvetica Neue"/>
                <a:ea typeface="Helvetica Neue"/>
                <a:cs typeface="Helvetica Neue"/>
                <a:sym typeface="Helvetica Neue"/>
              </a:rPr>
              <a:t>Process Automation of Insurance Claims</a:t>
            </a:r>
            <a:endParaRPr sz="1100">
              <a:latin typeface="Helvetica Neue"/>
              <a:ea typeface="Helvetica Neue"/>
              <a:cs typeface="Helvetica Neue"/>
              <a:sym typeface="Helvetica Neue"/>
            </a:endParaRPr>
          </a:p>
          <a:p>
            <a:pPr indent="-298450" lvl="0" marL="457200" rtl="0" algn="l">
              <a:spcBef>
                <a:spcPts val="300"/>
              </a:spcBef>
              <a:spcAft>
                <a:spcPts val="0"/>
              </a:spcAft>
              <a:buSzPts val="1100"/>
              <a:buFont typeface="Helvetica Neue"/>
              <a:buChar char="一"/>
            </a:pPr>
            <a:r>
              <a:rPr lang="en-US" sz="1100">
                <a:latin typeface="Helvetica Neue"/>
                <a:ea typeface="Helvetica Neue"/>
                <a:cs typeface="Helvetica Neue"/>
                <a:sym typeface="Helvetica Neue"/>
              </a:rPr>
              <a:t>Future of Underwriting in Insurance</a:t>
            </a:r>
            <a:endParaRPr sz="1100">
              <a:latin typeface="Helvetica Neue"/>
              <a:ea typeface="Helvetica Neue"/>
              <a:cs typeface="Helvetica Neue"/>
              <a:sym typeface="Helvetica Neue"/>
            </a:endParaRPr>
          </a:p>
          <a:p>
            <a:pPr indent="-298450" lvl="0" marL="457200" rtl="0" algn="l">
              <a:spcBef>
                <a:spcPts val="300"/>
              </a:spcBef>
              <a:spcAft>
                <a:spcPts val="0"/>
              </a:spcAft>
              <a:buSzPts val="1100"/>
              <a:buFont typeface="Helvetica Neue"/>
              <a:buChar char="一"/>
            </a:pPr>
            <a:r>
              <a:rPr lang="en-US" sz="1100">
                <a:latin typeface="Helvetica Neue"/>
                <a:ea typeface="Helvetica Neue"/>
                <a:cs typeface="Helvetica Neue"/>
                <a:sym typeface="Helvetica Neue"/>
              </a:rPr>
              <a:t>Home Insurance</a:t>
            </a:r>
            <a:endParaRPr sz="1100">
              <a:latin typeface="Helvetica Neue"/>
              <a:ea typeface="Helvetica Neue"/>
              <a:cs typeface="Helvetica Neue"/>
              <a:sym typeface="Helvetica Neue"/>
            </a:endParaRPr>
          </a:p>
          <a:p>
            <a:pPr indent="-298450" lvl="0" marL="457200" rtl="0" algn="l">
              <a:spcBef>
                <a:spcPts val="300"/>
              </a:spcBef>
              <a:spcAft>
                <a:spcPts val="0"/>
              </a:spcAft>
              <a:buSzPts val="1100"/>
              <a:buFont typeface="Helvetica Neue"/>
              <a:buChar char="一"/>
            </a:pPr>
            <a:r>
              <a:rPr lang="en-US" sz="1100">
                <a:latin typeface="Helvetica Neue"/>
                <a:ea typeface="Helvetica Neue"/>
                <a:cs typeface="Helvetica Neue"/>
                <a:sym typeface="Helvetica Neue"/>
              </a:rPr>
              <a:t>Electric Vehicle Insurance</a:t>
            </a:r>
            <a:endParaRPr sz="1100">
              <a:latin typeface="Helvetica Neue"/>
              <a:ea typeface="Helvetica Neue"/>
              <a:cs typeface="Helvetica Neue"/>
              <a:sym typeface="Helvetica Neue"/>
            </a:endParaRPr>
          </a:p>
          <a:p>
            <a:pPr indent="-298450" lvl="0" marL="457200" rtl="0" algn="l">
              <a:spcBef>
                <a:spcPts val="300"/>
              </a:spcBef>
              <a:spcAft>
                <a:spcPts val="0"/>
              </a:spcAft>
              <a:buSzPts val="1100"/>
              <a:buFont typeface="Helvetica Neue"/>
              <a:buChar char="一"/>
            </a:pPr>
            <a:r>
              <a:rPr lang="en-US" sz="1100">
                <a:latin typeface="Helvetica Neue"/>
                <a:ea typeface="Helvetica Neue"/>
                <a:cs typeface="Helvetica Neue"/>
                <a:sym typeface="Helvetica Neue"/>
              </a:rPr>
              <a:t>Wildfire Mitigation Techniques</a:t>
            </a:r>
            <a:endParaRPr sz="1100">
              <a:latin typeface="Helvetica Neue"/>
              <a:ea typeface="Helvetica Neue"/>
              <a:cs typeface="Helvetica Neue"/>
              <a:sym typeface="Helvetica Neue"/>
            </a:endParaRPr>
          </a:p>
          <a:p>
            <a:pPr indent="-298450" lvl="0" marL="457200" rtl="0" algn="l">
              <a:spcBef>
                <a:spcPts val="300"/>
              </a:spcBef>
              <a:spcAft>
                <a:spcPts val="0"/>
              </a:spcAft>
              <a:buSzPts val="1100"/>
              <a:buFont typeface="Helvetica Neue"/>
              <a:buChar char="一"/>
            </a:pPr>
            <a:r>
              <a:rPr lang="en-US" sz="1100">
                <a:latin typeface="Helvetica Neue"/>
                <a:ea typeface="Helvetica Neue"/>
                <a:cs typeface="Helvetica Neue"/>
                <a:sym typeface="Helvetica Neue"/>
              </a:rPr>
              <a:t>Home Hardening Against Wildfire Damage</a:t>
            </a:r>
            <a:endParaRPr sz="1100">
              <a:latin typeface="Helvetica Neue"/>
              <a:ea typeface="Helvetica Neue"/>
              <a:cs typeface="Helvetica Neue"/>
              <a:sym typeface="Helvetica Neue"/>
            </a:endParaRPr>
          </a:p>
          <a:p>
            <a:pPr indent="-298450" lvl="0" marL="457200" rtl="0" algn="l">
              <a:spcBef>
                <a:spcPts val="300"/>
              </a:spcBef>
              <a:spcAft>
                <a:spcPts val="0"/>
              </a:spcAft>
              <a:buSzPts val="1100"/>
              <a:buFont typeface="Helvetica Neue"/>
              <a:buChar char="一"/>
            </a:pPr>
            <a:r>
              <a:rPr lang="en-US" sz="1100">
                <a:latin typeface="Helvetica Neue"/>
                <a:ea typeface="Helvetica Neue"/>
                <a:cs typeface="Helvetica Neue"/>
                <a:sym typeface="Helvetica Neue"/>
              </a:rPr>
              <a:t>Multiple Myeloma</a:t>
            </a:r>
            <a:endParaRPr sz="1100">
              <a:latin typeface="Helvetica Neue"/>
              <a:ea typeface="Helvetica Neue"/>
              <a:cs typeface="Helvetica Neue"/>
              <a:sym typeface="Helvetica Neue"/>
            </a:endParaRPr>
          </a:p>
          <a:p>
            <a:pPr indent="-298450" lvl="0" marL="457200" rtl="0" algn="l">
              <a:spcBef>
                <a:spcPts val="300"/>
              </a:spcBef>
              <a:spcAft>
                <a:spcPts val="0"/>
              </a:spcAft>
              <a:buSzPts val="1100"/>
              <a:buFont typeface="Helvetica Neue"/>
              <a:buChar char="一"/>
            </a:pPr>
            <a:r>
              <a:rPr lang="en-US" sz="1100">
                <a:latin typeface="Helvetica Neue"/>
                <a:ea typeface="Helvetica Neue"/>
                <a:cs typeface="Helvetica Neue"/>
                <a:sym typeface="Helvetica Neue"/>
              </a:rPr>
              <a:t>Patient Appointment Scheduling</a:t>
            </a:r>
            <a:endParaRPr sz="1100">
              <a:latin typeface="Helvetica Neue"/>
              <a:ea typeface="Helvetica Neue"/>
              <a:cs typeface="Helvetica Neue"/>
              <a:sym typeface="Helvetica Neue"/>
            </a:endParaRPr>
          </a:p>
          <a:p>
            <a:pPr indent="-298450" lvl="0" marL="457200" rtl="0" algn="l">
              <a:spcBef>
                <a:spcPts val="300"/>
              </a:spcBef>
              <a:spcAft>
                <a:spcPts val="0"/>
              </a:spcAft>
              <a:buSzPts val="1100"/>
              <a:buFont typeface="Helvetica Neue"/>
              <a:buChar char="一"/>
            </a:pPr>
            <a:r>
              <a:rPr lang="en-US" sz="1100">
                <a:latin typeface="Helvetica Neue"/>
                <a:ea typeface="Helvetica Neue"/>
                <a:cs typeface="Helvetica Neue"/>
                <a:sym typeface="Helvetica Neue"/>
              </a:rPr>
              <a:t>GenAI Usage in Healthcare</a:t>
            </a:r>
            <a:endParaRPr sz="1100">
              <a:latin typeface="Helvetica Neue"/>
              <a:ea typeface="Helvetica Neue"/>
              <a:cs typeface="Helvetica Neue"/>
              <a:sym typeface="Helvetica Neue"/>
            </a:endParaRPr>
          </a:p>
          <a:p>
            <a:pPr indent="-298450" lvl="0" marL="457200" rtl="0" algn="l">
              <a:spcBef>
                <a:spcPts val="300"/>
              </a:spcBef>
              <a:spcAft>
                <a:spcPts val="0"/>
              </a:spcAft>
              <a:buSzPts val="1100"/>
              <a:buFont typeface="Helvetica Neue"/>
              <a:buChar char="一"/>
            </a:pPr>
            <a:r>
              <a:rPr lang="en-US" sz="1100">
                <a:latin typeface="Helvetica Neue"/>
                <a:ea typeface="Helvetica Neue"/>
                <a:cs typeface="Helvetica Neue"/>
                <a:sym typeface="Helvetica Neue"/>
              </a:rPr>
              <a:t>Long-Duration Energy Storage System Solutions</a:t>
            </a:r>
            <a:endParaRPr sz="1100">
              <a:latin typeface="Helvetica Neue"/>
              <a:ea typeface="Helvetica Neue"/>
              <a:cs typeface="Helvetica Neue"/>
              <a:sym typeface="Helvetica Neue"/>
            </a:endParaRPr>
          </a:p>
          <a:p>
            <a:pPr indent="-298450" lvl="0" marL="457200" rtl="0" algn="l">
              <a:spcBef>
                <a:spcPts val="300"/>
              </a:spcBef>
              <a:spcAft>
                <a:spcPts val="0"/>
              </a:spcAft>
              <a:buSzPts val="1100"/>
              <a:buFont typeface="Helvetica Neue"/>
              <a:buChar char="一"/>
            </a:pPr>
            <a:r>
              <a:rPr lang="en-US" sz="1100">
                <a:latin typeface="Helvetica Neue"/>
                <a:ea typeface="Helvetica Neue"/>
                <a:cs typeface="Helvetica Neue"/>
                <a:sym typeface="Helvetica Neue"/>
              </a:rPr>
              <a:t>6G Mobile Communication Standard Solutions</a:t>
            </a:r>
            <a:endParaRPr sz="1100">
              <a:latin typeface="Helvetica Neue"/>
              <a:ea typeface="Helvetica Neue"/>
              <a:cs typeface="Helvetica Neue"/>
              <a:sym typeface="Helvetica Neue"/>
            </a:endParaRPr>
          </a:p>
          <a:p>
            <a:pPr indent="-298450" lvl="0" marL="457200" rtl="0" algn="l">
              <a:spcBef>
                <a:spcPts val="300"/>
              </a:spcBef>
              <a:spcAft>
                <a:spcPts val="0"/>
              </a:spcAft>
              <a:buSzPts val="1100"/>
              <a:buFont typeface="Helvetica Neue"/>
              <a:buChar char="一"/>
            </a:pPr>
            <a:r>
              <a:rPr lang="en-US" sz="1100">
                <a:latin typeface="Helvetica Neue"/>
                <a:ea typeface="Helvetica Neue"/>
                <a:cs typeface="Helvetica Neue"/>
                <a:sym typeface="Helvetica Neue"/>
              </a:rPr>
              <a:t>Biomass Supply for Energy Production</a:t>
            </a:r>
            <a:endParaRPr sz="1100">
              <a:latin typeface="Helvetica Neue"/>
              <a:ea typeface="Helvetica Neue"/>
              <a:cs typeface="Helvetica Neue"/>
              <a:sym typeface="Helvetica Neue"/>
            </a:endParaRPr>
          </a:p>
        </p:txBody>
      </p:sp>
      <p:sp>
        <p:nvSpPr>
          <p:cNvPr id="763" name="Google Shape;763;p59"/>
          <p:cNvSpPr txBox="1"/>
          <p:nvPr/>
        </p:nvSpPr>
        <p:spPr>
          <a:xfrm>
            <a:off x="5977550" y="964000"/>
            <a:ext cx="2719800" cy="3897900"/>
          </a:xfrm>
          <a:prstGeom prst="rect">
            <a:avLst/>
          </a:prstGeom>
          <a:noFill/>
          <a:ln>
            <a:noFill/>
          </a:ln>
        </p:spPr>
        <p:txBody>
          <a:bodyPr anchorCtr="0" anchor="t" bIns="91425" lIns="91425" spcFirstLastPara="1" rIns="91425" wrap="square" tIns="91425">
            <a:noAutofit/>
          </a:bodyPr>
          <a:lstStyle/>
          <a:p>
            <a:pPr indent="-298450" lvl="0" marL="457200" rtl="0" algn="l">
              <a:spcBef>
                <a:spcPts val="300"/>
              </a:spcBef>
              <a:spcAft>
                <a:spcPts val="0"/>
              </a:spcAft>
              <a:buSzPts val="1100"/>
              <a:buFont typeface="Helvetica Neue"/>
              <a:buChar char="一"/>
            </a:pPr>
            <a:r>
              <a:rPr lang="en-US" sz="1100">
                <a:latin typeface="Helvetica Neue"/>
                <a:ea typeface="Helvetica Neue"/>
                <a:cs typeface="Helvetica Neue"/>
                <a:sym typeface="Helvetica Neue"/>
              </a:rPr>
              <a:t>Carbon Credit Customer Acquisition Capability</a:t>
            </a:r>
            <a:endParaRPr sz="1100">
              <a:latin typeface="Helvetica Neue"/>
              <a:ea typeface="Helvetica Neue"/>
              <a:cs typeface="Helvetica Neue"/>
              <a:sym typeface="Helvetica Neue"/>
            </a:endParaRPr>
          </a:p>
          <a:p>
            <a:pPr indent="-298450" lvl="0" marL="457200" rtl="0" algn="l">
              <a:spcBef>
                <a:spcPts val="300"/>
              </a:spcBef>
              <a:spcAft>
                <a:spcPts val="0"/>
              </a:spcAft>
              <a:buSzPts val="1100"/>
              <a:buFont typeface="Helvetica Neue"/>
              <a:buChar char="一"/>
            </a:pPr>
            <a:r>
              <a:rPr lang="en-US" sz="1100">
                <a:latin typeface="Helvetica Neue"/>
                <a:ea typeface="Helvetica Neue"/>
                <a:cs typeface="Helvetica Neue"/>
                <a:sym typeface="Helvetica Neue"/>
              </a:rPr>
              <a:t>AI-Powered Chatbots for Customer Support</a:t>
            </a:r>
            <a:endParaRPr sz="1100">
              <a:latin typeface="Helvetica Neue"/>
              <a:ea typeface="Helvetica Neue"/>
              <a:cs typeface="Helvetica Neue"/>
              <a:sym typeface="Helvetica Neue"/>
            </a:endParaRPr>
          </a:p>
          <a:p>
            <a:pPr indent="-298450" lvl="0" marL="457200" rtl="0" algn="l">
              <a:spcBef>
                <a:spcPts val="300"/>
              </a:spcBef>
              <a:spcAft>
                <a:spcPts val="0"/>
              </a:spcAft>
              <a:buSzPts val="1100"/>
              <a:buFont typeface="Helvetica Neue"/>
              <a:buChar char="一"/>
            </a:pPr>
            <a:r>
              <a:rPr lang="en-US" sz="1100">
                <a:latin typeface="Helvetica Neue"/>
                <a:ea typeface="Helvetica Neue"/>
                <a:cs typeface="Helvetica Neue"/>
                <a:sym typeface="Helvetica Neue"/>
              </a:rPr>
              <a:t>Generative AI for Architecture</a:t>
            </a:r>
            <a:endParaRPr sz="1100">
              <a:latin typeface="Helvetica Neue"/>
              <a:ea typeface="Helvetica Neue"/>
              <a:cs typeface="Helvetica Neue"/>
              <a:sym typeface="Helvetica Neue"/>
            </a:endParaRPr>
          </a:p>
          <a:p>
            <a:pPr indent="-298450" lvl="0" marL="457200" rtl="0" algn="l">
              <a:spcBef>
                <a:spcPts val="300"/>
              </a:spcBef>
              <a:spcAft>
                <a:spcPts val="0"/>
              </a:spcAft>
              <a:buSzPts val="1100"/>
              <a:buFont typeface="Helvetica Neue"/>
              <a:buChar char="一"/>
            </a:pPr>
            <a:r>
              <a:rPr lang="en-US" sz="1100">
                <a:latin typeface="Helvetica Neue"/>
                <a:ea typeface="Helvetica Neue"/>
                <a:cs typeface="Helvetica Neue"/>
                <a:sym typeface="Helvetica Neue"/>
              </a:rPr>
              <a:t>Solar Panel Hail Damage Mitigation</a:t>
            </a:r>
            <a:endParaRPr sz="1100">
              <a:latin typeface="Helvetica Neue"/>
              <a:ea typeface="Helvetica Neue"/>
              <a:cs typeface="Helvetica Neue"/>
              <a:sym typeface="Helvetica Neue"/>
            </a:endParaRPr>
          </a:p>
          <a:p>
            <a:pPr indent="-298450" lvl="0" marL="457200" rtl="0" algn="l">
              <a:spcBef>
                <a:spcPts val="300"/>
              </a:spcBef>
              <a:spcAft>
                <a:spcPts val="0"/>
              </a:spcAft>
              <a:buSzPts val="1100"/>
              <a:buFont typeface="Helvetica Neue"/>
              <a:buChar char="一"/>
            </a:pPr>
            <a:r>
              <a:rPr lang="en-US" sz="1100">
                <a:latin typeface="Helvetica Neue"/>
                <a:ea typeface="Helvetica Neue"/>
                <a:cs typeface="Helvetica Neue"/>
                <a:sym typeface="Helvetica Neue"/>
              </a:rPr>
              <a:t>Addressing Mental Health Challenges Faced by Adolescents</a:t>
            </a:r>
            <a:endParaRPr sz="1100">
              <a:latin typeface="Helvetica Neue"/>
              <a:ea typeface="Helvetica Neue"/>
              <a:cs typeface="Helvetica Neue"/>
              <a:sym typeface="Helvetica Neue"/>
            </a:endParaRPr>
          </a:p>
          <a:p>
            <a:pPr indent="-298450" lvl="0" marL="457200" rtl="0" algn="l">
              <a:spcBef>
                <a:spcPts val="300"/>
              </a:spcBef>
              <a:spcAft>
                <a:spcPts val="0"/>
              </a:spcAft>
              <a:buSzPts val="1100"/>
              <a:buFont typeface="Helvetica Neue"/>
              <a:buChar char="一"/>
            </a:pPr>
            <a:r>
              <a:rPr lang="en-US" sz="1100">
                <a:latin typeface="Helvetica Neue"/>
                <a:ea typeface="Helvetica Neue"/>
                <a:cs typeface="Helvetica Neue"/>
                <a:sym typeface="Helvetica Neue"/>
              </a:rPr>
              <a:t>Integration of Modern Art and Design Curriculum into Schools</a:t>
            </a:r>
            <a:endParaRPr sz="1100">
              <a:latin typeface="Helvetica Neue"/>
              <a:ea typeface="Helvetica Neue"/>
              <a:cs typeface="Helvetica Neue"/>
              <a:sym typeface="Helvetica Neue"/>
            </a:endParaRPr>
          </a:p>
          <a:p>
            <a:pPr indent="-298450" lvl="0" marL="457200" rtl="0" algn="l">
              <a:spcBef>
                <a:spcPts val="300"/>
              </a:spcBef>
              <a:spcAft>
                <a:spcPts val="0"/>
              </a:spcAft>
              <a:buSzPts val="1100"/>
              <a:buFont typeface="Helvetica Neue"/>
              <a:buChar char="一"/>
            </a:pPr>
            <a:r>
              <a:rPr lang="en-US" sz="1100">
                <a:latin typeface="Helvetica Neue"/>
                <a:ea typeface="Helvetica Neue"/>
                <a:cs typeface="Helvetica Neue"/>
                <a:sym typeface="Helvetica Neue"/>
              </a:rPr>
              <a:t>Luxury Hospitality</a:t>
            </a:r>
            <a:endParaRPr sz="1100">
              <a:latin typeface="Helvetica Neue"/>
              <a:ea typeface="Helvetica Neue"/>
              <a:cs typeface="Helvetica Neue"/>
              <a:sym typeface="Helvetica Neue"/>
            </a:endParaRPr>
          </a:p>
          <a:p>
            <a:pPr indent="-298450" lvl="0" marL="457200" rtl="0" algn="l">
              <a:spcBef>
                <a:spcPts val="300"/>
              </a:spcBef>
              <a:spcAft>
                <a:spcPts val="0"/>
              </a:spcAft>
              <a:buSzPts val="1100"/>
              <a:buFont typeface="Helvetica Neue"/>
              <a:buChar char="一"/>
            </a:pPr>
            <a:r>
              <a:rPr lang="en-US" sz="1100">
                <a:latin typeface="Helvetica Neue"/>
                <a:ea typeface="Helvetica Neue"/>
                <a:cs typeface="Helvetica Neue"/>
                <a:sym typeface="Helvetica Neue"/>
              </a:rPr>
              <a:t>Sustainability in Dairy processing and Logistics </a:t>
            </a:r>
            <a:endParaRPr sz="1100">
              <a:latin typeface="Helvetica Neue"/>
              <a:ea typeface="Helvetica Neue"/>
              <a:cs typeface="Helvetica Neue"/>
              <a:sym typeface="Helvetica Neue"/>
            </a:endParaRPr>
          </a:p>
          <a:p>
            <a:pPr indent="-298450" lvl="0" marL="457200" rtl="0" algn="l">
              <a:spcBef>
                <a:spcPts val="300"/>
              </a:spcBef>
              <a:spcAft>
                <a:spcPts val="0"/>
              </a:spcAft>
              <a:buSzPts val="1100"/>
              <a:buFont typeface="Helvetica Neue"/>
              <a:buChar char="一"/>
            </a:pPr>
            <a:r>
              <a:rPr lang="en-US" sz="1100">
                <a:latin typeface="Helvetica Neue"/>
                <a:ea typeface="Helvetica Neue"/>
                <a:cs typeface="Helvetica Neue"/>
                <a:sym typeface="Helvetica Neue"/>
              </a:rPr>
              <a:t>Integration of Digital Solutions in the BPM Lifecycle</a:t>
            </a:r>
            <a:endParaRPr sz="1100">
              <a:latin typeface="Helvetica Neue"/>
              <a:ea typeface="Helvetica Neue"/>
              <a:cs typeface="Helvetica Neue"/>
              <a:sym typeface="Helvetica Neue"/>
            </a:endParaRPr>
          </a:p>
          <a:p>
            <a:pPr indent="-298450" lvl="0" marL="457200" rtl="0" algn="l">
              <a:spcBef>
                <a:spcPts val="300"/>
              </a:spcBef>
              <a:spcAft>
                <a:spcPts val="0"/>
              </a:spcAft>
              <a:buSzPts val="1100"/>
              <a:buFont typeface="Helvetica Neue"/>
              <a:buChar char="一"/>
            </a:pPr>
            <a:r>
              <a:rPr lang="en-US" sz="1100">
                <a:latin typeface="Helvetica Neue"/>
                <a:ea typeface="Helvetica Neue"/>
                <a:cs typeface="Helvetica Neue"/>
                <a:sym typeface="Helvetica Neue"/>
              </a:rPr>
              <a:t>Aviation Circular Ecosystem </a:t>
            </a:r>
            <a:endParaRPr sz="1100">
              <a:latin typeface="Helvetica Neue"/>
              <a:ea typeface="Helvetica Neue"/>
              <a:cs typeface="Helvetica Neue"/>
              <a:sym typeface="Helvetica Neue"/>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60"/>
          <p:cNvSpPr txBox="1"/>
          <p:nvPr>
            <p:ph idx="4294967295" type="title"/>
          </p:nvPr>
        </p:nvSpPr>
        <p:spPr>
          <a:xfrm>
            <a:off x="4100425" y="132450"/>
            <a:ext cx="4891500" cy="471000"/>
          </a:xfrm>
          <a:prstGeom prst="rect">
            <a:avLst/>
          </a:prstGeom>
        </p:spPr>
        <p:txBody>
          <a:bodyPr anchorCtr="0" anchor="b" bIns="91400" lIns="91400" spcFirstLastPara="1" rIns="91400" wrap="square" tIns="91400">
            <a:noAutofit/>
          </a:bodyPr>
          <a:lstStyle/>
          <a:p>
            <a:pPr indent="0" lvl="0" marL="0" rtl="0" algn="r">
              <a:spcBef>
                <a:spcPts val="0"/>
              </a:spcBef>
              <a:spcAft>
                <a:spcPts val="0"/>
              </a:spcAft>
              <a:buNone/>
            </a:pPr>
            <a:r>
              <a:rPr lang="en-US">
                <a:solidFill>
                  <a:schemeClr val="dk1"/>
                </a:solidFill>
              </a:rPr>
              <a:t>Research AI</a:t>
            </a:r>
            <a:endParaRPr>
              <a:solidFill>
                <a:schemeClr val="dk1"/>
              </a:solidFill>
            </a:endParaRPr>
          </a:p>
        </p:txBody>
      </p:sp>
      <p:pic>
        <p:nvPicPr>
          <p:cNvPr id="769" name="Google Shape;769;p60"/>
          <p:cNvPicPr preferRelativeResize="0"/>
          <p:nvPr/>
        </p:nvPicPr>
        <p:blipFill>
          <a:blip r:embed="rId3">
            <a:alphaModFix/>
          </a:blip>
          <a:stretch>
            <a:fillRect/>
          </a:stretch>
        </p:blipFill>
        <p:spPr>
          <a:xfrm>
            <a:off x="7263225" y="255345"/>
            <a:ext cx="234225" cy="225225"/>
          </a:xfrm>
          <a:prstGeom prst="rect">
            <a:avLst/>
          </a:prstGeom>
          <a:noFill/>
          <a:ln>
            <a:noFill/>
          </a:ln>
        </p:spPr>
      </p:pic>
      <p:sp>
        <p:nvSpPr>
          <p:cNvPr id="770" name="Google Shape;770;p60"/>
          <p:cNvSpPr txBox="1"/>
          <p:nvPr/>
        </p:nvSpPr>
        <p:spPr>
          <a:xfrm>
            <a:off x="229375" y="709592"/>
            <a:ext cx="2552100" cy="11082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600"/>
              </a:spcAft>
              <a:buNone/>
            </a:pPr>
            <a:r>
              <a:rPr b="1" lang="en-US" sz="2000">
                <a:solidFill>
                  <a:srgbClr val="030303"/>
                </a:solidFill>
                <a:latin typeface="Helvetica Neue"/>
                <a:ea typeface="Helvetica Neue"/>
                <a:cs typeface="Helvetica Neue"/>
                <a:sym typeface="Helvetica Neue"/>
              </a:rPr>
              <a:t>Automated </a:t>
            </a:r>
            <a:br>
              <a:rPr b="1" lang="en-US" sz="2000">
                <a:solidFill>
                  <a:srgbClr val="030303"/>
                </a:solidFill>
                <a:latin typeface="Helvetica Neue"/>
                <a:ea typeface="Helvetica Neue"/>
                <a:cs typeface="Helvetica Neue"/>
                <a:sym typeface="Helvetica Neue"/>
              </a:rPr>
            </a:br>
            <a:r>
              <a:rPr b="1" lang="en-US" sz="2000">
                <a:solidFill>
                  <a:srgbClr val="030303"/>
                </a:solidFill>
                <a:latin typeface="Helvetica Neue"/>
                <a:ea typeface="Helvetica Neue"/>
                <a:cs typeface="Helvetica Neue"/>
                <a:sym typeface="Helvetica Neue"/>
              </a:rPr>
              <a:t>Market Research </a:t>
            </a:r>
            <a:br>
              <a:rPr b="1" lang="en-US" sz="2000">
                <a:solidFill>
                  <a:srgbClr val="030303"/>
                </a:solidFill>
                <a:latin typeface="Helvetica Neue"/>
                <a:ea typeface="Helvetica Neue"/>
                <a:cs typeface="Helvetica Neue"/>
                <a:sym typeface="Helvetica Neue"/>
              </a:rPr>
            </a:br>
            <a:r>
              <a:rPr b="1" lang="en-US" sz="2000">
                <a:solidFill>
                  <a:srgbClr val="030303"/>
                </a:solidFill>
                <a:latin typeface="Helvetica Neue"/>
                <a:ea typeface="Helvetica Neue"/>
                <a:cs typeface="Helvetica Neue"/>
                <a:sym typeface="Helvetica Neue"/>
              </a:rPr>
              <a:t>in 30 mins</a:t>
            </a:r>
            <a:endParaRPr sz="1100">
              <a:solidFill>
                <a:srgbClr val="030303"/>
              </a:solidFill>
              <a:latin typeface="Helvetica Neue"/>
              <a:ea typeface="Helvetica Neue"/>
              <a:cs typeface="Helvetica Neue"/>
              <a:sym typeface="Helvetica Neue"/>
            </a:endParaRPr>
          </a:p>
        </p:txBody>
      </p:sp>
      <p:pic>
        <p:nvPicPr>
          <p:cNvPr id="771" name="Google Shape;771;p60"/>
          <p:cNvPicPr preferRelativeResize="0"/>
          <p:nvPr/>
        </p:nvPicPr>
        <p:blipFill>
          <a:blip r:embed="rId4">
            <a:alphaModFix/>
          </a:blip>
          <a:stretch>
            <a:fillRect/>
          </a:stretch>
        </p:blipFill>
        <p:spPr>
          <a:xfrm>
            <a:off x="5339602" y="620976"/>
            <a:ext cx="3813740" cy="3506391"/>
          </a:xfrm>
          <a:prstGeom prst="rect">
            <a:avLst/>
          </a:prstGeom>
          <a:noFill/>
          <a:ln>
            <a:noFill/>
          </a:ln>
        </p:spPr>
      </p:pic>
      <p:pic>
        <p:nvPicPr>
          <p:cNvPr id="772" name="Google Shape;772;p60"/>
          <p:cNvPicPr preferRelativeResize="0"/>
          <p:nvPr/>
        </p:nvPicPr>
        <p:blipFill>
          <a:blip r:embed="rId5">
            <a:alphaModFix/>
          </a:blip>
          <a:stretch>
            <a:fillRect/>
          </a:stretch>
        </p:blipFill>
        <p:spPr>
          <a:xfrm>
            <a:off x="6888885" y="2912520"/>
            <a:ext cx="2509118" cy="2452032"/>
          </a:xfrm>
          <a:prstGeom prst="rect">
            <a:avLst/>
          </a:prstGeom>
          <a:noFill/>
          <a:ln>
            <a:noFill/>
          </a:ln>
        </p:spPr>
      </p:pic>
      <p:sp>
        <p:nvSpPr>
          <p:cNvPr id="773" name="Google Shape;773;p60"/>
          <p:cNvSpPr/>
          <p:nvPr/>
        </p:nvSpPr>
        <p:spPr>
          <a:xfrm>
            <a:off x="229375" y="4008900"/>
            <a:ext cx="2832000" cy="906000"/>
          </a:xfrm>
          <a:prstGeom prst="roundRect">
            <a:avLst>
              <a:gd fmla="val 7783" name="adj"/>
            </a:avLst>
          </a:prstGeom>
          <a:solidFill>
            <a:srgbClr val="E4F1F5"/>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900">
                <a:solidFill>
                  <a:srgbClr val="030303"/>
                </a:solidFill>
                <a:latin typeface="Helvetica Neue"/>
                <a:ea typeface="Helvetica Neue"/>
                <a:cs typeface="Helvetica Neue"/>
                <a:sym typeface="Helvetica Neue"/>
              </a:rPr>
              <a:t>3. Structured Market Understanding</a:t>
            </a:r>
            <a:endParaRPr b="1" sz="900">
              <a:solidFill>
                <a:srgbClr val="030303"/>
              </a:solidFill>
              <a:latin typeface="Helvetica Neue"/>
              <a:ea typeface="Helvetica Neue"/>
              <a:cs typeface="Helvetica Neue"/>
              <a:sym typeface="Helvetica Neue"/>
            </a:endParaRPr>
          </a:p>
          <a:p>
            <a:pPr indent="0" lvl="0" marL="0" rtl="0" algn="l">
              <a:spcBef>
                <a:spcPts val="300"/>
              </a:spcBef>
              <a:spcAft>
                <a:spcPts val="300"/>
              </a:spcAft>
              <a:buNone/>
            </a:pPr>
            <a:r>
              <a:rPr lang="en-US" sz="800">
                <a:solidFill>
                  <a:srgbClr val="030303"/>
                </a:solidFill>
                <a:latin typeface="Helvetica Neue"/>
                <a:ea typeface="Helvetica Neue"/>
                <a:cs typeface="Helvetica Neue"/>
                <a:sym typeface="Helvetica Neue"/>
              </a:rPr>
              <a:t>Market sizing, Trends, Segmentation, Challenges, and Drivers are all summarized based on the public and private context into a digestible report with relevant sources.</a:t>
            </a:r>
            <a:endParaRPr b="1" sz="900">
              <a:solidFill>
                <a:srgbClr val="030303"/>
              </a:solidFill>
              <a:latin typeface="Helvetica Neue"/>
              <a:ea typeface="Helvetica Neue"/>
              <a:cs typeface="Helvetica Neue"/>
              <a:sym typeface="Helvetica Neue"/>
            </a:endParaRPr>
          </a:p>
        </p:txBody>
      </p:sp>
      <p:pic>
        <p:nvPicPr>
          <p:cNvPr id="774" name="Google Shape;774;p60"/>
          <p:cNvPicPr preferRelativeResize="0"/>
          <p:nvPr/>
        </p:nvPicPr>
        <p:blipFill>
          <a:blip r:embed="rId6">
            <a:alphaModFix/>
          </a:blip>
          <a:stretch>
            <a:fillRect/>
          </a:stretch>
        </p:blipFill>
        <p:spPr>
          <a:xfrm>
            <a:off x="4928900" y="3566274"/>
            <a:ext cx="2168049" cy="725139"/>
          </a:xfrm>
          <a:prstGeom prst="rect">
            <a:avLst/>
          </a:prstGeom>
          <a:noFill/>
          <a:ln>
            <a:noFill/>
          </a:ln>
        </p:spPr>
      </p:pic>
      <p:pic>
        <p:nvPicPr>
          <p:cNvPr id="775" name="Google Shape;775;p60"/>
          <p:cNvPicPr preferRelativeResize="0"/>
          <p:nvPr/>
        </p:nvPicPr>
        <p:blipFill>
          <a:blip r:embed="rId7">
            <a:alphaModFix/>
          </a:blip>
          <a:stretch>
            <a:fillRect/>
          </a:stretch>
        </p:blipFill>
        <p:spPr>
          <a:xfrm>
            <a:off x="4928900" y="3888810"/>
            <a:ext cx="2168049" cy="741018"/>
          </a:xfrm>
          <a:prstGeom prst="rect">
            <a:avLst/>
          </a:prstGeom>
          <a:noFill/>
          <a:ln>
            <a:noFill/>
          </a:ln>
        </p:spPr>
      </p:pic>
      <p:pic>
        <p:nvPicPr>
          <p:cNvPr id="776" name="Google Shape;776;p60"/>
          <p:cNvPicPr preferRelativeResize="0"/>
          <p:nvPr/>
        </p:nvPicPr>
        <p:blipFill>
          <a:blip r:embed="rId8">
            <a:alphaModFix/>
          </a:blip>
          <a:stretch>
            <a:fillRect/>
          </a:stretch>
        </p:blipFill>
        <p:spPr>
          <a:xfrm>
            <a:off x="4928900" y="4227225"/>
            <a:ext cx="2168049" cy="725139"/>
          </a:xfrm>
          <a:prstGeom prst="rect">
            <a:avLst/>
          </a:prstGeom>
          <a:noFill/>
          <a:ln>
            <a:noFill/>
          </a:ln>
        </p:spPr>
      </p:pic>
      <p:pic>
        <p:nvPicPr>
          <p:cNvPr id="777" name="Google Shape;777;p60"/>
          <p:cNvPicPr preferRelativeResize="0"/>
          <p:nvPr/>
        </p:nvPicPr>
        <p:blipFill>
          <a:blip r:embed="rId9">
            <a:alphaModFix/>
          </a:blip>
          <a:stretch>
            <a:fillRect/>
          </a:stretch>
        </p:blipFill>
        <p:spPr>
          <a:xfrm>
            <a:off x="4928900" y="3227860"/>
            <a:ext cx="2168049" cy="741018"/>
          </a:xfrm>
          <a:prstGeom prst="rect">
            <a:avLst/>
          </a:prstGeom>
          <a:noFill/>
          <a:ln>
            <a:noFill/>
          </a:ln>
        </p:spPr>
      </p:pic>
      <p:sp>
        <p:nvSpPr>
          <p:cNvPr id="778" name="Google Shape;778;p60"/>
          <p:cNvSpPr/>
          <p:nvPr/>
        </p:nvSpPr>
        <p:spPr>
          <a:xfrm>
            <a:off x="229375" y="2067888"/>
            <a:ext cx="2832000" cy="906000"/>
          </a:xfrm>
          <a:prstGeom prst="roundRect">
            <a:avLst>
              <a:gd fmla="val 7783" name="adj"/>
            </a:avLst>
          </a:prstGeom>
          <a:solidFill>
            <a:srgbClr val="E4F1F5"/>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900">
                <a:solidFill>
                  <a:srgbClr val="030303"/>
                </a:solidFill>
                <a:latin typeface="Helvetica Neue"/>
                <a:ea typeface="Helvetica Neue"/>
                <a:cs typeface="Helvetica Neue"/>
                <a:sym typeface="Helvetica Neue"/>
              </a:rPr>
              <a:t>1. Agent-based Research</a:t>
            </a:r>
            <a:endParaRPr b="1" sz="900">
              <a:solidFill>
                <a:srgbClr val="030303"/>
              </a:solidFill>
              <a:latin typeface="Helvetica Neue"/>
              <a:ea typeface="Helvetica Neue"/>
              <a:cs typeface="Helvetica Neue"/>
              <a:sym typeface="Helvetica Neue"/>
            </a:endParaRPr>
          </a:p>
          <a:p>
            <a:pPr indent="0" lvl="0" marL="0" rtl="0" algn="l">
              <a:spcBef>
                <a:spcPts val="300"/>
              </a:spcBef>
              <a:spcAft>
                <a:spcPts val="300"/>
              </a:spcAft>
              <a:buNone/>
            </a:pPr>
            <a:r>
              <a:rPr lang="en-US" sz="800">
                <a:solidFill>
                  <a:srgbClr val="030303"/>
                </a:solidFill>
                <a:latin typeface="Helvetica Neue"/>
                <a:ea typeface="Helvetica Neue"/>
                <a:cs typeface="Helvetica Neue"/>
                <a:sym typeface="Helvetica Neue"/>
              </a:rPr>
              <a:t>Based on the opportunity space focus, the Research AI creates search queries, finds the best matching public market research, and creates a context of information based on it while preserving all the sources.</a:t>
            </a:r>
            <a:endParaRPr b="1" sz="900">
              <a:solidFill>
                <a:srgbClr val="030303"/>
              </a:solidFill>
              <a:latin typeface="Helvetica Neue"/>
              <a:ea typeface="Helvetica Neue"/>
              <a:cs typeface="Helvetica Neue"/>
              <a:sym typeface="Helvetica Neue"/>
            </a:endParaRPr>
          </a:p>
        </p:txBody>
      </p:sp>
      <p:sp>
        <p:nvSpPr>
          <p:cNvPr id="779" name="Google Shape;779;p60"/>
          <p:cNvSpPr/>
          <p:nvPr/>
        </p:nvSpPr>
        <p:spPr>
          <a:xfrm>
            <a:off x="229375" y="3038400"/>
            <a:ext cx="2832000" cy="906000"/>
          </a:xfrm>
          <a:prstGeom prst="roundRect">
            <a:avLst>
              <a:gd fmla="val 7783" name="adj"/>
            </a:avLst>
          </a:prstGeom>
          <a:solidFill>
            <a:srgbClr val="E4F1F5"/>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900">
                <a:solidFill>
                  <a:srgbClr val="030303"/>
                </a:solidFill>
                <a:latin typeface="Helvetica Neue"/>
                <a:ea typeface="Helvetica Neue"/>
                <a:cs typeface="Helvetica Neue"/>
                <a:sym typeface="Helvetica Neue"/>
              </a:rPr>
              <a:t>2. Private Datasets</a:t>
            </a:r>
            <a:endParaRPr b="1" sz="900">
              <a:solidFill>
                <a:srgbClr val="030303"/>
              </a:solidFill>
              <a:latin typeface="Helvetica Neue"/>
              <a:ea typeface="Helvetica Neue"/>
              <a:cs typeface="Helvetica Neue"/>
              <a:sym typeface="Helvetica Neue"/>
            </a:endParaRPr>
          </a:p>
          <a:p>
            <a:pPr indent="0" lvl="0" marL="0" rtl="0" algn="l">
              <a:spcBef>
                <a:spcPts val="300"/>
              </a:spcBef>
              <a:spcAft>
                <a:spcPts val="300"/>
              </a:spcAft>
              <a:buNone/>
            </a:pPr>
            <a:r>
              <a:rPr lang="en-US" sz="800">
                <a:solidFill>
                  <a:srgbClr val="030303"/>
                </a:solidFill>
                <a:latin typeface="Helvetica Neue"/>
                <a:ea typeface="Helvetica Neue"/>
                <a:cs typeface="Helvetica Neue"/>
                <a:sym typeface="Helvetica Neue"/>
              </a:rPr>
              <a:t>Using internal data enriches the research process and creates a more tailored output. Your PDFs, slides, data lakes, APIs, or report subscriptions can all be added as context</a:t>
            </a:r>
            <a:endParaRPr b="1" sz="900">
              <a:solidFill>
                <a:srgbClr val="030303"/>
              </a:solidFill>
              <a:latin typeface="Helvetica Neue"/>
              <a:ea typeface="Helvetica Neue"/>
              <a:cs typeface="Helvetica Neue"/>
              <a:sym typeface="Helvetica Neue"/>
            </a:endParaRPr>
          </a:p>
        </p:txBody>
      </p:sp>
      <p:sp>
        <p:nvSpPr>
          <p:cNvPr id="780" name="Google Shape;780;p60"/>
          <p:cNvSpPr/>
          <p:nvPr/>
        </p:nvSpPr>
        <p:spPr>
          <a:xfrm>
            <a:off x="3123000" y="2067900"/>
            <a:ext cx="1345200" cy="1656900"/>
          </a:xfrm>
          <a:prstGeom prst="roundRect">
            <a:avLst>
              <a:gd fmla="val 7783" name="adj"/>
            </a:avLst>
          </a:prstGeom>
          <a:solidFill>
            <a:srgbClr val="E4F1F5"/>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900">
                <a:solidFill>
                  <a:srgbClr val="030303"/>
                </a:solidFill>
                <a:latin typeface="Helvetica Neue"/>
                <a:ea typeface="Helvetica Neue"/>
                <a:cs typeface="Helvetica Neue"/>
                <a:sym typeface="Helvetica Neue"/>
              </a:rPr>
              <a:t>4. Startup and VC Scouting</a:t>
            </a:r>
            <a:endParaRPr b="1" sz="900">
              <a:solidFill>
                <a:srgbClr val="030303"/>
              </a:solidFill>
              <a:latin typeface="Helvetica Neue"/>
              <a:ea typeface="Helvetica Neue"/>
              <a:cs typeface="Helvetica Neue"/>
              <a:sym typeface="Helvetica Neue"/>
            </a:endParaRPr>
          </a:p>
          <a:p>
            <a:pPr indent="0" lvl="0" marL="0" rtl="0" algn="l">
              <a:spcBef>
                <a:spcPts val="300"/>
              </a:spcBef>
              <a:spcAft>
                <a:spcPts val="300"/>
              </a:spcAft>
              <a:buNone/>
            </a:pPr>
            <a:r>
              <a:rPr lang="en-US" sz="800">
                <a:solidFill>
                  <a:srgbClr val="030303"/>
                </a:solidFill>
                <a:latin typeface="Helvetica Neue"/>
                <a:ea typeface="Helvetica Neue"/>
                <a:cs typeface="Helvetica Neue"/>
                <a:sym typeface="Helvetica Neue"/>
              </a:rPr>
              <a:t>Every Opportunity space exploration includes large incumbents as well as a list of startups with funding numbers, funding stage, etc. The space’s most active VCs are included too.</a:t>
            </a:r>
            <a:endParaRPr b="1" sz="900">
              <a:solidFill>
                <a:srgbClr val="030303"/>
              </a:solidFill>
              <a:latin typeface="Helvetica Neue"/>
              <a:ea typeface="Helvetica Neue"/>
              <a:cs typeface="Helvetica Neue"/>
              <a:sym typeface="Helvetica Neue"/>
            </a:endParaRPr>
          </a:p>
        </p:txBody>
      </p:sp>
      <p:sp>
        <p:nvSpPr>
          <p:cNvPr id="781" name="Google Shape;781;p60"/>
          <p:cNvSpPr/>
          <p:nvPr/>
        </p:nvSpPr>
        <p:spPr>
          <a:xfrm>
            <a:off x="3123003" y="3798800"/>
            <a:ext cx="1345200" cy="1116000"/>
          </a:xfrm>
          <a:prstGeom prst="roundRect">
            <a:avLst>
              <a:gd fmla="val 7783" name="adj"/>
            </a:avLst>
          </a:prstGeom>
          <a:solidFill>
            <a:srgbClr val="E4F1F5"/>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900">
                <a:solidFill>
                  <a:srgbClr val="030303"/>
                </a:solidFill>
                <a:latin typeface="Helvetica Neue"/>
                <a:ea typeface="Helvetica Neue"/>
                <a:cs typeface="Helvetica Neue"/>
                <a:sym typeface="Helvetica Neue"/>
              </a:rPr>
              <a:t>5. Sources</a:t>
            </a:r>
            <a:endParaRPr b="1" sz="900">
              <a:solidFill>
                <a:srgbClr val="030303"/>
              </a:solidFill>
              <a:latin typeface="Helvetica Neue"/>
              <a:ea typeface="Helvetica Neue"/>
              <a:cs typeface="Helvetica Neue"/>
              <a:sym typeface="Helvetica Neue"/>
            </a:endParaRPr>
          </a:p>
          <a:p>
            <a:pPr indent="0" lvl="0" marL="0" rtl="0" algn="l">
              <a:spcBef>
                <a:spcPts val="300"/>
              </a:spcBef>
              <a:spcAft>
                <a:spcPts val="300"/>
              </a:spcAft>
              <a:buNone/>
            </a:pPr>
            <a:r>
              <a:rPr lang="en-US" sz="800">
                <a:solidFill>
                  <a:srgbClr val="030303"/>
                </a:solidFill>
                <a:latin typeface="Helvetica Neue"/>
                <a:ea typeface="Helvetica Neue"/>
                <a:cs typeface="Helvetica Neue"/>
                <a:sym typeface="Helvetica Neue"/>
              </a:rPr>
              <a:t>All sources are preserved and fully referenced so that you can dig deeper into aspects of interest.</a:t>
            </a:r>
            <a:endParaRPr b="1" sz="900">
              <a:solidFill>
                <a:srgbClr val="030303"/>
              </a:solidFill>
              <a:latin typeface="Helvetica Neue"/>
              <a:ea typeface="Helvetica Neue"/>
              <a:cs typeface="Helvetica Neue"/>
              <a:sym typeface="Helvetica Neue"/>
            </a:endParaRPr>
          </a:p>
        </p:txBody>
      </p:sp>
      <p:sp>
        <p:nvSpPr>
          <p:cNvPr id="782" name="Google Shape;782;p60"/>
          <p:cNvSpPr txBox="1"/>
          <p:nvPr/>
        </p:nvSpPr>
        <p:spPr>
          <a:xfrm>
            <a:off x="2709525" y="786547"/>
            <a:ext cx="18624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solidFill>
                  <a:srgbClr val="030303"/>
                </a:solidFill>
                <a:latin typeface="Helvetica Neue"/>
                <a:ea typeface="Helvetica Neue"/>
                <a:cs typeface="Helvetica Neue"/>
                <a:sym typeface="Helvetica Neue"/>
              </a:rPr>
              <a:t>Explore any opportunity space, discover trends, challenges, existing startups and VCs and get access to hundreds of relevant sources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61"/>
          <p:cNvSpPr txBox="1"/>
          <p:nvPr>
            <p:ph idx="4294967295" type="title"/>
          </p:nvPr>
        </p:nvSpPr>
        <p:spPr>
          <a:xfrm>
            <a:off x="4100425" y="132450"/>
            <a:ext cx="4891500" cy="471000"/>
          </a:xfrm>
          <a:prstGeom prst="rect">
            <a:avLst/>
          </a:prstGeom>
        </p:spPr>
        <p:txBody>
          <a:bodyPr anchorCtr="0" anchor="b" bIns="91400" lIns="91400" spcFirstLastPara="1" rIns="91400" wrap="square" tIns="91400">
            <a:noAutofit/>
          </a:bodyPr>
          <a:lstStyle/>
          <a:p>
            <a:pPr indent="0" lvl="0" marL="0" rtl="0" algn="r">
              <a:spcBef>
                <a:spcPts val="0"/>
              </a:spcBef>
              <a:spcAft>
                <a:spcPts val="0"/>
              </a:spcAft>
              <a:buNone/>
            </a:pPr>
            <a:r>
              <a:rPr lang="en-US">
                <a:solidFill>
                  <a:schemeClr val="dk1"/>
                </a:solidFill>
              </a:rPr>
              <a:t>Discovery AI</a:t>
            </a:r>
            <a:endParaRPr>
              <a:solidFill>
                <a:schemeClr val="dk1"/>
              </a:solidFill>
            </a:endParaRPr>
          </a:p>
        </p:txBody>
      </p:sp>
      <p:pic>
        <p:nvPicPr>
          <p:cNvPr id="788" name="Google Shape;788;p61"/>
          <p:cNvPicPr preferRelativeResize="0"/>
          <p:nvPr/>
        </p:nvPicPr>
        <p:blipFill>
          <a:blip r:embed="rId3">
            <a:alphaModFix/>
          </a:blip>
          <a:stretch>
            <a:fillRect/>
          </a:stretch>
        </p:blipFill>
        <p:spPr>
          <a:xfrm>
            <a:off x="7199308" y="233266"/>
            <a:ext cx="234225" cy="269360"/>
          </a:xfrm>
          <a:prstGeom prst="rect">
            <a:avLst/>
          </a:prstGeom>
          <a:noFill/>
          <a:ln>
            <a:noFill/>
          </a:ln>
        </p:spPr>
      </p:pic>
      <p:sp>
        <p:nvSpPr>
          <p:cNvPr id="789" name="Google Shape;789;p61"/>
          <p:cNvSpPr txBox="1"/>
          <p:nvPr/>
        </p:nvSpPr>
        <p:spPr>
          <a:xfrm>
            <a:off x="229375" y="709239"/>
            <a:ext cx="2768100" cy="11082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600"/>
              </a:spcAft>
              <a:buNone/>
            </a:pPr>
            <a:r>
              <a:rPr b="1" lang="en-US" sz="2000">
                <a:solidFill>
                  <a:srgbClr val="030303"/>
                </a:solidFill>
                <a:latin typeface="Helvetica Neue"/>
                <a:ea typeface="Helvetica Neue"/>
                <a:cs typeface="Helvetica Neue"/>
                <a:sym typeface="Helvetica Neue"/>
              </a:rPr>
              <a:t>AI Venture Ideation, Exploration, Ranking, Recommendation</a:t>
            </a:r>
            <a:endParaRPr sz="1100">
              <a:solidFill>
                <a:srgbClr val="030303"/>
              </a:solidFill>
              <a:latin typeface="Helvetica Neue"/>
              <a:ea typeface="Helvetica Neue"/>
              <a:cs typeface="Helvetica Neue"/>
              <a:sym typeface="Helvetica Neue"/>
            </a:endParaRPr>
          </a:p>
        </p:txBody>
      </p:sp>
      <p:sp>
        <p:nvSpPr>
          <p:cNvPr id="790" name="Google Shape;790;p61"/>
          <p:cNvSpPr/>
          <p:nvPr/>
        </p:nvSpPr>
        <p:spPr>
          <a:xfrm>
            <a:off x="229375" y="1955188"/>
            <a:ext cx="3055800" cy="754200"/>
          </a:xfrm>
          <a:prstGeom prst="roundRect">
            <a:avLst>
              <a:gd fmla="val 7783" name="adj"/>
            </a:avLst>
          </a:prstGeom>
          <a:solidFill>
            <a:srgbClr val="E4F1F5"/>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US" sz="900">
                <a:solidFill>
                  <a:srgbClr val="030303"/>
                </a:solidFill>
                <a:latin typeface="Helvetica Neue"/>
                <a:ea typeface="Helvetica Neue"/>
                <a:cs typeface="Helvetica Neue"/>
                <a:sym typeface="Helvetica Neue"/>
              </a:rPr>
              <a:t>1. Venture Identification</a:t>
            </a:r>
            <a:endParaRPr b="1" sz="900">
              <a:solidFill>
                <a:srgbClr val="030303"/>
              </a:solidFill>
              <a:latin typeface="Helvetica Neue"/>
              <a:ea typeface="Helvetica Neue"/>
              <a:cs typeface="Helvetica Neue"/>
              <a:sym typeface="Helvetica Neue"/>
            </a:endParaRPr>
          </a:p>
          <a:p>
            <a:pPr indent="0" lvl="0" marL="0" rtl="0" algn="l">
              <a:spcBef>
                <a:spcPts val="300"/>
              </a:spcBef>
              <a:spcAft>
                <a:spcPts val="300"/>
              </a:spcAft>
              <a:buNone/>
            </a:pPr>
            <a:r>
              <a:rPr lang="en-US" sz="800">
                <a:solidFill>
                  <a:srgbClr val="030303"/>
                </a:solidFill>
                <a:latin typeface="Helvetica Neue"/>
                <a:ea typeface="Helvetica Neue"/>
                <a:cs typeface="Helvetica Neue"/>
                <a:sym typeface="Helvetica Neue"/>
              </a:rPr>
              <a:t>Design thinking, Mckinsey 7s, Google Ventures Design Sprint, and other popular ideation methods are used to generate viable ventures based on provided market research context. </a:t>
            </a:r>
            <a:endParaRPr sz="800">
              <a:solidFill>
                <a:srgbClr val="030303"/>
              </a:solidFill>
              <a:latin typeface="Helvetica Neue"/>
              <a:ea typeface="Helvetica Neue"/>
              <a:cs typeface="Helvetica Neue"/>
              <a:sym typeface="Helvetica Neue"/>
            </a:endParaRPr>
          </a:p>
        </p:txBody>
      </p:sp>
      <p:sp>
        <p:nvSpPr>
          <p:cNvPr id="791" name="Google Shape;791;p61"/>
          <p:cNvSpPr/>
          <p:nvPr/>
        </p:nvSpPr>
        <p:spPr>
          <a:xfrm>
            <a:off x="229375" y="2750200"/>
            <a:ext cx="3055800" cy="885300"/>
          </a:xfrm>
          <a:prstGeom prst="roundRect">
            <a:avLst>
              <a:gd fmla="val 7783" name="adj"/>
            </a:avLst>
          </a:prstGeom>
          <a:solidFill>
            <a:srgbClr val="E4F1F5"/>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US" sz="900">
                <a:solidFill>
                  <a:srgbClr val="030303"/>
                </a:solidFill>
                <a:latin typeface="Helvetica Neue"/>
                <a:ea typeface="Helvetica Neue"/>
                <a:cs typeface="Helvetica Neue"/>
                <a:sym typeface="Helvetica Neue"/>
              </a:rPr>
              <a:t>2. Venture Ranking</a:t>
            </a:r>
            <a:endParaRPr b="1" sz="900">
              <a:solidFill>
                <a:srgbClr val="030303"/>
              </a:solidFill>
              <a:latin typeface="Helvetica Neue"/>
              <a:ea typeface="Helvetica Neue"/>
              <a:cs typeface="Helvetica Neue"/>
              <a:sym typeface="Helvetica Neue"/>
            </a:endParaRPr>
          </a:p>
          <a:p>
            <a:pPr indent="0" lvl="0" marL="0" rtl="0" algn="l">
              <a:spcBef>
                <a:spcPts val="300"/>
              </a:spcBef>
              <a:spcAft>
                <a:spcPts val="0"/>
              </a:spcAft>
              <a:buNone/>
            </a:pPr>
            <a:r>
              <a:rPr lang="en-US" sz="800">
                <a:solidFill>
                  <a:srgbClr val="030303"/>
                </a:solidFill>
                <a:latin typeface="Helvetica Neue"/>
                <a:ea typeface="Helvetica Neue"/>
                <a:cs typeface="Helvetica Neue"/>
                <a:sym typeface="Helvetica Neue"/>
              </a:rPr>
              <a:t>All generated ventures are automatically ranked based on Market and Company metrics – market sizing, growth rate, concentration, as well as alignment with the company strategy, assets, and the right to win in the space.</a:t>
            </a:r>
            <a:endParaRPr sz="800">
              <a:solidFill>
                <a:srgbClr val="030303"/>
              </a:solidFill>
              <a:latin typeface="Helvetica Neue"/>
              <a:ea typeface="Helvetica Neue"/>
              <a:cs typeface="Helvetica Neue"/>
              <a:sym typeface="Helvetica Neue"/>
            </a:endParaRPr>
          </a:p>
          <a:p>
            <a:pPr indent="0" lvl="0" marL="0" rtl="0" algn="l">
              <a:spcBef>
                <a:spcPts val="300"/>
              </a:spcBef>
              <a:spcAft>
                <a:spcPts val="0"/>
              </a:spcAft>
              <a:buNone/>
            </a:pPr>
            <a:r>
              <a:t/>
            </a:r>
            <a:endParaRPr sz="800">
              <a:solidFill>
                <a:srgbClr val="030303"/>
              </a:solidFill>
              <a:latin typeface="Helvetica Neue"/>
              <a:ea typeface="Helvetica Neue"/>
              <a:cs typeface="Helvetica Neue"/>
              <a:sym typeface="Helvetica Neue"/>
            </a:endParaRPr>
          </a:p>
          <a:p>
            <a:pPr indent="0" lvl="0" marL="0" rtl="0" algn="l">
              <a:spcBef>
                <a:spcPts val="300"/>
              </a:spcBef>
              <a:spcAft>
                <a:spcPts val="300"/>
              </a:spcAft>
              <a:buNone/>
            </a:pPr>
            <a:r>
              <a:t/>
            </a:r>
            <a:endParaRPr sz="800">
              <a:solidFill>
                <a:srgbClr val="030303"/>
              </a:solidFill>
              <a:latin typeface="Helvetica Neue"/>
              <a:ea typeface="Helvetica Neue"/>
              <a:cs typeface="Helvetica Neue"/>
              <a:sym typeface="Helvetica Neue"/>
            </a:endParaRPr>
          </a:p>
        </p:txBody>
      </p:sp>
      <p:sp>
        <p:nvSpPr>
          <p:cNvPr id="792" name="Google Shape;792;p61"/>
          <p:cNvSpPr/>
          <p:nvPr/>
        </p:nvSpPr>
        <p:spPr>
          <a:xfrm>
            <a:off x="229387" y="3685255"/>
            <a:ext cx="3055800" cy="1229700"/>
          </a:xfrm>
          <a:prstGeom prst="roundRect">
            <a:avLst>
              <a:gd fmla="val 7783" name="adj"/>
            </a:avLst>
          </a:prstGeom>
          <a:solidFill>
            <a:srgbClr val="E4F1F5"/>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US" sz="900">
                <a:solidFill>
                  <a:srgbClr val="030303"/>
                </a:solidFill>
                <a:latin typeface="Helvetica Neue"/>
                <a:ea typeface="Helvetica Neue"/>
                <a:cs typeface="Helvetica Neue"/>
                <a:sym typeface="Helvetica Neue"/>
              </a:rPr>
              <a:t>3. Personas, Interview Simulation, Customer journeys</a:t>
            </a:r>
            <a:endParaRPr b="1" sz="900">
              <a:solidFill>
                <a:srgbClr val="030303"/>
              </a:solidFill>
              <a:latin typeface="Helvetica Neue"/>
              <a:ea typeface="Helvetica Neue"/>
              <a:cs typeface="Helvetica Neue"/>
              <a:sym typeface="Helvetica Neue"/>
            </a:endParaRPr>
          </a:p>
          <a:p>
            <a:pPr indent="0" lvl="0" marL="0" rtl="0" algn="l">
              <a:spcBef>
                <a:spcPts val="300"/>
              </a:spcBef>
              <a:spcAft>
                <a:spcPts val="300"/>
              </a:spcAft>
              <a:buNone/>
            </a:pPr>
            <a:r>
              <a:rPr lang="en-US" sz="800">
                <a:solidFill>
                  <a:srgbClr val="030303"/>
                </a:solidFill>
                <a:latin typeface="Helvetica Neue"/>
                <a:ea typeface="Helvetica Neue"/>
                <a:cs typeface="Helvetica Neue"/>
                <a:sym typeface="Helvetica Neue"/>
              </a:rPr>
              <a:t>The platform creates customer personas for each venture as well as discovery interview scripts. The interviews are simulated to get structured outputs based on role-played interviews giving us concentrated insight into the necessary features for the venture + tooling that can be reused for human interviews later.</a:t>
            </a:r>
            <a:endParaRPr sz="800">
              <a:solidFill>
                <a:srgbClr val="030303"/>
              </a:solidFill>
              <a:latin typeface="Helvetica Neue"/>
              <a:ea typeface="Helvetica Neue"/>
              <a:cs typeface="Helvetica Neue"/>
              <a:sym typeface="Helvetica Neue"/>
            </a:endParaRPr>
          </a:p>
        </p:txBody>
      </p:sp>
      <p:sp>
        <p:nvSpPr>
          <p:cNvPr id="793" name="Google Shape;793;p61"/>
          <p:cNvSpPr/>
          <p:nvPr/>
        </p:nvSpPr>
        <p:spPr>
          <a:xfrm>
            <a:off x="3357050" y="1968225"/>
            <a:ext cx="1798500" cy="1229700"/>
          </a:xfrm>
          <a:prstGeom prst="roundRect">
            <a:avLst>
              <a:gd fmla="val 7783" name="adj"/>
            </a:avLst>
          </a:prstGeom>
          <a:solidFill>
            <a:srgbClr val="E4F1F5"/>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US" sz="900">
                <a:solidFill>
                  <a:srgbClr val="030303"/>
                </a:solidFill>
                <a:latin typeface="Helvetica Neue"/>
                <a:ea typeface="Helvetica Neue"/>
                <a:cs typeface="Helvetica Neue"/>
                <a:sym typeface="Helvetica Neue"/>
              </a:rPr>
              <a:t>4. Venture Recommendations</a:t>
            </a:r>
            <a:endParaRPr b="1" sz="900">
              <a:solidFill>
                <a:srgbClr val="030303"/>
              </a:solidFill>
              <a:latin typeface="Helvetica Neue"/>
              <a:ea typeface="Helvetica Neue"/>
              <a:cs typeface="Helvetica Neue"/>
              <a:sym typeface="Helvetica Neue"/>
            </a:endParaRPr>
          </a:p>
          <a:p>
            <a:pPr indent="0" lvl="0" marL="0" rtl="0" algn="l">
              <a:spcBef>
                <a:spcPts val="300"/>
              </a:spcBef>
              <a:spcAft>
                <a:spcPts val="0"/>
              </a:spcAft>
              <a:buNone/>
            </a:pPr>
            <a:r>
              <a:rPr lang="en-US" sz="800">
                <a:solidFill>
                  <a:srgbClr val="030303"/>
                </a:solidFill>
                <a:latin typeface="Helvetica Neue"/>
                <a:ea typeface="Helvetica Neue"/>
                <a:cs typeface="Helvetica Neue"/>
                <a:sym typeface="Helvetica Neue"/>
              </a:rPr>
              <a:t>Once the exploration is done, each venture has a go-to-market strategy, large research-driven justification, value proposition, desired features, positioning, and differentiation are created.</a:t>
            </a:r>
            <a:endParaRPr sz="800">
              <a:solidFill>
                <a:srgbClr val="030303"/>
              </a:solidFill>
              <a:latin typeface="Helvetica Neue"/>
              <a:ea typeface="Helvetica Neue"/>
              <a:cs typeface="Helvetica Neue"/>
              <a:sym typeface="Helvetica Neue"/>
            </a:endParaRPr>
          </a:p>
          <a:p>
            <a:pPr indent="0" lvl="0" marL="0" rtl="0" algn="l">
              <a:spcBef>
                <a:spcPts val="300"/>
              </a:spcBef>
              <a:spcAft>
                <a:spcPts val="0"/>
              </a:spcAft>
              <a:buNone/>
            </a:pPr>
            <a:r>
              <a:t/>
            </a:r>
            <a:endParaRPr sz="800">
              <a:solidFill>
                <a:srgbClr val="030303"/>
              </a:solidFill>
              <a:latin typeface="Helvetica Neue"/>
              <a:ea typeface="Helvetica Neue"/>
              <a:cs typeface="Helvetica Neue"/>
              <a:sym typeface="Helvetica Neue"/>
            </a:endParaRPr>
          </a:p>
          <a:p>
            <a:pPr indent="0" lvl="0" marL="0" rtl="0" algn="l">
              <a:spcBef>
                <a:spcPts val="300"/>
              </a:spcBef>
              <a:spcAft>
                <a:spcPts val="300"/>
              </a:spcAft>
              <a:buNone/>
            </a:pPr>
            <a:r>
              <a:t/>
            </a:r>
            <a:endParaRPr sz="800">
              <a:solidFill>
                <a:srgbClr val="030303"/>
              </a:solidFill>
              <a:latin typeface="Helvetica Neue"/>
              <a:ea typeface="Helvetica Neue"/>
              <a:cs typeface="Helvetica Neue"/>
              <a:sym typeface="Helvetica Neue"/>
            </a:endParaRPr>
          </a:p>
        </p:txBody>
      </p:sp>
      <p:sp>
        <p:nvSpPr>
          <p:cNvPr id="794" name="Google Shape;794;p61"/>
          <p:cNvSpPr/>
          <p:nvPr/>
        </p:nvSpPr>
        <p:spPr>
          <a:xfrm>
            <a:off x="3357050" y="3251775"/>
            <a:ext cx="1798500" cy="1663200"/>
          </a:xfrm>
          <a:prstGeom prst="roundRect">
            <a:avLst>
              <a:gd fmla="val 7783" name="adj"/>
            </a:avLst>
          </a:prstGeom>
          <a:solidFill>
            <a:srgbClr val="E4F1F5"/>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US" sz="900">
                <a:solidFill>
                  <a:srgbClr val="030303"/>
                </a:solidFill>
                <a:latin typeface="Helvetica Neue"/>
                <a:ea typeface="Helvetica Neue"/>
                <a:cs typeface="Helvetica Neue"/>
                <a:sym typeface="Helvetica Neue"/>
              </a:rPr>
              <a:t>5. White-space analysis</a:t>
            </a:r>
            <a:endParaRPr b="1" sz="900">
              <a:solidFill>
                <a:srgbClr val="030303"/>
              </a:solidFill>
              <a:latin typeface="Helvetica Neue"/>
              <a:ea typeface="Helvetica Neue"/>
              <a:cs typeface="Helvetica Neue"/>
              <a:sym typeface="Helvetica Neue"/>
            </a:endParaRPr>
          </a:p>
          <a:p>
            <a:pPr indent="0" lvl="0" marL="0" rtl="0" algn="l">
              <a:spcBef>
                <a:spcPts val="300"/>
              </a:spcBef>
              <a:spcAft>
                <a:spcPts val="300"/>
              </a:spcAft>
              <a:buNone/>
            </a:pPr>
            <a:r>
              <a:rPr lang="en-US" sz="800">
                <a:solidFill>
                  <a:srgbClr val="030303"/>
                </a:solidFill>
                <a:latin typeface="Helvetica Neue"/>
                <a:ea typeface="Helvetica Neue"/>
                <a:cs typeface="Helvetica Neue"/>
                <a:sym typeface="Helvetica Neue"/>
              </a:rPr>
              <a:t>Follow-up research is executed to find companies that match the value proposition of the generated venture. The platform assesses their strengths and weaknesses and compares them against the market potential. This identifies a white-space potential for the venture a defines viable positioning. </a:t>
            </a:r>
            <a:endParaRPr sz="800">
              <a:solidFill>
                <a:srgbClr val="030303"/>
              </a:solidFill>
              <a:latin typeface="Helvetica Neue"/>
              <a:ea typeface="Helvetica Neue"/>
              <a:cs typeface="Helvetica Neue"/>
              <a:sym typeface="Helvetica Neue"/>
            </a:endParaRPr>
          </a:p>
        </p:txBody>
      </p:sp>
      <p:sp>
        <p:nvSpPr>
          <p:cNvPr id="795" name="Google Shape;795;p61"/>
          <p:cNvSpPr txBox="1"/>
          <p:nvPr/>
        </p:nvSpPr>
        <p:spPr>
          <a:xfrm>
            <a:off x="2965425" y="786189"/>
            <a:ext cx="12309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solidFill>
                  <a:srgbClr val="030303"/>
                </a:solidFill>
                <a:latin typeface="Helvetica Neue"/>
                <a:ea typeface="Helvetica Neue"/>
                <a:cs typeface="Helvetica Neue"/>
                <a:sym typeface="Helvetica Neue"/>
              </a:rPr>
              <a:t>Get viable, testable new business ventures based on public and private data.</a:t>
            </a:r>
            <a:endParaRPr/>
          </a:p>
        </p:txBody>
      </p:sp>
      <p:pic>
        <p:nvPicPr>
          <p:cNvPr id="796" name="Google Shape;796;p61"/>
          <p:cNvPicPr preferRelativeResize="0"/>
          <p:nvPr/>
        </p:nvPicPr>
        <p:blipFill>
          <a:blip r:embed="rId4">
            <a:alphaModFix/>
          </a:blip>
          <a:stretch>
            <a:fillRect/>
          </a:stretch>
        </p:blipFill>
        <p:spPr>
          <a:xfrm>
            <a:off x="5526495" y="673900"/>
            <a:ext cx="3622431" cy="3330599"/>
          </a:xfrm>
          <a:prstGeom prst="rect">
            <a:avLst/>
          </a:prstGeom>
          <a:noFill/>
          <a:ln>
            <a:noFill/>
          </a:ln>
        </p:spPr>
      </p:pic>
      <p:pic>
        <p:nvPicPr>
          <p:cNvPr id="797" name="Google Shape;797;p61"/>
          <p:cNvPicPr preferRelativeResize="0"/>
          <p:nvPr/>
        </p:nvPicPr>
        <p:blipFill>
          <a:blip r:embed="rId5">
            <a:alphaModFix/>
          </a:blip>
          <a:stretch>
            <a:fillRect/>
          </a:stretch>
        </p:blipFill>
        <p:spPr>
          <a:xfrm>
            <a:off x="5921317" y="2374950"/>
            <a:ext cx="2165933" cy="2084426"/>
          </a:xfrm>
          <a:prstGeom prst="rect">
            <a:avLst/>
          </a:prstGeom>
          <a:noFill/>
          <a:ln>
            <a:noFill/>
          </a:ln>
        </p:spPr>
      </p:pic>
      <p:pic>
        <p:nvPicPr>
          <p:cNvPr id="798" name="Google Shape;798;p61"/>
          <p:cNvPicPr preferRelativeResize="0"/>
          <p:nvPr/>
        </p:nvPicPr>
        <p:blipFill>
          <a:blip r:embed="rId6">
            <a:alphaModFix/>
          </a:blip>
          <a:stretch>
            <a:fillRect/>
          </a:stretch>
        </p:blipFill>
        <p:spPr>
          <a:xfrm>
            <a:off x="6908000" y="3508926"/>
            <a:ext cx="2357152" cy="1489550"/>
          </a:xfrm>
          <a:prstGeom prst="rect">
            <a:avLst/>
          </a:prstGeom>
          <a:noFill/>
          <a:ln>
            <a:noFill/>
          </a:ln>
        </p:spPr>
      </p:pic>
      <p:pic>
        <p:nvPicPr>
          <p:cNvPr id="799" name="Google Shape;799;p61"/>
          <p:cNvPicPr preferRelativeResize="0"/>
          <p:nvPr/>
        </p:nvPicPr>
        <p:blipFill>
          <a:blip r:embed="rId7">
            <a:alphaModFix/>
          </a:blip>
          <a:stretch>
            <a:fillRect/>
          </a:stretch>
        </p:blipFill>
        <p:spPr>
          <a:xfrm>
            <a:off x="5400675" y="3685262"/>
            <a:ext cx="1830598" cy="143072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62"/>
          <p:cNvSpPr txBox="1"/>
          <p:nvPr>
            <p:ph idx="4294967295" type="title"/>
          </p:nvPr>
        </p:nvSpPr>
        <p:spPr>
          <a:xfrm>
            <a:off x="4100425" y="132450"/>
            <a:ext cx="4891500" cy="471000"/>
          </a:xfrm>
          <a:prstGeom prst="rect">
            <a:avLst/>
          </a:prstGeom>
        </p:spPr>
        <p:txBody>
          <a:bodyPr anchorCtr="0" anchor="b" bIns="91400" lIns="91400" spcFirstLastPara="1" rIns="91400" wrap="square" tIns="91400">
            <a:noAutofit/>
          </a:bodyPr>
          <a:lstStyle/>
          <a:p>
            <a:pPr indent="0" lvl="0" marL="0" rtl="0" algn="r">
              <a:spcBef>
                <a:spcPts val="0"/>
              </a:spcBef>
              <a:spcAft>
                <a:spcPts val="0"/>
              </a:spcAft>
              <a:buNone/>
            </a:pPr>
            <a:r>
              <a:rPr lang="en-US">
                <a:solidFill>
                  <a:schemeClr val="dk1"/>
                </a:solidFill>
              </a:rPr>
              <a:t>Market Test AI</a:t>
            </a:r>
            <a:endParaRPr>
              <a:solidFill>
                <a:schemeClr val="dk1"/>
              </a:solidFill>
            </a:endParaRPr>
          </a:p>
        </p:txBody>
      </p:sp>
      <p:pic>
        <p:nvPicPr>
          <p:cNvPr id="805" name="Google Shape;805;p62"/>
          <p:cNvPicPr preferRelativeResize="0"/>
          <p:nvPr/>
        </p:nvPicPr>
        <p:blipFill>
          <a:blip r:embed="rId3">
            <a:alphaModFix/>
          </a:blip>
          <a:stretch>
            <a:fillRect/>
          </a:stretch>
        </p:blipFill>
        <p:spPr>
          <a:xfrm>
            <a:off x="6975485" y="249636"/>
            <a:ext cx="234225" cy="236616"/>
          </a:xfrm>
          <a:prstGeom prst="rect">
            <a:avLst/>
          </a:prstGeom>
          <a:noFill/>
          <a:ln>
            <a:noFill/>
          </a:ln>
        </p:spPr>
      </p:pic>
      <p:sp>
        <p:nvSpPr>
          <p:cNvPr id="806" name="Google Shape;806;p62"/>
          <p:cNvSpPr/>
          <p:nvPr/>
        </p:nvSpPr>
        <p:spPr>
          <a:xfrm>
            <a:off x="229375" y="2365925"/>
            <a:ext cx="1917000" cy="1416000"/>
          </a:xfrm>
          <a:prstGeom prst="roundRect">
            <a:avLst>
              <a:gd fmla="val 7783" name="adj"/>
            </a:avLst>
          </a:prstGeom>
          <a:solidFill>
            <a:srgbClr val="E4F1F5"/>
          </a:solidFill>
          <a:ln cap="flat" cmpd="sng" w="9525">
            <a:solidFill>
              <a:srgbClr val="FFFFFF"/>
            </a:solidFill>
            <a:prstDash val="solid"/>
            <a:round/>
            <a:headEnd len="sm" w="sm" type="none"/>
            <a:tailEnd len="sm" w="sm" type="none"/>
          </a:ln>
        </p:spPr>
        <p:txBody>
          <a:bodyPr anchorCtr="0" anchor="ctr" bIns="0" lIns="91425" spcFirstLastPara="1" rIns="91425" wrap="square" tIns="0">
            <a:noAutofit/>
          </a:bodyPr>
          <a:lstStyle/>
          <a:p>
            <a:pPr indent="0" lvl="0" marL="0" rtl="0" algn="l">
              <a:spcBef>
                <a:spcPts val="0"/>
              </a:spcBef>
              <a:spcAft>
                <a:spcPts val="0"/>
              </a:spcAft>
              <a:buNone/>
            </a:pPr>
            <a:r>
              <a:rPr b="1" lang="en-US" sz="900">
                <a:solidFill>
                  <a:srgbClr val="030303"/>
                </a:solidFill>
                <a:latin typeface="Helvetica Neue"/>
                <a:ea typeface="Helvetica Neue"/>
                <a:cs typeface="Helvetica Neue"/>
                <a:sym typeface="Helvetica Neue"/>
              </a:rPr>
              <a:t>1. Feature Definition</a:t>
            </a:r>
            <a:endParaRPr b="1" sz="900">
              <a:solidFill>
                <a:srgbClr val="030303"/>
              </a:solidFill>
              <a:latin typeface="Helvetica Neue"/>
              <a:ea typeface="Helvetica Neue"/>
              <a:cs typeface="Helvetica Neue"/>
              <a:sym typeface="Helvetica Neue"/>
            </a:endParaRPr>
          </a:p>
          <a:p>
            <a:pPr indent="0" lvl="0" marL="0" rtl="0" algn="l">
              <a:spcBef>
                <a:spcPts val="300"/>
              </a:spcBef>
              <a:spcAft>
                <a:spcPts val="300"/>
              </a:spcAft>
              <a:buNone/>
            </a:pPr>
            <a:r>
              <a:rPr lang="en-US" sz="800">
                <a:solidFill>
                  <a:srgbClr val="030303"/>
                </a:solidFill>
                <a:latin typeface="Helvetica Neue"/>
                <a:ea typeface="Helvetica Neue"/>
                <a:cs typeface="Helvetica Neue"/>
                <a:sym typeface="Helvetica Neue"/>
              </a:rPr>
              <a:t>An automated agent explores possible feature expansion given the conducted research, simulations, and white space potential to create a list of potential features matching with the value proposition. There are then matched into packages to be tested.</a:t>
            </a:r>
            <a:endParaRPr sz="800">
              <a:solidFill>
                <a:srgbClr val="030303"/>
              </a:solidFill>
              <a:latin typeface="Helvetica Neue"/>
              <a:ea typeface="Helvetica Neue"/>
              <a:cs typeface="Helvetica Neue"/>
              <a:sym typeface="Helvetica Neue"/>
            </a:endParaRPr>
          </a:p>
        </p:txBody>
      </p:sp>
      <p:sp>
        <p:nvSpPr>
          <p:cNvPr id="807" name="Google Shape;807;p62"/>
          <p:cNvSpPr/>
          <p:nvPr/>
        </p:nvSpPr>
        <p:spPr>
          <a:xfrm>
            <a:off x="229375" y="3833550"/>
            <a:ext cx="1917000" cy="1081200"/>
          </a:xfrm>
          <a:prstGeom prst="roundRect">
            <a:avLst>
              <a:gd fmla="val 7783" name="adj"/>
            </a:avLst>
          </a:prstGeom>
          <a:solidFill>
            <a:srgbClr val="E4F1F5"/>
          </a:solidFill>
          <a:ln cap="flat" cmpd="sng" w="9525">
            <a:solidFill>
              <a:srgbClr val="FFFFFF"/>
            </a:solidFill>
            <a:prstDash val="solid"/>
            <a:round/>
            <a:headEnd len="sm" w="sm" type="none"/>
            <a:tailEnd len="sm" w="sm" type="none"/>
          </a:ln>
        </p:spPr>
        <p:txBody>
          <a:bodyPr anchorCtr="0" anchor="ctr" bIns="0" lIns="91425" spcFirstLastPara="1" rIns="91425" wrap="square" tIns="0">
            <a:noAutofit/>
          </a:bodyPr>
          <a:lstStyle/>
          <a:p>
            <a:pPr indent="0" lvl="0" marL="0" rtl="0" algn="l">
              <a:spcBef>
                <a:spcPts val="0"/>
              </a:spcBef>
              <a:spcAft>
                <a:spcPts val="0"/>
              </a:spcAft>
              <a:buNone/>
            </a:pPr>
            <a:r>
              <a:rPr b="1" lang="en-US" sz="900">
                <a:solidFill>
                  <a:srgbClr val="030303"/>
                </a:solidFill>
                <a:latin typeface="Helvetica Neue"/>
                <a:ea typeface="Helvetica Neue"/>
                <a:cs typeface="Helvetica Neue"/>
                <a:sym typeface="Helvetica Neue"/>
              </a:rPr>
              <a:t>2. Audience &amp; Campaigns</a:t>
            </a:r>
            <a:endParaRPr b="1" sz="900">
              <a:solidFill>
                <a:srgbClr val="030303"/>
              </a:solidFill>
              <a:latin typeface="Helvetica Neue"/>
              <a:ea typeface="Helvetica Neue"/>
              <a:cs typeface="Helvetica Neue"/>
              <a:sym typeface="Helvetica Neue"/>
            </a:endParaRPr>
          </a:p>
          <a:p>
            <a:pPr indent="0" lvl="0" marL="0" rtl="0" algn="l">
              <a:spcBef>
                <a:spcPts val="300"/>
              </a:spcBef>
              <a:spcAft>
                <a:spcPts val="300"/>
              </a:spcAft>
              <a:buNone/>
            </a:pPr>
            <a:r>
              <a:rPr lang="en-US" sz="800">
                <a:solidFill>
                  <a:srgbClr val="030303"/>
                </a:solidFill>
                <a:latin typeface="Helvetica Neue"/>
                <a:ea typeface="Helvetica Neue"/>
                <a:cs typeface="Helvetica Neue"/>
                <a:sym typeface="Helvetica Neue"/>
              </a:rPr>
              <a:t>Multiple sets of audiences with ad copy, campaign channels, and precise targeting are generated so that acquisition marketing can be set up</a:t>
            </a:r>
            <a:endParaRPr sz="800">
              <a:solidFill>
                <a:srgbClr val="030303"/>
              </a:solidFill>
              <a:latin typeface="Helvetica Neue"/>
              <a:ea typeface="Helvetica Neue"/>
              <a:cs typeface="Helvetica Neue"/>
              <a:sym typeface="Helvetica Neue"/>
            </a:endParaRPr>
          </a:p>
        </p:txBody>
      </p:sp>
      <p:sp>
        <p:nvSpPr>
          <p:cNvPr id="808" name="Google Shape;808;p62"/>
          <p:cNvSpPr/>
          <p:nvPr/>
        </p:nvSpPr>
        <p:spPr>
          <a:xfrm>
            <a:off x="2194343" y="2365925"/>
            <a:ext cx="1858800" cy="1316700"/>
          </a:xfrm>
          <a:prstGeom prst="roundRect">
            <a:avLst>
              <a:gd fmla="val 7783" name="adj"/>
            </a:avLst>
          </a:prstGeom>
          <a:solidFill>
            <a:srgbClr val="E4F1F5"/>
          </a:solidFill>
          <a:ln cap="flat" cmpd="sng" w="9525">
            <a:solidFill>
              <a:srgbClr val="FFFFFF"/>
            </a:solidFill>
            <a:prstDash val="solid"/>
            <a:round/>
            <a:headEnd len="sm" w="sm" type="none"/>
            <a:tailEnd len="sm" w="sm" type="none"/>
          </a:ln>
        </p:spPr>
        <p:txBody>
          <a:bodyPr anchorCtr="0" anchor="ctr" bIns="0" lIns="91425" spcFirstLastPara="1" rIns="91425" wrap="square" tIns="0">
            <a:noAutofit/>
          </a:bodyPr>
          <a:lstStyle/>
          <a:p>
            <a:pPr indent="0" lvl="0" marL="0" rtl="0" algn="l">
              <a:spcBef>
                <a:spcPts val="0"/>
              </a:spcBef>
              <a:spcAft>
                <a:spcPts val="0"/>
              </a:spcAft>
              <a:buNone/>
            </a:pPr>
            <a:r>
              <a:rPr b="1" lang="en-US" sz="900">
                <a:solidFill>
                  <a:srgbClr val="030303"/>
                </a:solidFill>
                <a:latin typeface="Helvetica Neue"/>
                <a:ea typeface="Helvetica Neue"/>
                <a:cs typeface="Helvetica Neue"/>
                <a:sym typeface="Helvetica Neue"/>
              </a:rPr>
              <a:t>3. Testing Microsite Creation</a:t>
            </a:r>
            <a:endParaRPr b="1" sz="900">
              <a:solidFill>
                <a:srgbClr val="030303"/>
              </a:solidFill>
              <a:latin typeface="Helvetica Neue"/>
              <a:ea typeface="Helvetica Neue"/>
              <a:cs typeface="Helvetica Neue"/>
              <a:sym typeface="Helvetica Neue"/>
            </a:endParaRPr>
          </a:p>
          <a:p>
            <a:pPr indent="0" lvl="0" marL="0" rtl="0" algn="l">
              <a:spcBef>
                <a:spcPts val="300"/>
              </a:spcBef>
              <a:spcAft>
                <a:spcPts val="300"/>
              </a:spcAft>
              <a:buNone/>
            </a:pPr>
            <a:r>
              <a:rPr lang="en-US" sz="800">
                <a:solidFill>
                  <a:srgbClr val="030303"/>
                </a:solidFill>
                <a:latin typeface="Helvetica Neue"/>
                <a:ea typeface="Helvetica Neue"/>
                <a:cs typeface="Helvetica Neue"/>
                <a:sym typeface="Helvetica Neue"/>
              </a:rPr>
              <a:t>The Discovery AI context is fed into our website builder, which creates multiple versions of possible microsites. The microsites are targeted using campaigns from the previous step to assess market potential.</a:t>
            </a:r>
            <a:endParaRPr sz="800">
              <a:solidFill>
                <a:srgbClr val="030303"/>
              </a:solidFill>
              <a:latin typeface="Helvetica Neue"/>
              <a:ea typeface="Helvetica Neue"/>
              <a:cs typeface="Helvetica Neue"/>
              <a:sym typeface="Helvetica Neue"/>
            </a:endParaRPr>
          </a:p>
        </p:txBody>
      </p:sp>
      <p:sp>
        <p:nvSpPr>
          <p:cNvPr id="809" name="Google Shape;809;p62"/>
          <p:cNvSpPr/>
          <p:nvPr/>
        </p:nvSpPr>
        <p:spPr>
          <a:xfrm>
            <a:off x="2194343" y="3747900"/>
            <a:ext cx="1858800" cy="1166700"/>
          </a:xfrm>
          <a:prstGeom prst="roundRect">
            <a:avLst>
              <a:gd fmla="val 7783" name="adj"/>
            </a:avLst>
          </a:prstGeom>
          <a:solidFill>
            <a:srgbClr val="E4F1F5"/>
          </a:solidFill>
          <a:ln cap="flat" cmpd="sng" w="9525">
            <a:solidFill>
              <a:srgbClr val="FFFFFF"/>
            </a:solidFill>
            <a:prstDash val="solid"/>
            <a:round/>
            <a:headEnd len="sm" w="sm" type="none"/>
            <a:tailEnd len="sm" w="sm" type="none"/>
          </a:ln>
        </p:spPr>
        <p:txBody>
          <a:bodyPr anchorCtr="0" anchor="ctr" bIns="0" lIns="91425" spcFirstLastPara="1" rIns="91425" wrap="square" tIns="0">
            <a:noAutofit/>
          </a:bodyPr>
          <a:lstStyle/>
          <a:p>
            <a:pPr indent="0" lvl="0" marL="0" rtl="0" algn="l">
              <a:spcBef>
                <a:spcPts val="0"/>
              </a:spcBef>
              <a:spcAft>
                <a:spcPts val="0"/>
              </a:spcAft>
              <a:buNone/>
            </a:pPr>
            <a:r>
              <a:rPr b="1" lang="en-US" sz="900">
                <a:solidFill>
                  <a:srgbClr val="030303"/>
                </a:solidFill>
                <a:latin typeface="Helvetica Neue"/>
                <a:ea typeface="Helvetica Neue"/>
                <a:cs typeface="Helvetica Neue"/>
                <a:sym typeface="Helvetica Neue"/>
              </a:rPr>
              <a:t>4. Multivariate Multigenerational testing</a:t>
            </a:r>
            <a:endParaRPr b="1" sz="900">
              <a:solidFill>
                <a:srgbClr val="030303"/>
              </a:solidFill>
              <a:latin typeface="Helvetica Neue"/>
              <a:ea typeface="Helvetica Neue"/>
              <a:cs typeface="Helvetica Neue"/>
              <a:sym typeface="Helvetica Neue"/>
            </a:endParaRPr>
          </a:p>
          <a:p>
            <a:pPr indent="0" lvl="0" marL="0" rtl="0" algn="l">
              <a:spcBef>
                <a:spcPts val="300"/>
              </a:spcBef>
              <a:spcAft>
                <a:spcPts val="300"/>
              </a:spcAft>
              <a:buNone/>
            </a:pPr>
            <a:r>
              <a:rPr lang="en-US" sz="800">
                <a:solidFill>
                  <a:srgbClr val="030303"/>
                </a:solidFill>
                <a:latin typeface="Helvetica Neue"/>
                <a:ea typeface="Helvetica Neue"/>
                <a:cs typeface="Helvetica Neue"/>
                <a:sym typeface="Helvetica Neue"/>
              </a:rPr>
              <a:t>Since the microsites are fully generated, multiple variants of a value proposition can be auto-created and adjusted based on the campaign results.</a:t>
            </a:r>
            <a:endParaRPr sz="800">
              <a:solidFill>
                <a:srgbClr val="030303"/>
              </a:solidFill>
              <a:latin typeface="Helvetica Neue"/>
              <a:ea typeface="Helvetica Neue"/>
              <a:cs typeface="Helvetica Neue"/>
              <a:sym typeface="Helvetica Neue"/>
            </a:endParaRPr>
          </a:p>
        </p:txBody>
      </p:sp>
      <p:sp>
        <p:nvSpPr>
          <p:cNvPr id="810" name="Google Shape;810;p62"/>
          <p:cNvSpPr txBox="1"/>
          <p:nvPr/>
        </p:nvSpPr>
        <p:spPr>
          <a:xfrm>
            <a:off x="2285925" y="863150"/>
            <a:ext cx="15588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solidFill>
                  <a:srgbClr val="030303"/>
                </a:solidFill>
                <a:latin typeface="Helvetica Neue"/>
                <a:ea typeface="Helvetica Neue"/>
                <a:cs typeface="Helvetica Neue"/>
                <a:sym typeface="Helvetica Neue"/>
              </a:rPr>
              <a:t>Smoke testing at scale and repeatability never seen before. Real market signals in a matter of days, not half a year.</a:t>
            </a:r>
            <a:endParaRPr/>
          </a:p>
        </p:txBody>
      </p:sp>
      <p:sp>
        <p:nvSpPr>
          <p:cNvPr id="811" name="Google Shape;811;p62"/>
          <p:cNvSpPr txBox="1"/>
          <p:nvPr/>
        </p:nvSpPr>
        <p:spPr>
          <a:xfrm>
            <a:off x="229375" y="709239"/>
            <a:ext cx="2768100" cy="14160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600"/>
              </a:spcAft>
              <a:buNone/>
            </a:pPr>
            <a:r>
              <a:rPr b="1" lang="en-US" sz="2000">
                <a:solidFill>
                  <a:srgbClr val="030303"/>
                </a:solidFill>
                <a:latin typeface="Helvetica Neue"/>
                <a:ea typeface="Helvetica Neue"/>
                <a:cs typeface="Helvetica Neue"/>
                <a:sym typeface="Helvetica Neue"/>
              </a:rPr>
              <a:t>30 Ventures x </a:t>
            </a:r>
            <a:br>
              <a:rPr b="1" lang="en-US" sz="2000">
                <a:solidFill>
                  <a:srgbClr val="030303"/>
                </a:solidFill>
                <a:latin typeface="Helvetica Neue"/>
                <a:ea typeface="Helvetica Neue"/>
                <a:cs typeface="Helvetica Neue"/>
                <a:sym typeface="Helvetica Neue"/>
              </a:rPr>
            </a:br>
            <a:r>
              <a:rPr b="1" lang="en-US" sz="2000">
                <a:solidFill>
                  <a:srgbClr val="030303"/>
                </a:solidFill>
                <a:latin typeface="Helvetica Neue"/>
                <a:ea typeface="Helvetica Neue"/>
                <a:cs typeface="Helvetica Neue"/>
                <a:sym typeface="Helvetica Neue"/>
              </a:rPr>
              <a:t>3 Variants = </a:t>
            </a:r>
            <a:br>
              <a:rPr b="1" lang="en-US" sz="2000">
                <a:solidFill>
                  <a:srgbClr val="030303"/>
                </a:solidFill>
                <a:latin typeface="Helvetica Neue"/>
                <a:ea typeface="Helvetica Neue"/>
                <a:cs typeface="Helvetica Neue"/>
                <a:sym typeface="Helvetica Neue"/>
              </a:rPr>
            </a:br>
            <a:r>
              <a:rPr b="1" lang="en-US" sz="2000">
                <a:solidFill>
                  <a:srgbClr val="030303"/>
                </a:solidFill>
                <a:latin typeface="Helvetica Neue"/>
                <a:ea typeface="Helvetica Neue"/>
                <a:cs typeface="Helvetica Neue"/>
                <a:sym typeface="Helvetica Neue"/>
              </a:rPr>
              <a:t>90 Microsites </a:t>
            </a:r>
            <a:br>
              <a:rPr b="1" lang="en-US" sz="2000">
                <a:solidFill>
                  <a:srgbClr val="030303"/>
                </a:solidFill>
                <a:latin typeface="Helvetica Neue"/>
                <a:ea typeface="Helvetica Neue"/>
                <a:cs typeface="Helvetica Neue"/>
                <a:sym typeface="Helvetica Neue"/>
              </a:rPr>
            </a:br>
            <a:r>
              <a:rPr b="1" lang="en-US" sz="2000">
                <a:solidFill>
                  <a:srgbClr val="030303"/>
                </a:solidFill>
                <a:latin typeface="Helvetica Neue"/>
                <a:ea typeface="Helvetica Neue"/>
                <a:cs typeface="Helvetica Neue"/>
                <a:sym typeface="Helvetica Neue"/>
              </a:rPr>
              <a:t>live in a day</a:t>
            </a:r>
            <a:endParaRPr b="1" sz="2000">
              <a:solidFill>
                <a:srgbClr val="030303"/>
              </a:solidFill>
              <a:latin typeface="Helvetica Neue"/>
              <a:ea typeface="Helvetica Neue"/>
              <a:cs typeface="Helvetica Neue"/>
              <a:sym typeface="Helvetica Neue"/>
            </a:endParaRPr>
          </a:p>
        </p:txBody>
      </p:sp>
      <p:pic>
        <p:nvPicPr>
          <p:cNvPr id="812" name="Google Shape;812;p62"/>
          <p:cNvPicPr preferRelativeResize="0"/>
          <p:nvPr/>
        </p:nvPicPr>
        <p:blipFill>
          <a:blip r:embed="rId4">
            <a:alphaModFix/>
          </a:blip>
          <a:stretch>
            <a:fillRect/>
          </a:stretch>
        </p:blipFill>
        <p:spPr>
          <a:xfrm>
            <a:off x="5051575" y="539525"/>
            <a:ext cx="4092426" cy="3762700"/>
          </a:xfrm>
          <a:prstGeom prst="rect">
            <a:avLst/>
          </a:prstGeom>
          <a:noFill/>
          <a:ln>
            <a:noFill/>
          </a:ln>
        </p:spPr>
      </p:pic>
      <p:pic>
        <p:nvPicPr>
          <p:cNvPr id="813" name="Google Shape;813;p62"/>
          <p:cNvPicPr preferRelativeResize="0"/>
          <p:nvPr/>
        </p:nvPicPr>
        <p:blipFill>
          <a:blip r:embed="rId5">
            <a:alphaModFix/>
          </a:blip>
          <a:stretch>
            <a:fillRect/>
          </a:stretch>
        </p:blipFill>
        <p:spPr>
          <a:xfrm>
            <a:off x="4878600" y="2635699"/>
            <a:ext cx="2218584" cy="2033706"/>
          </a:xfrm>
          <a:prstGeom prst="rect">
            <a:avLst/>
          </a:prstGeom>
          <a:noFill/>
          <a:ln>
            <a:noFill/>
          </a:ln>
        </p:spPr>
      </p:pic>
      <p:pic>
        <p:nvPicPr>
          <p:cNvPr id="814" name="Google Shape;814;p62"/>
          <p:cNvPicPr preferRelativeResize="0"/>
          <p:nvPr/>
        </p:nvPicPr>
        <p:blipFill rotWithShape="1">
          <a:blip r:embed="rId6">
            <a:alphaModFix/>
          </a:blip>
          <a:srcRect b="1750" l="0" r="0" t="-1750"/>
          <a:stretch/>
        </p:blipFill>
        <p:spPr>
          <a:xfrm>
            <a:off x="5407514" y="3668192"/>
            <a:ext cx="1695148" cy="1588259"/>
          </a:xfrm>
          <a:prstGeom prst="rect">
            <a:avLst/>
          </a:prstGeom>
          <a:noFill/>
          <a:ln>
            <a:noFill/>
          </a:ln>
        </p:spPr>
      </p:pic>
      <p:pic>
        <p:nvPicPr>
          <p:cNvPr id="815" name="Google Shape;815;p62"/>
          <p:cNvPicPr preferRelativeResize="0"/>
          <p:nvPr/>
        </p:nvPicPr>
        <p:blipFill>
          <a:blip r:embed="rId7">
            <a:alphaModFix/>
          </a:blip>
          <a:stretch>
            <a:fillRect/>
          </a:stretch>
        </p:blipFill>
        <p:spPr>
          <a:xfrm>
            <a:off x="6779937" y="3551985"/>
            <a:ext cx="2700324" cy="1633625"/>
          </a:xfrm>
          <a:prstGeom prst="rect">
            <a:avLst/>
          </a:prstGeom>
          <a:noFill/>
          <a:ln>
            <a:noFill/>
          </a:ln>
        </p:spPr>
      </p:pic>
      <p:pic>
        <p:nvPicPr>
          <p:cNvPr id="816" name="Google Shape;816;p62"/>
          <p:cNvPicPr preferRelativeResize="0"/>
          <p:nvPr/>
        </p:nvPicPr>
        <p:blipFill>
          <a:blip r:embed="rId8">
            <a:alphaModFix/>
          </a:blip>
          <a:stretch>
            <a:fillRect/>
          </a:stretch>
        </p:blipFill>
        <p:spPr>
          <a:xfrm>
            <a:off x="4171037" y="3707984"/>
            <a:ext cx="1786624" cy="11559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63"/>
          <p:cNvSpPr txBox="1"/>
          <p:nvPr>
            <p:ph idx="4294967295" type="title"/>
          </p:nvPr>
        </p:nvSpPr>
        <p:spPr>
          <a:xfrm>
            <a:off x="229375" y="1544100"/>
            <a:ext cx="4342500" cy="3370800"/>
          </a:xfrm>
          <a:prstGeom prst="rect">
            <a:avLst/>
          </a:prstGeom>
        </p:spPr>
        <p:txBody>
          <a:bodyPr anchorCtr="0" anchor="b" bIns="0" lIns="0" spcFirstLastPara="1" rIns="91425" wrap="square" tIns="91425">
            <a:normAutofit/>
          </a:bodyPr>
          <a:lstStyle/>
          <a:p>
            <a:pPr indent="0" lvl="0" marL="0" rtl="0" algn="l">
              <a:lnSpc>
                <a:spcPct val="85000"/>
              </a:lnSpc>
              <a:spcBef>
                <a:spcPts val="0"/>
              </a:spcBef>
              <a:spcAft>
                <a:spcPts val="0"/>
              </a:spcAft>
              <a:buClr>
                <a:schemeClr val="dk1"/>
              </a:buClr>
              <a:buSzPts val="1100"/>
              <a:buFont typeface="Arial"/>
              <a:buNone/>
            </a:pPr>
            <a:r>
              <a:rPr lang="en-US" sz="5420">
                <a:solidFill>
                  <a:schemeClr val="dk1"/>
                </a:solidFill>
              </a:rPr>
              <a:t>U+AI Output: AI Venture Building</a:t>
            </a:r>
            <a:endParaRPr sz="5420">
              <a:solidFill>
                <a:schemeClr val="dk1"/>
              </a:solidFill>
            </a:endParaRPr>
          </a:p>
        </p:txBody>
      </p:sp>
      <p:pic>
        <p:nvPicPr>
          <p:cNvPr id="822" name="Google Shape;822;p63"/>
          <p:cNvPicPr preferRelativeResize="0"/>
          <p:nvPr/>
        </p:nvPicPr>
        <p:blipFill>
          <a:blip r:embed="rId3">
            <a:alphaModFix/>
          </a:blip>
          <a:stretch>
            <a:fillRect/>
          </a:stretch>
        </p:blipFill>
        <p:spPr>
          <a:xfrm>
            <a:off x="4647301" y="237600"/>
            <a:ext cx="4267327" cy="468105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pic>
        <p:nvPicPr>
          <p:cNvPr id="827" name="Google Shape;827;p64"/>
          <p:cNvPicPr preferRelativeResize="0"/>
          <p:nvPr/>
        </p:nvPicPr>
        <p:blipFill rotWithShape="1">
          <a:blip r:embed="rId3">
            <a:alphaModFix/>
          </a:blip>
          <a:srcRect b="0" l="0" r="0" t="0"/>
          <a:stretch/>
        </p:blipFill>
        <p:spPr>
          <a:xfrm>
            <a:off x="3717994" y="652925"/>
            <a:ext cx="3000000" cy="4245873"/>
          </a:xfrm>
          <a:prstGeom prst="rect">
            <a:avLst/>
          </a:prstGeom>
          <a:noFill/>
          <a:ln>
            <a:noFill/>
          </a:ln>
          <a:effectLst>
            <a:outerShdw blurRad="114300" rotWithShape="0" algn="bl">
              <a:srgbClr val="000000">
                <a:alpha val="50000"/>
              </a:srgbClr>
            </a:outerShdw>
          </a:effectLst>
        </p:spPr>
      </p:pic>
      <p:sp>
        <p:nvSpPr>
          <p:cNvPr id="828" name="Google Shape;828;p64"/>
          <p:cNvSpPr txBox="1"/>
          <p:nvPr/>
        </p:nvSpPr>
        <p:spPr>
          <a:xfrm>
            <a:off x="229375" y="2452200"/>
            <a:ext cx="3342000" cy="2462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US" sz="1150">
                <a:solidFill>
                  <a:srgbClr val="030303"/>
                </a:solidFill>
                <a:latin typeface="Helvetica Neue"/>
                <a:ea typeface="Helvetica Neue"/>
                <a:cs typeface="Helvetica Neue"/>
                <a:sym typeface="Helvetica Neue"/>
              </a:rPr>
              <a:t>Proprietary U+ AI has generated market research on the initial problem space, segmented the market, identified market trends &amp; constraints, generated 30+ concepts, 10 personas with interviews &amp; journeys in 3 hours.</a:t>
            </a:r>
            <a:endParaRPr sz="1150">
              <a:solidFill>
                <a:srgbClr val="030303"/>
              </a:solidFill>
              <a:latin typeface="Helvetica Neue"/>
              <a:ea typeface="Helvetica Neue"/>
              <a:cs typeface="Helvetica Neue"/>
              <a:sym typeface="Helvetica Neue"/>
            </a:endParaRPr>
          </a:p>
          <a:p>
            <a:pPr indent="0" lvl="0" marL="0" rtl="0" algn="l">
              <a:spcBef>
                <a:spcPts val="1200"/>
              </a:spcBef>
              <a:spcAft>
                <a:spcPts val="1200"/>
              </a:spcAft>
              <a:buNone/>
            </a:pPr>
            <a:r>
              <a:rPr lang="en-US" sz="1150">
                <a:solidFill>
                  <a:srgbClr val="030303"/>
                </a:solidFill>
                <a:latin typeface="Helvetica Neue"/>
                <a:ea typeface="Helvetica Neue"/>
                <a:cs typeface="Helvetica Neue"/>
                <a:sym typeface="Helvetica Neue"/>
              </a:rPr>
              <a:t>Full market insights (research, segmentation, trends &amp; challenges), large incumbents and emerging startups can be found in the full report (which I am happy to share after this webinar), while highlights of generated ideas, personas, interviews and final recommendations have been included in this proposal.</a:t>
            </a:r>
            <a:endParaRPr b="1" sz="1150">
              <a:solidFill>
                <a:srgbClr val="030303"/>
              </a:solidFill>
              <a:latin typeface="Helvetica Neue"/>
              <a:ea typeface="Helvetica Neue"/>
              <a:cs typeface="Helvetica Neue"/>
              <a:sym typeface="Helvetica Neue"/>
            </a:endParaRPr>
          </a:p>
        </p:txBody>
      </p:sp>
      <p:sp>
        <p:nvSpPr>
          <p:cNvPr id="829" name="Google Shape;829;p64"/>
          <p:cNvSpPr txBox="1"/>
          <p:nvPr/>
        </p:nvSpPr>
        <p:spPr>
          <a:xfrm>
            <a:off x="234086" y="983153"/>
            <a:ext cx="3272100" cy="14160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b="1" lang="en-US" sz="1600">
                <a:solidFill>
                  <a:schemeClr val="dk1"/>
                </a:solidFill>
                <a:latin typeface="Helvetica Neue"/>
                <a:ea typeface="Helvetica Neue"/>
                <a:cs typeface="Helvetica Neue"/>
                <a:sym typeface="Helvetica Neue"/>
              </a:rPr>
              <a:t>Exclusively for this masterclass, we used our </a:t>
            </a:r>
            <a:r>
              <a:rPr b="1" lang="en-US" sz="1600">
                <a:solidFill>
                  <a:schemeClr val="dk1"/>
                </a:solidFill>
                <a:latin typeface="Helvetica Neue"/>
                <a:ea typeface="Helvetica Neue"/>
                <a:cs typeface="Helvetica Neue"/>
                <a:sym typeface="Helvetica Neue"/>
              </a:rPr>
              <a:t>proprietary </a:t>
            </a:r>
            <a:r>
              <a:rPr b="1" lang="en-US" sz="1600">
                <a:solidFill>
                  <a:schemeClr val="dk1"/>
                </a:solidFill>
                <a:latin typeface="Helvetica Neue"/>
                <a:ea typeface="Helvetica Neue"/>
                <a:cs typeface="Helvetica Neue"/>
                <a:sym typeface="Helvetica Neue"/>
              </a:rPr>
              <a:t>Venture Discovery AI for the problem space of… using GenAI for Venture Building and Innovation. </a:t>
            </a:r>
            <a:endParaRPr b="1" sz="1600">
              <a:solidFill>
                <a:schemeClr val="dk1"/>
              </a:solidFill>
              <a:latin typeface="Helvetica Neue"/>
              <a:ea typeface="Helvetica Neue"/>
              <a:cs typeface="Helvetica Neue"/>
              <a:sym typeface="Helvetica Neue"/>
            </a:endParaRPr>
          </a:p>
        </p:txBody>
      </p:sp>
      <p:sp>
        <p:nvSpPr>
          <p:cNvPr id="830" name="Google Shape;830;p64"/>
          <p:cNvSpPr/>
          <p:nvPr/>
        </p:nvSpPr>
        <p:spPr>
          <a:xfrm flipH="1">
            <a:off x="6864550" y="761050"/>
            <a:ext cx="2279700" cy="4382400"/>
          </a:xfrm>
          <a:prstGeom prst="round1Rect">
            <a:avLst>
              <a:gd fmla="val 4975" name="adj"/>
            </a:avLst>
          </a:prstGeom>
          <a:solidFill>
            <a:srgbClr val="E4F1F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400"/>
              </a:spcAft>
              <a:buNone/>
            </a:pPr>
            <a:r>
              <a:t/>
            </a:r>
            <a:endParaRPr sz="800">
              <a:latin typeface="Helvetica Neue"/>
              <a:ea typeface="Helvetica Neue"/>
              <a:cs typeface="Helvetica Neue"/>
              <a:sym typeface="Helvetica Neue"/>
            </a:endParaRPr>
          </a:p>
        </p:txBody>
      </p:sp>
      <p:sp>
        <p:nvSpPr>
          <p:cNvPr id="831" name="Google Shape;831;p64"/>
          <p:cNvSpPr txBox="1"/>
          <p:nvPr/>
        </p:nvSpPr>
        <p:spPr>
          <a:xfrm>
            <a:off x="6961900" y="1198150"/>
            <a:ext cx="1952100" cy="37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50">
                <a:solidFill>
                  <a:schemeClr val="dk1"/>
                </a:solidFill>
                <a:latin typeface="Helvetica Neue"/>
                <a:ea typeface="Helvetica Neue"/>
                <a:cs typeface="Helvetica Neue"/>
                <a:sym typeface="Helvetica Neue"/>
              </a:rPr>
              <a:t>The company operates in the problem domain of venture building and innovation. They aim to address the high failure rate of corporate innovation and the challenges posed by frequent disruptions. </a:t>
            </a:r>
            <a:endParaRPr sz="105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105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US" sz="1050">
                <a:solidFill>
                  <a:schemeClr val="dk1"/>
                </a:solidFill>
                <a:latin typeface="Helvetica Neue"/>
                <a:ea typeface="Helvetica Neue"/>
                <a:cs typeface="Helvetica Neue"/>
                <a:sym typeface="Helvetica Neue"/>
              </a:rPr>
              <a:t>Their solution involves leveraging generative AI to automate market research, venture ideation, exploration, ranking, recommendation, and market testing. </a:t>
            </a:r>
            <a:endParaRPr sz="105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105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US" sz="1050">
                <a:solidFill>
                  <a:schemeClr val="dk1"/>
                </a:solidFill>
                <a:latin typeface="Helvetica Neue"/>
                <a:ea typeface="Helvetica Neue"/>
                <a:cs typeface="Helvetica Neue"/>
                <a:sym typeface="Helvetica Neue"/>
              </a:rPr>
              <a:t>The main customer base would be innovation, strategy, and investment teams within corporations, venture studios, and venture investors.</a:t>
            </a:r>
            <a:endParaRPr sz="1050">
              <a:solidFill>
                <a:schemeClr val="dk1"/>
              </a:solidFill>
              <a:latin typeface="Helvetica Neue"/>
              <a:ea typeface="Helvetica Neue"/>
              <a:cs typeface="Helvetica Neue"/>
              <a:sym typeface="Helvetica Neue"/>
            </a:endParaRPr>
          </a:p>
        </p:txBody>
      </p:sp>
      <p:sp>
        <p:nvSpPr>
          <p:cNvPr id="832" name="Google Shape;832;p64"/>
          <p:cNvSpPr txBox="1"/>
          <p:nvPr/>
        </p:nvSpPr>
        <p:spPr>
          <a:xfrm>
            <a:off x="6928002" y="854976"/>
            <a:ext cx="2279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solidFill>
                  <a:srgbClr val="20359D"/>
                </a:solidFill>
                <a:latin typeface="Helvetica Neue"/>
                <a:ea typeface="Helvetica Neue"/>
                <a:cs typeface="Helvetica Neue"/>
                <a:sym typeface="Helvetica Neue"/>
              </a:rPr>
              <a:t>Problem Space</a:t>
            </a:r>
            <a:endParaRPr sz="2200">
              <a:solidFill>
                <a:srgbClr val="20359D"/>
              </a:solidFill>
            </a:endParaRPr>
          </a:p>
        </p:txBody>
      </p:sp>
      <p:sp>
        <p:nvSpPr>
          <p:cNvPr id="833" name="Google Shape;833;p64"/>
          <p:cNvSpPr/>
          <p:nvPr/>
        </p:nvSpPr>
        <p:spPr>
          <a:xfrm>
            <a:off x="234079" y="267750"/>
            <a:ext cx="981000" cy="200400"/>
          </a:xfrm>
          <a:prstGeom prst="rect">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800">
                <a:solidFill>
                  <a:srgbClr val="FF0000"/>
                </a:solidFill>
                <a:latin typeface="Helvetica Neue"/>
                <a:ea typeface="Helvetica Neue"/>
                <a:cs typeface="Helvetica Neue"/>
                <a:sym typeface="Helvetica Neue"/>
              </a:rPr>
              <a:t>AI SAMPLE</a:t>
            </a:r>
            <a:endParaRPr b="1" sz="800">
              <a:solidFill>
                <a:srgbClr val="FF0000"/>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38"/>
          <p:cNvSpPr txBox="1"/>
          <p:nvPr>
            <p:ph idx="4294967295" type="title"/>
          </p:nvPr>
        </p:nvSpPr>
        <p:spPr>
          <a:xfrm>
            <a:off x="229375" y="1544100"/>
            <a:ext cx="4417800" cy="3370800"/>
          </a:xfrm>
          <a:prstGeom prst="rect">
            <a:avLst/>
          </a:prstGeom>
        </p:spPr>
        <p:txBody>
          <a:bodyPr anchorCtr="0" anchor="b" bIns="0" lIns="0" spcFirstLastPara="1" rIns="91425" wrap="square" tIns="91425">
            <a:normAutofit/>
          </a:bodyPr>
          <a:lstStyle/>
          <a:p>
            <a:pPr indent="0" lvl="0" marL="0" rtl="0" algn="l">
              <a:lnSpc>
                <a:spcPct val="85000"/>
              </a:lnSpc>
              <a:spcBef>
                <a:spcPts val="0"/>
              </a:spcBef>
              <a:spcAft>
                <a:spcPts val="0"/>
              </a:spcAft>
              <a:buClr>
                <a:schemeClr val="dk1"/>
              </a:buClr>
              <a:buSzPts val="1100"/>
              <a:buFont typeface="Arial"/>
              <a:buNone/>
            </a:pPr>
            <a:r>
              <a:rPr lang="en-US" sz="6000">
                <a:solidFill>
                  <a:schemeClr val="dk1"/>
                </a:solidFill>
              </a:rPr>
              <a:t>Prompting Basics to Unlock Intelligence</a:t>
            </a:r>
            <a:endParaRPr b="0" sz="6000">
              <a:solidFill>
                <a:schemeClr val="dk1"/>
              </a:solidFill>
            </a:endParaRPr>
          </a:p>
        </p:txBody>
      </p:sp>
      <p:pic>
        <p:nvPicPr>
          <p:cNvPr id="494" name="Google Shape;494;p38"/>
          <p:cNvPicPr preferRelativeResize="0"/>
          <p:nvPr/>
        </p:nvPicPr>
        <p:blipFill>
          <a:blip r:embed="rId3">
            <a:alphaModFix/>
          </a:blip>
          <a:stretch>
            <a:fillRect/>
          </a:stretch>
        </p:blipFill>
        <p:spPr>
          <a:xfrm>
            <a:off x="4647301" y="237600"/>
            <a:ext cx="4267327" cy="468105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37" name="Shape 837"/>
        <p:cNvGrpSpPr/>
        <p:nvPr/>
      </p:nvGrpSpPr>
      <p:grpSpPr>
        <a:xfrm>
          <a:off x="0" y="0"/>
          <a:ext cx="0" cy="0"/>
          <a:chOff x="0" y="0"/>
          <a:chExt cx="0" cy="0"/>
        </a:xfrm>
      </p:grpSpPr>
      <p:sp>
        <p:nvSpPr>
          <p:cNvPr id="838" name="Google Shape;838;p65"/>
          <p:cNvSpPr/>
          <p:nvPr/>
        </p:nvSpPr>
        <p:spPr>
          <a:xfrm flipH="1">
            <a:off x="0" y="3291575"/>
            <a:ext cx="9144000" cy="1851900"/>
          </a:xfrm>
          <a:prstGeom prst="round1Rect">
            <a:avLst>
              <a:gd fmla="val 0" name="adj"/>
            </a:avLst>
          </a:prstGeom>
          <a:solidFill>
            <a:srgbClr val="0C00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65"/>
          <p:cNvSpPr txBox="1"/>
          <p:nvPr/>
        </p:nvSpPr>
        <p:spPr>
          <a:xfrm>
            <a:off x="7135954" y="3762300"/>
            <a:ext cx="1429800" cy="464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900">
                <a:solidFill>
                  <a:srgbClr val="FFFFFF"/>
                </a:solidFill>
                <a:latin typeface="Helvetica Neue"/>
                <a:ea typeface="Helvetica Neue"/>
                <a:cs typeface="Helvetica Neue"/>
                <a:sym typeface="Helvetica Neue"/>
              </a:rPr>
              <a:t>Christine Gulbranson</a:t>
            </a:r>
            <a:endParaRPr b="1" sz="900">
              <a:solidFill>
                <a:srgbClr val="FFFFFF"/>
              </a:solidFill>
              <a:latin typeface="Helvetica Neue"/>
              <a:ea typeface="Helvetica Neue"/>
              <a:cs typeface="Helvetica Neue"/>
              <a:sym typeface="Helvetica Neue"/>
            </a:endParaRPr>
          </a:p>
          <a:p>
            <a:pPr indent="0" lvl="0" marL="0" rtl="0" algn="l">
              <a:lnSpc>
                <a:spcPct val="115000"/>
              </a:lnSpc>
              <a:spcBef>
                <a:spcPts val="100"/>
              </a:spcBef>
              <a:spcAft>
                <a:spcPts val="700"/>
              </a:spcAft>
              <a:buNone/>
            </a:pPr>
            <a:r>
              <a:rPr lang="en-US" sz="700">
                <a:solidFill>
                  <a:srgbClr val="FFFFFF"/>
                </a:solidFill>
                <a:latin typeface="Helvetica Neue"/>
                <a:ea typeface="Helvetica Neue"/>
                <a:cs typeface="Helvetica Neue"/>
                <a:sym typeface="Helvetica Neue"/>
              </a:rPr>
              <a:t>CEO, U+NOVA</a:t>
            </a:r>
            <a:endParaRPr sz="700">
              <a:solidFill>
                <a:srgbClr val="FFFFFF"/>
              </a:solidFill>
              <a:latin typeface="Helvetica Neue"/>
              <a:ea typeface="Helvetica Neue"/>
              <a:cs typeface="Helvetica Neue"/>
              <a:sym typeface="Helvetica Neue"/>
            </a:endParaRPr>
          </a:p>
        </p:txBody>
      </p:sp>
      <p:pic>
        <p:nvPicPr>
          <p:cNvPr id="840" name="Google Shape;840;p65"/>
          <p:cNvPicPr preferRelativeResize="0"/>
          <p:nvPr/>
        </p:nvPicPr>
        <p:blipFill>
          <a:blip r:embed="rId3">
            <a:alphaModFix/>
          </a:blip>
          <a:stretch>
            <a:fillRect/>
          </a:stretch>
        </p:blipFill>
        <p:spPr>
          <a:xfrm>
            <a:off x="7214574" y="2817100"/>
            <a:ext cx="1137424" cy="917751"/>
          </a:xfrm>
          <a:prstGeom prst="rect">
            <a:avLst/>
          </a:prstGeom>
          <a:noFill/>
          <a:ln>
            <a:noFill/>
          </a:ln>
        </p:spPr>
      </p:pic>
      <p:pic>
        <p:nvPicPr>
          <p:cNvPr id="841" name="Google Shape;841;p65"/>
          <p:cNvPicPr preferRelativeResize="0"/>
          <p:nvPr/>
        </p:nvPicPr>
        <p:blipFill>
          <a:blip r:embed="rId3">
            <a:alphaModFix/>
          </a:blip>
          <a:stretch>
            <a:fillRect/>
          </a:stretch>
        </p:blipFill>
        <p:spPr>
          <a:xfrm>
            <a:off x="2710503" y="2817100"/>
            <a:ext cx="1217850" cy="917751"/>
          </a:xfrm>
          <a:prstGeom prst="rect">
            <a:avLst/>
          </a:prstGeom>
          <a:noFill/>
          <a:ln>
            <a:noFill/>
          </a:ln>
        </p:spPr>
      </p:pic>
      <p:pic>
        <p:nvPicPr>
          <p:cNvPr id="842" name="Google Shape;842;p65"/>
          <p:cNvPicPr preferRelativeResize="0"/>
          <p:nvPr/>
        </p:nvPicPr>
        <p:blipFill>
          <a:blip r:embed="rId3">
            <a:alphaModFix/>
          </a:blip>
          <a:stretch>
            <a:fillRect/>
          </a:stretch>
        </p:blipFill>
        <p:spPr>
          <a:xfrm>
            <a:off x="256875" y="2817100"/>
            <a:ext cx="1137424" cy="917751"/>
          </a:xfrm>
          <a:prstGeom prst="rect">
            <a:avLst/>
          </a:prstGeom>
          <a:noFill/>
          <a:ln>
            <a:noFill/>
          </a:ln>
        </p:spPr>
      </p:pic>
      <p:pic>
        <p:nvPicPr>
          <p:cNvPr id="843" name="Google Shape;843;p65"/>
          <p:cNvPicPr preferRelativeResize="0"/>
          <p:nvPr/>
        </p:nvPicPr>
        <p:blipFill>
          <a:blip r:embed="rId3">
            <a:alphaModFix/>
          </a:blip>
          <a:stretch>
            <a:fillRect/>
          </a:stretch>
        </p:blipFill>
        <p:spPr>
          <a:xfrm>
            <a:off x="1516375" y="2817100"/>
            <a:ext cx="1095901" cy="917751"/>
          </a:xfrm>
          <a:prstGeom prst="rect">
            <a:avLst/>
          </a:prstGeom>
          <a:noFill/>
          <a:ln>
            <a:noFill/>
          </a:ln>
        </p:spPr>
      </p:pic>
      <p:pic>
        <p:nvPicPr>
          <p:cNvPr id="844" name="Google Shape;844;p65"/>
          <p:cNvPicPr preferRelativeResize="0"/>
          <p:nvPr/>
        </p:nvPicPr>
        <p:blipFill>
          <a:blip r:embed="rId4">
            <a:alphaModFix/>
          </a:blip>
          <a:stretch>
            <a:fillRect/>
          </a:stretch>
        </p:blipFill>
        <p:spPr>
          <a:xfrm>
            <a:off x="1652473" y="2644325"/>
            <a:ext cx="796476" cy="1094000"/>
          </a:xfrm>
          <a:prstGeom prst="rect">
            <a:avLst/>
          </a:prstGeom>
          <a:noFill/>
          <a:ln>
            <a:noFill/>
          </a:ln>
        </p:spPr>
      </p:pic>
      <p:sp>
        <p:nvSpPr>
          <p:cNvPr id="845" name="Google Shape;845;p65"/>
          <p:cNvSpPr txBox="1"/>
          <p:nvPr/>
        </p:nvSpPr>
        <p:spPr>
          <a:xfrm>
            <a:off x="1551774" y="3762304"/>
            <a:ext cx="1025100" cy="464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900">
                <a:solidFill>
                  <a:srgbClr val="FFFFFF"/>
                </a:solidFill>
                <a:latin typeface="Helvetica Neue"/>
                <a:ea typeface="Helvetica Neue"/>
                <a:cs typeface="Helvetica Neue"/>
                <a:sym typeface="Helvetica Neue"/>
              </a:rPr>
              <a:t>Ann Hofvander</a:t>
            </a:r>
            <a:endParaRPr b="1" sz="900">
              <a:solidFill>
                <a:srgbClr val="FFFFFF"/>
              </a:solidFill>
              <a:latin typeface="Helvetica Neue"/>
              <a:ea typeface="Helvetica Neue"/>
              <a:cs typeface="Helvetica Neue"/>
              <a:sym typeface="Helvetica Neue"/>
            </a:endParaRPr>
          </a:p>
          <a:p>
            <a:pPr indent="0" lvl="0" marL="0" rtl="0" algn="l">
              <a:lnSpc>
                <a:spcPct val="115000"/>
              </a:lnSpc>
              <a:spcBef>
                <a:spcPts val="100"/>
              </a:spcBef>
              <a:spcAft>
                <a:spcPts val="700"/>
              </a:spcAft>
              <a:buNone/>
            </a:pPr>
            <a:r>
              <a:rPr lang="en-US" sz="700">
                <a:solidFill>
                  <a:srgbClr val="FFFFFF"/>
                </a:solidFill>
                <a:latin typeface="Helvetica Neue"/>
                <a:ea typeface="Helvetica Neue"/>
                <a:cs typeface="Helvetica Neue"/>
                <a:sym typeface="Helvetica Neue"/>
              </a:rPr>
              <a:t>Group Chief of Staff</a:t>
            </a:r>
            <a:endParaRPr sz="700">
              <a:solidFill>
                <a:srgbClr val="FFFFFF"/>
              </a:solidFill>
              <a:latin typeface="Helvetica Neue"/>
              <a:ea typeface="Helvetica Neue"/>
              <a:cs typeface="Helvetica Neue"/>
              <a:sym typeface="Helvetica Neue"/>
            </a:endParaRPr>
          </a:p>
        </p:txBody>
      </p:sp>
      <p:sp>
        <p:nvSpPr>
          <p:cNvPr id="846" name="Google Shape;846;p65"/>
          <p:cNvSpPr txBox="1"/>
          <p:nvPr/>
        </p:nvSpPr>
        <p:spPr>
          <a:xfrm>
            <a:off x="256875" y="3762300"/>
            <a:ext cx="1340100" cy="464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900">
                <a:solidFill>
                  <a:srgbClr val="FFFFFF"/>
                </a:solidFill>
                <a:latin typeface="Helvetica Neue"/>
                <a:ea typeface="Helvetica Neue"/>
                <a:cs typeface="Helvetica Neue"/>
                <a:sym typeface="Helvetica Neue"/>
              </a:rPr>
              <a:t>Sean Sheppard</a:t>
            </a:r>
            <a:endParaRPr b="1" sz="900">
              <a:solidFill>
                <a:srgbClr val="FFFFFF"/>
              </a:solidFill>
              <a:latin typeface="Helvetica Neue"/>
              <a:ea typeface="Helvetica Neue"/>
              <a:cs typeface="Helvetica Neue"/>
              <a:sym typeface="Helvetica Neue"/>
            </a:endParaRPr>
          </a:p>
          <a:p>
            <a:pPr indent="0" lvl="0" marL="0" rtl="0" algn="l">
              <a:lnSpc>
                <a:spcPct val="115000"/>
              </a:lnSpc>
              <a:spcBef>
                <a:spcPts val="100"/>
              </a:spcBef>
              <a:spcAft>
                <a:spcPts val="700"/>
              </a:spcAft>
              <a:buNone/>
            </a:pPr>
            <a:r>
              <a:rPr lang="en-US" sz="700">
                <a:solidFill>
                  <a:srgbClr val="FFFFFF"/>
                </a:solidFill>
                <a:latin typeface="Helvetica Neue"/>
                <a:ea typeface="Helvetica Neue"/>
                <a:cs typeface="Helvetica Neue"/>
                <a:sym typeface="Helvetica Neue"/>
              </a:rPr>
              <a:t>Managing Partner, Americas</a:t>
            </a:r>
            <a:endParaRPr sz="700">
              <a:solidFill>
                <a:srgbClr val="FFFFFF"/>
              </a:solidFill>
              <a:latin typeface="Helvetica Neue"/>
              <a:ea typeface="Helvetica Neue"/>
              <a:cs typeface="Helvetica Neue"/>
              <a:sym typeface="Helvetica Neue"/>
            </a:endParaRPr>
          </a:p>
        </p:txBody>
      </p:sp>
      <p:sp>
        <p:nvSpPr>
          <p:cNvPr id="847" name="Google Shape;847;p65"/>
          <p:cNvSpPr txBox="1"/>
          <p:nvPr/>
        </p:nvSpPr>
        <p:spPr>
          <a:xfrm>
            <a:off x="2654546" y="3762300"/>
            <a:ext cx="1491600" cy="464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900">
                <a:solidFill>
                  <a:srgbClr val="FFFFFF"/>
                </a:solidFill>
                <a:latin typeface="Helvetica Neue"/>
                <a:ea typeface="Helvetica Neue"/>
                <a:cs typeface="Helvetica Neue"/>
                <a:sym typeface="Helvetica Neue"/>
              </a:rPr>
              <a:t>Youssouf Kamal</a:t>
            </a:r>
            <a:endParaRPr b="1" sz="900">
              <a:solidFill>
                <a:srgbClr val="FFFFFF"/>
              </a:solidFill>
              <a:latin typeface="Helvetica Neue"/>
              <a:ea typeface="Helvetica Neue"/>
              <a:cs typeface="Helvetica Neue"/>
              <a:sym typeface="Helvetica Neue"/>
            </a:endParaRPr>
          </a:p>
          <a:p>
            <a:pPr indent="0" lvl="0" marL="0" rtl="0" algn="l">
              <a:lnSpc>
                <a:spcPct val="115000"/>
              </a:lnSpc>
              <a:spcBef>
                <a:spcPts val="100"/>
              </a:spcBef>
              <a:spcAft>
                <a:spcPts val="700"/>
              </a:spcAft>
              <a:buNone/>
            </a:pPr>
            <a:r>
              <a:rPr lang="en-US" sz="700">
                <a:solidFill>
                  <a:srgbClr val="FFFFFF"/>
                </a:solidFill>
                <a:latin typeface="Helvetica Neue"/>
                <a:ea typeface="Helvetica Neue"/>
                <a:cs typeface="Helvetica Neue"/>
                <a:sym typeface="Helvetica Neue"/>
              </a:rPr>
              <a:t>Managing Partner, MENA</a:t>
            </a:r>
            <a:endParaRPr sz="700">
              <a:solidFill>
                <a:srgbClr val="FFFFFF"/>
              </a:solidFill>
              <a:latin typeface="Helvetica Neue"/>
              <a:ea typeface="Helvetica Neue"/>
              <a:cs typeface="Helvetica Neue"/>
              <a:sym typeface="Helvetica Neue"/>
            </a:endParaRPr>
          </a:p>
        </p:txBody>
      </p:sp>
      <p:pic>
        <p:nvPicPr>
          <p:cNvPr id="848" name="Google Shape;848;p65"/>
          <p:cNvPicPr preferRelativeResize="0"/>
          <p:nvPr/>
        </p:nvPicPr>
        <p:blipFill>
          <a:blip r:embed="rId3">
            <a:alphaModFix/>
          </a:blip>
          <a:stretch>
            <a:fillRect/>
          </a:stretch>
        </p:blipFill>
        <p:spPr>
          <a:xfrm>
            <a:off x="5242787" y="2817100"/>
            <a:ext cx="1137424" cy="917751"/>
          </a:xfrm>
          <a:prstGeom prst="rect">
            <a:avLst/>
          </a:prstGeom>
          <a:noFill/>
          <a:ln>
            <a:noFill/>
          </a:ln>
        </p:spPr>
      </p:pic>
      <p:pic>
        <p:nvPicPr>
          <p:cNvPr id="849" name="Google Shape;849;p65"/>
          <p:cNvPicPr preferRelativeResize="0"/>
          <p:nvPr/>
        </p:nvPicPr>
        <p:blipFill>
          <a:blip r:embed="rId5">
            <a:alphaModFix/>
          </a:blip>
          <a:stretch>
            <a:fillRect/>
          </a:stretch>
        </p:blipFill>
        <p:spPr>
          <a:xfrm>
            <a:off x="5318080" y="2694025"/>
            <a:ext cx="954272" cy="1044300"/>
          </a:xfrm>
          <a:prstGeom prst="rect">
            <a:avLst/>
          </a:prstGeom>
          <a:noFill/>
          <a:ln>
            <a:noFill/>
          </a:ln>
        </p:spPr>
      </p:pic>
      <p:sp>
        <p:nvSpPr>
          <p:cNvPr id="850" name="Google Shape;850;p65"/>
          <p:cNvSpPr txBox="1"/>
          <p:nvPr/>
        </p:nvSpPr>
        <p:spPr>
          <a:xfrm>
            <a:off x="5298939" y="3762304"/>
            <a:ext cx="1025100" cy="464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900">
                <a:solidFill>
                  <a:srgbClr val="FFFFFF"/>
                </a:solidFill>
                <a:latin typeface="Helvetica Neue"/>
                <a:ea typeface="Helvetica Neue"/>
                <a:cs typeface="Helvetica Neue"/>
                <a:sym typeface="Helvetica Neue"/>
              </a:rPr>
              <a:t>Jan Beranek</a:t>
            </a:r>
            <a:endParaRPr b="1" sz="900">
              <a:solidFill>
                <a:srgbClr val="FFFFFF"/>
              </a:solidFill>
              <a:latin typeface="Helvetica Neue"/>
              <a:ea typeface="Helvetica Neue"/>
              <a:cs typeface="Helvetica Neue"/>
              <a:sym typeface="Helvetica Neue"/>
            </a:endParaRPr>
          </a:p>
          <a:p>
            <a:pPr indent="0" lvl="0" marL="0" rtl="0" algn="l">
              <a:lnSpc>
                <a:spcPct val="115000"/>
              </a:lnSpc>
              <a:spcBef>
                <a:spcPts val="100"/>
              </a:spcBef>
              <a:spcAft>
                <a:spcPts val="700"/>
              </a:spcAft>
              <a:buNone/>
            </a:pPr>
            <a:r>
              <a:rPr lang="en-US" sz="700">
                <a:solidFill>
                  <a:srgbClr val="FFFFFF"/>
                </a:solidFill>
                <a:latin typeface="Helvetica Neue"/>
                <a:ea typeface="Helvetica Neue"/>
                <a:cs typeface="Helvetica Neue"/>
                <a:sym typeface="Helvetica Neue"/>
              </a:rPr>
              <a:t>Founder, Group CEO</a:t>
            </a:r>
            <a:endParaRPr sz="700">
              <a:solidFill>
                <a:srgbClr val="FFFFFF"/>
              </a:solidFill>
              <a:latin typeface="Helvetica Neue"/>
              <a:ea typeface="Helvetica Neue"/>
              <a:cs typeface="Helvetica Neue"/>
              <a:sym typeface="Helvetica Neue"/>
            </a:endParaRPr>
          </a:p>
        </p:txBody>
      </p:sp>
      <p:sp>
        <p:nvSpPr>
          <p:cNvPr id="851" name="Google Shape;851;p65"/>
          <p:cNvSpPr/>
          <p:nvPr/>
        </p:nvSpPr>
        <p:spPr>
          <a:xfrm>
            <a:off x="6761400" y="4492500"/>
            <a:ext cx="2178900" cy="270000"/>
          </a:xfrm>
          <a:prstGeom prst="roundRect">
            <a:avLst>
              <a:gd fmla="val 50000" name="adj"/>
            </a:avLst>
          </a:prstGeom>
          <a:solidFill>
            <a:srgbClr val="FFEDE5"/>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700">
                <a:latin typeface="Roboto Mono"/>
                <a:ea typeface="Roboto Mono"/>
                <a:cs typeface="Roboto Mono"/>
                <a:sym typeface="Roboto Mono"/>
              </a:rPr>
              <a:t>LET’S TALK ABOUT</a:t>
            </a:r>
            <a:r>
              <a:rPr b="1" lang="en-US" sz="700">
                <a:solidFill>
                  <a:srgbClr val="222222"/>
                </a:solidFill>
                <a:latin typeface="Roboto Mono"/>
                <a:ea typeface="Roboto Mono"/>
                <a:cs typeface="Roboto Mono"/>
                <a:sym typeface="Roboto Mono"/>
              </a:rPr>
              <a:t> VENTURE INVESTING</a:t>
            </a:r>
            <a:endParaRPr b="1" sz="700">
              <a:solidFill>
                <a:srgbClr val="222222"/>
              </a:solidFill>
              <a:latin typeface="Roboto Mono"/>
              <a:ea typeface="Roboto Mono"/>
              <a:cs typeface="Roboto Mono"/>
              <a:sym typeface="Roboto Mono"/>
            </a:endParaRPr>
          </a:p>
        </p:txBody>
      </p:sp>
      <p:sp>
        <p:nvSpPr>
          <p:cNvPr id="852" name="Google Shape;852;p65"/>
          <p:cNvSpPr/>
          <p:nvPr/>
        </p:nvSpPr>
        <p:spPr>
          <a:xfrm>
            <a:off x="5025501" y="4492500"/>
            <a:ext cx="1572000" cy="270000"/>
          </a:xfrm>
          <a:prstGeom prst="roundRect">
            <a:avLst>
              <a:gd fmla="val 50000" name="adj"/>
            </a:avLst>
          </a:prstGeom>
          <a:solidFill>
            <a:srgbClr val="FFEDE5"/>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700">
                <a:latin typeface="Roboto Mono"/>
                <a:ea typeface="Roboto Mono"/>
                <a:cs typeface="Roboto Mono"/>
                <a:sym typeface="Roboto Mono"/>
              </a:rPr>
              <a:t>LET’S TALK GENERATIVE AI</a:t>
            </a:r>
            <a:endParaRPr b="1" sz="700">
              <a:solidFill>
                <a:srgbClr val="222222"/>
              </a:solidFill>
              <a:latin typeface="Roboto Mono"/>
              <a:ea typeface="Roboto Mono"/>
              <a:cs typeface="Roboto Mono"/>
              <a:sym typeface="Roboto Mono"/>
            </a:endParaRPr>
          </a:p>
        </p:txBody>
      </p:sp>
      <p:sp>
        <p:nvSpPr>
          <p:cNvPr id="853" name="Google Shape;853;p65"/>
          <p:cNvSpPr/>
          <p:nvPr/>
        </p:nvSpPr>
        <p:spPr>
          <a:xfrm>
            <a:off x="229375" y="4492500"/>
            <a:ext cx="3699000" cy="270000"/>
          </a:xfrm>
          <a:prstGeom prst="roundRect">
            <a:avLst>
              <a:gd fmla="val 50000" name="adj"/>
            </a:avLst>
          </a:prstGeom>
          <a:solidFill>
            <a:srgbClr val="FFEDE5"/>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700">
                <a:latin typeface="Roboto Mono"/>
                <a:ea typeface="Roboto Mono"/>
                <a:cs typeface="Roboto Mono"/>
                <a:sym typeface="Roboto Mono"/>
              </a:rPr>
              <a:t>LET’S TALK ABOUT</a:t>
            </a:r>
            <a:r>
              <a:rPr b="1" lang="en-US" sz="700">
                <a:solidFill>
                  <a:srgbClr val="222222"/>
                </a:solidFill>
                <a:latin typeface="Roboto Mono"/>
                <a:ea typeface="Roboto Mono"/>
                <a:cs typeface="Roboto Mono"/>
                <a:sym typeface="Roboto Mono"/>
              </a:rPr>
              <a:t> VENTURE BUILDING</a:t>
            </a:r>
            <a:endParaRPr b="1" sz="700">
              <a:solidFill>
                <a:srgbClr val="222222"/>
              </a:solidFill>
              <a:latin typeface="Roboto Mono"/>
              <a:ea typeface="Roboto Mono"/>
              <a:cs typeface="Roboto Mono"/>
              <a:sym typeface="Roboto Mono"/>
            </a:endParaRPr>
          </a:p>
        </p:txBody>
      </p:sp>
      <p:pic>
        <p:nvPicPr>
          <p:cNvPr id="854" name="Google Shape;854;p65"/>
          <p:cNvPicPr preferRelativeResize="0"/>
          <p:nvPr/>
        </p:nvPicPr>
        <p:blipFill>
          <a:blip r:embed="rId6">
            <a:alphaModFix/>
          </a:blip>
          <a:stretch>
            <a:fillRect/>
          </a:stretch>
        </p:blipFill>
        <p:spPr>
          <a:xfrm>
            <a:off x="313037" y="2623786"/>
            <a:ext cx="1025101" cy="1111065"/>
          </a:xfrm>
          <a:prstGeom prst="rect">
            <a:avLst/>
          </a:prstGeom>
          <a:noFill/>
          <a:ln>
            <a:noFill/>
          </a:ln>
        </p:spPr>
      </p:pic>
      <p:pic>
        <p:nvPicPr>
          <p:cNvPr id="855" name="Google Shape;855;p65"/>
          <p:cNvPicPr preferRelativeResize="0"/>
          <p:nvPr/>
        </p:nvPicPr>
        <p:blipFill rotWithShape="1">
          <a:blip r:embed="rId7">
            <a:alphaModFix/>
          </a:blip>
          <a:srcRect b="0" l="-2406" r="0" t="-2774"/>
          <a:stretch/>
        </p:blipFill>
        <p:spPr>
          <a:xfrm>
            <a:off x="2734475" y="2625993"/>
            <a:ext cx="1095900" cy="1111200"/>
          </a:xfrm>
          <a:prstGeom prst="roundRect">
            <a:avLst>
              <a:gd fmla="val 2377" name="adj"/>
            </a:avLst>
          </a:prstGeom>
          <a:noFill/>
          <a:ln>
            <a:noFill/>
          </a:ln>
        </p:spPr>
      </p:pic>
      <p:pic>
        <p:nvPicPr>
          <p:cNvPr id="856" name="Google Shape;856;p65"/>
          <p:cNvPicPr preferRelativeResize="0"/>
          <p:nvPr/>
        </p:nvPicPr>
        <p:blipFill>
          <a:blip r:embed="rId8">
            <a:alphaModFix/>
          </a:blip>
          <a:stretch>
            <a:fillRect/>
          </a:stretch>
        </p:blipFill>
        <p:spPr>
          <a:xfrm>
            <a:off x="7235345" y="2638545"/>
            <a:ext cx="1095899" cy="1095899"/>
          </a:xfrm>
          <a:prstGeom prst="rect">
            <a:avLst/>
          </a:prstGeom>
          <a:noFill/>
          <a:ln>
            <a:noFill/>
          </a:ln>
        </p:spPr>
      </p:pic>
      <p:sp>
        <p:nvSpPr>
          <p:cNvPr id="857" name="Google Shape;857;p65"/>
          <p:cNvSpPr txBox="1"/>
          <p:nvPr>
            <p:ph idx="4294967295" type="title"/>
          </p:nvPr>
        </p:nvSpPr>
        <p:spPr>
          <a:xfrm>
            <a:off x="5812975" y="132450"/>
            <a:ext cx="3178800" cy="471000"/>
          </a:xfrm>
          <a:prstGeom prst="rect">
            <a:avLst/>
          </a:prstGeom>
        </p:spPr>
        <p:txBody>
          <a:bodyPr anchorCtr="0" anchor="b" bIns="91400" lIns="91400" spcFirstLastPara="1" rIns="91400" wrap="square" tIns="91400">
            <a:noAutofit/>
          </a:bodyPr>
          <a:lstStyle/>
          <a:p>
            <a:pPr indent="0" lvl="0" marL="0" rtl="0" algn="r">
              <a:spcBef>
                <a:spcPts val="0"/>
              </a:spcBef>
              <a:spcAft>
                <a:spcPts val="0"/>
              </a:spcAft>
              <a:buNone/>
            </a:pPr>
            <a:r>
              <a:rPr lang="en-US">
                <a:solidFill>
                  <a:schemeClr val="dk1"/>
                </a:solidFill>
              </a:rPr>
              <a:t>Get in touch</a:t>
            </a:r>
            <a:endParaRPr>
              <a:solidFill>
                <a:schemeClr val="dk1"/>
              </a:solidFill>
            </a:endParaRPr>
          </a:p>
        </p:txBody>
      </p:sp>
      <p:sp>
        <p:nvSpPr>
          <p:cNvPr id="858" name="Google Shape;858;p65"/>
          <p:cNvSpPr txBox="1"/>
          <p:nvPr/>
        </p:nvSpPr>
        <p:spPr>
          <a:xfrm>
            <a:off x="229375" y="920350"/>
            <a:ext cx="4496400" cy="11391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1000"/>
              </a:spcAft>
              <a:buNone/>
            </a:pPr>
            <a:r>
              <a:rPr b="1" lang="en-US" sz="3100">
                <a:solidFill>
                  <a:srgbClr val="030303"/>
                </a:solidFill>
                <a:latin typeface="Helvetica Neue"/>
                <a:ea typeface="Helvetica Neue"/>
                <a:cs typeface="Helvetica Neue"/>
                <a:sym typeface="Helvetica Neue"/>
              </a:rPr>
              <a:t>Join forces with us to </a:t>
            </a:r>
            <a:r>
              <a:rPr b="1" lang="en-US" sz="3100">
                <a:solidFill>
                  <a:schemeClr val="dk1"/>
                </a:solidFill>
                <a:highlight>
                  <a:srgbClr val="E4F1F5"/>
                </a:highlight>
                <a:latin typeface="Helvetica Neue"/>
                <a:ea typeface="Helvetica Neue"/>
                <a:cs typeface="Helvetica Neue"/>
                <a:sym typeface="Helvetica Neue"/>
              </a:rPr>
              <a:t>build </a:t>
            </a:r>
            <a:r>
              <a:rPr b="1" lang="en-US" sz="3100">
                <a:solidFill>
                  <a:schemeClr val="dk1"/>
                </a:solidFill>
                <a:highlight>
                  <a:srgbClr val="E4F1F5"/>
                </a:highlight>
                <a:latin typeface="Helvetica Neue"/>
                <a:ea typeface="Helvetica Neue"/>
                <a:cs typeface="Helvetica Neue"/>
                <a:sym typeface="Helvetica Neue"/>
              </a:rPr>
              <a:t>your future</a:t>
            </a:r>
            <a:r>
              <a:rPr b="1" lang="en-US" sz="3100">
                <a:solidFill>
                  <a:srgbClr val="030303"/>
                </a:solidFill>
                <a:latin typeface="Helvetica Neue"/>
                <a:ea typeface="Helvetica Neue"/>
                <a:cs typeface="Helvetica Neue"/>
                <a:sym typeface="Helvetica Neue"/>
              </a:rPr>
              <a:t>.</a:t>
            </a:r>
            <a:endParaRPr b="1" sz="3100">
              <a:solidFill>
                <a:srgbClr val="030303"/>
              </a:solidFill>
              <a:latin typeface="Helvetica Neue"/>
              <a:ea typeface="Helvetica Neue"/>
              <a:cs typeface="Helvetica Neue"/>
              <a:sym typeface="Helvetica Neue"/>
            </a:endParaRPr>
          </a:p>
        </p:txBody>
      </p:sp>
      <p:pic>
        <p:nvPicPr>
          <p:cNvPr id="859" name="Google Shape;859;p65"/>
          <p:cNvPicPr preferRelativeResize="0"/>
          <p:nvPr/>
        </p:nvPicPr>
        <p:blipFill>
          <a:blip r:embed="rId9">
            <a:alphaModFix/>
          </a:blip>
          <a:stretch>
            <a:fillRect/>
          </a:stretch>
        </p:blipFill>
        <p:spPr>
          <a:xfrm>
            <a:off x="6135183" y="990725"/>
            <a:ext cx="1260550" cy="1260550"/>
          </a:xfrm>
          <a:prstGeom prst="rect">
            <a:avLst/>
          </a:prstGeom>
          <a:noFill/>
          <a:ln>
            <a:noFill/>
          </a:ln>
        </p:spPr>
      </p:pic>
      <p:cxnSp>
        <p:nvCxnSpPr>
          <p:cNvPr id="860" name="Google Shape;860;p65"/>
          <p:cNvCxnSpPr/>
          <p:nvPr/>
        </p:nvCxnSpPr>
        <p:spPr>
          <a:xfrm rot="5400000">
            <a:off x="7361834" y="703671"/>
            <a:ext cx="1052400" cy="820800"/>
          </a:xfrm>
          <a:prstGeom prst="bentConnector3">
            <a:avLst>
              <a:gd fmla="val 99786" name="adj1"/>
            </a:avLst>
          </a:prstGeom>
          <a:noFill/>
          <a:ln cap="flat" cmpd="sng" w="19050">
            <a:solidFill>
              <a:schemeClr val="dk1"/>
            </a:solidFill>
            <a:prstDash val="solid"/>
            <a:round/>
            <a:headEnd len="med" w="med" type="none"/>
            <a:tailEnd len="med" w="med" type="triangle"/>
          </a:ln>
        </p:spPr>
      </p:cxnSp>
      <p:sp>
        <p:nvSpPr>
          <p:cNvPr id="861" name="Google Shape;861;p65"/>
          <p:cNvSpPr/>
          <p:nvPr/>
        </p:nvSpPr>
        <p:spPr>
          <a:xfrm>
            <a:off x="7843225" y="525125"/>
            <a:ext cx="823800" cy="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66"/>
          <p:cNvSpPr txBox="1"/>
          <p:nvPr/>
        </p:nvSpPr>
        <p:spPr>
          <a:xfrm>
            <a:off x="1689425" y="132439"/>
            <a:ext cx="7225200" cy="471000"/>
          </a:xfrm>
          <a:prstGeom prst="rect">
            <a:avLst/>
          </a:prstGeom>
          <a:noFill/>
          <a:ln>
            <a:noFill/>
          </a:ln>
        </p:spPr>
        <p:txBody>
          <a:bodyPr anchorCtr="0" anchor="t" bIns="91400" lIns="91400" spcFirstLastPara="1" rIns="91400" wrap="square" tIns="91400">
            <a:noAutofit/>
          </a:bodyPr>
          <a:lstStyle/>
          <a:p>
            <a:pPr indent="0" lvl="0" marL="0" rtl="0" algn="r">
              <a:spcBef>
                <a:spcPts val="0"/>
              </a:spcBef>
              <a:spcAft>
                <a:spcPts val="0"/>
              </a:spcAft>
              <a:buNone/>
            </a:pPr>
            <a:r>
              <a:rPr b="1" lang="en-US" sz="1800">
                <a:latin typeface="Helvetica Neue"/>
                <a:ea typeface="Helvetica Neue"/>
                <a:cs typeface="Helvetica Neue"/>
                <a:sym typeface="Helvetica Neue"/>
              </a:rPr>
              <a:t>Open Discussion</a:t>
            </a:r>
            <a:endParaRPr b="1" sz="1800">
              <a:latin typeface="Helvetica Neue"/>
              <a:ea typeface="Helvetica Neue"/>
              <a:cs typeface="Helvetica Neue"/>
              <a:sym typeface="Helvetica Neue"/>
            </a:endParaRPr>
          </a:p>
        </p:txBody>
      </p:sp>
      <p:sp>
        <p:nvSpPr>
          <p:cNvPr id="867" name="Google Shape;867;p66"/>
          <p:cNvSpPr txBox="1"/>
          <p:nvPr>
            <p:ph idx="4294967295" type="title"/>
          </p:nvPr>
        </p:nvSpPr>
        <p:spPr>
          <a:xfrm>
            <a:off x="229375" y="988400"/>
            <a:ext cx="2249700" cy="1215000"/>
          </a:xfrm>
          <a:prstGeom prst="rect">
            <a:avLst/>
          </a:prstGeom>
        </p:spPr>
        <p:txBody>
          <a:bodyPr anchorCtr="0" anchor="t" bIns="91425" lIns="0"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US" sz="3500"/>
              <a:t>Have you </a:t>
            </a:r>
            <a:r>
              <a:rPr lang="en-US" sz="3500"/>
              <a:t>tried</a:t>
            </a:r>
            <a:r>
              <a:rPr lang="en-US" sz="3500"/>
              <a:t> AI?</a:t>
            </a:r>
            <a:endParaRPr sz="600">
              <a:solidFill>
                <a:schemeClr val="dk1"/>
              </a:solidFill>
            </a:endParaRPr>
          </a:p>
        </p:txBody>
      </p:sp>
      <p:sp>
        <p:nvSpPr>
          <p:cNvPr id="868" name="Google Shape;868;p66"/>
          <p:cNvSpPr/>
          <p:nvPr/>
        </p:nvSpPr>
        <p:spPr>
          <a:xfrm>
            <a:off x="3500925" y="988400"/>
            <a:ext cx="5413500" cy="567000"/>
          </a:xfrm>
          <a:prstGeom prst="roundRect">
            <a:avLst>
              <a:gd fmla="val 9091" name="adj"/>
            </a:avLst>
          </a:prstGeom>
          <a:solidFill>
            <a:srgbClr val="E4F1F5"/>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300">
                <a:latin typeface="Helvetica Neue"/>
                <a:ea typeface="Helvetica Neue"/>
                <a:cs typeface="Helvetica Neue"/>
                <a:sym typeface="Helvetica Neue"/>
              </a:rPr>
              <a:t>What challenges did you face during your initial AI integration?</a:t>
            </a:r>
            <a:endParaRPr sz="1300">
              <a:latin typeface="Helvetica Neue"/>
              <a:ea typeface="Helvetica Neue"/>
              <a:cs typeface="Helvetica Neue"/>
              <a:sym typeface="Helvetica Neue"/>
            </a:endParaRPr>
          </a:p>
        </p:txBody>
      </p:sp>
      <p:sp>
        <p:nvSpPr>
          <p:cNvPr id="869" name="Google Shape;869;p66"/>
          <p:cNvSpPr/>
          <p:nvPr/>
        </p:nvSpPr>
        <p:spPr>
          <a:xfrm>
            <a:off x="3500925" y="1644500"/>
            <a:ext cx="5413500" cy="567000"/>
          </a:xfrm>
          <a:prstGeom prst="roundRect">
            <a:avLst>
              <a:gd fmla="val 9091" name="adj"/>
            </a:avLst>
          </a:prstGeom>
          <a:solidFill>
            <a:srgbClr val="E4F1F5"/>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300">
                <a:latin typeface="Helvetica Neue"/>
                <a:ea typeface="Helvetica Neue"/>
                <a:cs typeface="Helvetica Neue"/>
                <a:sym typeface="Helvetica Neue"/>
              </a:rPr>
              <a:t>How has AI changed your day-to-day work?</a:t>
            </a:r>
            <a:endParaRPr sz="1300">
              <a:latin typeface="Helvetica Neue"/>
              <a:ea typeface="Helvetica Neue"/>
              <a:cs typeface="Helvetica Neue"/>
              <a:sym typeface="Helvetica Neue"/>
            </a:endParaRPr>
          </a:p>
        </p:txBody>
      </p:sp>
      <p:sp>
        <p:nvSpPr>
          <p:cNvPr id="870" name="Google Shape;870;p66"/>
          <p:cNvSpPr/>
          <p:nvPr/>
        </p:nvSpPr>
        <p:spPr>
          <a:xfrm>
            <a:off x="3500925" y="2300600"/>
            <a:ext cx="5413500" cy="567000"/>
          </a:xfrm>
          <a:prstGeom prst="roundRect">
            <a:avLst>
              <a:gd fmla="val 9091" name="adj"/>
            </a:avLst>
          </a:prstGeom>
          <a:solidFill>
            <a:srgbClr val="E4F1F5"/>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300">
                <a:latin typeface="Helvetica Neue"/>
                <a:ea typeface="Helvetica Neue"/>
                <a:cs typeface="Helvetica Neue"/>
                <a:sym typeface="Helvetica Neue"/>
              </a:rPr>
              <a:t>Are you exploring AI use cases for your innovation strategy?</a:t>
            </a:r>
            <a:endParaRPr sz="1300">
              <a:latin typeface="Helvetica Neue"/>
              <a:ea typeface="Helvetica Neue"/>
              <a:cs typeface="Helvetica Neue"/>
              <a:sym typeface="Helvetica Neue"/>
            </a:endParaRPr>
          </a:p>
        </p:txBody>
      </p:sp>
      <p:sp>
        <p:nvSpPr>
          <p:cNvPr id="871" name="Google Shape;871;p66"/>
          <p:cNvSpPr/>
          <p:nvPr/>
        </p:nvSpPr>
        <p:spPr>
          <a:xfrm>
            <a:off x="3500925" y="2956699"/>
            <a:ext cx="5413500" cy="567000"/>
          </a:xfrm>
          <a:prstGeom prst="roundRect">
            <a:avLst>
              <a:gd fmla="val 9091" name="adj"/>
            </a:avLst>
          </a:prstGeom>
          <a:solidFill>
            <a:srgbClr val="E4F1F5"/>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300">
                <a:latin typeface="Helvetica Neue"/>
                <a:ea typeface="Helvetica Neue"/>
                <a:cs typeface="Helvetica Neue"/>
                <a:sym typeface="Helvetica Neue"/>
              </a:rPr>
              <a:t>Has AI impacted your decision-making processes in investments?</a:t>
            </a:r>
            <a:endParaRPr sz="1300">
              <a:latin typeface="Helvetica Neue"/>
              <a:ea typeface="Helvetica Neue"/>
              <a:cs typeface="Helvetica Neue"/>
              <a:sym typeface="Helvetica Neue"/>
            </a:endParaRPr>
          </a:p>
        </p:txBody>
      </p:sp>
      <p:sp>
        <p:nvSpPr>
          <p:cNvPr id="872" name="Google Shape;872;p66"/>
          <p:cNvSpPr/>
          <p:nvPr/>
        </p:nvSpPr>
        <p:spPr>
          <a:xfrm>
            <a:off x="3500925" y="3612799"/>
            <a:ext cx="5413500" cy="567000"/>
          </a:xfrm>
          <a:prstGeom prst="roundRect">
            <a:avLst>
              <a:gd fmla="val 9091" name="adj"/>
            </a:avLst>
          </a:prstGeom>
          <a:solidFill>
            <a:srgbClr val="E4F1F5"/>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300">
                <a:latin typeface="Helvetica Neue"/>
                <a:ea typeface="Helvetica Neue"/>
                <a:cs typeface="Helvetica Neue"/>
                <a:sym typeface="Helvetica Neue"/>
              </a:rPr>
              <a:t>How do you see AI's role evolving in your firm in the next 5 years?</a:t>
            </a:r>
            <a:endParaRPr sz="1300">
              <a:latin typeface="Helvetica Neue"/>
              <a:ea typeface="Helvetica Neue"/>
              <a:cs typeface="Helvetica Neue"/>
              <a:sym typeface="Helvetica Neue"/>
            </a:endParaRPr>
          </a:p>
        </p:txBody>
      </p:sp>
      <p:sp>
        <p:nvSpPr>
          <p:cNvPr id="873" name="Google Shape;873;p66"/>
          <p:cNvSpPr/>
          <p:nvPr/>
        </p:nvSpPr>
        <p:spPr>
          <a:xfrm>
            <a:off x="3500925" y="4268899"/>
            <a:ext cx="5413500" cy="567000"/>
          </a:xfrm>
          <a:prstGeom prst="roundRect">
            <a:avLst>
              <a:gd fmla="val 9091" name="adj"/>
            </a:avLst>
          </a:prstGeom>
          <a:solidFill>
            <a:srgbClr val="E4F1F5"/>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300">
                <a:latin typeface="Helvetica Neue"/>
                <a:ea typeface="Helvetica Neue"/>
                <a:cs typeface="Helvetica Neue"/>
                <a:sym typeface="Helvetica Neue"/>
              </a:rPr>
              <a:t>Are you preparing for the next wave of AI innovations? If so, how?</a:t>
            </a:r>
            <a:endParaRPr sz="1300">
              <a:latin typeface="Helvetica Neue"/>
              <a:ea typeface="Helvetica Neue"/>
              <a:cs typeface="Helvetica Neue"/>
              <a:sym typeface="Helvetica Neue"/>
            </a:endParaRPr>
          </a:p>
        </p:txBody>
      </p:sp>
      <p:cxnSp>
        <p:nvCxnSpPr>
          <p:cNvPr id="874" name="Google Shape;874;p66"/>
          <p:cNvCxnSpPr>
            <a:stCxn id="867" idx="3"/>
            <a:endCxn id="868" idx="1"/>
          </p:cNvCxnSpPr>
          <p:nvPr/>
        </p:nvCxnSpPr>
        <p:spPr>
          <a:xfrm flipH="1" rot="10800000">
            <a:off x="2479075" y="1271900"/>
            <a:ext cx="1021800" cy="324000"/>
          </a:xfrm>
          <a:prstGeom prst="bentConnector3">
            <a:avLst>
              <a:gd fmla="val 50002" name="adj1"/>
            </a:avLst>
          </a:prstGeom>
          <a:noFill/>
          <a:ln cap="flat" cmpd="sng" w="9525">
            <a:solidFill>
              <a:schemeClr val="dk2"/>
            </a:solidFill>
            <a:prstDash val="solid"/>
            <a:round/>
            <a:headEnd len="med" w="med" type="none"/>
            <a:tailEnd len="med" w="med" type="none"/>
          </a:ln>
        </p:spPr>
      </p:cxnSp>
      <p:cxnSp>
        <p:nvCxnSpPr>
          <p:cNvPr id="875" name="Google Shape;875;p66"/>
          <p:cNvCxnSpPr>
            <a:stCxn id="867" idx="3"/>
            <a:endCxn id="869" idx="1"/>
          </p:cNvCxnSpPr>
          <p:nvPr/>
        </p:nvCxnSpPr>
        <p:spPr>
          <a:xfrm>
            <a:off x="2479075" y="1595900"/>
            <a:ext cx="1021800" cy="332100"/>
          </a:xfrm>
          <a:prstGeom prst="bentConnector3">
            <a:avLst>
              <a:gd fmla="val 50002" name="adj1"/>
            </a:avLst>
          </a:prstGeom>
          <a:noFill/>
          <a:ln cap="flat" cmpd="sng" w="9525">
            <a:solidFill>
              <a:schemeClr val="dk2"/>
            </a:solidFill>
            <a:prstDash val="solid"/>
            <a:round/>
            <a:headEnd len="med" w="med" type="none"/>
            <a:tailEnd len="med" w="med" type="none"/>
          </a:ln>
        </p:spPr>
      </p:cxnSp>
      <p:cxnSp>
        <p:nvCxnSpPr>
          <p:cNvPr id="876" name="Google Shape;876;p66"/>
          <p:cNvCxnSpPr>
            <a:stCxn id="867" idx="3"/>
            <a:endCxn id="870" idx="1"/>
          </p:cNvCxnSpPr>
          <p:nvPr/>
        </p:nvCxnSpPr>
        <p:spPr>
          <a:xfrm>
            <a:off x="2479075" y="1595900"/>
            <a:ext cx="1021800" cy="988200"/>
          </a:xfrm>
          <a:prstGeom prst="bentConnector3">
            <a:avLst>
              <a:gd fmla="val 50002" name="adj1"/>
            </a:avLst>
          </a:prstGeom>
          <a:noFill/>
          <a:ln cap="flat" cmpd="sng" w="9525">
            <a:solidFill>
              <a:schemeClr val="dk2"/>
            </a:solidFill>
            <a:prstDash val="solid"/>
            <a:round/>
            <a:headEnd len="med" w="med" type="none"/>
            <a:tailEnd len="med" w="med" type="none"/>
          </a:ln>
        </p:spPr>
      </p:cxnSp>
      <p:cxnSp>
        <p:nvCxnSpPr>
          <p:cNvPr id="877" name="Google Shape;877;p66"/>
          <p:cNvCxnSpPr>
            <a:stCxn id="867" idx="3"/>
            <a:endCxn id="871" idx="1"/>
          </p:cNvCxnSpPr>
          <p:nvPr/>
        </p:nvCxnSpPr>
        <p:spPr>
          <a:xfrm>
            <a:off x="2479075" y="1595900"/>
            <a:ext cx="1021800" cy="1644300"/>
          </a:xfrm>
          <a:prstGeom prst="bentConnector3">
            <a:avLst>
              <a:gd fmla="val 50002" name="adj1"/>
            </a:avLst>
          </a:prstGeom>
          <a:noFill/>
          <a:ln cap="flat" cmpd="sng" w="9525">
            <a:solidFill>
              <a:schemeClr val="dk2"/>
            </a:solidFill>
            <a:prstDash val="solid"/>
            <a:round/>
            <a:headEnd len="med" w="med" type="none"/>
            <a:tailEnd len="med" w="med" type="none"/>
          </a:ln>
        </p:spPr>
      </p:cxnSp>
      <p:cxnSp>
        <p:nvCxnSpPr>
          <p:cNvPr id="878" name="Google Shape;878;p66"/>
          <p:cNvCxnSpPr>
            <a:stCxn id="867" idx="3"/>
            <a:endCxn id="872" idx="1"/>
          </p:cNvCxnSpPr>
          <p:nvPr/>
        </p:nvCxnSpPr>
        <p:spPr>
          <a:xfrm>
            <a:off x="2479075" y="1595900"/>
            <a:ext cx="1021800" cy="2300400"/>
          </a:xfrm>
          <a:prstGeom prst="bentConnector3">
            <a:avLst>
              <a:gd fmla="val 50002" name="adj1"/>
            </a:avLst>
          </a:prstGeom>
          <a:noFill/>
          <a:ln cap="flat" cmpd="sng" w="9525">
            <a:solidFill>
              <a:schemeClr val="dk2"/>
            </a:solidFill>
            <a:prstDash val="solid"/>
            <a:round/>
            <a:headEnd len="med" w="med" type="none"/>
            <a:tailEnd len="med" w="med" type="none"/>
          </a:ln>
        </p:spPr>
      </p:cxnSp>
      <p:cxnSp>
        <p:nvCxnSpPr>
          <p:cNvPr id="879" name="Google Shape;879;p66"/>
          <p:cNvCxnSpPr>
            <a:stCxn id="867" idx="3"/>
            <a:endCxn id="873" idx="1"/>
          </p:cNvCxnSpPr>
          <p:nvPr/>
        </p:nvCxnSpPr>
        <p:spPr>
          <a:xfrm>
            <a:off x="2479075" y="1595900"/>
            <a:ext cx="1021800" cy="2956500"/>
          </a:xfrm>
          <a:prstGeom prst="bentConnector3">
            <a:avLst>
              <a:gd fmla="val 50002" name="adj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39"/>
          <p:cNvSpPr txBox="1"/>
          <p:nvPr>
            <p:ph type="title"/>
          </p:nvPr>
        </p:nvSpPr>
        <p:spPr>
          <a:xfrm>
            <a:off x="1766625" y="132439"/>
            <a:ext cx="7225200" cy="471000"/>
          </a:xfrm>
          <a:prstGeom prst="rect">
            <a:avLst/>
          </a:prstGeom>
        </p:spPr>
        <p:txBody>
          <a:bodyPr anchorCtr="0" anchor="ctr" bIns="91400" lIns="91400" spcFirstLastPara="1" rIns="91400" wrap="square" tIns="91400">
            <a:noAutofit/>
          </a:bodyPr>
          <a:lstStyle/>
          <a:p>
            <a:pPr indent="0" lvl="0" marL="0" rtl="0" algn="r">
              <a:spcBef>
                <a:spcPts val="0"/>
              </a:spcBef>
              <a:spcAft>
                <a:spcPts val="0"/>
              </a:spcAft>
              <a:buNone/>
            </a:pPr>
            <a:r>
              <a:rPr lang="en-US"/>
              <a:t>Prompting Developments</a:t>
            </a:r>
            <a:endParaRPr/>
          </a:p>
        </p:txBody>
      </p:sp>
      <p:sp>
        <p:nvSpPr>
          <p:cNvPr id="500" name="Google Shape;500;p39"/>
          <p:cNvSpPr txBox="1"/>
          <p:nvPr>
            <p:ph idx="1" type="body"/>
          </p:nvPr>
        </p:nvSpPr>
        <p:spPr>
          <a:xfrm>
            <a:off x="3340700" y="853625"/>
            <a:ext cx="5248200" cy="4061400"/>
          </a:xfrm>
          <a:prstGeom prst="rect">
            <a:avLst/>
          </a:prstGeom>
        </p:spPr>
        <p:txBody>
          <a:bodyPr anchorCtr="0" anchor="t" bIns="91400" lIns="91400" spcFirstLastPara="1" rIns="91400" wrap="square" tIns="91400">
            <a:noAutofit/>
          </a:bodyPr>
          <a:lstStyle/>
          <a:p>
            <a:pPr indent="-323850" lvl="0" marL="457200" rtl="0" algn="l">
              <a:lnSpc>
                <a:spcPct val="115000"/>
              </a:lnSpc>
              <a:spcBef>
                <a:spcPts val="0"/>
              </a:spcBef>
              <a:spcAft>
                <a:spcPts val="0"/>
              </a:spcAft>
              <a:buClr>
                <a:srgbClr val="233697"/>
              </a:buClr>
              <a:buSzPts val="1500"/>
              <a:buChar char="一"/>
            </a:pPr>
            <a:r>
              <a:rPr lang="en-US" sz="1500">
                <a:solidFill>
                  <a:srgbClr val="233697"/>
                </a:solidFill>
              </a:rPr>
              <a:t>Jan 28 2022-Jan 10 2023 – Chain-of-Thought Prompting Elicits Reasoning in Large Language Models</a:t>
            </a:r>
            <a:endParaRPr sz="1500">
              <a:solidFill>
                <a:srgbClr val="233697"/>
              </a:solidFill>
            </a:endParaRPr>
          </a:p>
          <a:p>
            <a:pPr indent="-323850" lvl="0" marL="457200" rtl="0" algn="l">
              <a:lnSpc>
                <a:spcPct val="115000"/>
              </a:lnSpc>
              <a:spcBef>
                <a:spcPts val="0"/>
              </a:spcBef>
              <a:spcAft>
                <a:spcPts val="0"/>
              </a:spcAft>
              <a:buSzPts val="1500"/>
              <a:buChar char="一"/>
            </a:pPr>
            <a:r>
              <a:rPr lang="en-US" sz="1500"/>
              <a:t>August 30, 2023 – </a:t>
            </a:r>
            <a:r>
              <a:rPr b="0" lang="en-US" sz="1500"/>
              <a:t>Sensecape: Enabling Multilevel Exploration and Sensemaking with Large Language Models</a:t>
            </a:r>
            <a:endParaRPr b="0" sz="1500"/>
          </a:p>
          <a:p>
            <a:pPr indent="-323850" lvl="0" marL="457200" rtl="0" algn="l">
              <a:lnSpc>
                <a:spcPct val="115000"/>
              </a:lnSpc>
              <a:spcBef>
                <a:spcPts val="0"/>
              </a:spcBef>
              <a:spcAft>
                <a:spcPts val="0"/>
              </a:spcAft>
              <a:buSzPts val="1500"/>
              <a:buChar char="一"/>
            </a:pPr>
            <a:r>
              <a:rPr lang="en-US" sz="1500"/>
              <a:t>September 8, 2023 – </a:t>
            </a:r>
            <a:r>
              <a:rPr b="0" lang="en-US" sz="1500"/>
              <a:t>From Sparse to Dense: GPT-4 Summarization with Chain of Density Prompting</a:t>
            </a:r>
            <a:endParaRPr b="0" sz="1500"/>
          </a:p>
          <a:p>
            <a:pPr indent="-323850" lvl="0" marL="457200" rtl="0" algn="l">
              <a:lnSpc>
                <a:spcPct val="115000"/>
              </a:lnSpc>
              <a:spcBef>
                <a:spcPts val="0"/>
              </a:spcBef>
              <a:spcAft>
                <a:spcPts val="0"/>
              </a:spcAft>
              <a:buSzPts val="1500"/>
              <a:buChar char="一"/>
            </a:pPr>
            <a:r>
              <a:rPr lang="en-US" sz="1500"/>
              <a:t>September 18, 2023 – </a:t>
            </a:r>
            <a:r>
              <a:rPr b="0" lang="en-US" sz="1500"/>
              <a:t>ADAPTING LARGE LANGUAGE MODELS VIA READING COMPREHENSION</a:t>
            </a:r>
            <a:endParaRPr b="0" sz="1500"/>
          </a:p>
          <a:p>
            <a:pPr indent="-323850" lvl="0" marL="457200" rtl="0" algn="l">
              <a:lnSpc>
                <a:spcPct val="115000"/>
              </a:lnSpc>
              <a:spcBef>
                <a:spcPts val="0"/>
              </a:spcBef>
              <a:spcAft>
                <a:spcPts val="0"/>
              </a:spcAft>
              <a:buSzPts val="1500"/>
              <a:buChar char="一"/>
            </a:pPr>
            <a:r>
              <a:rPr lang="en-US" sz="1500"/>
              <a:t>September 22, 2023 – </a:t>
            </a:r>
            <a:r>
              <a:rPr b="0" lang="en-US" sz="1500"/>
              <a:t>Navigating the Jagged Technological Frontier: Field Experimental Evidence of the Effects of AI on Knowledge Worker Productivity and Quality</a:t>
            </a:r>
            <a:endParaRPr b="0" sz="1500"/>
          </a:p>
        </p:txBody>
      </p:sp>
      <p:sp>
        <p:nvSpPr>
          <p:cNvPr id="501" name="Google Shape;501;p39"/>
          <p:cNvSpPr txBox="1"/>
          <p:nvPr>
            <p:ph idx="2" type="body"/>
          </p:nvPr>
        </p:nvSpPr>
        <p:spPr>
          <a:xfrm>
            <a:off x="394625" y="3006057"/>
            <a:ext cx="2664600" cy="32619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lang="en-US" sz="1900"/>
              <a:t>“</a:t>
            </a:r>
            <a:r>
              <a:rPr lang="en-US" sz="1900"/>
              <a:t>glorified tape recorders</a:t>
            </a:r>
            <a:r>
              <a:rPr lang="en-US" sz="1900"/>
              <a:t>” </a:t>
            </a:r>
            <a:br>
              <a:rPr lang="en-US" sz="1900"/>
            </a:br>
            <a:r>
              <a:rPr b="0" lang="en-US" sz="1900"/>
              <a:t>– Michio Kaku</a:t>
            </a:r>
            <a:endParaRPr b="0" sz="1900"/>
          </a:p>
          <a:p>
            <a:pPr indent="0" lvl="0" marL="0" rtl="0" algn="l">
              <a:spcBef>
                <a:spcPts val="0"/>
              </a:spcBef>
              <a:spcAft>
                <a:spcPts val="0"/>
              </a:spcAft>
              <a:buNone/>
            </a:pPr>
            <a:r>
              <a:t/>
            </a:r>
            <a:endParaRPr b="0" sz="1900"/>
          </a:p>
          <a:p>
            <a:pPr indent="0" lvl="0" marL="0" rtl="0" algn="l">
              <a:spcBef>
                <a:spcPts val="0"/>
              </a:spcBef>
              <a:spcAft>
                <a:spcPts val="0"/>
              </a:spcAft>
              <a:buNone/>
            </a:pPr>
            <a:r>
              <a:t/>
            </a:r>
            <a:endParaRPr sz="1900"/>
          </a:p>
        </p:txBody>
      </p:sp>
      <p:pic>
        <p:nvPicPr>
          <p:cNvPr id="502" name="Google Shape;502;p39"/>
          <p:cNvPicPr preferRelativeResize="0"/>
          <p:nvPr/>
        </p:nvPicPr>
        <p:blipFill>
          <a:blip r:embed="rId3">
            <a:alphaModFix/>
          </a:blip>
          <a:stretch>
            <a:fillRect/>
          </a:stretch>
        </p:blipFill>
        <p:spPr>
          <a:xfrm>
            <a:off x="229375" y="977782"/>
            <a:ext cx="2559824" cy="17598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40"/>
          <p:cNvSpPr txBox="1"/>
          <p:nvPr>
            <p:ph type="title"/>
          </p:nvPr>
        </p:nvSpPr>
        <p:spPr>
          <a:xfrm>
            <a:off x="1766625" y="132439"/>
            <a:ext cx="7225200" cy="471000"/>
          </a:xfrm>
          <a:prstGeom prst="rect">
            <a:avLst/>
          </a:prstGeom>
        </p:spPr>
        <p:txBody>
          <a:bodyPr anchorCtr="0" anchor="ctr" bIns="91400" lIns="91400" spcFirstLastPara="1" rIns="91400" wrap="square" tIns="91400">
            <a:noAutofit/>
          </a:bodyPr>
          <a:lstStyle/>
          <a:p>
            <a:pPr indent="0" lvl="0" marL="0" rtl="0" algn="r">
              <a:spcBef>
                <a:spcPts val="0"/>
              </a:spcBef>
              <a:spcAft>
                <a:spcPts val="0"/>
              </a:spcAft>
              <a:buNone/>
            </a:pPr>
            <a:r>
              <a:rPr lang="en-US"/>
              <a:t>An anatomy of a prompt</a:t>
            </a:r>
            <a:endParaRPr/>
          </a:p>
        </p:txBody>
      </p:sp>
      <p:sp>
        <p:nvSpPr>
          <p:cNvPr id="508" name="Google Shape;508;p40"/>
          <p:cNvSpPr txBox="1"/>
          <p:nvPr>
            <p:ph idx="1" type="body"/>
          </p:nvPr>
        </p:nvSpPr>
        <p:spPr>
          <a:xfrm>
            <a:off x="3580875" y="853625"/>
            <a:ext cx="5007900" cy="4061400"/>
          </a:xfrm>
          <a:prstGeom prst="rect">
            <a:avLst/>
          </a:prstGeom>
        </p:spPr>
        <p:txBody>
          <a:bodyPr anchorCtr="0" anchor="t" bIns="91400" lIns="91400" spcFirstLastPara="1" rIns="91400" wrap="square" tIns="91400">
            <a:noAutofit/>
          </a:bodyPr>
          <a:lstStyle/>
          <a:p>
            <a:pPr indent="-349250" lvl="0" marL="457200" rtl="0" algn="l">
              <a:lnSpc>
                <a:spcPct val="115000"/>
              </a:lnSpc>
              <a:spcBef>
                <a:spcPts val="0"/>
              </a:spcBef>
              <a:spcAft>
                <a:spcPts val="0"/>
              </a:spcAft>
              <a:buClr>
                <a:schemeClr val="dk1"/>
              </a:buClr>
              <a:buSzPts val="1900"/>
              <a:buChar char="一"/>
            </a:pPr>
            <a:r>
              <a:rPr lang="en-US" sz="1900">
                <a:solidFill>
                  <a:schemeClr val="dk1"/>
                </a:solidFill>
              </a:rPr>
              <a:t>Give it a role – </a:t>
            </a:r>
            <a:r>
              <a:rPr b="0" lang="en-US" sz="1900">
                <a:solidFill>
                  <a:schemeClr val="dk1"/>
                </a:solidFill>
              </a:rPr>
              <a:t>it changes the weights in the trained model with </a:t>
            </a:r>
            <a:endParaRPr b="0" sz="1900">
              <a:solidFill>
                <a:schemeClr val="dk1"/>
              </a:solidFill>
            </a:endParaRPr>
          </a:p>
          <a:p>
            <a:pPr indent="-349250" lvl="0" marL="457200" rtl="0" algn="l">
              <a:lnSpc>
                <a:spcPct val="115000"/>
              </a:lnSpc>
              <a:spcBef>
                <a:spcPts val="0"/>
              </a:spcBef>
              <a:spcAft>
                <a:spcPts val="0"/>
              </a:spcAft>
              <a:buClr>
                <a:schemeClr val="dk1"/>
              </a:buClr>
              <a:buSzPts val="1900"/>
              <a:buChar char="一"/>
            </a:pPr>
            <a:r>
              <a:rPr lang="en-US" sz="1900">
                <a:solidFill>
                  <a:schemeClr val="dk1"/>
                </a:solidFill>
              </a:rPr>
              <a:t>Give it a chain of thought – </a:t>
            </a:r>
            <a:r>
              <a:rPr b="0" lang="en-US" sz="1900">
                <a:solidFill>
                  <a:schemeClr val="dk1"/>
                </a:solidFill>
              </a:rPr>
              <a:t>step by step process for it to follow</a:t>
            </a:r>
            <a:endParaRPr b="0" sz="1900">
              <a:solidFill>
                <a:schemeClr val="dk1"/>
              </a:solidFill>
            </a:endParaRPr>
          </a:p>
          <a:p>
            <a:pPr indent="-349250" lvl="0" marL="457200" rtl="0" algn="l">
              <a:lnSpc>
                <a:spcPct val="115000"/>
              </a:lnSpc>
              <a:spcBef>
                <a:spcPts val="0"/>
              </a:spcBef>
              <a:spcAft>
                <a:spcPts val="0"/>
              </a:spcAft>
              <a:buClr>
                <a:schemeClr val="dk1"/>
              </a:buClr>
              <a:buSzPts val="1900"/>
              <a:buChar char="一"/>
            </a:pPr>
            <a:r>
              <a:rPr lang="en-US" sz="1900">
                <a:solidFill>
                  <a:schemeClr val="dk1"/>
                </a:solidFill>
              </a:rPr>
              <a:t>Give it examples – </a:t>
            </a:r>
            <a:r>
              <a:rPr b="0" lang="en-US" sz="1900">
                <a:solidFill>
                  <a:schemeClr val="dk1"/>
                </a:solidFill>
              </a:rPr>
              <a:t>makes the results more consistent</a:t>
            </a:r>
            <a:endParaRPr b="0" sz="1900">
              <a:solidFill>
                <a:schemeClr val="dk1"/>
              </a:solidFill>
            </a:endParaRPr>
          </a:p>
          <a:p>
            <a:pPr indent="-349250" lvl="0" marL="457200" rtl="0" algn="l">
              <a:lnSpc>
                <a:spcPct val="115000"/>
              </a:lnSpc>
              <a:spcBef>
                <a:spcPts val="0"/>
              </a:spcBef>
              <a:spcAft>
                <a:spcPts val="0"/>
              </a:spcAft>
              <a:buClr>
                <a:schemeClr val="dk1"/>
              </a:buClr>
              <a:buSzPts val="1900"/>
              <a:buChar char="一"/>
            </a:pPr>
            <a:r>
              <a:rPr lang="en-US" sz="1900">
                <a:solidFill>
                  <a:schemeClr val="dk1"/>
                </a:solidFill>
              </a:rPr>
              <a:t>Give it an output format</a:t>
            </a:r>
            <a:r>
              <a:rPr b="0" lang="en-US" sz="1900">
                <a:solidFill>
                  <a:schemeClr val="dk1"/>
                </a:solidFill>
              </a:rPr>
              <a:t> – so it’s clear how you want to consume the information</a:t>
            </a:r>
            <a:endParaRPr b="0" sz="1900">
              <a:solidFill>
                <a:schemeClr val="dk1"/>
              </a:solidFill>
            </a:endParaRPr>
          </a:p>
        </p:txBody>
      </p:sp>
      <p:sp>
        <p:nvSpPr>
          <p:cNvPr id="509" name="Google Shape;509;p40"/>
          <p:cNvSpPr txBox="1"/>
          <p:nvPr>
            <p:ph idx="2" type="body"/>
          </p:nvPr>
        </p:nvSpPr>
        <p:spPr>
          <a:xfrm>
            <a:off x="394625" y="853625"/>
            <a:ext cx="2664600" cy="3261900"/>
          </a:xfrm>
          <a:prstGeom prst="rect">
            <a:avLst/>
          </a:prstGeom>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US" sz="1150">
                <a:solidFill>
                  <a:srgbClr val="20359D"/>
                </a:solidFill>
                <a:latin typeface="Roboto Mono"/>
                <a:ea typeface="Roboto Mono"/>
                <a:cs typeface="Roboto Mono"/>
                <a:sym typeface="Roboto Mono"/>
              </a:rPr>
              <a:t>SAVE THIS:</a:t>
            </a:r>
            <a:endParaRPr sz="1150">
              <a:solidFill>
                <a:srgbClr val="20359D"/>
              </a:solidFill>
              <a:latin typeface="Roboto Mono"/>
              <a:ea typeface="Roboto Mono"/>
              <a:cs typeface="Roboto Mono"/>
              <a:sym typeface="Roboto Mono"/>
            </a:endParaRPr>
          </a:p>
          <a:p>
            <a:pPr indent="0" lvl="0" marL="0" rtl="0" algn="l">
              <a:lnSpc>
                <a:spcPct val="115000"/>
              </a:lnSpc>
              <a:spcBef>
                <a:spcPts val="0"/>
              </a:spcBef>
              <a:spcAft>
                <a:spcPts val="0"/>
              </a:spcAft>
              <a:buClr>
                <a:schemeClr val="dk1"/>
              </a:buClr>
              <a:buSzPts val="1100"/>
              <a:buFont typeface="Arial"/>
              <a:buNone/>
            </a:pPr>
            <a:r>
              <a:rPr lang="en-US" sz="1550">
                <a:solidFill>
                  <a:schemeClr val="dk1"/>
                </a:solidFill>
                <a:latin typeface="Arial"/>
                <a:ea typeface="Arial"/>
                <a:cs typeface="Arial"/>
                <a:sym typeface="Arial"/>
              </a:rPr>
              <a:t>You are an expert in {Subject}, and you have been doing this for the past 20 years. Your task now is to {Task}. Before doing this task, you MUST ALWAYS ask questions to understand the context, and the details required to perform your task with the highest quality output. Understood? </a:t>
            </a:r>
            <a:endParaRPr sz="1550">
              <a:solidFill>
                <a:schemeClr val="dk1"/>
              </a:solidFill>
              <a:latin typeface="Arial"/>
              <a:ea typeface="Arial"/>
              <a:cs typeface="Arial"/>
              <a:sym typeface="Arial"/>
            </a:endParaRPr>
          </a:p>
          <a:p>
            <a:pPr indent="0" lvl="0" marL="0" rtl="0" algn="l">
              <a:spcBef>
                <a:spcPts val="0"/>
              </a:spcBef>
              <a:spcAft>
                <a:spcPts val="0"/>
              </a:spcAft>
              <a:buNone/>
            </a:pPr>
            <a:r>
              <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41"/>
          <p:cNvSpPr txBox="1"/>
          <p:nvPr>
            <p:ph idx="4294967295" type="title"/>
          </p:nvPr>
        </p:nvSpPr>
        <p:spPr>
          <a:xfrm>
            <a:off x="229375" y="1544100"/>
            <a:ext cx="4342500" cy="3370800"/>
          </a:xfrm>
          <a:prstGeom prst="rect">
            <a:avLst/>
          </a:prstGeom>
        </p:spPr>
        <p:txBody>
          <a:bodyPr anchorCtr="0" anchor="b" bIns="0" lIns="0" spcFirstLastPara="1" rIns="91425" wrap="square" tIns="91425">
            <a:normAutofit/>
          </a:bodyPr>
          <a:lstStyle/>
          <a:p>
            <a:pPr indent="0" lvl="0" marL="0" rtl="0" algn="l">
              <a:lnSpc>
                <a:spcPct val="85000"/>
              </a:lnSpc>
              <a:spcBef>
                <a:spcPts val="0"/>
              </a:spcBef>
              <a:spcAft>
                <a:spcPts val="0"/>
              </a:spcAft>
              <a:buClr>
                <a:schemeClr val="dk1"/>
              </a:buClr>
              <a:buSzPts val="990"/>
              <a:buFont typeface="Arial"/>
              <a:buNone/>
            </a:pPr>
            <a:r>
              <a:rPr lang="en-US" sz="5220">
                <a:solidFill>
                  <a:schemeClr val="dk1"/>
                </a:solidFill>
              </a:rPr>
              <a:t>How AI is Transforming the Industry </a:t>
            </a:r>
            <a:endParaRPr b="0" sz="5220">
              <a:solidFill>
                <a:schemeClr val="dk1"/>
              </a:solidFill>
            </a:endParaRPr>
          </a:p>
        </p:txBody>
      </p:sp>
      <p:pic>
        <p:nvPicPr>
          <p:cNvPr id="515" name="Google Shape;515;p41"/>
          <p:cNvPicPr preferRelativeResize="0"/>
          <p:nvPr/>
        </p:nvPicPr>
        <p:blipFill>
          <a:blip r:embed="rId3">
            <a:alphaModFix/>
          </a:blip>
          <a:stretch>
            <a:fillRect/>
          </a:stretch>
        </p:blipFill>
        <p:spPr>
          <a:xfrm>
            <a:off x="4647300" y="241350"/>
            <a:ext cx="4267326" cy="46735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pic>
        <p:nvPicPr>
          <p:cNvPr id="520" name="Google Shape;520;p42"/>
          <p:cNvPicPr preferRelativeResize="0"/>
          <p:nvPr/>
        </p:nvPicPr>
        <p:blipFill>
          <a:blip r:embed="rId3">
            <a:alphaModFix/>
          </a:blip>
          <a:stretch>
            <a:fillRect/>
          </a:stretch>
        </p:blipFill>
        <p:spPr>
          <a:xfrm>
            <a:off x="8415550" y="-30185"/>
            <a:ext cx="4740201" cy="5191450"/>
          </a:xfrm>
          <a:prstGeom prst="rect">
            <a:avLst/>
          </a:prstGeom>
          <a:noFill/>
          <a:ln>
            <a:noFill/>
          </a:ln>
        </p:spPr>
      </p:pic>
      <p:sp>
        <p:nvSpPr>
          <p:cNvPr id="521" name="Google Shape;521;p42"/>
          <p:cNvSpPr txBox="1"/>
          <p:nvPr/>
        </p:nvSpPr>
        <p:spPr>
          <a:xfrm>
            <a:off x="984200" y="910850"/>
            <a:ext cx="6391200" cy="27810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b="1" lang="en-US" sz="1900">
                <a:solidFill>
                  <a:srgbClr val="030303"/>
                </a:solidFill>
                <a:latin typeface="Helvetica Neue"/>
                <a:ea typeface="Helvetica Neue"/>
                <a:cs typeface="Helvetica Neue"/>
                <a:sym typeface="Helvetica Neue"/>
              </a:rPr>
              <a:t>Innovation grows and </a:t>
            </a:r>
            <a:r>
              <a:rPr b="1" lang="en-US" sz="1900">
                <a:solidFill>
                  <a:srgbClr val="030303"/>
                </a:solidFill>
                <a:latin typeface="Helvetica Neue"/>
                <a:ea typeface="Helvetica Neue"/>
                <a:cs typeface="Helvetica Neue"/>
                <a:sym typeface="Helvetica Neue"/>
              </a:rPr>
              <a:t>protects </a:t>
            </a:r>
            <a:r>
              <a:rPr b="1" lang="en-US" sz="1900">
                <a:solidFill>
                  <a:srgbClr val="030303"/>
                </a:solidFill>
                <a:latin typeface="Helvetica Neue"/>
                <a:ea typeface="Helvetica Neue"/>
                <a:cs typeface="Helvetica Neue"/>
                <a:sym typeface="Helvetica Neue"/>
              </a:rPr>
              <a:t>market share.</a:t>
            </a:r>
            <a:endParaRPr b="1" sz="1900">
              <a:solidFill>
                <a:srgbClr val="030303"/>
              </a:solidFill>
              <a:latin typeface="Helvetica Neue"/>
              <a:ea typeface="Helvetica Neue"/>
              <a:cs typeface="Helvetica Neue"/>
              <a:sym typeface="Helvetica Neue"/>
            </a:endParaRPr>
          </a:p>
          <a:p>
            <a:pPr indent="0" lvl="0" marL="0" rtl="0" algn="l">
              <a:spcBef>
                <a:spcPts val="1000"/>
              </a:spcBef>
              <a:spcAft>
                <a:spcPts val="0"/>
              </a:spcAft>
              <a:buNone/>
            </a:pPr>
            <a:r>
              <a:rPr b="1" lang="en-US" sz="1900">
                <a:solidFill>
                  <a:srgbClr val="030303"/>
                </a:solidFill>
                <a:latin typeface="Helvetica Neue"/>
                <a:ea typeface="Helvetica Neue"/>
                <a:cs typeface="Helvetica Neue"/>
                <a:sym typeface="Helvetica Neue"/>
              </a:rPr>
              <a:t>Unforeseen disruptions</a:t>
            </a:r>
            <a:r>
              <a:rPr baseline="30000" lang="en-US" sz="1900">
                <a:solidFill>
                  <a:schemeClr val="dk2"/>
                </a:solidFill>
                <a:latin typeface="Helvetica Neue"/>
                <a:ea typeface="Helvetica Neue"/>
                <a:cs typeface="Helvetica Neue"/>
                <a:sym typeface="Helvetica Neue"/>
              </a:rPr>
              <a:t>1</a:t>
            </a:r>
            <a:r>
              <a:rPr lang="en-US" sz="1900">
                <a:solidFill>
                  <a:srgbClr val="030303"/>
                </a:solidFill>
                <a:latin typeface="Helvetica Neue"/>
                <a:ea typeface="Helvetica Neue"/>
                <a:cs typeface="Helvetica Neue"/>
                <a:sym typeface="Helvetica Neue"/>
              </a:rPr>
              <a:t> </a:t>
            </a:r>
            <a:r>
              <a:rPr lang="en-US" sz="1900">
                <a:solidFill>
                  <a:srgbClr val="030303"/>
                </a:solidFill>
                <a:latin typeface="Helvetica Neue"/>
                <a:ea typeface="Helvetica Neue"/>
                <a:cs typeface="Helvetica Neue"/>
                <a:sym typeface="Helvetica Neue"/>
              </a:rPr>
              <a:t>along with accelerated pace </a:t>
            </a:r>
            <a:br>
              <a:rPr lang="en-US" sz="1900">
                <a:solidFill>
                  <a:srgbClr val="030303"/>
                </a:solidFill>
                <a:latin typeface="Helvetica Neue"/>
                <a:ea typeface="Helvetica Neue"/>
                <a:cs typeface="Helvetica Neue"/>
                <a:sym typeface="Helvetica Neue"/>
              </a:rPr>
            </a:br>
            <a:r>
              <a:rPr lang="en-US" sz="1900">
                <a:solidFill>
                  <a:srgbClr val="030303"/>
                </a:solidFill>
                <a:latin typeface="Helvetica Neue"/>
                <a:ea typeface="Helvetica Neue"/>
                <a:cs typeface="Helvetica Neue"/>
                <a:sym typeface="Helvetica Neue"/>
              </a:rPr>
              <a:t>of innovation left corporate assets underutilized </a:t>
            </a:r>
            <a:br>
              <a:rPr lang="en-US" sz="1900">
                <a:solidFill>
                  <a:srgbClr val="030303"/>
                </a:solidFill>
                <a:latin typeface="Helvetica Neue"/>
                <a:ea typeface="Helvetica Neue"/>
                <a:cs typeface="Helvetica Neue"/>
                <a:sym typeface="Helvetica Neue"/>
              </a:rPr>
            </a:br>
            <a:r>
              <a:rPr lang="en-US" sz="1900">
                <a:solidFill>
                  <a:srgbClr val="030303"/>
                </a:solidFill>
                <a:latin typeface="Helvetica Neue"/>
                <a:ea typeface="Helvetica Neue"/>
                <a:cs typeface="Helvetica Neue"/>
                <a:sym typeface="Helvetica Neue"/>
              </a:rPr>
              <a:t>and disrupted traditional business models, making them less effective</a:t>
            </a:r>
            <a:r>
              <a:rPr lang="en-US" sz="1900">
                <a:solidFill>
                  <a:srgbClr val="030303"/>
                </a:solidFill>
                <a:latin typeface="Helvetica Neue"/>
                <a:ea typeface="Helvetica Neue"/>
                <a:cs typeface="Helvetica Neue"/>
                <a:sym typeface="Helvetica Neue"/>
              </a:rPr>
              <a:t>. </a:t>
            </a:r>
            <a:endParaRPr sz="1900">
              <a:solidFill>
                <a:srgbClr val="030303"/>
              </a:solidFill>
              <a:latin typeface="Helvetica Neue"/>
              <a:ea typeface="Helvetica Neue"/>
              <a:cs typeface="Helvetica Neue"/>
              <a:sym typeface="Helvetica Neue"/>
            </a:endParaRPr>
          </a:p>
          <a:p>
            <a:pPr indent="0" lvl="0" marL="0" rtl="0" algn="l">
              <a:spcBef>
                <a:spcPts val="1000"/>
              </a:spcBef>
              <a:spcAft>
                <a:spcPts val="1000"/>
              </a:spcAft>
              <a:buClr>
                <a:srgbClr val="000000"/>
              </a:buClr>
              <a:buSzPts val="1100"/>
              <a:buFont typeface="Arial"/>
              <a:buNone/>
            </a:pPr>
            <a:r>
              <a:rPr lang="en-US" sz="1900">
                <a:solidFill>
                  <a:srgbClr val="030303"/>
                </a:solidFill>
                <a:latin typeface="Helvetica Neue"/>
                <a:ea typeface="Helvetica Neue"/>
                <a:cs typeface="Helvetica Neue"/>
                <a:sym typeface="Helvetica Neue"/>
              </a:rPr>
              <a:t>Corporate innovation has a </a:t>
            </a:r>
            <a:r>
              <a:rPr b="1" lang="en-US" sz="1900">
                <a:solidFill>
                  <a:srgbClr val="030303"/>
                </a:solidFill>
                <a:latin typeface="Helvetica Neue"/>
                <a:ea typeface="Helvetica Neue"/>
                <a:cs typeface="Helvetica Neue"/>
                <a:sym typeface="Helvetica Neue"/>
              </a:rPr>
              <a:t>high failure rate</a:t>
            </a:r>
            <a:r>
              <a:rPr lang="en-US" sz="1900">
                <a:solidFill>
                  <a:srgbClr val="030303"/>
                </a:solidFill>
                <a:latin typeface="Helvetica Neue"/>
                <a:ea typeface="Helvetica Neue"/>
                <a:cs typeface="Helvetica Neue"/>
                <a:sym typeface="Helvetica Neue"/>
              </a:rPr>
              <a:t> and is challenged by increasingly frequent disruptions. It is hard to prove ROI of innovation in a </a:t>
            </a:r>
            <a:r>
              <a:rPr b="1" lang="en-US" sz="1900">
                <a:solidFill>
                  <a:srgbClr val="030303"/>
                </a:solidFill>
                <a:latin typeface="Helvetica Neue"/>
                <a:ea typeface="Helvetica Neue"/>
                <a:cs typeface="Helvetica Neue"/>
                <a:sym typeface="Helvetica Neue"/>
              </a:rPr>
              <a:t>risk averse culture</a:t>
            </a:r>
            <a:r>
              <a:rPr lang="en-US" sz="1900">
                <a:solidFill>
                  <a:srgbClr val="030303"/>
                </a:solidFill>
                <a:latin typeface="Helvetica Neue"/>
                <a:ea typeface="Helvetica Neue"/>
                <a:cs typeface="Helvetica Neue"/>
                <a:sym typeface="Helvetica Neue"/>
              </a:rPr>
              <a:t>.</a:t>
            </a:r>
            <a:endParaRPr sz="1900"/>
          </a:p>
        </p:txBody>
      </p:sp>
      <p:pic>
        <p:nvPicPr>
          <p:cNvPr id="522" name="Google Shape;522;p42"/>
          <p:cNvPicPr preferRelativeResize="0"/>
          <p:nvPr/>
        </p:nvPicPr>
        <p:blipFill>
          <a:blip r:embed="rId4">
            <a:alphaModFix/>
          </a:blip>
          <a:stretch>
            <a:fillRect/>
          </a:stretch>
        </p:blipFill>
        <p:spPr>
          <a:xfrm>
            <a:off x="229366" y="1046879"/>
            <a:ext cx="479071" cy="386534"/>
          </a:xfrm>
          <a:prstGeom prst="rect">
            <a:avLst/>
          </a:prstGeom>
          <a:noFill/>
          <a:ln>
            <a:noFill/>
          </a:ln>
        </p:spPr>
      </p:pic>
      <p:pic>
        <p:nvPicPr>
          <p:cNvPr id="523" name="Google Shape;523;p42"/>
          <p:cNvPicPr preferRelativeResize="0"/>
          <p:nvPr/>
        </p:nvPicPr>
        <p:blipFill>
          <a:blip r:embed="rId5">
            <a:alphaModFix/>
          </a:blip>
          <a:stretch>
            <a:fillRect/>
          </a:stretch>
        </p:blipFill>
        <p:spPr>
          <a:xfrm>
            <a:off x="261078" y="995043"/>
            <a:ext cx="401927" cy="439835"/>
          </a:xfrm>
          <a:prstGeom prst="rect">
            <a:avLst/>
          </a:prstGeom>
          <a:noFill/>
          <a:ln>
            <a:noFill/>
          </a:ln>
        </p:spPr>
      </p:pic>
      <p:sp>
        <p:nvSpPr>
          <p:cNvPr id="524" name="Google Shape;524;p42"/>
          <p:cNvSpPr txBox="1"/>
          <p:nvPr/>
        </p:nvSpPr>
        <p:spPr>
          <a:xfrm>
            <a:off x="846225" y="4591100"/>
            <a:ext cx="6586800" cy="439800"/>
          </a:xfrm>
          <a:prstGeom prst="rect">
            <a:avLst/>
          </a:prstGeom>
          <a:noFill/>
          <a:ln>
            <a:noFill/>
          </a:ln>
        </p:spPr>
        <p:txBody>
          <a:bodyPr anchorCtr="0" anchor="b" bIns="91400" lIns="0" spcFirstLastPara="1" rIns="91400" wrap="square" tIns="91400">
            <a:noAutofit/>
          </a:bodyPr>
          <a:lstStyle/>
          <a:p>
            <a:pPr indent="0" lvl="0" marL="0" rtl="0" algn="l">
              <a:spcBef>
                <a:spcPts val="0"/>
              </a:spcBef>
              <a:spcAft>
                <a:spcPts val="0"/>
              </a:spcAft>
              <a:buNone/>
            </a:pPr>
            <a:r>
              <a:rPr baseline="30000" lang="en-US" sz="700">
                <a:solidFill>
                  <a:srgbClr val="CCCCCC"/>
                </a:solidFill>
                <a:latin typeface="Helvetica Neue"/>
                <a:ea typeface="Helvetica Neue"/>
                <a:cs typeface="Helvetica Neue"/>
                <a:sym typeface="Helvetica Neue"/>
              </a:rPr>
              <a:t>1</a:t>
            </a:r>
            <a:r>
              <a:rPr lang="en-US" sz="700">
                <a:solidFill>
                  <a:srgbClr val="CCCCCC"/>
                </a:solidFill>
                <a:latin typeface="Helvetica Neue"/>
                <a:ea typeface="Helvetica Neue"/>
                <a:cs typeface="Helvetica Neue"/>
                <a:sym typeface="Helvetica Neue"/>
              </a:rPr>
              <a:t> the COVID-19 Pandemic, the war in Ukraine leading to high energy costs and inflation, SVB’s collapse</a:t>
            </a:r>
            <a:endParaRPr sz="700">
              <a:solidFill>
                <a:srgbClr val="CCCCCC"/>
              </a:solidFill>
              <a:latin typeface="Helvetica Neue"/>
              <a:ea typeface="Helvetica Neue"/>
              <a:cs typeface="Helvetica Neue"/>
              <a:sym typeface="Helvetica Neue"/>
            </a:endParaRPr>
          </a:p>
        </p:txBody>
      </p:sp>
      <p:sp>
        <p:nvSpPr>
          <p:cNvPr id="525" name="Google Shape;525;p42"/>
          <p:cNvSpPr txBox="1"/>
          <p:nvPr/>
        </p:nvSpPr>
        <p:spPr>
          <a:xfrm rot="-5400000">
            <a:off x="-261539" y="1993843"/>
            <a:ext cx="1447200" cy="4647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lang="en-US" sz="900">
                <a:solidFill>
                  <a:srgbClr val="222222"/>
                </a:solidFill>
                <a:latin typeface="Roboto Mono"/>
                <a:ea typeface="Roboto Mono"/>
                <a:cs typeface="Roboto Mono"/>
                <a:sym typeface="Roboto Mono"/>
              </a:rPr>
              <a:t>JAN BERÁNEK</a:t>
            </a:r>
            <a:endParaRPr b="1" sz="900">
              <a:solidFill>
                <a:srgbClr val="222222"/>
              </a:solidFill>
              <a:latin typeface="Roboto Mono"/>
              <a:ea typeface="Roboto Mono"/>
              <a:cs typeface="Roboto Mono"/>
              <a:sym typeface="Roboto Mono"/>
            </a:endParaRPr>
          </a:p>
          <a:p>
            <a:pPr indent="0" lvl="0" marL="0" rtl="0" algn="r">
              <a:lnSpc>
                <a:spcPct val="115000"/>
              </a:lnSpc>
              <a:spcBef>
                <a:spcPts val="100"/>
              </a:spcBef>
              <a:spcAft>
                <a:spcPts val="700"/>
              </a:spcAft>
              <a:buNone/>
            </a:pPr>
            <a:r>
              <a:rPr lang="en-US" sz="700">
                <a:solidFill>
                  <a:srgbClr val="222222"/>
                </a:solidFill>
                <a:latin typeface="Roboto Mono"/>
                <a:ea typeface="Roboto Mono"/>
                <a:cs typeface="Roboto Mono"/>
                <a:sym typeface="Roboto Mono"/>
              </a:rPr>
              <a:t>FOUNDER, GROUP CEO</a:t>
            </a:r>
            <a:endParaRPr sz="700">
              <a:solidFill>
                <a:srgbClr val="222222"/>
              </a:solidFill>
              <a:latin typeface="Roboto Mono"/>
              <a:ea typeface="Roboto Mono"/>
              <a:cs typeface="Roboto Mono"/>
              <a:sym typeface="Roboto Mon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43"/>
          <p:cNvSpPr/>
          <p:nvPr/>
        </p:nvSpPr>
        <p:spPr>
          <a:xfrm>
            <a:off x="0" y="0"/>
            <a:ext cx="3560100" cy="5143500"/>
          </a:xfrm>
          <a:prstGeom prst="rect">
            <a:avLst/>
          </a:prstGeom>
          <a:solidFill>
            <a:srgbClr val="E4F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1" name="Google Shape;531;p43"/>
          <p:cNvPicPr preferRelativeResize="0"/>
          <p:nvPr/>
        </p:nvPicPr>
        <p:blipFill>
          <a:blip r:embed="rId3">
            <a:alphaModFix/>
          </a:blip>
          <a:stretch>
            <a:fillRect/>
          </a:stretch>
        </p:blipFill>
        <p:spPr>
          <a:xfrm>
            <a:off x="229375" y="276563"/>
            <a:ext cx="592200" cy="200068"/>
          </a:xfrm>
          <a:prstGeom prst="rect">
            <a:avLst/>
          </a:prstGeom>
          <a:noFill/>
          <a:ln>
            <a:noFill/>
          </a:ln>
        </p:spPr>
      </p:pic>
      <p:sp>
        <p:nvSpPr>
          <p:cNvPr id="532" name="Google Shape;532;p43"/>
          <p:cNvSpPr txBox="1"/>
          <p:nvPr/>
        </p:nvSpPr>
        <p:spPr>
          <a:xfrm>
            <a:off x="330725" y="1261093"/>
            <a:ext cx="3000000" cy="378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000">
                <a:solidFill>
                  <a:srgbClr val="20359D"/>
                </a:solidFill>
                <a:latin typeface="Roboto Mono"/>
                <a:ea typeface="Roboto Mono"/>
                <a:cs typeface="Roboto Mono"/>
                <a:sym typeface="Roboto Mono"/>
              </a:rPr>
              <a:t>THE RESULTS ARE ALREADY IN</a:t>
            </a:r>
            <a:endParaRPr b="1" sz="1000">
              <a:solidFill>
                <a:srgbClr val="20359D"/>
              </a:solidFill>
              <a:latin typeface="Roboto Mono"/>
              <a:ea typeface="Roboto Mono"/>
              <a:cs typeface="Roboto Mono"/>
              <a:sym typeface="Roboto Mono"/>
            </a:endParaRPr>
          </a:p>
          <a:p>
            <a:pPr indent="0" lvl="0" marL="0" rtl="0" algn="l">
              <a:spcBef>
                <a:spcPts val="0"/>
              </a:spcBef>
              <a:spcAft>
                <a:spcPts val="0"/>
              </a:spcAft>
              <a:buNone/>
            </a:pPr>
            <a:r>
              <a:rPr b="1" lang="en-US" sz="1900">
                <a:solidFill>
                  <a:schemeClr val="dk1"/>
                </a:solidFill>
                <a:highlight>
                  <a:srgbClr val="FFEDE5"/>
                </a:highlight>
                <a:latin typeface="Helvetica Neue"/>
                <a:ea typeface="Helvetica Neue"/>
                <a:cs typeface="Helvetica Neue"/>
                <a:sym typeface="Helvetica Neue"/>
              </a:rPr>
              <a:t>30% of top innovators</a:t>
            </a:r>
            <a:r>
              <a:rPr b="1" lang="en-US" sz="1900">
                <a:solidFill>
                  <a:schemeClr val="dk1"/>
                </a:solidFill>
                <a:latin typeface="Helvetica Neue"/>
                <a:ea typeface="Helvetica Neue"/>
                <a:cs typeface="Helvetica Neue"/>
                <a:sym typeface="Helvetica Neue"/>
              </a:rPr>
              <a:t> are already deploying Generative AI at scale in their innovation and R&amp;D functions, </a:t>
            </a:r>
            <a:r>
              <a:rPr b="1" lang="en-US" sz="1900">
                <a:solidFill>
                  <a:schemeClr val="dk1"/>
                </a:solidFill>
                <a:highlight>
                  <a:srgbClr val="FFEDE5"/>
                </a:highlight>
                <a:latin typeface="Helvetica Neue"/>
                <a:ea typeface="Helvetica Neue"/>
                <a:cs typeface="Helvetica Neue"/>
                <a:sym typeface="Helvetica Neue"/>
              </a:rPr>
              <a:t>more than 6 times</a:t>
            </a:r>
            <a:r>
              <a:rPr b="1" lang="en-US" sz="1900">
                <a:solidFill>
                  <a:schemeClr val="dk1"/>
                </a:solidFill>
                <a:latin typeface="Helvetica Neue"/>
                <a:ea typeface="Helvetica Neue"/>
                <a:cs typeface="Helvetica Neue"/>
                <a:sym typeface="Helvetica Neue"/>
              </a:rPr>
              <a:t> the rate of companies that are lagging behind on innovation</a:t>
            </a:r>
            <a:endParaRPr b="1" sz="19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b="1" sz="19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b="1" sz="18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US" sz="800">
                <a:solidFill>
                  <a:srgbClr val="B7B7B7"/>
                </a:solidFill>
                <a:latin typeface="Helvetica Neue"/>
                <a:ea typeface="Helvetica Neue"/>
                <a:cs typeface="Helvetica Neue"/>
                <a:sym typeface="Helvetica Neue"/>
              </a:rPr>
              <a:t>McKinsey, </a:t>
            </a:r>
            <a:r>
              <a:rPr lang="en-US" sz="800" u="sng">
                <a:solidFill>
                  <a:srgbClr val="B7B7B7"/>
                </a:solidFill>
                <a:latin typeface="Helvetica Neue"/>
                <a:ea typeface="Helvetica Neue"/>
                <a:cs typeface="Helvetica Neue"/>
                <a:sym typeface="Helvetica Neue"/>
                <a:hlinkClick r:id="rId4">
                  <a:extLst>
                    <a:ext uri="{A12FA001-AC4F-418D-AE19-62706E023703}">
                      <ahyp:hlinkClr val="tx"/>
                    </a:ext>
                  </a:extLst>
                </a:hlinkClick>
              </a:rPr>
              <a:t>Companies with innovative cultures have a big edge with generative AI</a:t>
            </a:r>
            <a:endParaRPr b="1" sz="1900">
              <a:solidFill>
                <a:srgbClr val="B7B7B7"/>
              </a:solidFill>
              <a:latin typeface="Helvetica Neue"/>
              <a:ea typeface="Helvetica Neue"/>
              <a:cs typeface="Helvetica Neue"/>
              <a:sym typeface="Helvetica Neue"/>
            </a:endParaRPr>
          </a:p>
        </p:txBody>
      </p:sp>
      <p:pic>
        <p:nvPicPr>
          <p:cNvPr id="533" name="Google Shape;533;p43"/>
          <p:cNvPicPr preferRelativeResize="0"/>
          <p:nvPr/>
        </p:nvPicPr>
        <p:blipFill>
          <a:blip r:embed="rId5">
            <a:alphaModFix/>
          </a:blip>
          <a:stretch>
            <a:fillRect/>
          </a:stretch>
        </p:blipFill>
        <p:spPr>
          <a:xfrm>
            <a:off x="3884600" y="1695100"/>
            <a:ext cx="5098999" cy="20731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44"/>
          <p:cNvSpPr/>
          <p:nvPr/>
        </p:nvSpPr>
        <p:spPr>
          <a:xfrm>
            <a:off x="0" y="0"/>
            <a:ext cx="3560100" cy="5143500"/>
          </a:xfrm>
          <a:prstGeom prst="rect">
            <a:avLst/>
          </a:prstGeom>
          <a:solidFill>
            <a:srgbClr val="E4F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9" name="Google Shape;539;p44"/>
          <p:cNvPicPr preferRelativeResize="0"/>
          <p:nvPr/>
        </p:nvPicPr>
        <p:blipFill rotWithShape="1">
          <a:blip r:embed="rId3">
            <a:alphaModFix/>
          </a:blip>
          <a:srcRect b="0" l="0" r="2789" t="13382"/>
          <a:stretch/>
        </p:blipFill>
        <p:spPr>
          <a:xfrm>
            <a:off x="3630600" y="999125"/>
            <a:ext cx="5529399" cy="3436999"/>
          </a:xfrm>
          <a:prstGeom prst="rect">
            <a:avLst/>
          </a:prstGeom>
          <a:noFill/>
          <a:ln>
            <a:noFill/>
          </a:ln>
        </p:spPr>
      </p:pic>
      <p:sp>
        <p:nvSpPr>
          <p:cNvPr id="540" name="Google Shape;540;p44"/>
          <p:cNvSpPr txBox="1"/>
          <p:nvPr>
            <p:ph type="title"/>
          </p:nvPr>
        </p:nvSpPr>
        <p:spPr>
          <a:xfrm>
            <a:off x="229375" y="1459025"/>
            <a:ext cx="3037200" cy="2385300"/>
          </a:xfrm>
          <a:prstGeom prst="rect">
            <a:avLst/>
          </a:prstGeom>
        </p:spPr>
        <p:txBody>
          <a:bodyPr anchorCtr="0" anchor="t" bIns="91400" lIns="91400" spcFirstLastPara="1" rIns="91400" wrap="square" tIns="91400">
            <a:noAutofit/>
          </a:bodyPr>
          <a:lstStyle/>
          <a:p>
            <a:pPr indent="0" lvl="0" marL="0" rtl="0" algn="l">
              <a:spcBef>
                <a:spcPts val="0"/>
              </a:spcBef>
              <a:spcAft>
                <a:spcPts val="0"/>
              </a:spcAft>
              <a:buClr>
                <a:schemeClr val="dk1"/>
              </a:buClr>
              <a:buSzPts val="1100"/>
              <a:buFont typeface="Arial"/>
              <a:buNone/>
            </a:pPr>
            <a:r>
              <a:rPr lang="en-US" sz="1000">
                <a:solidFill>
                  <a:srgbClr val="20359D"/>
                </a:solidFill>
                <a:latin typeface="Roboto Mono"/>
                <a:ea typeface="Roboto Mono"/>
                <a:cs typeface="Roboto Mono"/>
                <a:sym typeface="Roboto Mono"/>
              </a:rPr>
              <a:t>THE RESULTS ARE ALREADY IN</a:t>
            </a:r>
            <a:endParaRPr sz="2300"/>
          </a:p>
          <a:p>
            <a:pPr indent="0" lvl="0" marL="0" rtl="0" algn="l">
              <a:spcBef>
                <a:spcPts val="0"/>
              </a:spcBef>
              <a:spcAft>
                <a:spcPts val="0"/>
              </a:spcAft>
              <a:buClr>
                <a:schemeClr val="dk1"/>
              </a:buClr>
              <a:buSzPts val="1100"/>
              <a:buFont typeface="Arial"/>
              <a:buNone/>
            </a:pPr>
            <a:r>
              <a:rPr lang="en-US" sz="2300"/>
              <a:t>Many companies are using AI to support innovation, but </a:t>
            </a:r>
            <a:r>
              <a:rPr lang="en-US" sz="2300">
                <a:solidFill>
                  <a:schemeClr val="dk1"/>
                </a:solidFill>
                <a:highlight>
                  <a:srgbClr val="FFEDE5"/>
                </a:highlight>
              </a:rPr>
              <a:t>few</a:t>
            </a:r>
            <a:endParaRPr sz="2300">
              <a:solidFill>
                <a:schemeClr val="dk1"/>
              </a:solidFill>
              <a:highlight>
                <a:srgbClr val="FFEDE5"/>
              </a:highlight>
            </a:endParaRPr>
          </a:p>
          <a:p>
            <a:pPr indent="0" lvl="0" marL="0" rtl="0" algn="l">
              <a:spcBef>
                <a:spcPts val="0"/>
              </a:spcBef>
              <a:spcAft>
                <a:spcPts val="0"/>
              </a:spcAft>
              <a:buNone/>
            </a:pPr>
            <a:r>
              <a:rPr lang="en-US" sz="2300">
                <a:solidFill>
                  <a:schemeClr val="dk1"/>
                </a:solidFill>
                <a:highlight>
                  <a:srgbClr val="FFEDE5"/>
                </a:highlight>
              </a:rPr>
              <a:t>are achieving impact</a:t>
            </a:r>
            <a:endParaRPr sz="2300">
              <a:solidFill>
                <a:schemeClr val="dk1"/>
              </a:solidFill>
              <a:highlight>
                <a:srgbClr val="FFEDE5"/>
              </a:highlight>
            </a:endParaRPr>
          </a:p>
          <a:p>
            <a:pPr indent="0" lvl="0" marL="0" rtl="0" algn="l">
              <a:spcBef>
                <a:spcPts val="0"/>
              </a:spcBef>
              <a:spcAft>
                <a:spcPts val="0"/>
              </a:spcAft>
              <a:buNone/>
            </a:pPr>
            <a:r>
              <a:t/>
            </a:r>
            <a:endParaRPr sz="3500">
              <a:solidFill>
                <a:schemeClr val="dk1"/>
              </a:solidFill>
              <a:highlight>
                <a:srgbClr val="FFEDE5"/>
              </a:highlight>
            </a:endParaRPr>
          </a:p>
          <a:p>
            <a:pPr indent="0" lvl="0" marL="0" rtl="0" algn="l">
              <a:spcBef>
                <a:spcPts val="0"/>
              </a:spcBef>
              <a:spcAft>
                <a:spcPts val="0"/>
              </a:spcAft>
              <a:buClr>
                <a:schemeClr val="dk1"/>
              </a:buClr>
              <a:buSzPts val="1100"/>
              <a:buFont typeface="Arial"/>
              <a:buNone/>
            </a:pPr>
            <a:r>
              <a:rPr b="0" lang="en-US" sz="800">
                <a:solidFill>
                  <a:srgbClr val="B7B7B7"/>
                </a:solidFill>
              </a:rPr>
              <a:t>BCG, </a:t>
            </a:r>
            <a:r>
              <a:rPr b="0" lang="en-US" sz="800" u="sng">
                <a:solidFill>
                  <a:srgbClr val="B7B7B7"/>
                </a:solidFill>
                <a:hlinkClick r:id="rId4">
                  <a:extLst>
                    <a:ext uri="{A12FA001-AC4F-418D-AE19-62706E023703}">
                      <ahyp:hlinkClr val="tx"/>
                    </a:ext>
                  </a:extLst>
                </a:hlinkClick>
              </a:rPr>
              <a:t>Reaching New Heights in Uncertain Times, 2023</a:t>
            </a:r>
            <a:endParaRPr sz="2300">
              <a:solidFill>
                <a:schemeClr val="dk1"/>
              </a:solidFill>
              <a:highlight>
                <a:srgbClr val="FFEDE5"/>
              </a:highlight>
            </a:endParaRPr>
          </a:p>
        </p:txBody>
      </p:sp>
    </p:spTree>
  </p:cSld>
  <p:clrMapOvr>
    <a:masterClrMapping/>
  </p:clrMapOvr>
</p:sld>
</file>

<file path=ppt/theme/theme1.xml><?xml version="1.0" encoding="utf-8"?>
<a:theme xmlns:a="http://schemas.openxmlformats.org/drawingml/2006/main" xmlns:r="http://schemas.openxmlformats.org/officeDocument/2006/relationships" name="U+ 2021">
  <a:themeElements>
    <a:clrScheme name="simple-light">
      <a:dk1>
        <a:srgbClr val="000000"/>
      </a:dk1>
      <a:lt1>
        <a:srgbClr val="F7F7F7"/>
      </a:lt1>
      <a:dk2>
        <a:srgbClr val="A7A7A7"/>
      </a:dk2>
      <a:lt2>
        <a:srgbClr val="535353"/>
      </a:lt2>
      <a:accent1>
        <a:srgbClr val="3A81BA"/>
      </a:accent1>
      <a:accent2>
        <a:srgbClr val="D89F39"/>
      </a:accent2>
      <a:accent3>
        <a:srgbClr val="8BAB42"/>
      </a:accent3>
      <a:accent4>
        <a:srgbClr val="57A7B5"/>
      </a:accent4>
      <a:accent5>
        <a:srgbClr val="8B81D2"/>
      </a:accent5>
      <a:accent6>
        <a:srgbClr val="963334"/>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light">
  <a:themeElements>
    <a:clrScheme name="simple-light">
      <a:dk1>
        <a:srgbClr val="000000"/>
      </a:dk1>
      <a:lt1>
        <a:srgbClr val="FFFFFF"/>
      </a:lt1>
      <a:dk2>
        <a:srgbClr val="A7A7A7"/>
      </a:dk2>
      <a:lt2>
        <a:srgbClr val="535353"/>
      </a:lt2>
      <a:accent1>
        <a:srgbClr val="3A81BA"/>
      </a:accent1>
      <a:accent2>
        <a:srgbClr val="D89F39"/>
      </a:accent2>
      <a:accent3>
        <a:srgbClr val="8BAB42"/>
      </a:accent3>
      <a:accent4>
        <a:srgbClr val="57A7B5"/>
      </a:accent4>
      <a:accent5>
        <a:srgbClr val="8B81D2"/>
      </a:accent5>
      <a:accent6>
        <a:srgbClr val="963334"/>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