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53" autoAdjust="0"/>
    <p:restoredTop sz="87100" autoAdjust="0"/>
  </p:normalViewPr>
  <p:slideViewPr>
    <p:cSldViewPr snapToGrid="0">
      <p:cViewPr varScale="1">
        <p:scale>
          <a:sx n="64" d="100"/>
          <a:sy n="64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25396825396824E-2"/>
          <c:y val="3.1760112708614723E-2"/>
          <c:w val="0.95634920634920639"/>
          <c:h val="0.93647977458277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lack" panose="020B08030202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Optimized &amp; Accessible</c:v>
                </c:pt>
                <c:pt idx="1">
                  <c:v>Starting to Become Routinized &amp; Reliable</c:v>
                </c:pt>
                <c:pt idx="2">
                  <c:v>Emerging / Taking Shape</c:v>
                </c:pt>
                <c:pt idx="3">
                  <c:v>Non-Existent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7.1999999999999995E-2</c:v>
                </c:pt>
                <c:pt idx="1">
                  <c:v>0.26700000000000002</c:v>
                </c:pt>
                <c:pt idx="2">
                  <c:v>0.53800000000000003</c:v>
                </c:pt>
                <c:pt idx="3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F-4BD1-8A7D-A2934CEA2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508287"/>
        <c:axId val="1934642719"/>
      </c:barChart>
      <c:catAx>
        <c:axId val="519508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4642719"/>
        <c:crosses val="autoZero"/>
        <c:auto val="1"/>
        <c:lblAlgn val="ctr"/>
        <c:lblOffset val="100"/>
        <c:noMultiLvlLbl val="0"/>
      </c:catAx>
      <c:valAx>
        <c:axId val="193464271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1950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Earned Value Analysis (or similar metric)</c:v>
                </c:pt>
                <c:pt idx="1">
                  <c:v>Customer acquisition cost</c:v>
                </c:pt>
                <c:pt idx="2">
                  <c:v>Other financial metric (please specify)</c:v>
                </c:pt>
                <c:pt idx="3">
                  <c:v>None (we do not track or measure financial impact)</c:v>
                </c:pt>
                <c:pt idx="4">
                  <c:v>Internal Rate of Return (or similar metric)</c:v>
                </c:pt>
                <c:pt idx="5">
                  <c:v>Profit margin</c:v>
                </c:pt>
                <c:pt idx="6">
                  <c:v>Efficiencies/cost reduction</c:v>
                </c:pt>
                <c:pt idx="7">
                  <c:v>Revenue generated from innovation products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8.2900000000000001E-2</c:v>
                </c:pt>
                <c:pt idx="1">
                  <c:v>0.15540000000000001</c:v>
                </c:pt>
                <c:pt idx="2">
                  <c:v>0.1762</c:v>
                </c:pt>
                <c:pt idx="3">
                  <c:v>0.18129999999999999</c:v>
                </c:pt>
                <c:pt idx="4">
                  <c:v>0.2487</c:v>
                </c:pt>
                <c:pt idx="5">
                  <c:v>0.26939999999999997</c:v>
                </c:pt>
                <c:pt idx="6">
                  <c:v>0.43519999999999998</c:v>
                </c:pt>
                <c:pt idx="7">
                  <c:v>0.62180000000000002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5-413D-8163-6F04EFD7C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6083823"/>
        <c:axId val="1942168527"/>
      </c:barChart>
      <c:catAx>
        <c:axId val="1936083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942168527"/>
        <c:crosses val="autoZero"/>
        <c:auto val="1"/>
        <c:lblAlgn val="ctr"/>
        <c:lblOffset val="100"/>
        <c:noMultiLvlLbl val="0"/>
      </c:catAx>
      <c:valAx>
        <c:axId val="1942168527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93608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venir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None (we do not track or measure non-financial impact)</c:v>
                </c:pt>
                <c:pt idx="1">
                  <c:v>Media references or press mentions (including social)</c:v>
                </c:pt>
                <c:pt idx="2">
                  <c:v>Concept kill rate (what % of ideas don't move forward)</c:v>
                </c:pt>
                <c:pt idx="3">
                  <c:v>Other non-financial metric (please specify)</c:v>
                </c:pt>
                <c:pt idx="4">
                  <c:v>Brand building / market perception</c:v>
                </c:pt>
                <c:pt idx="5">
                  <c:v>Hypotheses tested</c:v>
                </c:pt>
                <c:pt idx="6">
                  <c:v>Innovation ecosystem related measures (collaboration, open innovation, public idea challenges)</c:v>
                </c:pt>
                <c:pt idx="7">
                  <c:v>Customer touch-points, interactions</c:v>
                </c:pt>
                <c:pt idx="8">
                  <c:v>Net Promoter Score (NPS, willingness of customers to recommend to others)</c:v>
                </c:pt>
                <c:pt idx="9">
                  <c:v>Patent applications or patents granted</c:v>
                </c:pt>
                <c:pt idx="10">
                  <c:v>Employee participation rates (in programs, training, etc)</c:v>
                </c:pt>
                <c:pt idx="11">
                  <c:v>Employee surveys about the company's innovation culture or openness to ideas</c:v>
                </c:pt>
                <c:pt idx="12">
                  <c:v>Learnings / insights generated</c:v>
                </c:pt>
                <c:pt idx="13">
                  <c:v>Innovation process effectiveness (speed of innovation pipeline, project launch frequency, etc)</c:v>
                </c:pt>
                <c:pt idx="14">
                  <c:v>Number of ideas generated</c:v>
                </c:pt>
                <c:pt idx="15">
                  <c:v>Number of projects that get launched</c:v>
                </c:pt>
                <c:pt idx="16">
                  <c:v>Progress metrics (e.g., stage-gate metrics, projects in pipeline, etc)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7.2900000000000006E-2</c:v>
                </c:pt>
                <c:pt idx="1">
                  <c:v>0.13020000000000001</c:v>
                </c:pt>
                <c:pt idx="2">
                  <c:v>0.151</c:v>
                </c:pt>
                <c:pt idx="3">
                  <c:v>0.15629999999999999</c:v>
                </c:pt>
                <c:pt idx="4">
                  <c:v>0.1875</c:v>
                </c:pt>
                <c:pt idx="5">
                  <c:v>0.19789999999999999</c:v>
                </c:pt>
                <c:pt idx="6">
                  <c:v>0.19789999999999999</c:v>
                </c:pt>
                <c:pt idx="7">
                  <c:v>0.20830000000000001</c:v>
                </c:pt>
                <c:pt idx="8">
                  <c:v>0.26040000000000002</c:v>
                </c:pt>
                <c:pt idx="9">
                  <c:v>0.27079999999999999</c:v>
                </c:pt>
                <c:pt idx="10">
                  <c:v>0.27079999999999999</c:v>
                </c:pt>
                <c:pt idx="11">
                  <c:v>0.28649999999999998</c:v>
                </c:pt>
                <c:pt idx="12">
                  <c:v>0.30209999999999998</c:v>
                </c:pt>
                <c:pt idx="13">
                  <c:v>0.34379999999999999</c:v>
                </c:pt>
                <c:pt idx="14">
                  <c:v>0.38540000000000002</c:v>
                </c:pt>
                <c:pt idx="15">
                  <c:v>0.52600000000000002</c:v>
                </c:pt>
                <c:pt idx="16">
                  <c:v>0.57809999999999995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5-413D-8163-6F04EFD7C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6083823"/>
        <c:axId val="1942168527"/>
      </c:barChart>
      <c:catAx>
        <c:axId val="1936083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942168527"/>
        <c:crosses val="autoZero"/>
        <c:auto val="1"/>
        <c:lblAlgn val="ctr"/>
        <c:lblOffset val="100"/>
        <c:noMultiLvlLbl val="0"/>
      </c:catAx>
      <c:valAx>
        <c:axId val="1942168527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93608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venir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25396825396824E-2"/>
          <c:y val="3.1760112708614723E-2"/>
          <c:w val="0.89484126984126988"/>
          <c:h val="0.93647977458277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lack" panose="020B08030202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Optimized &amp; Accessible</c:v>
                </c:pt>
                <c:pt idx="1">
                  <c:v>Starting to Become Routinized &amp; Reliable</c:v>
                </c:pt>
                <c:pt idx="2">
                  <c:v>Emerging / Taking Shape</c:v>
                </c:pt>
                <c:pt idx="3">
                  <c:v>Non-Existent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7.0000000000000007E-2</c:v>
                </c:pt>
                <c:pt idx="1">
                  <c:v>0.16</c:v>
                </c:pt>
                <c:pt idx="2">
                  <c:v>0.65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F-4BD1-8A7D-A2934CEA2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508287"/>
        <c:axId val="1934642719"/>
      </c:barChart>
      <c:catAx>
        <c:axId val="519508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4642719"/>
        <c:crosses val="autoZero"/>
        <c:auto val="1"/>
        <c:lblAlgn val="ctr"/>
        <c:lblOffset val="100"/>
        <c:noMultiLvlLbl val="0"/>
      </c:catAx>
      <c:valAx>
        <c:axId val="193464271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1950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25396825396824E-2"/>
          <c:y val="3.1760112708614723E-2"/>
          <c:w val="0.93447666887928083"/>
          <c:h val="0.93647977458277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October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5.7745659470208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F-4EBA-9854-32A73306D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lack" panose="020B08030202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Optimized &amp; Accessible</c:v>
                </c:pt>
                <c:pt idx="1">
                  <c:v>Starting to Become Routinized &amp; Reliable</c:v>
                </c:pt>
                <c:pt idx="2">
                  <c:v>Emerging / Taking Shape</c:v>
                </c:pt>
                <c:pt idx="3">
                  <c:v>Non-Existent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7.0000000000000007E-2</c:v>
                </c:pt>
                <c:pt idx="1">
                  <c:v>0.16</c:v>
                </c:pt>
                <c:pt idx="2">
                  <c:v>0.65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F-4BD1-8A7D-A2934CEA27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October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lack" panose="020B08030202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Optimized &amp; Accessible</c:v>
                </c:pt>
                <c:pt idx="1">
                  <c:v>Starting to Become Routinized &amp; Reliable</c:v>
                </c:pt>
                <c:pt idx="2">
                  <c:v>Emerging / Taking Shape</c:v>
                </c:pt>
                <c:pt idx="3">
                  <c:v>Non-Existent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7.1999999999999995E-2</c:v>
                </c:pt>
                <c:pt idx="1">
                  <c:v>0.26700000000000002</c:v>
                </c:pt>
                <c:pt idx="2">
                  <c:v>0.53800000000000003</c:v>
                </c:pt>
                <c:pt idx="3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F-4EBA-9854-32A73306D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508287"/>
        <c:axId val="1934642719"/>
      </c:barChart>
      <c:catAx>
        <c:axId val="519508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4642719"/>
        <c:crosses val="autoZero"/>
        <c:auto val="1"/>
        <c:lblAlgn val="ctr"/>
        <c:lblOffset val="100"/>
        <c:noMultiLvlLbl val="0"/>
      </c:catAx>
      <c:valAx>
        <c:axId val="193464271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1950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lack" panose="020B08030202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lack" panose="020B08030202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Greater than five years</c:v>
                </c:pt>
                <c:pt idx="1">
                  <c:v>Between two years and five years</c:v>
                </c:pt>
                <c:pt idx="2">
                  <c:v>Between one year and two years</c:v>
                </c:pt>
                <c:pt idx="3">
                  <c:v>Less than one 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0.28000000000000003</c:v>
                </c:pt>
                <c:pt idx="1">
                  <c:v>0.31</c:v>
                </c:pt>
                <c:pt idx="2">
                  <c:v>0.22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0-414C-8463-6B610218B7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6083823"/>
        <c:axId val="1942168527"/>
      </c:barChart>
      <c:catAx>
        <c:axId val="1936083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venir Black" panose="020B0803020203020204" pitchFamily="34" charset="0"/>
                <a:ea typeface="+mn-ea"/>
                <a:cs typeface="+mn-cs"/>
              </a:defRPr>
            </a:pPr>
            <a:endParaRPr lang="en-US"/>
          </a:p>
        </c:txPr>
        <c:crossAx val="1942168527"/>
        <c:crosses val="autoZero"/>
        <c:auto val="1"/>
        <c:lblAlgn val="ctr"/>
        <c:lblOffset val="100"/>
        <c:noMultiLvlLbl val="0"/>
      </c:catAx>
      <c:valAx>
        <c:axId val="194216852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3608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venir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lack" panose="020B08030202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We don't report metrics</c:v>
                </c:pt>
                <c:pt idx="1">
                  <c:v>On demand</c:v>
                </c:pt>
                <c:pt idx="2">
                  <c:v>Annually</c:v>
                </c:pt>
                <c:pt idx="3">
                  <c:v>Quarterly</c:v>
                </c:pt>
                <c:pt idx="4">
                  <c:v>Monthly</c:v>
                </c:pt>
                <c:pt idx="5">
                  <c:v>Weekly</c:v>
                </c:pt>
                <c:pt idx="6">
                  <c:v>Daily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</c:v>
                </c:pt>
                <c:pt idx="1">
                  <c:v>0.13</c:v>
                </c:pt>
                <c:pt idx="2">
                  <c:v>0.03</c:v>
                </c:pt>
                <c:pt idx="3">
                  <c:v>0.41</c:v>
                </c:pt>
                <c:pt idx="4">
                  <c:v>0.3</c:v>
                </c:pt>
                <c:pt idx="5">
                  <c:v>0.03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0-414C-8463-6B610218B7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6083823"/>
        <c:axId val="1942168527"/>
      </c:barChart>
      <c:catAx>
        <c:axId val="1936083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venir Black" panose="020B0803020203020204" pitchFamily="34" charset="0"/>
                <a:ea typeface="+mn-ea"/>
                <a:cs typeface="+mn-cs"/>
              </a:defRPr>
            </a:pPr>
            <a:endParaRPr lang="en-US"/>
          </a:p>
        </c:txPr>
        <c:crossAx val="1942168527"/>
        <c:crosses val="autoZero"/>
        <c:auto val="1"/>
        <c:lblAlgn val="ctr"/>
        <c:lblOffset val="100"/>
        <c:noMultiLvlLbl val="0"/>
      </c:catAx>
      <c:valAx>
        <c:axId val="194216852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3608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venir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B6521-6BEA-4BBB-A856-D86B90C9F754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8855D-63FD-4FDB-A1DE-1415FCA8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8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8855D-63FD-4FDB-A1DE-1415FCA88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8855D-63FD-4FDB-A1DE-1415FCA881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8855D-63FD-4FDB-A1DE-1415FCA88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3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AD7D-9A22-0DD3-9CE3-511B515B9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72E6C-6B23-98A5-AD55-1063E3FA3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AB1BF-970D-F576-C2A6-35973889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38545-8247-BC03-CFA5-AE311E47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A87C5-3EC7-F194-0EFE-456AA2EF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9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914C-C44E-24A8-ADC7-51B554BD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24421-8B3A-5979-A1EF-CD3303A7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84B51-2D39-58B3-CDC0-4D6E84DE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6F04F-AD92-ADE9-E71F-DABB4EBF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80F1A-1A3E-6B99-3B7F-C22F488F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F9B78-F07F-8040-C553-9CED1AA1B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3C0B7-37B7-6B39-A594-33E435F90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74733-D4E5-B0B3-ED18-94ADFC3B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45C3D-B671-EA51-036B-699175F3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FDA9-F338-7428-423D-444C104B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3BA3E-3C53-28F8-2279-60CB3CDF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4526-9668-8E96-F351-985C5C28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EF3CA-70BE-748C-0648-D7151EAA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14827-A276-1522-17E8-C17AED08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2CD18-1915-0DA2-2676-E79576D1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8D36-02BD-EA57-95D2-D6A63075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1F367-4232-6EFB-AB6B-C8048B3D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FF153-D5B9-AFF5-9C51-B3B8419D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4D287-5CE5-ADB6-8151-CE88DA9F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8BEAC-D067-295E-C442-D0D177A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1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18DF-4CEB-A387-18FC-617489A4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DCD3-3A78-0A5E-AC4E-97DE1F23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D0E93-FEFB-638F-E3D5-C29883B1C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8796B-BC86-2EC0-C031-D6814C63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E8D4-CA47-343D-5EED-538EE9B2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86E9C-FCE0-389E-65D4-8E870C84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8BD0-C18F-88B6-2B5E-BD8C3463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9256E-3072-A06B-3BEE-B0480F631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E2F1F-65F9-9A61-9D23-D4E65CE7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1A27F-122F-B59C-0538-978E2CDF5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84F96-9DE8-4796-7AAF-5E8B5C3C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92340-95BF-EACC-AD4C-93223DC1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4406B-4884-FD84-7FCB-17F2D41B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3B044-3918-E323-F7E2-CF4B7675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B806-0588-43CA-7899-0BC27630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63E1C-4242-AD21-92A8-9EA7EE27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9B1C5-2333-A4AE-DF76-EF9FBA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E3EAE-79AD-D87B-2DC0-41241731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FBB93-2852-619A-BE42-079D0BC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A61F5-3832-4E5B-7207-0DFB2AEE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6BB4F-270B-765C-5B76-68002AAA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1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B909-5D6C-53FE-BF4B-54471816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9482-1A02-552E-490D-4F47F24EE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975F1-D020-81B5-1854-D226836FB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C2F87-C388-C1EA-7DD8-7F3B8485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5594A-8C81-1508-79FD-0B47569E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5872D-A801-AAB1-CDBB-5859D424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61ED-3BD7-84D3-5C4D-7040A703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E3583-C322-4631-D5C9-5A38D6840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F64D5-ED71-B75E-9051-35F50ECC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18E1C-A4AF-39CE-0C3E-D1BB639B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F7600-53DF-383E-C775-BE110181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7EEAB-9E06-71ED-D84D-C5D0BF78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EDAE4-937D-BAD1-CF05-E25E0621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CEB74-916D-67AE-7EDC-A2523A3E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71160-1112-DA76-FD82-61D815818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F13B-AFBC-4742-BFF6-BA439D9217BB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9CFBE-E8D4-C644-B5BC-A41ECC45E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D9C8F-441A-3EB3-BDC0-0F88E91BA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EB48-C936-4C9D-9B1B-758F5F0D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rectangles&#10;&#10;Description automatically generated">
            <a:extLst>
              <a:ext uri="{FF2B5EF4-FFF2-40B4-BE49-F238E27FC236}">
                <a16:creationId xmlns:a16="http://schemas.microsoft.com/office/drawing/2014/main" id="{A7EFA0A8-5117-A2B7-C945-0439526AD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" y="5961412"/>
            <a:ext cx="1090851" cy="778823"/>
          </a:xfrm>
          <a:prstGeom prst="rect">
            <a:avLst/>
          </a:prstGeom>
        </p:spPr>
      </p:pic>
      <p:pic>
        <p:nvPicPr>
          <p:cNvPr id="7" name="Picture 6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3F682C74-8B4B-F0E7-466E-4FD01C4C0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8" name="Shape 120">
            <a:extLst>
              <a:ext uri="{FF2B5EF4-FFF2-40B4-BE49-F238E27FC236}">
                <a16:creationId xmlns:a16="http://schemas.microsoft.com/office/drawing/2014/main" id="{61AEE079-A320-3EF8-6718-118707E4F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3200" dirty="0">
                <a:solidFill>
                  <a:schemeClr val="tx1"/>
                </a:solidFill>
              </a:rPr>
              <a:t>Innovation Metrics: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What You Measure is What You Get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InnoLead / Wazoku Master Class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10.11.23</a:t>
            </a:r>
            <a:endParaRPr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A0C68-7031-C147-B154-104CAEA5D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94" y="2165590"/>
            <a:ext cx="6015081" cy="379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88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5961396"/>
            <a:ext cx="1090874" cy="778839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How long has your most senior innovation leader been in his or her role?</a:t>
            </a:r>
            <a:b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Avenir Black" panose="020B0803020203020204" pitchFamily="34" charset="0"/>
              </a:rPr>
              <a:t>Webinar Poll Results</a:t>
            </a:r>
            <a:endParaRPr lang="en-US" sz="2800" dirty="0">
              <a:solidFill>
                <a:srgbClr val="00B0F0"/>
              </a:solidFill>
              <a:latin typeface="Avenir Black" panose="020B08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75E56-B787-A5EF-A605-2493027718C5}"/>
              </a:ext>
            </a:extLst>
          </p:cNvPr>
          <p:cNvSpPr txBox="1"/>
          <p:nvPr/>
        </p:nvSpPr>
        <p:spPr>
          <a:xfrm>
            <a:off x="4544133" y="6536283"/>
            <a:ext cx="31037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Medium" panose="02000603020000020003" pitchFamily="2" charset="0"/>
              </a:rPr>
              <a:t>InnoLead / Wazoku Webinar Poll, October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263CB8-4914-13D2-5FF8-DC4B13267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620440"/>
              </p:ext>
            </p:extLst>
          </p:nvPr>
        </p:nvGraphicFramePr>
        <p:xfrm>
          <a:off x="1128156" y="1610437"/>
          <a:ext cx="10224654" cy="424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662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5961396"/>
            <a:ext cx="1090874" cy="778839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How frequently does your innovation team report innovation metrics to corporate or business unit leadership?</a:t>
            </a:r>
            <a:b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Avenir Black" panose="020B0803020203020204" pitchFamily="34" charset="0"/>
              </a:rPr>
              <a:t>Webinar Poll Results</a:t>
            </a:r>
            <a:endParaRPr lang="en-US" sz="2800" dirty="0">
              <a:solidFill>
                <a:srgbClr val="00B0F0"/>
              </a:solidFill>
              <a:latin typeface="Avenir Black" panose="020B08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75E56-B787-A5EF-A605-2493027718C5}"/>
              </a:ext>
            </a:extLst>
          </p:cNvPr>
          <p:cNvSpPr txBox="1"/>
          <p:nvPr/>
        </p:nvSpPr>
        <p:spPr>
          <a:xfrm>
            <a:off x="4544133" y="6536283"/>
            <a:ext cx="31037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Medium" panose="02000603020000020003" pitchFamily="2" charset="0"/>
              </a:rPr>
              <a:t>InnoLead / Wazoku Webinar Poll, October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263CB8-4914-13D2-5FF8-DC4B13267F87}"/>
              </a:ext>
            </a:extLst>
          </p:cNvPr>
          <p:cNvGraphicFramePr/>
          <p:nvPr/>
        </p:nvGraphicFramePr>
        <p:xfrm>
          <a:off x="1128156" y="1610437"/>
          <a:ext cx="10224654" cy="424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380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F5B4FB5-F622-6814-0697-E6B0CFFA2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876235"/>
              </p:ext>
            </p:extLst>
          </p:nvPr>
        </p:nvGraphicFramePr>
        <p:xfrm>
          <a:off x="4346369" y="1229700"/>
          <a:ext cx="6400800" cy="439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5961396"/>
            <a:ext cx="1090874" cy="778839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How mature is your approach to innovation metrics?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88336-F7C4-1F41-68F3-2157BE1CDAF9}"/>
              </a:ext>
            </a:extLst>
          </p:cNvPr>
          <p:cNvSpPr txBox="1"/>
          <p:nvPr/>
        </p:nvSpPr>
        <p:spPr>
          <a:xfrm>
            <a:off x="1982492" y="1716573"/>
            <a:ext cx="2494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Non-Existent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C973A-428D-869A-4EB7-9342999A50AC}"/>
              </a:ext>
            </a:extLst>
          </p:cNvPr>
          <p:cNvSpPr txBox="1"/>
          <p:nvPr/>
        </p:nvSpPr>
        <p:spPr>
          <a:xfrm>
            <a:off x="1982491" y="2608403"/>
            <a:ext cx="249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Emerging / Taking 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37E4B-0DBB-B1A8-36E2-CDDF50E96AE2}"/>
              </a:ext>
            </a:extLst>
          </p:cNvPr>
          <p:cNvSpPr txBox="1"/>
          <p:nvPr/>
        </p:nvSpPr>
        <p:spPr>
          <a:xfrm>
            <a:off x="1982493" y="3627017"/>
            <a:ext cx="249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Starting to Become Routinized &amp; Reliable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9DC53-A7A3-C159-6A15-03C84BF03B37}"/>
              </a:ext>
            </a:extLst>
          </p:cNvPr>
          <p:cNvSpPr txBox="1"/>
          <p:nvPr/>
        </p:nvSpPr>
        <p:spPr>
          <a:xfrm>
            <a:off x="1982491" y="4805783"/>
            <a:ext cx="249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Optimized &amp; Accessible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0787D6-8FC6-F142-20AA-9BA9654B1220}"/>
              </a:ext>
            </a:extLst>
          </p:cNvPr>
          <p:cNvCxnSpPr/>
          <p:nvPr/>
        </p:nvCxnSpPr>
        <p:spPr>
          <a:xfrm>
            <a:off x="4477000" y="1567543"/>
            <a:ext cx="0" cy="3718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075E56-B787-A5EF-A605-2493027718C5}"/>
              </a:ext>
            </a:extLst>
          </p:cNvPr>
          <p:cNvSpPr txBox="1"/>
          <p:nvPr/>
        </p:nvSpPr>
        <p:spPr>
          <a:xfrm>
            <a:off x="3452135" y="6536283"/>
            <a:ext cx="46554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Medium" panose="02000603020000020003" pitchFamily="2" charset="0"/>
              </a:rPr>
              <a:t>Developing Innovation Metrics &amp; Reports That Really Matter, March 2021</a:t>
            </a:r>
          </a:p>
        </p:txBody>
      </p:sp>
    </p:spTree>
    <p:extLst>
      <p:ext uri="{BB962C8B-B14F-4D97-AF65-F5344CB8AC3E}">
        <p14:creationId xmlns:p14="http://schemas.microsoft.com/office/powerpoint/2010/main" val="304466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" y="5961412"/>
            <a:ext cx="1090851" cy="778823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Which financial metrics do you consistently use?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16AC2F2-4493-8BDC-E305-D94B09FAB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93275"/>
              </p:ext>
            </p:extLst>
          </p:nvPr>
        </p:nvGraphicFramePr>
        <p:xfrm>
          <a:off x="1128156" y="888287"/>
          <a:ext cx="10224654" cy="496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8BA686-8C6E-E7D1-F94B-93DE0BA8FADA}"/>
              </a:ext>
            </a:extLst>
          </p:cNvPr>
          <p:cNvSpPr txBox="1"/>
          <p:nvPr/>
        </p:nvSpPr>
        <p:spPr>
          <a:xfrm>
            <a:off x="3452135" y="6536283"/>
            <a:ext cx="46554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Medium" panose="02000603020000020003" pitchFamily="2" charset="0"/>
              </a:rPr>
              <a:t>Developing Innovation Metrics &amp; Reports That Really Matter, March 2021</a:t>
            </a:r>
          </a:p>
        </p:txBody>
      </p:sp>
    </p:spTree>
    <p:extLst>
      <p:ext uri="{BB962C8B-B14F-4D97-AF65-F5344CB8AC3E}">
        <p14:creationId xmlns:p14="http://schemas.microsoft.com/office/powerpoint/2010/main" val="327338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" y="5961412"/>
            <a:ext cx="1090851" cy="778823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Which non-financial metrics do you consistently use?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16AC2F2-4493-8BDC-E305-D94B09FAB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563375"/>
              </p:ext>
            </p:extLst>
          </p:nvPr>
        </p:nvGraphicFramePr>
        <p:xfrm>
          <a:off x="304800" y="1070565"/>
          <a:ext cx="12249150" cy="443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D29C0F-70C4-30C3-71A8-37369EDD0C3A}"/>
              </a:ext>
            </a:extLst>
          </p:cNvPr>
          <p:cNvSpPr txBox="1"/>
          <p:nvPr/>
        </p:nvSpPr>
        <p:spPr>
          <a:xfrm>
            <a:off x="3452135" y="6536283"/>
            <a:ext cx="46554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Medium" panose="02000603020000020003" pitchFamily="2" charset="0"/>
              </a:rPr>
              <a:t>Developing Innovation Metrics &amp; Reports That Really Matter, March 2021</a:t>
            </a:r>
          </a:p>
        </p:txBody>
      </p:sp>
    </p:spTree>
    <p:extLst>
      <p:ext uri="{BB962C8B-B14F-4D97-AF65-F5344CB8AC3E}">
        <p14:creationId xmlns:p14="http://schemas.microsoft.com/office/powerpoint/2010/main" val="187746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5961396"/>
            <a:ext cx="1090874" cy="778839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What are the three most important factors that impact your ability to get additional human or financial resources to support innovation?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29C0F-70C4-30C3-71A8-37369EDD0C3A}"/>
              </a:ext>
            </a:extLst>
          </p:cNvPr>
          <p:cNvSpPr txBox="1"/>
          <p:nvPr/>
        </p:nvSpPr>
        <p:spPr>
          <a:xfrm>
            <a:off x="3452135" y="6536283"/>
            <a:ext cx="2528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Medium" panose="02000603020000020003" pitchFamily="2" charset="0"/>
              </a:rPr>
              <a:t>Benchmarking Innovation Impact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FBF76-35D8-354F-94D5-9BADCA613A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"/>
          <a:stretch/>
        </p:blipFill>
        <p:spPr>
          <a:xfrm>
            <a:off x="1990698" y="1828799"/>
            <a:ext cx="7269265" cy="431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01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5961396"/>
            <a:ext cx="1090874" cy="778839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Coming soon…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15E96-16DD-A144-824A-53AF05F80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" y="1935436"/>
            <a:ext cx="4762834" cy="267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7714C-BD44-204B-AB03-D0B0830FA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54" y="2231484"/>
            <a:ext cx="4990632" cy="17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rectangles&#10;&#10;Description automatically generated">
            <a:extLst>
              <a:ext uri="{FF2B5EF4-FFF2-40B4-BE49-F238E27FC236}">
                <a16:creationId xmlns:a16="http://schemas.microsoft.com/office/drawing/2014/main" id="{A7EFA0A8-5117-A2B7-C945-0439526AD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" y="5961412"/>
            <a:ext cx="1090851" cy="778823"/>
          </a:xfrm>
          <a:prstGeom prst="rect">
            <a:avLst/>
          </a:prstGeom>
        </p:spPr>
      </p:pic>
      <p:pic>
        <p:nvPicPr>
          <p:cNvPr id="7" name="Picture 6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3F682C74-8B4B-F0E7-466E-4FD01C4C0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8" name="Shape 120">
            <a:extLst>
              <a:ext uri="{FF2B5EF4-FFF2-40B4-BE49-F238E27FC236}">
                <a16:creationId xmlns:a16="http://schemas.microsoft.com/office/drawing/2014/main" id="{61AEE079-A320-3EF8-6718-118707E4F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3200">
                <a:solidFill>
                  <a:schemeClr val="tx1"/>
                </a:solidFill>
              </a:rPr>
              <a:t>Webinar </a:t>
            </a:r>
            <a:r>
              <a:rPr lang="en-US" sz="3200" dirty="0">
                <a:solidFill>
                  <a:schemeClr val="tx1"/>
                </a:solidFill>
              </a:rPr>
              <a:t>Polls</a:t>
            </a:r>
            <a:endParaRPr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A0C68-7031-C147-B154-104CAEA5D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94" y="2165590"/>
            <a:ext cx="6015081" cy="379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39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F5B4FB5-F622-6814-0697-E6B0CFFA2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319310"/>
              </p:ext>
            </p:extLst>
          </p:nvPr>
        </p:nvGraphicFramePr>
        <p:xfrm>
          <a:off x="4346369" y="1229700"/>
          <a:ext cx="6400800" cy="439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5961396"/>
            <a:ext cx="1090874" cy="778839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How mature is your approach to innovation metrics?</a:t>
            </a:r>
            <a:b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</a:br>
            <a:r>
              <a:rPr lang="en-US" sz="2000" dirty="0">
                <a:solidFill>
                  <a:srgbClr val="00B0F0"/>
                </a:solidFill>
                <a:latin typeface="Avenir Black" panose="020B0803020203020204" pitchFamily="34" charset="0"/>
              </a:rPr>
              <a:t>Webinar Poll Results</a:t>
            </a:r>
            <a:endParaRPr lang="en-US" sz="2800" dirty="0">
              <a:solidFill>
                <a:srgbClr val="00B0F0"/>
              </a:solidFill>
              <a:latin typeface="Avenir Black" panose="020B0803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88336-F7C4-1F41-68F3-2157BE1CDAF9}"/>
              </a:ext>
            </a:extLst>
          </p:cNvPr>
          <p:cNvSpPr txBox="1"/>
          <p:nvPr/>
        </p:nvSpPr>
        <p:spPr>
          <a:xfrm>
            <a:off x="1982492" y="1716573"/>
            <a:ext cx="2494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Non-Existent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C973A-428D-869A-4EB7-9342999A50AC}"/>
              </a:ext>
            </a:extLst>
          </p:cNvPr>
          <p:cNvSpPr txBox="1"/>
          <p:nvPr/>
        </p:nvSpPr>
        <p:spPr>
          <a:xfrm>
            <a:off x="1982491" y="2608403"/>
            <a:ext cx="249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Emerging / Taking 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37E4B-0DBB-B1A8-36E2-CDDF50E96AE2}"/>
              </a:ext>
            </a:extLst>
          </p:cNvPr>
          <p:cNvSpPr txBox="1"/>
          <p:nvPr/>
        </p:nvSpPr>
        <p:spPr>
          <a:xfrm>
            <a:off x="1982493" y="3627017"/>
            <a:ext cx="249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Starting to Become Routinized &amp; Reliable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9DC53-A7A3-C159-6A15-03C84BF03B37}"/>
              </a:ext>
            </a:extLst>
          </p:cNvPr>
          <p:cNvSpPr txBox="1"/>
          <p:nvPr/>
        </p:nvSpPr>
        <p:spPr>
          <a:xfrm>
            <a:off x="1982491" y="4805783"/>
            <a:ext cx="249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Optimized &amp; Accessible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0787D6-8FC6-F142-20AA-9BA9654B1220}"/>
              </a:ext>
            </a:extLst>
          </p:cNvPr>
          <p:cNvCxnSpPr/>
          <p:nvPr/>
        </p:nvCxnSpPr>
        <p:spPr>
          <a:xfrm>
            <a:off x="4463352" y="1567543"/>
            <a:ext cx="0" cy="37183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075E56-B787-A5EF-A605-2493027718C5}"/>
              </a:ext>
            </a:extLst>
          </p:cNvPr>
          <p:cNvSpPr txBox="1"/>
          <p:nvPr/>
        </p:nvSpPr>
        <p:spPr>
          <a:xfrm>
            <a:off x="4544133" y="6536283"/>
            <a:ext cx="31037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Medium" panose="02000603020000020003" pitchFamily="2" charset="0"/>
              </a:rPr>
              <a:t>InnoLead / Wazoku Webinar Poll, October 2023</a:t>
            </a:r>
          </a:p>
        </p:txBody>
      </p:sp>
    </p:spTree>
    <p:extLst>
      <p:ext uri="{BB962C8B-B14F-4D97-AF65-F5344CB8AC3E}">
        <p14:creationId xmlns:p14="http://schemas.microsoft.com/office/powerpoint/2010/main" val="163523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F5B4FB5-F622-6814-0697-E6B0CFFA2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205125"/>
              </p:ext>
            </p:extLst>
          </p:nvPr>
        </p:nvGraphicFramePr>
        <p:xfrm>
          <a:off x="4346368" y="1229700"/>
          <a:ext cx="6967625" cy="439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blue and black rectangles&#10;&#10;Description automatically generated">
            <a:extLst>
              <a:ext uri="{FF2B5EF4-FFF2-40B4-BE49-F238E27FC236}">
                <a16:creationId xmlns:a16="http://schemas.microsoft.com/office/drawing/2014/main" id="{DD5195FC-6E57-2794-0209-FA287DAA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5961396"/>
            <a:ext cx="1090874" cy="778839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FD5761A-843C-7186-5322-57E97285C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9" y="5961413"/>
            <a:ext cx="2937089" cy="1149741"/>
          </a:xfrm>
          <a:prstGeom prst="rect">
            <a:avLst/>
          </a:prstGeom>
        </p:spPr>
      </p:pic>
      <p:sp>
        <p:nvSpPr>
          <p:cNvPr id="5" name="Shape 120">
            <a:extLst>
              <a:ext uri="{FF2B5EF4-FFF2-40B4-BE49-F238E27FC236}">
                <a16:creationId xmlns:a16="http://schemas.microsoft.com/office/drawing/2014/main" id="{EA6888D4-E7C8-4029-C1A7-602D8B2D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6" y="275487"/>
            <a:ext cx="11681088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  <a:t>How mature is your approach to innovation metrics?</a:t>
            </a:r>
            <a:br>
              <a:rPr lang="en-US" sz="2800" dirty="0">
                <a:solidFill>
                  <a:schemeClr val="tx1"/>
                </a:solidFill>
                <a:latin typeface="Avenir Black" panose="020B0803020203020204" pitchFamily="34" charset="0"/>
              </a:rPr>
            </a:br>
            <a:r>
              <a:rPr lang="en-US" sz="2800" dirty="0">
                <a:solidFill>
                  <a:srgbClr val="00B0F0"/>
                </a:solidFill>
                <a:latin typeface="Avenir Black" panose="020B0803020203020204" pitchFamily="34" charset="0"/>
              </a:rPr>
              <a:t>Combined Results</a:t>
            </a:r>
            <a:endParaRPr lang="en-US" sz="2800" dirty="0">
              <a:solidFill>
                <a:schemeClr val="tx1"/>
              </a:solidFill>
              <a:latin typeface="Avenir Black" panose="020B0803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88336-F7C4-1F41-68F3-2157BE1CDAF9}"/>
              </a:ext>
            </a:extLst>
          </p:cNvPr>
          <p:cNvSpPr txBox="1"/>
          <p:nvPr/>
        </p:nvSpPr>
        <p:spPr>
          <a:xfrm>
            <a:off x="1982492" y="1716573"/>
            <a:ext cx="2494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Non-Existent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C973A-428D-869A-4EB7-9342999A50AC}"/>
              </a:ext>
            </a:extLst>
          </p:cNvPr>
          <p:cNvSpPr txBox="1"/>
          <p:nvPr/>
        </p:nvSpPr>
        <p:spPr>
          <a:xfrm>
            <a:off x="1982491" y="2608403"/>
            <a:ext cx="249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Emerging / Taking 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37E4B-0DBB-B1A8-36E2-CDDF50E96AE2}"/>
              </a:ext>
            </a:extLst>
          </p:cNvPr>
          <p:cNvSpPr txBox="1"/>
          <p:nvPr/>
        </p:nvSpPr>
        <p:spPr>
          <a:xfrm>
            <a:off x="1982493" y="3640665"/>
            <a:ext cx="249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Starting to Become Routinized &amp; Reliable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9DC53-A7A3-C159-6A15-03C84BF03B37}"/>
              </a:ext>
            </a:extLst>
          </p:cNvPr>
          <p:cNvSpPr txBox="1"/>
          <p:nvPr/>
        </p:nvSpPr>
        <p:spPr>
          <a:xfrm>
            <a:off x="1982491" y="4805783"/>
            <a:ext cx="249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lack" panose="020B0803020203020204" pitchFamily="34" charset="0"/>
              </a:rPr>
              <a:t>Optimized &amp; Accessible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0787D6-8FC6-F142-20AA-9BA9654B1220}"/>
              </a:ext>
            </a:extLst>
          </p:cNvPr>
          <p:cNvCxnSpPr/>
          <p:nvPr/>
        </p:nvCxnSpPr>
        <p:spPr>
          <a:xfrm>
            <a:off x="4477000" y="1567543"/>
            <a:ext cx="0" cy="3718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075E56-B787-A5EF-A605-2493027718C5}"/>
              </a:ext>
            </a:extLst>
          </p:cNvPr>
          <p:cNvSpPr txBox="1"/>
          <p:nvPr/>
        </p:nvSpPr>
        <p:spPr>
          <a:xfrm>
            <a:off x="1870258" y="6536283"/>
            <a:ext cx="73869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Medium" panose="02000603020000020003" pitchFamily="2" charset="0"/>
              </a:rPr>
              <a:t>Developing Innovation Metrics &amp; Reports That Really Matter, March 2021; InnoLead / Wazoku Webinar, October 2021</a:t>
            </a:r>
          </a:p>
        </p:txBody>
      </p:sp>
    </p:spTree>
    <p:extLst>
      <p:ext uri="{BB962C8B-B14F-4D97-AF65-F5344CB8AC3E}">
        <p14:creationId xmlns:p14="http://schemas.microsoft.com/office/powerpoint/2010/main" val="210308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260</Words>
  <Application>Microsoft Macintosh PowerPoint</Application>
  <PresentationFormat>Widescreen</PresentationFormat>
  <Paragraphs>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Black</vt:lpstr>
      <vt:lpstr>Avenir Medium</vt:lpstr>
      <vt:lpstr>Avenir Next</vt:lpstr>
      <vt:lpstr>Calibri</vt:lpstr>
      <vt:lpstr>Calibri Light</vt:lpstr>
      <vt:lpstr>Office Theme</vt:lpstr>
      <vt:lpstr>Innovation Metrics:  What You Measure is What You Get InnoLead / Wazoku Master Class 10.11.23</vt:lpstr>
      <vt:lpstr>How mature is your approach to innovation metrics?</vt:lpstr>
      <vt:lpstr>Which financial metrics do you consistently use?</vt:lpstr>
      <vt:lpstr>Which non-financial metrics do you consistently use?</vt:lpstr>
      <vt:lpstr>What are the three most important factors that impact your ability to get additional human or financial resources to support innovation?</vt:lpstr>
      <vt:lpstr>Coming soon…</vt:lpstr>
      <vt:lpstr>Webinar Polls</vt:lpstr>
      <vt:lpstr>How mature is your approach to innovation metrics? Webinar Poll Results</vt:lpstr>
      <vt:lpstr>How mature is your approach to innovation metrics? Combined Results</vt:lpstr>
      <vt:lpstr>How long has your most senior innovation leader been in his or her role? Webinar Poll Results</vt:lpstr>
      <vt:lpstr>How frequently does your innovation team report innovation metrics to corporate or business unit leadership? Webinar Poll Results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Slawsby</dc:creator>
  <cp:lastModifiedBy>Microsoft Office User</cp:lastModifiedBy>
  <cp:revision>13</cp:revision>
  <dcterms:created xsi:type="dcterms:W3CDTF">2023-10-06T17:32:15Z</dcterms:created>
  <dcterms:modified xsi:type="dcterms:W3CDTF">2023-10-13T13:29:25Z</dcterms:modified>
</cp:coreProperties>
</file>