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8" r:id="rId23"/>
    <p:sldId id="276" r:id="rId24"/>
    <p:sldId id="279" r:id="rId25"/>
  </p:sldIdLst>
  <p:sldSz cx="18288000" cy="10287000"/>
  <p:notesSz cx="6858000" cy="9144000"/>
  <p:embeddedFontLst>
    <p:embeddedFont>
      <p:font typeface="Avenir Bold" panose="020B0604020202020204" charset="0"/>
      <p:regular r:id="rId27"/>
    </p:embeddedFont>
    <p:embeddedFont>
      <p:font typeface="Calibri" panose="020F0502020204030204" pitchFamily="34" charset="0"/>
      <p:regular r:id="rId28"/>
      <p:bold r:id="rId29"/>
      <p:italic r:id="rId30"/>
      <p:boldItalic r:id="rId31"/>
    </p:embeddedFont>
    <p:embeddedFont>
      <p:font typeface="Montserrat" panose="00000500000000000000" pitchFamily="2" charset="0"/>
      <p:regular r:id="rId32"/>
      <p:bold r:id="rId33"/>
      <p:italic r:id="rId34"/>
      <p:boldItalic r:id="rId35"/>
    </p:embeddedFont>
    <p:embeddedFont>
      <p:font typeface="Montserrat Bold" panose="00000800000000000000" charset="0"/>
      <p:regular r:id="rId36"/>
    </p:embeddedFont>
    <p:embeddedFont>
      <p:font typeface="Montserrat Bold Italics" panose="020B0604020202020204" charset="0"/>
      <p:regular r:id="rId37"/>
    </p:embeddedFont>
    <p:embeddedFont>
      <p:font typeface="Montserrat Classic" panose="020B0604020202020204" charset="0"/>
      <p:regular r:id="rId38"/>
    </p:embeddedFont>
    <p:embeddedFont>
      <p:font typeface="Montserrat Classic Bold" panose="020B0604020202020204" charset="0"/>
      <p:regular r:id="rId39"/>
    </p:embeddedFont>
    <p:embeddedFont>
      <p:font typeface="Montserrat Extra-Light" panose="020B0604020202020204" charset="0"/>
      <p:regular r:id="rId40"/>
    </p:embeddedFont>
    <p:embeddedFont>
      <p:font typeface="Montserrat Italics" panose="020B0604020202020204" charset="0"/>
      <p:regular r:id="rId41"/>
    </p:embeddedFont>
    <p:embeddedFont>
      <p:font typeface="Open Sans Light Bold" panose="020B0604020202020204" charset="0"/>
      <p:regular r:id="rId42"/>
    </p:embeddedFont>
    <p:embeddedFont>
      <p:font typeface="Poppins Bold"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10.05.2023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per ISO Principle 7.0, the innovation management program is enabled and implemented through necessary supports and resources including:</a:t>
            </a:r>
          </a:p>
          <a:p>
            <a:endParaRPr lang="en-US"/>
          </a:p>
          <a:p>
            <a:r>
              <a:rPr lang="en-US"/>
              <a:t>Leveraging and developing the experience and expertise of the organization and its partners; and</a:t>
            </a:r>
          </a:p>
          <a:p>
            <a:endParaRPr lang="en-US"/>
          </a:p>
          <a:p>
            <a:r>
              <a:rPr lang="en-US"/>
              <a:t>Dedicated innovation funding (e.g., OHT and digital medicine investments) and infrastructure (e.g., innovation management software*).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4.svg"/></Relationships>
</file>

<file path=ppt/slides/_rels/slide1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3" Type="http://schemas.openxmlformats.org/officeDocument/2006/relationships/image" Target="../media/image68.svg"/><Relationship Id="rId7" Type="http://schemas.openxmlformats.org/officeDocument/2006/relationships/image" Target="../media/image70.svg"/><Relationship Id="rId12" Type="http://schemas.openxmlformats.org/officeDocument/2006/relationships/image" Target="../media/image75.png"/><Relationship Id="rId17" Type="http://schemas.openxmlformats.org/officeDocument/2006/relationships/image" Target="../media/image80.svg"/><Relationship Id="rId2" Type="http://schemas.openxmlformats.org/officeDocument/2006/relationships/image" Target="../media/image67.png"/><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9.svg"/><Relationship Id="rId15" Type="http://schemas.openxmlformats.org/officeDocument/2006/relationships/image" Target="../media/image78.svg"/><Relationship Id="rId10" Type="http://schemas.openxmlformats.org/officeDocument/2006/relationships/image" Target="../media/image73.png"/><Relationship Id="rId4" Type="http://schemas.openxmlformats.org/officeDocument/2006/relationships/image" Target="../media/image8.png"/><Relationship Id="rId9" Type="http://schemas.openxmlformats.org/officeDocument/2006/relationships/image" Target="../media/image72.svg"/><Relationship Id="rId14" Type="http://schemas.openxmlformats.org/officeDocument/2006/relationships/image" Target="../media/image77.png"/></Relationships>
</file>

<file path=ppt/slides/_rels/slide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svg"/></Relationships>
</file>

<file path=ppt/slides/_rels/slide13.xml.rels><?xml version="1.0" encoding="UTF-8" standalone="yes"?>
<Relationships xmlns="http://schemas.openxmlformats.org/package/2006/relationships"><Relationship Id="rId3" Type="http://schemas.openxmlformats.org/officeDocument/2006/relationships/image" Target="../media/image85.svg"/><Relationship Id="rId7" Type="http://schemas.openxmlformats.org/officeDocument/2006/relationships/image" Target="../media/image87.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62.sv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svg"/><Relationship Id="rId11" Type="http://schemas.openxmlformats.org/officeDocument/2006/relationships/image" Target="../media/image8.pn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s>
</file>

<file path=ppt/slides/_rels/slide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svg"/><Relationship Id="rId7" Type="http://schemas.openxmlformats.org/officeDocument/2006/relationships/image" Target="../media/image10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106.svg"/><Relationship Id="rId5" Type="http://schemas.openxmlformats.org/officeDocument/2006/relationships/image" Target="../media/image100.sv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svg"/></Relationships>
</file>

<file path=ppt/slides/_rels/slide17.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svg"/><Relationship Id="rId18" Type="http://schemas.openxmlformats.org/officeDocument/2006/relationships/image" Target="../media/image119.png"/><Relationship Id="rId3" Type="http://schemas.openxmlformats.org/officeDocument/2006/relationships/image" Target="../media/image108.svg"/><Relationship Id="rId7" Type="http://schemas.openxmlformats.org/officeDocument/2006/relationships/image" Target="../media/image14.svg"/><Relationship Id="rId12" Type="http://schemas.openxmlformats.org/officeDocument/2006/relationships/image" Target="../media/image113.png"/><Relationship Id="rId17" Type="http://schemas.openxmlformats.org/officeDocument/2006/relationships/image" Target="../media/image118.svg"/><Relationship Id="rId2" Type="http://schemas.openxmlformats.org/officeDocument/2006/relationships/image" Target="../media/image107.png"/><Relationship Id="rId16"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12.svg"/><Relationship Id="rId5" Type="http://schemas.openxmlformats.org/officeDocument/2006/relationships/image" Target="../media/image9.svg"/><Relationship Id="rId15" Type="http://schemas.openxmlformats.org/officeDocument/2006/relationships/image" Target="../media/image116.svg"/><Relationship Id="rId10" Type="http://schemas.openxmlformats.org/officeDocument/2006/relationships/image" Target="../media/image111.png"/><Relationship Id="rId19" Type="http://schemas.openxmlformats.org/officeDocument/2006/relationships/image" Target="../media/image120.svg"/><Relationship Id="rId4" Type="http://schemas.openxmlformats.org/officeDocument/2006/relationships/image" Target="../media/image8.png"/><Relationship Id="rId9" Type="http://schemas.openxmlformats.org/officeDocument/2006/relationships/image" Target="../media/image110.svg"/><Relationship Id="rId14" Type="http://schemas.openxmlformats.org/officeDocument/2006/relationships/image" Target="../media/image115.png"/></Relationships>
</file>

<file path=ppt/slides/_rels/slide18.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2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sv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svg"/><Relationship Id="rId3" Type="http://schemas.openxmlformats.org/officeDocument/2006/relationships/image" Target="../media/image124.svg"/><Relationship Id="rId7" Type="http://schemas.openxmlformats.org/officeDocument/2006/relationships/image" Target="../media/image128.svg"/><Relationship Id="rId12" Type="http://schemas.openxmlformats.org/officeDocument/2006/relationships/image" Target="../media/image133.png"/><Relationship Id="rId17" Type="http://schemas.openxmlformats.org/officeDocument/2006/relationships/image" Target="../media/image138.svg"/><Relationship Id="rId2" Type="http://schemas.openxmlformats.org/officeDocument/2006/relationships/image" Target="../media/image123.png"/><Relationship Id="rId16"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27.png"/><Relationship Id="rId11" Type="http://schemas.openxmlformats.org/officeDocument/2006/relationships/image" Target="../media/image132.svg"/><Relationship Id="rId5" Type="http://schemas.openxmlformats.org/officeDocument/2006/relationships/image" Target="../media/image126.svg"/><Relationship Id="rId15" Type="http://schemas.openxmlformats.org/officeDocument/2006/relationships/image" Target="../media/image136.sv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svg"/><Relationship Id="rId14" Type="http://schemas.openxmlformats.org/officeDocument/2006/relationships/image" Target="../media/image13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44.svg"/><Relationship Id="rId7" Type="http://schemas.openxmlformats.org/officeDocument/2006/relationships/image" Target="../media/image142.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41.sv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png"/></Relationships>
</file>

<file path=ppt/slides/_rels/slide22.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image" Target="../media/image14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49.svg"/><Relationship Id="rId2" Type="http://schemas.openxmlformats.org/officeDocument/2006/relationships/image" Target="../media/image148.png"/><Relationship Id="rId1" Type="http://schemas.openxmlformats.org/officeDocument/2006/relationships/slideLayout" Target="../slideLayouts/slideLayout7.xml"/><Relationship Id="rId5" Type="http://schemas.openxmlformats.org/officeDocument/2006/relationships/image" Target="../media/image151.png"/><Relationship Id="rId4" Type="http://schemas.openxmlformats.org/officeDocument/2006/relationships/image" Target="../media/image150.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9.svg"/><Relationship Id="rId3" Type="http://schemas.openxmlformats.org/officeDocument/2006/relationships/image" Target="../media/image153.svg"/><Relationship Id="rId7" Type="http://schemas.openxmlformats.org/officeDocument/2006/relationships/image" Target="../media/image14.svg"/><Relationship Id="rId12" Type="http://schemas.openxmlformats.org/officeDocument/2006/relationships/image" Target="../media/image158.png"/><Relationship Id="rId17" Type="http://schemas.openxmlformats.org/officeDocument/2006/relationships/image" Target="../media/image161.svg"/><Relationship Id="rId2" Type="http://schemas.openxmlformats.org/officeDocument/2006/relationships/image" Target="../media/image152.png"/><Relationship Id="rId16" Type="http://schemas.openxmlformats.org/officeDocument/2006/relationships/image" Target="../media/image160.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57.svg"/><Relationship Id="rId5" Type="http://schemas.openxmlformats.org/officeDocument/2006/relationships/image" Target="../media/image155.svg"/><Relationship Id="rId15" Type="http://schemas.openxmlformats.org/officeDocument/2006/relationships/image" Target="../media/image3.png"/><Relationship Id="rId10" Type="http://schemas.openxmlformats.org/officeDocument/2006/relationships/image" Target="../media/image156.png"/><Relationship Id="rId4" Type="http://schemas.openxmlformats.org/officeDocument/2006/relationships/image" Target="../media/image154.png"/><Relationship Id="rId9" Type="http://schemas.openxmlformats.org/officeDocument/2006/relationships/image" Target="../media/image12.svg"/><Relationship Id="rId1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sv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8.sv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9.svg"/><Relationship Id="rId2" Type="http://schemas.openxmlformats.org/officeDocument/2006/relationships/image" Target="../media/image29.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image" Target="../media/image54.svg"/><Relationship Id="rId7" Type="http://schemas.openxmlformats.org/officeDocument/2006/relationships/image" Target="../media/image58.svg"/><Relationship Id="rId12" Type="http://schemas.openxmlformats.org/officeDocument/2006/relationships/image" Target="../media/image63.png"/><Relationship Id="rId17" Type="http://schemas.openxmlformats.org/officeDocument/2006/relationships/image" Target="../media/image66.svg"/><Relationship Id="rId2" Type="http://schemas.openxmlformats.org/officeDocument/2006/relationships/image" Target="../media/image53.png"/><Relationship Id="rId16"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5" Type="http://schemas.openxmlformats.org/officeDocument/2006/relationships/image" Target="../media/image9.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0D9F6"/>
        </a:solidFill>
        <a:effectLst/>
      </p:bgPr>
    </p:bg>
    <p:spTree>
      <p:nvGrpSpPr>
        <p:cNvPr id="1" name=""/>
        <p:cNvGrpSpPr/>
        <p:nvPr/>
      </p:nvGrpSpPr>
      <p:grpSpPr>
        <a:xfrm>
          <a:off x="0" y="0"/>
          <a:ext cx="0" cy="0"/>
          <a:chOff x="0" y="0"/>
          <a:chExt cx="0" cy="0"/>
        </a:xfrm>
      </p:grpSpPr>
      <p:grpSp>
        <p:nvGrpSpPr>
          <p:cNvPr id="2" name="Group 2"/>
          <p:cNvGrpSpPr/>
          <p:nvPr/>
        </p:nvGrpSpPr>
        <p:grpSpPr>
          <a:xfrm>
            <a:off x="-381395" y="-314945"/>
            <a:ext cx="19050791" cy="5872977"/>
            <a:chOff x="0" y="0"/>
            <a:chExt cx="5017492" cy="1546792"/>
          </a:xfrm>
        </p:grpSpPr>
        <p:sp>
          <p:nvSpPr>
            <p:cNvPr id="3" name="Freeform 3"/>
            <p:cNvSpPr/>
            <p:nvPr/>
          </p:nvSpPr>
          <p:spPr>
            <a:xfrm>
              <a:off x="0" y="0"/>
              <a:ext cx="5017492" cy="1546792"/>
            </a:xfrm>
            <a:custGeom>
              <a:avLst/>
              <a:gdLst/>
              <a:ahLst/>
              <a:cxnLst/>
              <a:rect l="l" t="t" r="r" b="b"/>
              <a:pathLst>
                <a:path w="5017492" h="1546792">
                  <a:moveTo>
                    <a:pt x="0" y="0"/>
                  </a:moveTo>
                  <a:lnTo>
                    <a:pt x="5017492" y="0"/>
                  </a:lnTo>
                  <a:lnTo>
                    <a:pt x="5017492" y="1546792"/>
                  </a:lnTo>
                  <a:lnTo>
                    <a:pt x="0" y="1546792"/>
                  </a:ln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14763" y="776783"/>
            <a:ext cx="17038340" cy="4044354"/>
            <a:chOff x="0" y="0"/>
            <a:chExt cx="8114748" cy="1926181"/>
          </a:xfrm>
        </p:grpSpPr>
        <p:sp>
          <p:nvSpPr>
            <p:cNvPr id="6" name="Freeform 6"/>
            <p:cNvSpPr/>
            <p:nvPr/>
          </p:nvSpPr>
          <p:spPr>
            <a:xfrm>
              <a:off x="0" y="0"/>
              <a:ext cx="8114748" cy="1926180"/>
            </a:xfrm>
            <a:custGeom>
              <a:avLst/>
              <a:gdLst/>
              <a:ahLst/>
              <a:cxnLst/>
              <a:rect l="l" t="t" r="r" b="b"/>
              <a:pathLst>
                <a:path w="8114748" h="1926180">
                  <a:moveTo>
                    <a:pt x="0" y="0"/>
                  </a:moveTo>
                  <a:lnTo>
                    <a:pt x="0" y="1926180"/>
                  </a:lnTo>
                  <a:lnTo>
                    <a:pt x="8114748" y="1926180"/>
                  </a:lnTo>
                  <a:lnTo>
                    <a:pt x="8114748" y="0"/>
                  </a:lnTo>
                  <a:lnTo>
                    <a:pt x="0" y="0"/>
                  </a:lnTo>
                  <a:close/>
                  <a:moveTo>
                    <a:pt x="8053788" y="1865220"/>
                  </a:moveTo>
                  <a:lnTo>
                    <a:pt x="59690" y="1865220"/>
                  </a:lnTo>
                  <a:lnTo>
                    <a:pt x="59690" y="59690"/>
                  </a:lnTo>
                  <a:lnTo>
                    <a:pt x="8053788" y="59690"/>
                  </a:lnTo>
                  <a:lnTo>
                    <a:pt x="8053788" y="1865220"/>
                  </a:lnTo>
                  <a:close/>
                </a:path>
              </a:pathLst>
            </a:custGeom>
            <a:solidFill>
              <a:srgbClr val="A0D9F6"/>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56496" y="5143500"/>
            <a:ext cx="8175008" cy="4669973"/>
          </a:xfrm>
          <a:prstGeom prst="rect">
            <a:avLst/>
          </a:prstGeom>
        </p:spPr>
      </p:pic>
      <p:pic>
        <p:nvPicPr>
          <p:cNvPr id="8" name="Picture 8"/>
          <p:cNvPicPr>
            <a:picLocks noChangeAspect="1"/>
          </p:cNvPicPr>
          <p:nvPr/>
        </p:nvPicPr>
        <p:blipFill>
          <a:blip r:embed="rId4"/>
          <a:srcRect/>
          <a:stretch>
            <a:fillRect/>
          </a:stretch>
        </p:blipFill>
        <p:spPr>
          <a:xfrm>
            <a:off x="14093378" y="8929344"/>
            <a:ext cx="3569250" cy="803081"/>
          </a:xfrm>
          <a:prstGeom prst="rect">
            <a:avLst/>
          </a:prstGeom>
        </p:spPr>
      </p:pic>
      <p:pic>
        <p:nvPicPr>
          <p:cNvPr id="9" name="Picture 9"/>
          <p:cNvPicPr>
            <a:picLocks noChangeAspect="1"/>
          </p:cNvPicPr>
          <p:nvPr/>
        </p:nvPicPr>
        <p:blipFill>
          <a:blip r:embed="rId5"/>
          <a:srcRect l="7565" t="21546" r="7454" b="22011"/>
          <a:stretch>
            <a:fillRect/>
          </a:stretch>
        </p:blipFill>
        <p:spPr>
          <a:xfrm>
            <a:off x="629996" y="8784175"/>
            <a:ext cx="3569250" cy="948250"/>
          </a:xfrm>
          <a:prstGeom prst="rect">
            <a:avLst/>
          </a:prstGeom>
        </p:spPr>
      </p:pic>
      <p:sp>
        <p:nvSpPr>
          <p:cNvPr id="10" name="TextBox 10"/>
          <p:cNvSpPr txBox="1"/>
          <p:nvPr/>
        </p:nvSpPr>
        <p:spPr>
          <a:xfrm>
            <a:off x="2687809" y="1479050"/>
            <a:ext cx="12892247" cy="2108437"/>
          </a:xfrm>
          <a:prstGeom prst="rect">
            <a:avLst/>
          </a:prstGeom>
        </p:spPr>
        <p:txBody>
          <a:bodyPr lIns="0" tIns="0" rIns="0" bIns="0" rtlCol="0" anchor="t">
            <a:spAutoFit/>
          </a:bodyPr>
          <a:lstStyle/>
          <a:p>
            <a:pPr algn="ctr">
              <a:lnSpc>
                <a:spcPts val="7855"/>
              </a:lnSpc>
            </a:pPr>
            <a:r>
              <a:rPr lang="en-US" sz="9943" spc="-129">
                <a:solidFill>
                  <a:srgbClr val="115182"/>
                </a:solidFill>
                <a:latin typeface="Montserrat Classic"/>
              </a:rPr>
              <a:t>Building a </a:t>
            </a:r>
            <a:r>
              <a:rPr lang="en-US" sz="9943" spc="-129">
                <a:solidFill>
                  <a:srgbClr val="A0D9F6"/>
                </a:solidFill>
                <a:latin typeface="Montserrat Classic"/>
              </a:rPr>
              <a:t>Healthy</a:t>
            </a:r>
          </a:p>
          <a:p>
            <a:pPr algn="ctr">
              <a:lnSpc>
                <a:spcPts val="7855"/>
              </a:lnSpc>
            </a:pPr>
            <a:r>
              <a:rPr lang="en-US" sz="9943" spc="-129">
                <a:solidFill>
                  <a:srgbClr val="115182"/>
                </a:solidFill>
                <a:latin typeface="Montserrat Classic"/>
              </a:rPr>
              <a:t>Innovation Program</a:t>
            </a:r>
          </a:p>
        </p:txBody>
      </p:sp>
      <p:sp>
        <p:nvSpPr>
          <p:cNvPr id="11" name="TextBox 11"/>
          <p:cNvSpPr txBox="1"/>
          <p:nvPr/>
        </p:nvSpPr>
        <p:spPr>
          <a:xfrm>
            <a:off x="2822746" y="3358887"/>
            <a:ext cx="12642509" cy="1095369"/>
          </a:xfrm>
          <a:prstGeom prst="rect">
            <a:avLst/>
          </a:prstGeom>
        </p:spPr>
        <p:txBody>
          <a:bodyPr lIns="0" tIns="0" rIns="0" bIns="0" rtlCol="0" anchor="t">
            <a:spAutoFit/>
          </a:bodyPr>
          <a:lstStyle/>
          <a:p>
            <a:pPr algn="ctr">
              <a:lnSpc>
                <a:spcPts val="8925"/>
              </a:lnSpc>
            </a:pPr>
            <a:r>
              <a:rPr lang="en-US" sz="6375">
                <a:solidFill>
                  <a:srgbClr val="115182"/>
                </a:solidFill>
                <a:latin typeface="Montserrat Extra-Light"/>
              </a:rPr>
              <a:t>with ISO 56002</a:t>
            </a:r>
          </a:p>
        </p:txBody>
      </p:sp>
      <p:sp>
        <p:nvSpPr>
          <p:cNvPr id="12" name="AutoShape 12"/>
          <p:cNvSpPr/>
          <p:nvPr/>
        </p:nvSpPr>
        <p:spPr>
          <a:xfrm>
            <a:off x="3160892" y="3973247"/>
            <a:ext cx="2643207" cy="0"/>
          </a:xfrm>
          <a:prstGeom prst="line">
            <a:avLst/>
          </a:prstGeom>
          <a:ln w="9525" cap="flat">
            <a:solidFill>
              <a:srgbClr val="115182"/>
            </a:solidFill>
            <a:prstDash val="solid"/>
            <a:headEnd type="none" w="sm" len="sm"/>
            <a:tailEnd type="none" w="sm" len="sm"/>
          </a:ln>
        </p:spPr>
      </p:sp>
      <p:sp>
        <p:nvSpPr>
          <p:cNvPr id="13" name="AutoShape 13"/>
          <p:cNvSpPr/>
          <p:nvPr/>
        </p:nvSpPr>
        <p:spPr>
          <a:xfrm>
            <a:off x="12414109" y="3973247"/>
            <a:ext cx="2643207" cy="0"/>
          </a:xfrm>
          <a:prstGeom prst="line">
            <a:avLst/>
          </a:prstGeom>
          <a:ln w="9525" cap="flat">
            <a:solidFill>
              <a:srgbClr val="115182"/>
            </a:solidFill>
            <a:prstDash val="solid"/>
            <a:headEnd type="none" w="sm" len="sm"/>
            <a:tailEnd type="none" w="sm" len="sm"/>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479878" cy="2674089"/>
            <a:chOff x="0" y="0"/>
            <a:chExt cx="4867128" cy="704287"/>
          </a:xfrm>
        </p:grpSpPr>
        <p:sp>
          <p:nvSpPr>
            <p:cNvPr id="3" name="Freeform 3"/>
            <p:cNvSpPr/>
            <p:nvPr/>
          </p:nvSpPr>
          <p:spPr>
            <a:xfrm>
              <a:off x="0" y="0"/>
              <a:ext cx="4867128" cy="704287"/>
            </a:xfrm>
            <a:custGeom>
              <a:avLst/>
              <a:gdLst/>
              <a:ahLst/>
              <a:cxnLst/>
              <a:rect l="l" t="t" r="r" b="b"/>
              <a:pathLst>
                <a:path w="4867128" h="704287">
                  <a:moveTo>
                    <a:pt x="0" y="0"/>
                  </a:moveTo>
                  <a:lnTo>
                    <a:pt x="4867128" y="0"/>
                  </a:lnTo>
                  <a:lnTo>
                    <a:pt x="4867128" y="704287"/>
                  </a:lnTo>
                  <a:lnTo>
                    <a:pt x="0" y="704287"/>
                  </a:lnTo>
                  <a:close/>
                </a:path>
              </a:pathLst>
            </a:custGeom>
            <a:solidFill>
              <a:srgbClr val="115182"/>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144000" y="2674089"/>
            <a:ext cx="9537609" cy="7878713"/>
            <a:chOff x="0" y="0"/>
            <a:chExt cx="2511963" cy="2075052"/>
          </a:xfrm>
        </p:grpSpPr>
        <p:sp>
          <p:nvSpPr>
            <p:cNvPr id="6" name="Freeform 6"/>
            <p:cNvSpPr/>
            <p:nvPr/>
          </p:nvSpPr>
          <p:spPr>
            <a:xfrm>
              <a:off x="0" y="0"/>
              <a:ext cx="2511963" cy="2075052"/>
            </a:xfrm>
            <a:custGeom>
              <a:avLst/>
              <a:gdLst/>
              <a:ahLst/>
              <a:cxnLst/>
              <a:rect l="l" t="t" r="r" b="b"/>
              <a:pathLst>
                <a:path w="2511963" h="2075052">
                  <a:moveTo>
                    <a:pt x="0" y="0"/>
                  </a:moveTo>
                  <a:lnTo>
                    <a:pt x="2511963" y="0"/>
                  </a:lnTo>
                  <a:lnTo>
                    <a:pt x="2511963" y="2075052"/>
                  </a:lnTo>
                  <a:lnTo>
                    <a:pt x="0" y="2075052"/>
                  </a:lnTo>
                  <a:close/>
                </a:path>
              </a:pathLst>
            </a:custGeom>
            <a:solidFill>
              <a:srgbClr val="A0D9F6"/>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1549840" y="2608404"/>
            <a:ext cx="6930038" cy="762208"/>
            <a:chOff x="0" y="0"/>
            <a:chExt cx="1825195" cy="200746"/>
          </a:xfrm>
        </p:grpSpPr>
        <p:sp>
          <p:nvSpPr>
            <p:cNvPr id="9" name="Freeform 9"/>
            <p:cNvSpPr/>
            <p:nvPr/>
          </p:nvSpPr>
          <p:spPr>
            <a:xfrm>
              <a:off x="0" y="0"/>
              <a:ext cx="1825195" cy="200746"/>
            </a:xfrm>
            <a:custGeom>
              <a:avLst/>
              <a:gdLst/>
              <a:ahLst/>
              <a:cxnLst/>
              <a:rect l="l" t="t" r="r" b="b"/>
              <a:pathLst>
                <a:path w="1825195" h="200746">
                  <a:moveTo>
                    <a:pt x="0" y="0"/>
                  </a:moveTo>
                  <a:lnTo>
                    <a:pt x="1825195" y="0"/>
                  </a:lnTo>
                  <a:lnTo>
                    <a:pt x="1825195" y="200746"/>
                  </a:lnTo>
                  <a:lnTo>
                    <a:pt x="0" y="200746"/>
                  </a:lnTo>
                  <a:close/>
                </a:path>
              </a:pathLst>
            </a:custGeom>
            <a:solidFill>
              <a:srgbClr val="F79420"/>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9792991" y="2030840"/>
            <a:ext cx="1917337" cy="1917337"/>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9420"/>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9953478" y="2184373"/>
            <a:ext cx="1596361" cy="1596361"/>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62353" y="2427408"/>
            <a:ext cx="978613" cy="1046645"/>
          </a:xfrm>
          <a:prstGeom prst="rect">
            <a:avLst/>
          </a:prstGeom>
        </p:spPr>
      </p:pic>
      <p:grpSp>
        <p:nvGrpSpPr>
          <p:cNvPr id="18" name="Group 18"/>
          <p:cNvGrpSpPr/>
          <p:nvPr/>
        </p:nvGrpSpPr>
        <p:grpSpPr>
          <a:xfrm>
            <a:off x="-393609" y="2674089"/>
            <a:ext cx="9537609" cy="7878713"/>
            <a:chOff x="0" y="0"/>
            <a:chExt cx="2511963" cy="2075052"/>
          </a:xfrm>
        </p:grpSpPr>
        <p:sp>
          <p:nvSpPr>
            <p:cNvPr id="19" name="Freeform 19"/>
            <p:cNvSpPr/>
            <p:nvPr/>
          </p:nvSpPr>
          <p:spPr>
            <a:xfrm>
              <a:off x="0" y="0"/>
              <a:ext cx="2511963" cy="2075052"/>
            </a:xfrm>
            <a:custGeom>
              <a:avLst/>
              <a:gdLst/>
              <a:ahLst/>
              <a:cxnLst/>
              <a:rect l="l" t="t" r="r" b="b"/>
              <a:pathLst>
                <a:path w="2511963" h="2075052">
                  <a:moveTo>
                    <a:pt x="0" y="0"/>
                  </a:moveTo>
                  <a:lnTo>
                    <a:pt x="2511963" y="0"/>
                  </a:lnTo>
                  <a:lnTo>
                    <a:pt x="2511963" y="2075052"/>
                  </a:lnTo>
                  <a:lnTo>
                    <a:pt x="0" y="2075052"/>
                  </a:lnTo>
                  <a:close/>
                </a:path>
              </a:pathLst>
            </a:custGeom>
            <a:solidFill>
              <a:srgbClr val="F6F6F6"/>
            </a:solidFill>
          </p:spPr>
        </p:sp>
        <p:sp>
          <p:nvSpPr>
            <p:cNvPr id="20" name="TextBox 2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0" y="2601449"/>
            <a:ext cx="6738160" cy="762208"/>
            <a:chOff x="0" y="0"/>
            <a:chExt cx="1774660" cy="200746"/>
          </a:xfrm>
        </p:grpSpPr>
        <p:sp>
          <p:nvSpPr>
            <p:cNvPr id="22" name="Freeform 22"/>
            <p:cNvSpPr/>
            <p:nvPr/>
          </p:nvSpPr>
          <p:spPr>
            <a:xfrm>
              <a:off x="0" y="0"/>
              <a:ext cx="1774660" cy="200746"/>
            </a:xfrm>
            <a:custGeom>
              <a:avLst/>
              <a:gdLst/>
              <a:ahLst/>
              <a:cxnLst/>
              <a:rect l="l" t="t" r="r" b="b"/>
              <a:pathLst>
                <a:path w="1774660" h="200746">
                  <a:moveTo>
                    <a:pt x="0" y="0"/>
                  </a:moveTo>
                  <a:lnTo>
                    <a:pt x="1774660" y="0"/>
                  </a:lnTo>
                  <a:lnTo>
                    <a:pt x="1774660" y="200746"/>
                  </a:lnTo>
                  <a:lnTo>
                    <a:pt x="0" y="200746"/>
                  </a:lnTo>
                  <a:close/>
                </a:path>
              </a:pathLst>
            </a:custGeom>
            <a:solidFill>
              <a:srgbClr val="F79420"/>
            </a:solidFill>
          </p:spPr>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6577673" y="2030840"/>
            <a:ext cx="1917337" cy="1917337"/>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9420"/>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6738160" y="2184373"/>
            <a:ext cx="1596361" cy="1596361"/>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30" name="Picture 3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95852" y="2451147"/>
            <a:ext cx="880977" cy="1022905"/>
          </a:xfrm>
          <a:prstGeom prst="rect">
            <a:avLst/>
          </a:prstGeom>
        </p:spPr>
      </p:pic>
      <p:sp>
        <p:nvSpPr>
          <p:cNvPr id="31" name="TextBox 31"/>
          <p:cNvSpPr txBox="1"/>
          <p:nvPr/>
        </p:nvSpPr>
        <p:spPr>
          <a:xfrm>
            <a:off x="9787674" y="4329177"/>
            <a:ext cx="7880305" cy="5031767"/>
          </a:xfrm>
          <a:prstGeom prst="rect">
            <a:avLst/>
          </a:prstGeom>
        </p:spPr>
        <p:txBody>
          <a:bodyPr lIns="0" tIns="0" rIns="0" bIns="0" rtlCol="0" anchor="t">
            <a:spAutoFit/>
          </a:bodyPr>
          <a:lstStyle/>
          <a:p>
            <a:pPr>
              <a:lnSpc>
                <a:spcPts val="3342"/>
              </a:lnSpc>
            </a:pPr>
            <a:r>
              <a:rPr lang="en-US" sz="2739">
                <a:solidFill>
                  <a:srgbClr val="115182"/>
                </a:solidFill>
                <a:latin typeface="Montserrat Bold"/>
              </a:rPr>
              <a:t>The innovation management program is enabled and implemented through necessary supports and resources including:</a:t>
            </a:r>
          </a:p>
          <a:p>
            <a:pPr>
              <a:lnSpc>
                <a:spcPts val="3342"/>
              </a:lnSpc>
            </a:pPr>
            <a:endParaRPr lang="en-US" sz="2739">
              <a:solidFill>
                <a:srgbClr val="115182"/>
              </a:solidFill>
              <a:latin typeface="Montserrat Bold"/>
            </a:endParaRPr>
          </a:p>
          <a:p>
            <a:pPr marL="591429" lvl="1" indent="-295715">
              <a:lnSpc>
                <a:spcPts val="3342"/>
              </a:lnSpc>
              <a:buFont typeface="Arial"/>
              <a:buChar char="•"/>
            </a:pPr>
            <a:r>
              <a:rPr lang="en-US" sz="2739">
                <a:solidFill>
                  <a:srgbClr val="115182"/>
                </a:solidFill>
                <a:latin typeface="Montserrat"/>
              </a:rPr>
              <a:t>Leveraging and developing the experience and expertise of the organization and its partners; and</a:t>
            </a:r>
          </a:p>
          <a:p>
            <a:pPr>
              <a:lnSpc>
                <a:spcPts val="3342"/>
              </a:lnSpc>
            </a:pPr>
            <a:endParaRPr lang="en-US" sz="2739">
              <a:solidFill>
                <a:srgbClr val="115182"/>
              </a:solidFill>
              <a:latin typeface="Montserrat"/>
            </a:endParaRPr>
          </a:p>
          <a:p>
            <a:pPr marL="591429" lvl="1" indent="-295715">
              <a:lnSpc>
                <a:spcPts val="3342"/>
              </a:lnSpc>
              <a:buFont typeface="Arial"/>
              <a:buChar char="•"/>
            </a:pPr>
            <a:r>
              <a:rPr lang="en-US" sz="2739">
                <a:solidFill>
                  <a:srgbClr val="115182"/>
                </a:solidFill>
                <a:latin typeface="Montserrat"/>
              </a:rPr>
              <a:t>Dedicated innovation funding (e.g., supporting adoption of digital health solutions) and infrastructure (e.g., innovation management software).</a:t>
            </a:r>
          </a:p>
        </p:txBody>
      </p:sp>
      <p:sp>
        <p:nvSpPr>
          <p:cNvPr id="32" name="TextBox 32"/>
          <p:cNvSpPr txBox="1"/>
          <p:nvPr/>
        </p:nvSpPr>
        <p:spPr>
          <a:xfrm>
            <a:off x="639071" y="4329178"/>
            <a:ext cx="7850621" cy="5031765"/>
          </a:xfrm>
          <a:prstGeom prst="rect">
            <a:avLst/>
          </a:prstGeom>
        </p:spPr>
        <p:txBody>
          <a:bodyPr lIns="0" tIns="0" rIns="0" bIns="0" rtlCol="0" anchor="t">
            <a:spAutoFit/>
          </a:bodyPr>
          <a:lstStyle/>
          <a:p>
            <a:pPr>
              <a:lnSpc>
                <a:spcPts val="3342"/>
              </a:lnSpc>
            </a:pPr>
            <a:r>
              <a:rPr lang="en-US" sz="2740">
                <a:solidFill>
                  <a:srgbClr val="115182"/>
                </a:solidFill>
                <a:latin typeface="Montserrat Bold"/>
              </a:rPr>
              <a:t>Leadership commitment is key to driving innovation through the strategic pillars of the innovation management program:</a:t>
            </a:r>
          </a:p>
          <a:p>
            <a:pPr>
              <a:lnSpc>
                <a:spcPts val="3342"/>
              </a:lnSpc>
            </a:pPr>
            <a:endParaRPr lang="en-US" sz="2740">
              <a:solidFill>
                <a:srgbClr val="115182"/>
              </a:solidFill>
              <a:latin typeface="Montserrat Bold"/>
            </a:endParaRPr>
          </a:p>
          <a:p>
            <a:pPr marL="591567" lvl="1" indent="-295784">
              <a:lnSpc>
                <a:spcPts val="3342"/>
              </a:lnSpc>
              <a:buFont typeface="Arial"/>
              <a:buChar char="•"/>
            </a:pPr>
            <a:r>
              <a:rPr lang="en-US" sz="2740">
                <a:solidFill>
                  <a:srgbClr val="115182"/>
                </a:solidFill>
                <a:latin typeface="Montserrat"/>
              </a:rPr>
              <a:t>Top management is a key driver to foster a culture that supports innovation and creates awareness of its importance;</a:t>
            </a:r>
          </a:p>
          <a:p>
            <a:pPr>
              <a:lnSpc>
                <a:spcPts val="3342"/>
              </a:lnSpc>
            </a:pPr>
            <a:endParaRPr lang="en-US" sz="2740">
              <a:solidFill>
                <a:srgbClr val="115182"/>
              </a:solidFill>
              <a:latin typeface="Montserrat"/>
            </a:endParaRPr>
          </a:p>
          <a:p>
            <a:pPr marL="591567" lvl="1" indent="-295784">
              <a:lnSpc>
                <a:spcPts val="3342"/>
              </a:lnSpc>
              <a:buFont typeface="Arial"/>
              <a:buChar char="•"/>
            </a:pPr>
            <a:r>
              <a:rPr lang="en-US" sz="2740">
                <a:solidFill>
                  <a:srgbClr val="115182"/>
                </a:solidFill>
                <a:latin typeface="Montserrat"/>
              </a:rPr>
              <a:t>They ensure structures, support, and resources are in place for the effective implementation of the innovation management system.</a:t>
            </a:r>
          </a:p>
        </p:txBody>
      </p:sp>
      <p:sp>
        <p:nvSpPr>
          <p:cNvPr id="33" name="TextBox 33"/>
          <p:cNvSpPr txBox="1"/>
          <p:nvPr/>
        </p:nvSpPr>
        <p:spPr>
          <a:xfrm>
            <a:off x="12116100" y="2551254"/>
            <a:ext cx="3593409" cy="713227"/>
          </a:xfrm>
          <a:prstGeom prst="rect">
            <a:avLst/>
          </a:prstGeom>
        </p:spPr>
        <p:txBody>
          <a:bodyPr lIns="0" tIns="0" rIns="0" bIns="0" rtlCol="0" anchor="t">
            <a:spAutoFit/>
          </a:bodyPr>
          <a:lstStyle/>
          <a:p>
            <a:pPr>
              <a:lnSpc>
                <a:spcPts val="5838"/>
              </a:lnSpc>
            </a:pPr>
            <a:r>
              <a:rPr lang="en-US" sz="4170">
                <a:solidFill>
                  <a:srgbClr val="FFFFFF"/>
                </a:solidFill>
                <a:latin typeface="Montserrat Classic"/>
              </a:rPr>
              <a:t>Support</a:t>
            </a:r>
          </a:p>
        </p:txBody>
      </p:sp>
      <p:sp>
        <p:nvSpPr>
          <p:cNvPr id="34" name="TextBox 34"/>
          <p:cNvSpPr txBox="1"/>
          <p:nvPr/>
        </p:nvSpPr>
        <p:spPr>
          <a:xfrm>
            <a:off x="2674520" y="2551254"/>
            <a:ext cx="3401350" cy="713227"/>
          </a:xfrm>
          <a:prstGeom prst="rect">
            <a:avLst/>
          </a:prstGeom>
        </p:spPr>
        <p:txBody>
          <a:bodyPr lIns="0" tIns="0" rIns="0" bIns="0" rtlCol="0" anchor="t">
            <a:spAutoFit/>
          </a:bodyPr>
          <a:lstStyle/>
          <a:p>
            <a:pPr algn="r">
              <a:lnSpc>
                <a:spcPts val="5838"/>
              </a:lnSpc>
            </a:pPr>
            <a:r>
              <a:rPr lang="en-US" sz="4170">
                <a:solidFill>
                  <a:srgbClr val="FFFFFF"/>
                </a:solidFill>
                <a:latin typeface="Montserrat Classic"/>
              </a:rPr>
              <a:t>Leadership</a:t>
            </a:r>
          </a:p>
        </p:txBody>
      </p:sp>
      <p:sp>
        <p:nvSpPr>
          <p:cNvPr id="35" name="TextBox 35"/>
          <p:cNvSpPr txBox="1"/>
          <p:nvPr/>
        </p:nvSpPr>
        <p:spPr>
          <a:xfrm>
            <a:off x="2136465" y="893151"/>
            <a:ext cx="14015070" cy="747164"/>
          </a:xfrm>
          <a:prstGeom prst="rect">
            <a:avLst/>
          </a:prstGeom>
        </p:spPr>
        <p:txBody>
          <a:bodyPr lIns="0" tIns="0" rIns="0" bIns="0" rtlCol="0" anchor="t">
            <a:spAutoFit/>
          </a:bodyPr>
          <a:lstStyle/>
          <a:p>
            <a:pPr algn="ctr">
              <a:lnSpc>
                <a:spcPts val="5543"/>
              </a:lnSpc>
            </a:pPr>
            <a:r>
              <a:rPr lang="en-US" sz="5896">
                <a:solidFill>
                  <a:srgbClr val="FFFFFF"/>
                </a:solidFill>
                <a:latin typeface="Montserrat Classic"/>
              </a:rPr>
              <a:t>Innovation Management </a:t>
            </a:r>
            <a:r>
              <a:rPr lang="en-US" sz="5896">
                <a:solidFill>
                  <a:srgbClr val="FFFFFF"/>
                </a:solidFill>
                <a:latin typeface="Montserrat Classic Bold"/>
              </a:rPr>
              <a:t>Framework</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a:off x="-191878" y="-153139"/>
            <a:ext cx="18479878" cy="2674089"/>
            <a:chOff x="0" y="0"/>
            <a:chExt cx="4867128" cy="704287"/>
          </a:xfrm>
        </p:grpSpPr>
        <p:sp>
          <p:nvSpPr>
            <p:cNvPr id="3" name="Freeform 3"/>
            <p:cNvSpPr/>
            <p:nvPr/>
          </p:nvSpPr>
          <p:spPr>
            <a:xfrm>
              <a:off x="0" y="0"/>
              <a:ext cx="4867128" cy="704287"/>
            </a:xfrm>
            <a:custGeom>
              <a:avLst/>
              <a:gdLst/>
              <a:ahLst/>
              <a:cxnLst/>
              <a:rect l="l" t="t" r="r" b="b"/>
              <a:pathLst>
                <a:path w="4867128" h="704287">
                  <a:moveTo>
                    <a:pt x="0" y="0"/>
                  </a:moveTo>
                  <a:lnTo>
                    <a:pt x="4867128" y="0"/>
                  </a:lnTo>
                  <a:lnTo>
                    <a:pt x="4867128" y="704287"/>
                  </a:lnTo>
                  <a:lnTo>
                    <a:pt x="0" y="704287"/>
                  </a:lnTo>
                  <a:close/>
                </a:path>
              </a:pathLst>
            </a:custGeom>
            <a:solidFill>
              <a:srgbClr val="A0D9F6"/>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5939" y="5439144"/>
            <a:ext cx="18479878" cy="5004798"/>
            <a:chOff x="0" y="0"/>
            <a:chExt cx="4867128" cy="1318136"/>
          </a:xfrm>
        </p:grpSpPr>
        <p:sp>
          <p:nvSpPr>
            <p:cNvPr id="6" name="Freeform 6"/>
            <p:cNvSpPr/>
            <p:nvPr/>
          </p:nvSpPr>
          <p:spPr>
            <a:xfrm>
              <a:off x="0" y="0"/>
              <a:ext cx="4867128" cy="1318136"/>
            </a:xfrm>
            <a:custGeom>
              <a:avLst/>
              <a:gdLst/>
              <a:ahLst/>
              <a:cxnLst/>
              <a:rect l="l" t="t" r="r" b="b"/>
              <a:pathLst>
                <a:path w="4867128" h="1318136">
                  <a:moveTo>
                    <a:pt x="0" y="0"/>
                  </a:moveTo>
                  <a:lnTo>
                    <a:pt x="4867128" y="0"/>
                  </a:lnTo>
                  <a:lnTo>
                    <a:pt x="4867128" y="1318136"/>
                  </a:lnTo>
                  <a:lnTo>
                    <a:pt x="0" y="1318136"/>
                  </a:lnTo>
                  <a:close/>
                </a:path>
              </a:pathLst>
            </a:custGeom>
            <a:solidFill>
              <a:srgbClr val="F2F2F2"/>
            </a:solidFill>
            <a:ln w="19050">
              <a:solidFill>
                <a:srgbClr val="115182"/>
              </a:solidFill>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AutoShape 8"/>
          <p:cNvSpPr/>
          <p:nvPr/>
        </p:nvSpPr>
        <p:spPr>
          <a:xfrm>
            <a:off x="537246" y="6603304"/>
            <a:ext cx="4186791" cy="1471829"/>
          </a:xfrm>
          <a:prstGeom prst="rect">
            <a:avLst/>
          </a:prstGeom>
          <a:solidFill>
            <a:srgbClr val="FFFFFF"/>
          </a:solidFill>
        </p:spPr>
      </p:sp>
      <p:grpSp>
        <p:nvGrpSpPr>
          <p:cNvPr id="9" name="Group 9"/>
          <p:cNvGrpSpPr/>
          <p:nvPr/>
        </p:nvGrpSpPr>
        <p:grpSpPr>
          <a:xfrm>
            <a:off x="851551" y="6849554"/>
            <a:ext cx="998379" cy="998379"/>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9420"/>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7576" y="6962123"/>
            <a:ext cx="566329" cy="754191"/>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90463" y="457621"/>
            <a:ext cx="2291451" cy="2091904"/>
          </a:xfrm>
          <a:prstGeom prst="rect">
            <a:avLst/>
          </a:prstGeom>
        </p:spPr>
      </p:pic>
      <p:sp>
        <p:nvSpPr>
          <p:cNvPr id="14" name="AutoShape 14"/>
          <p:cNvSpPr/>
          <p:nvPr/>
        </p:nvSpPr>
        <p:spPr>
          <a:xfrm>
            <a:off x="4895047" y="6612829"/>
            <a:ext cx="4186791" cy="1471829"/>
          </a:xfrm>
          <a:prstGeom prst="rect">
            <a:avLst/>
          </a:prstGeom>
          <a:solidFill>
            <a:srgbClr val="FFFFFF"/>
          </a:solidFill>
        </p:spPr>
      </p:sp>
      <p:grpSp>
        <p:nvGrpSpPr>
          <p:cNvPr id="15" name="Group 15"/>
          <p:cNvGrpSpPr/>
          <p:nvPr/>
        </p:nvGrpSpPr>
        <p:grpSpPr>
          <a:xfrm>
            <a:off x="5195860" y="6849554"/>
            <a:ext cx="998379" cy="998379"/>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9420"/>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AutoShape 18"/>
          <p:cNvSpPr/>
          <p:nvPr/>
        </p:nvSpPr>
        <p:spPr>
          <a:xfrm>
            <a:off x="9252849" y="6622354"/>
            <a:ext cx="4186791" cy="1471829"/>
          </a:xfrm>
          <a:prstGeom prst="rect">
            <a:avLst/>
          </a:prstGeom>
          <a:solidFill>
            <a:srgbClr val="FFFFFF"/>
          </a:solidFill>
        </p:spPr>
      </p:sp>
      <p:grpSp>
        <p:nvGrpSpPr>
          <p:cNvPr id="19" name="Group 19"/>
          <p:cNvGrpSpPr/>
          <p:nvPr/>
        </p:nvGrpSpPr>
        <p:grpSpPr>
          <a:xfrm>
            <a:off x="9553662" y="6859079"/>
            <a:ext cx="998379" cy="998379"/>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9420"/>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2" name="AutoShape 22"/>
          <p:cNvSpPr/>
          <p:nvPr/>
        </p:nvSpPr>
        <p:spPr>
          <a:xfrm>
            <a:off x="13610650" y="6631879"/>
            <a:ext cx="4186791" cy="1471829"/>
          </a:xfrm>
          <a:prstGeom prst="rect">
            <a:avLst/>
          </a:prstGeom>
          <a:solidFill>
            <a:srgbClr val="FFFFFF"/>
          </a:solidFill>
        </p:spPr>
      </p:sp>
      <p:grpSp>
        <p:nvGrpSpPr>
          <p:cNvPr id="23" name="Group 23"/>
          <p:cNvGrpSpPr/>
          <p:nvPr/>
        </p:nvGrpSpPr>
        <p:grpSpPr>
          <a:xfrm>
            <a:off x="13911464" y="6868604"/>
            <a:ext cx="998379" cy="998379"/>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9420"/>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6" name="AutoShape 26"/>
          <p:cNvSpPr/>
          <p:nvPr/>
        </p:nvSpPr>
        <p:spPr>
          <a:xfrm>
            <a:off x="2763552" y="8259260"/>
            <a:ext cx="4186791" cy="1471829"/>
          </a:xfrm>
          <a:prstGeom prst="rect">
            <a:avLst/>
          </a:prstGeom>
          <a:solidFill>
            <a:srgbClr val="FFFFFF"/>
          </a:solidFill>
        </p:spPr>
      </p:sp>
      <p:grpSp>
        <p:nvGrpSpPr>
          <p:cNvPr id="27" name="Group 27"/>
          <p:cNvGrpSpPr/>
          <p:nvPr/>
        </p:nvGrpSpPr>
        <p:grpSpPr>
          <a:xfrm>
            <a:off x="3064365" y="8495985"/>
            <a:ext cx="998379" cy="998379"/>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9420"/>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0" name="AutoShape 30"/>
          <p:cNvSpPr/>
          <p:nvPr/>
        </p:nvSpPr>
        <p:spPr>
          <a:xfrm>
            <a:off x="7131318" y="8249735"/>
            <a:ext cx="4186791" cy="1471829"/>
          </a:xfrm>
          <a:prstGeom prst="rect">
            <a:avLst/>
          </a:prstGeom>
          <a:solidFill>
            <a:srgbClr val="FFFFFF"/>
          </a:solidFill>
        </p:spPr>
      </p:sp>
      <p:grpSp>
        <p:nvGrpSpPr>
          <p:cNvPr id="31" name="Group 31"/>
          <p:cNvGrpSpPr/>
          <p:nvPr/>
        </p:nvGrpSpPr>
        <p:grpSpPr>
          <a:xfrm>
            <a:off x="7432131" y="8486460"/>
            <a:ext cx="998379" cy="998379"/>
            <a:chOff x="0" y="0"/>
            <a:chExt cx="812800" cy="812800"/>
          </a:xfrm>
        </p:grpSpPr>
        <p:sp>
          <p:nvSpPr>
            <p:cNvPr id="32" name="Freeform 3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9420"/>
            </a:solidFill>
          </p:spPr>
        </p:sp>
        <p:sp>
          <p:nvSpPr>
            <p:cNvPr id="33" name="TextBox 3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4" name="AutoShape 34"/>
          <p:cNvSpPr/>
          <p:nvPr/>
        </p:nvSpPr>
        <p:spPr>
          <a:xfrm>
            <a:off x="11499084" y="8259260"/>
            <a:ext cx="4186791" cy="1471829"/>
          </a:xfrm>
          <a:prstGeom prst="rect">
            <a:avLst/>
          </a:prstGeom>
          <a:solidFill>
            <a:srgbClr val="FFFFFF"/>
          </a:solidFill>
        </p:spPr>
      </p:sp>
      <p:grpSp>
        <p:nvGrpSpPr>
          <p:cNvPr id="35" name="Group 35"/>
          <p:cNvGrpSpPr/>
          <p:nvPr/>
        </p:nvGrpSpPr>
        <p:grpSpPr>
          <a:xfrm>
            <a:off x="11799897" y="8495985"/>
            <a:ext cx="998379" cy="998379"/>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9420"/>
            </a:solidFill>
          </p:spPr>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38" name="Picture 3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69304" y="7005082"/>
            <a:ext cx="651492" cy="687590"/>
          </a:xfrm>
          <a:prstGeom prst="rect">
            <a:avLst/>
          </a:prstGeom>
        </p:spPr>
      </p:pic>
      <p:pic>
        <p:nvPicPr>
          <p:cNvPr id="39" name="Picture 3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134227" y="7006694"/>
            <a:ext cx="552852" cy="703150"/>
          </a:xfrm>
          <a:prstGeom prst="rect">
            <a:avLst/>
          </a:prstGeom>
        </p:spPr>
      </p:pic>
      <p:pic>
        <p:nvPicPr>
          <p:cNvPr id="40" name="Picture 4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726192" y="6981173"/>
            <a:ext cx="653318" cy="754191"/>
          </a:xfrm>
          <a:prstGeom prst="rect">
            <a:avLst/>
          </a:prstGeom>
        </p:spPr>
      </p:pic>
      <p:pic>
        <p:nvPicPr>
          <p:cNvPr id="41" name="Picture 4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518498" y="8872167"/>
            <a:ext cx="825644" cy="288975"/>
          </a:xfrm>
          <a:prstGeom prst="rect">
            <a:avLst/>
          </a:prstGeom>
        </p:spPr>
      </p:pic>
      <p:pic>
        <p:nvPicPr>
          <p:cNvPr id="42" name="Picture 4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208012" y="8632462"/>
            <a:ext cx="711085" cy="706640"/>
          </a:xfrm>
          <a:prstGeom prst="rect">
            <a:avLst/>
          </a:prstGeom>
        </p:spPr>
      </p:pic>
      <p:pic>
        <p:nvPicPr>
          <p:cNvPr id="43" name="Picture 4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985626" y="8639559"/>
            <a:ext cx="626922" cy="754191"/>
          </a:xfrm>
          <a:prstGeom prst="rect">
            <a:avLst/>
          </a:prstGeom>
        </p:spPr>
      </p:pic>
      <p:sp>
        <p:nvSpPr>
          <p:cNvPr id="44" name="TextBox 44"/>
          <p:cNvSpPr txBox="1"/>
          <p:nvPr/>
        </p:nvSpPr>
        <p:spPr>
          <a:xfrm>
            <a:off x="548002" y="5803792"/>
            <a:ext cx="11279046" cy="478003"/>
          </a:xfrm>
          <a:prstGeom prst="rect">
            <a:avLst/>
          </a:prstGeom>
        </p:spPr>
        <p:txBody>
          <a:bodyPr lIns="0" tIns="0" rIns="0" bIns="0" rtlCol="0" anchor="t">
            <a:spAutoFit/>
          </a:bodyPr>
          <a:lstStyle/>
          <a:p>
            <a:pPr>
              <a:lnSpc>
                <a:spcPts val="3733"/>
              </a:lnSpc>
            </a:pPr>
            <a:r>
              <a:rPr lang="en-US" sz="3059">
                <a:solidFill>
                  <a:srgbClr val="115182"/>
                </a:solidFill>
                <a:latin typeface="Montserrat Classic Bold"/>
              </a:rPr>
              <a:t>KEY PLATFORM FUNCTIONALITIES</a:t>
            </a:r>
          </a:p>
        </p:txBody>
      </p:sp>
      <p:sp>
        <p:nvSpPr>
          <p:cNvPr id="45" name="AutoShape 45"/>
          <p:cNvSpPr/>
          <p:nvPr/>
        </p:nvSpPr>
        <p:spPr>
          <a:xfrm flipV="1">
            <a:off x="7644565" y="6052319"/>
            <a:ext cx="10643435" cy="14288"/>
          </a:xfrm>
          <a:prstGeom prst="line">
            <a:avLst/>
          </a:prstGeom>
          <a:ln w="9525" cap="flat">
            <a:solidFill>
              <a:srgbClr val="115182"/>
            </a:solidFill>
            <a:prstDash val="solid"/>
            <a:headEnd type="none" w="sm" len="sm"/>
            <a:tailEnd type="none" w="sm" len="sm"/>
          </a:ln>
        </p:spPr>
      </p:sp>
      <p:pic>
        <p:nvPicPr>
          <p:cNvPr id="46" name="Picture 4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9198" y="448096"/>
            <a:ext cx="2291451" cy="2091904"/>
          </a:xfrm>
          <a:prstGeom prst="rect">
            <a:avLst/>
          </a:prstGeom>
        </p:spPr>
      </p:pic>
      <p:sp>
        <p:nvSpPr>
          <p:cNvPr id="47" name="TextBox 47"/>
          <p:cNvSpPr txBox="1"/>
          <p:nvPr/>
        </p:nvSpPr>
        <p:spPr>
          <a:xfrm>
            <a:off x="2593049" y="629071"/>
            <a:ext cx="13145014" cy="1419666"/>
          </a:xfrm>
          <a:prstGeom prst="rect">
            <a:avLst/>
          </a:prstGeom>
        </p:spPr>
        <p:txBody>
          <a:bodyPr lIns="0" tIns="0" rIns="0" bIns="0" rtlCol="0" anchor="t">
            <a:spAutoFit/>
          </a:bodyPr>
          <a:lstStyle/>
          <a:p>
            <a:pPr algn="ctr">
              <a:lnSpc>
                <a:spcPts val="5393"/>
              </a:lnSpc>
            </a:pPr>
            <a:r>
              <a:rPr lang="en-US" sz="6059">
                <a:solidFill>
                  <a:srgbClr val="115182"/>
                </a:solidFill>
                <a:latin typeface="Montserrat Classic"/>
              </a:rPr>
              <a:t>Leveraging an Innovation Management Platform</a:t>
            </a:r>
          </a:p>
        </p:txBody>
      </p:sp>
      <p:sp>
        <p:nvSpPr>
          <p:cNvPr id="48" name="TextBox 48"/>
          <p:cNvSpPr txBox="1"/>
          <p:nvPr/>
        </p:nvSpPr>
        <p:spPr>
          <a:xfrm>
            <a:off x="657033" y="2978887"/>
            <a:ext cx="17017046" cy="1993532"/>
          </a:xfrm>
          <a:prstGeom prst="rect">
            <a:avLst/>
          </a:prstGeom>
        </p:spPr>
        <p:txBody>
          <a:bodyPr lIns="0" tIns="0" rIns="0" bIns="0" rtlCol="0" anchor="t">
            <a:spAutoFit/>
          </a:bodyPr>
          <a:lstStyle/>
          <a:p>
            <a:pPr marL="552253" lvl="1" indent="-276127">
              <a:lnSpc>
                <a:spcPts val="3197"/>
              </a:lnSpc>
              <a:buFont typeface="Arial"/>
              <a:buChar char="•"/>
            </a:pPr>
            <a:r>
              <a:rPr lang="en-US" sz="2557">
                <a:solidFill>
                  <a:srgbClr val="115182"/>
                </a:solidFill>
                <a:latin typeface="Montserrat"/>
              </a:rPr>
              <a:t>Given the complex nature of innovation management and the interplay between multiple partners, adopting a software solution provides support for various innovation activities. </a:t>
            </a:r>
          </a:p>
          <a:p>
            <a:pPr>
              <a:lnSpc>
                <a:spcPts val="3197"/>
              </a:lnSpc>
            </a:pPr>
            <a:endParaRPr lang="en-US" sz="2557">
              <a:solidFill>
                <a:srgbClr val="115182"/>
              </a:solidFill>
              <a:latin typeface="Montserrat"/>
            </a:endParaRPr>
          </a:p>
          <a:p>
            <a:pPr marL="552253" lvl="1" indent="-276127">
              <a:lnSpc>
                <a:spcPts val="3197"/>
              </a:lnSpc>
              <a:buFont typeface="Arial"/>
              <a:buChar char="•"/>
            </a:pPr>
            <a:r>
              <a:rPr lang="en-US" sz="2557">
                <a:solidFill>
                  <a:srgbClr val="115182"/>
                </a:solidFill>
                <a:latin typeface="Montserrat"/>
              </a:rPr>
              <a:t>Further, as guided by </a:t>
            </a:r>
            <a:r>
              <a:rPr lang="en-US" sz="2557">
                <a:solidFill>
                  <a:srgbClr val="115182"/>
                </a:solidFill>
                <a:latin typeface="Montserrat Bold"/>
              </a:rPr>
              <a:t>ISO 56002</a:t>
            </a:r>
            <a:r>
              <a:rPr lang="en-US" sz="2557">
                <a:solidFill>
                  <a:srgbClr val="115182"/>
                </a:solidFill>
                <a:latin typeface="Montserrat"/>
              </a:rPr>
              <a:t>, the use of an innovation management platform was identified as a tool that would enable MOH to mature and better manage its innovation management program.</a:t>
            </a:r>
          </a:p>
        </p:txBody>
      </p:sp>
      <p:sp>
        <p:nvSpPr>
          <p:cNvPr id="49" name="TextBox 49"/>
          <p:cNvSpPr txBox="1"/>
          <p:nvPr/>
        </p:nvSpPr>
        <p:spPr>
          <a:xfrm>
            <a:off x="2021380" y="7005082"/>
            <a:ext cx="2549817" cy="715899"/>
          </a:xfrm>
          <a:prstGeom prst="rect">
            <a:avLst/>
          </a:prstGeom>
        </p:spPr>
        <p:txBody>
          <a:bodyPr lIns="0" tIns="0" rIns="0" bIns="0" rtlCol="0" anchor="t">
            <a:spAutoFit/>
          </a:bodyPr>
          <a:lstStyle/>
          <a:p>
            <a:pPr>
              <a:lnSpc>
                <a:spcPts val="2807"/>
              </a:lnSpc>
            </a:pPr>
            <a:r>
              <a:rPr lang="en-US" sz="2599">
                <a:solidFill>
                  <a:srgbClr val="115182"/>
                </a:solidFill>
                <a:latin typeface="Montserrat Classic"/>
              </a:rPr>
              <a:t>Ideation and Content</a:t>
            </a:r>
          </a:p>
        </p:txBody>
      </p:sp>
      <p:sp>
        <p:nvSpPr>
          <p:cNvPr id="50" name="TextBox 50"/>
          <p:cNvSpPr txBox="1"/>
          <p:nvPr/>
        </p:nvSpPr>
        <p:spPr>
          <a:xfrm>
            <a:off x="6379181" y="7014607"/>
            <a:ext cx="2549817" cy="715899"/>
          </a:xfrm>
          <a:prstGeom prst="rect">
            <a:avLst/>
          </a:prstGeom>
        </p:spPr>
        <p:txBody>
          <a:bodyPr lIns="0" tIns="0" rIns="0" bIns="0" rtlCol="0" anchor="t">
            <a:spAutoFit/>
          </a:bodyPr>
          <a:lstStyle/>
          <a:p>
            <a:pPr>
              <a:lnSpc>
                <a:spcPts val="2807"/>
              </a:lnSpc>
            </a:pPr>
            <a:r>
              <a:rPr lang="en-US" sz="2599">
                <a:solidFill>
                  <a:srgbClr val="115182"/>
                </a:solidFill>
                <a:latin typeface="Montserrat Classic"/>
              </a:rPr>
              <a:t>Collaboration &amp; Gamification</a:t>
            </a:r>
          </a:p>
        </p:txBody>
      </p:sp>
      <p:sp>
        <p:nvSpPr>
          <p:cNvPr id="51" name="TextBox 51"/>
          <p:cNvSpPr txBox="1"/>
          <p:nvPr/>
        </p:nvSpPr>
        <p:spPr>
          <a:xfrm>
            <a:off x="10736983" y="7024132"/>
            <a:ext cx="2549817" cy="715899"/>
          </a:xfrm>
          <a:prstGeom prst="rect">
            <a:avLst/>
          </a:prstGeom>
        </p:spPr>
        <p:txBody>
          <a:bodyPr lIns="0" tIns="0" rIns="0" bIns="0" rtlCol="0" anchor="t">
            <a:spAutoFit/>
          </a:bodyPr>
          <a:lstStyle/>
          <a:p>
            <a:pPr>
              <a:lnSpc>
                <a:spcPts val="2807"/>
              </a:lnSpc>
            </a:pPr>
            <a:r>
              <a:rPr lang="en-US" sz="2599">
                <a:solidFill>
                  <a:srgbClr val="115182"/>
                </a:solidFill>
                <a:latin typeface="Montserrat Classic"/>
              </a:rPr>
              <a:t>Workflow &amp; Automation</a:t>
            </a:r>
          </a:p>
        </p:txBody>
      </p:sp>
      <p:sp>
        <p:nvSpPr>
          <p:cNvPr id="52" name="TextBox 52"/>
          <p:cNvSpPr txBox="1"/>
          <p:nvPr/>
        </p:nvSpPr>
        <p:spPr>
          <a:xfrm>
            <a:off x="15094785" y="7033657"/>
            <a:ext cx="2549817" cy="715899"/>
          </a:xfrm>
          <a:prstGeom prst="rect">
            <a:avLst/>
          </a:prstGeom>
        </p:spPr>
        <p:txBody>
          <a:bodyPr lIns="0" tIns="0" rIns="0" bIns="0" rtlCol="0" anchor="t">
            <a:spAutoFit/>
          </a:bodyPr>
          <a:lstStyle/>
          <a:p>
            <a:pPr>
              <a:lnSpc>
                <a:spcPts val="2807"/>
              </a:lnSpc>
            </a:pPr>
            <a:r>
              <a:rPr lang="en-US" sz="2599">
                <a:solidFill>
                  <a:srgbClr val="115182"/>
                </a:solidFill>
                <a:latin typeface="Montserrat Classic"/>
              </a:rPr>
              <a:t>Tasks, Projects and Portfolios</a:t>
            </a:r>
          </a:p>
        </p:txBody>
      </p:sp>
      <p:sp>
        <p:nvSpPr>
          <p:cNvPr id="53" name="TextBox 53"/>
          <p:cNvSpPr txBox="1"/>
          <p:nvPr/>
        </p:nvSpPr>
        <p:spPr>
          <a:xfrm>
            <a:off x="4247686" y="8661037"/>
            <a:ext cx="2549817" cy="715899"/>
          </a:xfrm>
          <a:prstGeom prst="rect">
            <a:avLst/>
          </a:prstGeom>
        </p:spPr>
        <p:txBody>
          <a:bodyPr lIns="0" tIns="0" rIns="0" bIns="0" rtlCol="0" anchor="t">
            <a:spAutoFit/>
          </a:bodyPr>
          <a:lstStyle/>
          <a:p>
            <a:pPr>
              <a:lnSpc>
                <a:spcPts val="2807"/>
              </a:lnSpc>
            </a:pPr>
            <a:r>
              <a:rPr lang="en-US" sz="2599">
                <a:solidFill>
                  <a:srgbClr val="115182"/>
                </a:solidFill>
                <a:latin typeface="Montserrat Classic"/>
              </a:rPr>
              <a:t>Views, Reports &amp; Dashboards</a:t>
            </a:r>
          </a:p>
        </p:txBody>
      </p:sp>
      <p:sp>
        <p:nvSpPr>
          <p:cNvPr id="54" name="TextBox 54"/>
          <p:cNvSpPr txBox="1"/>
          <p:nvPr/>
        </p:nvSpPr>
        <p:spPr>
          <a:xfrm>
            <a:off x="8615452" y="8651512"/>
            <a:ext cx="2549817" cy="715899"/>
          </a:xfrm>
          <a:prstGeom prst="rect">
            <a:avLst/>
          </a:prstGeom>
        </p:spPr>
        <p:txBody>
          <a:bodyPr lIns="0" tIns="0" rIns="0" bIns="0" rtlCol="0" anchor="t">
            <a:spAutoFit/>
          </a:bodyPr>
          <a:lstStyle/>
          <a:p>
            <a:pPr>
              <a:lnSpc>
                <a:spcPts val="2807"/>
              </a:lnSpc>
            </a:pPr>
            <a:r>
              <a:rPr lang="en-US" sz="2599">
                <a:solidFill>
                  <a:srgbClr val="115182"/>
                </a:solidFill>
                <a:latin typeface="Montserrat Classic"/>
              </a:rPr>
              <a:t>Use-Case Support</a:t>
            </a:r>
          </a:p>
        </p:txBody>
      </p:sp>
      <p:sp>
        <p:nvSpPr>
          <p:cNvPr id="55" name="TextBox 55"/>
          <p:cNvSpPr txBox="1"/>
          <p:nvPr/>
        </p:nvSpPr>
        <p:spPr>
          <a:xfrm>
            <a:off x="12983218" y="8661037"/>
            <a:ext cx="2549817" cy="715899"/>
          </a:xfrm>
          <a:prstGeom prst="rect">
            <a:avLst/>
          </a:prstGeom>
        </p:spPr>
        <p:txBody>
          <a:bodyPr lIns="0" tIns="0" rIns="0" bIns="0" rtlCol="0" anchor="t">
            <a:spAutoFit/>
          </a:bodyPr>
          <a:lstStyle/>
          <a:p>
            <a:pPr>
              <a:lnSpc>
                <a:spcPts val="2807"/>
              </a:lnSpc>
            </a:pPr>
            <a:r>
              <a:rPr lang="en-US" sz="2599">
                <a:solidFill>
                  <a:srgbClr val="115182"/>
                </a:solidFill>
                <a:latin typeface="Montserrat Classic"/>
              </a:rPr>
              <a:t>AI &amp; Advanced Analytics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15182"/>
        </a:solidFill>
        <a:effectLst/>
      </p:bgPr>
    </p:bg>
    <p:spTree>
      <p:nvGrpSpPr>
        <p:cNvPr id="1" name=""/>
        <p:cNvGrpSpPr/>
        <p:nvPr/>
      </p:nvGrpSpPr>
      <p:grpSpPr>
        <a:xfrm>
          <a:off x="0" y="0"/>
          <a:ext cx="0" cy="0"/>
          <a:chOff x="0" y="0"/>
          <a:chExt cx="0" cy="0"/>
        </a:xfrm>
      </p:grpSpPr>
      <p:grpSp>
        <p:nvGrpSpPr>
          <p:cNvPr id="2" name="Group 2"/>
          <p:cNvGrpSpPr/>
          <p:nvPr/>
        </p:nvGrpSpPr>
        <p:grpSpPr>
          <a:xfrm>
            <a:off x="8421217" y="664121"/>
            <a:ext cx="9188818" cy="8584654"/>
            <a:chOff x="0" y="0"/>
            <a:chExt cx="2534690" cy="2368034"/>
          </a:xfrm>
        </p:grpSpPr>
        <p:sp>
          <p:nvSpPr>
            <p:cNvPr id="3" name="Freeform 3"/>
            <p:cNvSpPr/>
            <p:nvPr/>
          </p:nvSpPr>
          <p:spPr>
            <a:xfrm>
              <a:off x="0" y="0"/>
              <a:ext cx="2534690" cy="2368034"/>
            </a:xfrm>
            <a:custGeom>
              <a:avLst/>
              <a:gdLst/>
              <a:ahLst/>
              <a:cxnLst/>
              <a:rect l="l" t="t" r="r" b="b"/>
              <a:pathLst>
                <a:path w="2534690" h="2368034">
                  <a:moveTo>
                    <a:pt x="0" y="0"/>
                  </a:moveTo>
                  <a:lnTo>
                    <a:pt x="2534690" y="0"/>
                  </a:lnTo>
                  <a:lnTo>
                    <a:pt x="2534690" y="2368034"/>
                  </a:lnTo>
                  <a:lnTo>
                    <a:pt x="0" y="2368034"/>
                  </a:lnTo>
                  <a:close/>
                </a:path>
              </a:pathLst>
            </a:custGeom>
            <a:solidFill>
              <a:srgbClr val="A0D9F6"/>
            </a:solidFill>
            <a:ln w="28575">
              <a:solidFill>
                <a:srgbClr val="F79420"/>
              </a:solidFill>
            </a:ln>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pic>
        <p:nvPicPr>
          <p:cNvPr id="5" name="Picture 5"/>
          <p:cNvPicPr>
            <a:picLocks noChangeAspect="1"/>
          </p:cNvPicPr>
          <p:nvPr/>
        </p:nvPicPr>
        <p:blipFill>
          <a:blip r:embed="rId2"/>
          <a:srcRect l="15775" t="12398" r="4779"/>
          <a:stretch>
            <a:fillRect/>
          </a:stretch>
        </p:blipFill>
        <p:spPr>
          <a:xfrm>
            <a:off x="9199930" y="1444607"/>
            <a:ext cx="8114741" cy="7491277"/>
          </a:xfrm>
          <a:prstGeom prst="rect">
            <a:avLst/>
          </a:prstGeom>
        </p:spPr>
      </p:pic>
      <p:sp>
        <p:nvSpPr>
          <p:cNvPr id="6" name="AutoShape 6"/>
          <p:cNvSpPr/>
          <p:nvPr/>
        </p:nvSpPr>
        <p:spPr>
          <a:xfrm>
            <a:off x="1028748" y="4653081"/>
            <a:ext cx="3754195" cy="19050"/>
          </a:xfrm>
          <a:prstGeom prst="line">
            <a:avLst/>
          </a:prstGeom>
          <a:ln w="19050" cap="flat">
            <a:solidFill>
              <a:srgbClr val="FFFFFF"/>
            </a:solidFill>
            <a:prstDash val="solid"/>
            <a:headEnd type="none" w="sm" len="sm"/>
            <a:tailEnd type="none" w="sm" len="sm"/>
          </a:ln>
        </p:spPr>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705851" y="9437337"/>
            <a:ext cx="560059" cy="560059"/>
          </a:xfrm>
          <a:prstGeom prst="rect">
            <a:avLst/>
          </a:prstGeom>
        </p:spPr>
      </p:pic>
      <p:sp>
        <p:nvSpPr>
          <p:cNvPr id="8" name="TextBox 8"/>
          <p:cNvSpPr txBox="1"/>
          <p:nvPr/>
        </p:nvSpPr>
        <p:spPr>
          <a:xfrm>
            <a:off x="1028700" y="1287951"/>
            <a:ext cx="7043025" cy="2650948"/>
          </a:xfrm>
          <a:prstGeom prst="rect">
            <a:avLst/>
          </a:prstGeom>
        </p:spPr>
        <p:txBody>
          <a:bodyPr lIns="0" tIns="0" rIns="0" bIns="0" rtlCol="0" anchor="t">
            <a:spAutoFit/>
          </a:bodyPr>
          <a:lstStyle/>
          <a:p>
            <a:pPr>
              <a:lnSpc>
                <a:spcPts val="6784"/>
              </a:lnSpc>
            </a:pPr>
            <a:r>
              <a:rPr lang="en-US" sz="7798" spc="70">
                <a:solidFill>
                  <a:srgbClr val="FFFFFF"/>
                </a:solidFill>
                <a:latin typeface="Montserrat Classic"/>
              </a:rPr>
              <a:t>Innovation Health</a:t>
            </a:r>
            <a:r>
              <a:rPr lang="en-US" sz="7798" spc="70">
                <a:solidFill>
                  <a:srgbClr val="FFFFFF"/>
                </a:solidFill>
                <a:latin typeface="Montserrat Classic Bold"/>
              </a:rPr>
              <a:t> </a:t>
            </a:r>
            <a:r>
              <a:rPr lang="en-US" sz="7798" spc="70">
                <a:solidFill>
                  <a:srgbClr val="F79420"/>
                </a:solidFill>
                <a:latin typeface="Montserrat Classic Bold"/>
              </a:rPr>
              <a:t>Checkup</a:t>
            </a:r>
          </a:p>
        </p:txBody>
      </p:sp>
      <p:sp>
        <p:nvSpPr>
          <p:cNvPr id="9" name="TextBox 9"/>
          <p:cNvSpPr txBox="1"/>
          <p:nvPr/>
        </p:nvSpPr>
        <p:spPr>
          <a:xfrm>
            <a:off x="1028700" y="5167031"/>
            <a:ext cx="6682144" cy="3768852"/>
          </a:xfrm>
          <a:prstGeom prst="rect">
            <a:avLst/>
          </a:prstGeom>
        </p:spPr>
        <p:txBody>
          <a:bodyPr lIns="0" tIns="0" rIns="0" bIns="0" rtlCol="0" anchor="t">
            <a:spAutoFit/>
          </a:bodyPr>
          <a:lstStyle/>
          <a:p>
            <a:pPr>
              <a:lnSpc>
                <a:spcPts val="3318"/>
              </a:lnSpc>
            </a:pPr>
            <a:r>
              <a:rPr lang="en-US" sz="2370">
                <a:solidFill>
                  <a:srgbClr val="FFFFFF"/>
                </a:solidFill>
                <a:latin typeface="Montserrat"/>
              </a:rPr>
              <a:t>By performing an internal assessment of our alignment with ISO 56002 principles and processes, we'll be able to better understand the current state of the Ministry’s innovation management system and identify areas to focus on. The Ministry uses Planbox’s Innovation Management Test as a supplementary, more rapid self-assessment tool. </a:t>
            </a:r>
          </a:p>
        </p:txBody>
      </p:sp>
      <p:sp>
        <p:nvSpPr>
          <p:cNvPr id="10" name="TextBox 10"/>
          <p:cNvSpPr txBox="1"/>
          <p:nvPr/>
        </p:nvSpPr>
        <p:spPr>
          <a:xfrm>
            <a:off x="10538035" y="9422442"/>
            <a:ext cx="5787366" cy="532700"/>
          </a:xfrm>
          <a:prstGeom prst="rect">
            <a:avLst/>
          </a:prstGeom>
        </p:spPr>
        <p:txBody>
          <a:bodyPr lIns="0" tIns="0" rIns="0" bIns="0" rtlCol="0" anchor="t">
            <a:spAutoFit/>
          </a:bodyPr>
          <a:lstStyle/>
          <a:p>
            <a:pPr>
              <a:lnSpc>
                <a:spcPts val="4461"/>
              </a:lnSpc>
              <a:spcBef>
                <a:spcPct val="0"/>
              </a:spcBef>
            </a:pPr>
            <a:r>
              <a:rPr lang="en-US" sz="3186" spc="95">
                <a:solidFill>
                  <a:srgbClr val="FFFFFF"/>
                </a:solidFill>
                <a:latin typeface="Montserrat Classic Bold"/>
              </a:rPr>
              <a:t>www.planbox.com/</a:t>
            </a:r>
            <a:r>
              <a:rPr lang="en-US" sz="3186" spc="95">
                <a:solidFill>
                  <a:srgbClr val="F79420"/>
                </a:solidFill>
                <a:latin typeface="Montserrat Classic Bold"/>
              </a:rPr>
              <a:t>imtest</a:t>
            </a:r>
          </a:p>
        </p:txBody>
      </p:sp>
      <p:sp>
        <p:nvSpPr>
          <p:cNvPr id="11" name="TextBox 11"/>
          <p:cNvSpPr txBox="1"/>
          <p:nvPr/>
        </p:nvSpPr>
        <p:spPr>
          <a:xfrm>
            <a:off x="12858003" y="992676"/>
            <a:ext cx="4155709" cy="451931"/>
          </a:xfrm>
          <a:prstGeom prst="rect">
            <a:avLst/>
          </a:prstGeom>
        </p:spPr>
        <p:txBody>
          <a:bodyPr lIns="0" tIns="0" rIns="0" bIns="0" rtlCol="0" anchor="t">
            <a:spAutoFit/>
          </a:bodyPr>
          <a:lstStyle/>
          <a:p>
            <a:pPr algn="ctr">
              <a:lnSpc>
                <a:spcPts val="3781"/>
              </a:lnSpc>
            </a:pPr>
            <a:r>
              <a:rPr lang="en-US" sz="2700">
                <a:solidFill>
                  <a:srgbClr val="034799"/>
                </a:solidFill>
                <a:latin typeface="Montserrat Classic"/>
              </a:rPr>
              <a:t>Core Areas to Develop</a:t>
            </a:r>
          </a:p>
        </p:txBody>
      </p:sp>
      <p:sp>
        <p:nvSpPr>
          <p:cNvPr id="12" name="TextBox 12"/>
          <p:cNvSpPr txBox="1"/>
          <p:nvPr/>
        </p:nvSpPr>
        <p:spPr>
          <a:xfrm rot="-5400000">
            <a:off x="6578122" y="6208066"/>
            <a:ext cx="4662816" cy="451901"/>
          </a:xfrm>
          <a:prstGeom prst="rect">
            <a:avLst/>
          </a:prstGeom>
        </p:spPr>
        <p:txBody>
          <a:bodyPr lIns="0" tIns="0" rIns="0" bIns="0" rtlCol="0" anchor="t">
            <a:spAutoFit/>
          </a:bodyPr>
          <a:lstStyle/>
          <a:p>
            <a:pPr algn="ctr">
              <a:lnSpc>
                <a:spcPts val="3782"/>
              </a:lnSpc>
            </a:pPr>
            <a:r>
              <a:rPr lang="en-US" sz="2702">
                <a:solidFill>
                  <a:srgbClr val="034799"/>
                </a:solidFill>
                <a:latin typeface="Montserrat Classic"/>
              </a:rPr>
              <a:t>Capability Maturity Levels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AutoShape 2"/>
          <p:cNvSpPr/>
          <p:nvPr/>
        </p:nvSpPr>
        <p:spPr>
          <a:xfrm>
            <a:off x="-205495" y="2375748"/>
            <a:ext cx="18801730" cy="7911252"/>
          </a:xfrm>
          <a:prstGeom prst="rect">
            <a:avLst/>
          </a:prstGeom>
          <a:solidFill>
            <a:srgbClr val="F6F6F6"/>
          </a:solidFill>
        </p:spPr>
      </p:sp>
      <p:grpSp>
        <p:nvGrpSpPr>
          <p:cNvPr id="3" name="Group 3"/>
          <p:cNvGrpSpPr/>
          <p:nvPr/>
        </p:nvGrpSpPr>
        <p:grpSpPr>
          <a:xfrm>
            <a:off x="9229479" y="3267031"/>
            <a:ext cx="8595994" cy="1112779"/>
            <a:chOff x="0" y="0"/>
            <a:chExt cx="2224447" cy="287962"/>
          </a:xfrm>
        </p:grpSpPr>
        <p:sp>
          <p:nvSpPr>
            <p:cNvPr id="4" name="Freeform 4"/>
            <p:cNvSpPr/>
            <p:nvPr/>
          </p:nvSpPr>
          <p:spPr>
            <a:xfrm>
              <a:off x="0" y="0"/>
              <a:ext cx="2224447" cy="287962"/>
            </a:xfrm>
            <a:custGeom>
              <a:avLst/>
              <a:gdLst/>
              <a:ahLst/>
              <a:cxnLst/>
              <a:rect l="l" t="t" r="r" b="b"/>
              <a:pathLst>
                <a:path w="2224447" h="287962">
                  <a:moveTo>
                    <a:pt x="18013" y="0"/>
                  </a:moveTo>
                  <a:lnTo>
                    <a:pt x="2206434" y="0"/>
                  </a:lnTo>
                  <a:cubicBezTo>
                    <a:pt x="2211211" y="0"/>
                    <a:pt x="2215793" y="1898"/>
                    <a:pt x="2219171" y="5276"/>
                  </a:cubicBezTo>
                  <a:cubicBezTo>
                    <a:pt x="2222549" y="8654"/>
                    <a:pt x="2224447" y="13236"/>
                    <a:pt x="2224447" y="18013"/>
                  </a:cubicBezTo>
                  <a:lnTo>
                    <a:pt x="2224447" y="269949"/>
                  </a:lnTo>
                  <a:cubicBezTo>
                    <a:pt x="2224447" y="279897"/>
                    <a:pt x="2216382" y="287962"/>
                    <a:pt x="2206434" y="287962"/>
                  </a:cubicBezTo>
                  <a:lnTo>
                    <a:pt x="18013" y="287962"/>
                  </a:lnTo>
                  <a:cubicBezTo>
                    <a:pt x="8065" y="287962"/>
                    <a:pt x="0" y="279897"/>
                    <a:pt x="0" y="269949"/>
                  </a:cubicBezTo>
                  <a:lnTo>
                    <a:pt x="0" y="18013"/>
                  </a:lnTo>
                  <a:cubicBezTo>
                    <a:pt x="0" y="8065"/>
                    <a:pt x="8065" y="0"/>
                    <a:pt x="18013" y="0"/>
                  </a:cubicBezTo>
                  <a:close/>
                </a:path>
              </a:pathLst>
            </a:custGeom>
            <a:solidFill>
              <a:srgbClr val="A0D9F6"/>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495847" y="3267031"/>
            <a:ext cx="8423417" cy="1112779"/>
            <a:chOff x="0" y="0"/>
            <a:chExt cx="2179788" cy="287962"/>
          </a:xfrm>
        </p:grpSpPr>
        <p:sp>
          <p:nvSpPr>
            <p:cNvPr id="7" name="Freeform 7"/>
            <p:cNvSpPr/>
            <p:nvPr/>
          </p:nvSpPr>
          <p:spPr>
            <a:xfrm>
              <a:off x="0" y="0"/>
              <a:ext cx="2179788" cy="287962"/>
            </a:xfrm>
            <a:custGeom>
              <a:avLst/>
              <a:gdLst/>
              <a:ahLst/>
              <a:cxnLst/>
              <a:rect l="l" t="t" r="r" b="b"/>
              <a:pathLst>
                <a:path w="2179788" h="287962">
                  <a:moveTo>
                    <a:pt x="18382" y="0"/>
                  </a:moveTo>
                  <a:lnTo>
                    <a:pt x="2161406" y="0"/>
                  </a:lnTo>
                  <a:cubicBezTo>
                    <a:pt x="2171558" y="0"/>
                    <a:pt x="2179788" y="8230"/>
                    <a:pt x="2179788" y="18382"/>
                  </a:cubicBezTo>
                  <a:lnTo>
                    <a:pt x="2179788" y="269580"/>
                  </a:lnTo>
                  <a:cubicBezTo>
                    <a:pt x="2179788" y="279732"/>
                    <a:pt x="2171558" y="287962"/>
                    <a:pt x="2161406" y="287962"/>
                  </a:cubicBezTo>
                  <a:lnTo>
                    <a:pt x="18382" y="287962"/>
                  </a:lnTo>
                  <a:cubicBezTo>
                    <a:pt x="13507" y="287962"/>
                    <a:pt x="8831" y="286025"/>
                    <a:pt x="5384" y="282578"/>
                  </a:cubicBezTo>
                  <a:cubicBezTo>
                    <a:pt x="1937" y="279130"/>
                    <a:pt x="0" y="274455"/>
                    <a:pt x="0" y="269580"/>
                  </a:cubicBezTo>
                  <a:lnTo>
                    <a:pt x="0" y="18382"/>
                  </a:lnTo>
                  <a:cubicBezTo>
                    <a:pt x="0" y="13507"/>
                    <a:pt x="1937" y="8831"/>
                    <a:pt x="5384" y="5384"/>
                  </a:cubicBezTo>
                  <a:cubicBezTo>
                    <a:pt x="8831" y="1937"/>
                    <a:pt x="13507" y="0"/>
                    <a:pt x="18382" y="0"/>
                  </a:cubicBezTo>
                  <a:close/>
                </a:path>
              </a:pathLst>
            </a:custGeom>
            <a:solidFill>
              <a:srgbClr val="A0D9F6"/>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518794" y="2643920"/>
            <a:ext cx="2441595" cy="497086"/>
          </a:xfrm>
          <a:prstGeom prst="rect">
            <a:avLst/>
          </a:prstGeom>
        </p:spPr>
        <p:txBody>
          <a:bodyPr lIns="0" tIns="0" rIns="0" bIns="0" rtlCol="0" anchor="t">
            <a:spAutoFit/>
          </a:bodyPr>
          <a:lstStyle/>
          <a:p>
            <a:pPr>
              <a:lnSpc>
                <a:spcPts val="4070"/>
              </a:lnSpc>
            </a:pPr>
            <a:r>
              <a:rPr lang="en-US" sz="2907">
                <a:solidFill>
                  <a:srgbClr val="115182"/>
                </a:solidFill>
                <a:latin typeface="Montserrat Classic Bold"/>
              </a:rPr>
              <a:t>ACTIVITIES</a:t>
            </a:r>
          </a:p>
        </p:txBody>
      </p:sp>
      <p:sp>
        <p:nvSpPr>
          <p:cNvPr id="10" name="AutoShape 10"/>
          <p:cNvSpPr/>
          <p:nvPr/>
        </p:nvSpPr>
        <p:spPr>
          <a:xfrm flipV="1">
            <a:off x="2826667" y="2921038"/>
            <a:ext cx="15461333" cy="9694"/>
          </a:xfrm>
          <a:prstGeom prst="line">
            <a:avLst/>
          </a:prstGeom>
          <a:ln w="9525" cap="flat">
            <a:solidFill>
              <a:srgbClr val="115182"/>
            </a:solidFill>
            <a:prstDash val="solid"/>
            <a:headEnd type="none" w="sm" len="sm"/>
            <a:tailEnd type="none" w="sm" len="sm"/>
          </a:ln>
        </p:spPr>
      </p:sp>
      <p:sp>
        <p:nvSpPr>
          <p:cNvPr id="11" name="TextBox 11"/>
          <p:cNvSpPr txBox="1"/>
          <p:nvPr/>
        </p:nvSpPr>
        <p:spPr>
          <a:xfrm>
            <a:off x="515234" y="4595304"/>
            <a:ext cx="5448608" cy="497009"/>
          </a:xfrm>
          <a:prstGeom prst="rect">
            <a:avLst/>
          </a:prstGeom>
        </p:spPr>
        <p:txBody>
          <a:bodyPr lIns="0" tIns="0" rIns="0" bIns="0" rtlCol="0" anchor="t">
            <a:spAutoFit/>
          </a:bodyPr>
          <a:lstStyle/>
          <a:p>
            <a:pPr>
              <a:lnSpc>
                <a:spcPts val="4075"/>
              </a:lnSpc>
            </a:pPr>
            <a:r>
              <a:rPr lang="en-US" sz="2910">
                <a:solidFill>
                  <a:srgbClr val="115182"/>
                </a:solidFill>
                <a:latin typeface="Montserrat Classic Bold"/>
              </a:rPr>
              <a:t>IMPLEMENTED PROJECTS</a:t>
            </a:r>
          </a:p>
        </p:txBody>
      </p:sp>
      <p:grpSp>
        <p:nvGrpSpPr>
          <p:cNvPr id="12" name="Group 12"/>
          <p:cNvGrpSpPr/>
          <p:nvPr/>
        </p:nvGrpSpPr>
        <p:grpSpPr>
          <a:xfrm>
            <a:off x="463206" y="5218338"/>
            <a:ext cx="8423417" cy="4660886"/>
            <a:chOff x="0" y="0"/>
            <a:chExt cx="2179788" cy="1206131"/>
          </a:xfrm>
        </p:grpSpPr>
        <p:sp>
          <p:nvSpPr>
            <p:cNvPr id="13" name="Freeform 13"/>
            <p:cNvSpPr/>
            <p:nvPr/>
          </p:nvSpPr>
          <p:spPr>
            <a:xfrm>
              <a:off x="0" y="0"/>
              <a:ext cx="2179788" cy="1206131"/>
            </a:xfrm>
            <a:custGeom>
              <a:avLst/>
              <a:gdLst/>
              <a:ahLst/>
              <a:cxnLst/>
              <a:rect l="l" t="t" r="r" b="b"/>
              <a:pathLst>
                <a:path w="2179788" h="1206131">
                  <a:moveTo>
                    <a:pt x="18382" y="0"/>
                  </a:moveTo>
                  <a:lnTo>
                    <a:pt x="2161406" y="0"/>
                  </a:lnTo>
                  <a:cubicBezTo>
                    <a:pt x="2171558" y="0"/>
                    <a:pt x="2179788" y="8230"/>
                    <a:pt x="2179788" y="18382"/>
                  </a:cubicBezTo>
                  <a:lnTo>
                    <a:pt x="2179788" y="1187749"/>
                  </a:lnTo>
                  <a:cubicBezTo>
                    <a:pt x="2179788" y="1192624"/>
                    <a:pt x="2177851" y="1197299"/>
                    <a:pt x="2174404" y="1200747"/>
                  </a:cubicBezTo>
                  <a:cubicBezTo>
                    <a:pt x="2170956" y="1204194"/>
                    <a:pt x="2166281" y="1206131"/>
                    <a:pt x="2161406" y="1206131"/>
                  </a:cubicBezTo>
                  <a:lnTo>
                    <a:pt x="18382" y="1206131"/>
                  </a:lnTo>
                  <a:cubicBezTo>
                    <a:pt x="8230" y="1206131"/>
                    <a:pt x="0" y="1197901"/>
                    <a:pt x="0" y="1187749"/>
                  </a:cubicBezTo>
                  <a:lnTo>
                    <a:pt x="0" y="18382"/>
                  </a:lnTo>
                  <a:cubicBezTo>
                    <a:pt x="0" y="13507"/>
                    <a:pt x="1937" y="8831"/>
                    <a:pt x="5384" y="5384"/>
                  </a:cubicBezTo>
                  <a:cubicBezTo>
                    <a:pt x="8831" y="1937"/>
                    <a:pt x="13507" y="0"/>
                    <a:pt x="18382" y="0"/>
                  </a:cubicBezTo>
                  <a:close/>
                </a:path>
              </a:pathLst>
            </a:custGeom>
            <a:solidFill>
              <a:srgbClr val="FFFFFF"/>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901186" y="5447429"/>
            <a:ext cx="1058107" cy="1058107"/>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9420"/>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810" y="5703695"/>
            <a:ext cx="578857" cy="545573"/>
          </a:xfrm>
          <a:prstGeom prst="rect">
            <a:avLst/>
          </a:prstGeom>
        </p:spPr>
      </p:pic>
      <p:grpSp>
        <p:nvGrpSpPr>
          <p:cNvPr id="19" name="Group 19"/>
          <p:cNvGrpSpPr/>
          <p:nvPr/>
        </p:nvGrpSpPr>
        <p:grpSpPr>
          <a:xfrm>
            <a:off x="901186" y="7780857"/>
            <a:ext cx="1058107" cy="1058107"/>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9420"/>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0810" y="8020263"/>
            <a:ext cx="575674" cy="579294"/>
          </a:xfrm>
          <a:prstGeom prst="rect">
            <a:avLst/>
          </a:prstGeom>
        </p:spPr>
      </p:pic>
      <p:sp>
        <p:nvSpPr>
          <p:cNvPr id="23" name="TextBox 23"/>
          <p:cNvSpPr txBox="1"/>
          <p:nvPr/>
        </p:nvSpPr>
        <p:spPr>
          <a:xfrm>
            <a:off x="9248867" y="4590418"/>
            <a:ext cx="5591043" cy="497086"/>
          </a:xfrm>
          <a:prstGeom prst="rect">
            <a:avLst/>
          </a:prstGeom>
        </p:spPr>
        <p:txBody>
          <a:bodyPr lIns="0" tIns="0" rIns="0" bIns="0" rtlCol="0" anchor="t">
            <a:spAutoFit/>
          </a:bodyPr>
          <a:lstStyle/>
          <a:p>
            <a:pPr>
              <a:lnSpc>
                <a:spcPts val="4070"/>
              </a:lnSpc>
            </a:pPr>
            <a:r>
              <a:rPr lang="en-US" sz="2907">
                <a:solidFill>
                  <a:srgbClr val="115182"/>
                </a:solidFill>
                <a:latin typeface="Montserrat Classic Bold"/>
              </a:rPr>
              <a:t>ADDITIONAL OUTCOMES</a:t>
            </a:r>
          </a:p>
        </p:txBody>
      </p:sp>
      <p:grpSp>
        <p:nvGrpSpPr>
          <p:cNvPr id="24" name="Group 24"/>
          <p:cNvGrpSpPr/>
          <p:nvPr/>
        </p:nvGrpSpPr>
        <p:grpSpPr>
          <a:xfrm>
            <a:off x="9196838" y="5218338"/>
            <a:ext cx="8628635" cy="4660886"/>
            <a:chOff x="0" y="0"/>
            <a:chExt cx="2232893" cy="1206131"/>
          </a:xfrm>
        </p:grpSpPr>
        <p:sp>
          <p:nvSpPr>
            <p:cNvPr id="25" name="Freeform 25"/>
            <p:cNvSpPr/>
            <p:nvPr/>
          </p:nvSpPr>
          <p:spPr>
            <a:xfrm>
              <a:off x="0" y="0"/>
              <a:ext cx="2232893" cy="1206131"/>
            </a:xfrm>
            <a:custGeom>
              <a:avLst/>
              <a:gdLst/>
              <a:ahLst/>
              <a:cxnLst/>
              <a:rect l="l" t="t" r="r" b="b"/>
              <a:pathLst>
                <a:path w="2232893" h="1206131">
                  <a:moveTo>
                    <a:pt x="17945" y="0"/>
                  </a:moveTo>
                  <a:lnTo>
                    <a:pt x="2214949" y="0"/>
                  </a:lnTo>
                  <a:cubicBezTo>
                    <a:pt x="2224859" y="0"/>
                    <a:pt x="2232893" y="8034"/>
                    <a:pt x="2232893" y="17945"/>
                  </a:cubicBezTo>
                  <a:lnTo>
                    <a:pt x="2232893" y="1188186"/>
                  </a:lnTo>
                  <a:cubicBezTo>
                    <a:pt x="2232893" y="1192945"/>
                    <a:pt x="2231003" y="1197509"/>
                    <a:pt x="2227637" y="1200875"/>
                  </a:cubicBezTo>
                  <a:cubicBezTo>
                    <a:pt x="2224272" y="1204240"/>
                    <a:pt x="2219708" y="1206131"/>
                    <a:pt x="2214949" y="1206131"/>
                  </a:cubicBezTo>
                  <a:lnTo>
                    <a:pt x="17945" y="1206131"/>
                  </a:lnTo>
                  <a:cubicBezTo>
                    <a:pt x="13185" y="1206131"/>
                    <a:pt x="8621" y="1204240"/>
                    <a:pt x="5256" y="1200875"/>
                  </a:cubicBezTo>
                  <a:cubicBezTo>
                    <a:pt x="1891" y="1197509"/>
                    <a:pt x="0" y="1192945"/>
                    <a:pt x="0" y="1188186"/>
                  </a:cubicBezTo>
                  <a:lnTo>
                    <a:pt x="0" y="17945"/>
                  </a:lnTo>
                  <a:cubicBezTo>
                    <a:pt x="0" y="13185"/>
                    <a:pt x="1891" y="8621"/>
                    <a:pt x="5256" y="5256"/>
                  </a:cubicBezTo>
                  <a:cubicBezTo>
                    <a:pt x="8621" y="1891"/>
                    <a:pt x="13185" y="0"/>
                    <a:pt x="17945" y="0"/>
                  </a:cubicBezTo>
                  <a:close/>
                </a:path>
              </a:pathLst>
            </a:custGeom>
            <a:solidFill>
              <a:srgbClr val="FFFFFF"/>
            </a:solidFill>
          </p:spPr>
        </p:sp>
        <p:sp>
          <p:nvSpPr>
            <p:cNvPr id="26" name="TextBox 2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7" name="AutoShape 27"/>
          <p:cNvSpPr/>
          <p:nvPr/>
        </p:nvSpPr>
        <p:spPr>
          <a:xfrm flipV="1">
            <a:off x="5694659" y="4860265"/>
            <a:ext cx="3191964" cy="12118"/>
          </a:xfrm>
          <a:prstGeom prst="line">
            <a:avLst/>
          </a:prstGeom>
          <a:ln w="9525" cap="flat">
            <a:solidFill>
              <a:srgbClr val="115182"/>
            </a:solidFill>
            <a:prstDash val="solid"/>
            <a:headEnd type="none" w="sm" len="sm"/>
            <a:tailEnd type="none" w="sm" len="sm"/>
          </a:ln>
        </p:spPr>
      </p:sp>
      <p:sp>
        <p:nvSpPr>
          <p:cNvPr id="28" name="AutoShape 28"/>
          <p:cNvSpPr/>
          <p:nvPr/>
        </p:nvSpPr>
        <p:spPr>
          <a:xfrm>
            <a:off x="14173406" y="4865112"/>
            <a:ext cx="3632680" cy="0"/>
          </a:xfrm>
          <a:prstGeom prst="line">
            <a:avLst/>
          </a:prstGeom>
          <a:ln w="9525" cap="flat">
            <a:solidFill>
              <a:srgbClr val="115182"/>
            </a:solidFill>
            <a:prstDash val="solid"/>
            <a:headEnd type="none" w="sm" len="sm"/>
            <a:tailEnd type="none" w="sm" len="sm"/>
          </a:ln>
        </p:spPr>
      </p:sp>
      <p:pic>
        <p:nvPicPr>
          <p:cNvPr id="29" name="Picture 2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850175" y="5523025"/>
            <a:ext cx="293384" cy="339664"/>
          </a:xfrm>
          <a:prstGeom prst="rect">
            <a:avLst/>
          </a:prstGeom>
        </p:spPr>
      </p:pic>
      <p:pic>
        <p:nvPicPr>
          <p:cNvPr id="30" name="Picture 3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850175" y="7045384"/>
            <a:ext cx="293384" cy="339664"/>
          </a:xfrm>
          <a:prstGeom prst="rect">
            <a:avLst/>
          </a:prstGeom>
        </p:spPr>
      </p:pic>
      <p:pic>
        <p:nvPicPr>
          <p:cNvPr id="31" name="Picture 3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850175" y="8159117"/>
            <a:ext cx="293384" cy="339664"/>
          </a:xfrm>
          <a:prstGeom prst="rect">
            <a:avLst/>
          </a:prstGeom>
        </p:spPr>
      </p:pic>
      <p:sp>
        <p:nvSpPr>
          <p:cNvPr id="32" name="AutoShape 32"/>
          <p:cNvSpPr/>
          <p:nvPr/>
        </p:nvSpPr>
        <p:spPr>
          <a:xfrm>
            <a:off x="0" y="2390035"/>
            <a:ext cx="18288000" cy="19050"/>
          </a:xfrm>
          <a:prstGeom prst="line">
            <a:avLst/>
          </a:prstGeom>
          <a:ln w="28575" cap="flat">
            <a:solidFill>
              <a:srgbClr val="F79420"/>
            </a:solidFill>
            <a:prstDash val="solid"/>
            <a:headEnd type="none" w="sm" len="sm"/>
            <a:tailEnd type="none" w="sm" len="sm"/>
          </a:ln>
        </p:spPr>
      </p:sp>
      <p:sp>
        <p:nvSpPr>
          <p:cNvPr id="33" name="TextBox 33"/>
          <p:cNvSpPr txBox="1"/>
          <p:nvPr/>
        </p:nvSpPr>
        <p:spPr>
          <a:xfrm>
            <a:off x="9144000" y="593049"/>
            <a:ext cx="8398957" cy="1315974"/>
          </a:xfrm>
          <a:prstGeom prst="rect">
            <a:avLst/>
          </a:prstGeom>
        </p:spPr>
        <p:txBody>
          <a:bodyPr lIns="0" tIns="0" rIns="0" bIns="0" rtlCol="0" anchor="t">
            <a:spAutoFit/>
          </a:bodyPr>
          <a:lstStyle/>
          <a:p>
            <a:pPr algn="r">
              <a:lnSpc>
                <a:spcPts val="2607"/>
              </a:lnSpc>
            </a:pPr>
            <a:r>
              <a:rPr lang="en-US" sz="2370">
                <a:solidFill>
                  <a:srgbClr val="115182"/>
                </a:solidFill>
                <a:latin typeface="Montserrat Bold"/>
              </a:rPr>
              <a:t>Idea campaigns</a:t>
            </a:r>
            <a:r>
              <a:rPr lang="en-US" sz="2370">
                <a:solidFill>
                  <a:srgbClr val="115182"/>
                </a:solidFill>
                <a:latin typeface="Montserrat"/>
              </a:rPr>
              <a:t>:</a:t>
            </a:r>
            <a:r>
              <a:rPr lang="en-US" sz="2370">
                <a:solidFill>
                  <a:srgbClr val="115182"/>
                </a:solidFill>
                <a:latin typeface="Montserrat Italics"/>
              </a:rPr>
              <a:t> A means of gathering ideas to address a particular challenge. It is an opportunity for unconstrained, creative thinking and leverages the expertise and experience of staff.  </a:t>
            </a:r>
          </a:p>
        </p:txBody>
      </p:sp>
      <p:sp>
        <p:nvSpPr>
          <p:cNvPr id="34" name="TextBox 34"/>
          <p:cNvSpPr txBox="1"/>
          <p:nvPr/>
        </p:nvSpPr>
        <p:spPr>
          <a:xfrm>
            <a:off x="1010787" y="3648868"/>
            <a:ext cx="7393537" cy="358629"/>
          </a:xfrm>
          <a:prstGeom prst="rect">
            <a:avLst/>
          </a:prstGeom>
        </p:spPr>
        <p:txBody>
          <a:bodyPr lIns="0" tIns="0" rIns="0" bIns="0" rtlCol="0" anchor="t">
            <a:spAutoFit/>
          </a:bodyPr>
          <a:lstStyle/>
          <a:p>
            <a:pPr algn="ctr">
              <a:lnSpc>
                <a:spcPts val="2882"/>
              </a:lnSpc>
            </a:pPr>
            <a:r>
              <a:rPr lang="en-US" sz="2442">
                <a:solidFill>
                  <a:srgbClr val="000000"/>
                </a:solidFill>
                <a:latin typeface="Montserrat Bold"/>
              </a:rPr>
              <a:t>2021</a:t>
            </a:r>
            <a:r>
              <a:rPr lang="en-US" sz="2442">
                <a:solidFill>
                  <a:srgbClr val="000000"/>
                </a:solidFill>
                <a:latin typeface="Montserrat"/>
              </a:rPr>
              <a:t> branch pilot Ideas Campaign</a:t>
            </a:r>
          </a:p>
        </p:txBody>
      </p:sp>
      <p:sp>
        <p:nvSpPr>
          <p:cNvPr id="35" name="TextBox 35"/>
          <p:cNvSpPr txBox="1"/>
          <p:nvPr/>
        </p:nvSpPr>
        <p:spPr>
          <a:xfrm>
            <a:off x="9869281" y="3467893"/>
            <a:ext cx="7316391" cy="720579"/>
          </a:xfrm>
          <a:prstGeom prst="rect">
            <a:avLst/>
          </a:prstGeom>
        </p:spPr>
        <p:txBody>
          <a:bodyPr lIns="0" tIns="0" rIns="0" bIns="0" rtlCol="0" anchor="t">
            <a:spAutoFit/>
          </a:bodyPr>
          <a:lstStyle/>
          <a:p>
            <a:pPr algn="ctr">
              <a:lnSpc>
                <a:spcPts val="2882"/>
              </a:lnSpc>
            </a:pPr>
            <a:r>
              <a:rPr lang="en-US" sz="2442">
                <a:solidFill>
                  <a:srgbClr val="000000"/>
                </a:solidFill>
                <a:latin typeface="Montserrat Bold"/>
              </a:rPr>
              <a:t>2022-23</a:t>
            </a:r>
            <a:r>
              <a:rPr lang="en-US" sz="2442">
                <a:solidFill>
                  <a:srgbClr val="000000"/>
                </a:solidFill>
                <a:latin typeface="Montserrat"/>
              </a:rPr>
              <a:t>, Ministry Ideas Campaign, using an Innovation Management platform. </a:t>
            </a:r>
          </a:p>
        </p:txBody>
      </p:sp>
      <p:sp>
        <p:nvSpPr>
          <p:cNvPr id="36" name="TextBox 36"/>
          <p:cNvSpPr txBox="1"/>
          <p:nvPr/>
        </p:nvSpPr>
        <p:spPr>
          <a:xfrm>
            <a:off x="1159860" y="601303"/>
            <a:ext cx="6096407" cy="1317245"/>
          </a:xfrm>
          <a:prstGeom prst="rect">
            <a:avLst/>
          </a:prstGeom>
        </p:spPr>
        <p:txBody>
          <a:bodyPr lIns="0" tIns="0" rIns="0" bIns="0" rtlCol="0" anchor="t">
            <a:spAutoFit/>
          </a:bodyPr>
          <a:lstStyle/>
          <a:p>
            <a:pPr>
              <a:lnSpc>
                <a:spcPts val="4988"/>
              </a:lnSpc>
            </a:pPr>
            <a:r>
              <a:rPr lang="en-US" sz="5800">
                <a:solidFill>
                  <a:srgbClr val="115182"/>
                </a:solidFill>
                <a:latin typeface="Montserrat Classic"/>
              </a:rPr>
              <a:t>Results from </a:t>
            </a:r>
            <a:r>
              <a:rPr lang="en-US" sz="5800">
                <a:solidFill>
                  <a:srgbClr val="115182"/>
                </a:solidFill>
                <a:latin typeface="Montserrat Classic Bold"/>
              </a:rPr>
              <a:t>Idea Campaigns</a:t>
            </a:r>
          </a:p>
        </p:txBody>
      </p:sp>
      <p:sp>
        <p:nvSpPr>
          <p:cNvPr id="37" name="TextBox 37"/>
          <p:cNvSpPr txBox="1"/>
          <p:nvPr/>
        </p:nvSpPr>
        <p:spPr>
          <a:xfrm>
            <a:off x="2296107" y="5355072"/>
            <a:ext cx="4246846" cy="461700"/>
          </a:xfrm>
          <a:prstGeom prst="rect">
            <a:avLst/>
          </a:prstGeom>
        </p:spPr>
        <p:txBody>
          <a:bodyPr lIns="0" tIns="0" rIns="0" bIns="0" rtlCol="0" anchor="t">
            <a:spAutoFit/>
          </a:bodyPr>
          <a:lstStyle/>
          <a:p>
            <a:pPr>
              <a:lnSpc>
                <a:spcPts val="3755"/>
              </a:lnSpc>
            </a:pPr>
            <a:r>
              <a:rPr lang="en-US" sz="2682">
                <a:solidFill>
                  <a:srgbClr val="115182"/>
                </a:solidFill>
                <a:latin typeface="Montserrat Classic Bold"/>
              </a:rPr>
              <a:t>Project #1</a:t>
            </a:r>
          </a:p>
        </p:txBody>
      </p:sp>
      <p:sp>
        <p:nvSpPr>
          <p:cNvPr id="38" name="TextBox 38"/>
          <p:cNvSpPr txBox="1"/>
          <p:nvPr/>
        </p:nvSpPr>
        <p:spPr>
          <a:xfrm>
            <a:off x="2296107" y="5910483"/>
            <a:ext cx="6069104" cy="665496"/>
          </a:xfrm>
          <a:prstGeom prst="rect">
            <a:avLst/>
          </a:prstGeom>
        </p:spPr>
        <p:txBody>
          <a:bodyPr lIns="0" tIns="0" rIns="0" bIns="0" rtlCol="0" anchor="t">
            <a:spAutoFit/>
          </a:bodyPr>
          <a:lstStyle/>
          <a:p>
            <a:pPr>
              <a:lnSpc>
                <a:spcPts val="2681"/>
              </a:lnSpc>
            </a:pPr>
            <a:r>
              <a:rPr lang="en-US" sz="2483">
                <a:solidFill>
                  <a:srgbClr val="115182"/>
                </a:solidFill>
                <a:latin typeface="Montserrat"/>
              </a:rPr>
              <a:t>Receiving funding, after pivoting from the 2021 Ideas Campaign.</a:t>
            </a:r>
          </a:p>
        </p:txBody>
      </p:sp>
      <p:sp>
        <p:nvSpPr>
          <p:cNvPr id="39" name="TextBox 39"/>
          <p:cNvSpPr txBox="1"/>
          <p:nvPr/>
        </p:nvSpPr>
        <p:spPr>
          <a:xfrm>
            <a:off x="2351718" y="6654733"/>
            <a:ext cx="5766972" cy="941934"/>
          </a:xfrm>
          <a:prstGeom prst="rect">
            <a:avLst/>
          </a:prstGeom>
        </p:spPr>
        <p:txBody>
          <a:bodyPr lIns="0" tIns="0" rIns="0" bIns="0" rtlCol="0" anchor="t">
            <a:spAutoFit/>
          </a:bodyPr>
          <a:lstStyle/>
          <a:p>
            <a:pPr marL="441178" lvl="1" indent="-220589">
              <a:lnSpc>
                <a:spcPts val="2554"/>
              </a:lnSpc>
              <a:buFont typeface="Arial"/>
              <a:buChar char="•"/>
            </a:pPr>
            <a:r>
              <a:rPr lang="en-US" sz="2043">
                <a:solidFill>
                  <a:srgbClr val="115182"/>
                </a:solidFill>
                <a:latin typeface="Montserrat"/>
              </a:rPr>
              <a:t>Project implementation in progress</a:t>
            </a:r>
          </a:p>
          <a:p>
            <a:pPr marL="441178" lvl="1" indent="-220589">
              <a:lnSpc>
                <a:spcPts val="2554"/>
              </a:lnSpc>
              <a:buFont typeface="Arial"/>
              <a:buChar char="•"/>
            </a:pPr>
            <a:r>
              <a:rPr lang="en-US" sz="2043">
                <a:solidFill>
                  <a:srgbClr val="115182"/>
                </a:solidFill>
                <a:latin typeface="Montserrat"/>
              </a:rPr>
              <a:t>Aimed at supporting patient experience with digital health tools </a:t>
            </a:r>
          </a:p>
        </p:txBody>
      </p:sp>
      <p:sp>
        <p:nvSpPr>
          <p:cNvPr id="40" name="TextBox 40"/>
          <p:cNvSpPr txBox="1"/>
          <p:nvPr/>
        </p:nvSpPr>
        <p:spPr>
          <a:xfrm>
            <a:off x="2271251" y="7742926"/>
            <a:ext cx="4174396" cy="445274"/>
          </a:xfrm>
          <a:prstGeom prst="rect">
            <a:avLst/>
          </a:prstGeom>
        </p:spPr>
        <p:txBody>
          <a:bodyPr lIns="0" tIns="0" rIns="0" bIns="0" rtlCol="0" anchor="t">
            <a:spAutoFit/>
          </a:bodyPr>
          <a:lstStyle/>
          <a:p>
            <a:pPr>
              <a:lnSpc>
                <a:spcPts val="3691"/>
              </a:lnSpc>
            </a:pPr>
            <a:r>
              <a:rPr lang="en-US" sz="2636">
                <a:solidFill>
                  <a:srgbClr val="115182"/>
                </a:solidFill>
                <a:latin typeface="Montserrat Classic Bold"/>
              </a:rPr>
              <a:t>Project #2</a:t>
            </a:r>
          </a:p>
        </p:txBody>
      </p:sp>
      <p:sp>
        <p:nvSpPr>
          <p:cNvPr id="41" name="TextBox 41"/>
          <p:cNvSpPr txBox="1"/>
          <p:nvPr/>
        </p:nvSpPr>
        <p:spPr>
          <a:xfrm>
            <a:off x="2271251" y="8272866"/>
            <a:ext cx="6316926" cy="663018"/>
          </a:xfrm>
          <a:prstGeom prst="rect">
            <a:avLst/>
          </a:prstGeom>
        </p:spPr>
        <p:txBody>
          <a:bodyPr lIns="0" tIns="0" rIns="0" bIns="0" rtlCol="0" anchor="t">
            <a:spAutoFit/>
          </a:bodyPr>
          <a:lstStyle/>
          <a:p>
            <a:pPr>
              <a:lnSpc>
                <a:spcPts val="2635"/>
              </a:lnSpc>
            </a:pPr>
            <a:r>
              <a:rPr lang="en-US" sz="2440">
                <a:solidFill>
                  <a:srgbClr val="115182"/>
                </a:solidFill>
                <a:latin typeface="Montserrat"/>
              </a:rPr>
              <a:t>The winning idea following the 2021 Ideas Campaign.</a:t>
            </a:r>
          </a:p>
        </p:txBody>
      </p:sp>
      <p:sp>
        <p:nvSpPr>
          <p:cNvPr id="42" name="TextBox 42"/>
          <p:cNvSpPr txBox="1"/>
          <p:nvPr/>
        </p:nvSpPr>
        <p:spPr>
          <a:xfrm>
            <a:off x="2271251" y="9010496"/>
            <a:ext cx="5346809" cy="616275"/>
          </a:xfrm>
          <a:prstGeom prst="rect">
            <a:avLst/>
          </a:prstGeom>
        </p:spPr>
        <p:txBody>
          <a:bodyPr lIns="0" tIns="0" rIns="0" bIns="0" rtlCol="0" anchor="t">
            <a:spAutoFit/>
          </a:bodyPr>
          <a:lstStyle/>
          <a:p>
            <a:pPr marL="433652" lvl="1" indent="-216826">
              <a:lnSpc>
                <a:spcPts val="2510"/>
              </a:lnSpc>
              <a:buFont typeface="Arial"/>
              <a:buChar char="•"/>
            </a:pPr>
            <a:r>
              <a:rPr lang="en-US" sz="2008">
                <a:solidFill>
                  <a:srgbClr val="115182"/>
                </a:solidFill>
                <a:latin typeface="Montserrat"/>
              </a:rPr>
              <a:t>Aims to support health care providers</a:t>
            </a:r>
          </a:p>
          <a:p>
            <a:pPr marL="433652" lvl="1" indent="-216826">
              <a:lnSpc>
                <a:spcPts val="2510"/>
              </a:lnSpc>
              <a:buFont typeface="Arial"/>
              <a:buChar char="•"/>
            </a:pPr>
            <a:r>
              <a:rPr lang="en-US" sz="2008">
                <a:solidFill>
                  <a:srgbClr val="115182"/>
                </a:solidFill>
                <a:latin typeface="Montserrat"/>
              </a:rPr>
              <a:t>Project implementation in progress</a:t>
            </a:r>
          </a:p>
        </p:txBody>
      </p:sp>
      <p:sp>
        <p:nvSpPr>
          <p:cNvPr id="43" name="TextBox 43"/>
          <p:cNvSpPr txBox="1"/>
          <p:nvPr/>
        </p:nvSpPr>
        <p:spPr>
          <a:xfrm>
            <a:off x="10531329" y="5467733"/>
            <a:ext cx="6911325" cy="4159038"/>
          </a:xfrm>
          <a:prstGeom prst="rect">
            <a:avLst/>
          </a:prstGeom>
        </p:spPr>
        <p:txBody>
          <a:bodyPr lIns="0" tIns="0" rIns="0" bIns="0" rtlCol="0" anchor="t">
            <a:spAutoFit/>
          </a:bodyPr>
          <a:lstStyle/>
          <a:p>
            <a:pPr>
              <a:lnSpc>
                <a:spcPts val="3004"/>
              </a:lnSpc>
            </a:pPr>
            <a:r>
              <a:rPr lang="en-US" sz="2442">
                <a:solidFill>
                  <a:srgbClr val="115182"/>
                </a:solidFill>
                <a:latin typeface="Montserrat"/>
              </a:rPr>
              <a:t>Boosts employee engagement and provides additional learning and development and networking opportunities for staff.</a:t>
            </a:r>
          </a:p>
          <a:p>
            <a:pPr>
              <a:lnSpc>
                <a:spcPts val="3004"/>
              </a:lnSpc>
            </a:pPr>
            <a:endParaRPr lang="en-US" sz="2442">
              <a:solidFill>
                <a:srgbClr val="115182"/>
              </a:solidFill>
              <a:latin typeface="Montserrat"/>
            </a:endParaRPr>
          </a:p>
          <a:p>
            <a:pPr>
              <a:lnSpc>
                <a:spcPts val="3004"/>
              </a:lnSpc>
            </a:pPr>
            <a:r>
              <a:rPr lang="en-US" sz="2442">
                <a:solidFill>
                  <a:srgbClr val="115182"/>
                </a:solidFill>
                <a:latin typeface="Montserrat"/>
              </a:rPr>
              <a:t>New initiatives that can be implemented to address a relevant challenge topic.</a:t>
            </a:r>
          </a:p>
          <a:p>
            <a:pPr>
              <a:lnSpc>
                <a:spcPts val="3004"/>
              </a:lnSpc>
            </a:pPr>
            <a:endParaRPr lang="en-US" sz="2442">
              <a:solidFill>
                <a:srgbClr val="115182"/>
              </a:solidFill>
              <a:latin typeface="Montserrat"/>
            </a:endParaRPr>
          </a:p>
          <a:p>
            <a:pPr>
              <a:lnSpc>
                <a:spcPts val="3004"/>
              </a:lnSpc>
            </a:pPr>
            <a:r>
              <a:rPr lang="en-US" sz="2442">
                <a:solidFill>
                  <a:srgbClr val="115182"/>
                </a:solidFill>
                <a:latin typeface="Montserrat"/>
              </a:rPr>
              <a:t>Library of ideas that can be considered and used to address future innovation challenges and/or other similar funding opportunities.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3231304"/>
          </a:xfrm>
          <a:prstGeom prst="rect">
            <a:avLst/>
          </a:prstGeom>
          <a:solidFill>
            <a:srgbClr val="A0D9F6"/>
          </a:solidFill>
        </p:spPr>
      </p:sp>
      <p:grpSp>
        <p:nvGrpSpPr>
          <p:cNvPr id="3" name="Group 3"/>
          <p:cNvGrpSpPr/>
          <p:nvPr/>
        </p:nvGrpSpPr>
        <p:grpSpPr>
          <a:xfrm>
            <a:off x="14775313" y="7181846"/>
            <a:ext cx="3086100" cy="1002629"/>
            <a:chOff x="0" y="0"/>
            <a:chExt cx="812800" cy="264067"/>
          </a:xfrm>
        </p:grpSpPr>
        <p:sp>
          <p:nvSpPr>
            <p:cNvPr id="4" name="Freeform 4"/>
            <p:cNvSpPr/>
            <p:nvPr/>
          </p:nvSpPr>
          <p:spPr>
            <a:xfrm>
              <a:off x="0" y="0"/>
              <a:ext cx="812800" cy="264067"/>
            </a:xfrm>
            <a:custGeom>
              <a:avLst/>
              <a:gdLst/>
              <a:ahLst/>
              <a:cxnLst/>
              <a:rect l="l" t="t" r="r" b="b"/>
              <a:pathLst>
                <a:path w="812800" h="264067">
                  <a:moveTo>
                    <a:pt x="0" y="0"/>
                  </a:moveTo>
                  <a:lnTo>
                    <a:pt x="812800" y="0"/>
                  </a:lnTo>
                  <a:lnTo>
                    <a:pt x="812800" y="264067"/>
                  </a:lnTo>
                  <a:lnTo>
                    <a:pt x="0" y="264067"/>
                  </a:lnTo>
                  <a:close/>
                </a:path>
              </a:pathLst>
            </a:custGeom>
            <a:solidFill>
              <a:srgbClr val="115182">
                <a:alpha val="77647"/>
              </a:srgbClr>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426587" y="4247583"/>
            <a:ext cx="3172689" cy="1002629"/>
            <a:chOff x="0" y="0"/>
            <a:chExt cx="835605" cy="264067"/>
          </a:xfrm>
        </p:grpSpPr>
        <p:sp>
          <p:nvSpPr>
            <p:cNvPr id="7" name="Freeform 7"/>
            <p:cNvSpPr/>
            <p:nvPr/>
          </p:nvSpPr>
          <p:spPr>
            <a:xfrm>
              <a:off x="0" y="0"/>
              <a:ext cx="835605" cy="264067"/>
            </a:xfrm>
            <a:custGeom>
              <a:avLst/>
              <a:gdLst/>
              <a:ahLst/>
              <a:cxnLst/>
              <a:rect l="l" t="t" r="r" b="b"/>
              <a:pathLst>
                <a:path w="835605" h="264067">
                  <a:moveTo>
                    <a:pt x="0" y="0"/>
                  </a:moveTo>
                  <a:lnTo>
                    <a:pt x="835605" y="0"/>
                  </a:lnTo>
                  <a:lnTo>
                    <a:pt x="835605" y="264067"/>
                  </a:lnTo>
                  <a:lnTo>
                    <a:pt x="0" y="264067"/>
                  </a:lnTo>
                  <a:close/>
                </a:path>
              </a:pathLst>
            </a:custGeom>
            <a:solidFill>
              <a:srgbClr val="A0D9F6">
                <a:alpha val="77647"/>
              </a:srgbClr>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26587" y="5876774"/>
            <a:ext cx="3173039" cy="1002629"/>
            <a:chOff x="0" y="0"/>
            <a:chExt cx="835698" cy="264067"/>
          </a:xfrm>
        </p:grpSpPr>
        <p:sp>
          <p:nvSpPr>
            <p:cNvPr id="10" name="Freeform 10"/>
            <p:cNvSpPr/>
            <p:nvPr/>
          </p:nvSpPr>
          <p:spPr>
            <a:xfrm>
              <a:off x="0" y="0"/>
              <a:ext cx="835698" cy="264067"/>
            </a:xfrm>
            <a:custGeom>
              <a:avLst/>
              <a:gdLst/>
              <a:ahLst/>
              <a:cxnLst/>
              <a:rect l="l" t="t" r="r" b="b"/>
              <a:pathLst>
                <a:path w="835698" h="264067">
                  <a:moveTo>
                    <a:pt x="0" y="0"/>
                  </a:moveTo>
                  <a:lnTo>
                    <a:pt x="835698" y="0"/>
                  </a:lnTo>
                  <a:lnTo>
                    <a:pt x="835698" y="264067"/>
                  </a:lnTo>
                  <a:lnTo>
                    <a:pt x="0" y="264067"/>
                  </a:lnTo>
                  <a:close/>
                </a:path>
              </a:pathLst>
            </a:custGeom>
            <a:solidFill>
              <a:srgbClr val="207ABE">
                <a:alpha val="77647"/>
              </a:srgbClr>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2" name="Group 12"/>
          <p:cNvGrpSpPr>
            <a:grpSpLocks noChangeAspect="1"/>
          </p:cNvGrpSpPr>
          <p:nvPr/>
        </p:nvGrpSpPr>
        <p:grpSpPr>
          <a:xfrm>
            <a:off x="2961140" y="2376643"/>
            <a:ext cx="12444551" cy="7138044"/>
            <a:chOff x="0" y="0"/>
            <a:chExt cx="7981950" cy="4578350"/>
          </a:xfrm>
        </p:grpSpPr>
        <p:sp>
          <p:nvSpPr>
            <p:cNvPr id="13" name="Freeform 13"/>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14" name="Freeform 14"/>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id="15" name="Freeform 15"/>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id="16" name="Freeform 16"/>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id="17" name="Freeform 17"/>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2"/>
              <a:stretch>
                <a:fillRect l="-3726" t="-2271" r="-3705" b="-31837"/>
              </a:stretch>
            </a:blipFill>
          </p:spPr>
        </p:sp>
      </p:grpSp>
      <p:sp>
        <p:nvSpPr>
          <p:cNvPr id="18" name="AutoShape 18"/>
          <p:cNvSpPr/>
          <p:nvPr/>
        </p:nvSpPr>
        <p:spPr>
          <a:xfrm flipH="1">
            <a:off x="11712168" y="7697448"/>
            <a:ext cx="3063145" cy="0"/>
          </a:xfrm>
          <a:prstGeom prst="line">
            <a:avLst/>
          </a:prstGeom>
          <a:ln w="28575" cap="flat">
            <a:solidFill>
              <a:srgbClr val="115182"/>
            </a:solidFill>
            <a:prstDash val="solid"/>
            <a:headEnd type="none" w="sm" len="sm"/>
            <a:tailEnd type="oval" w="lg" len="lg"/>
          </a:ln>
        </p:spPr>
      </p:sp>
      <p:sp>
        <p:nvSpPr>
          <p:cNvPr id="19" name="AutoShape 19"/>
          <p:cNvSpPr/>
          <p:nvPr/>
        </p:nvSpPr>
        <p:spPr>
          <a:xfrm flipH="1">
            <a:off x="11705118" y="4856055"/>
            <a:ext cx="1362168" cy="0"/>
          </a:xfrm>
          <a:prstGeom prst="line">
            <a:avLst/>
          </a:prstGeom>
          <a:ln w="28575" cap="flat">
            <a:solidFill>
              <a:srgbClr val="F79420"/>
            </a:solidFill>
            <a:prstDash val="solid"/>
            <a:headEnd type="none" w="sm" len="sm"/>
            <a:tailEnd type="oval" w="lg" len="lg"/>
          </a:ln>
        </p:spPr>
      </p:sp>
      <p:sp>
        <p:nvSpPr>
          <p:cNvPr id="20" name="AutoShape 20"/>
          <p:cNvSpPr/>
          <p:nvPr/>
        </p:nvSpPr>
        <p:spPr>
          <a:xfrm>
            <a:off x="5101891" y="5924234"/>
            <a:ext cx="1231090" cy="0"/>
          </a:xfrm>
          <a:prstGeom prst="line">
            <a:avLst/>
          </a:prstGeom>
          <a:ln w="28575" cap="flat">
            <a:solidFill>
              <a:srgbClr val="207ABE"/>
            </a:solidFill>
            <a:prstDash val="solid"/>
            <a:headEnd type="none" w="sm" len="sm"/>
            <a:tailEnd type="oval" w="lg" len="lg"/>
          </a:ln>
        </p:spPr>
      </p:sp>
      <p:sp>
        <p:nvSpPr>
          <p:cNvPr id="21" name="AutoShape 21"/>
          <p:cNvSpPr/>
          <p:nvPr/>
        </p:nvSpPr>
        <p:spPr>
          <a:xfrm>
            <a:off x="3599276" y="4763185"/>
            <a:ext cx="2734056" cy="0"/>
          </a:xfrm>
          <a:prstGeom prst="line">
            <a:avLst/>
          </a:prstGeom>
          <a:ln w="28575" cap="flat">
            <a:solidFill>
              <a:srgbClr val="A0D9F6"/>
            </a:solidFill>
            <a:prstDash val="solid"/>
            <a:headEnd type="none" w="sm" len="sm"/>
            <a:tailEnd type="oval" w="lg" len="lg"/>
          </a:ln>
        </p:spPr>
      </p:sp>
      <p:sp>
        <p:nvSpPr>
          <p:cNvPr id="22" name="AutoShape 22"/>
          <p:cNvSpPr/>
          <p:nvPr/>
        </p:nvSpPr>
        <p:spPr>
          <a:xfrm flipV="1">
            <a:off x="13052946" y="4841766"/>
            <a:ext cx="53" cy="468139"/>
          </a:xfrm>
          <a:prstGeom prst="line">
            <a:avLst/>
          </a:prstGeom>
          <a:ln w="28575" cap="flat">
            <a:solidFill>
              <a:srgbClr val="F79420"/>
            </a:solidFill>
            <a:prstDash val="solid"/>
            <a:headEnd type="none" w="sm" len="sm"/>
            <a:tailEnd type="none" w="sm" len="sm"/>
          </a:ln>
        </p:spPr>
      </p:sp>
      <p:sp>
        <p:nvSpPr>
          <p:cNvPr id="23" name="AutoShape 23"/>
          <p:cNvSpPr/>
          <p:nvPr/>
        </p:nvSpPr>
        <p:spPr>
          <a:xfrm flipH="1">
            <a:off x="13038658" y="5309906"/>
            <a:ext cx="1722420" cy="2"/>
          </a:xfrm>
          <a:prstGeom prst="line">
            <a:avLst/>
          </a:prstGeom>
          <a:ln w="28575" cap="flat">
            <a:solidFill>
              <a:srgbClr val="F79420"/>
            </a:solidFill>
            <a:prstDash val="solid"/>
            <a:headEnd type="none" w="sm" len="sm"/>
            <a:tailEnd type="none" w="sm" len="sm"/>
          </a:ln>
        </p:spPr>
      </p:sp>
      <p:grpSp>
        <p:nvGrpSpPr>
          <p:cNvPr id="24" name="Group 24"/>
          <p:cNvGrpSpPr/>
          <p:nvPr/>
        </p:nvGrpSpPr>
        <p:grpSpPr>
          <a:xfrm>
            <a:off x="9264730" y="3378987"/>
            <a:ext cx="3111947" cy="3357496"/>
            <a:chOff x="0" y="0"/>
            <a:chExt cx="819607" cy="884279"/>
          </a:xfrm>
        </p:grpSpPr>
        <p:sp>
          <p:nvSpPr>
            <p:cNvPr id="25" name="Freeform 25"/>
            <p:cNvSpPr/>
            <p:nvPr/>
          </p:nvSpPr>
          <p:spPr>
            <a:xfrm>
              <a:off x="0" y="0"/>
              <a:ext cx="819608" cy="884279"/>
            </a:xfrm>
            <a:custGeom>
              <a:avLst/>
              <a:gdLst/>
              <a:ahLst/>
              <a:cxnLst/>
              <a:rect l="l" t="t" r="r" b="b"/>
              <a:pathLst>
                <a:path w="819608" h="884279">
                  <a:moveTo>
                    <a:pt x="27366" y="0"/>
                  </a:moveTo>
                  <a:lnTo>
                    <a:pt x="792242" y="0"/>
                  </a:lnTo>
                  <a:cubicBezTo>
                    <a:pt x="807355" y="0"/>
                    <a:pt x="819608" y="12252"/>
                    <a:pt x="819608" y="27366"/>
                  </a:cubicBezTo>
                  <a:lnTo>
                    <a:pt x="819608" y="856913"/>
                  </a:lnTo>
                  <a:cubicBezTo>
                    <a:pt x="819608" y="872027"/>
                    <a:pt x="807355" y="884279"/>
                    <a:pt x="792242" y="884279"/>
                  </a:cubicBezTo>
                  <a:lnTo>
                    <a:pt x="27366" y="884279"/>
                  </a:lnTo>
                  <a:cubicBezTo>
                    <a:pt x="20108" y="884279"/>
                    <a:pt x="13147" y="881396"/>
                    <a:pt x="8015" y="876263"/>
                  </a:cubicBezTo>
                  <a:cubicBezTo>
                    <a:pt x="2883" y="871131"/>
                    <a:pt x="0" y="864171"/>
                    <a:pt x="0" y="856913"/>
                  </a:cubicBezTo>
                  <a:lnTo>
                    <a:pt x="0" y="27366"/>
                  </a:lnTo>
                  <a:cubicBezTo>
                    <a:pt x="0" y="12252"/>
                    <a:pt x="12252" y="0"/>
                    <a:pt x="27366" y="0"/>
                  </a:cubicBezTo>
                  <a:close/>
                </a:path>
              </a:pathLst>
            </a:custGeom>
            <a:solidFill>
              <a:srgbClr val="000000">
                <a:alpha val="0"/>
              </a:srgbClr>
            </a:solidFill>
            <a:ln w="28575">
              <a:solidFill>
                <a:srgbClr val="F79420"/>
              </a:solidFill>
            </a:ln>
          </p:spPr>
        </p:sp>
        <p:sp>
          <p:nvSpPr>
            <p:cNvPr id="26" name="TextBox 2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5983580" y="6879357"/>
            <a:ext cx="6393097" cy="1636182"/>
            <a:chOff x="0" y="0"/>
            <a:chExt cx="1683779" cy="430928"/>
          </a:xfrm>
        </p:grpSpPr>
        <p:sp>
          <p:nvSpPr>
            <p:cNvPr id="28" name="Freeform 28"/>
            <p:cNvSpPr/>
            <p:nvPr/>
          </p:nvSpPr>
          <p:spPr>
            <a:xfrm>
              <a:off x="0" y="0"/>
              <a:ext cx="1683779" cy="430928"/>
            </a:xfrm>
            <a:custGeom>
              <a:avLst/>
              <a:gdLst/>
              <a:ahLst/>
              <a:cxnLst/>
              <a:rect l="l" t="t" r="r" b="b"/>
              <a:pathLst>
                <a:path w="1683779" h="430928">
                  <a:moveTo>
                    <a:pt x="13321" y="0"/>
                  </a:moveTo>
                  <a:lnTo>
                    <a:pt x="1670458" y="0"/>
                  </a:lnTo>
                  <a:cubicBezTo>
                    <a:pt x="1677815" y="0"/>
                    <a:pt x="1683779" y="5964"/>
                    <a:pt x="1683779" y="13321"/>
                  </a:cubicBezTo>
                  <a:lnTo>
                    <a:pt x="1683779" y="417608"/>
                  </a:lnTo>
                  <a:cubicBezTo>
                    <a:pt x="1683779" y="424965"/>
                    <a:pt x="1677815" y="430928"/>
                    <a:pt x="1670458" y="430928"/>
                  </a:cubicBezTo>
                  <a:lnTo>
                    <a:pt x="13321" y="430928"/>
                  </a:lnTo>
                  <a:cubicBezTo>
                    <a:pt x="5964" y="430928"/>
                    <a:pt x="0" y="424965"/>
                    <a:pt x="0" y="417608"/>
                  </a:cubicBezTo>
                  <a:lnTo>
                    <a:pt x="0" y="13321"/>
                  </a:lnTo>
                  <a:cubicBezTo>
                    <a:pt x="0" y="5964"/>
                    <a:pt x="5964" y="0"/>
                    <a:pt x="13321" y="0"/>
                  </a:cubicBezTo>
                  <a:close/>
                </a:path>
              </a:pathLst>
            </a:custGeom>
            <a:solidFill>
              <a:srgbClr val="000000">
                <a:alpha val="0"/>
              </a:srgbClr>
            </a:solidFill>
            <a:ln w="28575">
              <a:solidFill>
                <a:srgbClr val="115182"/>
              </a:solidFill>
            </a:ln>
          </p:spPr>
        </p:sp>
        <p:sp>
          <p:nvSpPr>
            <p:cNvPr id="29" name="TextBox 2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5983580" y="5453897"/>
            <a:ext cx="3137919" cy="1295758"/>
            <a:chOff x="0" y="0"/>
            <a:chExt cx="826448" cy="341270"/>
          </a:xfrm>
        </p:grpSpPr>
        <p:sp>
          <p:nvSpPr>
            <p:cNvPr id="31" name="Freeform 31"/>
            <p:cNvSpPr/>
            <p:nvPr/>
          </p:nvSpPr>
          <p:spPr>
            <a:xfrm>
              <a:off x="0" y="0"/>
              <a:ext cx="826448" cy="341270"/>
            </a:xfrm>
            <a:custGeom>
              <a:avLst/>
              <a:gdLst/>
              <a:ahLst/>
              <a:cxnLst/>
              <a:rect l="l" t="t" r="r" b="b"/>
              <a:pathLst>
                <a:path w="826448" h="341270">
                  <a:moveTo>
                    <a:pt x="27139" y="0"/>
                  </a:moveTo>
                  <a:lnTo>
                    <a:pt x="799308" y="0"/>
                  </a:lnTo>
                  <a:cubicBezTo>
                    <a:pt x="814297" y="0"/>
                    <a:pt x="826448" y="12151"/>
                    <a:pt x="826448" y="27139"/>
                  </a:cubicBezTo>
                  <a:lnTo>
                    <a:pt x="826448" y="314130"/>
                  </a:lnTo>
                  <a:cubicBezTo>
                    <a:pt x="826448" y="329119"/>
                    <a:pt x="814297" y="341270"/>
                    <a:pt x="799308" y="341270"/>
                  </a:cubicBezTo>
                  <a:lnTo>
                    <a:pt x="27139" y="341270"/>
                  </a:lnTo>
                  <a:cubicBezTo>
                    <a:pt x="12151" y="341270"/>
                    <a:pt x="0" y="329119"/>
                    <a:pt x="0" y="314130"/>
                  </a:cubicBezTo>
                  <a:lnTo>
                    <a:pt x="0" y="27139"/>
                  </a:lnTo>
                  <a:cubicBezTo>
                    <a:pt x="0" y="12151"/>
                    <a:pt x="12151" y="0"/>
                    <a:pt x="27139" y="0"/>
                  </a:cubicBezTo>
                  <a:close/>
                </a:path>
              </a:pathLst>
            </a:custGeom>
            <a:solidFill>
              <a:srgbClr val="000000">
                <a:alpha val="0"/>
              </a:srgbClr>
            </a:solidFill>
            <a:ln w="28575">
              <a:solidFill>
                <a:srgbClr val="207ABE"/>
              </a:solidFill>
            </a:ln>
          </p:spPr>
        </p:sp>
        <p:sp>
          <p:nvSpPr>
            <p:cNvPr id="32" name="TextBox 3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5983580" y="4467046"/>
            <a:ext cx="3137919" cy="857150"/>
            <a:chOff x="0" y="0"/>
            <a:chExt cx="826448" cy="225751"/>
          </a:xfrm>
        </p:grpSpPr>
        <p:sp>
          <p:nvSpPr>
            <p:cNvPr id="34" name="Freeform 34"/>
            <p:cNvSpPr/>
            <p:nvPr/>
          </p:nvSpPr>
          <p:spPr>
            <a:xfrm>
              <a:off x="0" y="0"/>
              <a:ext cx="826448" cy="225751"/>
            </a:xfrm>
            <a:custGeom>
              <a:avLst/>
              <a:gdLst/>
              <a:ahLst/>
              <a:cxnLst/>
              <a:rect l="l" t="t" r="r" b="b"/>
              <a:pathLst>
                <a:path w="826448" h="225751">
                  <a:moveTo>
                    <a:pt x="27139" y="0"/>
                  </a:moveTo>
                  <a:lnTo>
                    <a:pt x="799308" y="0"/>
                  </a:lnTo>
                  <a:cubicBezTo>
                    <a:pt x="814297" y="0"/>
                    <a:pt x="826448" y="12151"/>
                    <a:pt x="826448" y="27139"/>
                  </a:cubicBezTo>
                  <a:lnTo>
                    <a:pt x="826448" y="198612"/>
                  </a:lnTo>
                  <a:cubicBezTo>
                    <a:pt x="826448" y="213601"/>
                    <a:pt x="814297" y="225751"/>
                    <a:pt x="799308" y="225751"/>
                  </a:cubicBezTo>
                  <a:lnTo>
                    <a:pt x="27139" y="225751"/>
                  </a:lnTo>
                  <a:cubicBezTo>
                    <a:pt x="12151" y="225751"/>
                    <a:pt x="0" y="213601"/>
                    <a:pt x="0" y="198612"/>
                  </a:cubicBezTo>
                  <a:lnTo>
                    <a:pt x="0" y="27139"/>
                  </a:lnTo>
                  <a:cubicBezTo>
                    <a:pt x="0" y="12151"/>
                    <a:pt x="12151" y="0"/>
                    <a:pt x="27139" y="0"/>
                  </a:cubicBezTo>
                  <a:close/>
                </a:path>
              </a:pathLst>
            </a:custGeom>
            <a:solidFill>
              <a:srgbClr val="000000">
                <a:alpha val="0"/>
              </a:srgbClr>
            </a:solidFill>
            <a:ln w="28575">
              <a:solidFill>
                <a:srgbClr val="A0D9F6"/>
              </a:solidFill>
            </a:ln>
          </p:spPr>
        </p:sp>
        <p:sp>
          <p:nvSpPr>
            <p:cNvPr id="35" name="TextBox 3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6" name="AutoShape 36"/>
          <p:cNvSpPr/>
          <p:nvPr/>
        </p:nvSpPr>
        <p:spPr>
          <a:xfrm flipV="1">
            <a:off x="5116552" y="5909948"/>
            <a:ext cx="53" cy="468139"/>
          </a:xfrm>
          <a:prstGeom prst="line">
            <a:avLst/>
          </a:prstGeom>
          <a:ln w="28575" cap="flat">
            <a:solidFill>
              <a:srgbClr val="207ABE"/>
            </a:solidFill>
            <a:prstDash val="solid"/>
            <a:headEnd type="none" w="sm" len="sm"/>
            <a:tailEnd type="none" w="sm" len="sm"/>
          </a:ln>
        </p:spPr>
      </p:sp>
      <p:sp>
        <p:nvSpPr>
          <p:cNvPr id="37" name="AutoShape 37"/>
          <p:cNvSpPr/>
          <p:nvPr/>
        </p:nvSpPr>
        <p:spPr>
          <a:xfrm flipV="1">
            <a:off x="3599626" y="6370945"/>
            <a:ext cx="1531266" cy="0"/>
          </a:xfrm>
          <a:prstGeom prst="line">
            <a:avLst/>
          </a:prstGeom>
          <a:ln w="28575" cap="flat">
            <a:solidFill>
              <a:srgbClr val="207ABE"/>
            </a:solidFill>
            <a:prstDash val="solid"/>
            <a:headEnd type="none" w="sm" len="sm"/>
            <a:tailEnd type="none" w="sm" len="sm"/>
          </a:ln>
        </p:spPr>
      </p:sp>
      <p:grpSp>
        <p:nvGrpSpPr>
          <p:cNvPr id="38" name="Group 38"/>
          <p:cNvGrpSpPr/>
          <p:nvPr/>
        </p:nvGrpSpPr>
        <p:grpSpPr>
          <a:xfrm>
            <a:off x="14775313" y="4822881"/>
            <a:ext cx="3086100" cy="1002629"/>
            <a:chOff x="0" y="0"/>
            <a:chExt cx="812800" cy="264067"/>
          </a:xfrm>
        </p:grpSpPr>
        <p:sp>
          <p:nvSpPr>
            <p:cNvPr id="39" name="Freeform 39"/>
            <p:cNvSpPr/>
            <p:nvPr/>
          </p:nvSpPr>
          <p:spPr>
            <a:xfrm>
              <a:off x="0" y="0"/>
              <a:ext cx="812800" cy="264067"/>
            </a:xfrm>
            <a:custGeom>
              <a:avLst/>
              <a:gdLst/>
              <a:ahLst/>
              <a:cxnLst/>
              <a:rect l="l" t="t" r="r" b="b"/>
              <a:pathLst>
                <a:path w="812800" h="264067">
                  <a:moveTo>
                    <a:pt x="0" y="0"/>
                  </a:moveTo>
                  <a:lnTo>
                    <a:pt x="812800" y="0"/>
                  </a:lnTo>
                  <a:lnTo>
                    <a:pt x="812800" y="264067"/>
                  </a:lnTo>
                  <a:lnTo>
                    <a:pt x="0" y="264067"/>
                  </a:lnTo>
                  <a:close/>
                </a:path>
              </a:pathLst>
            </a:custGeom>
            <a:solidFill>
              <a:srgbClr val="F79420">
                <a:alpha val="77647"/>
              </a:srgbClr>
            </a:solidFill>
          </p:spPr>
        </p:sp>
        <p:sp>
          <p:nvSpPr>
            <p:cNvPr id="40" name="TextBox 4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41" name="Picture 4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5113" y="4520583"/>
            <a:ext cx="460503" cy="485204"/>
          </a:xfrm>
          <a:prstGeom prst="rect">
            <a:avLst/>
          </a:prstGeom>
        </p:spPr>
      </p:pic>
      <p:pic>
        <p:nvPicPr>
          <p:cNvPr id="42" name="Picture 4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642762" y="6144018"/>
            <a:ext cx="485204" cy="485204"/>
          </a:xfrm>
          <a:prstGeom prst="rect">
            <a:avLst/>
          </a:prstGeom>
        </p:spPr>
      </p:pic>
      <p:pic>
        <p:nvPicPr>
          <p:cNvPr id="43" name="Picture 4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088568" y="7454846"/>
            <a:ext cx="485204" cy="485204"/>
          </a:xfrm>
          <a:prstGeom prst="rect">
            <a:avLst/>
          </a:prstGeom>
        </p:spPr>
      </p:pic>
      <p:pic>
        <p:nvPicPr>
          <p:cNvPr id="44" name="Picture 4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124354" y="5053017"/>
            <a:ext cx="477992" cy="485204"/>
          </a:xfrm>
          <a:prstGeom prst="rect">
            <a:avLst/>
          </a:prstGeom>
        </p:spPr>
      </p:pic>
      <p:sp>
        <p:nvSpPr>
          <p:cNvPr id="45" name="TextBox 45"/>
          <p:cNvSpPr txBox="1"/>
          <p:nvPr/>
        </p:nvSpPr>
        <p:spPr>
          <a:xfrm>
            <a:off x="14944193" y="7379999"/>
            <a:ext cx="2523402" cy="663473"/>
          </a:xfrm>
          <a:prstGeom prst="rect">
            <a:avLst/>
          </a:prstGeom>
        </p:spPr>
        <p:txBody>
          <a:bodyPr lIns="0" tIns="0" rIns="0" bIns="0" rtlCol="0" anchor="t">
            <a:spAutoFit/>
          </a:bodyPr>
          <a:lstStyle/>
          <a:p>
            <a:pPr>
              <a:lnSpc>
                <a:spcPts val="2557"/>
              </a:lnSpc>
            </a:pPr>
            <a:r>
              <a:rPr lang="en-US" sz="2610" spc="-52">
                <a:solidFill>
                  <a:srgbClr val="FFFFFF"/>
                </a:solidFill>
                <a:latin typeface="Montserrat"/>
              </a:rPr>
              <a:t>Activity Breakdown</a:t>
            </a:r>
          </a:p>
        </p:txBody>
      </p:sp>
      <p:sp>
        <p:nvSpPr>
          <p:cNvPr id="46" name="TextBox 46"/>
          <p:cNvSpPr txBox="1"/>
          <p:nvPr/>
        </p:nvSpPr>
        <p:spPr>
          <a:xfrm>
            <a:off x="4801002" y="902173"/>
            <a:ext cx="8764826" cy="941070"/>
          </a:xfrm>
          <a:prstGeom prst="rect">
            <a:avLst/>
          </a:prstGeom>
        </p:spPr>
        <p:txBody>
          <a:bodyPr lIns="0" tIns="0" rIns="0" bIns="0" rtlCol="0" anchor="t">
            <a:spAutoFit/>
          </a:bodyPr>
          <a:lstStyle/>
          <a:p>
            <a:pPr algn="ctr">
              <a:lnSpc>
                <a:spcPts val="7259"/>
              </a:lnSpc>
            </a:pPr>
            <a:r>
              <a:rPr lang="en-US" sz="6599" spc="-329">
                <a:solidFill>
                  <a:srgbClr val="115182"/>
                </a:solidFill>
                <a:latin typeface="Montserrat Classic"/>
              </a:rPr>
              <a:t>Challenge </a:t>
            </a:r>
            <a:r>
              <a:rPr lang="en-US" sz="6599" spc="-329">
                <a:solidFill>
                  <a:srgbClr val="115182"/>
                </a:solidFill>
                <a:latin typeface="Montserrat Classic Bold"/>
              </a:rPr>
              <a:t>Outcomes</a:t>
            </a:r>
          </a:p>
        </p:txBody>
      </p:sp>
      <p:sp>
        <p:nvSpPr>
          <p:cNvPr id="47" name="TextBox 47"/>
          <p:cNvSpPr txBox="1"/>
          <p:nvPr/>
        </p:nvSpPr>
        <p:spPr>
          <a:xfrm>
            <a:off x="15037606" y="4985352"/>
            <a:ext cx="2050962" cy="697420"/>
          </a:xfrm>
          <a:prstGeom prst="rect">
            <a:avLst/>
          </a:prstGeom>
        </p:spPr>
        <p:txBody>
          <a:bodyPr lIns="0" tIns="0" rIns="0" bIns="0" rtlCol="0" anchor="t">
            <a:spAutoFit/>
          </a:bodyPr>
          <a:lstStyle/>
          <a:p>
            <a:pPr>
              <a:lnSpc>
                <a:spcPts val="2740"/>
              </a:lnSpc>
            </a:pPr>
            <a:r>
              <a:rPr lang="en-US" sz="2610" spc="-52">
                <a:solidFill>
                  <a:srgbClr val="000000"/>
                </a:solidFill>
                <a:latin typeface="Montserrat"/>
              </a:rPr>
              <a:t>Most Active Ideas</a:t>
            </a:r>
          </a:p>
        </p:txBody>
      </p:sp>
      <p:sp>
        <p:nvSpPr>
          <p:cNvPr id="48" name="TextBox 48"/>
          <p:cNvSpPr txBox="1"/>
          <p:nvPr/>
        </p:nvSpPr>
        <p:spPr>
          <a:xfrm>
            <a:off x="1115616" y="6082071"/>
            <a:ext cx="2293151" cy="663473"/>
          </a:xfrm>
          <a:prstGeom prst="rect">
            <a:avLst/>
          </a:prstGeom>
        </p:spPr>
        <p:txBody>
          <a:bodyPr lIns="0" tIns="0" rIns="0" bIns="0" rtlCol="0" anchor="t">
            <a:spAutoFit/>
          </a:bodyPr>
          <a:lstStyle/>
          <a:p>
            <a:pPr algn="r">
              <a:lnSpc>
                <a:spcPts val="2557"/>
              </a:lnSpc>
            </a:pPr>
            <a:r>
              <a:rPr lang="en-US" sz="2610" spc="-52">
                <a:solidFill>
                  <a:srgbClr val="FFFFFF"/>
                </a:solidFill>
                <a:latin typeface="Montserrat"/>
              </a:rPr>
              <a:t>Engagement Levels</a:t>
            </a:r>
          </a:p>
        </p:txBody>
      </p:sp>
      <p:sp>
        <p:nvSpPr>
          <p:cNvPr id="49" name="TextBox 49"/>
          <p:cNvSpPr txBox="1"/>
          <p:nvPr/>
        </p:nvSpPr>
        <p:spPr>
          <a:xfrm>
            <a:off x="885364" y="4460055"/>
            <a:ext cx="2523402" cy="663409"/>
          </a:xfrm>
          <a:prstGeom prst="rect">
            <a:avLst/>
          </a:prstGeom>
        </p:spPr>
        <p:txBody>
          <a:bodyPr lIns="0" tIns="0" rIns="0" bIns="0" rtlCol="0" anchor="t">
            <a:spAutoFit/>
          </a:bodyPr>
          <a:lstStyle/>
          <a:p>
            <a:pPr algn="r">
              <a:lnSpc>
                <a:spcPts val="2555"/>
              </a:lnSpc>
            </a:pPr>
            <a:r>
              <a:rPr lang="en-US" sz="2607" spc="-52">
                <a:solidFill>
                  <a:srgbClr val="000000"/>
                </a:solidFill>
                <a:latin typeface="Montserrat"/>
              </a:rPr>
              <a:t>Top Contributor</a:t>
            </a:r>
          </a:p>
        </p:txBody>
      </p:sp>
      <p:pic>
        <p:nvPicPr>
          <p:cNvPr id="50" name="Picture 5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77765" y="-109372"/>
            <a:ext cx="2090872" cy="1908792"/>
          </a:xfrm>
          <a:prstGeom prst="rect">
            <a:avLst/>
          </a:prstGeom>
        </p:spPr>
      </p:pic>
      <p:pic>
        <p:nvPicPr>
          <p:cNvPr id="51" name="Picture 5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285734" y="-109372"/>
            <a:ext cx="2090872" cy="190879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0D9F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583247" y="2569694"/>
            <a:ext cx="11048813" cy="6061172"/>
            <a:chOff x="0" y="0"/>
            <a:chExt cx="5908040" cy="3241040"/>
          </a:xfrm>
        </p:grpSpPr>
        <p:sp>
          <p:nvSpPr>
            <p:cNvPr id="3" name="Freeform 3"/>
            <p:cNvSpPr/>
            <p:nvPr/>
          </p:nvSpPr>
          <p:spPr>
            <a:xfrm>
              <a:off x="6350" y="6350"/>
              <a:ext cx="5895340" cy="180340"/>
            </a:xfrm>
            <a:custGeom>
              <a:avLst/>
              <a:gdLst/>
              <a:ahLst/>
              <a:cxnLst/>
              <a:rect l="l" t="t" r="r" b="b"/>
              <a:pathLst>
                <a:path w="5895340" h="180340">
                  <a:moveTo>
                    <a:pt x="0" y="0"/>
                  </a:moveTo>
                  <a:lnTo>
                    <a:pt x="5895340" y="0"/>
                  </a:lnTo>
                  <a:lnTo>
                    <a:pt x="5895340" y="180340"/>
                  </a:lnTo>
                  <a:lnTo>
                    <a:pt x="0" y="180340"/>
                  </a:lnTo>
                  <a:lnTo>
                    <a:pt x="0" y="0"/>
                  </a:lnTo>
                  <a:close/>
                </a:path>
              </a:pathLst>
            </a:custGeom>
            <a:solidFill>
              <a:srgbClr val="E9E9E9"/>
            </a:solidFill>
          </p:spPr>
        </p:sp>
        <p:sp>
          <p:nvSpPr>
            <p:cNvPr id="4" name="Freeform 4"/>
            <p:cNvSpPr/>
            <p:nvPr/>
          </p:nvSpPr>
          <p:spPr>
            <a:xfrm>
              <a:off x="6350" y="193040"/>
              <a:ext cx="5895340" cy="3041650"/>
            </a:xfrm>
            <a:custGeom>
              <a:avLst/>
              <a:gdLst/>
              <a:ahLst/>
              <a:cxnLst/>
              <a:rect l="l" t="t" r="r" b="b"/>
              <a:pathLst>
                <a:path w="5895340" h="3041650">
                  <a:moveTo>
                    <a:pt x="5895340" y="3041650"/>
                  </a:moveTo>
                  <a:lnTo>
                    <a:pt x="0" y="3041650"/>
                  </a:lnTo>
                  <a:lnTo>
                    <a:pt x="0" y="0"/>
                  </a:lnTo>
                  <a:lnTo>
                    <a:pt x="5895340" y="0"/>
                  </a:lnTo>
                  <a:lnTo>
                    <a:pt x="5895340" y="3041650"/>
                  </a:lnTo>
                  <a:close/>
                </a:path>
              </a:pathLst>
            </a:custGeom>
            <a:blipFill>
              <a:blip r:embed="rId2"/>
              <a:stretch>
                <a:fillRect b="-17016"/>
              </a:stretch>
            </a:blipFill>
          </p:spPr>
        </p:sp>
        <p:sp>
          <p:nvSpPr>
            <p:cNvPr id="5" name="Freeform 5"/>
            <p:cNvSpPr/>
            <p:nvPr/>
          </p:nvSpPr>
          <p:spPr>
            <a:xfrm>
              <a:off x="0" y="0"/>
              <a:ext cx="5908040" cy="3241040"/>
            </a:xfrm>
            <a:custGeom>
              <a:avLst/>
              <a:gdLst/>
              <a:ahLst/>
              <a:cxnLst/>
              <a:rect l="l" t="t" r="r" b="b"/>
              <a:pathLst>
                <a:path w="5908040" h="3241040">
                  <a:moveTo>
                    <a:pt x="5908040" y="3241040"/>
                  </a:moveTo>
                  <a:lnTo>
                    <a:pt x="0" y="3241040"/>
                  </a:lnTo>
                  <a:lnTo>
                    <a:pt x="0" y="0"/>
                  </a:lnTo>
                  <a:lnTo>
                    <a:pt x="5908040" y="0"/>
                  </a:lnTo>
                  <a:lnTo>
                    <a:pt x="5908040" y="3241040"/>
                  </a:lnTo>
                  <a:close/>
                  <a:moveTo>
                    <a:pt x="12700" y="3228340"/>
                  </a:moveTo>
                  <a:lnTo>
                    <a:pt x="5895340" y="3228340"/>
                  </a:lnTo>
                  <a:lnTo>
                    <a:pt x="5895340" y="12700"/>
                  </a:lnTo>
                  <a:lnTo>
                    <a:pt x="12700" y="12700"/>
                  </a:lnTo>
                  <a:lnTo>
                    <a:pt x="12700" y="3228340"/>
                  </a:lnTo>
                  <a:close/>
                  <a:moveTo>
                    <a:pt x="5895340" y="186690"/>
                  </a:moveTo>
                  <a:lnTo>
                    <a:pt x="12700" y="186690"/>
                  </a:lnTo>
                  <a:lnTo>
                    <a:pt x="12700" y="199390"/>
                  </a:lnTo>
                  <a:lnTo>
                    <a:pt x="5895340" y="199390"/>
                  </a:lnTo>
                  <a:lnTo>
                    <a:pt x="5895340" y="186690"/>
                  </a:lnTo>
                  <a:close/>
                </a:path>
              </a:pathLst>
            </a:custGeom>
            <a:solidFill>
              <a:srgbClr val="333333"/>
            </a:solidFill>
          </p:spPr>
        </p:sp>
        <p:sp>
          <p:nvSpPr>
            <p:cNvPr id="6" name="Freeform 6"/>
            <p:cNvSpPr/>
            <p:nvPr/>
          </p:nvSpPr>
          <p:spPr>
            <a:xfrm>
              <a:off x="149860" y="73660"/>
              <a:ext cx="299720" cy="63500"/>
            </a:xfrm>
            <a:custGeom>
              <a:avLst/>
              <a:gdLst/>
              <a:ahLst/>
              <a:cxnLst/>
              <a:rect l="l" t="t" r="r" b="b"/>
              <a:pathLst>
                <a:path w="299720" h="63500">
                  <a:moveTo>
                    <a:pt x="118110" y="0"/>
                  </a:moveTo>
                  <a:lnTo>
                    <a:pt x="181610" y="0"/>
                  </a:lnTo>
                  <a:lnTo>
                    <a:pt x="181610" y="63500"/>
                  </a:lnTo>
                  <a:lnTo>
                    <a:pt x="118110" y="63500"/>
                  </a:lnTo>
                  <a:lnTo>
                    <a:pt x="118110" y="0"/>
                  </a:lnTo>
                  <a:close/>
                  <a:moveTo>
                    <a:pt x="31750" y="0"/>
                  </a:moveTo>
                  <a:cubicBezTo>
                    <a:pt x="49530" y="0"/>
                    <a:pt x="63500" y="13970"/>
                    <a:pt x="63500" y="31750"/>
                  </a:cubicBezTo>
                  <a:cubicBezTo>
                    <a:pt x="63500" y="49530"/>
                    <a:pt x="49530" y="63500"/>
                    <a:pt x="31750" y="63500"/>
                  </a:cubicBezTo>
                  <a:cubicBezTo>
                    <a:pt x="13970" y="63500"/>
                    <a:pt x="0" y="49530"/>
                    <a:pt x="0" y="31750"/>
                  </a:cubicBezTo>
                  <a:cubicBezTo>
                    <a:pt x="0" y="13970"/>
                    <a:pt x="13970" y="0"/>
                    <a:pt x="31750" y="0"/>
                  </a:cubicBezTo>
                  <a:close/>
                  <a:moveTo>
                    <a:pt x="267970" y="0"/>
                  </a:moveTo>
                  <a:lnTo>
                    <a:pt x="236220" y="63500"/>
                  </a:lnTo>
                  <a:lnTo>
                    <a:pt x="299720" y="63500"/>
                  </a:lnTo>
                  <a:lnTo>
                    <a:pt x="267970" y="0"/>
                  </a:lnTo>
                  <a:close/>
                </a:path>
              </a:pathLst>
            </a:custGeom>
            <a:solidFill>
              <a:srgbClr val="FF3131"/>
            </a:solidFill>
          </p:spPr>
        </p:sp>
        <p:sp>
          <p:nvSpPr>
            <p:cNvPr id="7" name="Freeform 7"/>
            <p:cNvSpPr/>
            <p:nvPr/>
          </p:nvSpPr>
          <p:spPr>
            <a:xfrm>
              <a:off x="591820" y="88900"/>
              <a:ext cx="5175250" cy="33020"/>
            </a:xfrm>
            <a:custGeom>
              <a:avLst/>
              <a:gdLst/>
              <a:ahLst/>
              <a:cxnLst/>
              <a:rect l="l" t="t" r="r" b="b"/>
              <a:pathLst>
                <a:path w="5175250" h="33020">
                  <a:moveTo>
                    <a:pt x="5158740" y="33020"/>
                  </a:moveTo>
                  <a:lnTo>
                    <a:pt x="16510" y="33020"/>
                  </a:lnTo>
                  <a:cubicBezTo>
                    <a:pt x="7620" y="33020"/>
                    <a:pt x="0" y="25400"/>
                    <a:pt x="0" y="16510"/>
                  </a:cubicBezTo>
                  <a:lnTo>
                    <a:pt x="0" y="16510"/>
                  </a:lnTo>
                  <a:cubicBezTo>
                    <a:pt x="0" y="7620"/>
                    <a:pt x="7620" y="0"/>
                    <a:pt x="16510" y="0"/>
                  </a:cubicBezTo>
                  <a:lnTo>
                    <a:pt x="5158740" y="0"/>
                  </a:lnTo>
                  <a:cubicBezTo>
                    <a:pt x="5167630" y="0"/>
                    <a:pt x="5175250" y="7620"/>
                    <a:pt x="5175250" y="16510"/>
                  </a:cubicBezTo>
                  <a:lnTo>
                    <a:pt x="5175250" y="16510"/>
                  </a:lnTo>
                  <a:cubicBezTo>
                    <a:pt x="5173980" y="25400"/>
                    <a:pt x="5167630" y="33020"/>
                    <a:pt x="5158740" y="33020"/>
                  </a:cubicBezTo>
                  <a:close/>
                </a:path>
              </a:pathLst>
            </a:custGeom>
            <a:solidFill>
              <a:srgbClr val="A6A6A6"/>
            </a:solidFill>
          </p:spPr>
        </p:sp>
      </p:grpSp>
      <p:grpSp>
        <p:nvGrpSpPr>
          <p:cNvPr id="8" name="Group 8"/>
          <p:cNvGrpSpPr/>
          <p:nvPr/>
        </p:nvGrpSpPr>
        <p:grpSpPr>
          <a:xfrm>
            <a:off x="10367266" y="4160519"/>
            <a:ext cx="7267491" cy="5145406"/>
            <a:chOff x="0" y="0"/>
            <a:chExt cx="2012811" cy="1425076"/>
          </a:xfrm>
        </p:grpSpPr>
        <p:sp>
          <p:nvSpPr>
            <p:cNvPr id="9" name="Freeform 9"/>
            <p:cNvSpPr/>
            <p:nvPr/>
          </p:nvSpPr>
          <p:spPr>
            <a:xfrm>
              <a:off x="0" y="0"/>
              <a:ext cx="2012811" cy="1425076"/>
            </a:xfrm>
            <a:custGeom>
              <a:avLst/>
              <a:gdLst/>
              <a:ahLst/>
              <a:cxnLst/>
              <a:rect l="l" t="t" r="r" b="b"/>
              <a:pathLst>
                <a:path w="2012811" h="1425076">
                  <a:moveTo>
                    <a:pt x="0" y="0"/>
                  </a:moveTo>
                  <a:lnTo>
                    <a:pt x="2012811" y="0"/>
                  </a:lnTo>
                  <a:lnTo>
                    <a:pt x="2012811" y="1425076"/>
                  </a:lnTo>
                  <a:lnTo>
                    <a:pt x="0" y="1425076"/>
                  </a:lnTo>
                  <a:close/>
                </a:path>
              </a:pathLst>
            </a:custGeom>
            <a:solidFill>
              <a:srgbClr val="207ABE"/>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11" name="Picture 11"/>
          <p:cNvPicPr>
            <a:picLocks noChangeAspect="1"/>
          </p:cNvPicPr>
          <p:nvPr/>
        </p:nvPicPr>
        <p:blipFill>
          <a:blip r:embed="rId3"/>
          <a:srcRect/>
          <a:stretch>
            <a:fillRect/>
          </a:stretch>
        </p:blipFill>
        <p:spPr>
          <a:xfrm>
            <a:off x="10522558" y="4341460"/>
            <a:ext cx="6956907" cy="4783523"/>
          </a:xfrm>
          <a:prstGeom prst="rect">
            <a:avLst/>
          </a:prstGeom>
        </p:spPr>
      </p:pic>
      <p:sp>
        <p:nvSpPr>
          <p:cNvPr id="12" name="TextBox 12"/>
          <p:cNvSpPr txBox="1"/>
          <p:nvPr/>
        </p:nvSpPr>
        <p:spPr>
          <a:xfrm>
            <a:off x="583247" y="751903"/>
            <a:ext cx="8509058" cy="880779"/>
          </a:xfrm>
          <a:prstGeom prst="rect">
            <a:avLst/>
          </a:prstGeom>
        </p:spPr>
        <p:txBody>
          <a:bodyPr lIns="0" tIns="0" rIns="0" bIns="0" rtlCol="0" anchor="t">
            <a:spAutoFit/>
          </a:bodyPr>
          <a:lstStyle/>
          <a:p>
            <a:pPr>
              <a:lnSpc>
                <a:spcPts val="6727"/>
              </a:lnSpc>
            </a:pPr>
            <a:r>
              <a:rPr lang="en-US" sz="6116" spc="-305">
                <a:solidFill>
                  <a:srgbClr val="115182"/>
                </a:solidFill>
                <a:latin typeface="Montserrat Classic"/>
              </a:rPr>
              <a:t>Head-to-Head</a:t>
            </a:r>
          </a:p>
        </p:txBody>
      </p:sp>
      <p:sp>
        <p:nvSpPr>
          <p:cNvPr id="13" name="TextBox 13"/>
          <p:cNvSpPr txBox="1"/>
          <p:nvPr/>
        </p:nvSpPr>
        <p:spPr>
          <a:xfrm>
            <a:off x="583247" y="1737457"/>
            <a:ext cx="11048813" cy="365512"/>
          </a:xfrm>
          <a:prstGeom prst="rect">
            <a:avLst/>
          </a:prstGeom>
        </p:spPr>
        <p:txBody>
          <a:bodyPr lIns="0" tIns="0" rIns="0" bIns="0" rtlCol="0" anchor="t">
            <a:spAutoFit/>
          </a:bodyPr>
          <a:lstStyle/>
          <a:p>
            <a:pPr>
              <a:lnSpc>
                <a:spcPts val="2874"/>
              </a:lnSpc>
            </a:pPr>
            <a:r>
              <a:rPr lang="en-US" sz="2543">
                <a:solidFill>
                  <a:srgbClr val="115182"/>
                </a:solidFill>
                <a:latin typeface="Montserrat"/>
              </a:rPr>
              <a:t>Evaluate sets of two ideas against a common set of factors</a:t>
            </a:r>
          </a:p>
        </p:txBody>
      </p:sp>
      <p:sp>
        <p:nvSpPr>
          <p:cNvPr id="14" name="TextBox 14"/>
          <p:cNvSpPr txBox="1"/>
          <p:nvPr/>
        </p:nvSpPr>
        <p:spPr>
          <a:xfrm>
            <a:off x="5620920" y="9639300"/>
            <a:ext cx="10795581" cy="365512"/>
          </a:xfrm>
          <a:prstGeom prst="rect">
            <a:avLst/>
          </a:prstGeom>
        </p:spPr>
        <p:txBody>
          <a:bodyPr lIns="0" tIns="0" rIns="0" bIns="0" rtlCol="0" anchor="t">
            <a:spAutoFit/>
          </a:bodyPr>
          <a:lstStyle/>
          <a:p>
            <a:pPr algn="ctr">
              <a:lnSpc>
                <a:spcPts val="2874"/>
              </a:lnSpc>
            </a:pPr>
            <a:r>
              <a:rPr lang="en-US" sz="2543">
                <a:solidFill>
                  <a:srgbClr val="115182"/>
                </a:solidFill>
                <a:latin typeface="Montserrat"/>
              </a:rPr>
              <a:t>Get a visual representation of how all evaluated ideas compare</a:t>
            </a:r>
          </a:p>
        </p:txBody>
      </p:sp>
      <p:sp>
        <p:nvSpPr>
          <p:cNvPr id="15" name="AutoShape 15"/>
          <p:cNvSpPr/>
          <p:nvPr/>
        </p:nvSpPr>
        <p:spPr>
          <a:xfrm>
            <a:off x="7965274" y="2207744"/>
            <a:ext cx="0" cy="1214016"/>
          </a:xfrm>
          <a:prstGeom prst="line">
            <a:avLst/>
          </a:prstGeom>
          <a:ln w="38100" cap="flat">
            <a:solidFill>
              <a:srgbClr val="115182"/>
            </a:solidFill>
            <a:prstDash val="solid"/>
            <a:headEnd type="none" w="sm" len="sm"/>
            <a:tailEnd type="oval" w="lg" len="lg"/>
          </a:ln>
        </p:spPr>
      </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85918" y="-174062"/>
            <a:ext cx="2796812" cy="2553257"/>
          </a:xfrm>
          <a:prstGeom prst="rect">
            <a:avLst/>
          </a:prstGeom>
        </p:spPr>
      </p:pic>
      <p:sp>
        <p:nvSpPr>
          <p:cNvPr id="17" name="AutoShape 17"/>
          <p:cNvSpPr/>
          <p:nvPr/>
        </p:nvSpPr>
        <p:spPr>
          <a:xfrm flipV="1">
            <a:off x="11037760" y="8282409"/>
            <a:ext cx="0" cy="1214016"/>
          </a:xfrm>
          <a:prstGeom prst="line">
            <a:avLst/>
          </a:prstGeom>
          <a:ln w="38100" cap="flat">
            <a:solidFill>
              <a:srgbClr val="115182"/>
            </a:solidFill>
            <a:prstDash val="solid"/>
            <a:headEnd type="none" w="sm" len="sm"/>
            <a:tailEnd type="oval" w="lg" len="lg"/>
          </a:ln>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19585" y="826961"/>
            <a:ext cx="10970087" cy="2611802"/>
            <a:chOff x="0" y="0"/>
            <a:chExt cx="8583356" cy="2043560"/>
          </a:xfrm>
        </p:grpSpPr>
        <p:sp>
          <p:nvSpPr>
            <p:cNvPr id="3" name="Freeform 3"/>
            <p:cNvSpPr/>
            <p:nvPr/>
          </p:nvSpPr>
          <p:spPr>
            <a:xfrm>
              <a:off x="0" y="0"/>
              <a:ext cx="8583356" cy="2043560"/>
            </a:xfrm>
            <a:custGeom>
              <a:avLst/>
              <a:gdLst/>
              <a:ahLst/>
              <a:cxnLst/>
              <a:rect l="l" t="t" r="r" b="b"/>
              <a:pathLst>
                <a:path w="8583356" h="2043560">
                  <a:moveTo>
                    <a:pt x="8458896" y="2043560"/>
                  </a:moveTo>
                  <a:lnTo>
                    <a:pt x="124460" y="2043560"/>
                  </a:lnTo>
                  <a:cubicBezTo>
                    <a:pt x="55880" y="2043560"/>
                    <a:pt x="0" y="1987680"/>
                    <a:pt x="0" y="1919100"/>
                  </a:cubicBezTo>
                  <a:lnTo>
                    <a:pt x="0" y="124460"/>
                  </a:lnTo>
                  <a:cubicBezTo>
                    <a:pt x="0" y="55880"/>
                    <a:pt x="55880" y="0"/>
                    <a:pt x="124460" y="0"/>
                  </a:cubicBezTo>
                  <a:lnTo>
                    <a:pt x="8458896" y="0"/>
                  </a:lnTo>
                  <a:cubicBezTo>
                    <a:pt x="8527476" y="0"/>
                    <a:pt x="8583356" y="55880"/>
                    <a:pt x="8583356" y="124460"/>
                  </a:cubicBezTo>
                  <a:lnTo>
                    <a:pt x="8583356" y="1919100"/>
                  </a:lnTo>
                  <a:cubicBezTo>
                    <a:pt x="8583356" y="1987680"/>
                    <a:pt x="8527476" y="2043560"/>
                    <a:pt x="8458896" y="2043560"/>
                  </a:cubicBezTo>
                  <a:close/>
                </a:path>
              </a:pathLst>
            </a:custGeom>
            <a:solidFill>
              <a:srgbClr val="A0D9F6">
                <a:alpha val="31765"/>
              </a:srgbClr>
            </a:solidFill>
          </p:spPr>
        </p:sp>
      </p:grpSp>
      <p:grpSp>
        <p:nvGrpSpPr>
          <p:cNvPr id="4" name="Group 4"/>
          <p:cNvGrpSpPr/>
          <p:nvPr/>
        </p:nvGrpSpPr>
        <p:grpSpPr>
          <a:xfrm>
            <a:off x="6819585" y="810093"/>
            <a:ext cx="10970087" cy="844034"/>
            <a:chOff x="0" y="0"/>
            <a:chExt cx="8583356" cy="660400"/>
          </a:xfrm>
        </p:grpSpPr>
        <p:sp>
          <p:nvSpPr>
            <p:cNvPr id="5" name="Freeform 5"/>
            <p:cNvSpPr/>
            <p:nvPr/>
          </p:nvSpPr>
          <p:spPr>
            <a:xfrm>
              <a:off x="0" y="0"/>
              <a:ext cx="8583356" cy="660400"/>
            </a:xfrm>
            <a:custGeom>
              <a:avLst/>
              <a:gdLst/>
              <a:ahLst/>
              <a:cxnLst/>
              <a:rect l="l" t="t" r="r" b="b"/>
              <a:pathLst>
                <a:path w="8583356" h="660400">
                  <a:moveTo>
                    <a:pt x="8458896" y="660400"/>
                  </a:moveTo>
                  <a:lnTo>
                    <a:pt x="124460" y="660400"/>
                  </a:lnTo>
                  <a:cubicBezTo>
                    <a:pt x="55880" y="660400"/>
                    <a:pt x="0" y="604520"/>
                    <a:pt x="0" y="535940"/>
                  </a:cubicBezTo>
                  <a:lnTo>
                    <a:pt x="0" y="124460"/>
                  </a:lnTo>
                  <a:cubicBezTo>
                    <a:pt x="0" y="55880"/>
                    <a:pt x="55880" y="0"/>
                    <a:pt x="124460" y="0"/>
                  </a:cubicBezTo>
                  <a:lnTo>
                    <a:pt x="8458896" y="0"/>
                  </a:lnTo>
                  <a:cubicBezTo>
                    <a:pt x="8527476" y="0"/>
                    <a:pt x="8583356" y="55880"/>
                    <a:pt x="8583356" y="124460"/>
                  </a:cubicBezTo>
                  <a:lnTo>
                    <a:pt x="8583356" y="535940"/>
                  </a:lnTo>
                  <a:cubicBezTo>
                    <a:pt x="8583356" y="604520"/>
                    <a:pt x="8527476" y="660400"/>
                    <a:pt x="8458896" y="660400"/>
                  </a:cubicBezTo>
                  <a:close/>
                </a:path>
              </a:pathLst>
            </a:custGeom>
            <a:solidFill>
              <a:srgbClr val="A0D9F6">
                <a:alpha val="63922"/>
              </a:srgbClr>
            </a:solidFill>
          </p:spPr>
        </p:sp>
      </p:grpSp>
      <p:grpSp>
        <p:nvGrpSpPr>
          <p:cNvPr id="6" name="Group 6"/>
          <p:cNvGrpSpPr/>
          <p:nvPr/>
        </p:nvGrpSpPr>
        <p:grpSpPr>
          <a:xfrm>
            <a:off x="6825037" y="3768459"/>
            <a:ext cx="10964635" cy="2750081"/>
            <a:chOff x="0" y="0"/>
            <a:chExt cx="8579090" cy="2151754"/>
          </a:xfrm>
        </p:grpSpPr>
        <p:sp>
          <p:nvSpPr>
            <p:cNvPr id="7" name="Freeform 7"/>
            <p:cNvSpPr/>
            <p:nvPr/>
          </p:nvSpPr>
          <p:spPr>
            <a:xfrm>
              <a:off x="0" y="0"/>
              <a:ext cx="8579090" cy="2151754"/>
            </a:xfrm>
            <a:custGeom>
              <a:avLst/>
              <a:gdLst/>
              <a:ahLst/>
              <a:cxnLst/>
              <a:rect l="l" t="t" r="r" b="b"/>
              <a:pathLst>
                <a:path w="8579090" h="2151754">
                  <a:moveTo>
                    <a:pt x="8454630" y="2151754"/>
                  </a:moveTo>
                  <a:lnTo>
                    <a:pt x="124460" y="2151754"/>
                  </a:lnTo>
                  <a:cubicBezTo>
                    <a:pt x="55880" y="2151754"/>
                    <a:pt x="0" y="2095874"/>
                    <a:pt x="0" y="2027294"/>
                  </a:cubicBezTo>
                  <a:lnTo>
                    <a:pt x="0" y="124460"/>
                  </a:lnTo>
                  <a:cubicBezTo>
                    <a:pt x="0" y="55880"/>
                    <a:pt x="55880" y="0"/>
                    <a:pt x="124460" y="0"/>
                  </a:cubicBezTo>
                  <a:lnTo>
                    <a:pt x="8454630" y="0"/>
                  </a:lnTo>
                  <a:cubicBezTo>
                    <a:pt x="8523210" y="0"/>
                    <a:pt x="8579090" y="55880"/>
                    <a:pt x="8579090" y="124460"/>
                  </a:cubicBezTo>
                  <a:lnTo>
                    <a:pt x="8579090" y="2027294"/>
                  </a:lnTo>
                  <a:cubicBezTo>
                    <a:pt x="8579090" y="2095874"/>
                    <a:pt x="8523210" y="2151754"/>
                    <a:pt x="8454630" y="2151754"/>
                  </a:cubicBezTo>
                  <a:close/>
                </a:path>
              </a:pathLst>
            </a:custGeom>
            <a:solidFill>
              <a:srgbClr val="A0D9F6">
                <a:alpha val="31765"/>
              </a:srgbClr>
            </a:solidFill>
          </p:spPr>
        </p:sp>
      </p:grpSp>
      <p:grpSp>
        <p:nvGrpSpPr>
          <p:cNvPr id="8" name="Group 8"/>
          <p:cNvGrpSpPr/>
          <p:nvPr/>
        </p:nvGrpSpPr>
        <p:grpSpPr>
          <a:xfrm>
            <a:off x="6819585" y="3775127"/>
            <a:ext cx="10970087" cy="1062377"/>
            <a:chOff x="0" y="0"/>
            <a:chExt cx="8583356" cy="831239"/>
          </a:xfrm>
        </p:grpSpPr>
        <p:sp>
          <p:nvSpPr>
            <p:cNvPr id="9" name="Freeform 9"/>
            <p:cNvSpPr/>
            <p:nvPr/>
          </p:nvSpPr>
          <p:spPr>
            <a:xfrm>
              <a:off x="0" y="0"/>
              <a:ext cx="8583356" cy="831239"/>
            </a:xfrm>
            <a:custGeom>
              <a:avLst/>
              <a:gdLst/>
              <a:ahLst/>
              <a:cxnLst/>
              <a:rect l="l" t="t" r="r" b="b"/>
              <a:pathLst>
                <a:path w="8583356" h="831239">
                  <a:moveTo>
                    <a:pt x="8458896" y="831239"/>
                  </a:moveTo>
                  <a:lnTo>
                    <a:pt x="124460" y="831239"/>
                  </a:lnTo>
                  <a:cubicBezTo>
                    <a:pt x="55880" y="831239"/>
                    <a:pt x="0" y="775359"/>
                    <a:pt x="0" y="706779"/>
                  </a:cubicBezTo>
                  <a:lnTo>
                    <a:pt x="0" y="124460"/>
                  </a:lnTo>
                  <a:cubicBezTo>
                    <a:pt x="0" y="55880"/>
                    <a:pt x="55880" y="0"/>
                    <a:pt x="124460" y="0"/>
                  </a:cubicBezTo>
                  <a:lnTo>
                    <a:pt x="8458896" y="0"/>
                  </a:lnTo>
                  <a:cubicBezTo>
                    <a:pt x="8527476" y="0"/>
                    <a:pt x="8583356" y="55880"/>
                    <a:pt x="8583356" y="124460"/>
                  </a:cubicBezTo>
                  <a:lnTo>
                    <a:pt x="8583356" y="706779"/>
                  </a:lnTo>
                  <a:cubicBezTo>
                    <a:pt x="8583356" y="775359"/>
                    <a:pt x="8527476" y="831239"/>
                    <a:pt x="8458896" y="831239"/>
                  </a:cubicBezTo>
                  <a:close/>
                </a:path>
              </a:pathLst>
            </a:custGeom>
            <a:solidFill>
              <a:srgbClr val="A0D9F6">
                <a:alpha val="63922"/>
              </a:srgbClr>
            </a:solidFill>
          </p:spPr>
        </p:sp>
      </p:grpSp>
      <p:grpSp>
        <p:nvGrpSpPr>
          <p:cNvPr id="10" name="Group 10"/>
          <p:cNvGrpSpPr/>
          <p:nvPr/>
        </p:nvGrpSpPr>
        <p:grpSpPr>
          <a:xfrm>
            <a:off x="6830490" y="6865104"/>
            <a:ext cx="10959182" cy="2611802"/>
            <a:chOff x="0" y="0"/>
            <a:chExt cx="8574824" cy="2043560"/>
          </a:xfrm>
        </p:grpSpPr>
        <p:sp>
          <p:nvSpPr>
            <p:cNvPr id="11" name="Freeform 11"/>
            <p:cNvSpPr/>
            <p:nvPr/>
          </p:nvSpPr>
          <p:spPr>
            <a:xfrm>
              <a:off x="0" y="0"/>
              <a:ext cx="8574824" cy="2043560"/>
            </a:xfrm>
            <a:custGeom>
              <a:avLst/>
              <a:gdLst/>
              <a:ahLst/>
              <a:cxnLst/>
              <a:rect l="l" t="t" r="r" b="b"/>
              <a:pathLst>
                <a:path w="8574824" h="2043560">
                  <a:moveTo>
                    <a:pt x="8450363" y="2043560"/>
                  </a:moveTo>
                  <a:lnTo>
                    <a:pt x="124460" y="2043560"/>
                  </a:lnTo>
                  <a:cubicBezTo>
                    <a:pt x="55880" y="2043560"/>
                    <a:pt x="0" y="1987680"/>
                    <a:pt x="0" y="1919100"/>
                  </a:cubicBezTo>
                  <a:lnTo>
                    <a:pt x="0" y="124460"/>
                  </a:lnTo>
                  <a:cubicBezTo>
                    <a:pt x="0" y="55880"/>
                    <a:pt x="55880" y="0"/>
                    <a:pt x="124460" y="0"/>
                  </a:cubicBezTo>
                  <a:lnTo>
                    <a:pt x="8450364" y="0"/>
                  </a:lnTo>
                  <a:cubicBezTo>
                    <a:pt x="8518944" y="0"/>
                    <a:pt x="8574824" y="55880"/>
                    <a:pt x="8574824" y="124460"/>
                  </a:cubicBezTo>
                  <a:lnTo>
                    <a:pt x="8574824" y="1919100"/>
                  </a:lnTo>
                  <a:cubicBezTo>
                    <a:pt x="8574824" y="1987680"/>
                    <a:pt x="8518944" y="2043560"/>
                    <a:pt x="8450364" y="2043560"/>
                  </a:cubicBezTo>
                  <a:close/>
                </a:path>
              </a:pathLst>
            </a:custGeom>
            <a:solidFill>
              <a:srgbClr val="A0D9F6">
                <a:alpha val="31765"/>
              </a:srgbClr>
            </a:solidFill>
          </p:spPr>
        </p:sp>
      </p:grpSp>
      <p:grpSp>
        <p:nvGrpSpPr>
          <p:cNvPr id="12" name="Group 12"/>
          <p:cNvGrpSpPr/>
          <p:nvPr/>
        </p:nvGrpSpPr>
        <p:grpSpPr>
          <a:xfrm>
            <a:off x="6825037" y="6860523"/>
            <a:ext cx="10964635" cy="844034"/>
            <a:chOff x="0" y="0"/>
            <a:chExt cx="8579090" cy="660400"/>
          </a:xfrm>
        </p:grpSpPr>
        <p:sp>
          <p:nvSpPr>
            <p:cNvPr id="13" name="Freeform 13"/>
            <p:cNvSpPr/>
            <p:nvPr/>
          </p:nvSpPr>
          <p:spPr>
            <a:xfrm>
              <a:off x="0" y="0"/>
              <a:ext cx="8579090" cy="660400"/>
            </a:xfrm>
            <a:custGeom>
              <a:avLst/>
              <a:gdLst/>
              <a:ahLst/>
              <a:cxnLst/>
              <a:rect l="l" t="t" r="r" b="b"/>
              <a:pathLst>
                <a:path w="8579090" h="660400">
                  <a:moveTo>
                    <a:pt x="8454630" y="660400"/>
                  </a:moveTo>
                  <a:lnTo>
                    <a:pt x="124460" y="660400"/>
                  </a:lnTo>
                  <a:cubicBezTo>
                    <a:pt x="55880" y="660400"/>
                    <a:pt x="0" y="604520"/>
                    <a:pt x="0" y="535940"/>
                  </a:cubicBezTo>
                  <a:lnTo>
                    <a:pt x="0" y="124460"/>
                  </a:lnTo>
                  <a:cubicBezTo>
                    <a:pt x="0" y="55880"/>
                    <a:pt x="55880" y="0"/>
                    <a:pt x="124460" y="0"/>
                  </a:cubicBezTo>
                  <a:lnTo>
                    <a:pt x="8454630" y="0"/>
                  </a:lnTo>
                  <a:cubicBezTo>
                    <a:pt x="8523210" y="0"/>
                    <a:pt x="8579090" y="55880"/>
                    <a:pt x="8579090" y="124460"/>
                  </a:cubicBezTo>
                  <a:lnTo>
                    <a:pt x="8579090" y="535940"/>
                  </a:lnTo>
                  <a:cubicBezTo>
                    <a:pt x="8579090" y="604520"/>
                    <a:pt x="8523210" y="660400"/>
                    <a:pt x="8454630" y="660400"/>
                  </a:cubicBezTo>
                  <a:close/>
                </a:path>
              </a:pathLst>
            </a:custGeom>
            <a:solidFill>
              <a:srgbClr val="A0D9F6">
                <a:alpha val="63922"/>
              </a:srgbClr>
            </a:solidFill>
          </p:spPr>
        </p:sp>
      </p:grpSp>
      <p:grpSp>
        <p:nvGrpSpPr>
          <p:cNvPr id="14" name="Group 14"/>
          <p:cNvGrpSpPr/>
          <p:nvPr/>
        </p:nvGrpSpPr>
        <p:grpSpPr>
          <a:xfrm>
            <a:off x="-1549100" y="-400758"/>
            <a:ext cx="7912791" cy="11100801"/>
            <a:chOff x="0" y="0"/>
            <a:chExt cx="2084027" cy="2923668"/>
          </a:xfrm>
        </p:grpSpPr>
        <p:sp>
          <p:nvSpPr>
            <p:cNvPr id="15" name="Freeform 15"/>
            <p:cNvSpPr/>
            <p:nvPr/>
          </p:nvSpPr>
          <p:spPr>
            <a:xfrm>
              <a:off x="0" y="0"/>
              <a:ext cx="2084027" cy="2923668"/>
            </a:xfrm>
            <a:custGeom>
              <a:avLst/>
              <a:gdLst/>
              <a:ahLst/>
              <a:cxnLst/>
              <a:rect l="l" t="t" r="r" b="b"/>
              <a:pathLst>
                <a:path w="2084027" h="2923668">
                  <a:moveTo>
                    <a:pt x="44028" y="0"/>
                  </a:moveTo>
                  <a:lnTo>
                    <a:pt x="2039999" y="0"/>
                  </a:lnTo>
                  <a:cubicBezTo>
                    <a:pt x="2064315" y="0"/>
                    <a:pt x="2084027" y="19712"/>
                    <a:pt x="2084027" y="44028"/>
                  </a:cubicBezTo>
                  <a:lnTo>
                    <a:pt x="2084027" y="2879640"/>
                  </a:lnTo>
                  <a:cubicBezTo>
                    <a:pt x="2084027" y="2903956"/>
                    <a:pt x="2064315" y="2923668"/>
                    <a:pt x="2039999" y="2923668"/>
                  </a:cubicBezTo>
                  <a:lnTo>
                    <a:pt x="44028" y="2923668"/>
                  </a:lnTo>
                  <a:cubicBezTo>
                    <a:pt x="19712" y="2923668"/>
                    <a:pt x="0" y="2903956"/>
                    <a:pt x="0" y="2879640"/>
                  </a:cubicBezTo>
                  <a:lnTo>
                    <a:pt x="0" y="44028"/>
                  </a:lnTo>
                  <a:cubicBezTo>
                    <a:pt x="0" y="19712"/>
                    <a:pt x="19712" y="0"/>
                    <a:pt x="44028" y="0"/>
                  </a:cubicBezTo>
                  <a:close/>
                </a:path>
              </a:pathLst>
            </a:custGeom>
            <a:solidFill>
              <a:srgbClr val="115182"/>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100"/>
                </a:lnSpc>
              </a:pPr>
              <a:endParaRPr/>
            </a:p>
          </p:txBody>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678916" y="0"/>
            <a:ext cx="1737612" cy="1586295"/>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83345" y="1987178"/>
            <a:ext cx="1085928" cy="1092300"/>
          </a:xfrm>
          <a:prstGeom prst="rect">
            <a:avLst/>
          </a:prstGeom>
        </p:spPr>
      </p:pic>
      <p:grpSp>
        <p:nvGrpSpPr>
          <p:cNvPr id="19" name="Group 19"/>
          <p:cNvGrpSpPr/>
          <p:nvPr/>
        </p:nvGrpSpPr>
        <p:grpSpPr>
          <a:xfrm>
            <a:off x="16180159" y="5143500"/>
            <a:ext cx="1092300" cy="1092300"/>
            <a:chOff x="0" y="0"/>
            <a:chExt cx="1456400" cy="1456400"/>
          </a:xfrm>
        </p:grpSpPr>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1456400" cy="1456400"/>
            </a:xfrm>
            <a:prstGeom prst="rect">
              <a:avLst/>
            </a:prstGeom>
          </p:spPr>
        </p:pic>
        <p:pic>
          <p:nvPicPr>
            <p:cNvPr id="21" name="Picture 2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94523" y="318314"/>
              <a:ext cx="608058" cy="608058"/>
            </a:xfrm>
            <a:prstGeom prst="rect">
              <a:avLst/>
            </a:prstGeom>
          </p:spPr>
        </p:pic>
      </p:grpSp>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54117" y="8036990"/>
            <a:ext cx="944384" cy="1092300"/>
          </a:xfrm>
          <a:prstGeom prst="rect">
            <a:avLst/>
          </a:prstGeom>
        </p:spPr>
      </p:pic>
      <p:sp>
        <p:nvSpPr>
          <p:cNvPr id="23" name="TextBox 23"/>
          <p:cNvSpPr txBox="1"/>
          <p:nvPr/>
        </p:nvSpPr>
        <p:spPr>
          <a:xfrm>
            <a:off x="7171598" y="939346"/>
            <a:ext cx="9136005" cy="515239"/>
          </a:xfrm>
          <a:prstGeom prst="rect">
            <a:avLst/>
          </a:prstGeom>
        </p:spPr>
        <p:txBody>
          <a:bodyPr lIns="0" tIns="0" rIns="0" bIns="0" rtlCol="0" anchor="t">
            <a:spAutoFit/>
          </a:bodyPr>
          <a:lstStyle/>
          <a:p>
            <a:pPr>
              <a:lnSpc>
                <a:spcPts val="4151"/>
              </a:lnSpc>
            </a:pPr>
            <a:r>
              <a:rPr lang="en-US" sz="2965">
                <a:solidFill>
                  <a:srgbClr val="115182"/>
                </a:solidFill>
                <a:latin typeface="Montserrat Classic"/>
              </a:rPr>
              <a:t>Supports 'Talent Management'</a:t>
            </a:r>
          </a:p>
        </p:txBody>
      </p:sp>
      <p:sp>
        <p:nvSpPr>
          <p:cNvPr id="24" name="TextBox 24"/>
          <p:cNvSpPr txBox="1"/>
          <p:nvPr/>
        </p:nvSpPr>
        <p:spPr>
          <a:xfrm>
            <a:off x="7171598" y="1873820"/>
            <a:ext cx="8198936" cy="1271392"/>
          </a:xfrm>
          <a:prstGeom prst="rect">
            <a:avLst/>
          </a:prstGeom>
        </p:spPr>
        <p:txBody>
          <a:bodyPr lIns="0" tIns="0" rIns="0" bIns="0" rtlCol="0" anchor="t">
            <a:spAutoFit/>
          </a:bodyPr>
          <a:lstStyle/>
          <a:p>
            <a:pPr>
              <a:lnSpc>
                <a:spcPts val="3423"/>
              </a:lnSpc>
            </a:pPr>
            <a:r>
              <a:rPr lang="en-US" sz="2445">
                <a:solidFill>
                  <a:srgbClr val="000000"/>
                </a:solidFill>
                <a:latin typeface="Montserrat"/>
              </a:rPr>
              <a:t>Supports not only staff engagement but also helps to identify talent in unexpected places. Engagement supports retention and internal recruitment.</a:t>
            </a:r>
          </a:p>
        </p:txBody>
      </p:sp>
      <p:sp>
        <p:nvSpPr>
          <p:cNvPr id="25" name="TextBox 25"/>
          <p:cNvSpPr txBox="1"/>
          <p:nvPr/>
        </p:nvSpPr>
        <p:spPr>
          <a:xfrm>
            <a:off x="7143023" y="3902722"/>
            <a:ext cx="10470901" cy="826237"/>
          </a:xfrm>
          <a:prstGeom prst="rect">
            <a:avLst/>
          </a:prstGeom>
        </p:spPr>
        <p:txBody>
          <a:bodyPr lIns="0" tIns="0" rIns="0" bIns="0" rtlCol="0" anchor="t">
            <a:spAutoFit/>
          </a:bodyPr>
          <a:lstStyle/>
          <a:p>
            <a:pPr>
              <a:lnSpc>
                <a:spcPts val="3202"/>
              </a:lnSpc>
            </a:pPr>
            <a:r>
              <a:rPr lang="en-US" sz="2965">
                <a:solidFill>
                  <a:srgbClr val="115182"/>
                </a:solidFill>
                <a:latin typeface="Montserrat Classic"/>
              </a:rPr>
              <a:t>Drives Executive Buy-in for the Innovation Management program</a:t>
            </a:r>
          </a:p>
        </p:txBody>
      </p:sp>
      <p:sp>
        <p:nvSpPr>
          <p:cNvPr id="26" name="TextBox 26"/>
          <p:cNvSpPr txBox="1"/>
          <p:nvPr/>
        </p:nvSpPr>
        <p:spPr>
          <a:xfrm>
            <a:off x="7171598" y="5156819"/>
            <a:ext cx="8484112" cy="842767"/>
          </a:xfrm>
          <a:prstGeom prst="rect">
            <a:avLst/>
          </a:prstGeom>
        </p:spPr>
        <p:txBody>
          <a:bodyPr lIns="0" tIns="0" rIns="0" bIns="0" rtlCol="0" anchor="t">
            <a:spAutoFit/>
          </a:bodyPr>
          <a:lstStyle/>
          <a:p>
            <a:pPr>
              <a:lnSpc>
                <a:spcPts val="3423"/>
              </a:lnSpc>
            </a:pPr>
            <a:r>
              <a:rPr lang="en-US" sz="2445">
                <a:solidFill>
                  <a:srgbClr val="000000"/>
                </a:solidFill>
                <a:latin typeface="Montserrat"/>
              </a:rPr>
              <a:t>Ideas Campaigns are a tangible, high-profile demonstration of value of structured innovation.</a:t>
            </a:r>
          </a:p>
        </p:txBody>
      </p:sp>
      <p:sp>
        <p:nvSpPr>
          <p:cNvPr id="27" name="TextBox 27"/>
          <p:cNvSpPr txBox="1"/>
          <p:nvPr/>
        </p:nvSpPr>
        <p:spPr>
          <a:xfrm>
            <a:off x="7177051" y="6989776"/>
            <a:ext cx="9136005" cy="515239"/>
          </a:xfrm>
          <a:prstGeom prst="rect">
            <a:avLst/>
          </a:prstGeom>
        </p:spPr>
        <p:txBody>
          <a:bodyPr lIns="0" tIns="0" rIns="0" bIns="0" rtlCol="0" anchor="t">
            <a:spAutoFit/>
          </a:bodyPr>
          <a:lstStyle/>
          <a:p>
            <a:pPr>
              <a:lnSpc>
                <a:spcPts val="4151"/>
              </a:lnSpc>
            </a:pPr>
            <a:r>
              <a:rPr lang="en-US" sz="2965">
                <a:solidFill>
                  <a:srgbClr val="115182"/>
                </a:solidFill>
                <a:latin typeface="Montserrat Classic"/>
              </a:rPr>
              <a:t>Supports Strategic Planning</a:t>
            </a:r>
          </a:p>
        </p:txBody>
      </p:sp>
      <p:sp>
        <p:nvSpPr>
          <p:cNvPr id="28" name="TextBox 28"/>
          <p:cNvSpPr txBox="1"/>
          <p:nvPr/>
        </p:nvSpPr>
        <p:spPr>
          <a:xfrm>
            <a:off x="7143023" y="7923632"/>
            <a:ext cx="8227511" cy="1271392"/>
          </a:xfrm>
          <a:prstGeom prst="rect">
            <a:avLst/>
          </a:prstGeom>
        </p:spPr>
        <p:txBody>
          <a:bodyPr lIns="0" tIns="0" rIns="0" bIns="0" rtlCol="0" anchor="t">
            <a:spAutoFit/>
          </a:bodyPr>
          <a:lstStyle/>
          <a:p>
            <a:pPr>
              <a:lnSpc>
                <a:spcPts val="3423"/>
              </a:lnSpc>
            </a:pPr>
            <a:r>
              <a:rPr lang="en-US" sz="2445">
                <a:solidFill>
                  <a:srgbClr val="000000"/>
                </a:solidFill>
                <a:latin typeface="Montserrat"/>
              </a:rPr>
              <a:t>Can be an adjunct to a strategic planning exercise. Pair-wise tool can also be used for prioritization within strategy exercise.</a:t>
            </a:r>
          </a:p>
        </p:txBody>
      </p:sp>
      <p:sp>
        <p:nvSpPr>
          <p:cNvPr id="29" name="TextBox 29"/>
          <p:cNvSpPr txBox="1"/>
          <p:nvPr/>
        </p:nvSpPr>
        <p:spPr>
          <a:xfrm>
            <a:off x="678916" y="3697503"/>
            <a:ext cx="4619271" cy="3015819"/>
          </a:xfrm>
          <a:prstGeom prst="rect">
            <a:avLst/>
          </a:prstGeom>
        </p:spPr>
        <p:txBody>
          <a:bodyPr lIns="0" tIns="0" rIns="0" bIns="0" rtlCol="0" anchor="t">
            <a:spAutoFit/>
          </a:bodyPr>
          <a:lstStyle/>
          <a:p>
            <a:pPr>
              <a:lnSpc>
                <a:spcPts val="5887"/>
              </a:lnSpc>
            </a:pPr>
            <a:r>
              <a:rPr lang="en-US" sz="6007">
                <a:solidFill>
                  <a:srgbClr val="FFFFFF"/>
                </a:solidFill>
                <a:latin typeface="Montserrat Classic"/>
              </a:rPr>
              <a:t>Unintended Benefits of Idea Campaigns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3842" y="-150388"/>
            <a:ext cx="6527670" cy="10602460"/>
          </a:xfrm>
          <a:prstGeom prst="rect">
            <a:avLst/>
          </a:prstGeom>
          <a:solidFill>
            <a:srgbClr val="A0D9F6"/>
          </a:solidFill>
        </p:spPr>
      </p:sp>
      <p:sp>
        <p:nvSpPr>
          <p:cNvPr id="3" name="TextBox 3"/>
          <p:cNvSpPr txBox="1"/>
          <p:nvPr/>
        </p:nvSpPr>
        <p:spPr>
          <a:xfrm>
            <a:off x="7264805" y="1095375"/>
            <a:ext cx="10718213" cy="477517"/>
          </a:xfrm>
          <a:prstGeom prst="rect">
            <a:avLst/>
          </a:prstGeom>
        </p:spPr>
        <p:txBody>
          <a:bodyPr lIns="0" tIns="0" rIns="0" bIns="0" rtlCol="0" anchor="t">
            <a:spAutoFit/>
          </a:bodyPr>
          <a:lstStyle/>
          <a:p>
            <a:pPr>
              <a:lnSpc>
                <a:spcPts val="3884"/>
              </a:lnSpc>
            </a:pPr>
            <a:r>
              <a:rPr lang="en-US" sz="3183">
                <a:solidFill>
                  <a:srgbClr val="115182"/>
                </a:solidFill>
                <a:latin typeface="Montserrat Classic Bold"/>
              </a:rPr>
              <a:t>PROJECTS HAVE ENABLED...</a:t>
            </a:r>
          </a:p>
        </p:txBody>
      </p:sp>
      <p:grpSp>
        <p:nvGrpSpPr>
          <p:cNvPr id="4" name="Group 4"/>
          <p:cNvGrpSpPr/>
          <p:nvPr/>
        </p:nvGrpSpPr>
        <p:grpSpPr>
          <a:xfrm>
            <a:off x="7272191" y="1953363"/>
            <a:ext cx="3046881" cy="2821880"/>
            <a:chOff x="0" y="0"/>
            <a:chExt cx="2362595" cy="2188127"/>
          </a:xfrm>
        </p:grpSpPr>
        <p:sp>
          <p:nvSpPr>
            <p:cNvPr id="5" name="Freeform 5"/>
            <p:cNvSpPr/>
            <p:nvPr/>
          </p:nvSpPr>
          <p:spPr>
            <a:xfrm>
              <a:off x="0" y="0"/>
              <a:ext cx="2362595" cy="2188127"/>
            </a:xfrm>
            <a:custGeom>
              <a:avLst/>
              <a:gdLst/>
              <a:ahLst/>
              <a:cxnLst/>
              <a:rect l="l" t="t" r="r" b="b"/>
              <a:pathLst>
                <a:path w="2362595" h="2188127">
                  <a:moveTo>
                    <a:pt x="0" y="0"/>
                  </a:moveTo>
                  <a:lnTo>
                    <a:pt x="0" y="2188127"/>
                  </a:lnTo>
                  <a:lnTo>
                    <a:pt x="2362595" y="2188127"/>
                  </a:lnTo>
                  <a:lnTo>
                    <a:pt x="2362595" y="0"/>
                  </a:lnTo>
                  <a:lnTo>
                    <a:pt x="0" y="0"/>
                  </a:lnTo>
                  <a:close/>
                  <a:moveTo>
                    <a:pt x="2301635" y="2127166"/>
                  </a:moveTo>
                  <a:lnTo>
                    <a:pt x="59690" y="2127166"/>
                  </a:lnTo>
                  <a:lnTo>
                    <a:pt x="59690" y="59690"/>
                  </a:lnTo>
                  <a:lnTo>
                    <a:pt x="2301635" y="59690"/>
                  </a:lnTo>
                  <a:lnTo>
                    <a:pt x="2301635" y="2127166"/>
                  </a:lnTo>
                  <a:close/>
                </a:path>
              </a:pathLst>
            </a:custGeom>
            <a:solidFill>
              <a:srgbClr val="A0D9F6"/>
            </a:solidFill>
          </p:spPr>
        </p:sp>
      </p:grpSp>
      <p:grpSp>
        <p:nvGrpSpPr>
          <p:cNvPr id="6" name="Group 6"/>
          <p:cNvGrpSpPr/>
          <p:nvPr/>
        </p:nvGrpSpPr>
        <p:grpSpPr>
          <a:xfrm>
            <a:off x="7272191" y="4280409"/>
            <a:ext cx="3046881" cy="1223078"/>
            <a:chOff x="0" y="0"/>
            <a:chExt cx="783445" cy="314490"/>
          </a:xfrm>
        </p:grpSpPr>
        <p:sp>
          <p:nvSpPr>
            <p:cNvPr id="7" name="Freeform 7"/>
            <p:cNvSpPr/>
            <p:nvPr/>
          </p:nvSpPr>
          <p:spPr>
            <a:xfrm>
              <a:off x="0" y="0"/>
              <a:ext cx="783445" cy="314490"/>
            </a:xfrm>
            <a:custGeom>
              <a:avLst/>
              <a:gdLst/>
              <a:ahLst/>
              <a:cxnLst/>
              <a:rect l="l" t="t" r="r" b="b"/>
              <a:pathLst>
                <a:path w="783445" h="314490">
                  <a:moveTo>
                    <a:pt x="0" y="0"/>
                  </a:moveTo>
                  <a:lnTo>
                    <a:pt x="783445" y="0"/>
                  </a:lnTo>
                  <a:lnTo>
                    <a:pt x="783445" y="314490"/>
                  </a:lnTo>
                  <a:lnTo>
                    <a:pt x="0" y="314490"/>
                  </a:lnTo>
                  <a:close/>
                </a:path>
              </a:pathLst>
            </a:custGeom>
            <a:solidFill>
              <a:srgbClr val="A0D9F6"/>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0746730" y="4259638"/>
            <a:ext cx="3046881" cy="1223078"/>
            <a:chOff x="0" y="0"/>
            <a:chExt cx="783445" cy="314490"/>
          </a:xfrm>
        </p:grpSpPr>
        <p:sp>
          <p:nvSpPr>
            <p:cNvPr id="10" name="Freeform 10"/>
            <p:cNvSpPr/>
            <p:nvPr/>
          </p:nvSpPr>
          <p:spPr>
            <a:xfrm>
              <a:off x="0" y="0"/>
              <a:ext cx="783445" cy="314490"/>
            </a:xfrm>
            <a:custGeom>
              <a:avLst/>
              <a:gdLst/>
              <a:ahLst/>
              <a:cxnLst/>
              <a:rect l="l" t="t" r="r" b="b"/>
              <a:pathLst>
                <a:path w="783445" h="314490">
                  <a:moveTo>
                    <a:pt x="0" y="0"/>
                  </a:moveTo>
                  <a:lnTo>
                    <a:pt x="783445" y="0"/>
                  </a:lnTo>
                  <a:lnTo>
                    <a:pt x="783445" y="314490"/>
                  </a:lnTo>
                  <a:lnTo>
                    <a:pt x="0" y="314490"/>
                  </a:lnTo>
                  <a:close/>
                </a:path>
              </a:pathLst>
            </a:custGeom>
            <a:solidFill>
              <a:srgbClr val="A0D9F6"/>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0741852" y="1953363"/>
            <a:ext cx="3046881" cy="2821880"/>
            <a:chOff x="0" y="0"/>
            <a:chExt cx="2362595" cy="2188127"/>
          </a:xfrm>
        </p:grpSpPr>
        <p:sp>
          <p:nvSpPr>
            <p:cNvPr id="13" name="Freeform 13"/>
            <p:cNvSpPr/>
            <p:nvPr/>
          </p:nvSpPr>
          <p:spPr>
            <a:xfrm>
              <a:off x="0" y="0"/>
              <a:ext cx="2362595" cy="2188127"/>
            </a:xfrm>
            <a:custGeom>
              <a:avLst/>
              <a:gdLst/>
              <a:ahLst/>
              <a:cxnLst/>
              <a:rect l="l" t="t" r="r" b="b"/>
              <a:pathLst>
                <a:path w="2362595" h="2188127">
                  <a:moveTo>
                    <a:pt x="0" y="0"/>
                  </a:moveTo>
                  <a:lnTo>
                    <a:pt x="0" y="2188127"/>
                  </a:lnTo>
                  <a:lnTo>
                    <a:pt x="2362595" y="2188127"/>
                  </a:lnTo>
                  <a:lnTo>
                    <a:pt x="2362595" y="0"/>
                  </a:lnTo>
                  <a:lnTo>
                    <a:pt x="0" y="0"/>
                  </a:lnTo>
                  <a:close/>
                  <a:moveTo>
                    <a:pt x="2301635" y="2127166"/>
                  </a:moveTo>
                  <a:lnTo>
                    <a:pt x="59690" y="2127166"/>
                  </a:lnTo>
                  <a:lnTo>
                    <a:pt x="59690" y="59690"/>
                  </a:lnTo>
                  <a:lnTo>
                    <a:pt x="2301635" y="59690"/>
                  </a:lnTo>
                  <a:lnTo>
                    <a:pt x="2301635" y="2127166"/>
                  </a:lnTo>
                  <a:close/>
                </a:path>
              </a:pathLst>
            </a:custGeom>
            <a:solidFill>
              <a:srgbClr val="A0D9F6"/>
            </a:solidFill>
          </p:spPr>
        </p:sp>
      </p:grpSp>
      <p:grpSp>
        <p:nvGrpSpPr>
          <p:cNvPr id="14" name="Group 14"/>
          <p:cNvGrpSpPr/>
          <p:nvPr/>
        </p:nvGrpSpPr>
        <p:grpSpPr>
          <a:xfrm>
            <a:off x="14247426" y="4259638"/>
            <a:ext cx="3046881" cy="1223078"/>
            <a:chOff x="0" y="0"/>
            <a:chExt cx="783445" cy="314490"/>
          </a:xfrm>
        </p:grpSpPr>
        <p:sp>
          <p:nvSpPr>
            <p:cNvPr id="15" name="Freeform 15"/>
            <p:cNvSpPr/>
            <p:nvPr/>
          </p:nvSpPr>
          <p:spPr>
            <a:xfrm>
              <a:off x="0" y="0"/>
              <a:ext cx="783445" cy="314490"/>
            </a:xfrm>
            <a:custGeom>
              <a:avLst/>
              <a:gdLst/>
              <a:ahLst/>
              <a:cxnLst/>
              <a:rect l="l" t="t" r="r" b="b"/>
              <a:pathLst>
                <a:path w="783445" h="314490">
                  <a:moveTo>
                    <a:pt x="0" y="0"/>
                  </a:moveTo>
                  <a:lnTo>
                    <a:pt x="783445" y="0"/>
                  </a:lnTo>
                  <a:lnTo>
                    <a:pt x="783445" y="314490"/>
                  </a:lnTo>
                  <a:lnTo>
                    <a:pt x="0" y="314490"/>
                  </a:lnTo>
                  <a:close/>
                </a:path>
              </a:pathLst>
            </a:custGeom>
            <a:solidFill>
              <a:srgbClr val="A0D9F6"/>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4242548" y="1953363"/>
            <a:ext cx="3046881" cy="2821880"/>
            <a:chOff x="0" y="0"/>
            <a:chExt cx="2362595" cy="2188127"/>
          </a:xfrm>
        </p:grpSpPr>
        <p:sp>
          <p:nvSpPr>
            <p:cNvPr id="18" name="Freeform 18"/>
            <p:cNvSpPr/>
            <p:nvPr/>
          </p:nvSpPr>
          <p:spPr>
            <a:xfrm>
              <a:off x="0" y="0"/>
              <a:ext cx="2362595" cy="2188127"/>
            </a:xfrm>
            <a:custGeom>
              <a:avLst/>
              <a:gdLst/>
              <a:ahLst/>
              <a:cxnLst/>
              <a:rect l="l" t="t" r="r" b="b"/>
              <a:pathLst>
                <a:path w="2362595" h="2188127">
                  <a:moveTo>
                    <a:pt x="0" y="0"/>
                  </a:moveTo>
                  <a:lnTo>
                    <a:pt x="0" y="2188127"/>
                  </a:lnTo>
                  <a:lnTo>
                    <a:pt x="2362595" y="2188127"/>
                  </a:lnTo>
                  <a:lnTo>
                    <a:pt x="2362595" y="0"/>
                  </a:lnTo>
                  <a:lnTo>
                    <a:pt x="0" y="0"/>
                  </a:lnTo>
                  <a:close/>
                  <a:moveTo>
                    <a:pt x="2301635" y="2127166"/>
                  </a:moveTo>
                  <a:lnTo>
                    <a:pt x="59690" y="2127166"/>
                  </a:lnTo>
                  <a:lnTo>
                    <a:pt x="59690" y="59690"/>
                  </a:lnTo>
                  <a:lnTo>
                    <a:pt x="2301635" y="59690"/>
                  </a:lnTo>
                  <a:lnTo>
                    <a:pt x="2301635" y="2127166"/>
                  </a:lnTo>
                  <a:close/>
                </a:path>
              </a:pathLst>
            </a:custGeom>
            <a:solidFill>
              <a:srgbClr val="A0D9F6"/>
            </a:solidFill>
          </p:spPr>
        </p:sp>
      </p:grpSp>
      <p:grpSp>
        <p:nvGrpSpPr>
          <p:cNvPr id="19" name="Group 19"/>
          <p:cNvGrpSpPr/>
          <p:nvPr/>
        </p:nvGrpSpPr>
        <p:grpSpPr>
          <a:xfrm>
            <a:off x="7248908" y="5884487"/>
            <a:ext cx="3046881" cy="2821880"/>
            <a:chOff x="0" y="0"/>
            <a:chExt cx="2362595" cy="2188127"/>
          </a:xfrm>
        </p:grpSpPr>
        <p:sp>
          <p:nvSpPr>
            <p:cNvPr id="20" name="Freeform 20"/>
            <p:cNvSpPr/>
            <p:nvPr/>
          </p:nvSpPr>
          <p:spPr>
            <a:xfrm>
              <a:off x="0" y="0"/>
              <a:ext cx="2362595" cy="2188127"/>
            </a:xfrm>
            <a:custGeom>
              <a:avLst/>
              <a:gdLst/>
              <a:ahLst/>
              <a:cxnLst/>
              <a:rect l="l" t="t" r="r" b="b"/>
              <a:pathLst>
                <a:path w="2362595" h="2188127">
                  <a:moveTo>
                    <a:pt x="0" y="0"/>
                  </a:moveTo>
                  <a:lnTo>
                    <a:pt x="0" y="2188127"/>
                  </a:lnTo>
                  <a:lnTo>
                    <a:pt x="2362595" y="2188127"/>
                  </a:lnTo>
                  <a:lnTo>
                    <a:pt x="2362595" y="0"/>
                  </a:lnTo>
                  <a:lnTo>
                    <a:pt x="0" y="0"/>
                  </a:lnTo>
                  <a:close/>
                  <a:moveTo>
                    <a:pt x="2301635" y="2127166"/>
                  </a:moveTo>
                  <a:lnTo>
                    <a:pt x="59690" y="2127166"/>
                  </a:lnTo>
                  <a:lnTo>
                    <a:pt x="59690" y="59690"/>
                  </a:lnTo>
                  <a:lnTo>
                    <a:pt x="2301635" y="59690"/>
                  </a:lnTo>
                  <a:lnTo>
                    <a:pt x="2301635" y="2127166"/>
                  </a:lnTo>
                  <a:close/>
                </a:path>
              </a:pathLst>
            </a:custGeom>
            <a:solidFill>
              <a:srgbClr val="A0D9F6"/>
            </a:solidFill>
          </p:spPr>
        </p:sp>
      </p:grpSp>
      <p:grpSp>
        <p:nvGrpSpPr>
          <p:cNvPr id="21" name="Group 21"/>
          <p:cNvGrpSpPr/>
          <p:nvPr/>
        </p:nvGrpSpPr>
        <p:grpSpPr>
          <a:xfrm>
            <a:off x="7248908" y="8211532"/>
            <a:ext cx="3046881" cy="1223078"/>
            <a:chOff x="0" y="0"/>
            <a:chExt cx="783445" cy="314490"/>
          </a:xfrm>
        </p:grpSpPr>
        <p:sp>
          <p:nvSpPr>
            <p:cNvPr id="22" name="Freeform 22"/>
            <p:cNvSpPr/>
            <p:nvPr/>
          </p:nvSpPr>
          <p:spPr>
            <a:xfrm>
              <a:off x="0" y="0"/>
              <a:ext cx="783445" cy="314490"/>
            </a:xfrm>
            <a:custGeom>
              <a:avLst/>
              <a:gdLst/>
              <a:ahLst/>
              <a:cxnLst/>
              <a:rect l="l" t="t" r="r" b="b"/>
              <a:pathLst>
                <a:path w="783445" h="314490">
                  <a:moveTo>
                    <a:pt x="0" y="0"/>
                  </a:moveTo>
                  <a:lnTo>
                    <a:pt x="783445" y="0"/>
                  </a:lnTo>
                  <a:lnTo>
                    <a:pt x="783445" y="314490"/>
                  </a:lnTo>
                  <a:lnTo>
                    <a:pt x="0" y="314490"/>
                  </a:lnTo>
                  <a:close/>
                </a:path>
              </a:pathLst>
            </a:custGeom>
            <a:solidFill>
              <a:srgbClr val="A0D9F6"/>
            </a:solidFill>
          </p:spPr>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a:off x="10735711" y="5884487"/>
            <a:ext cx="3046881" cy="2821880"/>
            <a:chOff x="0" y="0"/>
            <a:chExt cx="2362595" cy="2188127"/>
          </a:xfrm>
        </p:grpSpPr>
        <p:sp>
          <p:nvSpPr>
            <p:cNvPr id="25" name="Freeform 25"/>
            <p:cNvSpPr/>
            <p:nvPr/>
          </p:nvSpPr>
          <p:spPr>
            <a:xfrm>
              <a:off x="0" y="0"/>
              <a:ext cx="2362595" cy="2188127"/>
            </a:xfrm>
            <a:custGeom>
              <a:avLst/>
              <a:gdLst/>
              <a:ahLst/>
              <a:cxnLst/>
              <a:rect l="l" t="t" r="r" b="b"/>
              <a:pathLst>
                <a:path w="2362595" h="2188127">
                  <a:moveTo>
                    <a:pt x="0" y="0"/>
                  </a:moveTo>
                  <a:lnTo>
                    <a:pt x="0" y="2188127"/>
                  </a:lnTo>
                  <a:lnTo>
                    <a:pt x="2362595" y="2188127"/>
                  </a:lnTo>
                  <a:lnTo>
                    <a:pt x="2362595" y="0"/>
                  </a:lnTo>
                  <a:lnTo>
                    <a:pt x="0" y="0"/>
                  </a:lnTo>
                  <a:close/>
                  <a:moveTo>
                    <a:pt x="2301635" y="2127166"/>
                  </a:moveTo>
                  <a:lnTo>
                    <a:pt x="59690" y="2127166"/>
                  </a:lnTo>
                  <a:lnTo>
                    <a:pt x="59690" y="59690"/>
                  </a:lnTo>
                  <a:lnTo>
                    <a:pt x="2301635" y="59690"/>
                  </a:lnTo>
                  <a:lnTo>
                    <a:pt x="2301635" y="2127166"/>
                  </a:lnTo>
                  <a:close/>
                </a:path>
              </a:pathLst>
            </a:custGeom>
            <a:solidFill>
              <a:srgbClr val="A0D9F6"/>
            </a:solidFill>
          </p:spPr>
        </p:sp>
      </p:grpSp>
      <p:grpSp>
        <p:nvGrpSpPr>
          <p:cNvPr id="26" name="Group 26"/>
          <p:cNvGrpSpPr/>
          <p:nvPr/>
        </p:nvGrpSpPr>
        <p:grpSpPr>
          <a:xfrm>
            <a:off x="10735711" y="8211532"/>
            <a:ext cx="3046881" cy="1223078"/>
            <a:chOff x="0" y="0"/>
            <a:chExt cx="783445" cy="314490"/>
          </a:xfrm>
        </p:grpSpPr>
        <p:sp>
          <p:nvSpPr>
            <p:cNvPr id="27" name="Freeform 27"/>
            <p:cNvSpPr/>
            <p:nvPr/>
          </p:nvSpPr>
          <p:spPr>
            <a:xfrm>
              <a:off x="0" y="0"/>
              <a:ext cx="783445" cy="314490"/>
            </a:xfrm>
            <a:custGeom>
              <a:avLst/>
              <a:gdLst/>
              <a:ahLst/>
              <a:cxnLst/>
              <a:rect l="l" t="t" r="r" b="b"/>
              <a:pathLst>
                <a:path w="783445" h="314490">
                  <a:moveTo>
                    <a:pt x="0" y="0"/>
                  </a:moveTo>
                  <a:lnTo>
                    <a:pt x="783445" y="0"/>
                  </a:lnTo>
                  <a:lnTo>
                    <a:pt x="783445" y="314490"/>
                  </a:lnTo>
                  <a:lnTo>
                    <a:pt x="0" y="314490"/>
                  </a:lnTo>
                  <a:close/>
                </a:path>
              </a:pathLst>
            </a:custGeom>
            <a:solidFill>
              <a:srgbClr val="A0D9F6"/>
            </a:solidFill>
          </p:spPr>
        </p:sp>
        <p:sp>
          <p:nvSpPr>
            <p:cNvPr id="28" name="TextBox 2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p:cNvGrpSpPr/>
          <p:nvPr/>
        </p:nvGrpSpPr>
        <p:grpSpPr>
          <a:xfrm>
            <a:off x="14236407" y="8196127"/>
            <a:ext cx="3046881" cy="1223078"/>
            <a:chOff x="0" y="0"/>
            <a:chExt cx="783445" cy="314490"/>
          </a:xfrm>
        </p:grpSpPr>
        <p:sp>
          <p:nvSpPr>
            <p:cNvPr id="30" name="Freeform 30"/>
            <p:cNvSpPr/>
            <p:nvPr/>
          </p:nvSpPr>
          <p:spPr>
            <a:xfrm>
              <a:off x="0" y="0"/>
              <a:ext cx="783445" cy="314490"/>
            </a:xfrm>
            <a:custGeom>
              <a:avLst/>
              <a:gdLst/>
              <a:ahLst/>
              <a:cxnLst/>
              <a:rect l="l" t="t" r="r" b="b"/>
              <a:pathLst>
                <a:path w="783445" h="314490">
                  <a:moveTo>
                    <a:pt x="0" y="0"/>
                  </a:moveTo>
                  <a:lnTo>
                    <a:pt x="783445" y="0"/>
                  </a:lnTo>
                  <a:lnTo>
                    <a:pt x="783445" y="314490"/>
                  </a:lnTo>
                  <a:lnTo>
                    <a:pt x="0" y="314490"/>
                  </a:lnTo>
                  <a:close/>
                </a:path>
              </a:pathLst>
            </a:custGeom>
            <a:solidFill>
              <a:srgbClr val="A0D9F6"/>
            </a:solidFill>
          </p:spPr>
        </p:sp>
        <p:sp>
          <p:nvSpPr>
            <p:cNvPr id="31" name="TextBox 3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2" name="Group 32"/>
          <p:cNvGrpSpPr/>
          <p:nvPr/>
        </p:nvGrpSpPr>
        <p:grpSpPr>
          <a:xfrm>
            <a:off x="14236407" y="5884487"/>
            <a:ext cx="3046881" cy="2821880"/>
            <a:chOff x="0" y="0"/>
            <a:chExt cx="2362595" cy="2188127"/>
          </a:xfrm>
        </p:grpSpPr>
        <p:sp>
          <p:nvSpPr>
            <p:cNvPr id="33" name="Freeform 33"/>
            <p:cNvSpPr/>
            <p:nvPr/>
          </p:nvSpPr>
          <p:spPr>
            <a:xfrm>
              <a:off x="0" y="0"/>
              <a:ext cx="2362595" cy="2188127"/>
            </a:xfrm>
            <a:custGeom>
              <a:avLst/>
              <a:gdLst/>
              <a:ahLst/>
              <a:cxnLst/>
              <a:rect l="l" t="t" r="r" b="b"/>
              <a:pathLst>
                <a:path w="2362595" h="2188127">
                  <a:moveTo>
                    <a:pt x="0" y="0"/>
                  </a:moveTo>
                  <a:lnTo>
                    <a:pt x="0" y="2188127"/>
                  </a:lnTo>
                  <a:lnTo>
                    <a:pt x="2362595" y="2188127"/>
                  </a:lnTo>
                  <a:lnTo>
                    <a:pt x="2362595" y="0"/>
                  </a:lnTo>
                  <a:lnTo>
                    <a:pt x="0" y="0"/>
                  </a:lnTo>
                  <a:close/>
                  <a:moveTo>
                    <a:pt x="2301635" y="2127166"/>
                  </a:moveTo>
                  <a:lnTo>
                    <a:pt x="59690" y="2127166"/>
                  </a:lnTo>
                  <a:lnTo>
                    <a:pt x="59690" y="59690"/>
                  </a:lnTo>
                  <a:lnTo>
                    <a:pt x="2301635" y="59690"/>
                  </a:lnTo>
                  <a:lnTo>
                    <a:pt x="2301635" y="2127166"/>
                  </a:lnTo>
                  <a:close/>
                </a:path>
              </a:pathLst>
            </a:custGeom>
            <a:solidFill>
              <a:srgbClr val="A0D9F6"/>
            </a:solidFill>
          </p:spPr>
        </p:sp>
      </p:grpSp>
      <p:pic>
        <p:nvPicPr>
          <p:cNvPr id="34" name="Picture 3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7383" y="6529939"/>
            <a:ext cx="1232806" cy="1117231"/>
          </a:xfrm>
          <a:prstGeom prst="rect">
            <a:avLst/>
          </a:prstGeom>
        </p:spPr>
      </p:pic>
      <p:pic>
        <p:nvPicPr>
          <p:cNvPr id="35" name="Picture 3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5635" y="8813546"/>
            <a:ext cx="1626130" cy="1484521"/>
          </a:xfrm>
          <a:prstGeom prst="rect">
            <a:avLst/>
          </a:prstGeom>
        </p:spPr>
      </p:pic>
      <p:pic>
        <p:nvPicPr>
          <p:cNvPr id="36" name="Picture 3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60497" y="-150388"/>
            <a:ext cx="1626130" cy="1484521"/>
          </a:xfrm>
          <a:prstGeom prst="rect">
            <a:avLst/>
          </a:prstGeom>
        </p:spPr>
      </p:pic>
      <p:pic>
        <p:nvPicPr>
          <p:cNvPr id="37" name="Picture 3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688374" y="2585903"/>
            <a:ext cx="1141556" cy="1123006"/>
          </a:xfrm>
          <a:prstGeom prst="rect">
            <a:avLst/>
          </a:prstGeom>
        </p:spPr>
      </p:pic>
      <p:pic>
        <p:nvPicPr>
          <p:cNvPr id="38" name="Picture 3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07151" y="2576378"/>
            <a:ext cx="1182111" cy="1123006"/>
          </a:xfrm>
          <a:prstGeom prst="rect">
            <a:avLst/>
          </a:prstGeom>
        </p:spPr>
      </p:pic>
      <p:grpSp>
        <p:nvGrpSpPr>
          <p:cNvPr id="39" name="Group 39"/>
          <p:cNvGrpSpPr/>
          <p:nvPr/>
        </p:nvGrpSpPr>
        <p:grpSpPr>
          <a:xfrm>
            <a:off x="8043638" y="2585903"/>
            <a:ext cx="1427174" cy="1123006"/>
            <a:chOff x="0" y="0"/>
            <a:chExt cx="1902899" cy="1497341"/>
          </a:xfrm>
        </p:grpSpPr>
        <p:pic>
          <p:nvPicPr>
            <p:cNvPr id="40" name="Picture 4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16789" y="0"/>
              <a:ext cx="1486111" cy="1497341"/>
            </a:xfrm>
            <a:prstGeom prst="rect">
              <a:avLst/>
            </a:prstGeom>
          </p:spPr>
        </p:pic>
        <p:pic>
          <p:nvPicPr>
            <p:cNvPr id="41" name="Picture 4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36332"/>
              <a:ext cx="416789" cy="416789"/>
            </a:xfrm>
            <a:prstGeom prst="rect">
              <a:avLst/>
            </a:prstGeom>
          </p:spPr>
        </p:pic>
      </p:grpSp>
      <p:pic>
        <p:nvPicPr>
          <p:cNvPr id="42" name="Picture 4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210846" y="6524164"/>
            <a:ext cx="1123006" cy="1123006"/>
          </a:xfrm>
          <a:prstGeom prst="rect">
            <a:avLst/>
          </a:prstGeom>
        </p:spPr>
      </p:pic>
      <p:pic>
        <p:nvPicPr>
          <p:cNvPr id="43" name="Picture 4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5202556" y="6527052"/>
            <a:ext cx="1114583" cy="1123006"/>
          </a:xfrm>
          <a:prstGeom prst="rect">
            <a:avLst/>
          </a:prstGeom>
        </p:spPr>
      </p:pic>
      <p:sp>
        <p:nvSpPr>
          <p:cNvPr id="44" name="TextBox 44"/>
          <p:cNvSpPr txBox="1"/>
          <p:nvPr/>
        </p:nvSpPr>
        <p:spPr>
          <a:xfrm>
            <a:off x="715856" y="1865214"/>
            <a:ext cx="5139249" cy="1291717"/>
          </a:xfrm>
          <a:prstGeom prst="rect">
            <a:avLst/>
          </a:prstGeom>
        </p:spPr>
        <p:txBody>
          <a:bodyPr lIns="0" tIns="0" rIns="0" bIns="0" rtlCol="0" anchor="t">
            <a:spAutoFit/>
          </a:bodyPr>
          <a:lstStyle/>
          <a:p>
            <a:pPr>
              <a:lnSpc>
                <a:spcPts val="4813"/>
              </a:lnSpc>
            </a:pPr>
            <a:r>
              <a:rPr lang="en-US" sz="5799">
                <a:solidFill>
                  <a:srgbClr val="115182"/>
                </a:solidFill>
                <a:latin typeface="Montserrat"/>
              </a:rPr>
              <a:t>Innovation Management </a:t>
            </a:r>
          </a:p>
        </p:txBody>
      </p:sp>
      <p:sp>
        <p:nvSpPr>
          <p:cNvPr id="45" name="TextBox 45"/>
          <p:cNvSpPr txBox="1"/>
          <p:nvPr/>
        </p:nvSpPr>
        <p:spPr>
          <a:xfrm>
            <a:off x="715856" y="5068651"/>
            <a:ext cx="4983852" cy="3041650"/>
          </a:xfrm>
          <a:prstGeom prst="rect">
            <a:avLst/>
          </a:prstGeom>
        </p:spPr>
        <p:txBody>
          <a:bodyPr lIns="0" tIns="0" rIns="0" bIns="0" rtlCol="0" anchor="t">
            <a:spAutoFit/>
          </a:bodyPr>
          <a:lstStyle/>
          <a:p>
            <a:pPr>
              <a:lnSpc>
                <a:spcPts val="3049"/>
              </a:lnSpc>
            </a:pPr>
            <a:r>
              <a:rPr lang="en-US" sz="2499">
                <a:solidFill>
                  <a:srgbClr val="115182"/>
                </a:solidFill>
                <a:latin typeface="Montserrat"/>
              </a:rPr>
              <a:t>The innovation management framework guides digital health investments for health service providers, promoting an innovation culture with rigorous evaluation and gates guiding adoption and spread and scale of innovations.</a:t>
            </a:r>
          </a:p>
        </p:txBody>
      </p:sp>
      <p:sp>
        <p:nvSpPr>
          <p:cNvPr id="46" name="TextBox 46"/>
          <p:cNvSpPr txBox="1"/>
          <p:nvPr/>
        </p:nvSpPr>
        <p:spPr>
          <a:xfrm>
            <a:off x="7536488" y="4527617"/>
            <a:ext cx="2518286" cy="706169"/>
          </a:xfrm>
          <a:prstGeom prst="rect">
            <a:avLst/>
          </a:prstGeom>
        </p:spPr>
        <p:txBody>
          <a:bodyPr lIns="0" tIns="0" rIns="0" bIns="0" rtlCol="0" anchor="t">
            <a:spAutoFit/>
          </a:bodyPr>
          <a:lstStyle/>
          <a:p>
            <a:pPr algn="ctr">
              <a:lnSpc>
                <a:spcPts val="2739"/>
              </a:lnSpc>
            </a:pPr>
            <a:r>
              <a:rPr lang="en-US" sz="2560">
                <a:solidFill>
                  <a:srgbClr val="115182"/>
                </a:solidFill>
                <a:latin typeface="Montserrat Classic"/>
              </a:rPr>
              <a:t>Earlier interventions</a:t>
            </a:r>
          </a:p>
        </p:txBody>
      </p:sp>
      <p:sp>
        <p:nvSpPr>
          <p:cNvPr id="47" name="TextBox 47"/>
          <p:cNvSpPr txBox="1"/>
          <p:nvPr/>
        </p:nvSpPr>
        <p:spPr>
          <a:xfrm>
            <a:off x="11011027" y="4527617"/>
            <a:ext cx="2518286" cy="706169"/>
          </a:xfrm>
          <a:prstGeom prst="rect">
            <a:avLst/>
          </a:prstGeom>
        </p:spPr>
        <p:txBody>
          <a:bodyPr lIns="0" tIns="0" rIns="0" bIns="0" rtlCol="0" anchor="t">
            <a:spAutoFit/>
          </a:bodyPr>
          <a:lstStyle/>
          <a:p>
            <a:pPr algn="ctr">
              <a:lnSpc>
                <a:spcPts val="2739"/>
              </a:lnSpc>
            </a:pPr>
            <a:r>
              <a:rPr lang="en-US" sz="2560">
                <a:solidFill>
                  <a:srgbClr val="115182"/>
                </a:solidFill>
                <a:latin typeface="Montserrat Classic"/>
              </a:rPr>
              <a:t>Timelier </a:t>
            </a:r>
          </a:p>
          <a:p>
            <a:pPr algn="ctr">
              <a:lnSpc>
                <a:spcPts val="2739"/>
              </a:lnSpc>
            </a:pPr>
            <a:r>
              <a:rPr lang="en-US" sz="2560">
                <a:solidFill>
                  <a:srgbClr val="115182"/>
                </a:solidFill>
                <a:latin typeface="Montserrat Classic"/>
              </a:rPr>
              <a:t>access to care</a:t>
            </a:r>
          </a:p>
        </p:txBody>
      </p:sp>
      <p:sp>
        <p:nvSpPr>
          <p:cNvPr id="48" name="TextBox 48"/>
          <p:cNvSpPr txBox="1"/>
          <p:nvPr/>
        </p:nvSpPr>
        <p:spPr>
          <a:xfrm>
            <a:off x="14539064" y="4527617"/>
            <a:ext cx="2518286" cy="706169"/>
          </a:xfrm>
          <a:prstGeom prst="rect">
            <a:avLst/>
          </a:prstGeom>
        </p:spPr>
        <p:txBody>
          <a:bodyPr lIns="0" tIns="0" rIns="0" bIns="0" rtlCol="0" anchor="t">
            <a:spAutoFit/>
          </a:bodyPr>
          <a:lstStyle/>
          <a:p>
            <a:pPr algn="ctr">
              <a:lnSpc>
                <a:spcPts val="2739"/>
              </a:lnSpc>
            </a:pPr>
            <a:r>
              <a:rPr lang="en-US" sz="2560">
                <a:solidFill>
                  <a:srgbClr val="115182"/>
                </a:solidFill>
                <a:latin typeface="Montserrat Classic"/>
              </a:rPr>
              <a:t>Cost and time savings</a:t>
            </a:r>
          </a:p>
        </p:txBody>
      </p:sp>
      <p:sp>
        <p:nvSpPr>
          <p:cNvPr id="49" name="TextBox 49"/>
          <p:cNvSpPr txBox="1"/>
          <p:nvPr/>
        </p:nvSpPr>
        <p:spPr>
          <a:xfrm>
            <a:off x="10905065" y="8293371"/>
            <a:ext cx="2737441" cy="1047640"/>
          </a:xfrm>
          <a:prstGeom prst="rect">
            <a:avLst/>
          </a:prstGeom>
        </p:spPr>
        <p:txBody>
          <a:bodyPr lIns="0" tIns="0" rIns="0" bIns="0" rtlCol="0" anchor="t">
            <a:spAutoFit/>
          </a:bodyPr>
          <a:lstStyle/>
          <a:p>
            <a:pPr algn="ctr">
              <a:lnSpc>
                <a:spcPts val="2739"/>
              </a:lnSpc>
            </a:pPr>
            <a:r>
              <a:rPr lang="en-US" sz="2560">
                <a:solidFill>
                  <a:srgbClr val="115182"/>
                </a:solidFill>
                <a:latin typeface="Montserrat Classic"/>
              </a:rPr>
              <a:t>ED diversions / ensuring appropriate care</a:t>
            </a:r>
          </a:p>
        </p:txBody>
      </p:sp>
      <p:sp>
        <p:nvSpPr>
          <p:cNvPr id="50" name="TextBox 50"/>
          <p:cNvSpPr txBox="1"/>
          <p:nvPr/>
        </p:nvSpPr>
        <p:spPr>
          <a:xfrm>
            <a:off x="14388623" y="8299251"/>
            <a:ext cx="2819167" cy="1047640"/>
          </a:xfrm>
          <a:prstGeom prst="rect">
            <a:avLst/>
          </a:prstGeom>
        </p:spPr>
        <p:txBody>
          <a:bodyPr lIns="0" tIns="0" rIns="0" bIns="0" rtlCol="0" anchor="t">
            <a:spAutoFit/>
          </a:bodyPr>
          <a:lstStyle/>
          <a:p>
            <a:pPr algn="ctr">
              <a:lnSpc>
                <a:spcPts val="2739"/>
              </a:lnSpc>
            </a:pPr>
            <a:r>
              <a:rPr lang="en-US" sz="2560">
                <a:solidFill>
                  <a:srgbClr val="115182"/>
                </a:solidFill>
                <a:latin typeface="Montserrat Classic"/>
              </a:rPr>
              <a:t>Improved access to specialty expertise</a:t>
            </a:r>
          </a:p>
        </p:txBody>
      </p:sp>
      <p:sp>
        <p:nvSpPr>
          <p:cNvPr id="51" name="TextBox 51"/>
          <p:cNvSpPr txBox="1"/>
          <p:nvPr/>
        </p:nvSpPr>
        <p:spPr>
          <a:xfrm>
            <a:off x="7410581" y="8479511"/>
            <a:ext cx="2733292" cy="706169"/>
          </a:xfrm>
          <a:prstGeom prst="rect">
            <a:avLst/>
          </a:prstGeom>
        </p:spPr>
        <p:txBody>
          <a:bodyPr lIns="0" tIns="0" rIns="0" bIns="0" rtlCol="0" anchor="t">
            <a:spAutoFit/>
          </a:bodyPr>
          <a:lstStyle/>
          <a:p>
            <a:pPr algn="ctr">
              <a:lnSpc>
                <a:spcPts val="2739"/>
              </a:lnSpc>
            </a:pPr>
            <a:r>
              <a:rPr lang="en-US" sz="2560">
                <a:solidFill>
                  <a:srgbClr val="115182"/>
                </a:solidFill>
                <a:latin typeface="Montserrat Classic"/>
              </a:rPr>
              <a:t>Inclusive access to screening</a:t>
            </a:r>
          </a:p>
        </p:txBody>
      </p:sp>
      <p:sp>
        <p:nvSpPr>
          <p:cNvPr id="52" name="TextBox 52"/>
          <p:cNvSpPr txBox="1"/>
          <p:nvPr/>
        </p:nvSpPr>
        <p:spPr>
          <a:xfrm>
            <a:off x="715856" y="3207509"/>
            <a:ext cx="4795834" cy="1338453"/>
          </a:xfrm>
          <a:prstGeom prst="rect">
            <a:avLst/>
          </a:prstGeom>
        </p:spPr>
        <p:txBody>
          <a:bodyPr lIns="0" tIns="0" rIns="0" bIns="0" rtlCol="0" anchor="t">
            <a:spAutoFit/>
          </a:bodyPr>
          <a:lstStyle/>
          <a:p>
            <a:pPr algn="just">
              <a:lnSpc>
                <a:spcPts val="5046"/>
              </a:lnSpc>
            </a:pPr>
            <a:r>
              <a:rPr lang="en-US" sz="5800">
                <a:solidFill>
                  <a:srgbClr val="115182"/>
                </a:solidFill>
                <a:latin typeface="Montserrat Classic Bold"/>
              </a:rPr>
              <a:t>Initiatives </a:t>
            </a:r>
          </a:p>
          <a:p>
            <a:pPr algn="just">
              <a:lnSpc>
                <a:spcPts val="5046"/>
              </a:lnSpc>
            </a:pPr>
            <a:r>
              <a:rPr lang="en-US" sz="5800">
                <a:solidFill>
                  <a:srgbClr val="115182"/>
                </a:solidFill>
                <a:latin typeface="Montserrat Classic Bold"/>
              </a:rPr>
              <a:t>&amp;</a:t>
            </a:r>
            <a:r>
              <a:rPr lang="en-US" sz="5800">
                <a:solidFill>
                  <a:srgbClr val="115182"/>
                </a:solidFill>
                <a:latin typeface="Montserrat Classic"/>
              </a:rPr>
              <a:t> </a:t>
            </a:r>
            <a:r>
              <a:rPr lang="en-US" sz="5800">
                <a:solidFill>
                  <a:srgbClr val="115182"/>
                </a:solidFill>
                <a:latin typeface="Montserrat Classic Bold"/>
              </a:rPr>
              <a:t>Results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06542" y="2417755"/>
            <a:ext cx="11576756" cy="7298690"/>
          </a:xfrm>
          <a:prstGeom prst="rect">
            <a:avLst/>
          </a:prstGeom>
        </p:spPr>
        <p:txBody>
          <a:bodyPr lIns="0" tIns="0" rIns="0" bIns="0" rtlCol="0" anchor="t">
            <a:spAutoFit/>
          </a:bodyPr>
          <a:lstStyle/>
          <a:p>
            <a:pPr marL="604519" lvl="1" indent="-302260">
              <a:lnSpc>
                <a:spcPts val="3639"/>
              </a:lnSpc>
              <a:buFont typeface="Arial"/>
              <a:buChar char="•"/>
            </a:pPr>
            <a:r>
              <a:rPr lang="en-US" sz="2799" spc="-83">
                <a:solidFill>
                  <a:srgbClr val="115182"/>
                </a:solidFill>
                <a:latin typeface="Montserrat"/>
              </a:rPr>
              <a:t>Cascading ISO innovation management principles and processes down to delivery partners and broader health sector.</a:t>
            </a:r>
          </a:p>
          <a:p>
            <a:pPr>
              <a:lnSpc>
                <a:spcPts val="3639"/>
              </a:lnSpc>
            </a:pPr>
            <a:endParaRPr lang="en-US" sz="2799" spc="-83">
              <a:solidFill>
                <a:srgbClr val="115182"/>
              </a:solidFill>
              <a:latin typeface="Montserrat"/>
            </a:endParaRPr>
          </a:p>
          <a:p>
            <a:pPr marL="604519" lvl="1" indent="-302260">
              <a:lnSpc>
                <a:spcPts val="3639"/>
              </a:lnSpc>
              <a:buFont typeface="Arial"/>
              <a:buChar char="•"/>
            </a:pPr>
            <a:r>
              <a:rPr lang="en-US" sz="2799" spc="-83">
                <a:solidFill>
                  <a:srgbClr val="115182"/>
                </a:solidFill>
                <a:latin typeface="Montserrat"/>
              </a:rPr>
              <a:t>Virtuous cycle of increasing innovation management maturity and greater quantified benefits supports case for expanded scope and scale of innovation programs.</a:t>
            </a:r>
          </a:p>
          <a:p>
            <a:pPr>
              <a:lnSpc>
                <a:spcPts val="3639"/>
              </a:lnSpc>
            </a:pPr>
            <a:endParaRPr lang="en-US" sz="2799" spc="-83">
              <a:solidFill>
                <a:srgbClr val="115182"/>
              </a:solidFill>
              <a:latin typeface="Montserrat"/>
            </a:endParaRPr>
          </a:p>
          <a:p>
            <a:pPr marL="604519" lvl="1" indent="-302260">
              <a:lnSpc>
                <a:spcPts val="3639"/>
              </a:lnSpc>
              <a:buFont typeface="Arial"/>
              <a:buChar char="•"/>
            </a:pPr>
            <a:r>
              <a:rPr lang="en-US" sz="2799" spc="-83">
                <a:solidFill>
                  <a:srgbClr val="115182"/>
                </a:solidFill>
                <a:latin typeface="Montserrat"/>
              </a:rPr>
              <a:t>Continue to embed ISO principles for evaluation of projects / programs and in the development of KPIs</a:t>
            </a:r>
          </a:p>
          <a:p>
            <a:pPr>
              <a:lnSpc>
                <a:spcPts val="3639"/>
              </a:lnSpc>
            </a:pPr>
            <a:endParaRPr lang="en-US" sz="2799" spc="-83">
              <a:solidFill>
                <a:srgbClr val="115182"/>
              </a:solidFill>
              <a:latin typeface="Montserrat"/>
            </a:endParaRPr>
          </a:p>
          <a:p>
            <a:pPr marL="604519" lvl="1" indent="-302260">
              <a:lnSpc>
                <a:spcPts val="3639"/>
              </a:lnSpc>
              <a:buFont typeface="Arial"/>
              <a:buChar char="•"/>
            </a:pPr>
            <a:r>
              <a:rPr lang="en-US" sz="2799" spc="-83">
                <a:solidFill>
                  <a:srgbClr val="115182"/>
                </a:solidFill>
                <a:latin typeface="Montserrat"/>
              </a:rPr>
              <a:t>Continuous learning: Leverage lessons learned to guide decision making for program.</a:t>
            </a:r>
          </a:p>
          <a:p>
            <a:pPr>
              <a:lnSpc>
                <a:spcPts val="3639"/>
              </a:lnSpc>
            </a:pPr>
            <a:endParaRPr lang="en-US" sz="2799" spc="-83">
              <a:solidFill>
                <a:srgbClr val="115182"/>
              </a:solidFill>
              <a:latin typeface="Montserrat"/>
            </a:endParaRPr>
          </a:p>
          <a:p>
            <a:pPr marL="604519" lvl="1" indent="-302260">
              <a:lnSpc>
                <a:spcPts val="3639"/>
              </a:lnSpc>
              <a:buFont typeface="Arial"/>
              <a:buChar char="•"/>
            </a:pPr>
            <a:r>
              <a:rPr lang="en-US" sz="2799" spc="-83">
                <a:solidFill>
                  <a:srgbClr val="115182"/>
                </a:solidFill>
                <a:latin typeface="Montserrat"/>
              </a:rPr>
              <a:t>Regularly assess and evaluate the innovation management program through audits and compliance checks, identifying areas for improvement to mature the program</a:t>
            </a:r>
          </a:p>
        </p:txBody>
      </p:sp>
      <p:grpSp>
        <p:nvGrpSpPr>
          <p:cNvPr id="3" name="Group 3"/>
          <p:cNvGrpSpPr/>
          <p:nvPr/>
        </p:nvGrpSpPr>
        <p:grpSpPr>
          <a:xfrm>
            <a:off x="-179230" y="-167892"/>
            <a:ext cx="18635122" cy="2049397"/>
            <a:chOff x="0" y="0"/>
            <a:chExt cx="6303733" cy="693253"/>
          </a:xfrm>
        </p:grpSpPr>
        <p:sp>
          <p:nvSpPr>
            <p:cNvPr id="4" name="Freeform 4"/>
            <p:cNvSpPr/>
            <p:nvPr/>
          </p:nvSpPr>
          <p:spPr>
            <a:xfrm>
              <a:off x="0" y="0"/>
              <a:ext cx="6303733" cy="693253"/>
            </a:xfrm>
            <a:custGeom>
              <a:avLst/>
              <a:gdLst/>
              <a:ahLst/>
              <a:cxnLst/>
              <a:rect l="l" t="t" r="r" b="b"/>
              <a:pathLst>
                <a:path w="6303733" h="693253">
                  <a:moveTo>
                    <a:pt x="0" y="0"/>
                  </a:moveTo>
                  <a:lnTo>
                    <a:pt x="6303733" y="0"/>
                  </a:lnTo>
                  <a:lnTo>
                    <a:pt x="6303733" y="693253"/>
                  </a:lnTo>
                  <a:lnTo>
                    <a:pt x="0" y="693253"/>
                  </a:lnTo>
                  <a:close/>
                </a:path>
              </a:pathLst>
            </a:custGeom>
            <a:solidFill>
              <a:srgbClr val="A0D9F6"/>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04242" y="173009"/>
            <a:ext cx="1926347" cy="175859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73007" y="2716212"/>
            <a:ext cx="8450461" cy="8918692"/>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4064116"/>
            <a:ext cx="4978307" cy="6222884"/>
          </a:xfrm>
          <a:prstGeom prst="rect">
            <a:avLst/>
          </a:prstGeom>
        </p:spPr>
      </p:pic>
      <p:sp>
        <p:nvSpPr>
          <p:cNvPr id="8" name="TextBox 8"/>
          <p:cNvSpPr txBox="1"/>
          <p:nvPr/>
        </p:nvSpPr>
        <p:spPr>
          <a:xfrm>
            <a:off x="1028700" y="418303"/>
            <a:ext cx="10431051" cy="1033843"/>
          </a:xfrm>
          <a:prstGeom prst="rect">
            <a:avLst/>
          </a:prstGeom>
        </p:spPr>
        <p:txBody>
          <a:bodyPr lIns="0" tIns="0" rIns="0" bIns="0" rtlCol="0" anchor="t">
            <a:spAutoFit/>
          </a:bodyPr>
          <a:lstStyle/>
          <a:p>
            <a:pPr marL="0" lvl="0" indent="0" algn="l">
              <a:lnSpc>
                <a:spcPts val="8261"/>
              </a:lnSpc>
              <a:spcBef>
                <a:spcPct val="0"/>
              </a:spcBef>
            </a:pPr>
            <a:r>
              <a:rPr lang="en-US" sz="6355" spc="-190">
                <a:solidFill>
                  <a:srgbClr val="115182"/>
                </a:solidFill>
                <a:latin typeface="Montserrat Classic"/>
              </a:rPr>
              <a:t>Future Vision</a:t>
            </a:r>
          </a:p>
        </p:txBody>
      </p:sp>
      <p:sp>
        <p:nvSpPr>
          <p:cNvPr id="9" name="AutoShape 9"/>
          <p:cNvSpPr/>
          <p:nvPr/>
        </p:nvSpPr>
        <p:spPr>
          <a:xfrm>
            <a:off x="0" y="1862455"/>
            <a:ext cx="18288000" cy="19050"/>
          </a:xfrm>
          <a:prstGeom prst="line">
            <a:avLst/>
          </a:prstGeom>
          <a:ln w="38100" cap="flat">
            <a:solidFill>
              <a:srgbClr val="F79420"/>
            </a:solidFill>
            <a:prstDash val="solid"/>
            <a:headEnd type="none" w="sm" len="sm"/>
            <a:tailEnd type="none" w="sm" len="sm"/>
          </a:ln>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96101" y="2504375"/>
            <a:ext cx="13249219" cy="6376316"/>
          </a:xfrm>
          <a:prstGeom prst="rect">
            <a:avLst/>
          </a:prstGeom>
        </p:spPr>
        <p:txBody>
          <a:bodyPr lIns="0" tIns="0" rIns="0" bIns="0" rtlCol="0" anchor="t">
            <a:spAutoFit/>
          </a:bodyPr>
          <a:lstStyle/>
          <a:p>
            <a:pPr>
              <a:lnSpc>
                <a:spcPts val="8557"/>
              </a:lnSpc>
            </a:pPr>
            <a:r>
              <a:rPr lang="en-US" sz="3595">
                <a:solidFill>
                  <a:srgbClr val="034799"/>
                </a:solidFill>
                <a:latin typeface="Montserrat"/>
              </a:rPr>
              <a:t>Increase long term </a:t>
            </a:r>
            <a:r>
              <a:rPr lang="en-US" sz="3595">
                <a:solidFill>
                  <a:srgbClr val="034799"/>
                </a:solidFill>
                <a:latin typeface="Montserrat Bold"/>
              </a:rPr>
              <a:t>revenue</a:t>
            </a:r>
          </a:p>
          <a:p>
            <a:pPr>
              <a:lnSpc>
                <a:spcPts val="8557"/>
              </a:lnSpc>
            </a:pPr>
            <a:r>
              <a:rPr lang="en-US" sz="3595">
                <a:solidFill>
                  <a:srgbClr val="034799"/>
                </a:solidFill>
                <a:latin typeface="Montserrat"/>
              </a:rPr>
              <a:t>Realize consistent and sustainable </a:t>
            </a:r>
            <a:r>
              <a:rPr lang="en-US" sz="3595">
                <a:solidFill>
                  <a:srgbClr val="034799"/>
                </a:solidFill>
                <a:latin typeface="Montserrat Bold"/>
              </a:rPr>
              <a:t>business results</a:t>
            </a:r>
          </a:p>
          <a:p>
            <a:pPr>
              <a:lnSpc>
                <a:spcPts val="8557"/>
              </a:lnSpc>
            </a:pPr>
            <a:r>
              <a:rPr lang="en-US" sz="3595">
                <a:solidFill>
                  <a:srgbClr val="034799"/>
                </a:solidFill>
                <a:latin typeface="Montserrat"/>
              </a:rPr>
              <a:t>Scale and </a:t>
            </a:r>
            <a:r>
              <a:rPr lang="en-US" sz="3595">
                <a:solidFill>
                  <a:srgbClr val="034799"/>
                </a:solidFill>
                <a:latin typeface="Montserrat Bold"/>
              </a:rPr>
              <a:t>professionalize </a:t>
            </a:r>
            <a:r>
              <a:rPr lang="en-US" sz="3595">
                <a:solidFill>
                  <a:srgbClr val="034799"/>
                </a:solidFill>
                <a:latin typeface="Montserrat"/>
              </a:rPr>
              <a:t>innovation management</a:t>
            </a:r>
          </a:p>
          <a:p>
            <a:pPr>
              <a:lnSpc>
                <a:spcPts val="8557"/>
              </a:lnSpc>
            </a:pPr>
            <a:r>
              <a:rPr lang="en-US" sz="3595">
                <a:solidFill>
                  <a:srgbClr val="034799"/>
                </a:solidFill>
                <a:latin typeface="Montserrat"/>
              </a:rPr>
              <a:t>Develop a lasting </a:t>
            </a:r>
            <a:r>
              <a:rPr lang="en-US" sz="3595">
                <a:solidFill>
                  <a:srgbClr val="034799"/>
                </a:solidFill>
                <a:latin typeface="Montserrat Bold"/>
              </a:rPr>
              <a:t>competitive advantage</a:t>
            </a:r>
          </a:p>
          <a:p>
            <a:pPr>
              <a:lnSpc>
                <a:spcPts val="8557"/>
              </a:lnSpc>
            </a:pPr>
            <a:r>
              <a:rPr lang="en-US" sz="3595">
                <a:solidFill>
                  <a:srgbClr val="034799"/>
                </a:solidFill>
                <a:latin typeface="Montserrat"/>
              </a:rPr>
              <a:t>Measure innovation ROI to </a:t>
            </a:r>
            <a:r>
              <a:rPr lang="en-US" sz="3595">
                <a:solidFill>
                  <a:srgbClr val="034799"/>
                </a:solidFill>
                <a:latin typeface="Montserrat Bold"/>
              </a:rPr>
              <a:t>prioritize investments</a:t>
            </a:r>
          </a:p>
          <a:p>
            <a:pPr>
              <a:lnSpc>
                <a:spcPts val="8557"/>
              </a:lnSpc>
            </a:pPr>
            <a:r>
              <a:rPr lang="en-US" sz="3595">
                <a:solidFill>
                  <a:srgbClr val="034799"/>
                </a:solidFill>
                <a:latin typeface="Montserrat"/>
              </a:rPr>
              <a:t>Improve</a:t>
            </a:r>
            <a:r>
              <a:rPr lang="en-US" sz="3595">
                <a:solidFill>
                  <a:srgbClr val="034799"/>
                </a:solidFill>
                <a:latin typeface="Montserrat Bold"/>
              </a:rPr>
              <a:t> compliance</a:t>
            </a:r>
            <a:r>
              <a:rPr lang="en-US" sz="3595">
                <a:solidFill>
                  <a:srgbClr val="034799"/>
                </a:solidFill>
                <a:latin typeface="Montserrat"/>
              </a:rPr>
              <a:t> with regulations</a:t>
            </a:r>
          </a:p>
        </p:txBody>
      </p:sp>
      <p:grpSp>
        <p:nvGrpSpPr>
          <p:cNvPr id="3" name="Group 3"/>
          <p:cNvGrpSpPr/>
          <p:nvPr/>
        </p:nvGrpSpPr>
        <p:grpSpPr>
          <a:xfrm>
            <a:off x="-302161" y="-138232"/>
            <a:ext cx="18892321" cy="2031428"/>
            <a:chOff x="0" y="0"/>
            <a:chExt cx="4975755" cy="535026"/>
          </a:xfrm>
        </p:grpSpPr>
        <p:sp>
          <p:nvSpPr>
            <p:cNvPr id="4" name="Freeform 4"/>
            <p:cNvSpPr/>
            <p:nvPr/>
          </p:nvSpPr>
          <p:spPr>
            <a:xfrm>
              <a:off x="0" y="0"/>
              <a:ext cx="4975755" cy="535026"/>
            </a:xfrm>
            <a:custGeom>
              <a:avLst/>
              <a:gdLst/>
              <a:ahLst/>
              <a:cxnLst/>
              <a:rect l="l" t="t" r="r" b="b"/>
              <a:pathLst>
                <a:path w="4975755" h="535026">
                  <a:moveTo>
                    <a:pt x="0" y="0"/>
                  </a:moveTo>
                  <a:lnTo>
                    <a:pt x="4975755" y="0"/>
                  </a:lnTo>
                  <a:lnTo>
                    <a:pt x="4975755" y="535026"/>
                  </a:lnTo>
                  <a:lnTo>
                    <a:pt x="0" y="535026"/>
                  </a:lnTo>
                  <a:close/>
                </a:path>
              </a:pathLst>
            </a:custGeom>
            <a:solidFill>
              <a:srgbClr val="A0D9F6"/>
            </a:solidFill>
            <a:ln w="28575">
              <a:solidFill>
                <a:srgbClr val="115182"/>
              </a:solidFill>
            </a:ln>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5350" y="2786087"/>
            <a:ext cx="725104" cy="725104"/>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7518" y="2834614"/>
            <a:ext cx="536983" cy="628050"/>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5350" y="3864454"/>
            <a:ext cx="725104" cy="725104"/>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46434" y="3972544"/>
            <a:ext cx="639151" cy="508924"/>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5350" y="4942821"/>
            <a:ext cx="725104" cy="725104"/>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7084" y="4994126"/>
            <a:ext cx="668501" cy="643432"/>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5350" y="6025450"/>
            <a:ext cx="725104" cy="725104"/>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5350" y="7108079"/>
            <a:ext cx="725104" cy="725104"/>
          </a:xfrm>
          <a:prstGeom prst="rect">
            <a:avLst/>
          </a:prstGeom>
        </p:spPr>
      </p:pic>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5350" y="8190709"/>
            <a:ext cx="725104" cy="725104"/>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56042" y="6057810"/>
            <a:ext cx="619935" cy="660384"/>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51009" y="7176398"/>
            <a:ext cx="613785" cy="588466"/>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04935" y="8294203"/>
            <a:ext cx="522148" cy="541086"/>
          </a:xfrm>
          <a:prstGeom prst="rect">
            <a:avLst/>
          </a:prstGeom>
        </p:spPr>
      </p:pic>
      <p:pic>
        <p:nvPicPr>
          <p:cNvPr id="18" name="Picture 1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993754" y="4481468"/>
            <a:ext cx="3625410" cy="3651970"/>
          </a:xfrm>
          <a:prstGeom prst="rect">
            <a:avLst/>
          </a:prstGeom>
        </p:spPr>
      </p:pic>
      <p:sp>
        <p:nvSpPr>
          <p:cNvPr id="19" name="TextBox 19"/>
          <p:cNvSpPr txBox="1"/>
          <p:nvPr/>
        </p:nvSpPr>
        <p:spPr>
          <a:xfrm>
            <a:off x="1425953" y="607198"/>
            <a:ext cx="15436094" cy="843005"/>
          </a:xfrm>
          <a:prstGeom prst="rect">
            <a:avLst/>
          </a:prstGeom>
        </p:spPr>
        <p:txBody>
          <a:bodyPr lIns="0" tIns="0" rIns="0" bIns="0" rtlCol="0" anchor="t">
            <a:spAutoFit/>
          </a:bodyPr>
          <a:lstStyle/>
          <a:p>
            <a:pPr marL="0" lvl="0" indent="0" algn="ctr">
              <a:lnSpc>
                <a:spcPts val="6415"/>
              </a:lnSpc>
            </a:pPr>
            <a:r>
              <a:rPr lang="en-US" sz="5940" spc="-136">
                <a:solidFill>
                  <a:srgbClr val="115182"/>
                </a:solidFill>
                <a:latin typeface="Montserrat Classic Bold"/>
              </a:rPr>
              <a:t>ISO 56001 </a:t>
            </a:r>
            <a:r>
              <a:rPr lang="en-US" sz="5940" spc="-136">
                <a:solidFill>
                  <a:srgbClr val="115182"/>
                </a:solidFill>
                <a:latin typeface="Montserrat Classic"/>
              </a:rPr>
              <a:t>Certification</a:t>
            </a:r>
            <a:r>
              <a:rPr lang="en-US" sz="5940" spc="-136">
                <a:solidFill>
                  <a:srgbClr val="115182"/>
                </a:solidFill>
                <a:latin typeface="Montserrat Classic Bold"/>
              </a:rPr>
              <a:t> </a:t>
            </a:r>
            <a:r>
              <a:rPr lang="en-US" sz="5940" spc="-136">
                <a:solidFill>
                  <a:srgbClr val="F79420"/>
                </a:solidFill>
                <a:latin typeface="Montserrat Classic Bold"/>
              </a:rPr>
              <a:t>Benefits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9069" y="6043336"/>
            <a:ext cx="3981310" cy="675842"/>
            <a:chOff x="0" y="0"/>
            <a:chExt cx="1264371" cy="214632"/>
          </a:xfrm>
        </p:grpSpPr>
        <p:sp>
          <p:nvSpPr>
            <p:cNvPr id="3" name="Freeform 3"/>
            <p:cNvSpPr/>
            <p:nvPr/>
          </p:nvSpPr>
          <p:spPr>
            <a:xfrm>
              <a:off x="0" y="0"/>
              <a:ext cx="1264371" cy="214632"/>
            </a:xfrm>
            <a:custGeom>
              <a:avLst/>
              <a:gdLst/>
              <a:ahLst/>
              <a:cxnLst/>
              <a:rect l="l" t="t" r="r" b="b"/>
              <a:pathLst>
                <a:path w="1264371" h="214632">
                  <a:moveTo>
                    <a:pt x="0" y="0"/>
                  </a:moveTo>
                  <a:lnTo>
                    <a:pt x="1264371" y="0"/>
                  </a:lnTo>
                  <a:lnTo>
                    <a:pt x="1264371" y="214632"/>
                  </a:lnTo>
                  <a:lnTo>
                    <a:pt x="0" y="214632"/>
                  </a:lnTo>
                  <a:close/>
                </a:path>
              </a:pathLst>
            </a:custGeom>
            <a:solidFill>
              <a:srgbClr val="A0D9F6"/>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5006352" y="7097144"/>
            <a:ext cx="3981310" cy="675842"/>
            <a:chOff x="0" y="0"/>
            <a:chExt cx="1264371" cy="214632"/>
          </a:xfrm>
        </p:grpSpPr>
        <p:sp>
          <p:nvSpPr>
            <p:cNvPr id="6" name="Freeform 6"/>
            <p:cNvSpPr/>
            <p:nvPr/>
          </p:nvSpPr>
          <p:spPr>
            <a:xfrm>
              <a:off x="0" y="0"/>
              <a:ext cx="1264371" cy="214632"/>
            </a:xfrm>
            <a:custGeom>
              <a:avLst/>
              <a:gdLst/>
              <a:ahLst/>
              <a:cxnLst/>
              <a:rect l="l" t="t" r="r" b="b"/>
              <a:pathLst>
                <a:path w="1264371" h="214632">
                  <a:moveTo>
                    <a:pt x="0" y="0"/>
                  </a:moveTo>
                  <a:lnTo>
                    <a:pt x="1264371" y="0"/>
                  </a:lnTo>
                  <a:lnTo>
                    <a:pt x="1264371" y="214632"/>
                  </a:lnTo>
                  <a:lnTo>
                    <a:pt x="0" y="214632"/>
                  </a:lnTo>
                  <a:close/>
                </a:path>
              </a:pathLst>
            </a:custGeom>
            <a:solidFill>
              <a:srgbClr val="A0D9F6"/>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9301987" y="6043336"/>
            <a:ext cx="3981310" cy="675842"/>
            <a:chOff x="0" y="0"/>
            <a:chExt cx="1264371" cy="214632"/>
          </a:xfrm>
        </p:grpSpPr>
        <p:sp>
          <p:nvSpPr>
            <p:cNvPr id="9" name="Freeform 9"/>
            <p:cNvSpPr/>
            <p:nvPr/>
          </p:nvSpPr>
          <p:spPr>
            <a:xfrm>
              <a:off x="0" y="0"/>
              <a:ext cx="1264371" cy="214632"/>
            </a:xfrm>
            <a:custGeom>
              <a:avLst/>
              <a:gdLst/>
              <a:ahLst/>
              <a:cxnLst/>
              <a:rect l="l" t="t" r="r" b="b"/>
              <a:pathLst>
                <a:path w="1264371" h="214632">
                  <a:moveTo>
                    <a:pt x="0" y="0"/>
                  </a:moveTo>
                  <a:lnTo>
                    <a:pt x="1264371" y="0"/>
                  </a:lnTo>
                  <a:lnTo>
                    <a:pt x="1264371" y="214632"/>
                  </a:lnTo>
                  <a:lnTo>
                    <a:pt x="0" y="214632"/>
                  </a:lnTo>
                  <a:close/>
                </a:path>
              </a:pathLst>
            </a:custGeom>
            <a:solidFill>
              <a:srgbClr val="A0D9F6"/>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a:grpSpLocks noChangeAspect="1"/>
          </p:cNvGrpSpPr>
          <p:nvPr/>
        </p:nvGrpSpPr>
        <p:grpSpPr>
          <a:xfrm>
            <a:off x="1447270" y="3388341"/>
            <a:ext cx="2504908" cy="2504908"/>
            <a:chOff x="0" y="0"/>
            <a:chExt cx="6350000" cy="6350000"/>
          </a:xfrm>
        </p:grpSpPr>
        <p:sp>
          <p:nvSpPr>
            <p:cNvPr id="12" name="Freeform 12"/>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blipFill>
              <a:blip r:embed="rId2"/>
              <a:stretch>
                <a:fillRect t="-248" b="-248"/>
              </a:stretch>
            </a:blipFill>
          </p:spPr>
        </p:sp>
        <p:sp>
          <p:nvSpPr>
            <p:cNvPr id="13" name="Freeform 13"/>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A0D9F6"/>
            </a:solidFill>
          </p:spPr>
        </p:sp>
      </p:grpSp>
      <p:grpSp>
        <p:nvGrpSpPr>
          <p:cNvPr id="14" name="Group 14"/>
          <p:cNvGrpSpPr>
            <a:grpSpLocks noChangeAspect="1"/>
          </p:cNvGrpSpPr>
          <p:nvPr/>
        </p:nvGrpSpPr>
        <p:grpSpPr>
          <a:xfrm>
            <a:off x="5746280" y="4442149"/>
            <a:ext cx="2504908" cy="2504908"/>
            <a:chOff x="0" y="0"/>
            <a:chExt cx="6350000" cy="6350000"/>
          </a:xfrm>
        </p:grpSpPr>
        <p:sp>
          <p:nvSpPr>
            <p:cNvPr id="15" name="Freeform 15"/>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blipFill>
              <a:blip r:embed="rId3"/>
              <a:stretch>
                <a:fillRect l="-430" r="-2497"/>
              </a:stretch>
            </a:blipFill>
          </p:spPr>
        </p:sp>
        <p:sp>
          <p:nvSpPr>
            <p:cNvPr id="16" name="Freeform 16"/>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A0D9F6"/>
            </a:solidFill>
          </p:spPr>
        </p:sp>
      </p:grpSp>
      <p:grpSp>
        <p:nvGrpSpPr>
          <p:cNvPr id="17" name="Group 17"/>
          <p:cNvGrpSpPr>
            <a:grpSpLocks noChangeAspect="1"/>
          </p:cNvGrpSpPr>
          <p:nvPr/>
        </p:nvGrpSpPr>
        <p:grpSpPr>
          <a:xfrm>
            <a:off x="10040187" y="3388341"/>
            <a:ext cx="2504908" cy="2504908"/>
            <a:chOff x="0" y="0"/>
            <a:chExt cx="6350000" cy="6350000"/>
          </a:xfrm>
        </p:grpSpPr>
        <p:sp>
          <p:nvSpPr>
            <p:cNvPr id="18" name="Freeform 18"/>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blipFill>
              <a:blip r:embed="rId4"/>
              <a:stretch>
                <a:fillRect/>
              </a:stretch>
            </a:blipFill>
          </p:spPr>
        </p:sp>
        <p:sp>
          <p:nvSpPr>
            <p:cNvPr id="19" name="Freeform 19"/>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A0D9F6"/>
            </a:solidFill>
          </p:spPr>
        </p:sp>
      </p:grpSp>
      <p:grpSp>
        <p:nvGrpSpPr>
          <p:cNvPr id="20" name="Group 20"/>
          <p:cNvGrpSpPr/>
          <p:nvPr/>
        </p:nvGrpSpPr>
        <p:grpSpPr>
          <a:xfrm>
            <a:off x="-381395" y="-276067"/>
            <a:ext cx="19050791" cy="3132002"/>
            <a:chOff x="0" y="0"/>
            <a:chExt cx="5017492" cy="824889"/>
          </a:xfrm>
        </p:grpSpPr>
        <p:sp>
          <p:nvSpPr>
            <p:cNvPr id="21" name="Freeform 21"/>
            <p:cNvSpPr/>
            <p:nvPr/>
          </p:nvSpPr>
          <p:spPr>
            <a:xfrm>
              <a:off x="0" y="0"/>
              <a:ext cx="5017492" cy="824889"/>
            </a:xfrm>
            <a:custGeom>
              <a:avLst/>
              <a:gdLst/>
              <a:ahLst/>
              <a:cxnLst/>
              <a:rect l="l" t="t" r="r" b="b"/>
              <a:pathLst>
                <a:path w="5017492" h="824889">
                  <a:moveTo>
                    <a:pt x="0" y="0"/>
                  </a:moveTo>
                  <a:lnTo>
                    <a:pt x="5017492" y="0"/>
                  </a:lnTo>
                  <a:lnTo>
                    <a:pt x="5017492" y="824889"/>
                  </a:lnTo>
                  <a:lnTo>
                    <a:pt x="0" y="824889"/>
                  </a:lnTo>
                  <a:close/>
                </a:path>
              </a:pathLst>
            </a:custGeom>
            <a:solidFill>
              <a:srgbClr val="A0D9F6"/>
            </a:solidFill>
            <a:ln w="19050">
              <a:solidFill>
                <a:srgbClr val="115182"/>
              </a:solidFill>
            </a:ln>
          </p:spPr>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3"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848574" y="210522"/>
            <a:ext cx="2956800" cy="2699312"/>
          </a:xfrm>
          <a:prstGeom prst="rect">
            <a:avLst/>
          </a:prstGeom>
        </p:spPr>
      </p:pic>
      <p:pic>
        <p:nvPicPr>
          <p:cNvPr id="24"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503153" y="210522"/>
            <a:ext cx="2956800" cy="2699312"/>
          </a:xfrm>
          <a:prstGeom prst="rect">
            <a:avLst/>
          </a:prstGeom>
        </p:spPr>
      </p:pic>
      <p:grpSp>
        <p:nvGrpSpPr>
          <p:cNvPr id="25" name="Group 25"/>
          <p:cNvGrpSpPr/>
          <p:nvPr/>
        </p:nvGrpSpPr>
        <p:grpSpPr>
          <a:xfrm>
            <a:off x="13597621" y="7097144"/>
            <a:ext cx="3981310" cy="675842"/>
            <a:chOff x="0" y="0"/>
            <a:chExt cx="1264371" cy="214632"/>
          </a:xfrm>
        </p:grpSpPr>
        <p:sp>
          <p:nvSpPr>
            <p:cNvPr id="26" name="Freeform 26"/>
            <p:cNvSpPr/>
            <p:nvPr/>
          </p:nvSpPr>
          <p:spPr>
            <a:xfrm>
              <a:off x="0" y="0"/>
              <a:ext cx="1264371" cy="214632"/>
            </a:xfrm>
            <a:custGeom>
              <a:avLst/>
              <a:gdLst/>
              <a:ahLst/>
              <a:cxnLst/>
              <a:rect l="l" t="t" r="r" b="b"/>
              <a:pathLst>
                <a:path w="1264371" h="214632">
                  <a:moveTo>
                    <a:pt x="0" y="0"/>
                  </a:moveTo>
                  <a:lnTo>
                    <a:pt x="1264371" y="0"/>
                  </a:lnTo>
                  <a:lnTo>
                    <a:pt x="1264371" y="214632"/>
                  </a:lnTo>
                  <a:lnTo>
                    <a:pt x="0" y="214632"/>
                  </a:lnTo>
                  <a:close/>
                </a:path>
              </a:pathLst>
            </a:custGeom>
            <a:solidFill>
              <a:srgbClr val="A0D9F6"/>
            </a:solidFill>
          </p:spPr>
        </p:sp>
        <p:sp>
          <p:nvSpPr>
            <p:cNvPr id="27" name="TextBox 2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a:grpSpLocks noChangeAspect="1"/>
          </p:cNvGrpSpPr>
          <p:nvPr/>
        </p:nvGrpSpPr>
        <p:grpSpPr>
          <a:xfrm>
            <a:off x="14335822" y="4442149"/>
            <a:ext cx="2504908" cy="2504908"/>
            <a:chOff x="0" y="0"/>
            <a:chExt cx="6350000" cy="6350000"/>
          </a:xfrm>
        </p:grpSpPr>
        <p:sp>
          <p:nvSpPr>
            <p:cNvPr id="29" name="Freeform 29"/>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blipFill>
              <a:blip r:embed="rId7"/>
              <a:stretch>
                <a:fillRect t="-5956" b="-44043"/>
              </a:stretch>
            </a:blipFill>
          </p:spPr>
        </p:sp>
        <p:sp>
          <p:nvSpPr>
            <p:cNvPr id="30" name="Freeform 30"/>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A0D9F6"/>
            </a:solidFill>
          </p:spPr>
        </p:sp>
      </p:grpSp>
      <p:sp>
        <p:nvSpPr>
          <p:cNvPr id="31" name="TextBox 31"/>
          <p:cNvSpPr txBox="1"/>
          <p:nvPr/>
        </p:nvSpPr>
        <p:spPr>
          <a:xfrm>
            <a:off x="4947625" y="819489"/>
            <a:ext cx="8413278" cy="1245871"/>
          </a:xfrm>
          <a:prstGeom prst="rect">
            <a:avLst/>
          </a:prstGeom>
        </p:spPr>
        <p:txBody>
          <a:bodyPr lIns="0" tIns="0" rIns="0" bIns="0" rtlCol="0" anchor="t">
            <a:spAutoFit/>
          </a:bodyPr>
          <a:lstStyle/>
          <a:p>
            <a:pPr algn="ctr">
              <a:lnSpc>
                <a:spcPts val="9690"/>
              </a:lnSpc>
            </a:pPr>
            <a:r>
              <a:rPr lang="en-US" sz="8500">
                <a:solidFill>
                  <a:srgbClr val="115182"/>
                </a:solidFill>
                <a:latin typeface="Montserrat Classic"/>
              </a:rPr>
              <a:t>The Speakers</a:t>
            </a:r>
          </a:p>
        </p:txBody>
      </p:sp>
      <p:sp>
        <p:nvSpPr>
          <p:cNvPr id="32" name="TextBox 32"/>
          <p:cNvSpPr txBox="1"/>
          <p:nvPr/>
        </p:nvSpPr>
        <p:spPr>
          <a:xfrm>
            <a:off x="819866" y="6144064"/>
            <a:ext cx="3759717" cy="455600"/>
          </a:xfrm>
          <a:prstGeom prst="rect">
            <a:avLst/>
          </a:prstGeom>
        </p:spPr>
        <p:txBody>
          <a:bodyPr lIns="0" tIns="0" rIns="0" bIns="0" rtlCol="0" anchor="t">
            <a:spAutoFit/>
          </a:bodyPr>
          <a:lstStyle/>
          <a:p>
            <a:pPr algn="ctr">
              <a:lnSpc>
                <a:spcPts val="3763"/>
              </a:lnSpc>
            </a:pPr>
            <a:r>
              <a:rPr lang="en-US" sz="2687">
                <a:solidFill>
                  <a:srgbClr val="000000"/>
                </a:solidFill>
                <a:latin typeface="Montserrat Classic Bold"/>
              </a:rPr>
              <a:t>Paul Pirie</a:t>
            </a:r>
          </a:p>
        </p:txBody>
      </p:sp>
      <p:sp>
        <p:nvSpPr>
          <p:cNvPr id="33" name="TextBox 33"/>
          <p:cNvSpPr txBox="1"/>
          <p:nvPr/>
        </p:nvSpPr>
        <p:spPr>
          <a:xfrm>
            <a:off x="5117148" y="7197872"/>
            <a:ext cx="3759717" cy="455600"/>
          </a:xfrm>
          <a:prstGeom prst="rect">
            <a:avLst/>
          </a:prstGeom>
        </p:spPr>
        <p:txBody>
          <a:bodyPr lIns="0" tIns="0" rIns="0" bIns="0" rtlCol="0" anchor="t">
            <a:spAutoFit/>
          </a:bodyPr>
          <a:lstStyle/>
          <a:p>
            <a:pPr algn="ctr">
              <a:lnSpc>
                <a:spcPts val="3763"/>
              </a:lnSpc>
            </a:pPr>
            <a:r>
              <a:rPr lang="en-US" sz="2687">
                <a:solidFill>
                  <a:srgbClr val="000000"/>
                </a:solidFill>
                <a:latin typeface="Montserrat Classic Bold"/>
              </a:rPr>
              <a:t>Erin Regala</a:t>
            </a:r>
          </a:p>
        </p:txBody>
      </p:sp>
      <p:sp>
        <p:nvSpPr>
          <p:cNvPr id="34" name="TextBox 34"/>
          <p:cNvSpPr txBox="1"/>
          <p:nvPr/>
        </p:nvSpPr>
        <p:spPr>
          <a:xfrm>
            <a:off x="9412783" y="6144064"/>
            <a:ext cx="3759717" cy="455600"/>
          </a:xfrm>
          <a:prstGeom prst="rect">
            <a:avLst/>
          </a:prstGeom>
        </p:spPr>
        <p:txBody>
          <a:bodyPr lIns="0" tIns="0" rIns="0" bIns="0" rtlCol="0" anchor="t">
            <a:spAutoFit/>
          </a:bodyPr>
          <a:lstStyle/>
          <a:p>
            <a:pPr algn="ctr">
              <a:lnSpc>
                <a:spcPts val="3763"/>
              </a:lnSpc>
            </a:pPr>
            <a:r>
              <a:rPr lang="en-US" sz="2687">
                <a:solidFill>
                  <a:srgbClr val="000000"/>
                </a:solidFill>
                <a:latin typeface="Montserrat Classic Bold"/>
              </a:rPr>
              <a:t>Sara Husk</a:t>
            </a:r>
          </a:p>
        </p:txBody>
      </p:sp>
      <p:sp>
        <p:nvSpPr>
          <p:cNvPr id="35" name="TextBox 35"/>
          <p:cNvSpPr txBox="1"/>
          <p:nvPr/>
        </p:nvSpPr>
        <p:spPr>
          <a:xfrm>
            <a:off x="5224429" y="7963486"/>
            <a:ext cx="3548611" cy="1896374"/>
          </a:xfrm>
          <a:prstGeom prst="rect">
            <a:avLst/>
          </a:prstGeom>
        </p:spPr>
        <p:txBody>
          <a:bodyPr lIns="0" tIns="0" rIns="0" bIns="0" rtlCol="0" anchor="t">
            <a:spAutoFit/>
          </a:bodyPr>
          <a:lstStyle/>
          <a:p>
            <a:pPr algn="ctr">
              <a:lnSpc>
                <a:spcPts val="2483"/>
              </a:lnSpc>
            </a:pPr>
            <a:r>
              <a:rPr lang="en-US" sz="2387">
                <a:solidFill>
                  <a:srgbClr val="000000"/>
                </a:solidFill>
                <a:latin typeface="Montserrat Bold"/>
              </a:rPr>
              <a:t>Program Consultant</a:t>
            </a:r>
            <a:r>
              <a:rPr lang="en-US" sz="2387">
                <a:solidFill>
                  <a:srgbClr val="000000"/>
                </a:solidFill>
                <a:latin typeface="Montserrat"/>
              </a:rPr>
              <a:t> in Integration and Innovation in the Digital Health Program at the Ministry of Health (Ontario)</a:t>
            </a:r>
          </a:p>
        </p:txBody>
      </p:sp>
      <p:sp>
        <p:nvSpPr>
          <p:cNvPr id="36" name="TextBox 36"/>
          <p:cNvSpPr txBox="1"/>
          <p:nvPr/>
        </p:nvSpPr>
        <p:spPr>
          <a:xfrm>
            <a:off x="13708418" y="7197872"/>
            <a:ext cx="3759717" cy="455600"/>
          </a:xfrm>
          <a:prstGeom prst="rect">
            <a:avLst/>
          </a:prstGeom>
        </p:spPr>
        <p:txBody>
          <a:bodyPr lIns="0" tIns="0" rIns="0" bIns="0" rtlCol="0" anchor="t">
            <a:spAutoFit/>
          </a:bodyPr>
          <a:lstStyle/>
          <a:p>
            <a:pPr algn="ctr">
              <a:lnSpc>
                <a:spcPts val="3763"/>
              </a:lnSpc>
            </a:pPr>
            <a:r>
              <a:rPr lang="en-US" sz="2687">
                <a:solidFill>
                  <a:srgbClr val="000000"/>
                </a:solidFill>
                <a:latin typeface="Montserrat Classic Bold"/>
              </a:rPr>
              <a:t>Mark Neff</a:t>
            </a:r>
          </a:p>
        </p:txBody>
      </p:sp>
      <p:sp>
        <p:nvSpPr>
          <p:cNvPr id="37" name="TextBox 37"/>
          <p:cNvSpPr txBox="1"/>
          <p:nvPr/>
        </p:nvSpPr>
        <p:spPr>
          <a:xfrm>
            <a:off x="970656" y="6909678"/>
            <a:ext cx="3458137" cy="2210699"/>
          </a:xfrm>
          <a:prstGeom prst="rect">
            <a:avLst/>
          </a:prstGeom>
        </p:spPr>
        <p:txBody>
          <a:bodyPr lIns="0" tIns="0" rIns="0" bIns="0" rtlCol="0" anchor="t">
            <a:spAutoFit/>
          </a:bodyPr>
          <a:lstStyle/>
          <a:p>
            <a:pPr algn="ctr">
              <a:lnSpc>
                <a:spcPts val="2483"/>
              </a:lnSpc>
            </a:pPr>
            <a:r>
              <a:rPr lang="en-US" sz="2387">
                <a:solidFill>
                  <a:srgbClr val="000000"/>
                </a:solidFill>
                <a:latin typeface="Montserrat Bold"/>
              </a:rPr>
              <a:t>Senior Manager</a:t>
            </a:r>
            <a:r>
              <a:rPr lang="en-US" sz="2387">
                <a:solidFill>
                  <a:srgbClr val="000000"/>
                </a:solidFill>
                <a:latin typeface="Montserrat"/>
              </a:rPr>
              <a:t> for Integration and Innovation in the Digital Health Program at the Ministry of Health (Ontario)</a:t>
            </a:r>
          </a:p>
        </p:txBody>
      </p:sp>
      <p:sp>
        <p:nvSpPr>
          <p:cNvPr id="38" name="TextBox 38"/>
          <p:cNvSpPr txBox="1"/>
          <p:nvPr/>
        </p:nvSpPr>
        <p:spPr>
          <a:xfrm>
            <a:off x="9412783" y="6888617"/>
            <a:ext cx="3759717" cy="639074"/>
          </a:xfrm>
          <a:prstGeom prst="rect">
            <a:avLst/>
          </a:prstGeom>
        </p:spPr>
        <p:txBody>
          <a:bodyPr lIns="0" tIns="0" rIns="0" bIns="0" rtlCol="0" anchor="t">
            <a:spAutoFit/>
          </a:bodyPr>
          <a:lstStyle/>
          <a:p>
            <a:pPr algn="ctr">
              <a:lnSpc>
                <a:spcPts val="2483"/>
              </a:lnSpc>
            </a:pPr>
            <a:r>
              <a:rPr lang="en-US" sz="2387">
                <a:solidFill>
                  <a:srgbClr val="000000"/>
                </a:solidFill>
                <a:latin typeface="Montserrat"/>
              </a:rPr>
              <a:t>Planbox's </a:t>
            </a:r>
          </a:p>
          <a:p>
            <a:pPr algn="ctr">
              <a:lnSpc>
                <a:spcPts val="2483"/>
              </a:lnSpc>
            </a:pPr>
            <a:r>
              <a:rPr lang="en-US" sz="2387">
                <a:solidFill>
                  <a:srgbClr val="000000"/>
                </a:solidFill>
                <a:latin typeface="Montserrat Bold"/>
              </a:rPr>
              <a:t>Chief Customer Officer</a:t>
            </a:r>
          </a:p>
        </p:txBody>
      </p:sp>
      <p:sp>
        <p:nvSpPr>
          <p:cNvPr id="39" name="TextBox 39"/>
          <p:cNvSpPr txBox="1"/>
          <p:nvPr/>
        </p:nvSpPr>
        <p:spPr>
          <a:xfrm>
            <a:off x="13708418" y="7963486"/>
            <a:ext cx="3759717" cy="639074"/>
          </a:xfrm>
          <a:prstGeom prst="rect">
            <a:avLst/>
          </a:prstGeom>
        </p:spPr>
        <p:txBody>
          <a:bodyPr lIns="0" tIns="0" rIns="0" bIns="0" rtlCol="0" anchor="t">
            <a:spAutoFit/>
          </a:bodyPr>
          <a:lstStyle/>
          <a:p>
            <a:pPr algn="ctr">
              <a:lnSpc>
                <a:spcPts val="2483"/>
              </a:lnSpc>
            </a:pPr>
            <a:r>
              <a:rPr lang="en-US" sz="2387">
                <a:solidFill>
                  <a:srgbClr val="000000"/>
                </a:solidFill>
                <a:latin typeface="Montserrat Bold"/>
              </a:rPr>
              <a:t>Lead Innovation Consultant</a:t>
            </a:r>
            <a:r>
              <a:rPr lang="en-US" sz="2387">
                <a:solidFill>
                  <a:srgbClr val="000000"/>
                </a:solidFill>
                <a:latin typeface="Montserrat"/>
              </a:rPr>
              <a:t> at Planbox</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9460264" y="3081383"/>
            <a:ext cx="7490800" cy="2693918"/>
            <a:chOff x="0" y="0"/>
            <a:chExt cx="5799741" cy="2085762"/>
          </a:xfrm>
        </p:grpSpPr>
        <p:sp>
          <p:nvSpPr>
            <p:cNvPr id="3" name="Freeform 3"/>
            <p:cNvSpPr/>
            <p:nvPr/>
          </p:nvSpPr>
          <p:spPr>
            <a:xfrm>
              <a:off x="0" y="0"/>
              <a:ext cx="5799741" cy="2085762"/>
            </a:xfrm>
            <a:custGeom>
              <a:avLst/>
              <a:gdLst/>
              <a:ahLst/>
              <a:cxnLst/>
              <a:rect l="l" t="t" r="r" b="b"/>
              <a:pathLst>
                <a:path w="5799741" h="2085762">
                  <a:moveTo>
                    <a:pt x="5675281" y="2085762"/>
                  </a:moveTo>
                  <a:lnTo>
                    <a:pt x="124460" y="2085762"/>
                  </a:lnTo>
                  <a:cubicBezTo>
                    <a:pt x="55880" y="2085762"/>
                    <a:pt x="0" y="2029882"/>
                    <a:pt x="0" y="1961302"/>
                  </a:cubicBezTo>
                  <a:lnTo>
                    <a:pt x="0" y="124460"/>
                  </a:lnTo>
                  <a:cubicBezTo>
                    <a:pt x="0" y="55880"/>
                    <a:pt x="55880" y="0"/>
                    <a:pt x="124460" y="0"/>
                  </a:cubicBezTo>
                  <a:lnTo>
                    <a:pt x="5675281" y="0"/>
                  </a:lnTo>
                  <a:cubicBezTo>
                    <a:pt x="5743861" y="0"/>
                    <a:pt x="5799741" y="55880"/>
                    <a:pt x="5799741" y="124460"/>
                  </a:cubicBezTo>
                  <a:lnTo>
                    <a:pt x="5799741" y="1961302"/>
                  </a:lnTo>
                  <a:cubicBezTo>
                    <a:pt x="5799741" y="2029882"/>
                    <a:pt x="5743861" y="2085762"/>
                    <a:pt x="5675281" y="2085762"/>
                  </a:cubicBezTo>
                  <a:close/>
                </a:path>
              </a:pathLst>
            </a:custGeom>
            <a:solidFill>
              <a:srgbClr val="FFFFFF"/>
            </a:solidFill>
          </p:spPr>
        </p:sp>
      </p:grpSp>
      <p:grpSp>
        <p:nvGrpSpPr>
          <p:cNvPr id="4" name="Group 4"/>
          <p:cNvGrpSpPr/>
          <p:nvPr/>
        </p:nvGrpSpPr>
        <p:grpSpPr>
          <a:xfrm>
            <a:off x="-401989" y="-357805"/>
            <a:ext cx="19091978" cy="2402219"/>
            <a:chOff x="0" y="0"/>
            <a:chExt cx="5028340" cy="632683"/>
          </a:xfrm>
        </p:grpSpPr>
        <p:sp>
          <p:nvSpPr>
            <p:cNvPr id="5" name="Freeform 5"/>
            <p:cNvSpPr/>
            <p:nvPr/>
          </p:nvSpPr>
          <p:spPr>
            <a:xfrm>
              <a:off x="0" y="0"/>
              <a:ext cx="5028340" cy="632683"/>
            </a:xfrm>
            <a:custGeom>
              <a:avLst/>
              <a:gdLst/>
              <a:ahLst/>
              <a:cxnLst/>
              <a:rect l="l" t="t" r="r" b="b"/>
              <a:pathLst>
                <a:path w="5028340" h="632683">
                  <a:moveTo>
                    <a:pt x="0" y="0"/>
                  </a:moveTo>
                  <a:lnTo>
                    <a:pt x="5028340" y="0"/>
                  </a:lnTo>
                  <a:lnTo>
                    <a:pt x="5028340" y="632683"/>
                  </a:lnTo>
                  <a:lnTo>
                    <a:pt x="0" y="632683"/>
                  </a:lnTo>
                  <a:close/>
                </a:path>
              </a:pathLst>
            </a:custGeom>
            <a:solidFill>
              <a:srgbClr val="A0D9F6"/>
            </a:solidFill>
            <a:ln w="28575">
              <a:solidFill>
                <a:srgbClr val="115182"/>
              </a:solidFill>
            </a:ln>
          </p:spPr>
        </p:sp>
        <p:sp>
          <p:nvSpPr>
            <p:cNvPr id="6" name="TextBox 6"/>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336936" y="3081383"/>
            <a:ext cx="7490800" cy="2693918"/>
            <a:chOff x="0" y="0"/>
            <a:chExt cx="5799741" cy="2085762"/>
          </a:xfrm>
        </p:grpSpPr>
        <p:sp>
          <p:nvSpPr>
            <p:cNvPr id="8" name="Freeform 8"/>
            <p:cNvSpPr/>
            <p:nvPr/>
          </p:nvSpPr>
          <p:spPr>
            <a:xfrm>
              <a:off x="0" y="0"/>
              <a:ext cx="5799741" cy="2085762"/>
            </a:xfrm>
            <a:custGeom>
              <a:avLst/>
              <a:gdLst/>
              <a:ahLst/>
              <a:cxnLst/>
              <a:rect l="l" t="t" r="r" b="b"/>
              <a:pathLst>
                <a:path w="5799741" h="2085762">
                  <a:moveTo>
                    <a:pt x="5675281" y="2085762"/>
                  </a:moveTo>
                  <a:lnTo>
                    <a:pt x="124460" y="2085762"/>
                  </a:lnTo>
                  <a:cubicBezTo>
                    <a:pt x="55880" y="2085762"/>
                    <a:pt x="0" y="2029882"/>
                    <a:pt x="0" y="1961302"/>
                  </a:cubicBezTo>
                  <a:lnTo>
                    <a:pt x="0" y="124460"/>
                  </a:lnTo>
                  <a:cubicBezTo>
                    <a:pt x="0" y="55880"/>
                    <a:pt x="55880" y="0"/>
                    <a:pt x="124460" y="0"/>
                  </a:cubicBezTo>
                  <a:lnTo>
                    <a:pt x="5675281" y="0"/>
                  </a:lnTo>
                  <a:cubicBezTo>
                    <a:pt x="5743861" y="0"/>
                    <a:pt x="5799741" y="55880"/>
                    <a:pt x="5799741" y="124460"/>
                  </a:cubicBezTo>
                  <a:lnTo>
                    <a:pt x="5799741" y="1961302"/>
                  </a:lnTo>
                  <a:cubicBezTo>
                    <a:pt x="5799741" y="2029882"/>
                    <a:pt x="5743861" y="2085762"/>
                    <a:pt x="5675281" y="2085762"/>
                  </a:cubicBezTo>
                  <a:close/>
                </a:path>
              </a:pathLst>
            </a:custGeom>
            <a:solidFill>
              <a:srgbClr val="FFFFFF"/>
            </a:solidFill>
          </p:spPr>
        </p:sp>
      </p:grpSp>
      <p:grpSp>
        <p:nvGrpSpPr>
          <p:cNvPr id="9" name="Group 9"/>
          <p:cNvGrpSpPr/>
          <p:nvPr/>
        </p:nvGrpSpPr>
        <p:grpSpPr>
          <a:xfrm>
            <a:off x="4524508" y="2406742"/>
            <a:ext cx="1115656" cy="1115656"/>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9420"/>
            </a:solidFill>
          </p:spPr>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12" name="TextBox 12"/>
          <p:cNvSpPr txBox="1"/>
          <p:nvPr/>
        </p:nvSpPr>
        <p:spPr>
          <a:xfrm>
            <a:off x="2416615" y="654823"/>
            <a:ext cx="13454770" cy="854054"/>
          </a:xfrm>
          <a:prstGeom prst="rect">
            <a:avLst/>
          </a:prstGeom>
        </p:spPr>
        <p:txBody>
          <a:bodyPr lIns="0" tIns="0" rIns="0" bIns="0" rtlCol="0" anchor="t">
            <a:spAutoFit/>
          </a:bodyPr>
          <a:lstStyle/>
          <a:p>
            <a:pPr marL="0" lvl="0" indent="0" algn="ctr">
              <a:lnSpc>
                <a:spcPts val="6523"/>
              </a:lnSpc>
            </a:pPr>
            <a:r>
              <a:rPr lang="en-US" sz="6040" spc="-193">
                <a:solidFill>
                  <a:srgbClr val="115182"/>
                </a:solidFill>
                <a:latin typeface="Montserrat Classic Bold"/>
              </a:rPr>
              <a:t>ISO 56001</a:t>
            </a:r>
            <a:r>
              <a:rPr lang="en-US" sz="6040" spc="-193">
                <a:solidFill>
                  <a:srgbClr val="115182"/>
                </a:solidFill>
                <a:latin typeface="Montserrat Classic"/>
              </a:rPr>
              <a:t> Certification </a:t>
            </a:r>
            <a:r>
              <a:rPr lang="en-US" sz="6040" spc="-193">
                <a:solidFill>
                  <a:srgbClr val="F79420"/>
                </a:solidFill>
                <a:latin typeface="Montserrat Classic Bold"/>
              </a:rPr>
              <a:t>Process</a:t>
            </a:r>
          </a:p>
        </p:txBody>
      </p:sp>
      <p:sp>
        <p:nvSpPr>
          <p:cNvPr id="13" name="TextBox 13"/>
          <p:cNvSpPr txBox="1"/>
          <p:nvPr/>
        </p:nvSpPr>
        <p:spPr>
          <a:xfrm>
            <a:off x="2010987" y="3864640"/>
            <a:ext cx="6142699" cy="1026160"/>
          </a:xfrm>
          <a:prstGeom prst="rect">
            <a:avLst/>
          </a:prstGeom>
        </p:spPr>
        <p:txBody>
          <a:bodyPr lIns="0" tIns="0" rIns="0" bIns="0" rtlCol="0" anchor="t">
            <a:spAutoFit/>
          </a:bodyPr>
          <a:lstStyle/>
          <a:p>
            <a:pPr algn="ctr">
              <a:lnSpc>
                <a:spcPts val="3919"/>
              </a:lnSpc>
            </a:pPr>
            <a:r>
              <a:rPr lang="en-US" sz="3999" spc="-79">
                <a:solidFill>
                  <a:srgbClr val="034799"/>
                </a:solidFill>
                <a:latin typeface="Montserrat Classic"/>
              </a:rPr>
              <a:t>Innovation Management Assessment</a:t>
            </a:r>
          </a:p>
        </p:txBody>
      </p:sp>
      <p:sp>
        <p:nvSpPr>
          <p:cNvPr id="14" name="TextBox 14"/>
          <p:cNvSpPr txBox="1"/>
          <p:nvPr/>
        </p:nvSpPr>
        <p:spPr>
          <a:xfrm>
            <a:off x="2961469" y="5075939"/>
            <a:ext cx="4241734" cy="369189"/>
          </a:xfrm>
          <a:prstGeom prst="rect">
            <a:avLst/>
          </a:prstGeom>
        </p:spPr>
        <p:txBody>
          <a:bodyPr lIns="0" tIns="0" rIns="0" bIns="0" rtlCol="0" anchor="t">
            <a:spAutoFit/>
          </a:bodyPr>
          <a:lstStyle/>
          <a:p>
            <a:pPr algn="ctr">
              <a:lnSpc>
                <a:spcPts val="2808"/>
              </a:lnSpc>
            </a:pPr>
            <a:r>
              <a:rPr lang="en-US" sz="2700">
                <a:solidFill>
                  <a:srgbClr val="034799"/>
                </a:solidFill>
                <a:latin typeface="Montserrat Italics"/>
              </a:rPr>
              <a:t>Review Current System</a:t>
            </a:r>
          </a:p>
        </p:txBody>
      </p:sp>
      <p:sp>
        <p:nvSpPr>
          <p:cNvPr id="15" name="TextBox 15"/>
          <p:cNvSpPr txBox="1"/>
          <p:nvPr/>
        </p:nvSpPr>
        <p:spPr>
          <a:xfrm>
            <a:off x="9544290" y="4990214"/>
            <a:ext cx="7322748" cy="455295"/>
          </a:xfrm>
          <a:prstGeom prst="rect">
            <a:avLst/>
          </a:prstGeom>
        </p:spPr>
        <p:txBody>
          <a:bodyPr lIns="0" tIns="0" rIns="0" bIns="0" rtlCol="0" anchor="t">
            <a:spAutoFit/>
          </a:bodyPr>
          <a:lstStyle/>
          <a:p>
            <a:pPr algn="ctr">
              <a:lnSpc>
                <a:spcPts val="3779"/>
              </a:lnSpc>
            </a:pPr>
            <a:r>
              <a:rPr lang="en-US" sz="2700">
                <a:solidFill>
                  <a:srgbClr val="034799"/>
                </a:solidFill>
                <a:latin typeface="Montserrat Italics"/>
              </a:rPr>
              <a:t>Setup Procedures, Reporting &amp; Training</a:t>
            </a:r>
          </a:p>
        </p:txBody>
      </p:sp>
      <p:grpSp>
        <p:nvGrpSpPr>
          <p:cNvPr id="16" name="Group 16"/>
          <p:cNvGrpSpPr/>
          <p:nvPr/>
        </p:nvGrpSpPr>
        <p:grpSpPr>
          <a:xfrm>
            <a:off x="12647836" y="2406742"/>
            <a:ext cx="1115656" cy="1115656"/>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9420"/>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19" name="TextBox 19"/>
          <p:cNvSpPr txBox="1"/>
          <p:nvPr/>
        </p:nvSpPr>
        <p:spPr>
          <a:xfrm>
            <a:off x="10076962" y="3864640"/>
            <a:ext cx="6257402" cy="1026160"/>
          </a:xfrm>
          <a:prstGeom prst="rect">
            <a:avLst/>
          </a:prstGeom>
        </p:spPr>
        <p:txBody>
          <a:bodyPr lIns="0" tIns="0" rIns="0" bIns="0" rtlCol="0" anchor="t">
            <a:spAutoFit/>
          </a:bodyPr>
          <a:lstStyle/>
          <a:p>
            <a:pPr algn="ctr">
              <a:lnSpc>
                <a:spcPts val="3919"/>
              </a:lnSpc>
            </a:pPr>
            <a:r>
              <a:rPr lang="en-US" sz="3999" spc="-79">
                <a:solidFill>
                  <a:srgbClr val="034799"/>
                </a:solidFill>
                <a:latin typeface="Montserrat Classic"/>
              </a:rPr>
              <a:t>Innovation Management System Implementation</a:t>
            </a:r>
          </a:p>
        </p:txBody>
      </p:sp>
      <p:grpSp>
        <p:nvGrpSpPr>
          <p:cNvPr id="20" name="Group 20"/>
          <p:cNvGrpSpPr/>
          <p:nvPr/>
        </p:nvGrpSpPr>
        <p:grpSpPr>
          <a:xfrm>
            <a:off x="1336936" y="6564382"/>
            <a:ext cx="7490800" cy="2693918"/>
            <a:chOff x="0" y="0"/>
            <a:chExt cx="5799741" cy="2085762"/>
          </a:xfrm>
        </p:grpSpPr>
        <p:sp>
          <p:nvSpPr>
            <p:cNvPr id="21" name="Freeform 21"/>
            <p:cNvSpPr/>
            <p:nvPr/>
          </p:nvSpPr>
          <p:spPr>
            <a:xfrm>
              <a:off x="0" y="0"/>
              <a:ext cx="5799741" cy="2085762"/>
            </a:xfrm>
            <a:custGeom>
              <a:avLst/>
              <a:gdLst/>
              <a:ahLst/>
              <a:cxnLst/>
              <a:rect l="l" t="t" r="r" b="b"/>
              <a:pathLst>
                <a:path w="5799741" h="2085762">
                  <a:moveTo>
                    <a:pt x="5675281" y="2085762"/>
                  </a:moveTo>
                  <a:lnTo>
                    <a:pt x="124460" y="2085762"/>
                  </a:lnTo>
                  <a:cubicBezTo>
                    <a:pt x="55880" y="2085762"/>
                    <a:pt x="0" y="2029882"/>
                    <a:pt x="0" y="1961302"/>
                  </a:cubicBezTo>
                  <a:lnTo>
                    <a:pt x="0" y="124460"/>
                  </a:lnTo>
                  <a:cubicBezTo>
                    <a:pt x="0" y="55880"/>
                    <a:pt x="55880" y="0"/>
                    <a:pt x="124460" y="0"/>
                  </a:cubicBezTo>
                  <a:lnTo>
                    <a:pt x="5675281" y="0"/>
                  </a:lnTo>
                  <a:cubicBezTo>
                    <a:pt x="5743861" y="0"/>
                    <a:pt x="5799741" y="55880"/>
                    <a:pt x="5799741" y="124460"/>
                  </a:cubicBezTo>
                  <a:lnTo>
                    <a:pt x="5799741" y="1961302"/>
                  </a:lnTo>
                  <a:cubicBezTo>
                    <a:pt x="5799741" y="2029882"/>
                    <a:pt x="5743861" y="2085762"/>
                    <a:pt x="5675281" y="2085762"/>
                  </a:cubicBezTo>
                  <a:close/>
                </a:path>
              </a:pathLst>
            </a:custGeom>
            <a:solidFill>
              <a:srgbClr val="FFFFFF"/>
            </a:solidFill>
          </p:spPr>
        </p:sp>
      </p:grpSp>
      <p:grpSp>
        <p:nvGrpSpPr>
          <p:cNvPr id="22" name="Group 22"/>
          <p:cNvGrpSpPr/>
          <p:nvPr/>
        </p:nvGrpSpPr>
        <p:grpSpPr>
          <a:xfrm>
            <a:off x="4524508" y="6006554"/>
            <a:ext cx="1115656" cy="1115656"/>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9420"/>
            </a:solidFill>
          </p:spPr>
        </p:sp>
        <p:sp>
          <p:nvSpPr>
            <p:cNvPr id="24" name="TextBox 24"/>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25" name="TextBox 25"/>
          <p:cNvSpPr txBox="1"/>
          <p:nvPr/>
        </p:nvSpPr>
        <p:spPr>
          <a:xfrm>
            <a:off x="2124770" y="7617510"/>
            <a:ext cx="5915133" cy="565150"/>
          </a:xfrm>
          <a:prstGeom prst="rect">
            <a:avLst/>
          </a:prstGeom>
        </p:spPr>
        <p:txBody>
          <a:bodyPr lIns="0" tIns="0" rIns="0" bIns="0" rtlCol="0" anchor="t">
            <a:spAutoFit/>
          </a:bodyPr>
          <a:lstStyle/>
          <a:p>
            <a:pPr algn="ctr">
              <a:lnSpc>
                <a:spcPts val="4399"/>
              </a:lnSpc>
            </a:pPr>
            <a:r>
              <a:rPr lang="en-US" sz="3999" spc="-79">
                <a:solidFill>
                  <a:srgbClr val="034799"/>
                </a:solidFill>
                <a:latin typeface="Montserrat Classic"/>
              </a:rPr>
              <a:t>Internal Audit</a:t>
            </a:r>
          </a:p>
        </p:txBody>
      </p:sp>
      <p:grpSp>
        <p:nvGrpSpPr>
          <p:cNvPr id="26" name="Group 26"/>
          <p:cNvGrpSpPr/>
          <p:nvPr/>
        </p:nvGrpSpPr>
        <p:grpSpPr>
          <a:xfrm>
            <a:off x="9460264" y="6564382"/>
            <a:ext cx="7490800" cy="2693918"/>
            <a:chOff x="0" y="0"/>
            <a:chExt cx="5799741" cy="2085762"/>
          </a:xfrm>
        </p:grpSpPr>
        <p:sp>
          <p:nvSpPr>
            <p:cNvPr id="27" name="Freeform 27"/>
            <p:cNvSpPr/>
            <p:nvPr/>
          </p:nvSpPr>
          <p:spPr>
            <a:xfrm>
              <a:off x="0" y="0"/>
              <a:ext cx="5799741" cy="2085762"/>
            </a:xfrm>
            <a:custGeom>
              <a:avLst/>
              <a:gdLst/>
              <a:ahLst/>
              <a:cxnLst/>
              <a:rect l="l" t="t" r="r" b="b"/>
              <a:pathLst>
                <a:path w="5799741" h="2085762">
                  <a:moveTo>
                    <a:pt x="5675281" y="2085762"/>
                  </a:moveTo>
                  <a:lnTo>
                    <a:pt x="124460" y="2085762"/>
                  </a:lnTo>
                  <a:cubicBezTo>
                    <a:pt x="55880" y="2085762"/>
                    <a:pt x="0" y="2029882"/>
                    <a:pt x="0" y="1961302"/>
                  </a:cubicBezTo>
                  <a:lnTo>
                    <a:pt x="0" y="124460"/>
                  </a:lnTo>
                  <a:cubicBezTo>
                    <a:pt x="0" y="55880"/>
                    <a:pt x="55880" y="0"/>
                    <a:pt x="124460" y="0"/>
                  </a:cubicBezTo>
                  <a:lnTo>
                    <a:pt x="5675281" y="0"/>
                  </a:lnTo>
                  <a:cubicBezTo>
                    <a:pt x="5743861" y="0"/>
                    <a:pt x="5799741" y="55880"/>
                    <a:pt x="5799741" y="124460"/>
                  </a:cubicBezTo>
                  <a:lnTo>
                    <a:pt x="5799741" y="1961302"/>
                  </a:lnTo>
                  <a:cubicBezTo>
                    <a:pt x="5799741" y="2029882"/>
                    <a:pt x="5743861" y="2085762"/>
                    <a:pt x="5675281" y="2085762"/>
                  </a:cubicBezTo>
                  <a:close/>
                </a:path>
              </a:pathLst>
            </a:custGeom>
            <a:solidFill>
              <a:srgbClr val="FFFFFF"/>
            </a:solidFill>
          </p:spPr>
        </p:sp>
      </p:grpSp>
      <p:grpSp>
        <p:nvGrpSpPr>
          <p:cNvPr id="28" name="Group 28"/>
          <p:cNvGrpSpPr/>
          <p:nvPr/>
        </p:nvGrpSpPr>
        <p:grpSpPr>
          <a:xfrm>
            <a:off x="12647836" y="6006554"/>
            <a:ext cx="1115656" cy="1115656"/>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9420"/>
            </a:solidFill>
          </p:spPr>
        </p:sp>
        <p:sp>
          <p:nvSpPr>
            <p:cNvPr id="30" name="TextBox 30"/>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31" name="TextBox 31"/>
          <p:cNvSpPr txBox="1"/>
          <p:nvPr/>
        </p:nvSpPr>
        <p:spPr>
          <a:xfrm>
            <a:off x="10248097" y="7617510"/>
            <a:ext cx="5915133" cy="565150"/>
          </a:xfrm>
          <a:prstGeom prst="rect">
            <a:avLst/>
          </a:prstGeom>
        </p:spPr>
        <p:txBody>
          <a:bodyPr lIns="0" tIns="0" rIns="0" bIns="0" rtlCol="0" anchor="t">
            <a:spAutoFit/>
          </a:bodyPr>
          <a:lstStyle/>
          <a:p>
            <a:pPr algn="ctr">
              <a:lnSpc>
                <a:spcPts val="4399"/>
              </a:lnSpc>
            </a:pPr>
            <a:r>
              <a:rPr lang="en-US" sz="3999" spc="-79">
                <a:solidFill>
                  <a:srgbClr val="034799"/>
                </a:solidFill>
                <a:latin typeface="Montserrat Classic"/>
              </a:rPr>
              <a:t>External Certification</a:t>
            </a:r>
          </a:p>
        </p:txBody>
      </p:sp>
      <p:sp>
        <p:nvSpPr>
          <p:cNvPr id="32" name="TextBox 32"/>
          <p:cNvSpPr txBox="1"/>
          <p:nvPr/>
        </p:nvSpPr>
        <p:spPr>
          <a:xfrm>
            <a:off x="1897204" y="8307732"/>
            <a:ext cx="6370265" cy="455295"/>
          </a:xfrm>
          <a:prstGeom prst="rect">
            <a:avLst/>
          </a:prstGeom>
        </p:spPr>
        <p:txBody>
          <a:bodyPr lIns="0" tIns="0" rIns="0" bIns="0" rtlCol="0" anchor="t">
            <a:spAutoFit/>
          </a:bodyPr>
          <a:lstStyle/>
          <a:p>
            <a:pPr algn="ctr">
              <a:lnSpc>
                <a:spcPts val="3779"/>
              </a:lnSpc>
            </a:pPr>
            <a:r>
              <a:rPr lang="en-US" sz="2700">
                <a:solidFill>
                  <a:srgbClr val="034799"/>
                </a:solidFill>
                <a:latin typeface="Montserrat Italics"/>
              </a:rPr>
              <a:t>Verify Compliance and Effectiveness</a:t>
            </a:r>
          </a:p>
        </p:txBody>
      </p:sp>
      <p:sp>
        <p:nvSpPr>
          <p:cNvPr id="33" name="TextBox 33"/>
          <p:cNvSpPr txBox="1"/>
          <p:nvPr/>
        </p:nvSpPr>
        <p:spPr>
          <a:xfrm>
            <a:off x="9544290" y="8307732"/>
            <a:ext cx="7322748" cy="455295"/>
          </a:xfrm>
          <a:prstGeom prst="rect">
            <a:avLst/>
          </a:prstGeom>
        </p:spPr>
        <p:txBody>
          <a:bodyPr lIns="0" tIns="0" rIns="0" bIns="0" rtlCol="0" anchor="t">
            <a:spAutoFit/>
          </a:bodyPr>
          <a:lstStyle/>
          <a:p>
            <a:pPr algn="ctr">
              <a:lnSpc>
                <a:spcPts val="3779"/>
              </a:lnSpc>
            </a:pPr>
            <a:r>
              <a:rPr lang="en-US" sz="2700">
                <a:solidFill>
                  <a:srgbClr val="034799"/>
                </a:solidFill>
                <a:latin typeface="Montserrat Italics"/>
              </a:rPr>
              <a:t>Review System with External Auditor</a:t>
            </a:r>
          </a:p>
        </p:txBody>
      </p:sp>
      <p:sp>
        <p:nvSpPr>
          <p:cNvPr id="34" name="TextBox 34"/>
          <p:cNvSpPr txBox="1"/>
          <p:nvPr/>
        </p:nvSpPr>
        <p:spPr>
          <a:xfrm>
            <a:off x="4667119" y="2484573"/>
            <a:ext cx="830434" cy="807594"/>
          </a:xfrm>
          <a:prstGeom prst="rect">
            <a:avLst/>
          </a:prstGeom>
        </p:spPr>
        <p:txBody>
          <a:bodyPr lIns="0" tIns="0" rIns="0" bIns="0" rtlCol="0" anchor="t">
            <a:spAutoFit/>
          </a:bodyPr>
          <a:lstStyle/>
          <a:p>
            <a:pPr algn="ctr">
              <a:lnSpc>
                <a:spcPts val="6750"/>
              </a:lnSpc>
            </a:pPr>
            <a:r>
              <a:rPr lang="en-US" sz="4299" spc="1676">
                <a:solidFill>
                  <a:srgbClr val="FFFFFF"/>
                </a:solidFill>
                <a:latin typeface="Montserrat Classic"/>
              </a:rPr>
              <a:t>1</a:t>
            </a:r>
          </a:p>
        </p:txBody>
      </p:sp>
      <p:sp>
        <p:nvSpPr>
          <p:cNvPr id="35" name="TextBox 35"/>
          <p:cNvSpPr txBox="1"/>
          <p:nvPr/>
        </p:nvSpPr>
        <p:spPr>
          <a:xfrm>
            <a:off x="12790447" y="2484573"/>
            <a:ext cx="830434" cy="807594"/>
          </a:xfrm>
          <a:prstGeom prst="rect">
            <a:avLst/>
          </a:prstGeom>
        </p:spPr>
        <p:txBody>
          <a:bodyPr lIns="0" tIns="0" rIns="0" bIns="0" rtlCol="0" anchor="t">
            <a:spAutoFit/>
          </a:bodyPr>
          <a:lstStyle/>
          <a:p>
            <a:pPr algn="ctr">
              <a:lnSpc>
                <a:spcPts val="6750"/>
              </a:lnSpc>
            </a:pPr>
            <a:r>
              <a:rPr lang="en-US" sz="4299" spc="1676">
                <a:solidFill>
                  <a:srgbClr val="FFFFFF"/>
                </a:solidFill>
                <a:latin typeface="Montserrat Classic"/>
              </a:rPr>
              <a:t>2</a:t>
            </a:r>
          </a:p>
        </p:txBody>
      </p:sp>
      <p:sp>
        <p:nvSpPr>
          <p:cNvPr id="36" name="TextBox 36"/>
          <p:cNvSpPr txBox="1"/>
          <p:nvPr/>
        </p:nvSpPr>
        <p:spPr>
          <a:xfrm>
            <a:off x="4738425" y="6084385"/>
            <a:ext cx="687822" cy="807594"/>
          </a:xfrm>
          <a:prstGeom prst="rect">
            <a:avLst/>
          </a:prstGeom>
        </p:spPr>
        <p:txBody>
          <a:bodyPr lIns="0" tIns="0" rIns="0" bIns="0" rtlCol="0" anchor="t">
            <a:spAutoFit/>
          </a:bodyPr>
          <a:lstStyle/>
          <a:p>
            <a:pPr algn="ctr">
              <a:lnSpc>
                <a:spcPts val="6750"/>
              </a:lnSpc>
            </a:pPr>
            <a:r>
              <a:rPr lang="en-US" sz="4299" spc="1676">
                <a:solidFill>
                  <a:srgbClr val="FFFFFF"/>
                </a:solidFill>
                <a:latin typeface="Montserrat Classic"/>
              </a:rPr>
              <a:t>3</a:t>
            </a:r>
          </a:p>
        </p:txBody>
      </p:sp>
      <p:sp>
        <p:nvSpPr>
          <p:cNvPr id="37" name="TextBox 37"/>
          <p:cNvSpPr txBox="1"/>
          <p:nvPr/>
        </p:nvSpPr>
        <p:spPr>
          <a:xfrm>
            <a:off x="12861753" y="6084385"/>
            <a:ext cx="687822" cy="807594"/>
          </a:xfrm>
          <a:prstGeom prst="rect">
            <a:avLst/>
          </a:prstGeom>
        </p:spPr>
        <p:txBody>
          <a:bodyPr lIns="0" tIns="0" rIns="0" bIns="0" rtlCol="0" anchor="t">
            <a:spAutoFit/>
          </a:bodyPr>
          <a:lstStyle/>
          <a:p>
            <a:pPr algn="ctr">
              <a:lnSpc>
                <a:spcPts val="6750"/>
              </a:lnSpc>
            </a:pPr>
            <a:r>
              <a:rPr lang="en-US" sz="4299" spc="1676">
                <a:solidFill>
                  <a:srgbClr val="FFFFFF"/>
                </a:solidFill>
                <a:latin typeface="Montserrat Classic"/>
              </a:rPr>
              <a:t>4</a:t>
            </a:r>
          </a:p>
        </p:txBody>
      </p:sp>
      <p:pic>
        <p:nvPicPr>
          <p:cNvPr id="38" name="Picture 3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32005" y="-48188"/>
            <a:ext cx="1755995" cy="1603077"/>
          </a:xfrm>
          <a:prstGeom prst="rect">
            <a:avLst/>
          </a:prstGeom>
        </p:spPr>
      </p:pic>
      <p:pic>
        <p:nvPicPr>
          <p:cNvPr id="39" name="Picture 3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395" y="-48188"/>
            <a:ext cx="1755995" cy="1603077"/>
          </a:xfrm>
          <a:prstGeom prst="rect">
            <a:avLst/>
          </a:prstGeom>
        </p:spPr>
      </p:pic>
      <p:sp>
        <p:nvSpPr>
          <p:cNvPr id="40" name="TextBox 40"/>
          <p:cNvSpPr txBox="1"/>
          <p:nvPr/>
        </p:nvSpPr>
        <p:spPr>
          <a:xfrm>
            <a:off x="4873674" y="9677400"/>
            <a:ext cx="8540652" cy="455295"/>
          </a:xfrm>
          <a:prstGeom prst="rect">
            <a:avLst/>
          </a:prstGeom>
        </p:spPr>
        <p:txBody>
          <a:bodyPr lIns="0" tIns="0" rIns="0" bIns="0" rtlCol="0" anchor="t">
            <a:spAutoFit/>
          </a:bodyPr>
          <a:lstStyle/>
          <a:p>
            <a:pPr algn="ctr">
              <a:lnSpc>
                <a:spcPts val="3779"/>
              </a:lnSpc>
            </a:pPr>
            <a:r>
              <a:rPr lang="en-US" sz="2700">
                <a:solidFill>
                  <a:srgbClr val="034799"/>
                </a:solidFill>
                <a:latin typeface="Montserrat"/>
              </a:rPr>
              <a:t>ISO 56001 Certification expected by </a:t>
            </a:r>
            <a:r>
              <a:rPr lang="en-US" sz="2700">
                <a:solidFill>
                  <a:srgbClr val="034799"/>
                </a:solidFill>
                <a:latin typeface="Montserrat Bold"/>
              </a:rPr>
              <a:t>May 2024</a:t>
            </a:r>
            <a:r>
              <a:rPr lang="en-US" sz="2700">
                <a:solidFill>
                  <a:srgbClr val="034799"/>
                </a:solidFill>
                <a:latin typeface="Montserrat"/>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15363" y="2845587"/>
            <a:ext cx="7309416" cy="7309416"/>
          </a:xfrm>
          <a:prstGeom prst="rect">
            <a:avLst/>
          </a:prstGeom>
        </p:spPr>
      </p:pic>
      <p:sp>
        <p:nvSpPr>
          <p:cNvPr id="3" name="AutoShape 3"/>
          <p:cNvSpPr/>
          <p:nvPr/>
        </p:nvSpPr>
        <p:spPr>
          <a:xfrm>
            <a:off x="-237434" y="-527803"/>
            <a:ext cx="18762868" cy="4297687"/>
          </a:xfrm>
          <a:prstGeom prst="rect">
            <a:avLst/>
          </a:prstGeom>
          <a:solidFill>
            <a:srgbClr val="115182"/>
          </a:solidFill>
        </p:spPr>
      </p:sp>
      <p:grpSp>
        <p:nvGrpSpPr>
          <p:cNvPr id="4" name="Group 4"/>
          <p:cNvGrpSpPr>
            <a:grpSpLocks noChangeAspect="1"/>
          </p:cNvGrpSpPr>
          <p:nvPr/>
        </p:nvGrpSpPr>
        <p:grpSpPr>
          <a:xfrm>
            <a:off x="644814" y="3012460"/>
            <a:ext cx="11562390" cy="6632047"/>
            <a:chOff x="0" y="0"/>
            <a:chExt cx="7981950" cy="4578350"/>
          </a:xfrm>
        </p:grpSpPr>
        <p:sp>
          <p:nvSpPr>
            <p:cNvPr id="5" name="Freeform 5"/>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6" name="Freeform 6"/>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A6A6A6"/>
            </a:solidFill>
          </p:spPr>
        </p:sp>
        <p:sp>
          <p:nvSpPr>
            <p:cNvPr id="7" name="Freeform 7"/>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D9D9D9"/>
            </a:solidFill>
          </p:spPr>
        </p:sp>
        <p:sp>
          <p:nvSpPr>
            <p:cNvPr id="8" name="Freeform 8"/>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id="9" name="Freeform 9"/>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4"/>
              <a:stretch>
                <a:fillRect l="-8930" r="-1982"/>
              </a:stretch>
            </a:blipFill>
          </p:spPr>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57658">
            <a:off x="380341" y="5551924"/>
            <a:ext cx="1062050" cy="1299143"/>
          </a:xfrm>
          <a:prstGeom prst="rect">
            <a:avLst/>
          </a:prstGeom>
        </p:spPr>
      </p:pic>
      <p:grpSp>
        <p:nvGrpSpPr>
          <p:cNvPr id="11" name="Group 11"/>
          <p:cNvGrpSpPr/>
          <p:nvPr/>
        </p:nvGrpSpPr>
        <p:grpSpPr>
          <a:xfrm>
            <a:off x="10674930" y="4598480"/>
            <a:ext cx="5742183" cy="4078878"/>
            <a:chOff x="0" y="0"/>
            <a:chExt cx="2078760" cy="1476618"/>
          </a:xfrm>
        </p:grpSpPr>
        <p:sp>
          <p:nvSpPr>
            <p:cNvPr id="12" name="Freeform 12"/>
            <p:cNvSpPr/>
            <p:nvPr/>
          </p:nvSpPr>
          <p:spPr>
            <a:xfrm>
              <a:off x="0" y="0"/>
              <a:ext cx="2078760" cy="1476618"/>
            </a:xfrm>
            <a:custGeom>
              <a:avLst/>
              <a:gdLst/>
              <a:ahLst/>
              <a:cxnLst/>
              <a:rect l="l" t="t" r="r" b="b"/>
              <a:pathLst>
                <a:path w="2078760" h="1476618">
                  <a:moveTo>
                    <a:pt x="48537" y="0"/>
                  </a:moveTo>
                  <a:lnTo>
                    <a:pt x="2030223" y="0"/>
                  </a:lnTo>
                  <a:cubicBezTo>
                    <a:pt x="2057029" y="0"/>
                    <a:pt x="2078760" y="21731"/>
                    <a:pt x="2078760" y="48537"/>
                  </a:cubicBezTo>
                  <a:lnTo>
                    <a:pt x="2078760" y="1428081"/>
                  </a:lnTo>
                  <a:cubicBezTo>
                    <a:pt x="2078760" y="1440953"/>
                    <a:pt x="2073646" y="1453299"/>
                    <a:pt x="2064544" y="1462402"/>
                  </a:cubicBezTo>
                  <a:cubicBezTo>
                    <a:pt x="2055441" y="1471504"/>
                    <a:pt x="2043096" y="1476618"/>
                    <a:pt x="2030223" y="1476618"/>
                  </a:cubicBezTo>
                  <a:lnTo>
                    <a:pt x="48537" y="1476618"/>
                  </a:lnTo>
                  <a:cubicBezTo>
                    <a:pt x="35664" y="1476618"/>
                    <a:pt x="23319" y="1471504"/>
                    <a:pt x="14216" y="1462402"/>
                  </a:cubicBezTo>
                  <a:cubicBezTo>
                    <a:pt x="5114" y="1453299"/>
                    <a:pt x="0" y="1440953"/>
                    <a:pt x="0" y="1428081"/>
                  </a:cubicBezTo>
                  <a:lnTo>
                    <a:pt x="0" y="48537"/>
                  </a:lnTo>
                  <a:cubicBezTo>
                    <a:pt x="0" y="35664"/>
                    <a:pt x="5114" y="23319"/>
                    <a:pt x="14216" y="14216"/>
                  </a:cubicBezTo>
                  <a:cubicBezTo>
                    <a:pt x="23319" y="5114"/>
                    <a:pt x="35664" y="0"/>
                    <a:pt x="48537" y="0"/>
                  </a:cubicBezTo>
                  <a:close/>
                </a:path>
              </a:pathLst>
            </a:custGeom>
            <a:solidFill>
              <a:srgbClr val="FFFFFF"/>
            </a:solidFill>
            <a:ln w="19050">
              <a:solidFill>
                <a:srgbClr val="115182"/>
              </a:solidFill>
            </a:ln>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1347566" y="7101681"/>
            <a:ext cx="4845010" cy="569884"/>
            <a:chOff x="0" y="0"/>
            <a:chExt cx="1311781" cy="154295"/>
          </a:xfrm>
        </p:grpSpPr>
        <p:sp>
          <p:nvSpPr>
            <p:cNvPr id="15" name="Freeform 15"/>
            <p:cNvSpPr/>
            <p:nvPr/>
          </p:nvSpPr>
          <p:spPr>
            <a:xfrm>
              <a:off x="0" y="0"/>
              <a:ext cx="1311781" cy="154295"/>
            </a:xfrm>
            <a:custGeom>
              <a:avLst/>
              <a:gdLst/>
              <a:ahLst/>
              <a:cxnLst/>
              <a:rect l="l" t="t" r="r" b="b"/>
              <a:pathLst>
                <a:path w="1311781" h="154295">
                  <a:moveTo>
                    <a:pt x="77148" y="0"/>
                  </a:moveTo>
                  <a:lnTo>
                    <a:pt x="1234633" y="0"/>
                  </a:lnTo>
                  <a:cubicBezTo>
                    <a:pt x="1255094" y="0"/>
                    <a:pt x="1274717" y="8128"/>
                    <a:pt x="1289185" y="22596"/>
                  </a:cubicBezTo>
                  <a:cubicBezTo>
                    <a:pt x="1303653" y="37064"/>
                    <a:pt x="1311781" y="56687"/>
                    <a:pt x="1311781" y="77148"/>
                  </a:cubicBezTo>
                  <a:lnTo>
                    <a:pt x="1311781" y="77148"/>
                  </a:lnTo>
                  <a:cubicBezTo>
                    <a:pt x="1311781" y="119755"/>
                    <a:pt x="1277241" y="154295"/>
                    <a:pt x="1234633" y="154295"/>
                  </a:cubicBezTo>
                  <a:lnTo>
                    <a:pt x="77148" y="154295"/>
                  </a:lnTo>
                  <a:cubicBezTo>
                    <a:pt x="34540" y="154295"/>
                    <a:pt x="0" y="119755"/>
                    <a:pt x="0" y="77148"/>
                  </a:cubicBezTo>
                  <a:lnTo>
                    <a:pt x="0" y="77148"/>
                  </a:lnTo>
                  <a:cubicBezTo>
                    <a:pt x="0" y="34540"/>
                    <a:pt x="34540" y="0"/>
                    <a:pt x="77148" y="0"/>
                  </a:cubicBezTo>
                  <a:close/>
                </a:path>
              </a:pathLst>
            </a:custGeom>
            <a:solidFill>
              <a:srgbClr val="F79420"/>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0899467" y="6950510"/>
            <a:ext cx="1333566" cy="1333566"/>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9420"/>
            </a:solidFill>
          </p:spPr>
        </p:sp>
        <p:sp>
          <p:nvSpPr>
            <p:cNvPr id="19" name="TextBox 19"/>
            <p:cNvSpPr txBox="1"/>
            <p:nvPr/>
          </p:nvSpPr>
          <p:spPr>
            <a:xfrm>
              <a:off x="76200" y="19050"/>
              <a:ext cx="660400" cy="717550"/>
            </a:xfrm>
            <a:prstGeom prst="rect">
              <a:avLst/>
            </a:prstGeom>
          </p:spPr>
          <p:txBody>
            <a:bodyPr lIns="24630" tIns="24630" rIns="24630" bIns="24630" rtlCol="0" anchor="ctr"/>
            <a:lstStyle/>
            <a:p>
              <a:pPr algn="ctr">
                <a:lnSpc>
                  <a:spcPts val="3359"/>
                </a:lnSpc>
              </a:pPr>
              <a:endParaRPr/>
            </a:p>
          </p:txBody>
        </p:sp>
      </p:grpSp>
      <p:grpSp>
        <p:nvGrpSpPr>
          <p:cNvPr id="20" name="Group 20"/>
          <p:cNvGrpSpPr>
            <a:grpSpLocks noChangeAspect="1"/>
          </p:cNvGrpSpPr>
          <p:nvPr/>
        </p:nvGrpSpPr>
        <p:grpSpPr>
          <a:xfrm>
            <a:off x="10932047" y="6983092"/>
            <a:ext cx="1268406" cy="1268401"/>
            <a:chOff x="0" y="0"/>
            <a:chExt cx="6350000" cy="6349975"/>
          </a:xfrm>
        </p:grpSpPr>
        <p:sp>
          <p:nvSpPr>
            <p:cNvPr id="21" name="Freeform 2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2641" t="-2113" r="-1181" b="-32214"/>
              </a:stretch>
            </a:blipFill>
          </p:spPr>
        </p:sp>
      </p:grpSp>
      <p:grpSp>
        <p:nvGrpSpPr>
          <p:cNvPr id="22" name="Group 22"/>
          <p:cNvGrpSpPr/>
          <p:nvPr/>
        </p:nvGrpSpPr>
        <p:grpSpPr>
          <a:xfrm>
            <a:off x="11347566" y="5615619"/>
            <a:ext cx="4845010" cy="569884"/>
            <a:chOff x="0" y="0"/>
            <a:chExt cx="1311781" cy="154295"/>
          </a:xfrm>
        </p:grpSpPr>
        <p:sp>
          <p:nvSpPr>
            <p:cNvPr id="23" name="Freeform 23"/>
            <p:cNvSpPr/>
            <p:nvPr/>
          </p:nvSpPr>
          <p:spPr>
            <a:xfrm>
              <a:off x="0" y="0"/>
              <a:ext cx="1311781" cy="154295"/>
            </a:xfrm>
            <a:custGeom>
              <a:avLst/>
              <a:gdLst/>
              <a:ahLst/>
              <a:cxnLst/>
              <a:rect l="l" t="t" r="r" b="b"/>
              <a:pathLst>
                <a:path w="1311781" h="154295">
                  <a:moveTo>
                    <a:pt x="77148" y="0"/>
                  </a:moveTo>
                  <a:lnTo>
                    <a:pt x="1234633" y="0"/>
                  </a:lnTo>
                  <a:cubicBezTo>
                    <a:pt x="1255094" y="0"/>
                    <a:pt x="1274717" y="8128"/>
                    <a:pt x="1289185" y="22596"/>
                  </a:cubicBezTo>
                  <a:cubicBezTo>
                    <a:pt x="1303653" y="37064"/>
                    <a:pt x="1311781" y="56687"/>
                    <a:pt x="1311781" y="77148"/>
                  </a:cubicBezTo>
                  <a:lnTo>
                    <a:pt x="1311781" y="77148"/>
                  </a:lnTo>
                  <a:cubicBezTo>
                    <a:pt x="1311781" y="119755"/>
                    <a:pt x="1277241" y="154295"/>
                    <a:pt x="1234633" y="154295"/>
                  </a:cubicBezTo>
                  <a:lnTo>
                    <a:pt x="77148" y="154295"/>
                  </a:lnTo>
                  <a:cubicBezTo>
                    <a:pt x="34540" y="154295"/>
                    <a:pt x="0" y="119755"/>
                    <a:pt x="0" y="77148"/>
                  </a:cubicBezTo>
                  <a:lnTo>
                    <a:pt x="0" y="77148"/>
                  </a:lnTo>
                  <a:cubicBezTo>
                    <a:pt x="0" y="34540"/>
                    <a:pt x="34540" y="0"/>
                    <a:pt x="77148" y="0"/>
                  </a:cubicBezTo>
                  <a:close/>
                </a:path>
              </a:pathLst>
            </a:custGeom>
            <a:solidFill>
              <a:srgbClr val="F79420"/>
            </a:solidFill>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10899467" y="5459081"/>
            <a:ext cx="1333566" cy="1333566"/>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9420"/>
            </a:solidFill>
          </p:spPr>
        </p:sp>
        <p:sp>
          <p:nvSpPr>
            <p:cNvPr id="27" name="TextBox 27"/>
            <p:cNvSpPr txBox="1"/>
            <p:nvPr/>
          </p:nvSpPr>
          <p:spPr>
            <a:xfrm>
              <a:off x="76200" y="19050"/>
              <a:ext cx="660400" cy="717550"/>
            </a:xfrm>
            <a:prstGeom prst="rect">
              <a:avLst/>
            </a:prstGeom>
          </p:spPr>
          <p:txBody>
            <a:bodyPr lIns="25319" tIns="25319" rIns="25319" bIns="25319" rtlCol="0" anchor="ctr"/>
            <a:lstStyle/>
            <a:p>
              <a:pPr algn="ctr">
                <a:lnSpc>
                  <a:spcPts val="3359"/>
                </a:lnSpc>
              </a:pPr>
              <a:endParaRPr/>
            </a:p>
          </p:txBody>
        </p:sp>
      </p:grpSp>
      <p:grpSp>
        <p:nvGrpSpPr>
          <p:cNvPr id="28" name="Group 28"/>
          <p:cNvGrpSpPr>
            <a:grpSpLocks noChangeAspect="1"/>
          </p:cNvGrpSpPr>
          <p:nvPr/>
        </p:nvGrpSpPr>
        <p:grpSpPr>
          <a:xfrm>
            <a:off x="10932047" y="5491664"/>
            <a:ext cx="1268406" cy="1268401"/>
            <a:chOff x="0" y="0"/>
            <a:chExt cx="6350000" cy="6349975"/>
          </a:xfrm>
        </p:grpSpPr>
        <p:sp>
          <p:nvSpPr>
            <p:cNvPr id="29" name="Freeform 2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30370" t="-13101" r="-6184" b="-21285"/>
              </a:stretch>
            </a:blipFill>
          </p:spPr>
        </p:sp>
      </p:grpSp>
      <p:grpSp>
        <p:nvGrpSpPr>
          <p:cNvPr id="30" name="Group 30"/>
          <p:cNvGrpSpPr/>
          <p:nvPr/>
        </p:nvGrpSpPr>
        <p:grpSpPr>
          <a:xfrm>
            <a:off x="10613913" y="4232141"/>
            <a:ext cx="5864217" cy="1036769"/>
            <a:chOff x="0" y="0"/>
            <a:chExt cx="2122939" cy="375327"/>
          </a:xfrm>
        </p:grpSpPr>
        <p:sp>
          <p:nvSpPr>
            <p:cNvPr id="31" name="Freeform 31"/>
            <p:cNvSpPr/>
            <p:nvPr/>
          </p:nvSpPr>
          <p:spPr>
            <a:xfrm>
              <a:off x="0" y="0"/>
              <a:ext cx="2122939" cy="375327"/>
            </a:xfrm>
            <a:custGeom>
              <a:avLst/>
              <a:gdLst/>
              <a:ahLst/>
              <a:cxnLst/>
              <a:rect l="l" t="t" r="r" b="b"/>
              <a:pathLst>
                <a:path w="2122939" h="375327">
                  <a:moveTo>
                    <a:pt x="27724" y="0"/>
                  </a:moveTo>
                  <a:lnTo>
                    <a:pt x="2095215" y="0"/>
                  </a:lnTo>
                  <a:cubicBezTo>
                    <a:pt x="2102567" y="0"/>
                    <a:pt x="2109619" y="2921"/>
                    <a:pt x="2114818" y="8120"/>
                  </a:cubicBezTo>
                  <a:cubicBezTo>
                    <a:pt x="2120018" y="13319"/>
                    <a:pt x="2122939" y="20371"/>
                    <a:pt x="2122939" y="27724"/>
                  </a:cubicBezTo>
                  <a:lnTo>
                    <a:pt x="2122939" y="347602"/>
                  </a:lnTo>
                  <a:cubicBezTo>
                    <a:pt x="2122939" y="354955"/>
                    <a:pt x="2120018" y="362007"/>
                    <a:pt x="2114818" y="367206"/>
                  </a:cubicBezTo>
                  <a:cubicBezTo>
                    <a:pt x="2109619" y="372406"/>
                    <a:pt x="2102567" y="375327"/>
                    <a:pt x="2095215" y="375327"/>
                  </a:cubicBezTo>
                  <a:lnTo>
                    <a:pt x="27724" y="375327"/>
                  </a:lnTo>
                  <a:cubicBezTo>
                    <a:pt x="20371" y="375327"/>
                    <a:pt x="13319" y="372406"/>
                    <a:pt x="8120" y="367206"/>
                  </a:cubicBezTo>
                  <a:cubicBezTo>
                    <a:pt x="2921" y="362007"/>
                    <a:pt x="0" y="354955"/>
                    <a:pt x="0" y="347602"/>
                  </a:cubicBezTo>
                  <a:lnTo>
                    <a:pt x="0" y="27724"/>
                  </a:lnTo>
                  <a:cubicBezTo>
                    <a:pt x="0" y="20371"/>
                    <a:pt x="2921" y="13319"/>
                    <a:pt x="8120" y="8120"/>
                  </a:cubicBezTo>
                  <a:cubicBezTo>
                    <a:pt x="13319" y="2921"/>
                    <a:pt x="20371" y="0"/>
                    <a:pt x="27724" y="0"/>
                  </a:cubicBezTo>
                  <a:close/>
                </a:path>
              </a:pathLst>
            </a:custGeom>
            <a:solidFill>
              <a:srgbClr val="115182"/>
            </a:solidFill>
          </p:spPr>
        </p:sp>
        <p:sp>
          <p:nvSpPr>
            <p:cNvPr id="32" name="TextBox 3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33" name="Picture 3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995297">
            <a:off x="16831025" y="5824228"/>
            <a:ext cx="1062050" cy="1299143"/>
          </a:xfrm>
          <a:prstGeom prst="rect">
            <a:avLst/>
          </a:prstGeom>
        </p:spPr>
      </p:pic>
      <p:pic>
        <p:nvPicPr>
          <p:cNvPr id="34" name="Picture 34"/>
          <p:cNvPicPr>
            <a:picLocks noChangeAspect="1"/>
          </p:cNvPicPr>
          <p:nvPr/>
        </p:nvPicPr>
        <p:blipFill>
          <a:blip r:embed="rId9"/>
          <a:srcRect/>
          <a:stretch>
            <a:fillRect/>
          </a:stretch>
        </p:blipFill>
        <p:spPr>
          <a:xfrm>
            <a:off x="13025302" y="7820894"/>
            <a:ext cx="2187542" cy="425411"/>
          </a:xfrm>
          <a:prstGeom prst="rect">
            <a:avLst/>
          </a:prstGeom>
        </p:spPr>
      </p:pic>
      <p:pic>
        <p:nvPicPr>
          <p:cNvPr id="35" name="Picture 35"/>
          <p:cNvPicPr>
            <a:picLocks noChangeAspect="1"/>
          </p:cNvPicPr>
          <p:nvPr/>
        </p:nvPicPr>
        <p:blipFill>
          <a:blip r:embed="rId10"/>
          <a:srcRect/>
          <a:stretch>
            <a:fillRect/>
          </a:stretch>
        </p:blipFill>
        <p:spPr>
          <a:xfrm>
            <a:off x="13333170" y="6315047"/>
            <a:ext cx="1571805" cy="370497"/>
          </a:xfrm>
          <a:prstGeom prst="rect">
            <a:avLst/>
          </a:prstGeom>
        </p:spPr>
      </p:pic>
      <p:sp>
        <p:nvSpPr>
          <p:cNvPr id="36" name="TextBox 36"/>
          <p:cNvSpPr txBox="1"/>
          <p:nvPr/>
        </p:nvSpPr>
        <p:spPr>
          <a:xfrm>
            <a:off x="1413769" y="919311"/>
            <a:ext cx="15460463" cy="791572"/>
          </a:xfrm>
          <a:prstGeom prst="rect">
            <a:avLst/>
          </a:prstGeom>
        </p:spPr>
        <p:txBody>
          <a:bodyPr lIns="0" tIns="0" rIns="0" bIns="0" rtlCol="0" anchor="t">
            <a:spAutoFit/>
          </a:bodyPr>
          <a:lstStyle/>
          <a:p>
            <a:pPr algn="ctr">
              <a:lnSpc>
                <a:spcPts val="5710"/>
              </a:lnSpc>
            </a:pPr>
            <a:r>
              <a:rPr lang="en-US" sz="6140">
                <a:solidFill>
                  <a:srgbClr val="FFFFFF"/>
                </a:solidFill>
                <a:latin typeface="Montserrat Classic Bold"/>
              </a:rPr>
              <a:t>Want to Learn More About</a:t>
            </a:r>
            <a:r>
              <a:rPr lang="en-US" sz="6140">
                <a:solidFill>
                  <a:srgbClr val="F79420"/>
                </a:solidFill>
                <a:latin typeface="Montserrat Classic Bold"/>
              </a:rPr>
              <a:t> ISO 56001?</a:t>
            </a:r>
          </a:p>
        </p:txBody>
      </p:sp>
      <p:sp>
        <p:nvSpPr>
          <p:cNvPr id="37" name="TextBox 37"/>
          <p:cNvSpPr txBox="1"/>
          <p:nvPr/>
        </p:nvSpPr>
        <p:spPr>
          <a:xfrm>
            <a:off x="1774069" y="1796607"/>
            <a:ext cx="14739861" cy="525019"/>
          </a:xfrm>
          <a:prstGeom prst="rect">
            <a:avLst/>
          </a:prstGeom>
        </p:spPr>
        <p:txBody>
          <a:bodyPr lIns="0" tIns="0" rIns="0" bIns="0" rtlCol="0" anchor="t">
            <a:spAutoFit/>
          </a:bodyPr>
          <a:lstStyle/>
          <a:p>
            <a:pPr algn="ctr">
              <a:lnSpc>
                <a:spcPts val="3936"/>
              </a:lnSpc>
            </a:pPr>
            <a:r>
              <a:rPr lang="en-US" sz="4100">
                <a:solidFill>
                  <a:srgbClr val="FFFFFF"/>
                </a:solidFill>
                <a:latin typeface="Montserrat"/>
              </a:rPr>
              <a:t>Watch the webinar at </a:t>
            </a:r>
            <a:r>
              <a:rPr lang="en-US" sz="4100">
                <a:solidFill>
                  <a:srgbClr val="FFFFFF"/>
                </a:solidFill>
                <a:latin typeface="Montserrat Bold Italics"/>
              </a:rPr>
              <a:t>planbox.com</a:t>
            </a:r>
            <a:r>
              <a:rPr lang="en-US" sz="4100">
                <a:solidFill>
                  <a:srgbClr val="F79420"/>
                </a:solidFill>
                <a:latin typeface="Montserrat Bold Italics"/>
              </a:rPr>
              <a:t>/iso56001</a:t>
            </a:r>
          </a:p>
        </p:txBody>
      </p:sp>
      <p:sp>
        <p:nvSpPr>
          <p:cNvPr id="38" name="TextBox 38"/>
          <p:cNvSpPr txBox="1"/>
          <p:nvPr/>
        </p:nvSpPr>
        <p:spPr>
          <a:xfrm>
            <a:off x="9170615" y="7589492"/>
            <a:ext cx="1231235" cy="396129"/>
          </a:xfrm>
          <a:prstGeom prst="rect">
            <a:avLst/>
          </a:prstGeom>
        </p:spPr>
        <p:txBody>
          <a:bodyPr lIns="0" tIns="0" rIns="0" bIns="0" rtlCol="0" anchor="t">
            <a:spAutoFit/>
          </a:bodyPr>
          <a:lstStyle/>
          <a:p>
            <a:pPr algn="ctr">
              <a:lnSpc>
                <a:spcPts val="3261"/>
              </a:lnSpc>
            </a:pPr>
            <a:r>
              <a:rPr lang="en-US" sz="2329">
                <a:solidFill>
                  <a:srgbClr val="115182"/>
                </a:solidFill>
                <a:latin typeface="Montserrat Bold"/>
              </a:rPr>
              <a:t>webinar</a:t>
            </a:r>
          </a:p>
        </p:txBody>
      </p:sp>
      <p:sp>
        <p:nvSpPr>
          <p:cNvPr id="39" name="TextBox 39"/>
          <p:cNvSpPr txBox="1"/>
          <p:nvPr/>
        </p:nvSpPr>
        <p:spPr>
          <a:xfrm>
            <a:off x="12595601" y="7186890"/>
            <a:ext cx="3046943" cy="399467"/>
          </a:xfrm>
          <a:prstGeom prst="rect">
            <a:avLst/>
          </a:prstGeom>
        </p:spPr>
        <p:txBody>
          <a:bodyPr lIns="0" tIns="0" rIns="0" bIns="0" rtlCol="0" anchor="t">
            <a:spAutoFit/>
          </a:bodyPr>
          <a:lstStyle/>
          <a:p>
            <a:pPr algn="just">
              <a:lnSpc>
                <a:spcPts val="3158"/>
              </a:lnSpc>
            </a:pPr>
            <a:r>
              <a:rPr lang="en-US" sz="2632" spc="-84">
                <a:solidFill>
                  <a:srgbClr val="FFFFFF"/>
                </a:solidFill>
                <a:latin typeface="Montserrat Classic Bold"/>
              </a:rPr>
              <a:t>JOANNE HYLAND</a:t>
            </a:r>
          </a:p>
        </p:txBody>
      </p:sp>
      <p:sp>
        <p:nvSpPr>
          <p:cNvPr id="40" name="TextBox 40"/>
          <p:cNvSpPr txBox="1"/>
          <p:nvPr/>
        </p:nvSpPr>
        <p:spPr>
          <a:xfrm>
            <a:off x="12445697" y="5701351"/>
            <a:ext cx="3496548" cy="398419"/>
          </a:xfrm>
          <a:prstGeom prst="rect">
            <a:avLst/>
          </a:prstGeom>
        </p:spPr>
        <p:txBody>
          <a:bodyPr lIns="0" tIns="0" rIns="0" bIns="0" rtlCol="0" anchor="t">
            <a:spAutoFit/>
          </a:bodyPr>
          <a:lstStyle/>
          <a:p>
            <a:pPr>
              <a:lnSpc>
                <a:spcPts val="3163"/>
              </a:lnSpc>
            </a:pPr>
            <a:r>
              <a:rPr lang="en-US" sz="2636" spc="-84">
                <a:solidFill>
                  <a:srgbClr val="FFFFFF"/>
                </a:solidFill>
                <a:latin typeface="Montserrat Classic Bold"/>
              </a:rPr>
              <a:t>MAGNUS KARLSSON</a:t>
            </a:r>
          </a:p>
        </p:txBody>
      </p:sp>
      <p:sp>
        <p:nvSpPr>
          <p:cNvPr id="41" name="TextBox 41"/>
          <p:cNvSpPr txBox="1"/>
          <p:nvPr/>
        </p:nvSpPr>
        <p:spPr>
          <a:xfrm>
            <a:off x="10801376" y="4372582"/>
            <a:ext cx="5489291" cy="340881"/>
          </a:xfrm>
          <a:prstGeom prst="rect">
            <a:avLst/>
          </a:prstGeom>
        </p:spPr>
        <p:txBody>
          <a:bodyPr lIns="0" tIns="0" rIns="0" bIns="0" rtlCol="0" anchor="t">
            <a:spAutoFit/>
          </a:bodyPr>
          <a:lstStyle/>
          <a:p>
            <a:pPr algn="ctr">
              <a:lnSpc>
                <a:spcPts val="2517"/>
              </a:lnSpc>
            </a:pPr>
            <a:r>
              <a:rPr lang="en-US" sz="2517">
                <a:solidFill>
                  <a:srgbClr val="FFFFFF"/>
                </a:solidFill>
                <a:latin typeface="Montserrat Classic"/>
              </a:rPr>
              <a:t>Featured Speakers: </a:t>
            </a:r>
          </a:p>
        </p:txBody>
      </p:sp>
      <p:sp>
        <p:nvSpPr>
          <p:cNvPr id="42" name="TextBox 42"/>
          <p:cNvSpPr txBox="1"/>
          <p:nvPr/>
        </p:nvSpPr>
        <p:spPr>
          <a:xfrm>
            <a:off x="10808796" y="4726218"/>
            <a:ext cx="5489291" cy="409681"/>
          </a:xfrm>
          <a:prstGeom prst="rect">
            <a:avLst/>
          </a:prstGeom>
        </p:spPr>
        <p:txBody>
          <a:bodyPr lIns="0" tIns="0" rIns="0" bIns="0" rtlCol="0" anchor="t">
            <a:spAutoFit/>
          </a:bodyPr>
          <a:lstStyle/>
          <a:p>
            <a:pPr algn="ctr">
              <a:lnSpc>
                <a:spcPts val="3004"/>
              </a:lnSpc>
            </a:pPr>
            <a:r>
              <a:rPr lang="en-US" sz="3004">
                <a:solidFill>
                  <a:srgbClr val="FFFFFF"/>
                </a:solidFill>
                <a:latin typeface="Montserrat Classic Bold"/>
              </a:rPr>
              <a:t>ISO 56000 Experts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0D9F6"/>
        </a:solidFill>
        <a:effectLst/>
      </p:bgPr>
    </p:bg>
    <p:spTree>
      <p:nvGrpSpPr>
        <p:cNvPr id="1" name=""/>
        <p:cNvGrpSpPr/>
        <p:nvPr/>
      </p:nvGrpSpPr>
      <p:grpSpPr>
        <a:xfrm>
          <a:off x="0" y="0"/>
          <a:ext cx="0" cy="0"/>
          <a:chOff x="0" y="0"/>
          <a:chExt cx="0" cy="0"/>
        </a:xfrm>
      </p:grpSpPr>
      <p:sp>
        <p:nvSpPr>
          <p:cNvPr id="2" name="AutoShape 2"/>
          <p:cNvSpPr/>
          <p:nvPr/>
        </p:nvSpPr>
        <p:spPr>
          <a:xfrm>
            <a:off x="9923957" y="808361"/>
            <a:ext cx="9523596" cy="1938401"/>
          </a:xfrm>
          <a:prstGeom prst="rect">
            <a:avLst/>
          </a:prstGeom>
          <a:solidFill>
            <a:srgbClr val="FEFFFF"/>
          </a:solidFill>
        </p:spPr>
      </p:sp>
      <p:sp>
        <p:nvSpPr>
          <p:cNvPr id="3" name="AutoShape 3"/>
          <p:cNvSpPr/>
          <p:nvPr/>
        </p:nvSpPr>
        <p:spPr>
          <a:xfrm>
            <a:off x="8904782" y="3063361"/>
            <a:ext cx="10533246" cy="1938401"/>
          </a:xfrm>
          <a:prstGeom prst="rect">
            <a:avLst/>
          </a:prstGeom>
          <a:solidFill>
            <a:srgbClr val="FEFFFF"/>
          </a:solidFill>
        </p:spPr>
      </p:sp>
      <p:sp>
        <p:nvSpPr>
          <p:cNvPr id="4" name="AutoShape 4"/>
          <p:cNvSpPr/>
          <p:nvPr/>
        </p:nvSpPr>
        <p:spPr>
          <a:xfrm>
            <a:off x="7830253" y="5316087"/>
            <a:ext cx="11617300" cy="1909826"/>
          </a:xfrm>
          <a:prstGeom prst="rect">
            <a:avLst/>
          </a:prstGeom>
          <a:solidFill>
            <a:srgbClr val="FEFFFF"/>
          </a:solidFill>
        </p:spPr>
      </p:sp>
      <p:sp>
        <p:nvSpPr>
          <p:cNvPr id="5" name="AutoShape 5"/>
          <p:cNvSpPr/>
          <p:nvPr/>
        </p:nvSpPr>
        <p:spPr>
          <a:xfrm>
            <a:off x="6887826" y="7540238"/>
            <a:ext cx="12474003" cy="1938401"/>
          </a:xfrm>
          <a:prstGeom prst="rect">
            <a:avLst/>
          </a:prstGeom>
          <a:solidFill>
            <a:srgbClr val="FEFFFF"/>
          </a:solidFill>
        </p:spPr>
      </p:sp>
      <p:grpSp>
        <p:nvGrpSpPr>
          <p:cNvPr id="6" name="Group 6"/>
          <p:cNvGrpSpPr/>
          <p:nvPr/>
        </p:nvGrpSpPr>
        <p:grpSpPr>
          <a:xfrm rot="1357602">
            <a:off x="-1840370" y="-2502043"/>
            <a:ext cx="9215705" cy="13679756"/>
            <a:chOff x="0" y="0"/>
            <a:chExt cx="2427182" cy="3602899"/>
          </a:xfrm>
        </p:grpSpPr>
        <p:sp>
          <p:nvSpPr>
            <p:cNvPr id="7" name="Freeform 7"/>
            <p:cNvSpPr/>
            <p:nvPr/>
          </p:nvSpPr>
          <p:spPr>
            <a:xfrm>
              <a:off x="0" y="0"/>
              <a:ext cx="2427182" cy="3602899"/>
            </a:xfrm>
            <a:custGeom>
              <a:avLst/>
              <a:gdLst/>
              <a:ahLst/>
              <a:cxnLst/>
              <a:rect l="l" t="t" r="r" b="b"/>
              <a:pathLst>
                <a:path w="2427182" h="3602899">
                  <a:moveTo>
                    <a:pt x="0" y="0"/>
                  </a:moveTo>
                  <a:lnTo>
                    <a:pt x="2427182" y="0"/>
                  </a:lnTo>
                  <a:lnTo>
                    <a:pt x="2427182" y="3602899"/>
                  </a:lnTo>
                  <a:lnTo>
                    <a:pt x="0" y="3602899"/>
                  </a:lnTo>
                  <a:close/>
                </a:path>
              </a:pathLst>
            </a:custGeom>
            <a:solidFill>
              <a:srgbClr val="FFFFFF"/>
            </a:solidFill>
            <a:ln w="38100">
              <a:solidFill>
                <a:srgbClr val="F79420"/>
              </a:solidFill>
            </a:ln>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23508" y="1284675"/>
            <a:ext cx="454825" cy="454825"/>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00189" y="3540812"/>
            <a:ext cx="454825" cy="454825"/>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33049" y="5576850"/>
            <a:ext cx="454825" cy="454825"/>
          </a:xfrm>
          <a:prstGeom prst="rect">
            <a:avLst/>
          </a:prstGeom>
        </p:spPr>
      </p:pic>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78178" y="8015313"/>
            <a:ext cx="454825" cy="454825"/>
          </a:xfrm>
          <a:prstGeom prst="rect">
            <a:avLst/>
          </a:prstGeom>
        </p:spPr>
      </p:pic>
      <p:pic>
        <p:nvPicPr>
          <p:cNvPr id="13" name="Picture 13"/>
          <p:cNvPicPr>
            <a:picLocks noChangeAspect="1"/>
          </p:cNvPicPr>
          <p:nvPr/>
        </p:nvPicPr>
        <p:blipFill>
          <a:blip r:embed="rId4"/>
          <a:srcRect/>
          <a:stretch>
            <a:fillRect/>
          </a:stretch>
        </p:blipFill>
        <p:spPr>
          <a:xfrm>
            <a:off x="825886" y="1028700"/>
            <a:ext cx="2780505" cy="625614"/>
          </a:xfrm>
          <a:prstGeom prst="rect">
            <a:avLst/>
          </a:prstGeom>
        </p:spPr>
      </p:pic>
      <p:sp>
        <p:nvSpPr>
          <p:cNvPr id="14" name="TextBox 14"/>
          <p:cNvSpPr txBox="1"/>
          <p:nvPr/>
        </p:nvSpPr>
        <p:spPr>
          <a:xfrm>
            <a:off x="825886" y="2359088"/>
            <a:ext cx="5780151" cy="2988252"/>
          </a:xfrm>
          <a:prstGeom prst="rect">
            <a:avLst/>
          </a:prstGeom>
        </p:spPr>
        <p:txBody>
          <a:bodyPr lIns="0" tIns="0" rIns="0" bIns="0" rtlCol="0" anchor="t">
            <a:spAutoFit/>
          </a:bodyPr>
          <a:lstStyle/>
          <a:p>
            <a:pPr>
              <a:lnSpc>
                <a:spcPts val="7718"/>
              </a:lnSpc>
            </a:pPr>
            <a:r>
              <a:rPr lang="en-US" sz="8039" spc="80">
                <a:solidFill>
                  <a:srgbClr val="115182"/>
                </a:solidFill>
                <a:latin typeface="Montserrat Classic"/>
              </a:rPr>
              <a:t>Getting Started with </a:t>
            </a:r>
            <a:r>
              <a:rPr lang="en-US" sz="8039" spc="80">
                <a:solidFill>
                  <a:srgbClr val="F79420"/>
                </a:solidFill>
                <a:latin typeface="Montserrat Classic Bold"/>
              </a:rPr>
              <a:t>ISO</a:t>
            </a:r>
          </a:p>
        </p:txBody>
      </p:sp>
      <p:sp>
        <p:nvSpPr>
          <p:cNvPr id="15" name="TextBox 15"/>
          <p:cNvSpPr txBox="1"/>
          <p:nvPr/>
        </p:nvSpPr>
        <p:spPr>
          <a:xfrm>
            <a:off x="10880875" y="1272775"/>
            <a:ext cx="5823019" cy="466725"/>
          </a:xfrm>
          <a:prstGeom prst="rect">
            <a:avLst/>
          </a:prstGeom>
        </p:spPr>
        <p:txBody>
          <a:bodyPr lIns="0" tIns="0" rIns="0" bIns="0" rtlCol="0" anchor="t">
            <a:spAutoFit/>
          </a:bodyPr>
          <a:lstStyle/>
          <a:p>
            <a:pPr>
              <a:lnSpc>
                <a:spcPts val="3660"/>
              </a:lnSpc>
            </a:pPr>
            <a:r>
              <a:rPr lang="en-US" sz="3050" spc="122">
                <a:solidFill>
                  <a:srgbClr val="F79420"/>
                </a:solidFill>
                <a:latin typeface="Montserrat Classic Bold"/>
              </a:rPr>
              <a:t>Workshop</a:t>
            </a:r>
          </a:p>
        </p:txBody>
      </p:sp>
      <p:sp>
        <p:nvSpPr>
          <p:cNvPr id="16" name="TextBox 16"/>
          <p:cNvSpPr txBox="1"/>
          <p:nvPr/>
        </p:nvSpPr>
        <p:spPr>
          <a:xfrm>
            <a:off x="10880875" y="1876070"/>
            <a:ext cx="7335807" cy="396754"/>
          </a:xfrm>
          <a:prstGeom prst="rect">
            <a:avLst/>
          </a:prstGeom>
        </p:spPr>
        <p:txBody>
          <a:bodyPr lIns="0" tIns="0" rIns="0" bIns="0" rtlCol="0" anchor="t">
            <a:spAutoFit/>
          </a:bodyPr>
          <a:lstStyle/>
          <a:p>
            <a:pPr>
              <a:lnSpc>
                <a:spcPts val="3262"/>
              </a:lnSpc>
            </a:pPr>
            <a:r>
              <a:rPr lang="en-US" sz="2509">
                <a:solidFill>
                  <a:srgbClr val="254E72"/>
                </a:solidFill>
                <a:latin typeface="Montserrat"/>
              </a:rPr>
              <a:t>Educate and align stakeholders</a:t>
            </a:r>
          </a:p>
        </p:txBody>
      </p:sp>
      <p:sp>
        <p:nvSpPr>
          <p:cNvPr id="17" name="TextBox 17"/>
          <p:cNvSpPr txBox="1"/>
          <p:nvPr/>
        </p:nvSpPr>
        <p:spPr>
          <a:xfrm>
            <a:off x="9852175" y="3528911"/>
            <a:ext cx="5823019" cy="466725"/>
          </a:xfrm>
          <a:prstGeom prst="rect">
            <a:avLst/>
          </a:prstGeom>
        </p:spPr>
        <p:txBody>
          <a:bodyPr lIns="0" tIns="0" rIns="0" bIns="0" rtlCol="0" anchor="t">
            <a:spAutoFit/>
          </a:bodyPr>
          <a:lstStyle/>
          <a:p>
            <a:pPr>
              <a:lnSpc>
                <a:spcPts val="3660"/>
              </a:lnSpc>
            </a:pPr>
            <a:r>
              <a:rPr lang="en-US" sz="3050" spc="122">
                <a:solidFill>
                  <a:srgbClr val="F79420"/>
                </a:solidFill>
                <a:latin typeface="Montserrat Classic Bold"/>
              </a:rPr>
              <a:t>For ISO</a:t>
            </a:r>
          </a:p>
        </p:txBody>
      </p:sp>
      <p:sp>
        <p:nvSpPr>
          <p:cNvPr id="18" name="TextBox 18"/>
          <p:cNvSpPr txBox="1"/>
          <p:nvPr/>
        </p:nvSpPr>
        <p:spPr>
          <a:xfrm>
            <a:off x="9852175" y="4129933"/>
            <a:ext cx="8364507" cy="396754"/>
          </a:xfrm>
          <a:prstGeom prst="rect">
            <a:avLst/>
          </a:prstGeom>
        </p:spPr>
        <p:txBody>
          <a:bodyPr lIns="0" tIns="0" rIns="0" bIns="0" rtlCol="0" anchor="t">
            <a:spAutoFit/>
          </a:bodyPr>
          <a:lstStyle/>
          <a:p>
            <a:pPr>
              <a:lnSpc>
                <a:spcPts val="3262"/>
              </a:lnSpc>
            </a:pPr>
            <a:r>
              <a:rPr lang="en-US" sz="2509">
                <a:solidFill>
                  <a:srgbClr val="254E72"/>
                </a:solidFill>
                <a:latin typeface="Montserrat"/>
              </a:rPr>
              <a:t>Assess current state against ISO 56002</a:t>
            </a:r>
          </a:p>
        </p:txBody>
      </p:sp>
      <p:sp>
        <p:nvSpPr>
          <p:cNvPr id="19" name="TextBox 19"/>
          <p:cNvSpPr txBox="1"/>
          <p:nvPr/>
        </p:nvSpPr>
        <p:spPr>
          <a:xfrm>
            <a:off x="8806883" y="5567325"/>
            <a:ext cx="5823019" cy="466725"/>
          </a:xfrm>
          <a:prstGeom prst="rect">
            <a:avLst/>
          </a:prstGeom>
        </p:spPr>
        <p:txBody>
          <a:bodyPr lIns="0" tIns="0" rIns="0" bIns="0" rtlCol="0" anchor="t">
            <a:spAutoFit/>
          </a:bodyPr>
          <a:lstStyle/>
          <a:p>
            <a:pPr>
              <a:lnSpc>
                <a:spcPts val="3660"/>
              </a:lnSpc>
            </a:pPr>
            <a:r>
              <a:rPr lang="en-US" sz="3050" spc="122">
                <a:solidFill>
                  <a:srgbClr val="F79420"/>
                </a:solidFill>
                <a:latin typeface="Montserrat Classic Bold"/>
              </a:rPr>
              <a:t>Analysis</a:t>
            </a:r>
          </a:p>
        </p:txBody>
      </p:sp>
      <p:sp>
        <p:nvSpPr>
          <p:cNvPr id="20" name="TextBox 20"/>
          <p:cNvSpPr txBox="1"/>
          <p:nvPr/>
        </p:nvSpPr>
        <p:spPr>
          <a:xfrm>
            <a:off x="8806883" y="6158821"/>
            <a:ext cx="9409800" cy="806329"/>
          </a:xfrm>
          <a:prstGeom prst="rect">
            <a:avLst/>
          </a:prstGeom>
        </p:spPr>
        <p:txBody>
          <a:bodyPr lIns="0" tIns="0" rIns="0" bIns="0" rtlCol="0" anchor="t">
            <a:spAutoFit/>
          </a:bodyPr>
          <a:lstStyle/>
          <a:p>
            <a:pPr>
              <a:lnSpc>
                <a:spcPts val="3262"/>
              </a:lnSpc>
            </a:pPr>
            <a:r>
              <a:rPr lang="en-US" sz="2509">
                <a:solidFill>
                  <a:srgbClr val="254E72"/>
                </a:solidFill>
                <a:latin typeface="Montserrat"/>
              </a:rPr>
              <a:t>Data collection and analysis of the current state &amp; recommendations for improvement</a:t>
            </a:r>
          </a:p>
        </p:txBody>
      </p:sp>
      <p:sp>
        <p:nvSpPr>
          <p:cNvPr id="21" name="TextBox 21"/>
          <p:cNvSpPr txBox="1"/>
          <p:nvPr/>
        </p:nvSpPr>
        <p:spPr>
          <a:xfrm>
            <a:off x="7833028" y="8005788"/>
            <a:ext cx="5823019" cy="466725"/>
          </a:xfrm>
          <a:prstGeom prst="rect">
            <a:avLst/>
          </a:prstGeom>
        </p:spPr>
        <p:txBody>
          <a:bodyPr lIns="0" tIns="0" rIns="0" bIns="0" rtlCol="0" anchor="t">
            <a:spAutoFit/>
          </a:bodyPr>
          <a:lstStyle/>
          <a:p>
            <a:pPr>
              <a:lnSpc>
                <a:spcPts val="3660"/>
              </a:lnSpc>
            </a:pPr>
            <a:r>
              <a:rPr lang="en-US" sz="3050" spc="122">
                <a:solidFill>
                  <a:srgbClr val="F79420"/>
                </a:solidFill>
                <a:latin typeface="Montserrat Classic Bold"/>
              </a:rPr>
              <a:t>Action Planning</a:t>
            </a:r>
          </a:p>
        </p:txBody>
      </p:sp>
      <p:sp>
        <p:nvSpPr>
          <p:cNvPr id="22" name="TextBox 22"/>
          <p:cNvSpPr txBox="1"/>
          <p:nvPr/>
        </p:nvSpPr>
        <p:spPr>
          <a:xfrm>
            <a:off x="7833028" y="8606809"/>
            <a:ext cx="9919258" cy="396754"/>
          </a:xfrm>
          <a:prstGeom prst="rect">
            <a:avLst/>
          </a:prstGeom>
        </p:spPr>
        <p:txBody>
          <a:bodyPr lIns="0" tIns="0" rIns="0" bIns="0" rtlCol="0" anchor="t">
            <a:spAutoFit/>
          </a:bodyPr>
          <a:lstStyle/>
          <a:p>
            <a:pPr>
              <a:lnSpc>
                <a:spcPts val="3262"/>
              </a:lnSpc>
            </a:pPr>
            <a:r>
              <a:rPr lang="en-US" sz="2509">
                <a:solidFill>
                  <a:srgbClr val="254E72"/>
                </a:solidFill>
                <a:latin typeface="Montserrat"/>
              </a:rPr>
              <a:t>Analyse current state and recommend improvements</a:t>
            </a:r>
          </a:p>
        </p:txBody>
      </p:sp>
      <p:sp>
        <p:nvSpPr>
          <p:cNvPr id="23" name="TextBox 23"/>
          <p:cNvSpPr txBox="1"/>
          <p:nvPr/>
        </p:nvSpPr>
        <p:spPr>
          <a:xfrm>
            <a:off x="825886" y="5271141"/>
            <a:ext cx="6061939" cy="704105"/>
          </a:xfrm>
          <a:prstGeom prst="rect">
            <a:avLst/>
          </a:prstGeom>
        </p:spPr>
        <p:txBody>
          <a:bodyPr lIns="0" tIns="0" rIns="0" bIns="0" rtlCol="0" anchor="t">
            <a:spAutoFit/>
          </a:bodyPr>
          <a:lstStyle/>
          <a:p>
            <a:pPr>
              <a:lnSpc>
                <a:spcPts val="5816"/>
              </a:lnSpc>
            </a:pPr>
            <a:r>
              <a:rPr lang="en-US" sz="4154">
                <a:solidFill>
                  <a:srgbClr val="115182"/>
                </a:solidFill>
                <a:latin typeface="Montserrat"/>
              </a:rPr>
              <a:t>Starter Package</a:t>
            </a:r>
          </a:p>
        </p:txBody>
      </p:sp>
      <p:sp>
        <p:nvSpPr>
          <p:cNvPr id="24" name="TextBox 24"/>
          <p:cNvSpPr txBox="1"/>
          <p:nvPr/>
        </p:nvSpPr>
        <p:spPr>
          <a:xfrm>
            <a:off x="825886" y="7385730"/>
            <a:ext cx="4408656" cy="817073"/>
          </a:xfrm>
          <a:prstGeom prst="rect">
            <a:avLst/>
          </a:prstGeom>
        </p:spPr>
        <p:txBody>
          <a:bodyPr lIns="0" tIns="0" rIns="0" bIns="0" rtlCol="0" anchor="t">
            <a:spAutoFit/>
          </a:bodyPr>
          <a:lstStyle/>
          <a:p>
            <a:pPr>
              <a:lnSpc>
                <a:spcPts val="3189"/>
              </a:lnSpc>
            </a:pPr>
            <a:r>
              <a:rPr lang="en-US" sz="3254">
                <a:solidFill>
                  <a:srgbClr val="115182"/>
                </a:solidFill>
                <a:latin typeface="Montserrat"/>
              </a:rPr>
              <a:t>Schedule Demo at</a:t>
            </a:r>
          </a:p>
          <a:p>
            <a:pPr>
              <a:lnSpc>
                <a:spcPts val="3189"/>
              </a:lnSpc>
            </a:pPr>
            <a:r>
              <a:rPr lang="en-US" sz="3254">
                <a:solidFill>
                  <a:srgbClr val="115182"/>
                </a:solidFill>
                <a:latin typeface="Montserrat Bold"/>
              </a:rPr>
              <a:t>planbox.com/</a:t>
            </a:r>
            <a:r>
              <a:rPr lang="en-US" sz="3254">
                <a:solidFill>
                  <a:srgbClr val="F79420"/>
                </a:solidFill>
                <a:latin typeface="Montserrat Bold"/>
              </a:rPr>
              <a:t>demo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5454" y="2988413"/>
            <a:ext cx="487263" cy="487263"/>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5454" y="4237583"/>
            <a:ext cx="487263" cy="487263"/>
          </a:xfrm>
          <a:prstGeom prst="rect">
            <a:avLst/>
          </a:prstGeom>
        </p:spPr>
      </p:pic>
      <p:pic>
        <p:nvPicPr>
          <p:cNvPr id="4" name="Picture 4"/>
          <p:cNvPicPr>
            <a:picLocks noChangeAspect="1"/>
          </p:cNvPicPr>
          <p:nvPr/>
        </p:nvPicPr>
        <p:blipFill>
          <a:blip r:embed="rId4"/>
          <a:srcRect/>
          <a:stretch>
            <a:fillRect/>
          </a:stretch>
        </p:blipFill>
        <p:spPr>
          <a:xfrm>
            <a:off x="189699" y="8969230"/>
            <a:ext cx="17908602" cy="999364"/>
          </a:xfrm>
          <a:prstGeom prst="rect">
            <a:avLst/>
          </a:prstGeom>
        </p:spPr>
      </p:pic>
      <p:grpSp>
        <p:nvGrpSpPr>
          <p:cNvPr id="5" name="Group 5"/>
          <p:cNvGrpSpPr/>
          <p:nvPr/>
        </p:nvGrpSpPr>
        <p:grpSpPr>
          <a:xfrm>
            <a:off x="-1308076" y="-1707787"/>
            <a:ext cx="20904153" cy="3892400"/>
            <a:chOff x="0" y="0"/>
            <a:chExt cx="5330016" cy="992461"/>
          </a:xfrm>
        </p:grpSpPr>
        <p:sp>
          <p:nvSpPr>
            <p:cNvPr id="6" name="Freeform 6"/>
            <p:cNvSpPr/>
            <p:nvPr/>
          </p:nvSpPr>
          <p:spPr>
            <a:xfrm>
              <a:off x="0" y="0"/>
              <a:ext cx="5330016" cy="992461"/>
            </a:xfrm>
            <a:custGeom>
              <a:avLst/>
              <a:gdLst/>
              <a:ahLst/>
              <a:cxnLst/>
              <a:rect l="l" t="t" r="r" b="b"/>
              <a:pathLst>
                <a:path w="5330016" h="992461">
                  <a:moveTo>
                    <a:pt x="0" y="0"/>
                  </a:moveTo>
                  <a:lnTo>
                    <a:pt x="5330016" y="0"/>
                  </a:lnTo>
                  <a:lnTo>
                    <a:pt x="5330016" y="992461"/>
                  </a:lnTo>
                  <a:lnTo>
                    <a:pt x="0" y="992461"/>
                  </a:lnTo>
                  <a:close/>
                </a:path>
              </a:pathLst>
            </a:custGeom>
            <a:solidFill>
              <a:srgbClr val="A0D9F6"/>
            </a:solidFill>
            <a:ln w="38100">
              <a:solidFill>
                <a:srgbClr val="115182"/>
              </a:solidFill>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5454" y="5486753"/>
            <a:ext cx="487263" cy="487263"/>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5454" y="6736015"/>
            <a:ext cx="487263" cy="487263"/>
          </a:xfrm>
          <a:prstGeom prst="rect">
            <a:avLst/>
          </a:prstGeom>
        </p:spPr>
      </p:pic>
      <p:pic>
        <p:nvPicPr>
          <p:cNvPr id="10" name="Picture 10"/>
          <p:cNvPicPr>
            <a:picLocks noChangeAspect="1"/>
          </p:cNvPicPr>
          <p:nvPr/>
        </p:nvPicPr>
        <p:blipFill>
          <a:blip r:embed="rId5"/>
          <a:srcRect l="2915" t="1492" r="9064" b="20320"/>
          <a:stretch>
            <a:fillRect/>
          </a:stretch>
        </p:blipFill>
        <p:spPr>
          <a:xfrm>
            <a:off x="8026681" y="2759671"/>
            <a:ext cx="9765256" cy="4554049"/>
          </a:xfrm>
          <a:prstGeom prst="rect">
            <a:avLst/>
          </a:prstGeom>
        </p:spPr>
      </p:pic>
      <p:grpSp>
        <p:nvGrpSpPr>
          <p:cNvPr id="11" name="Group 11"/>
          <p:cNvGrpSpPr/>
          <p:nvPr/>
        </p:nvGrpSpPr>
        <p:grpSpPr>
          <a:xfrm>
            <a:off x="-227113" y="8037620"/>
            <a:ext cx="18698760" cy="712535"/>
            <a:chOff x="0" y="0"/>
            <a:chExt cx="4924776" cy="187663"/>
          </a:xfrm>
        </p:grpSpPr>
        <p:sp>
          <p:nvSpPr>
            <p:cNvPr id="12" name="Freeform 12"/>
            <p:cNvSpPr/>
            <p:nvPr/>
          </p:nvSpPr>
          <p:spPr>
            <a:xfrm>
              <a:off x="0" y="0"/>
              <a:ext cx="4924776" cy="187663"/>
            </a:xfrm>
            <a:custGeom>
              <a:avLst/>
              <a:gdLst/>
              <a:ahLst/>
              <a:cxnLst/>
              <a:rect l="l" t="t" r="r" b="b"/>
              <a:pathLst>
                <a:path w="4924776" h="187663">
                  <a:moveTo>
                    <a:pt x="0" y="0"/>
                  </a:moveTo>
                  <a:lnTo>
                    <a:pt x="4924776" y="0"/>
                  </a:lnTo>
                  <a:lnTo>
                    <a:pt x="4924776" y="187663"/>
                  </a:lnTo>
                  <a:lnTo>
                    <a:pt x="0" y="187663"/>
                  </a:lnTo>
                  <a:close/>
                </a:path>
              </a:pathLst>
            </a:custGeom>
            <a:solidFill>
              <a:srgbClr val="A0D9F6"/>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967925" y="776522"/>
            <a:ext cx="2873814" cy="906823"/>
          </a:xfrm>
          <a:prstGeom prst="rect">
            <a:avLst/>
          </a:prstGeom>
        </p:spPr>
        <p:txBody>
          <a:bodyPr lIns="0" tIns="0" rIns="0" bIns="0" rtlCol="0" anchor="t">
            <a:spAutoFit/>
          </a:bodyPr>
          <a:lstStyle/>
          <a:p>
            <a:pPr algn="just">
              <a:lnSpc>
                <a:spcPts val="6510"/>
              </a:lnSpc>
            </a:pPr>
            <a:r>
              <a:rPr lang="en-US" sz="7569" spc="-113">
                <a:solidFill>
                  <a:srgbClr val="115182"/>
                </a:solidFill>
                <a:latin typeface="Montserrat Classic Bold"/>
              </a:rPr>
              <a:t>2023</a:t>
            </a:r>
          </a:p>
        </p:txBody>
      </p:sp>
      <p:sp>
        <p:nvSpPr>
          <p:cNvPr id="15" name="TextBox 15"/>
          <p:cNvSpPr txBox="1"/>
          <p:nvPr/>
        </p:nvSpPr>
        <p:spPr>
          <a:xfrm>
            <a:off x="1456648" y="2940772"/>
            <a:ext cx="6203673" cy="3450906"/>
          </a:xfrm>
          <a:prstGeom prst="rect">
            <a:avLst/>
          </a:prstGeom>
        </p:spPr>
        <p:txBody>
          <a:bodyPr lIns="0" tIns="0" rIns="0" bIns="0" rtlCol="0" anchor="t">
            <a:spAutoFit/>
          </a:bodyPr>
          <a:lstStyle/>
          <a:p>
            <a:pPr>
              <a:lnSpc>
                <a:spcPts val="3432"/>
              </a:lnSpc>
            </a:pPr>
            <a:r>
              <a:rPr lang="en-US" sz="3177">
                <a:solidFill>
                  <a:srgbClr val="115182"/>
                </a:solidFill>
                <a:latin typeface="Montserrat"/>
              </a:rPr>
              <a:t>Based on the ISO 56002 Guidance Standard for IMS</a:t>
            </a:r>
          </a:p>
          <a:p>
            <a:pPr>
              <a:lnSpc>
                <a:spcPts val="3432"/>
              </a:lnSpc>
            </a:pPr>
            <a:endParaRPr lang="en-US" sz="3177">
              <a:solidFill>
                <a:srgbClr val="115182"/>
              </a:solidFill>
              <a:latin typeface="Montserrat"/>
            </a:endParaRPr>
          </a:p>
          <a:p>
            <a:pPr>
              <a:lnSpc>
                <a:spcPts val="3432"/>
              </a:lnSpc>
            </a:pPr>
            <a:r>
              <a:rPr lang="en-US" sz="3177">
                <a:solidFill>
                  <a:srgbClr val="115182"/>
                </a:solidFill>
                <a:latin typeface="Montserrat"/>
              </a:rPr>
              <a:t>Benchmark your innovation management approaches</a:t>
            </a:r>
          </a:p>
          <a:p>
            <a:pPr>
              <a:lnSpc>
                <a:spcPts val="3432"/>
              </a:lnSpc>
            </a:pPr>
            <a:endParaRPr lang="en-US" sz="3177">
              <a:solidFill>
                <a:srgbClr val="115182"/>
              </a:solidFill>
              <a:latin typeface="Montserrat"/>
            </a:endParaRPr>
          </a:p>
          <a:p>
            <a:pPr>
              <a:lnSpc>
                <a:spcPts val="3432"/>
              </a:lnSpc>
            </a:pPr>
            <a:r>
              <a:rPr lang="en-US" sz="3177">
                <a:solidFill>
                  <a:srgbClr val="115182"/>
                </a:solidFill>
                <a:latin typeface="Montserrat"/>
              </a:rPr>
              <a:t>Participants receive a copy of the survey report in Fall 2023</a:t>
            </a:r>
          </a:p>
        </p:txBody>
      </p:sp>
      <p:sp>
        <p:nvSpPr>
          <p:cNvPr id="16" name="TextBox 16"/>
          <p:cNvSpPr txBox="1"/>
          <p:nvPr/>
        </p:nvSpPr>
        <p:spPr>
          <a:xfrm>
            <a:off x="1483171" y="6777245"/>
            <a:ext cx="5977343" cy="452429"/>
          </a:xfrm>
          <a:prstGeom prst="rect">
            <a:avLst/>
          </a:prstGeom>
        </p:spPr>
        <p:txBody>
          <a:bodyPr lIns="0" tIns="0" rIns="0" bIns="0" rtlCol="0" anchor="t">
            <a:spAutoFit/>
          </a:bodyPr>
          <a:lstStyle/>
          <a:p>
            <a:pPr>
              <a:lnSpc>
                <a:spcPts val="3407"/>
              </a:lnSpc>
            </a:pPr>
            <a:r>
              <a:rPr lang="en-US" sz="3308">
                <a:solidFill>
                  <a:srgbClr val="115182"/>
                </a:solidFill>
                <a:latin typeface="Montserrat Classic Bold"/>
              </a:rPr>
              <a:t>Open until </a:t>
            </a:r>
            <a:r>
              <a:rPr lang="en-US" sz="3308">
                <a:solidFill>
                  <a:srgbClr val="F79420"/>
                </a:solidFill>
                <a:latin typeface="Montserrat Classic Bold"/>
              </a:rPr>
              <a:t>June 30th</a:t>
            </a:r>
            <a:r>
              <a:rPr lang="en-US" sz="3308">
                <a:solidFill>
                  <a:srgbClr val="115182"/>
                </a:solidFill>
                <a:latin typeface="Montserrat Classic Bold"/>
              </a:rPr>
              <a:t>,</a:t>
            </a:r>
            <a:r>
              <a:rPr lang="en-US" sz="3308">
                <a:solidFill>
                  <a:srgbClr val="F79420"/>
                </a:solidFill>
                <a:latin typeface="Montserrat Classic Bold"/>
              </a:rPr>
              <a:t> </a:t>
            </a:r>
            <a:r>
              <a:rPr lang="en-US" sz="3308">
                <a:solidFill>
                  <a:srgbClr val="115182"/>
                </a:solidFill>
                <a:latin typeface="Montserrat Classic Bold"/>
              </a:rPr>
              <a:t>2023</a:t>
            </a:r>
          </a:p>
        </p:txBody>
      </p:sp>
      <p:sp>
        <p:nvSpPr>
          <p:cNvPr id="17" name="TextBox 17"/>
          <p:cNvSpPr txBox="1"/>
          <p:nvPr/>
        </p:nvSpPr>
        <p:spPr>
          <a:xfrm>
            <a:off x="3630093" y="873955"/>
            <a:ext cx="10767900" cy="667779"/>
          </a:xfrm>
          <a:prstGeom prst="rect">
            <a:avLst/>
          </a:prstGeom>
        </p:spPr>
        <p:txBody>
          <a:bodyPr lIns="0" tIns="0" rIns="0" bIns="0" rtlCol="0" anchor="t">
            <a:spAutoFit/>
          </a:bodyPr>
          <a:lstStyle/>
          <a:p>
            <a:pPr algn="just">
              <a:lnSpc>
                <a:spcPts val="4763"/>
              </a:lnSpc>
            </a:pPr>
            <a:r>
              <a:rPr lang="en-US" sz="5538" spc="-83">
                <a:solidFill>
                  <a:srgbClr val="115182"/>
                </a:solidFill>
                <a:latin typeface="Montserrat Classic"/>
              </a:rPr>
              <a:t>State of Corporate Innovation</a:t>
            </a:r>
          </a:p>
        </p:txBody>
      </p:sp>
      <p:sp>
        <p:nvSpPr>
          <p:cNvPr id="18" name="TextBox 18"/>
          <p:cNvSpPr txBox="1"/>
          <p:nvPr/>
        </p:nvSpPr>
        <p:spPr>
          <a:xfrm>
            <a:off x="13879414" y="776522"/>
            <a:ext cx="3379886" cy="906129"/>
          </a:xfrm>
          <a:prstGeom prst="rect">
            <a:avLst/>
          </a:prstGeom>
        </p:spPr>
        <p:txBody>
          <a:bodyPr lIns="0" tIns="0" rIns="0" bIns="0" rtlCol="0" anchor="t">
            <a:spAutoFit/>
          </a:bodyPr>
          <a:lstStyle/>
          <a:p>
            <a:pPr algn="ctr">
              <a:lnSpc>
                <a:spcPts val="6510"/>
              </a:lnSpc>
            </a:pPr>
            <a:r>
              <a:rPr lang="en-US" sz="7569" spc="-113">
                <a:solidFill>
                  <a:srgbClr val="F79420"/>
                </a:solidFill>
                <a:latin typeface="Montserrat Classic Bold"/>
              </a:rPr>
              <a:t>Survey</a:t>
            </a:r>
          </a:p>
        </p:txBody>
      </p:sp>
      <p:sp>
        <p:nvSpPr>
          <p:cNvPr id="19" name="TextBox 19"/>
          <p:cNvSpPr txBox="1"/>
          <p:nvPr/>
        </p:nvSpPr>
        <p:spPr>
          <a:xfrm>
            <a:off x="6033606" y="8000960"/>
            <a:ext cx="6220788" cy="700130"/>
          </a:xfrm>
          <a:prstGeom prst="rect">
            <a:avLst/>
          </a:prstGeom>
        </p:spPr>
        <p:txBody>
          <a:bodyPr lIns="0" tIns="0" rIns="0" bIns="0" rtlCol="0" anchor="t">
            <a:spAutoFit/>
          </a:bodyPr>
          <a:lstStyle/>
          <a:p>
            <a:pPr algn="ctr">
              <a:lnSpc>
                <a:spcPts val="5714"/>
              </a:lnSpc>
            </a:pPr>
            <a:r>
              <a:rPr lang="en-US" sz="4081">
                <a:solidFill>
                  <a:srgbClr val="115182"/>
                </a:solidFill>
                <a:latin typeface="Montserrat Classic Bold"/>
              </a:rPr>
              <a:t>IN PARTNERSHIP WITH:</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46647" y="4728355"/>
            <a:ext cx="620995" cy="62099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6647" y="5655570"/>
            <a:ext cx="620995" cy="62099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9050" y="8573791"/>
            <a:ext cx="1886310" cy="172204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95579" y="-264375"/>
            <a:ext cx="10374273" cy="10949100"/>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382396" y="2884027"/>
            <a:ext cx="8272671" cy="451894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821878" y="1719614"/>
            <a:ext cx="1041321" cy="111222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998071" y="1932038"/>
            <a:ext cx="1041321" cy="1112225"/>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70421" y="1580319"/>
            <a:ext cx="1041321" cy="1112225"/>
          </a:xfrm>
          <a:prstGeom prst="rect">
            <a:avLst/>
          </a:prstGeom>
        </p:spPr>
      </p:pic>
      <p:pic>
        <p:nvPicPr>
          <p:cNvPr id="10" name="Picture 10"/>
          <p:cNvPicPr>
            <a:picLocks noChangeAspect="1"/>
          </p:cNvPicPr>
          <p:nvPr/>
        </p:nvPicPr>
        <p:blipFill>
          <a:blip r:embed="rId14"/>
          <a:srcRect l="8599" t="22049" r="8599" b="21498"/>
          <a:stretch>
            <a:fillRect/>
          </a:stretch>
        </p:blipFill>
        <p:spPr>
          <a:xfrm>
            <a:off x="9417058" y="7919822"/>
            <a:ext cx="3937736" cy="1073863"/>
          </a:xfrm>
          <a:prstGeom prst="rect">
            <a:avLst/>
          </a:prstGeom>
        </p:spPr>
      </p:pic>
      <p:pic>
        <p:nvPicPr>
          <p:cNvPr id="11" name="Picture 11"/>
          <p:cNvPicPr>
            <a:picLocks noChangeAspect="1"/>
          </p:cNvPicPr>
          <p:nvPr/>
        </p:nvPicPr>
        <p:blipFill>
          <a:blip r:embed="rId15"/>
          <a:srcRect/>
          <a:stretch>
            <a:fillRect/>
          </a:stretch>
        </p:blipFill>
        <p:spPr>
          <a:xfrm>
            <a:off x="13870739" y="8034916"/>
            <a:ext cx="3749666" cy="843675"/>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46647" y="6581365"/>
            <a:ext cx="620995" cy="620995"/>
          </a:xfrm>
          <a:prstGeom prst="rect">
            <a:avLst/>
          </a:prstGeom>
        </p:spPr>
      </p:pic>
      <p:sp>
        <p:nvSpPr>
          <p:cNvPr id="13" name="TextBox 13"/>
          <p:cNvSpPr txBox="1"/>
          <p:nvPr/>
        </p:nvSpPr>
        <p:spPr>
          <a:xfrm>
            <a:off x="1123950" y="2524643"/>
            <a:ext cx="7408368" cy="1300339"/>
          </a:xfrm>
          <a:prstGeom prst="rect">
            <a:avLst/>
          </a:prstGeom>
        </p:spPr>
        <p:txBody>
          <a:bodyPr lIns="0" tIns="0" rIns="0" bIns="0" rtlCol="0" anchor="t">
            <a:spAutoFit/>
          </a:bodyPr>
          <a:lstStyle/>
          <a:p>
            <a:pPr>
              <a:lnSpc>
                <a:spcPts val="9947"/>
              </a:lnSpc>
            </a:pPr>
            <a:r>
              <a:rPr lang="en-US" sz="9384">
                <a:solidFill>
                  <a:srgbClr val="115182"/>
                </a:solidFill>
                <a:latin typeface="Montserrat Classic Bold"/>
              </a:rPr>
              <a:t>Questions?</a:t>
            </a:r>
          </a:p>
        </p:txBody>
      </p:sp>
      <p:sp>
        <p:nvSpPr>
          <p:cNvPr id="14" name="TextBox 14"/>
          <p:cNvSpPr txBox="1"/>
          <p:nvPr/>
        </p:nvSpPr>
        <p:spPr>
          <a:xfrm>
            <a:off x="2208456" y="4722532"/>
            <a:ext cx="5802645" cy="523875"/>
          </a:xfrm>
          <a:prstGeom prst="rect">
            <a:avLst/>
          </a:prstGeom>
        </p:spPr>
        <p:txBody>
          <a:bodyPr lIns="0" tIns="0" rIns="0" bIns="0" rtlCol="0" anchor="t">
            <a:spAutoFit/>
          </a:bodyPr>
          <a:lstStyle/>
          <a:p>
            <a:pPr>
              <a:lnSpc>
                <a:spcPts val="4200"/>
              </a:lnSpc>
            </a:pPr>
            <a:r>
              <a:rPr lang="en-US" sz="3000">
                <a:solidFill>
                  <a:srgbClr val="115182"/>
                </a:solidFill>
                <a:latin typeface="Montserrat Classic"/>
              </a:rPr>
              <a:t>innovate@planbox.com</a:t>
            </a:r>
          </a:p>
        </p:txBody>
      </p:sp>
      <p:sp>
        <p:nvSpPr>
          <p:cNvPr id="15" name="TextBox 15"/>
          <p:cNvSpPr txBox="1"/>
          <p:nvPr/>
        </p:nvSpPr>
        <p:spPr>
          <a:xfrm>
            <a:off x="2208456" y="5670811"/>
            <a:ext cx="5802645" cy="523875"/>
          </a:xfrm>
          <a:prstGeom prst="rect">
            <a:avLst/>
          </a:prstGeom>
        </p:spPr>
        <p:txBody>
          <a:bodyPr lIns="0" tIns="0" rIns="0" bIns="0" rtlCol="0" anchor="t">
            <a:spAutoFit/>
          </a:bodyPr>
          <a:lstStyle/>
          <a:p>
            <a:pPr>
              <a:lnSpc>
                <a:spcPts val="4200"/>
              </a:lnSpc>
            </a:pPr>
            <a:r>
              <a:rPr lang="en-US" sz="3000">
                <a:solidFill>
                  <a:srgbClr val="115182"/>
                </a:solidFill>
                <a:latin typeface="Montserrat Classic"/>
              </a:rPr>
              <a:t>www.planbox.com</a:t>
            </a:r>
          </a:p>
        </p:txBody>
      </p:sp>
      <p:sp>
        <p:nvSpPr>
          <p:cNvPr id="16" name="TextBox 16"/>
          <p:cNvSpPr txBox="1"/>
          <p:nvPr/>
        </p:nvSpPr>
        <p:spPr>
          <a:xfrm>
            <a:off x="2208456" y="6596588"/>
            <a:ext cx="5802645" cy="523875"/>
          </a:xfrm>
          <a:prstGeom prst="rect">
            <a:avLst/>
          </a:prstGeom>
        </p:spPr>
        <p:txBody>
          <a:bodyPr lIns="0" tIns="0" rIns="0" bIns="0" rtlCol="0" anchor="t">
            <a:spAutoFit/>
          </a:bodyPr>
          <a:lstStyle/>
          <a:p>
            <a:pPr>
              <a:lnSpc>
                <a:spcPts val="4200"/>
              </a:lnSpc>
            </a:pPr>
            <a:r>
              <a:rPr lang="en-US" sz="3000">
                <a:solidFill>
                  <a:srgbClr val="115182"/>
                </a:solidFill>
                <a:latin typeface="Montserrat Classic"/>
              </a:rPr>
              <a:t>1-855-752-6269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61813" y="2116001"/>
            <a:ext cx="1197097" cy="814930"/>
            <a:chOff x="0" y="0"/>
            <a:chExt cx="950789" cy="647254"/>
          </a:xfrm>
        </p:grpSpPr>
        <p:sp>
          <p:nvSpPr>
            <p:cNvPr id="3" name="Freeform 3"/>
            <p:cNvSpPr/>
            <p:nvPr/>
          </p:nvSpPr>
          <p:spPr>
            <a:xfrm>
              <a:off x="0" y="0"/>
              <a:ext cx="950789" cy="647254"/>
            </a:xfrm>
            <a:custGeom>
              <a:avLst/>
              <a:gdLst/>
              <a:ahLst/>
              <a:cxnLst/>
              <a:rect l="l" t="t" r="r" b="b"/>
              <a:pathLst>
                <a:path w="950789" h="647254">
                  <a:moveTo>
                    <a:pt x="0" y="0"/>
                  </a:moveTo>
                  <a:lnTo>
                    <a:pt x="0" y="647254"/>
                  </a:lnTo>
                  <a:lnTo>
                    <a:pt x="950789" y="647254"/>
                  </a:lnTo>
                  <a:lnTo>
                    <a:pt x="950789" y="0"/>
                  </a:lnTo>
                  <a:lnTo>
                    <a:pt x="0" y="0"/>
                  </a:lnTo>
                  <a:close/>
                  <a:moveTo>
                    <a:pt x="889829" y="586294"/>
                  </a:moveTo>
                  <a:lnTo>
                    <a:pt x="59690" y="586294"/>
                  </a:lnTo>
                  <a:lnTo>
                    <a:pt x="59690" y="59690"/>
                  </a:lnTo>
                  <a:lnTo>
                    <a:pt x="889829" y="59690"/>
                  </a:lnTo>
                  <a:lnTo>
                    <a:pt x="889829" y="586294"/>
                  </a:lnTo>
                  <a:close/>
                </a:path>
              </a:pathLst>
            </a:custGeom>
            <a:solidFill>
              <a:srgbClr val="A0D9F6"/>
            </a:solidFill>
          </p:spPr>
        </p:sp>
      </p:grpSp>
      <p:grpSp>
        <p:nvGrpSpPr>
          <p:cNvPr id="4" name="Group 4"/>
          <p:cNvGrpSpPr/>
          <p:nvPr/>
        </p:nvGrpSpPr>
        <p:grpSpPr>
          <a:xfrm>
            <a:off x="5620810" y="2116001"/>
            <a:ext cx="12032926" cy="814930"/>
            <a:chOff x="0" y="0"/>
            <a:chExt cx="3169166" cy="214632"/>
          </a:xfrm>
        </p:grpSpPr>
        <p:sp>
          <p:nvSpPr>
            <p:cNvPr id="5" name="Freeform 5"/>
            <p:cNvSpPr/>
            <p:nvPr/>
          </p:nvSpPr>
          <p:spPr>
            <a:xfrm>
              <a:off x="0" y="0"/>
              <a:ext cx="3169166" cy="214632"/>
            </a:xfrm>
            <a:custGeom>
              <a:avLst/>
              <a:gdLst/>
              <a:ahLst/>
              <a:cxnLst/>
              <a:rect l="l" t="t" r="r" b="b"/>
              <a:pathLst>
                <a:path w="3169166" h="214632">
                  <a:moveTo>
                    <a:pt x="0" y="0"/>
                  </a:moveTo>
                  <a:lnTo>
                    <a:pt x="3169166" y="0"/>
                  </a:lnTo>
                  <a:lnTo>
                    <a:pt x="3169166" y="214632"/>
                  </a:lnTo>
                  <a:lnTo>
                    <a:pt x="0" y="214632"/>
                  </a:lnTo>
                  <a:close/>
                </a:path>
              </a:pathLst>
            </a:custGeom>
            <a:solidFill>
              <a:srgbClr val="A0D9F6"/>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5620810" y="3083331"/>
            <a:ext cx="12032926" cy="814930"/>
            <a:chOff x="0" y="0"/>
            <a:chExt cx="3169166" cy="214632"/>
          </a:xfrm>
        </p:grpSpPr>
        <p:sp>
          <p:nvSpPr>
            <p:cNvPr id="8" name="Freeform 8"/>
            <p:cNvSpPr/>
            <p:nvPr/>
          </p:nvSpPr>
          <p:spPr>
            <a:xfrm>
              <a:off x="0" y="0"/>
              <a:ext cx="3169166" cy="214632"/>
            </a:xfrm>
            <a:custGeom>
              <a:avLst/>
              <a:gdLst/>
              <a:ahLst/>
              <a:cxnLst/>
              <a:rect l="l" t="t" r="r" b="b"/>
              <a:pathLst>
                <a:path w="3169166" h="214632">
                  <a:moveTo>
                    <a:pt x="0" y="0"/>
                  </a:moveTo>
                  <a:lnTo>
                    <a:pt x="3169166" y="0"/>
                  </a:lnTo>
                  <a:lnTo>
                    <a:pt x="3169166" y="214632"/>
                  </a:lnTo>
                  <a:lnTo>
                    <a:pt x="0" y="214632"/>
                  </a:lnTo>
                  <a:close/>
                </a:path>
              </a:pathLst>
            </a:custGeom>
            <a:solidFill>
              <a:srgbClr val="A0D9F6"/>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37732" y="3654513"/>
            <a:ext cx="7218569" cy="7618543"/>
          </a:xfrm>
          <a:prstGeom prst="rect">
            <a:avLst/>
          </a:prstGeom>
        </p:spPr>
      </p:pic>
      <p:grpSp>
        <p:nvGrpSpPr>
          <p:cNvPr id="11" name="Group 11"/>
          <p:cNvGrpSpPr/>
          <p:nvPr/>
        </p:nvGrpSpPr>
        <p:grpSpPr>
          <a:xfrm>
            <a:off x="4461813" y="3083331"/>
            <a:ext cx="1197097" cy="814930"/>
            <a:chOff x="0" y="0"/>
            <a:chExt cx="950789" cy="647254"/>
          </a:xfrm>
        </p:grpSpPr>
        <p:sp>
          <p:nvSpPr>
            <p:cNvPr id="12" name="Freeform 12"/>
            <p:cNvSpPr/>
            <p:nvPr/>
          </p:nvSpPr>
          <p:spPr>
            <a:xfrm>
              <a:off x="0" y="0"/>
              <a:ext cx="950789" cy="647254"/>
            </a:xfrm>
            <a:custGeom>
              <a:avLst/>
              <a:gdLst/>
              <a:ahLst/>
              <a:cxnLst/>
              <a:rect l="l" t="t" r="r" b="b"/>
              <a:pathLst>
                <a:path w="950789" h="647254">
                  <a:moveTo>
                    <a:pt x="0" y="0"/>
                  </a:moveTo>
                  <a:lnTo>
                    <a:pt x="0" y="647254"/>
                  </a:lnTo>
                  <a:lnTo>
                    <a:pt x="950789" y="647254"/>
                  </a:lnTo>
                  <a:lnTo>
                    <a:pt x="950789" y="0"/>
                  </a:lnTo>
                  <a:lnTo>
                    <a:pt x="0" y="0"/>
                  </a:lnTo>
                  <a:close/>
                  <a:moveTo>
                    <a:pt x="889829" y="586294"/>
                  </a:moveTo>
                  <a:lnTo>
                    <a:pt x="59690" y="586294"/>
                  </a:lnTo>
                  <a:lnTo>
                    <a:pt x="59690" y="59690"/>
                  </a:lnTo>
                  <a:lnTo>
                    <a:pt x="889829" y="59690"/>
                  </a:lnTo>
                  <a:lnTo>
                    <a:pt x="889829" y="586294"/>
                  </a:lnTo>
                  <a:close/>
                </a:path>
              </a:pathLst>
            </a:custGeom>
            <a:solidFill>
              <a:srgbClr val="A0D9F6"/>
            </a:solidFill>
          </p:spPr>
        </p:sp>
      </p:grpSp>
      <p:grpSp>
        <p:nvGrpSpPr>
          <p:cNvPr id="13" name="Group 13"/>
          <p:cNvGrpSpPr/>
          <p:nvPr/>
        </p:nvGrpSpPr>
        <p:grpSpPr>
          <a:xfrm>
            <a:off x="5620810" y="4050661"/>
            <a:ext cx="12032926" cy="814930"/>
            <a:chOff x="0" y="0"/>
            <a:chExt cx="3169166" cy="214632"/>
          </a:xfrm>
        </p:grpSpPr>
        <p:sp>
          <p:nvSpPr>
            <p:cNvPr id="14" name="Freeform 14"/>
            <p:cNvSpPr/>
            <p:nvPr/>
          </p:nvSpPr>
          <p:spPr>
            <a:xfrm>
              <a:off x="0" y="0"/>
              <a:ext cx="3169166" cy="214632"/>
            </a:xfrm>
            <a:custGeom>
              <a:avLst/>
              <a:gdLst/>
              <a:ahLst/>
              <a:cxnLst/>
              <a:rect l="l" t="t" r="r" b="b"/>
              <a:pathLst>
                <a:path w="3169166" h="214632">
                  <a:moveTo>
                    <a:pt x="0" y="0"/>
                  </a:moveTo>
                  <a:lnTo>
                    <a:pt x="3169166" y="0"/>
                  </a:lnTo>
                  <a:lnTo>
                    <a:pt x="3169166" y="214632"/>
                  </a:lnTo>
                  <a:lnTo>
                    <a:pt x="0" y="214632"/>
                  </a:lnTo>
                  <a:close/>
                </a:path>
              </a:pathLst>
            </a:custGeom>
            <a:solidFill>
              <a:srgbClr val="A0D9F6"/>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5620810" y="5017990"/>
            <a:ext cx="12032926" cy="814930"/>
            <a:chOff x="0" y="0"/>
            <a:chExt cx="3169166" cy="214632"/>
          </a:xfrm>
        </p:grpSpPr>
        <p:sp>
          <p:nvSpPr>
            <p:cNvPr id="17" name="Freeform 17"/>
            <p:cNvSpPr/>
            <p:nvPr/>
          </p:nvSpPr>
          <p:spPr>
            <a:xfrm>
              <a:off x="0" y="0"/>
              <a:ext cx="3169166" cy="214632"/>
            </a:xfrm>
            <a:custGeom>
              <a:avLst/>
              <a:gdLst/>
              <a:ahLst/>
              <a:cxnLst/>
              <a:rect l="l" t="t" r="r" b="b"/>
              <a:pathLst>
                <a:path w="3169166" h="214632">
                  <a:moveTo>
                    <a:pt x="0" y="0"/>
                  </a:moveTo>
                  <a:lnTo>
                    <a:pt x="3169166" y="0"/>
                  </a:lnTo>
                  <a:lnTo>
                    <a:pt x="3169166" y="214632"/>
                  </a:lnTo>
                  <a:lnTo>
                    <a:pt x="0" y="214632"/>
                  </a:lnTo>
                  <a:close/>
                </a:path>
              </a:pathLst>
            </a:custGeom>
            <a:solidFill>
              <a:srgbClr val="A0D9F6"/>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4461813" y="4050661"/>
            <a:ext cx="1197097" cy="814930"/>
            <a:chOff x="0" y="0"/>
            <a:chExt cx="950789" cy="647254"/>
          </a:xfrm>
        </p:grpSpPr>
        <p:sp>
          <p:nvSpPr>
            <p:cNvPr id="20" name="Freeform 20"/>
            <p:cNvSpPr/>
            <p:nvPr/>
          </p:nvSpPr>
          <p:spPr>
            <a:xfrm>
              <a:off x="0" y="0"/>
              <a:ext cx="950789" cy="647254"/>
            </a:xfrm>
            <a:custGeom>
              <a:avLst/>
              <a:gdLst/>
              <a:ahLst/>
              <a:cxnLst/>
              <a:rect l="l" t="t" r="r" b="b"/>
              <a:pathLst>
                <a:path w="950789" h="647254">
                  <a:moveTo>
                    <a:pt x="0" y="0"/>
                  </a:moveTo>
                  <a:lnTo>
                    <a:pt x="0" y="647254"/>
                  </a:lnTo>
                  <a:lnTo>
                    <a:pt x="950789" y="647254"/>
                  </a:lnTo>
                  <a:lnTo>
                    <a:pt x="950789" y="0"/>
                  </a:lnTo>
                  <a:lnTo>
                    <a:pt x="0" y="0"/>
                  </a:lnTo>
                  <a:close/>
                  <a:moveTo>
                    <a:pt x="889829" y="586294"/>
                  </a:moveTo>
                  <a:lnTo>
                    <a:pt x="59690" y="586294"/>
                  </a:lnTo>
                  <a:lnTo>
                    <a:pt x="59690" y="59690"/>
                  </a:lnTo>
                  <a:lnTo>
                    <a:pt x="889829" y="59690"/>
                  </a:lnTo>
                  <a:lnTo>
                    <a:pt x="889829" y="586294"/>
                  </a:lnTo>
                  <a:close/>
                </a:path>
              </a:pathLst>
            </a:custGeom>
            <a:solidFill>
              <a:srgbClr val="A0D9F6"/>
            </a:solidFill>
          </p:spPr>
        </p:sp>
      </p:grpSp>
      <p:grpSp>
        <p:nvGrpSpPr>
          <p:cNvPr id="21" name="Group 21"/>
          <p:cNvGrpSpPr/>
          <p:nvPr/>
        </p:nvGrpSpPr>
        <p:grpSpPr>
          <a:xfrm>
            <a:off x="4461813" y="5017990"/>
            <a:ext cx="1197097" cy="814930"/>
            <a:chOff x="0" y="0"/>
            <a:chExt cx="950789" cy="647254"/>
          </a:xfrm>
        </p:grpSpPr>
        <p:sp>
          <p:nvSpPr>
            <p:cNvPr id="22" name="Freeform 22"/>
            <p:cNvSpPr/>
            <p:nvPr/>
          </p:nvSpPr>
          <p:spPr>
            <a:xfrm>
              <a:off x="0" y="0"/>
              <a:ext cx="950789" cy="647254"/>
            </a:xfrm>
            <a:custGeom>
              <a:avLst/>
              <a:gdLst/>
              <a:ahLst/>
              <a:cxnLst/>
              <a:rect l="l" t="t" r="r" b="b"/>
              <a:pathLst>
                <a:path w="950789" h="647254">
                  <a:moveTo>
                    <a:pt x="0" y="0"/>
                  </a:moveTo>
                  <a:lnTo>
                    <a:pt x="0" y="647254"/>
                  </a:lnTo>
                  <a:lnTo>
                    <a:pt x="950789" y="647254"/>
                  </a:lnTo>
                  <a:lnTo>
                    <a:pt x="950789" y="0"/>
                  </a:lnTo>
                  <a:lnTo>
                    <a:pt x="0" y="0"/>
                  </a:lnTo>
                  <a:close/>
                  <a:moveTo>
                    <a:pt x="889829" y="586294"/>
                  </a:moveTo>
                  <a:lnTo>
                    <a:pt x="59690" y="586294"/>
                  </a:lnTo>
                  <a:lnTo>
                    <a:pt x="59690" y="59690"/>
                  </a:lnTo>
                  <a:lnTo>
                    <a:pt x="889829" y="59690"/>
                  </a:lnTo>
                  <a:lnTo>
                    <a:pt x="889829" y="586294"/>
                  </a:lnTo>
                  <a:close/>
                </a:path>
              </a:pathLst>
            </a:custGeom>
            <a:solidFill>
              <a:srgbClr val="A0D9F6"/>
            </a:solidFill>
          </p:spPr>
        </p:sp>
      </p:grpSp>
      <p:grpSp>
        <p:nvGrpSpPr>
          <p:cNvPr id="23" name="Group 23"/>
          <p:cNvGrpSpPr/>
          <p:nvPr/>
        </p:nvGrpSpPr>
        <p:grpSpPr>
          <a:xfrm>
            <a:off x="5620810" y="5985320"/>
            <a:ext cx="12032926" cy="814930"/>
            <a:chOff x="0" y="0"/>
            <a:chExt cx="3169166" cy="214632"/>
          </a:xfrm>
        </p:grpSpPr>
        <p:sp>
          <p:nvSpPr>
            <p:cNvPr id="24" name="Freeform 24"/>
            <p:cNvSpPr/>
            <p:nvPr/>
          </p:nvSpPr>
          <p:spPr>
            <a:xfrm>
              <a:off x="0" y="0"/>
              <a:ext cx="3169166" cy="214632"/>
            </a:xfrm>
            <a:custGeom>
              <a:avLst/>
              <a:gdLst/>
              <a:ahLst/>
              <a:cxnLst/>
              <a:rect l="l" t="t" r="r" b="b"/>
              <a:pathLst>
                <a:path w="3169166" h="214632">
                  <a:moveTo>
                    <a:pt x="0" y="0"/>
                  </a:moveTo>
                  <a:lnTo>
                    <a:pt x="3169166" y="0"/>
                  </a:lnTo>
                  <a:lnTo>
                    <a:pt x="3169166" y="214632"/>
                  </a:lnTo>
                  <a:lnTo>
                    <a:pt x="0" y="214632"/>
                  </a:lnTo>
                  <a:close/>
                </a:path>
              </a:pathLst>
            </a:custGeom>
            <a:solidFill>
              <a:srgbClr val="A0D9F6"/>
            </a:solidFill>
          </p:spPr>
        </p:sp>
        <p:sp>
          <p:nvSpPr>
            <p:cNvPr id="25" name="TextBox 2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a:off x="4461813" y="5985320"/>
            <a:ext cx="1197097" cy="814930"/>
            <a:chOff x="0" y="0"/>
            <a:chExt cx="950789" cy="647254"/>
          </a:xfrm>
        </p:grpSpPr>
        <p:sp>
          <p:nvSpPr>
            <p:cNvPr id="27" name="Freeform 27"/>
            <p:cNvSpPr/>
            <p:nvPr/>
          </p:nvSpPr>
          <p:spPr>
            <a:xfrm>
              <a:off x="0" y="0"/>
              <a:ext cx="950789" cy="647254"/>
            </a:xfrm>
            <a:custGeom>
              <a:avLst/>
              <a:gdLst/>
              <a:ahLst/>
              <a:cxnLst/>
              <a:rect l="l" t="t" r="r" b="b"/>
              <a:pathLst>
                <a:path w="950789" h="647254">
                  <a:moveTo>
                    <a:pt x="0" y="0"/>
                  </a:moveTo>
                  <a:lnTo>
                    <a:pt x="0" y="647254"/>
                  </a:lnTo>
                  <a:lnTo>
                    <a:pt x="950789" y="647254"/>
                  </a:lnTo>
                  <a:lnTo>
                    <a:pt x="950789" y="0"/>
                  </a:lnTo>
                  <a:lnTo>
                    <a:pt x="0" y="0"/>
                  </a:lnTo>
                  <a:close/>
                  <a:moveTo>
                    <a:pt x="889829" y="586294"/>
                  </a:moveTo>
                  <a:lnTo>
                    <a:pt x="59690" y="586294"/>
                  </a:lnTo>
                  <a:lnTo>
                    <a:pt x="59690" y="59690"/>
                  </a:lnTo>
                  <a:lnTo>
                    <a:pt x="889829" y="59690"/>
                  </a:lnTo>
                  <a:lnTo>
                    <a:pt x="889829" y="586294"/>
                  </a:lnTo>
                  <a:close/>
                </a:path>
              </a:pathLst>
            </a:custGeom>
            <a:solidFill>
              <a:srgbClr val="A0D9F6"/>
            </a:solidFill>
          </p:spPr>
        </p:sp>
      </p:grpSp>
      <p:grpSp>
        <p:nvGrpSpPr>
          <p:cNvPr id="28" name="Group 28"/>
          <p:cNvGrpSpPr/>
          <p:nvPr/>
        </p:nvGrpSpPr>
        <p:grpSpPr>
          <a:xfrm>
            <a:off x="5620810" y="6952650"/>
            <a:ext cx="12032926" cy="814930"/>
            <a:chOff x="0" y="0"/>
            <a:chExt cx="3169166" cy="214632"/>
          </a:xfrm>
        </p:grpSpPr>
        <p:sp>
          <p:nvSpPr>
            <p:cNvPr id="29" name="Freeform 29"/>
            <p:cNvSpPr/>
            <p:nvPr/>
          </p:nvSpPr>
          <p:spPr>
            <a:xfrm>
              <a:off x="0" y="0"/>
              <a:ext cx="3169166" cy="214632"/>
            </a:xfrm>
            <a:custGeom>
              <a:avLst/>
              <a:gdLst/>
              <a:ahLst/>
              <a:cxnLst/>
              <a:rect l="l" t="t" r="r" b="b"/>
              <a:pathLst>
                <a:path w="3169166" h="214632">
                  <a:moveTo>
                    <a:pt x="0" y="0"/>
                  </a:moveTo>
                  <a:lnTo>
                    <a:pt x="3169166" y="0"/>
                  </a:lnTo>
                  <a:lnTo>
                    <a:pt x="3169166" y="214632"/>
                  </a:lnTo>
                  <a:lnTo>
                    <a:pt x="0" y="214632"/>
                  </a:lnTo>
                  <a:close/>
                </a:path>
              </a:pathLst>
            </a:custGeom>
            <a:solidFill>
              <a:srgbClr val="A0D9F6"/>
            </a:solidFill>
          </p:spPr>
        </p:sp>
        <p:sp>
          <p:nvSpPr>
            <p:cNvPr id="30" name="TextBox 3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31"/>
          <p:cNvGrpSpPr/>
          <p:nvPr/>
        </p:nvGrpSpPr>
        <p:grpSpPr>
          <a:xfrm>
            <a:off x="4461813" y="6952650"/>
            <a:ext cx="1197097" cy="814930"/>
            <a:chOff x="0" y="0"/>
            <a:chExt cx="950789" cy="647254"/>
          </a:xfrm>
        </p:grpSpPr>
        <p:sp>
          <p:nvSpPr>
            <p:cNvPr id="32" name="Freeform 32"/>
            <p:cNvSpPr/>
            <p:nvPr/>
          </p:nvSpPr>
          <p:spPr>
            <a:xfrm>
              <a:off x="0" y="0"/>
              <a:ext cx="950789" cy="647254"/>
            </a:xfrm>
            <a:custGeom>
              <a:avLst/>
              <a:gdLst/>
              <a:ahLst/>
              <a:cxnLst/>
              <a:rect l="l" t="t" r="r" b="b"/>
              <a:pathLst>
                <a:path w="950789" h="647254">
                  <a:moveTo>
                    <a:pt x="0" y="0"/>
                  </a:moveTo>
                  <a:lnTo>
                    <a:pt x="0" y="647254"/>
                  </a:lnTo>
                  <a:lnTo>
                    <a:pt x="950789" y="647254"/>
                  </a:lnTo>
                  <a:lnTo>
                    <a:pt x="950789" y="0"/>
                  </a:lnTo>
                  <a:lnTo>
                    <a:pt x="0" y="0"/>
                  </a:lnTo>
                  <a:close/>
                  <a:moveTo>
                    <a:pt x="889829" y="586294"/>
                  </a:moveTo>
                  <a:lnTo>
                    <a:pt x="59690" y="586294"/>
                  </a:lnTo>
                  <a:lnTo>
                    <a:pt x="59690" y="59690"/>
                  </a:lnTo>
                  <a:lnTo>
                    <a:pt x="889829" y="59690"/>
                  </a:lnTo>
                  <a:lnTo>
                    <a:pt x="889829" y="586294"/>
                  </a:lnTo>
                  <a:close/>
                </a:path>
              </a:pathLst>
            </a:custGeom>
            <a:solidFill>
              <a:srgbClr val="A0D9F6"/>
            </a:solidFill>
          </p:spPr>
        </p:sp>
      </p:grpSp>
      <p:grpSp>
        <p:nvGrpSpPr>
          <p:cNvPr id="33" name="Group 33"/>
          <p:cNvGrpSpPr/>
          <p:nvPr/>
        </p:nvGrpSpPr>
        <p:grpSpPr>
          <a:xfrm>
            <a:off x="5620810" y="8887309"/>
            <a:ext cx="12032926" cy="814930"/>
            <a:chOff x="0" y="0"/>
            <a:chExt cx="3169166" cy="214632"/>
          </a:xfrm>
        </p:grpSpPr>
        <p:sp>
          <p:nvSpPr>
            <p:cNvPr id="34" name="Freeform 34"/>
            <p:cNvSpPr/>
            <p:nvPr/>
          </p:nvSpPr>
          <p:spPr>
            <a:xfrm>
              <a:off x="0" y="0"/>
              <a:ext cx="3169166" cy="214632"/>
            </a:xfrm>
            <a:custGeom>
              <a:avLst/>
              <a:gdLst/>
              <a:ahLst/>
              <a:cxnLst/>
              <a:rect l="l" t="t" r="r" b="b"/>
              <a:pathLst>
                <a:path w="3169166" h="214632">
                  <a:moveTo>
                    <a:pt x="0" y="0"/>
                  </a:moveTo>
                  <a:lnTo>
                    <a:pt x="3169166" y="0"/>
                  </a:lnTo>
                  <a:lnTo>
                    <a:pt x="3169166" y="214632"/>
                  </a:lnTo>
                  <a:lnTo>
                    <a:pt x="0" y="214632"/>
                  </a:lnTo>
                  <a:close/>
                </a:path>
              </a:pathLst>
            </a:custGeom>
            <a:solidFill>
              <a:srgbClr val="A0D9F6"/>
            </a:solidFill>
          </p:spPr>
        </p:sp>
        <p:sp>
          <p:nvSpPr>
            <p:cNvPr id="35" name="TextBox 3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6"/>
          <p:cNvGrpSpPr/>
          <p:nvPr/>
        </p:nvGrpSpPr>
        <p:grpSpPr>
          <a:xfrm>
            <a:off x="4461813" y="8887309"/>
            <a:ext cx="1197097" cy="814930"/>
            <a:chOff x="0" y="0"/>
            <a:chExt cx="950789" cy="647254"/>
          </a:xfrm>
        </p:grpSpPr>
        <p:sp>
          <p:nvSpPr>
            <p:cNvPr id="37" name="Freeform 37"/>
            <p:cNvSpPr/>
            <p:nvPr/>
          </p:nvSpPr>
          <p:spPr>
            <a:xfrm>
              <a:off x="0" y="0"/>
              <a:ext cx="950789" cy="647254"/>
            </a:xfrm>
            <a:custGeom>
              <a:avLst/>
              <a:gdLst/>
              <a:ahLst/>
              <a:cxnLst/>
              <a:rect l="l" t="t" r="r" b="b"/>
              <a:pathLst>
                <a:path w="950789" h="647254">
                  <a:moveTo>
                    <a:pt x="0" y="0"/>
                  </a:moveTo>
                  <a:lnTo>
                    <a:pt x="0" y="647254"/>
                  </a:lnTo>
                  <a:lnTo>
                    <a:pt x="950789" y="647254"/>
                  </a:lnTo>
                  <a:lnTo>
                    <a:pt x="950789" y="0"/>
                  </a:lnTo>
                  <a:lnTo>
                    <a:pt x="0" y="0"/>
                  </a:lnTo>
                  <a:close/>
                  <a:moveTo>
                    <a:pt x="889829" y="586294"/>
                  </a:moveTo>
                  <a:lnTo>
                    <a:pt x="59690" y="586294"/>
                  </a:lnTo>
                  <a:lnTo>
                    <a:pt x="59690" y="59690"/>
                  </a:lnTo>
                  <a:lnTo>
                    <a:pt x="889829" y="59690"/>
                  </a:lnTo>
                  <a:lnTo>
                    <a:pt x="889829" y="586294"/>
                  </a:lnTo>
                  <a:close/>
                </a:path>
              </a:pathLst>
            </a:custGeom>
            <a:solidFill>
              <a:srgbClr val="A0D9F6"/>
            </a:solidFill>
          </p:spPr>
        </p:sp>
      </p:grpSp>
      <p:pic>
        <p:nvPicPr>
          <p:cNvPr id="38" name="Picture 3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71409" y="343950"/>
            <a:ext cx="1815884" cy="1657751"/>
          </a:xfrm>
          <a:prstGeom prst="rect">
            <a:avLst/>
          </a:prstGeom>
        </p:spPr>
      </p:pic>
      <p:pic>
        <p:nvPicPr>
          <p:cNvPr id="39" name="Picture 39"/>
          <p:cNvPicPr>
            <a:picLocks noChangeAspect="1"/>
          </p:cNvPicPr>
          <p:nvPr/>
        </p:nvPicPr>
        <p:blipFill>
          <a:blip r:embed="rId6"/>
          <a:srcRect/>
          <a:stretch>
            <a:fillRect/>
          </a:stretch>
        </p:blipFill>
        <p:spPr>
          <a:xfrm>
            <a:off x="-95250" y="4178071"/>
            <a:ext cx="3833353" cy="6108929"/>
          </a:xfrm>
          <a:prstGeom prst="rect">
            <a:avLst/>
          </a:prstGeom>
        </p:spPr>
      </p:pic>
      <p:sp>
        <p:nvSpPr>
          <p:cNvPr id="40" name="TextBox 40"/>
          <p:cNvSpPr txBox="1"/>
          <p:nvPr/>
        </p:nvSpPr>
        <p:spPr>
          <a:xfrm>
            <a:off x="8753469" y="700312"/>
            <a:ext cx="8900267" cy="1082314"/>
          </a:xfrm>
          <a:prstGeom prst="rect">
            <a:avLst/>
          </a:prstGeom>
        </p:spPr>
        <p:txBody>
          <a:bodyPr lIns="0" tIns="0" rIns="0" bIns="0" rtlCol="0" anchor="t">
            <a:spAutoFit/>
          </a:bodyPr>
          <a:lstStyle/>
          <a:p>
            <a:pPr algn="r">
              <a:lnSpc>
                <a:spcPts val="8442"/>
              </a:lnSpc>
            </a:pPr>
            <a:r>
              <a:rPr lang="en-US" sz="7405">
                <a:solidFill>
                  <a:srgbClr val="115182"/>
                </a:solidFill>
                <a:latin typeface="Montserrat Classic"/>
              </a:rPr>
              <a:t>Today's Agenda</a:t>
            </a:r>
          </a:p>
        </p:txBody>
      </p:sp>
      <p:sp>
        <p:nvSpPr>
          <p:cNvPr id="41" name="TextBox 41"/>
          <p:cNvSpPr txBox="1"/>
          <p:nvPr/>
        </p:nvSpPr>
        <p:spPr>
          <a:xfrm>
            <a:off x="5841087" y="2214789"/>
            <a:ext cx="6133593" cy="514350"/>
          </a:xfrm>
          <a:prstGeom prst="rect">
            <a:avLst/>
          </a:prstGeom>
        </p:spPr>
        <p:txBody>
          <a:bodyPr lIns="0" tIns="0" rIns="0" bIns="0" rtlCol="0" anchor="t">
            <a:spAutoFit/>
          </a:bodyPr>
          <a:lstStyle/>
          <a:p>
            <a:pPr>
              <a:lnSpc>
                <a:spcPts val="4200"/>
              </a:lnSpc>
            </a:pPr>
            <a:r>
              <a:rPr lang="en-US" sz="3000">
                <a:solidFill>
                  <a:srgbClr val="000000"/>
                </a:solidFill>
                <a:latin typeface="Montserrat"/>
              </a:rPr>
              <a:t>Introduction</a:t>
            </a:r>
          </a:p>
        </p:txBody>
      </p:sp>
      <p:sp>
        <p:nvSpPr>
          <p:cNvPr id="42" name="TextBox 42"/>
          <p:cNvSpPr txBox="1"/>
          <p:nvPr/>
        </p:nvSpPr>
        <p:spPr>
          <a:xfrm>
            <a:off x="5841087" y="4172376"/>
            <a:ext cx="10475742" cy="514350"/>
          </a:xfrm>
          <a:prstGeom prst="rect">
            <a:avLst/>
          </a:prstGeom>
        </p:spPr>
        <p:txBody>
          <a:bodyPr lIns="0" tIns="0" rIns="0" bIns="0" rtlCol="0" anchor="t">
            <a:spAutoFit/>
          </a:bodyPr>
          <a:lstStyle/>
          <a:p>
            <a:pPr>
              <a:lnSpc>
                <a:spcPts val="4200"/>
              </a:lnSpc>
            </a:pPr>
            <a:r>
              <a:rPr lang="en-US" sz="3000">
                <a:solidFill>
                  <a:srgbClr val="000000"/>
                </a:solidFill>
                <a:latin typeface="Montserrat"/>
              </a:rPr>
              <a:t>Creating a Steady and Full Pipeline of Innovative Ideas</a:t>
            </a:r>
          </a:p>
        </p:txBody>
      </p:sp>
      <p:sp>
        <p:nvSpPr>
          <p:cNvPr id="43" name="TextBox 43"/>
          <p:cNvSpPr txBox="1"/>
          <p:nvPr/>
        </p:nvSpPr>
        <p:spPr>
          <a:xfrm>
            <a:off x="5841087" y="3205046"/>
            <a:ext cx="9835301" cy="514350"/>
          </a:xfrm>
          <a:prstGeom prst="rect">
            <a:avLst/>
          </a:prstGeom>
        </p:spPr>
        <p:txBody>
          <a:bodyPr lIns="0" tIns="0" rIns="0" bIns="0" rtlCol="0" anchor="t">
            <a:spAutoFit/>
          </a:bodyPr>
          <a:lstStyle/>
          <a:p>
            <a:pPr>
              <a:lnSpc>
                <a:spcPts val="4200"/>
              </a:lnSpc>
            </a:pPr>
            <a:r>
              <a:rPr lang="en-US" sz="3000">
                <a:solidFill>
                  <a:srgbClr val="000000"/>
                </a:solidFill>
                <a:latin typeface="Montserrat"/>
              </a:rPr>
              <a:t>The Role of ISO 56002 in Innovation Management</a:t>
            </a:r>
          </a:p>
        </p:txBody>
      </p:sp>
      <p:sp>
        <p:nvSpPr>
          <p:cNvPr id="44" name="TextBox 44"/>
          <p:cNvSpPr txBox="1"/>
          <p:nvPr/>
        </p:nvSpPr>
        <p:spPr>
          <a:xfrm>
            <a:off x="5841087" y="5139705"/>
            <a:ext cx="11707157" cy="514350"/>
          </a:xfrm>
          <a:prstGeom prst="rect">
            <a:avLst/>
          </a:prstGeom>
        </p:spPr>
        <p:txBody>
          <a:bodyPr lIns="0" tIns="0" rIns="0" bIns="0" rtlCol="0" anchor="t">
            <a:spAutoFit/>
          </a:bodyPr>
          <a:lstStyle/>
          <a:p>
            <a:pPr>
              <a:lnSpc>
                <a:spcPts val="4200"/>
              </a:lnSpc>
            </a:pPr>
            <a:r>
              <a:rPr lang="en-US" sz="3000">
                <a:solidFill>
                  <a:srgbClr val="000000"/>
                </a:solidFill>
                <a:latin typeface="Montserrat"/>
              </a:rPr>
              <a:t>The Implementation of an Innovation Management Platform</a:t>
            </a:r>
          </a:p>
        </p:txBody>
      </p:sp>
      <p:sp>
        <p:nvSpPr>
          <p:cNvPr id="45" name="TextBox 45"/>
          <p:cNvSpPr txBox="1"/>
          <p:nvPr/>
        </p:nvSpPr>
        <p:spPr>
          <a:xfrm>
            <a:off x="5841087" y="6107035"/>
            <a:ext cx="11707157" cy="514350"/>
          </a:xfrm>
          <a:prstGeom prst="rect">
            <a:avLst/>
          </a:prstGeom>
        </p:spPr>
        <p:txBody>
          <a:bodyPr lIns="0" tIns="0" rIns="0" bIns="0" rtlCol="0" anchor="t">
            <a:spAutoFit/>
          </a:bodyPr>
          <a:lstStyle/>
          <a:p>
            <a:pPr>
              <a:lnSpc>
                <a:spcPts val="4200"/>
              </a:lnSpc>
            </a:pPr>
            <a:r>
              <a:rPr lang="en-US" sz="3000">
                <a:solidFill>
                  <a:srgbClr val="000000"/>
                </a:solidFill>
                <a:latin typeface="Montserrat"/>
              </a:rPr>
              <a:t>Unintended Benefits of Idea Campaigns</a:t>
            </a:r>
          </a:p>
        </p:txBody>
      </p:sp>
      <p:sp>
        <p:nvSpPr>
          <p:cNvPr id="46" name="TextBox 46"/>
          <p:cNvSpPr txBox="1"/>
          <p:nvPr/>
        </p:nvSpPr>
        <p:spPr>
          <a:xfrm>
            <a:off x="5841087" y="7074365"/>
            <a:ext cx="11707157" cy="514350"/>
          </a:xfrm>
          <a:prstGeom prst="rect">
            <a:avLst/>
          </a:prstGeom>
        </p:spPr>
        <p:txBody>
          <a:bodyPr lIns="0" tIns="0" rIns="0" bIns="0" rtlCol="0" anchor="t">
            <a:spAutoFit/>
          </a:bodyPr>
          <a:lstStyle/>
          <a:p>
            <a:pPr>
              <a:lnSpc>
                <a:spcPts val="4200"/>
              </a:lnSpc>
            </a:pPr>
            <a:r>
              <a:rPr lang="en-US" sz="3000">
                <a:solidFill>
                  <a:srgbClr val="000000"/>
                </a:solidFill>
                <a:latin typeface="Montserrat"/>
              </a:rPr>
              <a:t>Future Vision</a:t>
            </a:r>
          </a:p>
        </p:txBody>
      </p:sp>
      <p:sp>
        <p:nvSpPr>
          <p:cNvPr id="47" name="TextBox 47"/>
          <p:cNvSpPr txBox="1"/>
          <p:nvPr/>
        </p:nvSpPr>
        <p:spPr>
          <a:xfrm>
            <a:off x="5841087" y="9009024"/>
            <a:ext cx="11707157" cy="514350"/>
          </a:xfrm>
          <a:prstGeom prst="rect">
            <a:avLst/>
          </a:prstGeom>
        </p:spPr>
        <p:txBody>
          <a:bodyPr lIns="0" tIns="0" rIns="0" bIns="0" rtlCol="0" anchor="t">
            <a:spAutoFit/>
          </a:bodyPr>
          <a:lstStyle/>
          <a:p>
            <a:pPr>
              <a:lnSpc>
                <a:spcPts val="4200"/>
              </a:lnSpc>
            </a:pPr>
            <a:r>
              <a:rPr lang="en-US" sz="3000">
                <a:solidFill>
                  <a:srgbClr val="000000"/>
                </a:solidFill>
                <a:latin typeface="Montserrat"/>
              </a:rPr>
              <a:t>Q&amp;A</a:t>
            </a:r>
          </a:p>
        </p:txBody>
      </p:sp>
      <p:sp>
        <p:nvSpPr>
          <p:cNvPr id="48" name="TextBox 48"/>
          <p:cNvSpPr txBox="1"/>
          <p:nvPr/>
        </p:nvSpPr>
        <p:spPr>
          <a:xfrm>
            <a:off x="4740827" y="2167164"/>
            <a:ext cx="639068" cy="647065"/>
          </a:xfrm>
          <a:prstGeom prst="rect">
            <a:avLst/>
          </a:prstGeom>
        </p:spPr>
        <p:txBody>
          <a:bodyPr lIns="0" tIns="0" rIns="0" bIns="0" rtlCol="0" anchor="t">
            <a:spAutoFit/>
          </a:bodyPr>
          <a:lstStyle/>
          <a:p>
            <a:pPr algn="ctr">
              <a:lnSpc>
                <a:spcPts val="4759"/>
              </a:lnSpc>
            </a:pPr>
            <a:r>
              <a:rPr lang="en-US" sz="3399">
                <a:solidFill>
                  <a:srgbClr val="000000"/>
                </a:solidFill>
                <a:latin typeface="Avenir Bold"/>
              </a:rPr>
              <a:t>01.</a:t>
            </a:r>
          </a:p>
        </p:txBody>
      </p:sp>
      <p:sp>
        <p:nvSpPr>
          <p:cNvPr id="49" name="TextBox 49"/>
          <p:cNvSpPr txBox="1"/>
          <p:nvPr/>
        </p:nvSpPr>
        <p:spPr>
          <a:xfrm>
            <a:off x="4740827" y="3130956"/>
            <a:ext cx="639068" cy="647065"/>
          </a:xfrm>
          <a:prstGeom prst="rect">
            <a:avLst/>
          </a:prstGeom>
        </p:spPr>
        <p:txBody>
          <a:bodyPr lIns="0" tIns="0" rIns="0" bIns="0" rtlCol="0" anchor="t">
            <a:spAutoFit/>
          </a:bodyPr>
          <a:lstStyle/>
          <a:p>
            <a:pPr algn="ctr">
              <a:lnSpc>
                <a:spcPts val="4759"/>
              </a:lnSpc>
            </a:pPr>
            <a:r>
              <a:rPr lang="en-US" sz="3399">
                <a:solidFill>
                  <a:srgbClr val="000000"/>
                </a:solidFill>
                <a:latin typeface="Avenir Bold"/>
              </a:rPr>
              <a:t>02.</a:t>
            </a:r>
          </a:p>
        </p:txBody>
      </p:sp>
      <p:sp>
        <p:nvSpPr>
          <p:cNvPr id="50" name="TextBox 50"/>
          <p:cNvSpPr txBox="1"/>
          <p:nvPr/>
        </p:nvSpPr>
        <p:spPr>
          <a:xfrm>
            <a:off x="4740827" y="4098286"/>
            <a:ext cx="639068" cy="647065"/>
          </a:xfrm>
          <a:prstGeom prst="rect">
            <a:avLst/>
          </a:prstGeom>
        </p:spPr>
        <p:txBody>
          <a:bodyPr lIns="0" tIns="0" rIns="0" bIns="0" rtlCol="0" anchor="t">
            <a:spAutoFit/>
          </a:bodyPr>
          <a:lstStyle/>
          <a:p>
            <a:pPr algn="ctr">
              <a:lnSpc>
                <a:spcPts val="4759"/>
              </a:lnSpc>
            </a:pPr>
            <a:r>
              <a:rPr lang="en-US" sz="3399">
                <a:solidFill>
                  <a:srgbClr val="000000"/>
                </a:solidFill>
                <a:latin typeface="Avenir Bold"/>
              </a:rPr>
              <a:t>03.</a:t>
            </a:r>
          </a:p>
        </p:txBody>
      </p:sp>
      <p:sp>
        <p:nvSpPr>
          <p:cNvPr id="51" name="TextBox 51"/>
          <p:cNvSpPr txBox="1"/>
          <p:nvPr/>
        </p:nvSpPr>
        <p:spPr>
          <a:xfrm>
            <a:off x="4740827" y="5065615"/>
            <a:ext cx="639068" cy="647065"/>
          </a:xfrm>
          <a:prstGeom prst="rect">
            <a:avLst/>
          </a:prstGeom>
        </p:spPr>
        <p:txBody>
          <a:bodyPr lIns="0" tIns="0" rIns="0" bIns="0" rtlCol="0" anchor="t">
            <a:spAutoFit/>
          </a:bodyPr>
          <a:lstStyle/>
          <a:p>
            <a:pPr algn="ctr">
              <a:lnSpc>
                <a:spcPts val="4759"/>
              </a:lnSpc>
            </a:pPr>
            <a:r>
              <a:rPr lang="en-US" sz="3399">
                <a:solidFill>
                  <a:srgbClr val="000000"/>
                </a:solidFill>
                <a:latin typeface="Avenir Bold"/>
              </a:rPr>
              <a:t>04.</a:t>
            </a:r>
          </a:p>
        </p:txBody>
      </p:sp>
      <p:sp>
        <p:nvSpPr>
          <p:cNvPr id="52" name="TextBox 52"/>
          <p:cNvSpPr txBox="1"/>
          <p:nvPr/>
        </p:nvSpPr>
        <p:spPr>
          <a:xfrm>
            <a:off x="4740827" y="6032945"/>
            <a:ext cx="639068" cy="647065"/>
          </a:xfrm>
          <a:prstGeom prst="rect">
            <a:avLst/>
          </a:prstGeom>
        </p:spPr>
        <p:txBody>
          <a:bodyPr lIns="0" tIns="0" rIns="0" bIns="0" rtlCol="0" anchor="t">
            <a:spAutoFit/>
          </a:bodyPr>
          <a:lstStyle/>
          <a:p>
            <a:pPr algn="ctr">
              <a:lnSpc>
                <a:spcPts val="4759"/>
              </a:lnSpc>
            </a:pPr>
            <a:r>
              <a:rPr lang="en-US" sz="3399">
                <a:solidFill>
                  <a:srgbClr val="000000"/>
                </a:solidFill>
                <a:latin typeface="Avenir Bold"/>
              </a:rPr>
              <a:t>05.</a:t>
            </a:r>
          </a:p>
        </p:txBody>
      </p:sp>
      <p:sp>
        <p:nvSpPr>
          <p:cNvPr id="53" name="TextBox 53"/>
          <p:cNvSpPr txBox="1"/>
          <p:nvPr/>
        </p:nvSpPr>
        <p:spPr>
          <a:xfrm>
            <a:off x="4740827" y="7000275"/>
            <a:ext cx="639068" cy="647065"/>
          </a:xfrm>
          <a:prstGeom prst="rect">
            <a:avLst/>
          </a:prstGeom>
        </p:spPr>
        <p:txBody>
          <a:bodyPr lIns="0" tIns="0" rIns="0" bIns="0" rtlCol="0" anchor="t">
            <a:spAutoFit/>
          </a:bodyPr>
          <a:lstStyle/>
          <a:p>
            <a:pPr algn="ctr">
              <a:lnSpc>
                <a:spcPts val="4759"/>
              </a:lnSpc>
            </a:pPr>
            <a:r>
              <a:rPr lang="en-US" sz="3399">
                <a:solidFill>
                  <a:srgbClr val="000000"/>
                </a:solidFill>
                <a:latin typeface="Avenir Bold"/>
              </a:rPr>
              <a:t>06.</a:t>
            </a:r>
          </a:p>
        </p:txBody>
      </p:sp>
      <p:sp>
        <p:nvSpPr>
          <p:cNvPr id="54" name="TextBox 54"/>
          <p:cNvSpPr txBox="1"/>
          <p:nvPr/>
        </p:nvSpPr>
        <p:spPr>
          <a:xfrm>
            <a:off x="4740827" y="8934934"/>
            <a:ext cx="639068" cy="647065"/>
          </a:xfrm>
          <a:prstGeom prst="rect">
            <a:avLst/>
          </a:prstGeom>
        </p:spPr>
        <p:txBody>
          <a:bodyPr lIns="0" tIns="0" rIns="0" bIns="0" rtlCol="0" anchor="t">
            <a:spAutoFit/>
          </a:bodyPr>
          <a:lstStyle/>
          <a:p>
            <a:pPr algn="ctr">
              <a:lnSpc>
                <a:spcPts val="4759"/>
              </a:lnSpc>
            </a:pPr>
            <a:r>
              <a:rPr lang="en-US" sz="3399">
                <a:solidFill>
                  <a:srgbClr val="000000"/>
                </a:solidFill>
                <a:latin typeface="Avenir Bold"/>
              </a:rPr>
              <a:t>08.</a:t>
            </a:r>
          </a:p>
        </p:txBody>
      </p:sp>
      <p:grpSp>
        <p:nvGrpSpPr>
          <p:cNvPr id="55" name="Group 55"/>
          <p:cNvGrpSpPr/>
          <p:nvPr/>
        </p:nvGrpSpPr>
        <p:grpSpPr>
          <a:xfrm>
            <a:off x="5620810" y="7919980"/>
            <a:ext cx="12032926" cy="814930"/>
            <a:chOff x="0" y="0"/>
            <a:chExt cx="3169166" cy="214632"/>
          </a:xfrm>
        </p:grpSpPr>
        <p:sp>
          <p:nvSpPr>
            <p:cNvPr id="56" name="Freeform 56"/>
            <p:cNvSpPr/>
            <p:nvPr/>
          </p:nvSpPr>
          <p:spPr>
            <a:xfrm>
              <a:off x="0" y="0"/>
              <a:ext cx="3169166" cy="214632"/>
            </a:xfrm>
            <a:custGeom>
              <a:avLst/>
              <a:gdLst/>
              <a:ahLst/>
              <a:cxnLst/>
              <a:rect l="l" t="t" r="r" b="b"/>
              <a:pathLst>
                <a:path w="3169166" h="214632">
                  <a:moveTo>
                    <a:pt x="0" y="0"/>
                  </a:moveTo>
                  <a:lnTo>
                    <a:pt x="3169166" y="0"/>
                  </a:lnTo>
                  <a:lnTo>
                    <a:pt x="3169166" y="214632"/>
                  </a:lnTo>
                  <a:lnTo>
                    <a:pt x="0" y="214632"/>
                  </a:lnTo>
                  <a:close/>
                </a:path>
              </a:pathLst>
            </a:custGeom>
            <a:solidFill>
              <a:srgbClr val="A0D9F6"/>
            </a:solidFill>
          </p:spPr>
        </p:sp>
        <p:sp>
          <p:nvSpPr>
            <p:cNvPr id="57" name="TextBox 5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8" name="Group 58"/>
          <p:cNvGrpSpPr/>
          <p:nvPr/>
        </p:nvGrpSpPr>
        <p:grpSpPr>
          <a:xfrm>
            <a:off x="4461813" y="7919980"/>
            <a:ext cx="1197097" cy="814930"/>
            <a:chOff x="0" y="0"/>
            <a:chExt cx="950789" cy="647254"/>
          </a:xfrm>
        </p:grpSpPr>
        <p:sp>
          <p:nvSpPr>
            <p:cNvPr id="59" name="Freeform 59"/>
            <p:cNvSpPr/>
            <p:nvPr/>
          </p:nvSpPr>
          <p:spPr>
            <a:xfrm>
              <a:off x="0" y="0"/>
              <a:ext cx="950789" cy="647254"/>
            </a:xfrm>
            <a:custGeom>
              <a:avLst/>
              <a:gdLst/>
              <a:ahLst/>
              <a:cxnLst/>
              <a:rect l="l" t="t" r="r" b="b"/>
              <a:pathLst>
                <a:path w="950789" h="647254">
                  <a:moveTo>
                    <a:pt x="0" y="0"/>
                  </a:moveTo>
                  <a:lnTo>
                    <a:pt x="0" y="647254"/>
                  </a:lnTo>
                  <a:lnTo>
                    <a:pt x="950789" y="647254"/>
                  </a:lnTo>
                  <a:lnTo>
                    <a:pt x="950789" y="0"/>
                  </a:lnTo>
                  <a:lnTo>
                    <a:pt x="0" y="0"/>
                  </a:lnTo>
                  <a:close/>
                  <a:moveTo>
                    <a:pt x="889829" y="586294"/>
                  </a:moveTo>
                  <a:lnTo>
                    <a:pt x="59690" y="586294"/>
                  </a:lnTo>
                  <a:lnTo>
                    <a:pt x="59690" y="59690"/>
                  </a:lnTo>
                  <a:lnTo>
                    <a:pt x="889829" y="59690"/>
                  </a:lnTo>
                  <a:lnTo>
                    <a:pt x="889829" y="586294"/>
                  </a:lnTo>
                  <a:close/>
                </a:path>
              </a:pathLst>
            </a:custGeom>
            <a:solidFill>
              <a:srgbClr val="A0D9F6"/>
            </a:solidFill>
          </p:spPr>
        </p:sp>
      </p:grpSp>
      <p:sp>
        <p:nvSpPr>
          <p:cNvPr id="60" name="TextBox 60"/>
          <p:cNvSpPr txBox="1"/>
          <p:nvPr/>
        </p:nvSpPr>
        <p:spPr>
          <a:xfrm>
            <a:off x="5841087" y="8041695"/>
            <a:ext cx="11707157" cy="514350"/>
          </a:xfrm>
          <a:prstGeom prst="rect">
            <a:avLst/>
          </a:prstGeom>
        </p:spPr>
        <p:txBody>
          <a:bodyPr lIns="0" tIns="0" rIns="0" bIns="0" rtlCol="0" anchor="t">
            <a:spAutoFit/>
          </a:bodyPr>
          <a:lstStyle/>
          <a:p>
            <a:pPr>
              <a:lnSpc>
                <a:spcPts val="4200"/>
              </a:lnSpc>
            </a:pPr>
            <a:r>
              <a:rPr lang="en-US" sz="3000">
                <a:solidFill>
                  <a:srgbClr val="000000"/>
                </a:solidFill>
                <a:latin typeface="Montserrat"/>
              </a:rPr>
              <a:t>Preparing for ISO 56001</a:t>
            </a:r>
          </a:p>
        </p:txBody>
      </p:sp>
      <p:sp>
        <p:nvSpPr>
          <p:cNvPr id="61" name="TextBox 61"/>
          <p:cNvSpPr txBox="1"/>
          <p:nvPr/>
        </p:nvSpPr>
        <p:spPr>
          <a:xfrm>
            <a:off x="4740827" y="7967605"/>
            <a:ext cx="639068" cy="647065"/>
          </a:xfrm>
          <a:prstGeom prst="rect">
            <a:avLst/>
          </a:prstGeom>
        </p:spPr>
        <p:txBody>
          <a:bodyPr lIns="0" tIns="0" rIns="0" bIns="0" rtlCol="0" anchor="t">
            <a:spAutoFit/>
          </a:bodyPr>
          <a:lstStyle/>
          <a:p>
            <a:pPr algn="ctr">
              <a:lnSpc>
                <a:spcPts val="4759"/>
              </a:lnSpc>
            </a:pPr>
            <a:r>
              <a:rPr lang="en-US" sz="3399">
                <a:solidFill>
                  <a:srgbClr val="000000"/>
                </a:solidFill>
                <a:latin typeface="Avenir Bold"/>
              </a:rPr>
              <a:t>07.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0D9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4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7964299" y="2700218"/>
            <a:ext cx="9542939" cy="1480360"/>
            <a:chOff x="0" y="0"/>
            <a:chExt cx="3277681" cy="508454"/>
          </a:xfrm>
        </p:grpSpPr>
        <p:sp>
          <p:nvSpPr>
            <p:cNvPr id="3" name="Freeform 3"/>
            <p:cNvSpPr/>
            <p:nvPr/>
          </p:nvSpPr>
          <p:spPr>
            <a:xfrm>
              <a:off x="0" y="0"/>
              <a:ext cx="3277681" cy="508454"/>
            </a:xfrm>
            <a:custGeom>
              <a:avLst/>
              <a:gdLst/>
              <a:ahLst/>
              <a:cxnLst/>
              <a:rect l="l" t="t" r="r" b="b"/>
              <a:pathLst>
                <a:path w="3277681" h="508454">
                  <a:moveTo>
                    <a:pt x="0" y="0"/>
                  </a:moveTo>
                  <a:lnTo>
                    <a:pt x="3277681" y="0"/>
                  </a:lnTo>
                  <a:lnTo>
                    <a:pt x="3277681" y="508454"/>
                  </a:lnTo>
                  <a:lnTo>
                    <a:pt x="0" y="508454"/>
                  </a:lnTo>
                  <a:close/>
                </a:path>
              </a:pathLst>
            </a:custGeom>
            <a:solidFill>
              <a:srgbClr val="FFFFFF"/>
            </a:solidFill>
            <a:ln w="19050">
              <a:solidFill>
                <a:srgbClr val="207ABE"/>
              </a:solidFill>
            </a:ln>
          </p:spPr>
        </p:sp>
        <p:sp>
          <p:nvSpPr>
            <p:cNvPr id="4" name="TextBox 4"/>
            <p:cNvSpPr txBox="1"/>
            <p:nvPr/>
          </p:nvSpPr>
          <p:spPr>
            <a:xfrm>
              <a:off x="0" y="-9525"/>
              <a:ext cx="812800" cy="822325"/>
            </a:xfrm>
            <a:prstGeom prst="rect">
              <a:avLst/>
            </a:prstGeom>
          </p:spPr>
          <p:txBody>
            <a:bodyPr lIns="50800" tIns="50800" rIns="50800" bIns="50800" rtlCol="0" anchor="ctr"/>
            <a:lstStyle/>
            <a:p>
              <a:pPr algn="ctr">
                <a:lnSpc>
                  <a:spcPts val="2640"/>
                </a:lnSpc>
              </a:pPr>
              <a:endParaRPr/>
            </a:p>
          </p:txBody>
        </p:sp>
      </p:grpSp>
      <p:grpSp>
        <p:nvGrpSpPr>
          <p:cNvPr id="5" name="Group 5"/>
          <p:cNvGrpSpPr/>
          <p:nvPr/>
        </p:nvGrpSpPr>
        <p:grpSpPr>
          <a:xfrm>
            <a:off x="7964299" y="3998885"/>
            <a:ext cx="9542939" cy="2062531"/>
            <a:chOff x="0" y="0"/>
            <a:chExt cx="3277681" cy="708411"/>
          </a:xfrm>
        </p:grpSpPr>
        <p:sp>
          <p:nvSpPr>
            <p:cNvPr id="6" name="Freeform 6"/>
            <p:cNvSpPr/>
            <p:nvPr/>
          </p:nvSpPr>
          <p:spPr>
            <a:xfrm>
              <a:off x="0" y="0"/>
              <a:ext cx="3277681" cy="708411"/>
            </a:xfrm>
            <a:custGeom>
              <a:avLst/>
              <a:gdLst/>
              <a:ahLst/>
              <a:cxnLst/>
              <a:rect l="l" t="t" r="r" b="b"/>
              <a:pathLst>
                <a:path w="3277681" h="708411">
                  <a:moveTo>
                    <a:pt x="0" y="0"/>
                  </a:moveTo>
                  <a:lnTo>
                    <a:pt x="3277681" y="0"/>
                  </a:lnTo>
                  <a:lnTo>
                    <a:pt x="3277681" y="708411"/>
                  </a:lnTo>
                  <a:lnTo>
                    <a:pt x="0" y="708411"/>
                  </a:lnTo>
                  <a:close/>
                </a:path>
              </a:pathLst>
            </a:custGeom>
            <a:solidFill>
              <a:srgbClr val="115182"/>
            </a:solidFill>
            <a:ln>
              <a:noFill/>
            </a:ln>
          </p:spPr>
        </p:sp>
        <p:sp>
          <p:nvSpPr>
            <p:cNvPr id="7" name="TextBox 7"/>
            <p:cNvSpPr txBox="1"/>
            <p:nvPr/>
          </p:nvSpPr>
          <p:spPr>
            <a:xfrm>
              <a:off x="0" y="-9525"/>
              <a:ext cx="812800" cy="822325"/>
            </a:xfrm>
            <a:prstGeom prst="rect">
              <a:avLst/>
            </a:prstGeom>
          </p:spPr>
          <p:txBody>
            <a:bodyPr lIns="50800" tIns="50800" rIns="50800" bIns="50800" rtlCol="0" anchor="ctr"/>
            <a:lstStyle/>
            <a:p>
              <a:pPr algn="ctr">
                <a:lnSpc>
                  <a:spcPts val="2640"/>
                </a:lnSpc>
              </a:pPr>
              <a:endParaRPr/>
            </a:p>
          </p:txBody>
        </p:sp>
      </p:grpSp>
      <p:grpSp>
        <p:nvGrpSpPr>
          <p:cNvPr id="8" name="Group 8"/>
          <p:cNvGrpSpPr/>
          <p:nvPr/>
        </p:nvGrpSpPr>
        <p:grpSpPr>
          <a:xfrm>
            <a:off x="451107" y="2700218"/>
            <a:ext cx="7073387" cy="7038016"/>
            <a:chOff x="0" y="0"/>
            <a:chExt cx="1667386" cy="1659048"/>
          </a:xfrm>
        </p:grpSpPr>
        <p:sp>
          <p:nvSpPr>
            <p:cNvPr id="9" name="Freeform 9"/>
            <p:cNvSpPr/>
            <p:nvPr/>
          </p:nvSpPr>
          <p:spPr>
            <a:xfrm>
              <a:off x="0" y="0"/>
              <a:ext cx="1667386" cy="1659048"/>
            </a:xfrm>
            <a:custGeom>
              <a:avLst/>
              <a:gdLst/>
              <a:ahLst/>
              <a:cxnLst/>
              <a:rect l="l" t="t" r="r" b="b"/>
              <a:pathLst>
                <a:path w="1667386" h="1659048">
                  <a:moveTo>
                    <a:pt x="0" y="0"/>
                  </a:moveTo>
                  <a:lnTo>
                    <a:pt x="1667386" y="0"/>
                  </a:lnTo>
                  <a:lnTo>
                    <a:pt x="1667386" y="1659048"/>
                  </a:lnTo>
                  <a:lnTo>
                    <a:pt x="0" y="1659048"/>
                  </a:lnTo>
                  <a:close/>
                </a:path>
              </a:pathLst>
            </a:custGeom>
            <a:solidFill>
              <a:srgbClr val="207ABE"/>
            </a:solidFill>
          </p:spPr>
        </p:sp>
        <p:sp>
          <p:nvSpPr>
            <p:cNvPr id="10" name="TextBox 10"/>
            <p:cNvSpPr txBox="1"/>
            <p:nvPr/>
          </p:nvSpPr>
          <p:spPr>
            <a:xfrm>
              <a:off x="0" y="-9525"/>
              <a:ext cx="812800" cy="822325"/>
            </a:xfrm>
            <a:prstGeom prst="rect">
              <a:avLst/>
            </a:prstGeom>
          </p:spPr>
          <p:txBody>
            <a:bodyPr lIns="50800" tIns="50800" rIns="50800" bIns="50800" rtlCol="0" anchor="ctr"/>
            <a:lstStyle/>
            <a:p>
              <a:pPr algn="ctr">
                <a:lnSpc>
                  <a:spcPts val="2640"/>
                </a:lnSpc>
              </a:pPr>
              <a:endParaRPr/>
            </a:p>
          </p:txBody>
        </p:sp>
      </p:grpSp>
      <p:grpSp>
        <p:nvGrpSpPr>
          <p:cNvPr id="11" name="Group 11"/>
          <p:cNvGrpSpPr/>
          <p:nvPr/>
        </p:nvGrpSpPr>
        <p:grpSpPr>
          <a:xfrm>
            <a:off x="-299141" y="-212526"/>
            <a:ext cx="18886282" cy="2432962"/>
            <a:chOff x="0" y="0"/>
            <a:chExt cx="4149964" cy="534605"/>
          </a:xfrm>
        </p:grpSpPr>
        <p:sp>
          <p:nvSpPr>
            <p:cNvPr id="12" name="Freeform 12"/>
            <p:cNvSpPr/>
            <p:nvPr/>
          </p:nvSpPr>
          <p:spPr>
            <a:xfrm>
              <a:off x="0" y="0"/>
              <a:ext cx="4149964" cy="534605"/>
            </a:xfrm>
            <a:custGeom>
              <a:avLst/>
              <a:gdLst/>
              <a:ahLst/>
              <a:cxnLst/>
              <a:rect l="l" t="t" r="r" b="b"/>
              <a:pathLst>
                <a:path w="4149964" h="534605">
                  <a:moveTo>
                    <a:pt x="0" y="0"/>
                  </a:moveTo>
                  <a:lnTo>
                    <a:pt x="4149964" y="0"/>
                  </a:lnTo>
                  <a:lnTo>
                    <a:pt x="4149964" y="534605"/>
                  </a:lnTo>
                  <a:lnTo>
                    <a:pt x="0" y="534605"/>
                  </a:lnTo>
                  <a:close/>
                </a:path>
              </a:pathLst>
            </a:custGeom>
            <a:solidFill>
              <a:srgbClr val="A0D9F6"/>
            </a:solidFill>
            <a:ln w="28575">
              <a:solidFill>
                <a:srgbClr val="115182"/>
              </a:solidFill>
            </a:ln>
          </p:spPr>
        </p:sp>
        <p:sp>
          <p:nvSpPr>
            <p:cNvPr id="13" name="TextBox 13"/>
            <p:cNvSpPr txBox="1"/>
            <p:nvPr/>
          </p:nvSpPr>
          <p:spPr>
            <a:xfrm>
              <a:off x="0" y="-9525"/>
              <a:ext cx="812800" cy="822325"/>
            </a:xfrm>
            <a:prstGeom prst="rect">
              <a:avLst/>
            </a:prstGeom>
          </p:spPr>
          <p:txBody>
            <a:bodyPr lIns="50800" tIns="50800" rIns="50800" bIns="50800" rtlCol="0" anchor="ctr"/>
            <a:lstStyle/>
            <a:p>
              <a:pPr algn="ctr">
                <a:lnSpc>
                  <a:spcPts val="2640"/>
                </a:lnSpc>
              </a:pPr>
              <a:endParaRPr/>
            </a:p>
          </p:txBody>
        </p:sp>
      </p:grpSp>
      <p:pic>
        <p:nvPicPr>
          <p:cNvPr id="14" name="Picture 14"/>
          <p:cNvPicPr>
            <a:picLocks noChangeAspect="1"/>
          </p:cNvPicPr>
          <p:nvPr/>
        </p:nvPicPr>
        <p:blipFill>
          <a:blip r:embed="rId2"/>
          <a:srcRect/>
          <a:stretch>
            <a:fillRect/>
          </a:stretch>
        </p:blipFill>
        <p:spPr>
          <a:xfrm>
            <a:off x="699938" y="3006372"/>
            <a:ext cx="6575725" cy="6425709"/>
          </a:xfrm>
          <a:prstGeom prst="rect">
            <a:avLst/>
          </a:prstGeom>
        </p:spPr>
      </p:pic>
      <p:pic>
        <p:nvPicPr>
          <p:cNvPr id="15" name="Picture 15"/>
          <p:cNvPicPr>
            <a:picLocks noChangeAspect="1"/>
          </p:cNvPicPr>
          <p:nvPr/>
        </p:nvPicPr>
        <p:blipFill>
          <a:blip r:embed="rId3"/>
          <a:srcRect/>
          <a:stretch>
            <a:fillRect/>
          </a:stretch>
        </p:blipFill>
        <p:spPr>
          <a:xfrm>
            <a:off x="7827968" y="1258390"/>
            <a:ext cx="2632063" cy="596076"/>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08473" y="2458561"/>
            <a:ext cx="1337843" cy="1792754"/>
          </a:xfrm>
          <a:prstGeom prst="rect">
            <a:avLst/>
          </a:prstGeom>
        </p:spPr>
      </p:pic>
      <p:grpSp>
        <p:nvGrpSpPr>
          <p:cNvPr id="17" name="Group 17"/>
          <p:cNvGrpSpPr/>
          <p:nvPr/>
        </p:nvGrpSpPr>
        <p:grpSpPr>
          <a:xfrm>
            <a:off x="8366523" y="6487892"/>
            <a:ext cx="2039372" cy="2008004"/>
            <a:chOff x="0" y="0"/>
            <a:chExt cx="867868" cy="854520"/>
          </a:xfrm>
        </p:grpSpPr>
        <p:sp>
          <p:nvSpPr>
            <p:cNvPr id="18" name="Freeform 18"/>
            <p:cNvSpPr/>
            <p:nvPr/>
          </p:nvSpPr>
          <p:spPr>
            <a:xfrm>
              <a:off x="0" y="0"/>
              <a:ext cx="867868" cy="854520"/>
            </a:xfrm>
            <a:custGeom>
              <a:avLst/>
              <a:gdLst/>
              <a:ahLst/>
              <a:cxnLst/>
              <a:rect l="l" t="t" r="r" b="b"/>
              <a:pathLst>
                <a:path w="867868" h="854520">
                  <a:moveTo>
                    <a:pt x="193608" y="0"/>
                  </a:moveTo>
                  <a:lnTo>
                    <a:pt x="674261" y="0"/>
                  </a:lnTo>
                  <a:cubicBezTo>
                    <a:pt x="725609" y="0"/>
                    <a:pt x="774854" y="20398"/>
                    <a:pt x="811162" y="56706"/>
                  </a:cubicBezTo>
                  <a:cubicBezTo>
                    <a:pt x="847471" y="93015"/>
                    <a:pt x="867868" y="142260"/>
                    <a:pt x="867868" y="193608"/>
                  </a:cubicBezTo>
                  <a:lnTo>
                    <a:pt x="867868" y="660912"/>
                  </a:lnTo>
                  <a:cubicBezTo>
                    <a:pt x="867868" y="767839"/>
                    <a:pt x="781187" y="854520"/>
                    <a:pt x="674261" y="854520"/>
                  </a:cubicBezTo>
                  <a:lnTo>
                    <a:pt x="193608" y="854520"/>
                  </a:lnTo>
                  <a:cubicBezTo>
                    <a:pt x="142260" y="854520"/>
                    <a:pt x="93015" y="834122"/>
                    <a:pt x="56706" y="797813"/>
                  </a:cubicBezTo>
                  <a:cubicBezTo>
                    <a:pt x="20398" y="761505"/>
                    <a:pt x="0" y="712260"/>
                    <a:pt x="0" y="660912"/>
                  </a:cubicBezTo>
                  <a:lnTo>
                    <a:pt x="0" y="193608"/>
                  </a:lnTo>
                  <a:cubicBezTo>
                    <a:pt x="0" y="86681"/>
                    <a:pt x="86681" y="0"/>
                    <a:pt x="193608" y="0"/>
                  </a:cubicBezTo>
                  <a:close/>
                </a:path>
              </a:pathLst>
            </a:custGeom>
            <a:solidFill>
              <a:srgbClr val="115182"/>
            </a:solidFill>
            <a:ln>
              <a:noFill/>
            </a:ln>
          </p:spPr>
        </p:sp>
        <p:sp>
          <p:nvSpPr>
            <p:cNvPr id="19" name="TextBox 19"/>
            <p:cNvSpPr txBox="1"/>
            <p:nvPr/>
          </p:nvSpPr>
          <p:spPr>
            <a:xfrm>
              <a:off x="0" y="-9525"/>
              <a:ext cx="812800" cy="822325"/>
            </a:xfrm>
            <a:prstGeom prst="rect">
              <a:avLst/>
            </a:prstGeom>
          </p:spPr>
          <p:txBody>
            <a:bodyPr lIns="50800" tIns="50800" rIns="50800" bIns="50800" rtlCol="0" anchor="ctr"/>
            <a:lstStyle/>
            <a:p>
              <a:pPr algn="ctr">
                <a:lnSpc>
                  <a:spcPts val="2640"/>
                </a:lnSpc>
              </a:pPr>
              <a:endParaRPr/>
            </a:p>
          </p:txBody>
        </p:sp>
      </p:grpSp>
      <p:grpSp>
        <p:nvGrpSpPr>
          <p:cNvPr id="20" name="Group 20"/>
          <p:cNvGrpSpPr/>
          <p:nvPr/>
        </p:nvGrpSpPr>
        <p:grpSpPr>
          <a:xfrm>
            <a:off x="8271273" y="6402021"/>
            <a:ext cx="2039372" cy="2008004"/>
            <a:chOff x="0" y="0"/>
            <a:chExt cx="867868" cy="854520"/>
          </a:xfrm>
        </p:grpSpPr>
        <p:sp>
          <p:nvSpPr>
            <p:cNvPr id="21" name="Freeform 21"/>
            <p:cNvSpPr/>
            <p:nvPr/>
          </p:nvSpPr>
          <p:spPr>
            <a:xfrm>
              <a:off x="0" y="0"/>
              <a:ext cx="867868" cy="854520"/>
            </a:xfrm>
            <a:custGeom>
              <a:avLst/>
              <a:gdLst/>
              <a:ahLst/>
              <a:cxnLst/>
              <a:rect l="l" t="t" r="r" b="b"/>
              <a:pathLst>
                <a:path w="867868" h="854520">
                  <a:moveTo>
                    <a:pt x="193608" y="0"/>
                  </a:moveTo>
                  <a:lnTo>
                    <a:pt x="674261" y="0"/>
                  </a:lnTo>
                  <a:cubicBezTo>
                    <a:pt x="725609" y="0"/>
                    <a:pt x="774854" y="20398"/>
                    <a:pt x="811162" y="56706"/>
                  </a:cubicBezTo>
                  <a:cubicBezTo>
                    <a:pt x="847471" y="93015"/>
                    <a:pt x="867868" y="142260"/>
                    <a:pt x="867868" y="193608"/>
                  </a:cubicBezTo>
                  <a:lnTo>
                    <a:pt x="867868" y="660912"/>
                  </a:lnTo>
                  <a:cubicBezTo>
                    <a:pt x="867868" y="767839"/>
                    <a:pt x="781187" y="854520"/>
                    <a:pt x="674261" y="854520"/>
                  </a:cubicBezTo>
                  <a:lnTo>
                    <a:pt x="193608" y="854520"/>
                  </a:lnTo>
                  <a:cubicBezTo>
                    <a:pt x="142260" y="854520"/>
                    <a:pt x="93015" y="834122"/>
                    <a:pt x="56706" y="797813"/>
                  </a:cubicBezTo>
                  <a:cubicBezTo>
                    <a:pt x="20398" y="761505"/>
                    <a:pt x="0" y="712260"/>
                    <a:pt x="0" y="660912"/>
                  </a:cubicBezTo>
                  <a:lnTo>
                    <a:pt x="0" y="193608"/>
                  </a:lnTo>
                  <a:cubicBezTo>
                    <a:pt x="0" y="86681"/>
                    <a:pt x="86681" y="0"/>
                    <a:pt x="193608" y="0"/>
                  </a:cubicBezTo>
                  <a:close/>
                </a:path>
              </a:pathLst>
            </a:custGeom>
            <a:solidFill>
              <a:srgbClr val="FFFFFF"/>
            </a:solidFill>
            <a:ln w="19050">
              <a:solidFill>
                <a:srgbClr val="115182"/>
              </a:solidFill>
            </a:ln>
          </p:spPr>
        </p:sp>
        <p:sp>
          <p:nvSpPr>
            <p:cNvPr id="22" name="TextBox 22"/>
            <p:cNvSpPr txBox="1"/>
            <p:nvPr/>
          </p:nvSpPr>
          <p:spPr>
            <a:xfrm>
              <a:off x="0" y="-9525"/>
              <a:ext cx="812800" cy="822325"/>
            </a:xfrm>
            <a:prstGeom prst="rect">
              <a:avLst/>
            </a:prstGeom>
          </p:spPr>
          <p:txBody>
            <a:bodyPr lIns="50800" tIns="50800" rIns="50800" bIns="50800" rtlCol="0" anchor="ctr"/>
            <a:lstStyle/>
            <a:p>
              <a:pPr algn="ctr">
                <a:lnSpc>
                  <a:spcPts val="2640"/>
                </a:lnSpc>
              </a:pPr>
              <a:endParaRPr/>
            </a:p>
          </p:txBody>
        </p:sp>
      </p:grpSp>
      <p:grpSp>
        <p:nvGrpSpPr>
          <p:cNvPr id="23" name="Group 23"/>
          <p:cNvGrpSpPr/>
          <p:nvPr/>
        </p:nvGrpSpPr>
        <p:grpSpPr>
          <a:xfrm>
            <a:off x="12892920" y="6487892"/>
            <a:ext cx="2039372" cy="2008004"/>
            <a:chOff x="0" y="0"/>
            <a:chExt cx="867868" cy="854520"/>
          </a:xfrm>
        </p:grpSpPr>
        <p:sp>
          <p:nvSpPr>
            <p:cNvPr id="24" name="Freeform 24"/>
            <p:cNvSpPr/>
            <p:nvPr/>
          </p:nvSpPr>
          <p:spPr>
            <a:xfrm>
              <a:off x="0" y="0"/>
              <a:ext cx="867868" cy="854520"/>
            </a:xfrm>
            <a:custGeom>
              <a:avLst/>
              <a:gdLst/>
              <a:ahLst/>
              <a:cxnLst/>
              <a:rect l="l" t="t" r="r" b="b"/>
              <a:pathLst>
                <a:path w="867868" h="854520">
                  <a:moveTo>
                    <a:pt x="193608" y="0"/>
                  </a:moveTo>
                  <a:lnTo>
                    <a:pt x="674261" y="0"/>
                  </a:lnTo>
                  <a:cubicBezTo>
                    <a:pt x="725609" y="0"/>
                    <a:pt x="774854" y="20398"/>
                    <a:pt x="811162" y="56706"/>
                  </a:cubicBezTo>
                  <a:cubicBezTo>
                    <a:pt x="847471" y="93015"/>
                    <a:pt x="867868" y="142260"/>
                    <a:pt x="867868" y="193608"/>
                  </a:cubicBezTo>
                  <a:lnTo>
                    <a:pt x="867868" y="660912"/>
                  </a:lnTo>
                  <a:cubicBezTo>
                    <a:pt x="867868" y="767839"/>
                    <a:pt x="781187" y="854520"/>
                    <a:pt x="674261" y="854520"/>
                  </a:cubicBezTo>
                  <a:lnTo>
                    <a:pt x="193608" y="854520"/>
                  </a:lnTo>
                  <a:cubicBezTo>
                    <a:pt x="142260" y="854520"/>
                    <a:pt x="93015" y="834122"/>
                    <a:pt x="56706" y="797813"/>
                  </a:cubicBezTo>
                  <a:cubicBezTo>
                    <a:pt x="20398" y="761505"/>
                    <a:pt x="0" y="712260"/>
                    <a:pt x="0" y="660912"/>
                  </a:cubicBezTo>
                  <a:lnTo>
                    <a:pt x="0" y="193608"/>
                  </a:lnTo>
                  <a:cubicBezTo>
                    <a:pt x="0" y="86681"/>
                    <a:pt x="86681" y="0"/>
                    <a:pt x="193608" y="0"/>
                  </a:cubicBezTo>
                  <a:close/>
                </a:path>
              </a:pathLst>
            </a:custGeom>
            <a:solidFill>
              <a:srgbClr val="115182"/>
            </a:solidFill>
            <a:ln>
              <a:noFill/>
            </a:ln>
          </p:spPr>
        </p:sp>
        <p:sp>
          <p:nvSpPr>
            <p:cNvPr id="25" name="TextBox 25"/>
            <p:cNvSpPr txBox="1"/>
            <p:nvPr/>
          </p:nvSpPr>
          <p:spPr>
            <a:xfrm>
              <a:off x="0" y="-9525"/>
              <a:ext cx="812800" cy="822325"/>
            </a:xfrm>
            <a:prstGeom prst="rect">
              <a:avLst/>
            </a:prstGeom>
          </p:spPr>
          <p:txBody>
            <a:bodyPr lIns="50800" tIns="50800" rIns="50800" bIns="50800" rtlCol="0" anchor="ctr"/>
            <a:lstStyle/>
            <a:p>
              <a:pPr algn="ctr">
                <a:lnSpc>
                  <a:spcPts val="2640"/>
                </a:lnSpc>
              </a:pPr>
              <a:endParaRPr/>
            </a:p>
          </p:txBody>
        </p:sp>
      </p:grpSp>
      <p:grpSp>
        <p:nvGrpSpPr>
          <p:cNvPr id="26" name="Group 26"/>
          <p:cNvGrpSpPr/>
          <p:nvPr/>
        </p:nvGrpSpPr>
        <p:grpSpPr>
          <a:xfrm>
            <a:off x="12795410" y="6402021"/>
            <a:ext cx="2039372" cy="2003965"/>
            <a:chOff x="0" y="0"/>
            <a:chExt cx="867868" cy="852801"/>
          </a:xfrm>
        </p:grpSpPr>
        <p:sp>
          <p:nvSpPr>
            <p:cNvPr id="27" name="Freeform 27"/>
            <p:cNvSpPr/>
            <p:nvPr/>
          </p:nvSpPr>
          <p:spPr>
            <a:xfrm>
              <a:off x="0" y="0"/>
              <a:ext cx="867868" cy="852801"/>
            </a:xfrm>
            <a:custGeom>
              <a:avLst/>
              <a:gdLst/>
              <a:ahLst/>
              <a:cxnLst/>
              <a:rect l="l" t="t" r="r" b="b"/>
              <a:pathLst>
                <a:path w="867868" h="852801">
                  <a:moveTo>
                    <a:pt x="193608" y="0"/>
                  </a:moveTo>
                  <a:lnTo>
                    <a:pt x="674261" y="0"/>
                  </a:lnTo>
                  <a:cubicBezTo>
                    <a:pt x="725609" y="0"/>
                    <a:pt x="774854" y="20398"/>
                    <a:pt x="811162" y="56706"/>
                  </a:cubicBezTo>
                  <a:cubicBezTo>
                    <a:pt x="847471" y="93015"/>
                    <a:pt x="867868" y="142260"/>
                    <a:pt x="867868" y="193608"/>
                  </a:cubicBezTo>
                  <a:lnTo>
                    <a:pt x="867868" y="659193"/>
                  </a:lnTo>
                  <a:cubicBezTo>
                    <a:pt x="867868" y="766120"/>
                    <a:pt x="781187" y="852801"/>
                    <a:pt x="674261" y="852801"/>
                  </a:cubicBezTo>
                  <a:lnTo>
                    <a:pt x="193608" y="852801"/>
                  </a:lnTo>
                  <a:cubicBezTo>
                    <a:pt x="142260" y="852801"/>
                    <a:pt x="93015" y="832403"/>
                    <a:pt x="56706" y="796094"/>
                  </a:cubicBezTo>
                  <a:cubicBezTo>
                    <a:pt x="20398" y="759786"/>
                    <a:pt x="0" y="710541"/>
                    <a:pt x="0" y="659193"/>
                  </a:cubicBezTo>
                  <a:lnTo>
                    <a:pt x="0" y="193608"/>
                  </a:lnTo>
                  <a:cubicBezTo>
                    <a:pt x="0" y="86681"/>
                    <a:pt x="86681" y="0"/>
                    <a:pt x="193608" y="0"/>
                  </a:cubicBezTo>
                  <a:close/>
                </a:path>
              </a:pathLst>
            </a:custGeom>
            <a:solidFill>
              <a:srgbClr val="FFFFFF"/>
            </a:solidFill>
            <a:ln w="19050">
              <a:solidFill>
                <a:srgbClr val="115182"/>
              </a:solidFill>
            </a:ln>
          </p:spPr>
        </p:sp>
        <p:sp>
          <p:nvSpPr>
            <p:cNvPr id="28" name="TextBox 28"/>
            <p:cNvSpPr txBox="1"/>
            <p:nvPr/>
          </p:nvSpPr>
          <p:spPr>
            <a:xfrm>
              <a:off x="0" y="-9525"/>
              <a:ext cx="812800" cy="822325"/>
            </a:xfrm>
            <a:prstGeom prst="rect">
              <a:avLst/>
            </a:prstGeom>
          </p:spPr>
          <p:txBody>
            <a:bodyPr lIns="50800" tIns="50800" rIns="50800" bIns="50800" rtlCol="0" anchor="ctr"/>
            <a:lstStyle/>
            <a:p>
              <a:pPr algn="ctr">
                <a:lnSpc>
                  <a:spcPts val="2640"/>
                </a:lnSpc>
              </a:pPr>
              <a:endParaRPr/>
            </a:p>
          </p:txBody>
        </p:sp>
      </p:grpSp>
      <p:grpSp>
        <p:nvGrpSpPr>
          <p:cNvPr id="29" name="Group 29"/>
          <p:cNvGrpSpPr/>
          <p:nvPr/>
        </p:nvGrpSpPr>
        <p:grpSpPr>
          <a:xfrm>
            <a:off x="10623434" y="6487892"/>
            <a:ext cx="2039372" cy="2008004"/>
            <a:chOff x="0" y="0"/>
            <a:chExt cx="867868" cy="854520"/>
          </a:xfrm>
        </p:grpSpPr>
        <p:sp>
          <p:nvSpPr>
            <p:cNvPr id="30" name="Freeform 30"/>
            <p:cNvSpPr/>
            <p:nvPr/>
          </p:nvSpPr>
          <p:spPr>
            <a:xfrm>
              <a:off x="0" y="0"/>
              <a:ext cx="867868" cy="854520"/>
            </a:xfrm>
            <a:custGeom>
              <a:avLst/>
              <a:gdLst/>
              <a:ahLst/>
              <a:cxnLst/>
              <a:rect l="l" t="t" r="r" b="b"/>
              <a:pathLst>
                <a:path w="867868" h="854520">
                  <a:moveTo>
                    <a:pt x="193608" y="0"/>
                  </a:moveTo>
                  <a:lnTo>
                    <a:pt x="674261" y="0"/>
                  </a:lnTo>
                  <a:cubicBezTo>
                    <a:pt x="725609" y="0"/>
                    <a:pt x="774854" y="20398"/>
                    <a:pt x="811162" y="56706"/>
                  </a:cubicBezTo>
                  <a:cubicBezTo>
                    <a:pt x="847471" y="93015"/>
                    <a:pt x="867868" y="142260"/>
                    <a:pt x="867868" y="193608"/>
                  </a:cubicBezTo>
                  <a:lnTo>
                    <a:pt x="867868" y="660912"/>
                  </a:lnTo>
                  <a:cubicBezTo>
                    <a:pt x="867868" y="767839"/>
                    <a:pt x="781187" y="854520"/>
                    <a:pt x="674261" y="854520"/>
                  </a:cubicBezTo>
                  <a:lnTo>
                    <a:pt x="193608" y="854520"/>
                  </a:lnTo>
                  <a:cubicBezTo>
                    <a:pt x="142260" y="854520"/>
                    <a:pt x="93015" y="834122"/>
                    <a:pt x="56706" y="797813"/>
                  </a:cubicBezTo>
                  <a:cubicBezTo>
                    <a:pt x="20398" y="761505"/>
                    <a:pt x="0" y="712260"/>
                    <a:pt x="0" y="660912"/>
                  </a:cubicBezTo>
                  <a:lnTo>
                    <a:pt x="0" y="193608"/>
                  </a:lnTo>
                  <a:cubicBezTo>
                    <a:pt x="0" y="86681"/>
                    <a:pt x="86681" y="0"/>
                    <a:pt x="193608" y="0"/>
                  </a:cubicBezTo>
                  <a:close/>
                </a:path>
              </a:pathLst>
            </a:custGeom>
            <a:solidFill>
              <a:srgbClr val="115182"/>
            </a:solidFill>
            <a:ln>
              <a:noFill/>
            </a:ln>
          </p:spPr>
        </p:sp>
        <p:sp>
          <p:nvSpPr>
            <p:cNvPr id="31" name="TextBox 31"/>
            <p:cNvSpPr txBox="1"/>
            <p:nvPr/>
          </p:nvSpPr>
          <p:spPr>
            <a:xfrm>
              <a:off x="0" y="-9525"/>
              <a:ext cx="812800" cy="822325"/>
            </a:xfrm>
            <a:prstGeom prst="rect">
              <a:avLst/>
            </a:prstGeom>
          </p:spPr>
          <p:txBody>
            <a:bodyPr lIns="50800" tIns="50800" rIns="50800" bIns="50800" rtlCol="0" anchor="ctr"/>
            <a:lstStyle/>
            <a:p>
              <a:pPr algn="ctr">
                <a:lnSpc>
                  <a:spcPts val="2640"/>
                </a:lnSpc>
              </a:pPr>
              <a:endParaRPr/>
            </a:p>
          </p:txBody>
        </p:sp>
      </p:grpSp>
      <p:grpSp>
        <p:nvGrpSpPr>
          <p:cNvPr id="32" name="Group 32"/>
          <p:cNvGrpSpPr/>
          <p:nvPr/>
        </p:nvGrpSpPr>
        <p:grpSpPr>
          <a:xfrm>
            <a:off x="10533798" y="6392253"/>
            <a:ext cx="2039372" cy="2003965"/>
            <a:chOff x="0" y="0"/>
            <a:chExt cx="867868" cy="852801"/>
          </a:xfrm>
        </p:grpSpPr>
        <p:sp>
          <p:nvSpPr>
            <p:cNvPr id="33" name="Freeform 33"/>
            <p:cNvSpPr/>
            <p:nvPr/>
          </p:nvSpPr>
          <p:spPr>
            <a:xfrm>
              <a:off x="0" y="0"/>
              <a:ext cx="867868" cy="852801"/>
            </a:xfrm>
            <a:custGeom>
              <a:avLst/>
              <a:gdLst/>
              <a:ahLst/>
              <a:cxnLst/>
              <a:rect l="l" t="t" r="r" b="b"/>
              <a:pathLst>
                <a:path w="867868" h="852801">
                  <a:moveTo>
                    <a:pt x="193608" y="0"/>
                  </a:moveTo>
                  <a:lnTo>
                    <a:pt x="674261" y="0"/>
                  </a:lnTo>
                  <a:cubicBezTo>
                    <a:pt x="725609" y="0"/>
                    <a:pt x="774854" y="20398"/>
                    <a:pt x="811162" y="56706"/>
                  </a:cubicBezTo>
                  <a:cubicBezTo>
                    <a:pt x="847471" y="93015"/>
                    <a:pt x="867868" y="142260"/>
                    <a:pt x="867868" y="193608"/>
                  </a:cubicBezTo>
                  <a:lnTo>
                    <a:pt x="867868" y="659193"/>
                  </a:lnTo>
                  <a:cubicBezTo>
                    <a:pt x="867868" y="766120"/>
                    <a:pt x="781187" y="852801"/>
                    <a:pt x="674261" y="852801"/>
                  </a:cubicBezTo>
                  <a:lnTo>
                    <a:pt x="193608" y="852801"/>
                  </a:lnTo>
                  <a:cubicBezTo>
                    <a:pt x="142260" y="852801"/>
                    <a:pt x="93015" y="832403"/>
                    <a:pt x="56706" y="796094"/>
                  </a:cubicBezTo>
                  <a:cubicBezTo>
                    <a:pt x="20398" y="759786"/>
                    <a:pt x="0" y="710541"/>
                    <a:pt x="0" y="659193"/>
                  </a:cubicBezTo>
                  <a:lnTo>
                    <a:pt x="0" y="193608"/>
                  </a:lnTo>
                  <a:cubicBezTo>
                    <a:pt x="0" y="86681"/>
                    <a:pt x="86681" y="0"/>
                    <a:pt x="193608" y="0"/>
                  </a:cubicBezTo>
                  <a:close/>
                </a:path>
              </a:pathLst>
            </a:custGeom>
            <a:solidFill>
              <a:srgbClr val="FFFFFF"/>
            </a:solidFill>
            <a:ln w="19050">
              <a:solidFill>
                <a:srgbClr val="115182"/>
              </a:solidFill>
            </a:ln>
          </p:spPr>
        </p:sp>
        <p:sp>
          <p:nvSpPr>
            <p:cNvPr id="34" name="TextBox 34"/>
            <p:cNvSpPr txBox="1"/>
            <p:nvPr/>
          </p:nvSpPr>
          <p:spPr>
            <a:xfrm>
              <a:off x="0" y="-9525"/>
              <a:ext cx="812800" cy="822325"/>
            </a:xfrm>
            <a:prstGeom prst="rect">
              <a:avLst/>
            </a:prstGeom>
          </p:spPr>
          <p:txBody>
            <a:bodyPr lIns="50800" tIns="50800" rIns="50800" bIns="50800" rtlCol="0" anchor="ctr"/>
            <a:lstStyle/>
            <a:p>
              <a:pPr algn="ctr">
                <a:lnSpc>
                  <a:spcPts val="2640"/>
                </a:lnSpc>
              </a:pPr>
              <a:endParaRPr/>
            </a:p>
          </p:txBody>
        </p:sp>
      </p:grpSp>
      <p:grpSp>
        <p:nvGrpSpPr>
          <p:cNvPr id="35" name="Group 35"/>
          <p:cNvGrpSpPr/>
          <p:nvPr/>
        </p:nvGrpSpPr>
        <p:grpSpPr>
          <a:xfrm>
            <a:off x="15160892" y="6487892"/>
            <a:ext cx="2039372" cy="2008004"/>
            <a:chOff x="0" y="0"/>
            <a:chExt cx="867868" cy="854520"/>
          </a:xfrm>
        </p:grpSpPr>
        <p:sp>
          <p:nvSpPr>
            <p:cNvPr id="36" name="Freeform 36"/>
            <p:cNvSpPr/>
            <p:nvPr/>
          </p:nvSpPr>
          <p:spPr>
            <a:xfrm>
              <a:off x="0" y="0"/>
              <a:ext cx="867868" cy="854520"/>
            </a:xfrm>
            <a:custGeom>
              <a:avLst/>
              <a:gdLst/>
              <a:ahLst/>
              <a:cxnLst/>
              <a:rect l="l" t="t" r="r" b="b"/>
              <a:pathLst>
                <a:path w="867868" h="854520">
                  <a:moveTo>
                    <a:pt x="193608" y="0"/>
                  </a:moveTo>
                  <a:lnTo>
                    <a:pt x="674261" y="0"/>
                  </a:lnTo>
                  <a:cubicBezTo>
                    <a:pt x="725609" y="0"/>
                    <a:pt x="774854" y="20398"/>
                    <a:pt x="811162" y="56706"/>
                  </a:cubicBezTo>
                  <a:cubicBezTo>
                    <a:pt x="847471" y="93015"/>
                    <a:pt x="867868" y="142260"/>
                    <a:pt x="867868" y="193608"/>
                  </a:cubicBezTo>
                  <a:lnTo>
                    <a:pt x="867868" y="660912"/>
                  </a:lnTo>
                  <a:cubicBezTo>
                    <a:pt x="867868" y="767839"/>
                    <a:pt x="781187" y="854520"/>
                    <a:pt x="674261" y="854520"/>
                  </a:cubicBezTo>
                  <a:lnTo>
                    <a:pt x="193608" y="854520"/>
                  </a:lnTo>
                  <a:cubicBezTo>
                    <a:pt x="142260" y="854520"/>
                    <a:pt x="93015" y="834122"/>
                    <a:pt x="56706" y="797813"/>
                  </a:cubicBezTo>
                  <a:cubicBezTo>
                    <a:pt x="20398" y="761505"/>
                    <a:pt x="0" y="712260"/>
                    <a:pt x="0" y="660912"/>
                  </a:cubicBezTo>
                  <a:lnTo>
                    <a:pt x="0" y="193608"/>
                  </a:lnTo>
                  <a:cubicBezTo>
                    <a:pt x="0" y="86681"/>
                    <a:pt x="86681" y="0"/>
                    <a:pt x="193608" y="0"/>
                  </a:cubicBezTo>
                  <a:close/>
                </a:path>
              </a:pathLst>
            </a:custGeom>
            <a:solidFill>
              <a:srgbClr val="115182"/>
            </a:solidFill>
            <a:ln>
              <a:noFill/>
            </a:ln>
          </p:spPr>
        </p:sp>
        <p:sp>
          <p:nvSpPr>
            <p:cNvPr id="37" name="TextBox 37"/>
            <p:cNvSpPr txBox="1"/>
            <p:nvPr/>
          </p:nvSpPr>
          <p:spPr>
            <a:xfrm>
              <a:off x="0" y="-9525"/>
              <a:ext cx="812800" cy="822325"/>
            </a:xfrm>
            <a:prstGeom prst="rect">
              <a:avLst/>
            </a:prstGeom>
          </p:spPr>
          <p:txBody>
            <a:bodyPr lIns="50800" tIns="50800" rIns="50800" bIns="50800" rtlCol="0" anchor="ctr"/>
            <a:lstStyle/>
            <a:p>
              <a:pPr algn="ctr">
                <a:lnSpc>
                  <a:spcPts val="2640"/>
                </a:lnSpc>
              </a:pPr>
              <a:endParaRPr/>
            </a:p>
          </p:txBody>
        </p:sp>
      </p:grpSp>
      <p:grpSp>
        <p:nvGrpSpPr>
          <p:cNvPr id="38" name="Group 38"/>
          <p:cNvGrpSpPr/>
          <p:nvPr/>
        </p:nvGrpSpPr>
        <p:grpSpPr>
          <a:xfrm>
            <a:off x="15057023" y="6402021"/>
            <a:ext cx="2039372" cy="2003965"/>
            <a:chOff x="0" y="0"/>
            <a:chExt cx="867868" cy="852801"/>
          </a:xfrm>
        </p:grpSpPr>
        <p:sp>
          <p:nvSpPr>
            <p:cNvPr id="39" name="Freeform 39"/>
            <p:cNvSpPr/>
            <p:nvPr/>
          </p:nvSpPr>
          <p:spPr>
            <a:xfrm>
              <a:off x="0" y="0"/>
              <a:ext cx="867868" cy="852801"/>
            </a:xfrm>
            <a:custGeom>
              <a:avLst/>
              <a:gdLst/>
              <a:ahLst/>
              <a:cxnLst/>
              <a:rect l="l" t="t" r="r" b="b"/>
              <a:pathLst>
                <a:path w="867868" h="852801">
                  <a:moveTo>
                    <a:pt x="193608" y="0"/>
                  </a:moveTo>
                  <a:lnTo>
                    <a:pt x="674261" y="0"/>
                  </a:lnTo>
                  <a:cubicBezTo>
                    <a:pt x="725609" y="0"/>
                    <a:pt x="774854" y="20398"/>
                    <a:pt x="811162" y="56706"/>
                  </a:cubicBezTo>
                  <a:cubicBezTo>
                    <a:pt x="847471" y="93015"/>
                    <a:pt x="867868" y="142260"/>
                    <a:pt x="867868" y="193608"/>
                  </a:cubicBezTo>
                  <a:lnTo>
                    <a:pt x="867868" y="659193"/>
                  </a:lnTo>
                  <a:cubicBezTo>
                    <a:pt x="867868" y="766120"/>
                    <a:pt x="781187" y="852801"/>
                    <a:pt x="674261" y="852801"/>
                  </a:cubicBezTo>
                  <a:lnTo>
                    <a:pt x="193608" y="852801"/>
                  </a:lnTo>
                  <a:cubicBezTo>
                    <a:pt x="142260" y="852801"/>
                    <a:pt x="93015" y="832403"/>
                    <a:pt x="56706" y="796094"/>
                  </a:cubicBezTo>
                  <a:cubicBezTo>
                    <a:pt x="20398" y="759786"/>
                    <a:pt x="0" y="710541"/>
                    <a:pt x="0" y="659193"/>
                  </a:cubicBezTo>
                  <a:lnTo>
                    <a:pt x="0" y="193608"/>
                  </a:lnTo>
                  <a:cubicBezTo>
                    <a:pt x="0" y="86681"/>
                    <a:pt x="86681" y="0"/>
                    <a:pt x="193608" y="0"/>
                  </a:cubicBezTo>
                  <a:close/>
                </a:path>
              </a:pathLst>
            </a:custGeom>
            <a:solidFill>
              <a:srgbClr val="FFFFFF"/>
            </a:solidFill>
            <a:ln w="19050">
              <a:solidFill>
                <a:srgbClr val="115182"/>
              </a:solidFill>
            </a:ln>
          </p:spPr>
        </p:sp>
        <p:sp>
          <p:nvSpPr>
            <p:cNvPr id="40" name="TextBox 40"/>
            <p:cNvSpPr txBox="1"/>
            <p:nvPr/>
          </p:nvSpPr>
          <p:spPr>
            <a:xfrm>
              <a:off x="0" y="-9525"/>
              <a:ext cx="812800" cy="822325"/>
            </a:xfrm>
            <a:prstGeom prst="rect">
              <a:avLst/>
            </a:prstGeom>
          </p:spPr>
          <p:txBody>
            <a:bodyPr lIns="50800" tIns="50800" rIns="50800" bIns="50800" rtlCol="0" anchor="ctr"/>
            <a:lstStyle/>
            <a:p>
              <a:pPr algn="ctr">
                <a:lnSpc>
                  <a:spcPts val="2640"/>
                </a:lnSpc>
              </a:pPr>
              <a:endParaRPr/>
            </a:p>
          </p:txBody>
        </p:sp>
      </p:grpSp>
      <p:pic>
        <p:nvPicPr>
          <p:cNvPr id="41" name="Picture 41"/>
          <p:cNvPicPr>
            <a:picLocks noChangeAspect="1"/>
          </p:cNvPicPr>
          <p:nvPr/>
        </p:nvPicPr>
        <p:blipFill>
          <a:blip r:embed="rId6"/>
          <a:srcRect/>
          <a:stretch>
            <a:fillRect/>
          </a:stretch>
        </p:blipFill>
        <p:spPr>
          <a:xfrm>
            <a:off x="8121604" y="8960254"/>
            <a:ext cx="2272462" cy="427034"/>
          </a:xfrm>
          <a:prstGeom prst="rect">
            <a:avLst/>
          </a:prstGeom>
        </p:spPr>
      </p:pic>
      <p:pic>
        <p:nvPicPr>
          <p:cNvPr id="42" name="Picture 42"/>
          <p:cNvPicPr>
            <a:picLocks noChangeAspect="1"/>
          </p:cNvPicPr>
          <p:nvPr/>
        </p:nvPicPr>
        <p:blipFill>
          <a:blip r:embed="rId7"/>
          <a:srcRect l="10825" t="31515" r="11163" b="29005"/>
          <a:stretch>
            <a:fillRect/>
          </a:stretch>
        </p:blipFill>
        <p:spPr>
          <a:xfrm>
            <a:off x="10616971" y="8829271"/>
            <a:ext cx="1935673" cy="514281"/>
          </a:xfrm>
          <a:prstGeom prst="rect">
            <a:avLst/>
          </a:prstGeom>
        </p:spPr>
      </p:pic>
      <p:pic>
        <p:nvPicPr>
          <p:cNvPr id="43" name="Picture 43"/>
          <p:cNvPicPr>
            <a:picLocks noChangeAspect="1"/>
          </p:cNvPicPr>
          <p:nvPr/>
        </p:nvPicPr>
        <p:blipFill>
          <a:blip r:embed="rId8"/>
          <a:srcRect/>
          <a:stretch>
            <a:fillRect/>
          </a:stretch>
        </p:blipFill>
        <p:spPr>
          <a:xfrm>
            <a:off x="12775549" y="8854331"/>
            <a:ext cx="2245661" cy="596971"/>
          </a:xfrm>
          <a:prstGeom prst="rect">
            <a:avLst/>
          </a:prstGeom>
        </p:spPr>
      </p:pic>
      <p:pic>
        <p:nvPicPr>
          <p:cNvPr id="44" name="Picture 4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671265" y="3440398"/>
            <a:ext cx="1604398" cy="912501"/>
          </a:xfrm>
          <a:prstGeom prst="rect">
            <a:avLst/>
          </a:prstGeom>
        </p:spPr>
      </p:pic>
      <p:pic>
        <p:nvPicPr>
          <p:cNvPr id="45" name="Picture 45"/>
          <p:cNvPicPr>
            <a:picLocks noChangeAspect="1"/>
          </p:cNvPicPr>
          <p:nvPr/>
        </p:nvPicPr>
        <p:blipFill>
          <a:blip r:embed="rId11"/>
          <a:srcRect/>
          <a:stretch>
            <a:fillRect/>
          </a:stretch>
        </p:blipFill>
        <p:spPr>
          <a:xfrm>
            <a:off x="15266262" y="8879188"/>
            <a:ext cx="2083670" cy="452547"/>
          </a:xfrm>
          <a:prstGeom prst="rect">
            <a:avLst/>
          </a:prstGeom>
        </p:spPr>
      </p:pic>
      <p:sp>
        <p:nvSpPr>
          <p:cNvPr id="46" name="TextBox 46"/>
          <p:cNvSpPr txBox="1"/>
          <p:nvPr/>
        </p:nvSpPr>
        <p:spPr>
          <a:xfrm>
            <a:off x="8214418" y="2963757"/>
            <a:ext cx="8018095" cy="869925"/>
          </a:xfrm>
          <a:prstGeom prst="rect">
            <a:avLst/>
          </a:prstGeom>
        </p:spPr>
        <p:txBody>
          <a:bodyPr lIns="0" tIns="0" rIns="0" bIns="0" rtlCol="0" anchor="t">
            <a:spAutoFit/>
          </a:bodyPr>
          <a:lstStyle/>
          <a:p>
            <a:pPr>
              <a:lnSpc>
                <a:spcPts val="3372"/>
              </a:lnSpc>
            </a:pPr>
            <a:r>
              <a:rPr lang="en-US" sz="3706">
                <a:solidFill>
                  <a:srgbClr val="115182"/>
                </a:solidFill>
                <a:latin typeface="Montserrat Classic Bold"/>
              </a:rPr>
              <a:t>Planbox </a:t>
            </a:r>
            <a:r>
              <a:rPr lang="en-US" sz="3706">
                <a:solidFill>
                  <a:srgbClr val="F79420"/>
                </a:solidFill>
                <a:latin typeface="Montserrat Classic Bold"/>
              </a:rPr>
              <a:t>#1 Rated</a:t>
            </a:r>
            <a:r>
              <a:rPr lang="en-US" sz="3706">
                <a:solidFill>
                  <a:srgbClr val="115182"/>
                </a:solidFill>
                <a:latin typeface="Montserrat Classic Bold"/>
              </a:rPr>
              <a:t> </a:t>
            </a:r>
          </a:p>
          <a:p>
            <a:pPr>
              <a:lnSpc>
                <a:spcPts val="3372"/>
              </a:lnSpc>
            </a:pPr>
            <a:r>
              <a:rPr lang="en-US" sz="3706">
                <a:solidFill>
                  <a:srgbClr val="115182"/>
                </a:solidFill>
                <a:latin typeface="Montserrat Classic"/>
              </a:rPr>
              <a:t>Innovation Management Platform</a:t>
            </a:r>
          </a:p>
        </p:txBody>
      </p:sp>
      <p:sp>
        <p:nvSpPr>
          <p:cNvPr id="47" name="TextBox 47"/>
          <p:cNvSpPr txBox="1"/>
          <p:nvPr/>
        </p:nvSpPr>
        <p:spPr>
          <a:xfrm>
            <a:off x="1544270" y="506196"/>
            <a:ext cx="15199460" cy="752194"/>
          </a:xfrm>
          <a:prstGeom prst="rect">
            <a:avLst/>
          </a:prstGeom>
        </p:spPr>
        <p:txBody>
          <a:bodyPr lIns="0" tIns="0" rIns="0" bIns="0" rtlCol="0" anchor="t">
            <a:spAutoFit/>
          </a:bodyPr>
          <a:lstStyle/>
          <a:p>
            <a:pPr algn="ctr">
              <a:lnSpc>
                <a:spcPts val="5613"/>
              </a:lnSpc>
            </a:pPr>
            <a:r>
              <a:rPr lang="en-US" sz="5613">
                <a:solidFill>
                  <a:srgbClr val="115182"/>
                </a:solidFill>
                <a:latin typeface="Montserrat Classic"/>
              </a:rPr>
              <a:t>Transforming the</a:t>
            </a:r>
            <a:r>
              <a:rPr lang="en-US" sz="5613">
                <a:solidFill>
                  <a:srgbClr val="115182"/>
                </a:solidFill>
                <a:latin typeface="Montserrat Classic Bold"/>
              </a:rPr>
              <a:t> Culture of </a:t>
            </a:r>
            <a:r>
              <a:rPr lang="en-US" sz="5613">
                <a:solidFill>
                  <a:srgbClr val="F79420"/>
                </a:solidFill>
                <a:latin typeface="Montserrat Classic Bold"/>
              </a:rPr>
              <a:t>Innovation</a:t>
            </a:r>
          </a:p>
        </p:txBody>
      </p:sp>
      <p:sp>
        <p:nvSpPr>
          <p:cNvPr id="48" name="TextBox 48"/>
          <p:cNvSpPr txBox="1"/>
          <p:nvPr/>
        </p:nvSpPr>
        <p:spPr>
          <a:xfrm>
            <a:off x="8247102" y="4360820"/>
            <a:ext cx="9090018" cy="1435161"/>
          </a:xfrm>
          <a:prstGeom prst="rect">
            <a:avLst/>
          </a:prstGeom>
        </p:spPr>
        <p:txBody>
          <a:bodyPr lIns="0" tIns="0" rIns="0" bIns="0" rtlCol="0" anchor="t">
            <a:spAutoFit/>
          </a:bodyPr>
          <a:lstStyle/>
          <a:p>
            <a:pPr>
              <a:lnSpc>
                <a:spcPts val="2953"/>
              </a:lnSpc>
            </a:pPr>
            <a:r>
              <a:rPr lang="en-US" sz="2953">
                <a:solidFill>
                  <a:srgbClr val="FFFFFF"/>
                </a:solidFill>
                <a:latin typeface="Montserrat Bold"/>
              </a:rPr>
              <a:t>According to Forrester:</a:t>
            </a:r>
          </a:p>
          <a:p>
            <a:pPr>
              <a:lnSpc>
                <a:spcPts val="2725"/>
              </a:lnSpc>
            </a:pPr>
            <a:endParaRPr lang="en-US" sz="2953">
              <a:solidFill>
                <a:srgbClr val="FFFFFF"/>
              </a:solidFill>
              <a:latin typeface="Montserrat Bold"/>
            </a:endParaRPr>
          </a:p>
          <a:p>
            <a:pPr>
              <a:lnSpc>
                <a:spcPts val="2801"/>
              </a:lnSpc>
            </a:pPr>
            <a:r>
              <a:rPr lang="en-US" sz="2801">
                <a:solidFill>
                  <a:srgbClr val="FFFFFF"/>
                </a:solidFill>
                <a:latin typeface="Montserrat Italics"/>
              </a:rPr>
              <a:t>"Planbox provides some of the more </a:t>
            </a:r>
            <a:r>
              <a:rPr lang="en-US" sz="2801">
                <a:solidFill>
                  <a:srgbClr val="FFFFFF"/>
                </a:solidFill>
                <a:latin typeface="Montserrat Bold Italics"/>
              </a:rPr>
              <a:t>advanced AI</a:t>
            </a:r>
            <a:r>
              <a:rPr lang="en-US" sz="2801">
                <a:solidFill>
                  <a:srgbClr val="FFFFFF"/>
                </a:solidFill>
                <a:latin typeface="Montserrat Italics"/>
              </a:rPr>
              <a:t> capabilities we observed."</a:t>
            </a:r>
          </a:p>
        </p:txBody>
      </p:sp>
      <p:sp>
        <p:nvSpPr>
          <p:cNvPr id="49" name="TextBox 49"/>
          <p:cNvSpPr txBox="1"/>
          <p:nvPr/>
        </p:nvSpPr>
        <p:spPr>
          <a:xfrm>
            <a:off x="13214346" y="6545688"/>
            <a:ext cx="1201500" cy="645301"/>
          </a:xfrm>
          <a:prstGeom prst="rect">
            <a:avLst/>
          </a:prstGeom>
        </p:spPr>
        <p:txBody>
          <a:bodyPr lIns="0" tIns="0" rIns="0" bIns="0" rtlCol="0" anchor="t">
            <a:spAutoFit/>
          </a:bodyPr>
          <a:lstStyle/>
          <a:p>
            <a:pPr algn="ctr">
              <a:lnSpc>
                <a:spcPts val="5076"/>
              </a:lnSpc>
            </a:pPr>
            <a:r>
              <a:rPr lang="en-US" sz="3626">
                <a:solidFill>
                  <a:srgbClr val="F79420"/>
                </a:solidFill>
                <a:latin typeface="Poppins Bold"/>
              </a:rPr>
              <a:t>400+</a:t>
            </a:r>
          </a:p>
        </p:txBody>
      </p:sp>
      <p:sp>
        <p:nvSpPr>
          <p:cNvPr id="50" name="TextBox 50"/>
          <p:cNvSpPr txBox="1"/>
          <p:nvPr/>
        </p:nvSpPr>
        <p:spPr>
          <a:xfrm>
            <a:off x="11047842" y="6535920"/>
            <a:ext cx="1011284" cy="645301"/>
          </a:xfrm>
          <a:prstGeom prst="rect">
            <a:avLst/>
          </a:prstGeom>
        </p:spPr>
        <p:txBody>
          <a:bodyPr lIns="0" tIns="0" rIns="0" bIns="0" rtlCol="0" anchor="t">
            <a:spAutoFit/>
          </a:bodyPr>
          <a:lstStyle/>
          <a:p>
            <a:pPr algn="ctr">
              <a:lnSpc>
                <a:spcPts val="5076"/>
              </a:lnSpc>
            </a:pPr>
            <a:r>
              <a:rPr lang="en-US" sz="3626">
                <a:solidFill>
                  <a:srgbClr val="F79420"/>
                </a:solidFill>
                <a:latin typeface="Poppins Bold"/>
              </a:rPr>
              <a:t>5M+</a:t>
            </a:r>
          </a:p>
        </p:txBody>
      </p:sp>
      <p:sp>
        <p:nvSpPr>
          <p:cNvPr id="51" name="TextBox 51"/>
          <p:cNvSpPr txBox="1"/>
          <p:nvPr/>
        </p:nvSpPr>
        <p:spPr>
          <a:xfrm>
            <a:off x="15557126" y="6545688"/>
            <a:ext cx="1136987" cy="645301"/>
          </a:xfrm>
          <a:prstGeom prst="rect">
            <a:avLst/>
          </a:prstGeom>
        </p:spPr>
        <p:txBody>
          <a:bodyPr lIns="0" tIns="0" rIns="0" bIns="0" rtlCol="0" anchor="t">
            <a:spAutoFit/>
          </a:bodyPr>
          <a:lstStyle/>
          <a:p>
            <a:pPr algn="ctr">
              <a:lnSpc>
                <a:spcPts val="5076"/>
              </a:lnSpc>
            </a:pPr>
            <a:r>
              <a:rPr lang="en-US" sz="3626">
                <a:solidFill>
                  <a:srgbClr val="F79420"/>
                </a:solidFill>
                <a:latin typeface="Poppins Bold"/>
              </a:rPr>
              <a:t>20k+</a:t>
            </a:r>
          </a:p>
        </p:txBody>
      </p:sp>
      <p:sp>
        <p:nvSpPr>
          <p:cNvPr id="52" name="TextBox 52"/>
          <p:cNvSpPr txBox="1"/>
          <p:nvPr/>
        </p:nvSpPr>
        <p:spPr>
          <a:xfrm>
            <a:off x="8326806" y="7326592"/>
            <a:ext cx="1928305" cy="866261"/>
          </a:xfrm>
          <a:prstGeom prst="rect">
            <a:avLst/>
          </a:prstGeom>
        </p:spPr>
        <p:txBody>
          <a:bodyPr lIns="0" tIns="0" rIns="0" bIns="0" rtlCol="0" anchor="t">
            <a:spAutoFit/>
          </a:bodyPr>
          <a:lstStyle/>
          <a:p>
            <a:pPr algn="ctr">
              <a:lnSpc>
                <a:spcPts val="2263"/>
              </a:lnSpc>
            </a:pPr>
            <a:r>
              <a:rPr lang="en-US" sz="2197">
                <a:solidFill>
                  <a:srgbClr val="333333"/>
                </a:solidFill>
                <a:latin typeface="Montserrat Classic"/>
              </a:rPr>
              <a:t>Years of Domain Expertise</a:t>
            </a:r>
          </a:p>
        </p:txBody>
      </p:sp>
      <p:sp>
        <p:nvSpPr>
          <p:cNvPr id="53" name="TextBox 53"/>
          <p:cNvSpPr txBox="1"/>
          <p:nvPr/>
        </p:nvSpPr>
        <p:spPr>
          <a:xfrm>
            <a:off x="12854343" y="7465371"/>
            <a:ext cx="1928305" cy="580626"/>
          </a:xfrm>
          <a:prstGeom prst="rect">
            <a:avLst/>
          </a:prstGeom>
        </p:spPr>
        <p:txBody>
          <a:bodyPr lIns="0" tIns="0" rIns="0" bIns="0" rtlCol="0" anchor="t">
            <a:spAutoFit/>
          </a:bodyPr>
          <a:lstStyle/>
          <a:p>
            <a:pPr algn="ctr">
              <a:lnSpc>
                <a:spcPts val="2263"/>
              </a:lnSpc>
            </a:pPr>
            <a:r>
              <a:rPr lang="en-US" sz="2197">
                <a:solidFill>
                  <a:srgbClr val="333333"/>
                </a:solidFill>
                <a:latin typeface="Montserrat Classic"/>
              </a:rPr>
              <a:t>Enterprise Deployments</a:t>
            </a:r>
          </a:p>
        </p:txBody>
      </p:sp>
      <p:sp>
        <p:nvSpPr>
          <p:cNvPr id="54" name="TextBox 54"/>
          <p:cNvSpPr txBox="1"/>
          <p:nvPr/>
        </p:nvSpPr>
        <p:spPr>
          <a:xfrm>
            <a:off x="10594859" y="7455603"/>
            <a:ext cx="1928305" cy="580626"/>
          </a:xfrm>
          <a:prstGeom prst="rect">
            <a:avLst/>
          </a:prstGeom>
        </p:spPr>
        <p:txBody>
          <a:bodyPr lIns="0" tIns="0" rIns="0" bIns="0" rtlCol="0" anchor="t">
            <a:spAutoFit/>
          </a:bodyPr>
          <a:lstStyle/>
          <a:p>
            <a:pPr algn="ctr">
              <a:lnSpc>
                <a:spcPts val="2263"/>
              </a:lnSpc>
            </a:pPr>
            <a:r>
              <a:rPr lang="en-US" sz="2197">
                <a:solidFill>
                  <a:srgbClr val="333333"/>
                </a:solidFill>
                <a:latin typeface="Montserrat Classic"/>
              </a:rPr>
              <a:t>Engaged Participants</a:t>
            </a:r>
          </a:p>
        </p:txBody>
      </p:sp>
      <p:sp>
        <p:nvSpPr>
          <p:cNvPr id="55" name="TextBox 55"/>
          <p:cNvSpPr txBox="1"/>
          <p:nvPr/>
        </p:nvSpPr>
        <p:spPr>
          <a:xfrm>
            <a:off x="15115955" y="7465371"/>
            <a:ext cx="1928305" cy="580626"/>
          </a:xfrm>
          <a:prstGeom prst="rect">
            <a:avLst/>
          </a:prstGeom>
        </p:spPr>
        <p:txBody>
          <a:bodyPr lIns="0" tIns="0" rIns="0" bIns="0" rtlCol="0" anchor="t">
            <a:spAutoFit/>
          </a:bodyPr>
          <a:lstStyle/>
          <a:p>
            <a:pPr algn="ctr">
              <a:lnSpc>
                <a:spcPts val="2263"/>
              </a:lnSpc>
            </a:pPr>
            <a:r>
              <a:rPr lang="en-US" sz="2197">
                <a:solidFill>
                  <a:srgbClr val="333333"/>
                </a:solidFill>
                <a:latin typeface="Montserrat Classic"/>
              </a:rPr>
              <a:t>Expert Solver Community</a:t>
            </a:r>
          </a:p>
        </p:txBody>
      </p:sp>
      <p:sp>
        <p:nvSpPr>
          <p:cNvPr id="56" name="TextBox 56"/>
          <p:cNvSpPr txBox="1"/>
          <p:nvPr/>
        </p:nvSpPr>
        <p:spPr>
          <a:xfrm>
            <a:off x="8870211" y="6526395"/>
            <a:ext cx="841496" cy="647602"/>
          </a:xfrm>
          <a:prstGeom prst="rect">
            <a:avLst/>
          </a:prstGeom>
        </p:spPr>
        <p:txBody>
          <a:bodyPr lIns="0" tIns="0" rIns="0" bIns="0" rtlCol="0" anchor="t">
            <a:spAutoFit/>
          </a:bodyPr>
          <a:lstStyle/>
          <a:p>
            <a:pPr algn="ctr">
              <a:lnSpc>
                <a:spcPts val="5011"/>
              </a:lnSpc>
            </a:pPr>
            <a:r>
              <a:rPr lang="en-US" sz="3579">
                <a:solidFill>
                  <a:srgbClr val="F79420"/>
                </a:solidFill>
                <a:latin typeface="Poppins Bold"/>
              </a:rPr>
              <a:t>20+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54543" y="2834193"/>
            <a:ext cx="9063920" cy="4805698"/>
            <a:chOff x="0" y="0"/>
            <a:chExt cx="5855634" cy="3104662"/>
          </a:xfrm>
        </p:grpSpPr>
        <p:sp>
          <p:nvSpPr>
            <p:cNvPr id="3" name="Freeform 3"/>
            <p:cNvSpPr/>
            <p:nvPr/>
          </p:nvSpPr>
          <p:spPr>
            <a:xfrm>
              <a:off x="0" y="0"/>
              <a:ext cx="5855634" cy="3104661"/>
            </a:xfrm>
            <a:custGeom>
              <a:avLst/>
              <a:gdLst/>
              <a:ahLst/>
              <a:cxnLst/>
              <a:rect l="l" t="t" r="r" b="b"/>
              <a:pathLst>
                <a:path w="5855634" h="3104661">
                  <a:moveTo>
                    <a:pt x="0" y="0"/>
                  </a:moveTo>
                  <a:lnTo>
                    <a:pt x="0" y="3104661"/>
                  </a:lnTo>
                  <a:lnTo>
                    <a:pt x="5855634" y="3104661"/>
                  </a:lnTo>
                  <a:lnTo>
                    <a:pt x="5855634" y="0"/>
                  </a:lnTo>
                  <a:lnTo>
                    <a:pt x="0" y="0"/>
                  </a:lnTo>
                  <a:close/>
                  <a:moveTo>
                    <a:pt x="5794673" y="3043701"/>
                  </a:moveTo>
                  <a:lnTo>
                    <a:pt x="59690" y="3043701"/>
                  </a:lnTo>
                  <a:lnTo>
                    <a:pt x="59690" y="59690"/>
                  </a:lnTo>
                  <a:lnTo>
                    <a:pt x="5794673" y="59690"/>
                  </a:lnTo>
                  <a:lnTo>
                    <a:pt x="5794673" y="3043701"/>
                  </a:lnTo>
                  <a:close/>
                </a:path>
              </a:pathLst>
            </a:custGeom>
            <a:solidFill>
              <a:srgbClr val="A0D9F6"/>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3382" y="779498"/>
            <a:ext cx="7005684" cy="739386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7183" y="1595545"/>
            <a:ext cx="6268599" cy="5721521"/>
          </a:xfrm>
          <a:prstGeom prst="rect">
            <a:avLst/>
          </a:prstGeom>
        </p:spPr>
      </p:pic>
      <p:sp>
        <p:nvSpPr>
          <p:cNvPr id="6" name="TextBox 6"/>
          <p:cNvSpPr txBox="1"/>
          <p:nvPr/>
        </p:nvSpPr>
        <p:spPr>
          <a:xfrm>
            <a:off x="8454543" y="1085850"/>
            <a:ext cx="8854408" cy="1067016"/>
          </a:xfrm>
          <a:prstGeom prst="rect">
            <a:avLst/>
          </a:prstGeom>
        </p:spPr>
        <p:txBody>
          <a:bodyPr lIns="0" tIns="0" rIns="0" bIns="0" rtlCol="0" anchor="t">
            <a:spAutoFit/>
          </a:bodyPr>
          <a:lstStyle/>
          <a:p>
            <a:pPr algn="just">
              <a:lnSpc>
                <a:spcPts val="8398"/>
              </a:lnSpc>
            </a:pPr>
            <a:r>
              <a:rPr lang="en-US" sz="7367">
                <a:solidFill>
                  <a:srgbClr val="115182"/>
                </a:solidFill>
                <a:latin typeface="Montserrat Classic"/>
              </a:rPr>
              <a:t>Introduction</a:t>
            </a:r>
          </a:p>
        </p:txBody>
      </p:sp>
      <p:sp>
        <p:nvSpPr>
          <p:cNvPr id="7" name="TextBox 7"/>
          <p:cNvSpPr txBox="1"/>
          <p:nvPr/>
        </p:nvSpPr>
        <p:spPr>
          <a:xfrm>
            <a:off x="8536595" y="3257429"/>
            <a:ext cx="8772355" cy="3978275"/>
          </a:xfrm>
          <a:prstGeom prst="rect">
            <a:avLst/>
          </a:prstGeom>
        </p:spPr>
        <p:txBody>
          <a:bodyPr lIns="0" tIns="0" rIns="0" bIns="0" rtlCol="0" anchor="t">
            <a:spAutoFit/>
          </a:bodyPr>
          <a:lstStyle/>
          <a:p>
            <a:pPr marL="539749" lvl="1" indent="-269875">
              <a:lnSpc>
                <a:spcPts val="2874"/>
              </a:lnSpc>
              <a:buFont typeface="Arial"/>
              <a:buChar char="•"/>
            </a:pPr>
            <a:r>
              <a:rPr lang="en-US" sz="2499">
                <a:solidFill>
                  <a:srgbClr val="115182"/>
                </a:solidFill>
                <a:latin typeface="Montserrat"/>
              </a:rPr>
              <a:t>Aligning to the ISO 56002 innovation management standard as a consistent, enterprise-wide approach to innovation.</a:t>
            </a:r>
          </a:p>
          <a:p>
            <a:pPr>
              <a:lnSpc>
                <a:spcPts val="2874"/>
              </a:lnSpc>
            </a:pPr>
            <a:endParaRPr lang="en-US" sz="2499">
              <a:solidFill>
                <a:srgbClr val="115182"/>
              </a:solidFill>
              <a:latin typeface="Montserrat"/>
            </a:endParaRPr>
          </a:p>
          <a:p>
            <a:pPr marL="539749" lvl="1" indent="-269875">
              <a:lnSpc>
                <a:spcPts val="2874"/>
              </a:lnSpc>
              <a:buFont typeface="Arial"/>
              <a:buChar char="•"/>
            </a:pPr>
            <a:r>
              <a:rPr lang="en-US" sz="2499">
                <a:solidFill>
                  <a:srgbClr val="115182"/>
                </a:solidFill>
                <a:latin typeface="Montserrat"/>
              </a:rPr>
              <a:t>Seeking capacity to assess the impact of digital health solutions across the innovation lifecycle and create a continuous process of intake, assessment and scale.</a:t>
            </a:r>
          </a:p>
          <a:p>
            <a:pPr>
              <a:lnSpc>
                <a:spcPts val="2874"/>
              </a:lnSpc>
            </a:pPr>
            <a:endParaRPr lang="en-US" sz="2499">
              <a:solidFill>
                <a:srgbClr val="115182"/>
              </a:solidFill>
              <a:latin typeface="Montserrat"/>
            </a:endParaRPr>
          </a:p>
          <a:p>
            <a:pPr marL="539749" lvl="1" indent="-269875">
              <a:lnSpc>
                <a:spcPts val="2874"/>
              </a:lnSpc>
              <a:buFont typeface="Arial"/>
              <a:buChar char="•"/>
            </a:pPr>
            <a:r>
              <a:rPr lang="en-US" sz="2499">
                <a:solidFill>
                  <a:srgbClr val="115182"/>
                </a:solidFill>
                <a:latin typeface="Montserrat"/>
              </a:rPr>
              <a:t>Goal is for innovation to become the norm, not an occasional serendipity.</a:t>
            </a: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11360" y="8173360"/>
            <a:ext cx="1983824" cy="181106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36538" y="172897"/>
            <a:ext cx="1173689" cy="1071480"/>
          </a:xfrm>
          <a:prstGeom prst="rect">
            <a:avLst/>
          </a:prstGeom>
        </p:spPr>
      </p:pic>
      <p:sp>
        <p:nvSpPr>
          <p:cNvPr id="10" name="TextBox 10"/>
          <p:cNvSpPr txBox="1"/>
          <p:nvPr/>
        </p:nvSpPr>
        <p:spPr>
          <a:xfrm>
            <a:off x="823382" y="8535310"/>
            <a:ext cx="13954290" cy="1288043"/>
          </a:xfrm>
          <a:prstGeom prst="rect">
            <a:avLst/>
          </a:prstGeom>
        </p:spPr>
        <p:txBody>
          <a:bodyPr lIns="0" tIns="0" rIns="0" bIns="0" rtlCol="0" anchor="t">
            <a:spAutoFit/>
          </a:bodyPr>
          <a:lstStyle/>
          <a:p>
            <a:pPr>
              <a:lnSpc>
                <a:spcPts val="2086"/>
              </a:lnSpc>
            </a:pPr>
            <a:r>
              <a:rPr lang="en-US" sz="1814">
                <a:solidFill>
                  <a:srgbClr val="115182"/>
                </a:solidFill>
                <a:latin typeface="Montserrat Bold"/>
              </a:rPr>
              <a:t>Disclaimer</a:t>
            </a:r>
            <a:r>
              <a:rPr lang="en-US" sz="1814">
                <a:solidFill>
                  <a:srgbClr val="115182"/>
                </a:solidFill>
                <a:latin typeface="Montserrat"/>
              </a:rPr>
              <a:t>:</a:t>
            </a:r>
          </a:p>
          <a:p>
            <a:pPr>
              <a:lnSpc>
                <a:spcPts val="2086"/>
              </a:lnSpc>
            </a:pPr>
            <a:r>
              <a:rPr lang="en-US" sz="1814">
                <a:solidFill>
                  <a:srgbClr val="115182"/>
                </a:solidFill>
                <a:latin typeface="Montserrat"/>
              </a:rPr>
              <a:t>The Ministry of Health (Ontario) conducted a competitive procurement for an innovation management platform through which Planbox was awarded the contract. The Ministry’s use of Planbox to advance its innovation management maturity is strictly based on the results of the procurement; this joint presentation does not constitute and should not be construed as an endorsement of Planbox.</a:t>
            </a:r>
          </a:p>
        </p:txBody>
      </p:sp>
      <p:sp>
        <p:nvSpPr>
          <p:cNvPr id="11" name="TextBox 11"/>
          <p:cNvSpPr txBox="1"/>
          <p:nvPr/>
        </p:nvSpPr>
        <p:spPr>
          <a:xfrm>
            <a:off x="8454543" y="2162391"/>
            <a:ext cx="9339517" cy="472257"/>
          </a:xfrm>
          <a:prstGeom prst="rect">
            <a:avLst/>
          </a:prstGeom>
        </p:spPr>
        <p:txBody>
          <a:bodyPr lIns="0" tIns="0" rIns="0" bIns="0" rtlCol="0" anchor="t">
            <a:spAutoFit/>
          </a:bodyPr>
          <a:lstStyle/>
          <a:p>
            <a:pPr>
              <a:lnSpc>
                <a:spcPts val="3677"/>
              </a:lnSpc>
            </a:pPr>
            <a:r>
              <a:rPr lang="en-US" sz="3226">
                <a:solidFill>
                  <a:srgbClr val="F79420"/>
                </a:solidFill>
                <a:latin typeface="Montserrat Classic"/>
              </a:rPr>
              <a:t>Pioneering ISO 56002 in the public sector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33620" y="2271225"/>
            <a:ext cx="2625887" cy="3446485"/>
            <a:chOff x="0" y="0"/>
            <a:chExt cx="812800" cy="1066803"/>
          </a:xfrm>
        </p:grpSpPr>
        <p:sp>
          <p:nvSpPr>
            <p:cNvPr id="3" name="Freeform 3"/>
            <p:cNvSpPr/>
            <p:nvPr/>
          </p:nvSpPr>
          <p:spPr>
            <a:xfrm>
              <a:off x="0" y="0"/>
              <a:ext cx="812800" cy="1066803"/>
            </a:xfrm>
            <a:custGeom>
              <a:avLst/>
              <a:gdLst/>
              <a:ahLst/>
              <a:cxnLst/>
              <a:rect l="l" t="t" r="r" b="b"/>
              <a:pathLst>
                <a:path w="812800" h="1066803">
                  <a:moveTo>
                    <a:pt x="0" y="0"/>
                  </a:moveTo>
                  <a:lnTo>
                    <a:pt x="812800" y="0"/>
                  </a:lnTo>
                  <a:lnTo>
                    <a:pt x="812800" y="1066803"/>
                  </a:lnTo>
                  <a:lnTo>
                    <a:pt x="0" y="1066803"/>
                  </a:lnTo>
                  <a:close/>
                </a:path>
              </a:pathLst>
            </a:custGeom>
            <a:solidFill>
              <a:srgbClr val="115182"/>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453416" y="2481496"/>
            <a:ext cx="2186295" cy="2186295"/>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FFF"/>
            </a:solidFill>
            <a:ln w="19050">
              <a:solidFill>
                <a:srgbClr val="F79420"/>
              </a:solidFill>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37534" y="2927514"/>
            <a:ext cx="1218060" cy="1218060"/>
          </a:xfrm>
          <a:prstGeom prst="rect">
            <a:avLst/>
          </a:prstGeom>
        </p:spPr>
      </p:pic>
      <p:grpSp>
        <p:nvGrpSpPr>
          <p:cNvPr id="9" name="Group 9"/>
          <p:cNvGrpSpPr/>
          <p:nvPr/>
        </p:nvGrpSpPr>
        <p:grpSpPr>
          <a:xfrm>
            <a:off x="1945303" y="2093502"/>
            <a:ext cx="992231" cy="992231"/>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9420"/>
            </a:solidFill>
          </p:spPr>
        </p:sp>
        <p:sp>
          <p:nvSpPr>
            <p:cNvPr id="11" name="TextBox 11"/>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299">
                  <a:solidFill>
                    <a:srgbClr val="FFFFFF"/>
                  </a:solidFill>
                  <a:latin typeface="Open Sans Light Bold"/>
                </a:rPr>
                <a:t>1</a:t>
              </a:r>
            </a:p>
          </p:txBody>
        </p:sp>
      </p:grpSp>
      <p:grpSp>
        <p:nvGrpSpPr>
          <p:cNvPr id="12" name="Group 12"/>
          <p:cNvGrpSpPr/>
          <p:nvPr/>
        </p:nvGrpSpPr>
        <p:grpSpPr>
          <a:xfrm>
            <a:off x="5965244" y="2271225"/>
            <a:ext cx="2625887" cy="3449737"/>
            <a:chOff x="0" y="0"/>
            <a:chExt cx="812800" cy="1067809"/>
          </a:xfrm>
        </p:grpSpPr>
        <p:sp>
          <p:nvSpPr>
            <p:cNvPr id="13" name="Freeform 13"/>
            <p:cNvSpPr/>
            <p:nvPr/>
          </p:nvSpPr>
          <p:spPr>
            <a:xfrm>
              <a:off x="0" y="0"/>
              <a:ext cx="812800" cy="1067809"/>
            </a:xfrm>
            <a:custGeom>
              <a:avLst/>
              <a:gdLst/>
              <a:ahLst/>
              <a:cxnLst/>
              <a:rect l="l" t="t" r="r" b="b"/>
              <a:pathLst>
                <a:path w="812800" h="1067809">
                  <a:moveTo>
                    <a:pt x="0" y="0"/>
                  </a:moveTo>
                  <a:lnTo>
                    <a:pt x="812800" y="0"/>
                  </a:lnTo>
                  <a:lnTo>
                    <a:pt x="812800" y="1067809"/>
                  </a:lnTo>
                  <a:lnTo>
                    <a:pt x="0" y="1067809"/>
                  </a:lnTo>
                  <a:close/>
                </a:path>
              </a:pathLst>
            </a:custGeom>
            <a:solidFill>
              <a:srgbClr val="115182"/>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6185040" y="2481496"/>
            <a:ext cx="2186295" cy="2186295"/>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FFF"/>
            </a:solidFill>
            <a:ln w="19050">
              <a:solidFill>
                <a:srgbClr val="F79420"/>
              </a:solidFill>
            </a:ln>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5755696" y="2093502"/>
            <a:ext cx="992231" cy="992231"/>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9420"/>
            </a:solidFill>
          </p:spPr>
        </p:sp>
        <p:sp>
          <p:nvSpPr>
            <p:cNvPr id="20" name="TextBox 20"/>
            <p:cNvSpPr txBox="1"/>
            <p:nvPr/>
          </p:nvSpPr>
          <p:spPr>
            <a:xfrm>
              <a:off x="76200" y="9525"/>
              <a:ext cx="660400" cy="727075"/>
            </a:xfrm>
            <a:prstGeom prst="rect">
              <a:avLst/>
            </a:prstGeom>
          </p:spPr>
          <p:txBody>
            <a:bodyPr lIns="50800" tIns="50800" rIns="50800" bIns="50800" rtlCol="0" anchor="ctr"/>
            <a:lstStyle/>
            <a:p>
              <a:pPr algn="ctr">
                <a:lnSpc>
                  <a:spcPts val="4620"/>
                </a:lnSpc>
              </a:pPr>
              <a:r>
                <a:rPr lang="en-US" sz="3300">
                  <a:solidFill>
                    <a:srgbClr val="FFFFFF"/>
                  </a:solidFill>
                  <a:latin typeface="Open Sans Light Bold"/>
                </a:rPr>
                <a:t>2</a:t>
              </a:r>
            </a:p>
          </p:txBody>
        </p:sp>
      </p:grpSp>
      <p:pic>
        <p:nvPicPr>
          <p:cNvPr id="21"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49926" y="2965614"/>
            <a:ext cx="1049054" cy="1218060"/>
          </a:xfrm>
          <a:prstGeom prst="rect">
            <a:avLst/>
          </a:prstGeom>
        </p:spPr>
      </p:pic>
      <p:grpSp>
        <p:nvGrpSpPr>
          <p:cNvPr id="22" name="Group 22"/>
          <p:cNvGrpSpPr/>
          <p:nvPr/>
        </p:nvGrpSpPr>
        <p:grpSpPr>
          <a:xfrm>
            <a:off x="9696869" y="2271225"/>
            <a:ext cx="2625887" cy="3449737"/>
            <a:chOff x="0" y="0"/>
            <a:chExt cx="812800" cy="1067809"/>
          </a:xfrm>
        </p:grpSpPr>
        <p:sp>
          <p:nvSpPr>
            <p:cNvPr id="23" name="Freeform 23"/>
            <p:cNvSpPr/>
            <p:nvPr/>
          </p:nvSpPr>
          <p:spPr>
            <a:xfrm>
              <a:off x="0" y="0"/>
              <a:ext cx="812800" cy="1067809"/>
            </a:xfrm>
            <a:custGeom>
              <a:avLst/>
              <a:gdLst/>
              <a:ahLst/>
              <a:cxnLst/>
              <a:rect l="l" t="t" r="r" b="b"/>
              <a:pathLst>
                <a:path w="812800" h="1067809">
                  <a:moveTo>
                    <a:pt x="0" y="0"/>
                  </a:moveTo>
                  <a:lnTo>
                    <a:pt x="812800" y="0"/>
                  </a:lnTo>
                  <a:lnTo>
                    <a:pt x="812800" y="1067809"/>
                  </a:lnTo>
                  <a:lnTo>
                    <a:pt x="0" y="1067809"/>
                  </a:lnTo>
                  <a:close/>
                </a:path>
              </a:pathLst>
            </a:custGeom>
            <a:solidFill>
              <a:srgbClr val="115182"/>
            </a:solidFill>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9916664" y="2491021"/>
            <a:ext cx="2186295" cy="2186295"/>
            <a:chOff x="0" y="0"/>
            <a:chExt cx="812800" cy="812800"/>
          </a:xfrm>
        </p:grpSpPr>
        <p:sp>
          <p:nvSpPr>
            <p:cNvPr id="26" name="Freeform 2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FFF"/>
            </a:solidFill>
            <a:ln w="19050">
              <a:solidFill>
                <a:srgbClr val="F79420"/>
              </a:solidFill>
            </a:ln>
          </p:spPr>
        </p:sp>
        <p:sp>
          <p:nvSpPr>
            <p:cNvPr id="27" name="TextBox 2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9566090" y="2093502"/>
            <a:ext cx="992231" cy="992231"/>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9420"/>
            </a:solidFill>
          </p:spPr>
        </p:sp>
        <p:sp>
          <p:nvSpPr>
            <p:cNvPr id="30" name="TextBox 30"/>
            <p:cNvSpPr txBox="1"/>
            <p:nvPr/>
          </p:nvSpPr>
          <p:spPr>
            <a:xfrm>
              <a:off x="76200" y="9525"/>
              <a:ext cx="660400" cy="727075"/>
            </a:xfrm>
            <a:prstGeom prst="rect">
              <a:avLst/>
            </a:prstGeom>
          </p:spPr>
          <p:txBody>
            <a:bodyPr lIns="50800" tIns="50800" rIns="50800" bIns="50800" rtlCol="0" anchor="ctr"/>
            <a:lstStyle/>
            <a:p>
              <a:pPr algn="ctr">
                <a:lnSpc>
                  <a:spcPts val="4620"/>
                </a:lnSpc>
              </a:pPr>
              <a:r>
                <a:rPr lang="en-US" sz="3300">
                  <a:solidFill>
                    <a:srgbClr val="FFFFFF"/>
                  </a:solidFill>
                  <a:latin typeface="Open Sans Light Bold"/>
                </a:rPr>
                <a:t>3</a:t>
              </a:r>
            </a:p>
          </p:txBody>
        </p:sp>
      </p:grpSp>
      <p:grpSp>
        <p:nvGrpSpPr>
          <p:cNvPr id="31" name="Group 31"/>
          <p:cNvGrpSpPr/>
          <p:nvPr/>
        </p:nvGrpSpPr>
        <p:grpSpPr>
          <a:xfrm>
            <a:off x="13428493" y="2271225"/>
            <a:ext cx="2625887" cy="3446485"/>
            <a:chOff x="0" y="0"/>
            <a:chExt cx="812800" cy="1066803"/>
          </a:xfrm>
        </p:grpSpPr>
        <p:sp>
          <p:nvSpPr>
            <p:cNvPr id="32" name="Freeform 32"/>
            <p:cNvSpPr/>
            <p:nvPr/>
          </p:nvSpPr>
          <p:spPr>
            <a:xfrm>
              <a:off x="0" y="0"/>
              <a:ext cx="812800" cy="1066803"/>
            </a:xfrm>
            <a:custGeom>
              <a:avLst/>
              <a:gdLst/>
              <a:ahLst/>
              <a:cxnLst/>
              <a:rect l="l" t="t" r="r" b="b"/>
              <a:pathLst>
                <a:path w="812800" h="1066803">
                  <a:moveTo>
                    <a:pt x="0" y="0"/>
                  </a:moveTo>
                  <a:lnTo>
                    <a:pt x="812800" y="0"/>
                  </a:lnTo>
                  <a:lnTo>
                    <a:pt x="812800" y="1066803"/>
                  </a:lnTo>
                  <a:lnTo>
                    <a:pt x="0" y="1066803"/>
                  </a:lnTo>
                  <a:close/>
                </a:path>
              </a:pathLst>
            </a:custGeom>
            <a:solidFill>
              <a:srgbClr val="115182"/>
            </a:solidFill>
          </p:spPr>
        </p:sp>
        <p:sp>
          <p:nvSpPr>
            <p:cNvPr id="33" name="TextBox 3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a:off x="13648289" y="2481496"/>
            <a:ext cx="2186295" cy="2186295"/>
            <a:chOff x="0" y="0"/>
            <a:chExt cx="812800" cy="812800"/>
          </a:xfrm>
        </p:grpSpPr>
        <p:sp>
          <p:nvSpPr>
            <p:cNvPr id="35" name="Freeform 3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FFF"/>
            </a:solidFill>
            <a:ln w="19050">
              <a:solidFill>
                <a:srgbClr val="F79420"/>
              </a:solidFill>
            </a:ln>
          </p:spPr>
        </p:sp>
        <p:sp>
          <p:nvSpPr>
            <p:cNvPr id="36" name="TextBox 3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37" name="Picture 3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171993" y="2965614"/>
            <a:ext cx="1138886" cy="1218060"/>
          </a:xfrm>
          <a:prstGeom prst="rect">
            <a:avLst/>
          </a:prstGeom>
        </p:spPr>
      </p:pic>
      <p:grpSp>
        <p:nvGrpSpPr>
          <p:cNvPr id="38" name="Group 38"/>
          <p:cNvGrpSpPr/>
          <p:nvPr/>
        </p:nvGrpSpPr>
        <p:grpSpPr>
          <a:xfrm>
            <a:off x="13195997" y="2093502"/>
            <a:ext cx="992231" cy="992231"/>
            <a:chOff x="0" y="0"/>
            <a:chExt cx="812800" cy="812800"/>
          </a:xfrm>
        </p:grpSpPr>
        <p:sp>
          <p:nvSpPr>
            <p:cNvPr id="39" name="Freeform 3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9420"/>
            </a:solidFill>
          </p:spPr>
        </p:sp>
        <p:sp>
          <p:nvSpPr>
            <p:cNvPr id="40" name="TextBox 40"/>
            <p:cNvSpPr txBox="1"/>
            <p:nvPr/>
          </p:nvSpPr>
          <p:spPr>
            <a:xfrm>
              <a:off x="76200" y="9525"/>
              <a:ext cx="660400" cy="727075"/>
            </a:xfrm>
            <a:prstGeom prst="rect">
              <a:avLst/>
            </a:prstGeom>
          </p:spPr>
          <p:txBody>
            <a:bodyPr lIns="50800" tIns="50800" rIns="50800" bIns="50800" rtlCol="0" anchor="ctr"/>
            <a:lstStyle/>
            <a:p>
              <a:pPr algn="ctr">
                <a:lnSpc>
                  <a:spcPts val="4620"/>
                </a:lnSpc>
              </a:pPr>
              <a:r>
                <a:rPr lang="en-US" sz="3300">
                  <a:solidFill>
                    <a:srgbClr val="FFFFFF"/>
                  </a:solidFill>
                  <a:latin typeface="Open Sans Light Bold"/>
                </a:rPr>
                <a:t>4</a:t>
              </a:r>
            </a:p>
          </p:txBody>
        </p:sp>
      </p:grpSp>
      <p:grpSp>
        <p:nvGrpSpPr>
          <p:cNvPr id="41" name="Group 41"/>
          <p:cNvGrpSpPr/>
          <p:nvPr/>
        </p:nvGrpSpPr>
        <p:grpSpPr>
          <a:xfrm>
            <a:off x="4190327" y="6105037"/>
            <a:ext cx="2625887" cy="3446485"/>
            <a:chOff x="0" y="0"/>
            <a:chExt cx="812800" cy="1066803"/>
          </a:xfrm>
        </p:grpSpPr>
        <p:sp>
          <p:nvSpPr>
            <p:cNvPr id="42" name="Freeform 42"/>
            <p:cNvSpPr/>
            <p:nvPr/>
          </p:nvSpPr>
          <p:spPr>
            <a:xfrm>
              <a:off x="0" y="0"/>
              <a:ext cx="812800" cy="1066803"/>
            </a:xfrm>
            <a:custGeom>
              <a:avLst/>
              <a:gdLst/>
              <a:ahLst/>
              <a:cxnLst/>
              <a:rect l="l" t="t" r="r" b="b"/>
              <a:pathLst>
                <a:path w="812800" h="1066803">
                  <a:moveTo>
                    <a:pt x="0" y="0"/>
                  </a:moveTo>
                  <a:lnTo>
                    <a:pt x="812800" y="0"/>
                  </a:lnTo>
                  <a:lnTo>
                    <a:pt x="812800" y="1066803"/>
                  </a:lnTo>
                  <a:lnTo>
                    <a:pt x="0" y="1066803"/>
                  </a:lnTo>
                  <a:close/>
                </a:path>
              </a:pathLst>
            </a:custGeom>
            <a:solidFill>
              <a:srgbClr val="115182"/>
            </a:solidFill>
          </p:spPr>
        </p:sp>
        <p:sp>
          <p:nvSpPr>
            <p:cNvPr id="43" name="TextBox 4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4410123" y="6318506"/>
            <a:ext cx="2186295" cy="2186295"/>
            <a:chOff x="0" y="0"/>
            <a:chExt cx="812800" cy="812800"/>
          </a:xfrm>
        </p:grpSpPr>
        <p:sp>
          <p:nvSpPr>
            <p:cNvPr id="45" name="Freeform 4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FFF"/>
            </a:solidFill>
            <a:ln w="19050">
              <a:solidFill>
                <a:srgbClr val="F79420"/>
              </a:solidFill>
            </a:ln>
          </p:spPr>
        </p:sp>
        <p:sp>
          <p:nvSpPr>
            <p:cNvPr id="46" name="TextBox 4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7" name="Group 47"/>
          <p:cNvGrpSpPr/>
          <p:nvPr/>
        </p:nvGrpSpPr>
        <p:grpSpPr>
          <a:xfrm>
            <a:off x="3957831" y="5930512"/>
            <a:ext cx="992231" cy="992231"/>
            <a:chOff x="0" y="0"/>
            <a:chExt cx="812800" cy="812800"/>
          </a:xfrm>
        </p:grpSpPr>
        <p:sp>
          <p:nvSpPr>
            <p:cNvPr id="48" name="Freeform 4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9420"/>
            </a:solidFill>
          </p:spPr>
        </p:sp>
        <p:sp>
          <p:nvSpPr>
            <p:cNvPr id="49" name="TextBox 49"/>
            <p:cNvSpPr txBox="1"/>
            <p:nvPr/>
          </p:nvSpPr>
          <p:spPr>
            <a:xfrm>
              <a:off x="76200" y="9525"/>
              <a:ext cx="660400" cy="727075"/>
            </a:xfrm>
            <a:prstGeom prst="rect">
              <a:avLst/>
            </a:prstGeom>
          </p:spPr>
          <p:txBody>
            <a:bodyPr lIns="50800" tIns="50800" rIns="50800" bIns="50800" rtlCol="0" anchor="ctr"/>
            <a:lstStyle/>
            <a:p>
              <a:pPr algn="ctr">
                <a:lnSpc>
                  <a:spcPts val="4620"/>
                </a:lnSpc>
              </a:pPr>
              <a:r>
                <a:rPr lang="en-US" sz="3300">
                  <a:solidFill>
                    <a:srgbClr val="FFFFFF"/>
                  </a:solidFill>
                  <a:latin typeface="Open Sans Light Bold"/>
                </a:rPr>
                <a:t>5</a:t>
              </a:r>
            </a:p>
          </p:txBody>
        </p:sp>
      </p:grpSp>
      <p:pic>
        <p:nvPicPr>
          <p:cNvPr id="50" name="Picture 5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64707" y="6812149"/>
            <a:ext cx="1277128" cy="1218060"/>
          </a:xfrm>
          <a:prstGeom prst="rect">
            <a:avLst/>
          </a:prstGeom>
        </p:spPr>
      </p:pic>
      <p:grpSp>
        <p:nvGrpSpPr>
          <p:cNvPr id="51" name="Group 51"/>
          <p:cNvGrpSpPr/>
          <p:nvPr/>
        </p:nvGrpSpPr>
        <p:grpSpPr>
          <a:xfrm>
            <a:off x="7844231" y="6082912"/>
            <a:ext cx="2625887" cy="3468609"/>
            <a:chOff x="0" y="0"/>
            <a:chExt cx="812800" cy="1073651"/>
          </a:xfrm>
        </p:grpSpPr>
        <p:sp>
          <p:nvSpPr>
            <p:cNvPr id="52" name="Freeform 52"/>
            <p:cNvSpPr/>
            <p:nvPr/>
          </p:nvSpPr>
          <p:spPr>
            <a:xfrm>
              <a:off x="0" y="0"/>
              <a:ext cx="812800" cy="1073651"/>
            </a:xfrm>
            <a:custGeom>
              <a:avLst/>
              <a:gdLst/>
              <a:ahLst/>
              <a:cxnLst/>
              <a:rect l="l" t="t" r="r" b="b"/>
              <a:pathLst>
                <a:path w="812800" h="1073651">
                  <a:moveTo>
                    <a:pt x="0" y="0"/>
                  </a:moveTo>
                  <a:lnTo>
                    <a:pt x="812800" y="0"/>
                  </a:lnTo>
                  <a:lnTo>
                    <a:pt x="812800" y="1073651"/>
                  </a:lnTo>
                  <a:lnTo>
                    <a:pt x="0" y="1073651"/>
                  </a:lnTo>
                  <a:close/>
                </a:path>
              </a:pathLst>
            </a:custGeom>
            <a:solidFill>
              <a:srgbClr val="115182"/>
            </a:solidFill>
          </p:spPr>
        </p:sp>
        <p:sp>
          <p:nvSpPr>
            <p:cNvPr id="53" name="TextBox 5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8064027" y="6318506"/>
            <a:ext cx="2186295" cy="2186295"/>
            <a:chOff x="0" y="0"/>
            <a:chExt cx="812800" cy="812800"/>
          </a:xfrm>
        </p:grpSpPr>
        <p:sp>
          <p:nvSpPr>
            <p:cNvPr id="55" name="Freeform 5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FFF"/>
            </a:solidFill>
            <a:ln w="19050">
              <a:solidFill>
                <a:srgbClr val="F79420"/>
              </a:solidFill>
            </a:ln>
          </p:spPr>
        </p:sp>
        <p:sp>
          <p:nvSpPr>
            <p:cNvPr id="56" name="TextBox 5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7611735" y="5930512"/>
            <a:ext cx="992231" cy="992231"/>
            <a:chOff x="0" y="0"/>
            <a:chExt cx="812800" cy="812800"/>
          </a:xfrm>
        </p:grpSpPr>
        <p:sp>
          <p:nvSpPr>
            <p:cNvPr id="58" name="Freeform 5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9420"/>
            </a:solidFill>
          </p:spPr>
        </p:sp>
        <p:sp>
          <p:nvSpPr>
            <p:cNvPr id="59" name="TextBox 59"/>
            <p:cNvSpPr txBox="1"/>
            <p:nvPr/>
          </p:nvSpPr>
          <p:spPr>
            <a:xfrm>
              <a:off x="76200" y="9525"/>
              <a:ext cx="660400" cy="727075"/>
            </a:xfrm>
            <a:prstGeom prst="rect">
              <a:avLst/>
            </a:prstGeom>
          </p:spPr>
          <p:txBody>
            <a:bodyPr lIns="50800" tIns="50800" rIns="50800" bIns="50800" rtlCol="0" anchor="ctr"/>
            <a:lstStyle/>
            <a:p>
              <a:pPr algn="ctr">
                <a:lnSpc>
                  <a:spcPts val="4620"/>
                </a:lnSpc>
              </a:pPr>
              <a:r>
                <a:rPr lang="en-US" sz="3300">
                  <a:solidFill>
                    <a:srgbClr val="FFFFFF"/>
                  </a:solidFill>
                  <a:latin typeface="Open Sans Light Bold"/>
                </a:rPr>
                <a:t>6</a:t>
              </a:r>
            </a:p>
          </p:txBody>
        </p:sp>
      </p:grpSp>
      <p:pic>
        <p:nvPicPr>
          <p:cNvPr id="60" name="Picture 6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471681" y="6836347"/>
            <a:ext cx="1403490" cy="1131564"/>
          </a:xfrm>
          <a:prstGeom prst="rect">
            <a:avLst/>
          </a:prstGeom>
        </p:spPr>
      </p:pic>
      <p:grpSp>
        <p:nvGrpSpPr>
          <p:cNvPr id="61" name="Group 61"/>
          <p:cNvGrpSpPr/>
          <p:nvPr/>
        </p:nvGrpSpPr>
        <p:grpSpPr>
          <a:xfrm>
            <a:off x="11498135" y="6082912"/>
            <a:ext cx="2625887" cy="3468609"/>
            <a:chOff x="0" y="0"/>
            <a:chExt cx="812800" cy="1073651"/>
          </a:xfrm>
        </p:grpSpPr>
        <p:sp>
          <p:nvSpPr>
            <p:cNvPr id="62" name="Freeform 62"/>
            <p:cNvSpPr/>
            <p:nvPr/>
          </p:nvSpPr>
          <p:spPr>
            <a:xfrm>
              <a:off x="0" y="0"/>
              <a:ext cx="812800" cy="1073651"/>
            </a:xfrm>
            <a:custGeom>
              <a:avLst/>
              <a:gdLst/>
              <a:ahLst/>
              <a:cxnLst/>
              <a:rect l="l" t="t" r="r" b="b"/>
              <a:pathLst>
                <a:path w="812800" h="1073651">
                  <a:moveTo>
                    <a:pt x="0" y="0"/>
                  </a:moveTo>
                  <a:lnTo>
                    <a:pt x="812800" y="0"/>
                  </a:lnTo>
                  <a:lnTo>
                    <a:pt x="812800" y="1073651"/>
                  </a:lnTo>
                  <a:lnTo>
                    <a:pt x="0" y="1073651"/>
                  </a:lnTo>
                  <a:close/>
                </a:path>
              </a:pathLst>
            </a:custGeom>
            <a:solidFill>
              <a:srgbClr val="115182"/>
            </a:solidFill>
          </p:spPr>
        </p:sp>
        <p:sp>
          <p:nvSpPr>
            <p:cNvPr id="63" name="TextBox 6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11717930" y="6318506"/>
            <a:ext cx="2186295" cy="2186295"/>
            <a:chOff x="0" y="0"/>
            <a:chExt cx="812800" cy="812800"/>
          </a:xfrm>
        </p:grpSpPr>
        <p:sp>
          <p:nvSpPr>
            <p:cNvPr id="65" name="Freeform 6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FFF"/>
            </a:solidFill>
            <a:ln w="19050">
              <a:solidFill>
                <a:srgbClr val="F79420"/>
              </a:solidFill>
            </a:ln>
          </p:spPr>
        </p:sp>
        <p:sp>
          <p:nvSpPr>
            <p:cNvPr id="66" name="TextBox 6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7" name="Group 67"/>
          <p:cNvGrpSpPr/>
          <p:nvPr/>
        </p:nvGrpSpPr>
        <p:grpSpPr>
          <a:xfrm>
            <a:off x="11265639" y="5930512"/>
            <a:ext cx="992231" cy="992231"/>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9420"/>
            </a:solidFill>
          </p:spPr>
        </p:sp>
        <p:sp>
          <p:nvSpPr>
            <p:cNvPr id="69" name="TextBox 69"/>
            <p:cNvSpPr txBox="1"/>
            <p:nvPr/>
          </p:nvSpPr>
          <p:spPr>
            <a:xfrm>
              <a:off x="76200" y="9525"/>
              <a:ext cx="660400" cy="727075"/>
            </a:xfrm>
            <a:prstGeom prst="rect">
              <a:avLst/>
            </a:prstGeom>
          </p:spPr>
          <p:txBody>
            <a:bodyPr lIns="50800" tIns="50800" rIns="50800" bIns="50800" rtlCol="0" anchor="ctr"/>
            <a:lstStyle/>
            <a:p>
              <a:pPr algn="ctr">
                <a:lnSpc>
                  <a:spcPts val="4620"/>
                </a:lnSpc>
              </a:pPr>
              <a:r>
                <a:rPr lang="en-US" sz="3300">
                  <a:solidFill>
                    <a:srgbClr val="FFFFFF"/>
                  </a:solidFill>
                  <a:latin typeface="Open Sans Light Bold"/>
                </a:rPr>
                <a:t>7</a:t>
              </a:r>
            </a:p>
          </p:txBody>
        </p:sp>
      </p:grpSp>
      <p:pic>
        <p:nvPicPr>
          <p:cNvPr id="70" name="Picture 7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201948" y="6802523"/>
            <a:ext cx="1218261" cy="1218261"/>
          </a:xfrm>
          <a:prstGeom prst="rect">
            <a:avLst/>
          </a:prstGeom>
        </p:spPr>
      </p:pic>
      <p:pic>
        <p:nvPicPr>
          <p:cNvPr id="71" name="Picture 7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592067" y="2876315"/>
            <a:ext cx="835489" cy="1320457"/>
          </a:xfrm>
          <a:prstGeom prst="rect">
            <a:avLst/>
          </a:prstGeom>
        </p:spPr>
      </p:pic>
      <p:grpSp>
        <p:nvGrpSpPr>
          <p:cNvPr id="72" name="Group 72"/>
          <p:cNvGrpSpPr/>
          <p:nvPr/>
        </p:nvGrpSpPr>
        <p:grpSpPr>
          <a:xfrm>
            <a:off x="-403453" y="-192802"/>
            <a:ext cx="19050791" cy="1971980"/>
            <a:chOff x="0" y="0"/>
            <a:chExt cx="5017492" cy="519369"/>
          </a:xfrm>
        </p:grpSpPr>
        <p:sp>
          <p:nvSpPr>
            <p:cNvPr id="73" name="Freeform 73"/>
            <p:cNvSpPr/>
            <p:nvPr/>
          </p:nvSpPr>
          <p:spPr>
            <a:xfrm>
              <a:off x="0" y="0"/>
              <a:ext cx="5017492" cy="519369"/>
            </a:xfrm>
            <a:custGeom>
              <a:avLst/>
              <a:gdLst/>
              <a:ahLst/>
              <a:cxnLst/>
              <a:rect l="l" t="t" r="r" b="b"/>
              <a:pathLst>
                <a:path w="5017492" h="519369">
                  <a:moveTo>
                    <a:pt x="0" y="0"/>
                  </a:moveTo>
                  <a:lnTo>
                    <a:pt x="5017492" y="0"/>
                  </a:lnTo>
                  <a:lnTo>
                    <a:pt x="5017492" y="519369"/>
                  </a:lnTo>
                  <a:lnTo>
                    <a:pt x="0" y="519369"/>
                  </a:lnTo>
                  <a:close/>
                </a:path>
              </a:pathLst>
            </a:custGeom>
            <a:solidFill>
              <a:srgbClr val="A0D9F6"/>
            </a:solidFill>
            <a:ln w="19050">
              <a:solidFill>
                <a:srgbClr val="115182"/>
              </a:solidFill>
            </a:ln>
          </p:spPr>
        </p:sp>
        <p:sp>
          <p:nvSpPr>
            <p:cNvPr id="74" name="TextBox 7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75" name="Picture 7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6255026" y="323650"/>
            <a:ext cx="1615238" cy="1474578"/>
          </a:xfrm>
          <a:prstGeom prst="rect">
            <a:avLst/>
          </a:prstGeom>
        </p:spPr>
      </p:pic>
      <p:pic>
        <p:nvPicPr>
          <p:cNvPr id="76" name="Picture 7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19466" y="323650"/>
            <a:ext cx="1615238" cy="1474578"/>
          </a:xfrm>
          <a:prstGeom prst="rect">
            <a:avLst/>
          </a:prstGeom>
        </p:spPr>
      </p:pic>
      <p:sp>
        <p:nvSpPr>
          <p:cNvPr id="77" name="TextBox 77"/>
          <p:cNvSpPr txBox="1"/>
          <p:nvPr/>
        </p:nvSpPr>
        <p:spPr>
          <a:xfrm>
            <a:off x="4654079" y="578511"/>
            <a:ext cx="8979842" cy="848242"/>
          </a:xfrm>
          <a:prstGeom prst="rect">
            <a:avLst/>
          </a:prstGeom>
        </p:spPr>
        <p:txBody>
          <a:bodyPr lIns="0" tIns="0" rIns="0" bIns="0" rtlCol="0" anchor="t">
            <a:spAutoFit/>
          </a:bodyPr>
          <a:lstStyle/>
          <a:p>
            <a:pPr algn="ctr">
              <a:lnSpc>
                <a:spcPts val="6214"/>
              </a:lnSpc>
            </a:pPr>
            <a:r>
              <a:rPr lang="en-US" sz="6681">
                <a:solidFill>
                  <a:srgbClr val="FFFFFF"/>
                </a:solidFill>
                <a:latin typeface="Montserrat Classic Bold"/>
              </a:rPr>
              <a:t>ISO 56002</a:t>
            </a:r>
            <a:r>
              <a:rPr lang="en-US" sz="6681">
                <a:solidFill>
                  <a:srgbClr val="115182"/>
                </a:solidFill>
                <a:latin typeface="Montserrat Classic"/>
              </a:rPr>
              <a:t> Steps</a:t>
            </a:r>
          </a:p>
        </p:txBody>
      </p:sp>
      <p:sp>
        <p:nvSpPr>
          <p:cNvPr id="78" name="TextBox 78"/>
          <p:cNvSpPr txBox="1"/>
          <p:nvPr/>
        </p:nvSpPr>
        <p:spPr>
          <a:xfrm>
            <a:off x="2241980" y="4855711"/>
            <a:ext cx="2617527" cy="715518"/>
          </a:xfrm>
          <a:prstGeom prst="rect">
            <a:avLst/>
          </a:prstGeom>
        </p:spPr>
        <p:txBody>
          <a:bodyPr lIns="0" tIns="0" rIns="0" bIns="0" rtlCol="0" anchor="t">
            <a:spAutoFit/>
          </a:bodyPr>
          <a:lstStyle/>
          <a:p>
            <a:pPr algn="ctr">
              <a:lnSpc>
                <a:spcPts val="2780"/>
              </a:lnSpc>
            </a:pPr>
            <a:r>
              <a:rPr lang="en-US" sz="2699">
                <a:solidFill>
                  <a:srgbClr val="FFFFFF"/>
                </a:solidFill>
                <a:latin typeface="Montserrat Classic"/>
              </a:rPr>
              <a:t>Context of the organization</a:t>
            </a:r>
          </a:p>
        </p:txBody>
      </p:sp>
      <p:sp>
        <p:nvSpPr>
          <p:cNvPr id="79" name="TextBox 79"/>
          <p:cNvSpPr txBox="1"/>
          <p:nvPr/>
        </p:nvSpPr>
        <p:spPr>
          <a:xfrm>
            <a:off x="6006507" y="5025828"/>
            <a:ext cx="2543361" cy="365760"/>
          </a:xfrm>
          <a:prstGeom prst="rect">
            <a:avLst/>
          </a:prstGeom>
        </p:spPr>
        <p:txBody>
          <a:bodyPr lIns="0" tIns="0" rIns="0" bIns="0" rtlCol="0" anchor="t">
            <a:spAutoFit/>
          </a:bodyPr>
          <a:lstStyle/>
          <a:p>
            <a:pPr algn="ctr">
              <a:lnSpc>
                <a:spcPts val="2834"/>
              </a:lnSpc>
            </a:pPr>
            <a:r>
              <a:rPr lang="en-US" sz="2699">
                <a:solidFill>
                  <a:srgbClr val="FFFFFF"/>
                </a:solidFill>
                <a:latin typeface="Montserrat Classic"/>
              </a:rPr>
              <a:t>Leadership</a:t>
            </a:r>
          </a:p>
        </p:txBody>
      </p:sp>
      <p:sp>
        <p:nvSpPr>
          <p:cNvPr id="80" name="TextBox 80"/>
          <p:cNvSpPr txBox="1"/>
          <p:nvPr/>
        </p:nvSpPr>
        <p:spPr>
          <a:xfrm>
            <a:off x="9079454" y="5025828"/>
            <a:ext cx="3860716" cy="365760"/>
          </a:xfrm>
          <a:prstGeom prst="rect">
            <a:avLst/>
          </a:prstGeom>
        </p:spPr>
        <p:txBody>
          <a:bodyPr lIns="0" tIns="0" rIns="0" bIns="0" rtlCol="0" anchor="t">
            <a:spAutoFit/>
          </a:bodyPr>
          <a:lstStyle/>
          <a:p>
            <a:pPr algn="ctr">
              <a:lnSpc>
                <a:spcPts val="2834"/>
              </a:lnSpc>
            </a:pPr>
            <a:r>
              <a:rPr lang="en-US" sz="2699">
                <a:solidFill>
                  <a:srgbClr val="FFFFFF"/>
                </a:solidFill>
                <a:latin typeface="Montserrat Classic"/>
              </a:rPr>
              <a:t>Planning</a:t>
            </a:r>
          </a:p>
        </p:txBody>
      </p:sp>
      <p:sp>
        <p:nvSpPr>
          <p:cNvPr id="81" name="TextBox 81"/>
          <p:cNvSpPr txBox="1"/>
          <p:nvPr/>
        </p:nvSpPr>
        <p:spPr>
          <a:xfrm>
            <a:off x="12811078" y="5025828"/>
            <a:ext cx="3860716" cy="365760"/>
          </a:xfrm>
          <a:prstGeom prst="rect">
            <a:avLst/>
          </a:prstGeom>
        </p:spPr>
        <p:txBody>
          <a:bodyPr lIns="0" tIns="0" rIns="0" bIns="0" rtlCol="0" anchor="t">
            <a:spAutoFit/>
          </a:bodyPr>
          <a:lstStyle/>
          <a:p>
            <a:pPr algn="ctr">
              <a:lnSpc>
                <a:spcPts val="2834"/>
              </a:lnSpc>
            </a:pPr>
            <a:r>
              <a:rPr lang="en-US" sz="2699">
                <a:solidFill>
                  <a:srgbClr val="FFFFFF"/>
                </a:solidFill>
                <a:latin typeface="Montserrat Classic"/>
              </a:rPr>
              <a:t>Support</a:t>
            </a:r>
          </a:p>
        </p:txBody>
      </p:sp>
      <p:sp>
        <p:nvSpPr>
          <p:cNvPr id="82" name="TextBox 82"/>
          <p:cNvSpPr txBox="1"/>
          <p:nvPr/>
        </p:nvSpPr>
        <p:spPr>
          <a:xfrm>
            <a:off x="4190327" y="8879855"/>
            <a:ext cx="2602505" cy="365760"/>
          </a:xfrm>
          <a:prstGeom prst="rect">
            <a:avLst/>
          </a:prstGeom>
        </p:spPr>
        <p:txBody>
          <a:bodyPr lIns="0" tIns="0" rIns="0" bIns="0" rtlCol="0" anchor="t">
            <a:spAutoFit/>
          </a:bodyPr>
          <a:lstStyle/>
          <a:p>
            <a:pPr algn="ctr">
              <a:lnSpc>
                <a:spcPts val="2834"/>
              </a:lnSpc>
            </a:pPr>
            <a:r>
              <a:rPr lang="en-US" sz="2699">
                <a:solidFill>
                  <a:srgbClr val="FFFFFF"/>
                </a:solidFill>
                <a:latin typeface="Montserrat Classic"/>
              </a:rPr>
              <a:t>Operation</a:t>
            </a:r>
          </a:p>
        </p:txBody>
      </p:sp>
      <p:sp>
        <p:nvSpPr>
          <p:cNvPr id="83" name="TextBox 83"/>
          <p:cNvSpPr txBox="1"/>
          <p:nvPr/>
        </p:nvSpPr>
        <p:spPr>
          <a:xfrm>
            <a:off x="7844231" y="8703642"/>
            <a:ext cx="2625887" cy="718185"/>
          </a:xfrm>
          <a:prstGeom prst="rect">
            <a:avLst/>
          </a:prstGeom>
        </p:spPr>
        <p:txBody>
          <a:bodyPr lIns="0" tIns="0" rIns="0" bIns="0" rtlCol="0" anchor="t">
            <a:spAutoFit/>
          </a:bodyPr>
          <a:lstStyle/>
          <a:p>
            <a:pPr algn="ctr">
              <a:lnSpc>
                <a:spcPts val="2834"/>
              </a:lnSpc>
            </a:pPr>
            <a:r>
              <a:rPr lang="en-US" sz="2699">
                <a:solidFill>
                  <a:srgbClr val="FFFFFF"/>
                </a:solidFill>
                <a:latin typeface="Montserrat Classic"/>
              </a:rPr>
              <a:t>Performance Evaluation</a:t>
            </a:r>
          </a:p>
        </p:txBody>
      </p:sp>
      <p:sp>
        <p:nvSpPr>
          <p:cNvPr id="84" name="TextBox 84"/>
          <p:cNvSpPr txBox="1"/>
          <p:nvPr/>
        </p:nvSpPr>
        <p:spPr>
          <a:xfrm>
            <a:off x="11498135" y="8879855"/>
            <a:ext cx="2625887" cy="365760"/>
          </a:xfrm>
          <a:prstGeom prst="rect">
            <a:avLst/>
          </a:prstGeom>
        </p:spPr>
        <p:txBody>
          <a:bodyPr lIns="0" tIns="0" rIns="0" bIns="0" rtlCol="0" anchor="t">
            <a:spAutoFit/>
          </a:bodyPr>
          <a:lstStyle/>
          <a:p>
            <a:pPr algn="ctr">
              <a:lnSpc>
                <a:spcPts val="2834"/>
              </a:lnSpc>
            </a:pPr>
            <a:r>
              <a:rPr lang="en-US" sz="2699">
                <a:solidFill>
                  <a:srgbClr val="FFFFFF"/>
                </a:solidFill>
                <a:latin typeface="Montserrat Classic"/>
              </a:rPr>
              <a:t>Improvement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5264" y="-280910"/>
            <a:ext cx="9469264" cy="10848819"/>
            <a:chOff x="0" y="0"/>
            <a:chExt cx="2493962" cy="2857302"/>
          </a:xfrm>
        </p:grpSpPr>
        <p:sp>
          <p:nvSpPr>
            <p:cNvPr id="3" name="Freeform 3"/>
            <p:cNvSpPr/>
            <p:nvPr/>
          </p:nvSpPr>
          <p:spPr>
            <a:xfrm>
              <a:off x="0" y="0"/>
              <a:ext cx="2493962" cy="2857302"/>
            </a:xfrm>
            <a:custGeom>
              <a:avLst/>
              <a:gdLst/>
              <a:ahLst/>
              <a:cxnLst/>
              <a:rect l="l" t="t" r="r" b="b"/>
              <a:pathLst>
                <a:path w="2493962" h="2857302">
                  <a:moveTo>
                    <a:pt x="0" y="0"/>
                  </a:moveTo>
                  <a:lnTo>
                    <a:pt x="2493962" y="0"/>
                  </a:lnTo>
                  <a:lnTo>
                    <a:pt x="2493962" y="2857302"/>
                  </a:lnTo>
                  <a:lnTo>
                    <a:pt x="0" y="2857302"/>
                  </a:lnTo>
                  <a:close/>
                </a:path>
              </a:pathLst>
            </a:custGeom>
            <a:solidFill>
              <a:srgbClr val="A0D9F6"/>
            </a:solidFill>
            <a:ln w="38100">
              <a:solidFill>
                <a:srgbClr val="115182"/>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10515" y="3461375"/>
            <a:ext cx="6719047" cy="6719047"/>
          </a:xfrm>
          <a:prstGeom prst="rect">
            <a:avLst/>
          </a:prstGeom>
        </p:spPr>
      </p:pic>
      <p:grpSp>
        <p:nvGrpSpPr>
          <p:cNvPr id="6" name="Group 6"/>
          <p:cNvGrpSpPr/>
          <p:nvPr/>
        </p:nvGrpSpPr>
        <p:grpSpPr>
          <a:xfrm>
            <a:off x="11541064" y="4491923"/>
            <a:ext cx="4657951" cy="4657951"/>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9420"/>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1816678" y="4767537"/>
            <a:ext cx="4106723" cy="4106723"/>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86338" y="5289336"/>
            <a:ext cx="2967403" cy="3063125"/>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12476" y="3569801"/>
            <a:ext cx="6719047" cy="6719047"/>
          </a:xfrm>
          <a:prstGeom prst="rect">
            <a:avLst/>
          </a:prstGeom>
        </p:spPr>
      </p:pic>
      <p:grpSp>
        <p:nvGrpSpPr>
          <p:cNvPr id="14" name="Group 14"/>
          <p:cNvGrpSpPr/>
          <p:nvPr/>
        </p:nvGrpSpPr>
        <p:grpSpPr>
          <a:xfrm>
            <a:off x="2243025" y="4600349"/>
            <a:ext cx="4657951" cy="4657951"/>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2518638" y="4875963"/>
            <a:ext cx="4106723" cy="4106723"/>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15182"/>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349932" y="5598831"/>
            <a:ext cx="2444136" cy="2444136"/>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062033" y="6376075"/>
            <a:ext cx="2087734" cy="1106499"/>
          </a:xfrm>
          <a:prstGeom prst="rect">
            <a:avLst/>
          </a:prstGeom>
        </p:spPr>
      </p:pic>
      <p:sp>
        <p:nvSpPr>
          <p:cNvPr id="22" name="TextBox 22"/>
          <p:cNvSpPr txBox="1"/>
          <p:nvPr/>
        </p:nvSpPr>
        <p:spPr>
          <a:xfrm>
            <a:off x="990600" y="1192879"/>
            <a:ext cx="6527618" cy="794617"/>
          </a:xfrm>
          <a:prstGeom prst="rect">
            <a:avLst/>
          </a:prstGeom>
        </p:spPr>
        <p:txBody>
          <a:bodyPr lIns="0" tIns="0" rIns="0" bIns="0" rtlCol="0" anchor="t">
            <a:spAutoFit/>
          </a:bodyPr>
          <a:lstStyle/>
          <a:p>
            <a:pPr>
              <a:lnSpc>
                <a:spcPts val="5854"/>
              </a:lnSpc>
            </a:pPr>
            <a:r>
              <a:rPr lang="en-US" sz="6294" spc="-94">
                <a:solidFill>
                  <a:srgbClr val="115182"/>
                </a:solidFill>
                <a:latin typeface="Montserrat Classic"/>
              </a:rPr>
              <a:t>Traditionally...</a:t>
            </a:r>
          </a:p>
        </p:txBody>
      </p:sp>
      <p:sp>
        <p:nvSpPr>
          <p:cNvPr id="23" name="TextBox 23"/>
          <p:cNvSpPr txBox="1"/>
          <p:nvPr/>
        </p:nvSpPr>
        <p:spPr>
          <a:xfrm>
            <a:off x="9905207" y="2242093"/>
            <a:ext cx="7315993" cy="1572514"/>
          </a:xfrm>
          <a:prstGeom prst="rect">
            <a:avLst/>
          </a:prstGeom>
        </p:spPr>
        <p:txBody>
          <a:bodyPr lIns="0" tIns="0" rIns="0" bIns="0" rtlCol="0" anchor="t">
            <a:spAutoFit/>
          </a:bodyPr>
          <a:lstStyle/>
          <a:p>
            <a:pPr algn="r">
              <a:lnSpc>
                <a:spcPts val="4147"/>
              </a:lnSpc>
            </a:pPr>
            <a:r>
              <a:rPr lang="en-US" sz="3399">
                <a:solidFill>
                  <a:srgbClr val="115182"/>
                </a:solidFill>
                <a:latin typeface="Montserrat"/>
              </a:rPr>
              <a:t>provides a </a:t>
            </a:r>
            <a:r>
              <a:rPr lang="en-US" sz="3399">
                <a:solidFill>
                  <a:srgbClr val="115182"/>
                </a:solidFill>
                <a:latin typeface="Montserrat Bold"/>
              </a:rPr>
              <a:t>structured approach</a:t>
            </a:r>
            <a:r>
              <a:rPr lang="en-US" sz="3399">
                <a:solidFill>
                  <a:srgbClr val="115182"/>
                </a:solidFill>
                <a:latin typeface="Montserrat"/>
              </a:rPr>
              <a:t> to innovation, reducing the sense of risk not being managed.</a:t>
            </a:r>
          </a:p>
        </p:txBody>
      </p:sp>
      <p:sp>
        <p:nvSpPr>
          <p:cNvPr id="24" name="TextBox 24"/>
          <p:cNvSpPr txBox="1"/>
          <p:nvPr/>
        </p:nvSpPr>
        <p:spPr>
          <a:xfrm>
            <a:off x="990600" y="2242093"/>
            <a:ext cx="7202657" cy="1572514"/>
          </a:xfrm>
          <a:prstGeom prst="rect">
            <a:avLst/>
          </a:prstGeom>
        </p:spPr>
        <p:txBody>
          <a:bodyPr lIns="0" tIns="0" rIns="0" bIns="0" rtlCol="0" anchor="t">
            <a:spAutoFit/>
          </a:bodyPr>
          <a:lstStyle/>
          <a:p>
            <a:pPr>
              <a:lnSpc>
                <a:spcPts val="4147"/>
              </a:lnSpc>
            </a:pPr>
            <a:r>
              <a:rPr lang="en-US" sz="3399">
                <a:solidFill>
                  <a:srgbClr val="115182"/>
                </a:solidFill>
                <a:latin typeface="Montserrat"/>
              </a:rPr>
              <a:t>As with many traditional or heavily regulated sectors, </a:t>
            </a:r>
            <a:r>
              <a:rPr lang="en-US" sz="3399">
                <a:solidFill>
                  <a:srgbClr val="115182"/>
                </a:solidFill>
                <a:latin typeface="Montserrat Bold"/>
              </a:rPr>
              <a:t>public sector</a:t>
            </a:r>
            <a:r>
              <a:rPr lang="en-US" sz="3399">
                <a:solidFill>
                  <a:srgbClr val="115182"/>
                </a:solidFill>
                <a:latin typeface="Montserrat"/>
              </a:rPr>
              <a:t> can be </a:t>
            </a:r>
            <a:r>
              <a:rPr lang="en-US" sz="3399">
                <a:solidFill>
                  <a:srgbClr val="115182"/>
                </a:solidFill>
                <a:latin typeface="Montserrat Bold"/>
              </a:rPr>
              <a:t>risk averse.</a:t>
            </a:r>
          </a:p>
        </p:txBody>
      </p:sp>
      <p:sp>
        <p:nvSpPr>
          <p:cNvPr id="25" name="TextBox 25"/>
          <p:cNvSpPr txBox="1"/>
          <p:nvPr/>
        </p:nvSpPr>
        <p:spPr>
          <a:xfrm>
            <a:off x="10693582" y="1190625"/>
            <a:ext cx="6527618" cy="796871"/>
          </a:xfrm>
          <a:prstGeom prst="rect">
            <a:avLst/>
          </a:prstGeom>
        </p:spPr>
        <p:txBody>
          <a:bodyPr lIns="0" tIns="0" rIns="0" bIns="0" rtlCol="0" anchor="t">
            <a:spAutoFit/>
          </a:bodyPr>
          <a:lstStyle/>
          <a:p>
            <a:pPr algn="r">
              <a:lnSpc>
                <a:spcPts val="5854"/>
              </a:lnSpc>
            </a:pPr>
            <a:r>
              <a:rPr lang="en-US" sz="6294" spc="-94">
                <a:solidFill>
                  <a:srgbClr val="115182"/>
                </a:solidFill>
                <a:latin typeface="Montserrat Classic"/>
              </a:rPr>
              <a:t>ISO...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70028" y="2487869"/>
            <a:ext cx="7735546" cy="6654471"/>
            <a:chOff x="0" y="0"/>
            <a:chExt cx="2191616" cy="1885329"/>
          </a:xfrm>
        </p:grpSpPr>
        <p:sp>
          <p:nvSpPr>
            <p:cNvPr id="3" name="Freeform 3"/>
            <p:cNvSpPr/>
            <p:nvPr/>
          </p:nvSpPr>
          <p:spPr>
            <a:xfrm>
              <a:off x="0" y="0"/>
              <a:ext cx="2191616" cy="1885329"/>
            </a:xfrm>
            <a:custGeom>
              <a:avLst/>
              <a:gdLst/>
              <a:ahLst/>
              <a:cxnLst/>
              <a:rect l="l" t="t" r="r" b="b"/>
              <a:pathLst>
                <a:path w="2191616" h="1885329">
                  <a:moveTo>
                    <a:pt x="23019" y="0"/>
                  </a:moveTo>
                  <a:lnTo>
                    <a:pt x="2168597" y="0"/>
                  </a:lnTo>
                  <a:cubicBezTo>
                    <a:pt x="2174702" y="0"/>
                    <a:pt x="2180557" y="2425"/>
                    <a:pt x="2184874" y="6742"/>
                  </a:cubicBezTo>
                  <a:cubicBezTo>
                    <a:pt x="2189191" y="11059"/>
                    <a:pt x="2191616" y="16914"/>
                    <a:pt x="2191616" y="23019"/>
                  </a:cubicBezTo>
                  <a:lnTo>
                    <a:pt x="2191616" y="1862310"/>
                  </a:lnTo>
                  <a:cubicBezTo>
                    <a:pt x="2191616" y="1868415"/>
                    <a:pt x="2189191" y="1874270"/>
                    <a:pt x="2184874" y="1878586"/>
                  </a:cubicBezTo>
                  <a:cubicBezTo>
                    <a:pt x="2180557" y="1882903"/>
                    <a:pt x="2174702" y="1885329"/>
                    <a:pt x="2168597" y="1885329"/>
                  </a:cubicBezTo>
                  <a:lnTo>
                    <a:pt x="23019" y="1885329"/>
                  </a:lnTo>
                  <a:cubicBezTo>
                    <a:pt x="16914" y="1885329"/>
                    <a:pt x="11059" y="1882903"/>
                    <a:pt x="6742" y="1878586"/>
                  </a:cubicBezTo>
                  <a:cubicBezTo>
                    <a:pt x="2425" y="1874270"/>
                    <a:pt x="0" y="1868415"/>
                    <a:pt x="0" y="1862310"/>
                  </a:cubicBezTo>
                  <a:lnTo>
                    <a:pt x="0" y="23019"/>
                  </a:lnTo>
                  <a:cubicBezTo>
                    <a:pt x="0" y="16914"/>
                    <a:pt x="2425" y="11059"/>
                    <a:pt x="6742" y="6742"/>
                  </a:cubicBezTo>
                  <a:cubicBezTo>
                    <a:pt x="11059" y="2425"/>
                    <a:pt x="16914" y="0"/>
                    <a:pt x="23019" y="0"/>
                  </a:cubicBezTo>
                  <a:close/>
                </a:path>
              </a:pathLst>
            </a:custGeom>
            <a:solidFill>
              <a:srgbClr val="F6F6F6"/>
            </a:solidFill>
            <a:ln w="28575">
              <a:solidFill>
                <a:srgbClr val="F79420"/>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31031" y="1813152"/>
            <a:ext cx="1943162" cy="1200940"/>
            <a:chOff x="0" y="0"/>
            <a:chExt cx="5335153" cy="3230880"/>
          </a:xfrm>
        </p:grpSpPr>
        <p:sp>
          <p:nvSpPr>
            <p:cNvPr id="6" name="Freeform 6"/>
            <p:cNvSpPr/>
            <p:nvPr/>
          </p:nvSpPr>
          <p:spPr>
            <a:xfrm>
              <a:off x="5080" y="12700"/>
              <a:ext cx="5319913" cy="3205480"/>
            </a:xfrm>
            <a:custGeom>
              <a:avLst/>
              <a:gdLst/>
              <a:ahLst/>
              <a:cxnLst/>
              <a:rect l="l" t="t" r="r" b="b"/>
              <a:pathLst>
                <a:path w="5319913" h="3205480">
                  <a:moveTo>
                    <a:pt x="4529973" y="3205480"/>
                  </a:moveTo>
                  <a:lnTo>
                    <a:pt x="0" y="3205480"/>
                  </a:lnTo>
                  <a:lnTo>
                    <a:pt x="791210" y="1602740"/>
                  </a:lnTo>
                  <a:lnTo>
                    <a:pt x="0" y="0"/>
                  </a:lnTo>
                  <a:lnTo>
                    <a:pt x="4529973" y="0"/>
                  </a:lnTo>
                  <a:lnTo>
                    <a:pt x="5319913" y="1602740"/>
                  </a:lnTo>
                  <a:lnTo>
                    <a:pt x="4529973" y="3205480"/>
                  </a:lnTo>
                  <a:close/>
                </a:path>
              </a:pathLst>
            </a:custGeom>
            <a:solidFill>
              <a:srgbClr val="207ABE"/>
            </a:solidFill>
          </p:spPr>
        </p:sp>
      </p:grpSp>
      <p:grpSp>
        <p:nvGrpSpPr>
          <p:cNvPr id="7" name="Group 7"/>
          <p:cNvGrpSpPr/>
          <p:nvPr/>
        </p:nvGrpSpPr>
        <p:grpSpPr>
          <a:xfrm>
            <a:off x="1631031" y="3175102"/>
            <a:ext cx="1943162" cy="1200940"/>
            <a:chOff x="0" y="0"/>
            <a:chExt cx="5335153" cy="3230880"/>
          </a:xfrm>
        </p:grpSpPr>
        <p:sp>
          <p:nvSpPr>
            <p:cNvPr id="8" name="Freeform 8"/>
            <p:cNvSpPr/>
            <p:nvPr/>
          </p:nvSpPr>
          <p:spPr>
            <a:xfrm>
              <a:off x="5080" y="12700"/>
              <a:ext cx="5319913" cy="3205480"/>
            </a:xfrm>
            <a:custGeom>
              <a:avLst/>
              <a:gdLst/>
              <a:ahLst/>
              <a:cxnLst/>
              <a:rect l="l" t="t" r="r" b="b"/>
              <a:pathLst>
                <a:path w="5319913" h="3205480">
                  <a:moveTo>
                    <a:pt x="4529973" y="3205480"/>
                  </a:moveTo>
                  <a:lnTo>
                    <a:pt x="0" y="3205480"/>
                  </a:lnTo>
                  <a:lnTo>
                    <a:pt x="791210" y="1602740"/>
                  </a:lnTo>
                  <a:lnTo>
                    <a:pt x="0" y="0"/>
                  </a:lnTo>
                  <a:lnTo>
                    <a:pt x="4529973" y="0"/>
                  </a:lnTo>
                  <a:lnTo>
                    <a:pt x="5319913" y="1602740"/>
                  </a:lnTo>
                  <a:lnTo>
                    <a:pt x="4529973" y="3205480"/>
                  </a:lnTo>
                  <a:close/>
                </a:path>
              </a:pathLst>
            </a:custGeom>
            <a:solidFill>
              <a:srgbClr val="115182"/>
            </a:solidFill>
          </p:spPr>
        </p:sp>
      </p:grpSp>
      <p:grpSp>
        <p:nvGrpSpPr>
          <p:cNvPr id="9" name="Group 9"/>
          <p:cNvGrpSpPr/>
          <p:nvPr/>
        </p:nvGrpSpPr>
        <p:grpSpPr>
          <a:xfrm>
            <a:off x="1631031" y="4540118"/>
            <a:ext cx="1943162" cy="1200940"/>
            <a:chOff x="0" y="0"/>
            <a:chExt cx="5335153" cy="3230880"/>
          </a:xfrm>
        </p:grpSpPr>
        <p:sp>
          <p:nvSpPr>
            <p:cNvPr id="10" name="Freeform 10"/>
            <p:cNvSpPr/>
            <p:nvPr/>
          </p:nvSpPr>
          <p:spPr>
            <a:xfrm>
              <a:off x="5080" y="12700"/>
              <a:ext cx="5319913" cy="3205480"/>
            </a:xfrm>
            <a:custGeom>
              <a:avLst/>
              <a:gdLst/>
              <a:ahLst/>
              <a:cxnLst/>
              <a:rect l="l" t="t" r="r" b="b"/>
              <a:pathLst>
                <a:path w="5319913" h="3205480">
                  <a:moveTo>
                    <a:pt x="4529973" y="3205480"/>
                  </a:moveTo>
                  <a:lnTo>
                    <a:pt x="0" y="3205480"/>
                  </a:lnTo>
                  <a:lnTo>
                    <a:pt x="791210" y="1602740"/>
                  </a:lnTo>
                  <a:lnTo>
                    <a:pt x="0" y="0"/>
                  </a:lnTo>
                  <a:lnTo>
                    <a:pt x="4529973" y="0"/>
                  </a:lnTo>
                  <a:lnTo>
                    <a:pt x="5319913" y="1602740"/>
                  </a:lnTo>
                  <a:lnTo>
                    <a:pt x="4529973" y="3205480"/>
                  </a:lnTo>
                  <a:close/>
                </a:path>
              </a:pathLst>
            </a:custGeom>
            <a:solidFill>
              <a:srgbClr val="F79420"/>
            </a:solidFill>
          </p:spPr>
        </p:sp>
      </p:grpSp>
      <p:grpSp>
        <p:nvGrpSpPr>
          <p:cNvPr id="11" name="Group 11"/>
          <p:cNvGrpSpPr/>
          <p:nvPr/>
        </p:nvGrpSpPr>
        <p:grpSpPr>
          <a:xfrm>
            <a:off x="1631031" y="5905134"/>
            <a:ext cx="1943162" cy="1200940"/>
            <a:chOff x="0" y="0"/>
            <a:chExt cx="5335153" cy="3230880"/>
          </a:xfrm>
        </p:grpSpPr>
        <p:sp>
          <p:nvSpPr>
            <p:cNvPr id="12" name="Freeform 12"/>
            <p:cNvSpPr/>
            <p:nvPr/>
          </p:nvSpPr>
          <p:spPr>
            <a:xfrm>
              <a:off x="5080" y="12700"/>
              <a:ext cx="5319913" cy="3205480"/>
            </a:xfrm>
            <a:custGeom>
              <a:avLst/>
              <a:gdLst/>
              <a:ahLst/>
              <a:cxnLst/>
              <a:rect l="l" t="t" r="r" b="b"/>
              <a:pathLst>
                <a:path w="5319913" h="3205480">
                  <a:moveTo>
                    <a:pt x="4529973" y="3205480"/>
                  </a:moveTo>
                  <a:lnTo>
                    <a:pt x="0" y="3205480"/>
                  </a:lnTo>
                  <a:lnTo>
                    <a:pt x="791210" y="1602740"/>
                  </a:lnTo>
                  <a:lnTo>
                    <a:pt x="0" y="0"/>
                  </a:lnTo>
                  <a:lnTo>
                    <a:pt x="4529973" y="0"/>
                  </a:lnTo>
                  <a:lnTo>
                    <a:pt x="5319913" y="1602740"/>
                  </a:lnTo>
                  <a:lnTo>
                    <a:pt x="4529973" y="3205480"/>
                  </a:lnTo>
                  <a:close/>
                </a:path>
              </a:pathLst>
            </a:custGeom>
            <a:solidFill>
              <a:srgbClr val="207ABE"/>
            </a:solidFill>
          </p:spPr>
        </p:sp>
      </p:grpSp>
      <p:grpSp>
        <p:nvGrpSpPr>
          <p:cNvPr id="13" name="Group 13"/>
          <p:cNvGrpSpPr/>
          <p:nvPr/>
        </p:nvGrpSpPr>
        <p:grpSpPr>
          <a:xfrm>
            <a:off x="1631031" y="7270151"/>
            <a:ext cx="1943162" cy="1200940"/>
            <a:chOff x="0" y="0"/>
            <a:chExt cx="5335153" cy="3230880"/>
          </a:xfrm>
        </p:grpSpPr>
        <p:sp>
          <p:nvSpPr>
            <p:cNvPr id="14" name="Freeform 14"/>
            <p:cNvSpPr/>
            <p:nvPr/>
          </p:nvSpPr>
          <p:spPr>
            <a:xfrm>
              <a:off x="5080" y="12700"/>
              <a:ext cx="5319913" cy="3205480"/>
            </a:xfrm>
            <a:custGeom>
              <a:avLst/>
              <a:gdLst/>
              <a:ahLst/>
              <a:cxnLst/>
              <a:rect l="l" t="t" r="r" b="b"/>
              <a:pathLst>
                <a:path w="5319913" h="3205480">
                  <a:moveTo>
                    <a:pt x="4529973" y="3205480"/>
                  </a:moveTo>
                  <a:lnTo>
                    <a:pt x="0" y="3205480"/>
                  </a:lnTo>
                  <a:lnTo>
                    <a:pt x="791210" y="1602740"/>
                  </a:lnTo>
                  <a:lnTo>
                    <a:pt x="0" y="0"/>
                  </a:lnTo>
                  <a:lnTo>
                    <a:pt x="4529973" y="0"/>
                  </a:lnTo>
                  <a:lnTo>
                    <a:pt x="5319913" y="1602740"/>
                  </a:lnTo>
                  <a:lnTo>
                    <a:pt x="4529973" y="3205480"/>
                  </a:lnTo>
                  <a:close/>
                </a:path>
              </a:pathLst>
            </a:custGeom>
            <a:solidFill>
              <a:srgbClr val="115182"/>
            </a:solidFill>
          </p:spPr>
        </p:sp>
      </p:grpSp>
      <p:grpSp>
        <p:nvGrpSpPr>
          <p:cNvPr id="15" name="Group 15"/>
          <p:cNvGrpSpPr/>
          <p:nvPr/>
        </p:nvGrpSpPr>
        <p:grpSpPr>
          <a:xfrm>
            <a:off x="1631031" y="8635167"/>
            <a:ext cx="1943162" cy="1200940"/>
            <a:chOff x="0" y="0"/>
            <a:chExt cx="5335153" cy="3230880"/>
          </a:xfrm>
        </p:grpSpPr>
        <p:sp>
          <p:nvSpPr>
            <p:cNvPr id="16" name="Freeform 16"/>
            <p:cNvSpPr/>
            <p:nvPr/>
          </p:nvSpPr>
          <p:spPr>
            <a:xfrm>
              <a:off x="5080" y="12700"/>
              <a:ext cx="5319913" cy="3205480"/>
            </a:xfrm>
            <a:custGeom>
              <a:avLst/>
              <a:gdLst/>
              <a:ahLst/>
              <a:cxnLst/>
              <a:rect l="l" t="t" r="r" b="b"/>
              <a:pathLst>
                <a:path w="5319913" h="3205480">
                  <a:moveTo>
                    <a:pt x="4529973" y="3205480"/>
                  </a:moveTo>
                  <a:lnTo>
                    <a:pt x="0" y="3205480"/>
                  </a:lnTo>
                  <a:lnTo>
                    <a:pt x="791210" y="1602740"/>
                  </a:lnTo>
                  <a:lnTo>
                    <a:pt x="0" y="0"/>
                  </a:lnTo>
                  <a:lnTo>
                    <a:pt x="4529973" y="0"/>
                  </a:lnTo>
                  <a:lnTo>
                    <a:pt x="5319913" y="1602740"/>
                  </a:lnTo>
                  <a:lnTo>
                    <a:pt x="4529973" y="3205480"/>
                  </a:lnTo>
                  <a:close/>
                </a:path>
              </a:pathLst>
            </a:custGeom>
            <a:solidFill>
              <a:srgbClr val="F79420"/>
            </a:solidFill>
          </p:spPr>
        </p:sp>
      </p:grpSp>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88534" y="3344264"/>
            <a:ext cx="831274" cy="828156"/>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88534" y="1999544"/>
            <a:ext cx="828156" cy="828156"/>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88534" y="4726510"/>
            <a:ext cx="877517" cy="828156"/>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17355" y="6000137"/>
            <a:ext cx="819875" cy="828156"/>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213132" y="7424441"/>
            <a:ext cx="822980" cy="828156"/>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089979" y="8835376"/>
            <a:ext cx="976072" cy="774757"/>
          </a:xfrm>
          <a:prstGeom prst="rect">
            <a:avLst/>
          </a:prstGeom>
        </p:spPr>
      </p:pic>
      <p:grpSp>
        <p:nvGrpSpPr>
          <p:cNvPr id="23" name="Group 23"/>
          <p:cNvGrpSpPr/>
          <p:nvPr/>
        </p:nvGrpSpPr>
        <p:grpSpPr>
          <a:xfrm>
            <a:off x="-658244" y="-511193"/>
            <a:ext cx="19264249" cy="1906615"/>
            <a:chOff x="0" y="0"/>
            <a:chExt cx="5073712" cy="502154"/>
          </a:xfrm>
        </p:grpSpPr>
        <p:sp>
          <p:nvSpPr>
            <p:cNvPr id="24" name="Freeform 24"/>
            <p:cNvSpPr/>
            <p:nvPr/>
          </p:nvSpPr>
          <p:spPr>
            <a:xfrm>
              <a:off x="0" y="0"/>
              <a:ext cx="5073712" cy="502154"/>
            </a:xfrm>
            <a:custGeom>
              <a:avLst/>
              <a:gdLst/>
              <a:ahLst/>
              <a:cxnLst/>
              <a:rect l="l" t="t" r="r" b="b"/>
              <a:pathLst>
                <a:path w="5073712" h="502154">
                  <a:moveTo>
                    <a:pt x="9243" y="0"/>
                  </a:moveTo>
                  <a:lnTo>
                    <a:pt x="5064468" y="0"/>
                  </a:lnTo>
                  <a:cubicBezTo>
                    <a:pt x="5069573" y="0"/>
                    <a:pt x="5073712" y="4138"/>
                    <a:pt x="5073712" y="9243"/>
                  </a:cubicBezTo>
                  <a:lnTo>
                    <a:pt x="5073712" y="492911"/>
                  </a:lnTo>
                  <a:cubicBezTo>
                    <a:pt x="5073712" y="495362"/>
                    <a:pt x="5072738" y="497713"/>
                    <a:pt x="5071004" y="499447"/>
                  </a:cubicBezTo>
                  <a:cubicBezTo>
                    <a:pt x="5069271" y="501180"/>
                    <a:pt x="5066920" y="502154"/>
                    <a:pt x="5064468" y="502154"/>
                  </a:cubicBezTo>
                  <a:lnTo>
                    <a:pt x="9243" y="502154"/>
                  </a:lnTo>
                  <a:cubicBezTo>
                    <a:pt x="6792" y="502154"/>
                    <a:pt x="4441" y="501180"/>
                    <a:pt x="2707" y="499447"/>
                  </a:cubicBezTo>
                  <a:cubicBezTo>
                    <a:pt x="974" y="497713"/>
                    <a:pt x="0" y="495362"/>
                    <a:pt x="0" y="492911"/>
                  </a:cubicBezTo>
                  <a:lnTo>
                    <a:pt x="0" y="9243"/>
                  </a:lnTo>
                  <a:cubicBezTo>
                    <a:pt x="0" y="6792"/>
                    <a:pt x="974" y="4441"/>
                    <a:pt x="2707" y="2707"/>
                  </a:cubicBezTo>
                  <a:cubicBezTo>
                    <a:pt x="4441" y="974"/>
                    <a:pt x="6792" y="0"/>
                    <a:pt x="9243" y="0"/>
                  </a:cubicBezTo>
                  <a:close/>
                </a:path>
              </a:pathLst>
            </a:custGeom>
            <a:solidFill>
              <a:srgbClr val="A0D9F6"/>
            </a:solidFill>
          </p:spPr>
        </p:sp>
        <p:sp>
          <p:nvSpPr>
            <p:cNvPr id="25" name="TextBox 2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26" name="Picture 2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6666359" y="158757"/>
            <a:ext cx="1354632" cy="1236666"/>
          </a:xfrm>
          <a:prstGeom prst="rect">
            <a:avLst/>
          </a:prstGeom>
        </p:spPr>
      </p:pic>
      <p:pic>
        <p:nvPicPr>
          <p:cNvPr id="27" name="Picture 2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315890" y="4626996"/>
            <a:ext cx="540114" cy="496230"/>
          </a:xfrm>
          <a:prstGeom prst="rect">
            <a:avLst/>
          </a:prstGeom>
        </p:spPr>
      </p:pic>
      <p:sp>
        <p:nvSpPr>
          <p:cNvPr id="28" name="TextBox 28"/>
          <p:cNvSpPr txBox="1"/>
          <p:nvPr/>
        </p:nvSpPr>
        <p:spPr>
          <a:xfrm>
            <a:off x="3969908" y="2055623"/>
            <a:ext cx="3735180" cy="744574"/>
          </a:xfrm>
          <a:prstGeom prst="rect">
            <a:avLst/>
          </a:prstGeom>
        </p:spPr>
        <p:txBody>
          <a:bodyPr lIns="0" tIns="0" rIns="0" bIns="0" rtlCol="0" anchor="t">
            <a:spAutoFit/>
          </a:bodyPr>
          <a:lstStyle/>
          <a:p>
            <a:pPr>
              <a:lnSpc>
                <a:spcPts val="2929"/>
              </a:lnSpc>
            </a:pPr>
            <a:r>
              <a:rPr lang="en-US" sz="2712">
                <a:solidFill>
                  <a:srgbClr val="115182"/>
                </a:solidFill>
                <a:latin typeface="Montserrat"/>
              </a:rPr>
              <a:t>Increased efficiency and productivity</a:t>
            </a:r>
          </a:p>
        </p:txBody>
      </p:sp>
      <p:sp>
        <p:nvSpPr>
          <p:cNvPr id="29" name="TextBox 29"/>
          <p:cNvSpPr txBox="1"/>
          <p:nvPr/>
        </p:nvSpPr>
        <p:spPr>
          <a:xfrm>
            <a:off x="3969908" y="3400343"/>
            <a:ext cx="3861139" cy="744574"/>
          </a:xfrm>
          <a:prstGeom prst="rect">
            <a:avLst/>
          </a:prstGeom>
        </p:spPr>
        <p:txBody>
          <a:bodyPr lIns="0" tIns="0" rIns="0" bIns="0" rtlCol="0" anchor="t">
            <a:spAutoFit/>
          </a:bodyPr>
          <a:lstStyle/>
          <a:p>
            <a:pPr>
              <a:lnSpc>
                <a:spcPts val="2929"/>
              </a:lnSpc>
            </a:pPr>
            <a:r>
              <a:rPr lang="en-US" sz="2712">
                <a:solidFill>
                  <a:srgbClr val="115182"/>
                </a:solidFill>
                <a:latin typeface="Montserrat"/>
              </a:rPr>
              <a:t>Increased satisfaction of citizens</a:t>
            </a:r>
          </a:p>
        </p:txBody>
      </p:sp>
      <p:sp>
        <p:nvSpPr>
          <p:cNvPr id="30" name="TextBox 30"/>
          <p:cNvSpPr txBox="1"/>
          <p:nvPr/>
        </p:nvSpPr>
        <p:spPr>
          <a:xfrm>
            <a:off x="3969908" y="4782588"/>
            <a:ext cx="4113737" cy="744574"/>
          </a:xfrm>
          <a:prstGeom prst="rect">
            <a:avLst/>
          </a:prstGeom>
        </p:spPr>
        <p:txBody>
          <a:bodyPr lIns="0" tIns="0" rIns="0" bIns="0" rtlCol="0" anchor="t">
            <a:spAutoFit/>
          </a:bodyPr>
          <a:lstStyle/>
          <a:p>
            <a:pPr>
              <a:lnSpc>
                <a:spcPts val="2929"/>
              </a:lnSpc>
            </a:pPr>
            <a:r>
              <a:rPr lang="en-US" sz="2712">
                <a:solidFill>
                  <a:srgbClr val="115182"/>
                </a:solidFill>
                <a:latin typeface="Montserrat"/>
              </a:rPr>
              <a:t>Increased sustainability and resilience</a:t>
            </a:r>
          </a:p>
        </p:txBody>
      </p:sp>
      <p:sp>
        <p:nvSpPr>
          <p:cNvPr id="31" name="TextBox 31"/>
          <p:cNvSpPr txBox="1"/>
          <p:nvPr/>
        </p:nvSpPr>
        <p:spPr>
          <a:xfrm>
            <a:off x="3969908" y="6147605"/>
            <a:ext cx="4597506" cy="744574"/>
          </a:xfrm>
          <a:prstGeom prst="rect">
            <a:avLst/>
          </a:prstGeom>
        </p:spPr>
        <p:txBody>
          <a:bodyPr lIns="0" tIns="0" rIns="0" bIns="0" rtlCol="0" anchor="t">
            <a:spAutoFit/>
          </a:bodyPr>
          <a:lstStyle/>
          <a:p>
            <a:pPr>
              <a:lnSpc>
                <a:spcPts val="2929"/>
              </a:lnSpc>
            </a:pPr>
            <a:r>
              <a:rPr lang="en-US" sz="2712">
                <a:solidFill>
                  <a:srgbClr val="115182"/>
                </a:solidFill>
                <a:latin typeface="Montserrat"/>
              </a:rPr>
              <a:t>Increased ability to attract partners and funding</a:t>
            </a:r>
          </a:p>
        </p:txBody>
      </p:sp>
      <p:sp>
        <p:nvSpPr>
          <p:cNvPr id="32" name="TextBox 32"/>
          <p:cNvSpPr txBox="1"/>
          <p:nvPr/>
        </p:nvSpPr>
        <p:spPr>
          <a:xfrm>
            <a:off x="3969908" y="7480520"/>
            <a:ext cx="4597506" cy="744574"/>
          </a:xfrm>
          <a:prstGeom prst="rect">
            <a:avLst/>
          </a:prstGeom>
        </p:spPr>
        <p:txBody>
          <a:bodyPr lIns="0" tIns="0" rIns="0" bIns="0" rtlCol="0" anchor="t">
            <a:spAutoFit/>
          </a:bodyPr>
          <a:lstStyle/>
          <a:p>
            <a:pPr>
              <a:lnSpc>
                <a:spcPts val="2929"/>
              </a:lnSpc>
            </a:pPr>
            <a:r>
              <a:rPr lang="en-US" sz="2712">
                <a:solidFill>
                  <a:srgbClr val="115182"/>
                </a:solidFill>
                <a:latin typeface="Montserrat"/>
              </a:rPr>
              <a:t>Engaged and empowered staff</a:t>
            </a:r>
          </a:p>
        </p:txBody>
      </p:sp>
      <p:sp>
        <p:nvSpPr>
          <p:cNvPr id="33" name="TextBox 33"/>
          <p:cNvSpPr txBox="1"/>
          <p:nvPr/>
        </p:nvSpPr>
        <p:spPr>
          <a:xfrm>
            <a:off x="3969908" y="8877637"/>
            <a:ext cx="3437998" cy="744574"/>
          </a:xfrm>
          <a:prstGeom prst="rect">
            <a:avLst/>
          </a:prstGeom>
        </p:spPr>
        <p:txBody>
          <a:bodyPr lIns="0" tIns="0" rIns="0" bIns="0" rtlCol="0" anchor="t">
            <a:spAutoFit/>
          </a:bodyPr>
          <a:lstStyle/>
          <a:p>
            <a:pPr>
              <a:lnSpc>
                <a:spcPts val="2929"/>
              </a:lnSpc>
            </a:pPr>
            <a:r>
              <a:rPr lang="en-US" sz="2712">
                <a:solidFill>
                  <a:srgbClr val="115182"/>
                </a:solidFill>
                <a:latin typeface="Montserrat"/>
              </a:rPr>
              <a:t>Increased ability to respond to change</a:t>
            </a:r>
          </a:p>
        </p:txBody>
      </p:sp>
      <p:sp>
        <p:nvSpPr>
          <p:cNvPr id="34" name="TextBox 34"/>
          <p:cNvSpPr txBox="1"/>
          <p:nvPr/>
        </p:nvSpPr>
        <p:spPr>
          <a:xfrm>
            <a:off x="1034534" y="504916"/>
            <a:ext cx="12032836" cy="552359"/>
          </a:xfrm>
          <a:prstGeom prst="rect">
            <a:avLst/>
          </a:prstGeom>
        </p:spPr>
        <p:txBody>
          <a:bodyPr lIns="0" tIns="0" rIns="0" bIns="0" rtlCol="0" anchor="t">
            <a:spAutoFit/>
          </a:bodyPr>
          <a:lstStyle/>
          <a:p>
            <a:pPr>
              <a:lnSpc>
                <a:spcPts val="4047"/>
              </a:lnSpc>
            </a:pPr>
            <a:r>
              <a:rPr lang="en-US" sz="4497">
                <a:solidFill>
                  <a:srgbClr val="115182"/>
                </a:solidFill>
                <a:latin typeface="Montserrat Classic Bold"/>
              </a:rPr>
              <a:t>Benefits of Innovation Management</a:t>
            </a:r>
          </a:p>
        </p:txBody>
      </p:sp>
      <p:sp>
        <p:nvSpPr>
          <p:cNvPr id="35" name="TextBox 35"/>
          <p:cNvSpPr txBox="1"/>
          <p:nvPr/>
        </p:nvSpPr>
        <p:spPr>
          <a:xfrm>
            <a:off x="9920677" y="3021086"/>
            <a:ext cx="7034249" cy="1060450"/>
          </a:xfrm>
          <a:prstGeom prst="rect">
            <a:avLst/>
          </a:prstGeom>
        </p:spPr>
        <p:txBody>
          <a:bodyPr lIns="0" tIns="0" rIns="0" bIns="0" rtlCol="0" anchor="t">
            <a:spAutoFit/>
          </a:bodyPr>
          <a:lstStyle/>
          <a:p>
            <a:pPr algn="ctr">
              <a:lnSpc>
                <a:spcPts val="4085"/>
              </a:lnSpc>
            </a:pPr>
            <a:r>
              <a:rPr lang="en-US" sz="4300">
                <a:solidFill>
                  <a:srgbClr val="115182"/>
                </a:solidFill>
                <a:latin typeface="Montserrat Classic Bold"/>
              </a:rPr>
              <a:t>Enablement of </a:t>
            </a:r>
          </a:p>
          <a:p>
            <a:pPr algn="ctr">
              <a:lnSpc>
                <a:spcPts val="4085"/>
              </a:lnSpc>
            </a:pPr>
            <a:r>
              <a:rPr lang="en-US" sz="4300">
                <a:solidFill>
                  <a:srgbClr val="115182"/>
                </a:solidFill>
                <a:latin typeface="Montserrat Classic Bold"/>
              </a:rPr>
              <a:t>Key Priorities</a:t>
            </a:r>
          </a:p>
        </p:txBody>
      </p:sp>
      <p:sp>
        <p:nvSpPr>
          <p:cNvPr id="36" name="TextBox 36"/>
          <p:cNvSpPr txBox="1"/>
          <p:nvPr/>
        </p:nvSpPr>
        <p:spPr>
          <a:xfrm>
            <a:off x="11283794" y="4676835"/>
            <a:ext cx="5394184" cy="3733221"/>
          </a:xfrm>
          <a:prstGeom prst="rect">
            <a:avLst/>
          </a:prstGeom>
        </p:spPr>
        <p:txBody>
          <a:bodyPr lIns="0" tIns="0" rIns="0" bIns="0" rtlCol="0" anchor="t">
            <a:spAutoFit/>
          </a:bodyPr>
          <a:lstStyle/>
          <a:p>
            <a:pPr>
              <a:lnSpc>
                <a:spcPts val="2927"/>
              </a:lnSpc>
            </a:pPr>
            <a:r>
              <a:rPr lang="en-US" sz="2685">
                <a:solidFill>
                  <a:srgbClr val="115182"/>
                </a:solidFill>
                <a:latin typeface="Montserrat"/>
              </a:rPr>
              <a:t>Improve quality of care</a:t>
            </a:r>
          </a:p>
          <a:p>
            <a:pPr>
              <a:lnSpc>
                <a:spcPts val="2927"/>
              </a:lnSpc>
            </a:pPr>
            <a:endParaRPr lang="en-US" sz="2685">
              <a:solidFill>
                <a:srgbClr val="115182"/>
              </a:solidFill>
              <a:latin typeface="Montserrat"/>
            </a:endParaRPr>
          </a:p>
          <a:p>
            <a:pPr>
              <a:lnSpc>
                <a:spcPts val="2927"/>
              </a:lnSpc>
            </a:pPr>
            <a:r>
              <a:rPr lang="en-US" sz="2685">
                <a:solidFill>
                  <a:srgbClr val="115182"/>
                </a:solidFill>
                <a:latin typeface="Montserrat"/>
              </a:rPr>
              <a:t>Increase productivity of scarce healthcare human resources</a:t>
            </a:r>
          </a:p>
          <a:p>
            <a:pPr>
              <a:lnSpc>
                <a:spcPts val="2927"/>
              </a:lnSpc>
            </a:pPr>
            <a:endParaRPr lang="en-US" sz="2685">
              <a:solidFill>
                <a:srgbClr val="115182"/>
              </a:solidFill>
              <a:latin typeface="Montserrat"/>
            </a:endParaRPr>
          </a:p>
          <a:p>
            <a:pPr>
              <a:lnSpc>
                <a:spcPts val="2927"/>
              </a:lnSpc>
            </a:pPr>
            <a:r>
              <a:rPr lang="en-US" sz="2685">
                <a:solidFill>
                  <a:srgbClr val="115182"/>
                </a:solidFill>
                <a:latin typeface="Montserrat"/>
              </a:rPr>
              <a:t>Ensure equitable access to publicly funded health services</a:t>
            </a:r>
          </a:p>
          <a:p>
            <a:pPr>
              <a:lnSpc>
                <a:spcPts val="2927"/>
              </a:lnSpc>
            </a:pPr>
            <a:endParaRPr lang="en-US" sz="2685">
              <a:solidFill>
                <a:srgbClr val="115182"/>
              </a:solidFill>
              <a:latin typeface="Montserrat"/>
            </a:endParaRPr>
          </a:p>
          <a:p>
            <a:pPr>
              <a:lnSpc>
                <a:spcPts val="2927"/>
              </a:lnSpc>
            </a:pPr>
            <a:r>
              <a:rPr lang="en-US" sz="2685">
                <a:solidFill>
                  <a:srgbClr val="115182"/>
                </a:solidFill>
                <a:latin typeface="Montserrat"/>
              </a:rPr>
              <a:t>Improve provider and patient experience</a:t>
            </a:r>
          </a:p>
        </p:txBody>
      </p:sp>
      <p:pic>
        <p:nvPicPr>
          <p:cNvPr id="37" name="Picture 3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315890" y="5467707"/>
            <a:ext cx="540114" cy="496230"/>
          </a:xfrm>
          <a:prstGeom prst="rect">
            <a:avLst/>
          </a:prstGeom>
        </p:spPr>
      </p:pic>
      <p:pic>
        <p:nvPicPr>
          <p:cNvPr id="38" name="Picture 3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315890" y="6603734"/>
            <a:ext cx="540114" cy="496230"/>
          </a:xfrm>
          <a:prstGeom prst="rect">
            <a:avLst/>
          </a:prstGeom>
        </p:spPr>
      </p:pic>
      <p:pic>
        <p:nvPicPr>
          <p:cNvPr id="39" name="Picture 3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315890" y="7698198"/>
            <a:ext cx="540114" cy="49623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1395</Words>
  <Application>Microsoft Office PowerPoint</Application>
  <PresentationFormat>Custom</PresentationFormat>
  <Paragraphs>236</Paragraphs>
  <Slides>24</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Montserrat</vt:lpstr>
      <vt:lpstr>Calibri</vt:lpstr>
      <vt:lpstr>Montserrat Classic</vt:lpstr>
      <vt:lpstr>Montserrat Italics</vt:lpstr>
      <vt:lpstr>Montserrat Bold</vt:lpstr>
      <vt:lpstr>Avenir Bold</vt:lpstr>
      <vt:lpstr>Arial</vt:lpstr>
      <vt:lpstr>Open Sans Light Bold</vt:lpstr>
      <vt:lpstr>Montserrat Extra-Light</vt:lpstr>
      <vt:lpstr>Poppins Bold</vt:lpstr>
      <vt:lpstr>Montserrat Classic Bold</vt:lpstr>
      <vt:lpstr>Montserrat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MOH X Planbox Webinar Slides</dc:title>
  <cp:lastModifiedBy>lucas potasso</cp:lastModifiedBy>
  <cp:revision>2</cp:revision>
  <dcterms:created xsi:type="dcterms:W3CDTF">2006-08-16T00:00:00Z</dcterms:created>
  <dcterms:modified xsi:type="dcterms:W3CDTF">2023-05-10T19:16:52Z</dcterms:modified>
  <dc:identifier>DAFgAhWMBs4</dc:identifier>
</cp:coreProperties>
</file>