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317" r:id="rId3"/>
    <p:sldId id="31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5143500" type="screen16x9"/>
  <p:notesSz cx="9144000" cy="5143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8E"/>
    <a:srgbClr val="FFF6C0"/>
    <a:srgbClr val="FFF2AB"/>
    <a:srgbClr val="FFE599"/>
    <a:srgbClr val="EED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61" d="100"/>
          <a:sy n="161" d="100"/>
        </p:scale>
        <p:origin x="784" y="200"/>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DAE6C03-2DD9-0242-91D9-4083B921F77E}" type="datetimeFigureOut">
              <a:rPr lang="en-US" smtClean="0"/>
              <a:t>12/5/22</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C4F08DFB-72A3-924A-86A1-0B76F79AF897}" type="slidenum">
              <a:rPr lang="en-US" smtClean="0"/>
              <a:t>‹#›</a:t>
            </a:fld>
            <a:endParaRPr lang="en-US"/>
          </a:p>
        </p:txBody>
      </p:sp>
    </p:spTree>
    <p:extLst>
      <p:ext uri="{BB962C8B-B14F-4D97-AF65-F5344CB8AC3E}">
        <p14:creationId xmlns:p14="http://schemas.microsoft.com/office/powerpoint/2010/main" val="1541649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12/5/22</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dirty="0">
                <a:solidFill>
                  <a:srgbClr val="181D26"/>
                </a:solidFill>
              </a:rPr>
              <a:t>‹#›</a:t>
            </a:fld>
            <a:endParaRPr spc="-25" dirty="0">
              <a:solidFill>
                <a:srgbClr val="181D2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5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14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12/5/22</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smtClean="0">
                <a:solidFill>
                  <a:srgbClr val="181D26"/>
                </a:solidFill>
              </a:rPr>
              <a:t>‹#›</a:t>
            </a:fld>
            <a:endParaRPr spc="-25" dirty="0">
              <a:solidFill>
                <a:srgbClr val="181D2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50" b="0"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12/5/22</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dirty="0">
                <a:solidFill>
                  <a:srgbClr val="181D26"/>
                </a:solidFill>
              </a:rPr>
              <a:t>‹#›</a:t>
            </a:fld>
            <a:endParaRPr spc="-25" dirty="0">
              <a:solidFill>
                <a:srgbClr val="181D2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50" b="0" i="0">
                <a:solidFill>
                  <a:schemeClr val="bg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12/5/22</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dirty="0">
                <a:solidFill>
                  <a:srgbClr val="181D26"/>
                </a:solidFill>
              </a:rPr>
              <a:t>‹#›</a:t>
            </a:fld>
            <a:endParaRPr spc="-25" dirty="0">
              <a:solidFill>
                <a:srgbClr val="181D2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12/5/22</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dirty="0">
                <a:solidFill>
                  <a:srgbClr val="181D26"/>
                </a:solidFill>
              </a:rPr>
              <a:t>‹#›</a:t>
            </a:fld>
            <a:endParaRPr spc="-25" dirty="0">
              <a:solidFill>
                <a:srgbClr val="181D26"/>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 y="108203"/>
            <a:ext cx="7299326" cy="819404"/>
          </a:xfrm>
          <a:prstGeom prst="rect">
            <a:avLst/>
          </a:prstGeom>
        </p:spPr>
        <p:txBody>
          <a:bodyPr wrap="square" lIns="0" tIns="0" rIns="0" bIns="0">
            <a:spAutoFit/>
          </a:bodyPr>
          <a:lstStyle>
            <a:lvl1pPr>
              <a:defRPr sz="145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3420724" y="1900427"/>
            <a:ext cx="4237990" cy="1305560"/>
          </a:xfrm>
          <a:prstGeom prst="rect">
            <a:avLst/>
          </a:prstGeom>
        </p:spPr>
        <p:txBody>
          <a:bodyPr wrap="square" lIns="0" tIns="0" rIns="0" bIns="0">
            <a:spAutoFit/>
          </a:bodyPr>
          <a:lstStyle>
            <a:lvl1pPr>
              <a:defRPr sz="14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12/5/22</a:t>
            </a:fld>
            <a:endParaRPr lang="en-US"/>
          </a:p>
        </p:txBody>
      </p:sp>
      <p:sp>
        <p:nvSpPr>
          <p:cNvPr id="6" name="Holder 6"/>
          <p:cNvSpPr>
            <a:spLocks noGrp="1"/>
          </p:cNvSpPr>
          <p:nvPr>
            <p:ph type="sldNum" sz="quarter" idx="7"/>
          </p:nvPr>
        </p:nvSpPr>
        <p:spPr>
          <a:xfrm>
            <a:off x="8639556" y="4755515"/>
            <a:ext cx="374673" cy="323087"/>
          </a:xfrm>
          <a:prstGeom prst="rect">
            <a:avLst/>
          </a:prstGeom>
        </p:spPr>
        <p:txBody>
          <a:bodyPr wrap="square" lIns="0" tIns="0" rIns="0" bIns="0">
            <a:spAutoFit/>
          </a:bodyPr>
          <a:lstStyle>
            <a:lvl1pPr>
              <a:defRPr sz="1000" b="0" i="0">
                <a:solidFill>
                  <a:schemeClr val="tx1"/>
                </a:solidFill>
                <a:latin typeface="Tahoma"/>
                <a:cs typeface="Tahoma"/>
              </a:defRPr>
            </a:lvl1pPr>
          </a:lstStyle>
          <a:p>
            <a:pPr marL="171450">
              <a:lnSpc>
                <a:spcPct val="100000"/>
              </a:lnSpc>
              <a:spcBef>
                <a:spcPts val="555"/>
              </a:spcBef>
            </a:pPr>
            <a:fld id="{81D60167-4931-47E6-BA6A-407CBD079E47}" type="slidenum">
              <a:rPr spc="-25" dirty="0">
                <a:solidFill>
                  <a:srgbClr val="181D26"/>
                </a:solidFill>
              </a:rPr>
              <a:t>‹#›</a:t>
            </a:fld>
            <a:endParaRPr spc="-25" dirty="0">
              <a:solidFill>
                <a:srgbClr val="181D2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www.seniorliving.org/history/1900-2000-changes-life-expectancy-united-stat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07.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hyperlink" Target="https://onlinelibrary.wiley.com/doi/abs/10.1111/drev.12124" TargetMode="External"/><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image" Target="../media/image143.png"/><Relationship Id="rId26" Type="http://schemas.openxmlformats.org/officeDocument/2006/relationships/image" Target="../media/image151.png"/><Relationship Id="rId39" Type="http://schemas.openxmlformats.org/officeDocument/2006/relationships/image" Target="../media/image164.png"/><Relationship Id="rId21" Type="http://schemas.openxmlformats.org/officeDocument/2006/relationships/image" Target="../media/image146.png"/><Relationship Id="rId34" Type="http://schemas.openxmlformats.org/officeDocument/2006/relationships/image" Target="../media/image159.png"/><Relationship Id="rId42" Type="http://schemas.openxmlformats.org/officeDocument/2006/relationships/image" Target="../media/image167.png"/><Relationship Id="rId47" Type="http://schemas.openxmlformats.org/officeDocument/2006/relationships/image" Target="../media/image172.png"/><Relationship Id="rId7" Type="http://schemas.openxmlformats.org/officeDocument/2006/relationships/image" Target="../media/image132.png"/><Relationship Id="rId2" Type="http://schemas.openxmlformats.org/officeDocument/2006/relationships/image" Target="../media/image127.png"/><Relationship Id="rId16" Type="http://schemas.openxmlformats.org/officeDocument/2006/relationships/image" Target="../media/image141.png"/><Relationship Id="rId29"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32" Type="http://schemas.openxmlformats.org/officeDocument/2006/relationships/image" Target="../media/image157.png"/><Relationship Id="rId37" Type="http://schemas.openxmlformats.org/officeDocument/2006/relationships/image" Target="../media/image162.png"/><Relationship Id="rId40" Type="http://schemas.openxmlformats.org/officeDocument/2006/relationships/image" Target="../media/image165.png"/><Relationship Id="rId45" Type="http://schemas.openxmlformats.org/officeDocument/2006/relationships/image" Target="../media/image170.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png"/><Relationship Id="rId36" Type="http://schemas.openxmlformats.org/officeDocument/2006/relationships/image" Target="../media/image161.png"/><Relationship Id="rId10" Type="http://schemas.openxmlformats.org/officeDocument/2006/relationships/image" Target="../media/image135.png"/><Relationship Id="rId19" Type="http://schemas.openxmlformats.org/officeDocument/2006/relationships/image" Target="../media/image144.png"/><Relationship Id="rId31" Type="http://schemas.openxmlformats.org/officeDocument/2006/relationships/image" Target="../media/image156.png"/><Relationship Id="rId44" Type="http://schemas.openxmlformats.org/officeDocument/2006/relationships/image" Target="../media/image169.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 Id="rId35" Type="http://schemas.openxmlformats.org/officeDocument/2006/relationships/image" Target="../media/image160.png"/><Relationship Id="rId43" Type="http://schemas.openxmlformats.org/officeDocument/2006/relationships/image" Target="../media/image168.png"/><Relationship Id="rId8" Type="http://schemas.openxmlformats.org/officeDocument/2006/relationships/image" Target="../media/image133.png"/><Relationship Id="rId3" Type="http://schemas.openxmlformats.org/officeDocument/2006/relationships/image" Target="../media/image128.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33" Type="http://schemas.openxmlformats.org/officeDocument/2006/relationships/image" Target="../media/image158.png"/><Relationship Id="rId38" Type="http://schemas.openxmlformats.org/officeDocument/2006/relationships/image" Target="../media/image163.png"/><Relationship Id="rId46" Type="http://schemas.openxmlformats.org/officeDocument/2006/relationships/image" Target="../media/image171.png"/><Relationship Id="rId20" Type="http://schemas.openxmlformats.org/officeDocument/2006/relationships/image" Target="../media/image145.png"/><Relationship Id="rId41" Type="http://schemas.openxmlformats.org/officeDocument/2006/relationships/image" Target="../media/image1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crosen@patsnap.com" TargetMode="External"/><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3857625" cy="5143500"/>
          </a:xfrm>
          <a:custGeom>
            <a:avLst/>
            <a:gdLst/>
            <a:ahLst/>
            <a:cxnLst/>
            <a:rect l="l" t="t" r="r" b="b"/>
            <a:pathLst>
              <a:path w="3857625" h="5143500">
                <a:moveTo>
                  <a:pt x="0" y="5143500"/>
                </a:moveTo>
                <a:lnTo>
                  <a:pt x="0" y="0"/>
                </a:lnTo>
                <a:lnTo>
                  <a:pt x="3857524" y="0"/>
                </a:lnTo>
                <a:lnTo>
                  <a:pt x="3857524" y="5143499"/>
                </a:lnTo>
                <a:lnTo>
                  <a:pt x="0" y="5143500"/>
                </a:lnTo>
                <a:close/>
              </a:path>
            </a:pathLst>
          </a:custGeom>
          <a:solidFill>
            <a:srgbClr val="FFF6C0"/>
          </a:solidFill>
        </p:spPr>
        <p:txBody>
          <a:bodyPr wrap="square" lIns="0" tIns="0" rIns="0" bIns="0" rtlCol="0"/>
          <a:lstStyle/>
          <a:p>
            <a:endParaRPr/>
          </a:p>
        </p:txBody>
      </p:sp>
      <p:sp>
        <p:nvSpPr>
          <p:cNvPr id="3" name="object 3"/>
          <p:cNvSpPr txBox="1"/>
          <p:nvPr/>
        </p:nvSpPr>
        <p:spPr>
          <a:xfrm>
            <a:off x="142027" y="1147162"/>
            <a:ext cx="3134573" cy="3716979"/>
          </a:xfrm>
          <a:prstGeom prst="rect">
            <a:avLst/>
          </a:prstGeom>
        </p:spPr>
        <p:txBody>
          <a:bodyPr vert="horz" wrap="square" lIns="0" tIns="14604" rIns="0" bIns="0" rtlCol="0">
            <a:spAutoFit/>
          </a:bodyPr>
          <a:lstStyle/>
          <a:p>
            <a:pPr marL="91440">
              <a:lnSpc>
                <a:spcPts val="4800"/>
              </a:lnSpc>
              <a:spcBef>
                <a:spcPts val="114"/>
              </a:spcBef>
            </a:pPr>
            <a:r>
              <a:rPr sz="4600" spc="-100" dirty="0">
                <a:solidFill>
                  <a:srgbClr val="202020"/>
                </a:solidFill>
                <a:latin typeface="Nitti Grotesk ExtraBold" panose="020B0503040202020003" pitchFamily="34" charset="77"/>
                <a:cs typeface="Arial"/>
              </a:rPr>
              <a:t>Best</a:t>
            </a:r>
            <a:r>
              <a:rPr lang="en-US" sz="4600" spc="-100" dirty="0">
                <a:latin typeface="Nitti Grotesk ExtraBold" panose="020B0503040202020003" pitchFamily="34" charset="77"/>
                <a:cs typeface="Arial"/>
              </a:rPr>
              <a:t> </a:t>
            </a:r>
            <a:r>
              <a:rPr sz="4600" spc="-100" dirty="0">
                <a:solidFill>
                  <a:srgbClr val="202020"/>
                </a:solidFill>
                <a:latin typeface="Nitti Grotesk ExtraBold" panose="020B0503040202020003" pitchFamily="34" charset="77"/>
                <a:cs typeface="Arial"/>
              </a:rPr>
              <a:t>Practices</a:t>
            </a:r>
            <a:r>
              <a:rPr lang="en-US" sz="4600" spc="-100" dirty="0">
                <a:solidFill>
                  <a:srgbClr val="202020"/>
                </a:solidFill>
                <a:latin typeface="Nitti Grotesk ExtraBold" panose="020B0503040202020003" pitchFamily="34" charset="77"/>
                <a:cs typeface="Arial"/>
              </a:rPr>
              <a:t>: Slides from</a:t>
            </a:r>
            <a:r>
              <a:rPr sz="4600" spc="-100" dirty="0">
                <a:solidFill>
                  <a:srgbClr val="202020"/>
                </a:solidFill>
                <a:latin typeface="Nitti Grotesk ExtraBold" panose="020B0503040202020003" pitchFamily="34" charset="77"/>
                <a:cs typeface="Arial"/>
              </a:rPr>
              <a:t> </a:t>
            </a:r>
            <a:r>
              <a:rPr lang="en-US" sz="4600" spc="-100" dirty="0">
                <a:solidFill>
                  <a:srgbClr val="202020"/>
                </a:solidFill>
                <a:latin typeface="Nitti Grotesk ExtraBold" panose="020B0503040202020003" pitchFamily="34" charset="77"/>
                <a:cs typeface="Arial"/>
              </a:rPr>
              <a:t>Top </a:t>
            </a:r>
            <a:r>
              <a:rPr sz="4600" spc="-100" dirty="0">
                <a:solidFill>
                  <a:srgbClr val="202020"/>
                </a:solidFill>
                <a:latin typeface="Nitti Grotesk ExtraBold" panose="020B0503040202020003" pitchFamily="34" charset="77"/>
                <a:cs typeface="Arial"/>
              </a:rPr>
              <a:t>R&amp;D and</a:t>
            </a:r>
            <a:endParaRPr sz="4600" spc="-100" dirty="0">
              <a:latin typeface="Nitti Grotesk ExtraBold" panose="020B0503040202020003" pitchFamily="34" charset="77"/>
              <a:cs typeface="Arial"/>
            </a:endParaRPr>
          </a:p>
          <a:p>
            <a:pPr marL="91440" marR="115570">
              <a:lnSpc>
                <a:spcPts val="4800"/>
              </a:lnSpc>
            </a:pPr>
            <a:r>
              <a:rPr sz="4600" spc="-100" dirty="0">
                <a:solidFill>
                  <a:srgbClr val="202020"/>
                </a:solidFill>
                <a:latin typeface="Nitti Grotesk ExtraBold" panose="020B0503040202020003" pitchFamily="34" charset="77"/>
                <a:cs typeface="Arial"/>
              </a:rPr>
              <a:t>Innovation Leaders</a:t>
            </a:r>
            <a:endParaRPr sz="4600" spc="-100" dirty="0">
              <a:latin typeface="Nitti Grotesk ExtraBold" panose="020B0503040202020003" pitchFamily="34" charset="77"/>
              <a:cs typeface="Arial"/>
            </a:endParaRPr>
          </a:p>
        </p:txBody>
      </p:sp>
      <p:grpSp>
        <p:nvGrpSpPr>
          <p:cNvPr id="4" name="object 4"/>
          <p:cNvGrpSpPr/>
          <p:nvPr/>
        </p:nvGrpSpPr>
        <p:grpSpPr>
          <a:xfrm>
            <a:off x="3508081" y="-323812"/>
            <a:ext cx="5635920" cy="5257762"/>
            <a:chOff x="3166385" y="-1156486"/>
            <a:chExt cx="5827347" cy="5467312"/>
          </a:xfrm>
        </p:grpSpPr>
        <p:pic>
          <p:nvPicPr>
            <p:cNvPr id="5" name="object 5"/>
            <p:cNvPicPr/>
            <p:nvPr/>
          </p:nvPicPr>
          <p:blipFill>
            <a:blip r:embed="rId2" cstate="print"/>
            <a:stretch>
              <a:fillRect/>
            </a:stretch>
          </p:blipFill>
          <p:spPr>
            <a:xfrm>
              <a:off x="3166385" y="-1156486"/>
              <a:ext cx="5827347" cy="5467312"/>
            </a:xfrm>
            <a:prstGeom prst="rect">
              <a:avLst/>
            </a:prstGeom>
          </p:spPr>
        </p:pic>
        <p:pic>
          <p:nvPicPr>
            <p:cNvPr id="6" name="object 6"/>
            <p:cNvPicPr/>
            <p:nvPr/>
          </p:nvPicPr>
          <p:blipFill>
            <a:blip r:embed="rId3" cstate="print"/>
            <a:stretch>
              <a:fillRect/>
            </a:stretch>
          </p:blipFill>
          <p:spPr>
            <a:xfrm>
              <a:off x="6314933" y="3716807"/>
              <a:ext cx="2438400" cy="553408"/>
            </a:xfrm>
            <a:prstGeom prst="rect">
              <a:avLst/>
            </a:prstGeom>
          </p:spPr>
        </p:pic>
      </p:grpSp>
      <p:sp>
        <p:nvSpPr>
          <p:cNvPr id="11" name="object 3">
            <a:extLst>
              <a:ext uri="{FF2B5EF4-FFF2-40B4-BE49-F238E27FC236}">
                <a16:creationId xmlns:a16="http://schemas.microsoft.com/office/drawing/2014/main" id="{058BAA93-F2BD-F64A-A0DA-5CB881F139BA}"/>
              </a:ext>
            </a:extLst>
          </p:cNvPr>
          <p:cNvSpPr txBox="1"/>
          <p:nvPr/>
        </p:nvSpPr>
        <p:spPr>
          <a:xfrm>
            <a:off x="6449506" y="3807277"/>
            <a:ext cx="3224026" cy="554253"/>
          </a:xfrm>
          <a:prstGeom prst="rect">
            <a:avLst/>
          </a:prstGeom>
        </p:spPr>
        <p:txBody>
          <a:bodyPr vert="horz" wrap="square" lIns="0" tIns="14604" rIns="0" bIns="0" rtlCol="0">
            <a:spAutoFit/>
          </a:bodyPr>
          <a:lstStyle/>
          <a:p>
            <a:pPr marL="91440">
              <a:lnSpc>
                <a:spcPts val="4800"/>
              </a:lnSpc>
              <a:spcBef>
                <a:spcPts val="114"/>
              </a:spcBef>
            </a:pPr>
            <a:r>
              <a:rPr lang="en-US" sz="1600" spc="-100" dirty="0">
                <a:solidFill>
                  <a:srgbClr val="202020"/>
                </a:solidFill>
                <a:latin typeface="Nitti Grotesk ExtraBold" panose="020B0503040202020003" pitchFamily="34" charset="77"/>
                <a:cs typeface="Arial"/>
              </a:rPr>
              <a:t>Sponsored by</a:t>
            </a:r>
            <a:endParaRPr sz="1600" spc="-100" dirty="0">
              <a:latin typeface="Nitti Grotesk ExtraBold" panose="020B0503040202020003" pitchFamily="34" charset="77"/>
              <a:cs typeface="Arial"/>
            </a:endParaRPr>
          </a:p>
        </p:txBody>
      </p:sp>
      <p:pic>
        <p:nvPicPr>
          <p:cNvPr id="19" name="Picture 18">
            <a:extLst>
              <a:ext uri="{FF2B5EF4-FFF2-40B4-BE49-F238E27FC236}">
                <a16:creationId xmlns:a16="http://schemas.microsoft.com/office/drawing/2014/main" id="{58A216D7-51BB-FD49-9C8F-BB00743A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69" y="133350"/>
            <a:ext cx="838200" cy="880462"/>
          </a:xfrm>
          <a:prstGeom prst="rect">
            <a:avLst/>
          </a:prstGeom>
        </p:spPr>
      </p:pic>
      <p:pic>
        <p:nvPicPr>
          <p:cNvPr id="20" name="object 5">
            <a:extLst>
              <a:ext uri="{FF2B5EF4-FFF2-40B4-BE49-F238E27FC236}">
                <a16:creationId xmlns:a16="http://schemas.microsoft.com/office/drawing/2014/main" id="{B5545428-59CB-9949-A8D0-9B3FDF8A58E6}"/>
              </a:ext>
            </a:extLst>
          </p:cNvPr>
          <p:cNvPicPr/>
          <p:nvPr/>
        </p:nvPicPr>
        <p:blipFill>
          <a:blip r:embed="rId2" cstate="print"/>
          <a:stretch>
            <a:fillRect/>
          </a:stretch>
        </p:blipFill>
        <p:spPr>
          <a:xfrm>
            <a:off x="3508081" y="4902135"/>
            <a:ext cx="5635920" cy="5257762"/>
          </a:xfrm>
          <a:prstGeom prst="rect">
            <a:avLst/>
          </a:prstGeom>
        </p:spPr>
      </p:pic>
      <p:sp>
        <p:nvSpPr>
          <p:cNvPr id="7" name="TextBox 6">
            <a:extLst>
              <a:ext uri="{FF2B5EF4-FFF2-40B4-BE49-F238E27FC236}">
                <a16:creationId xmlns:a16="http://schemas.microsoft.com/office/drawing/2014/main" id="{017E3552-87F6-F145-9B7C-E89C1AC10F2E}"/>
              </a:ext>
            </a:extLst>
          </p:cNvPr>
          <p:cNvSpPr txBox="1"/>
          <p:nvPr/>
        </p:nvSpPr>
        <p:spPr>
          <a:xfrm>
            <a:off x="7817191" y="137867"/>
            <a:ext cx="1752600" cy="307777"/>
          </a:xfrm>
          <a:prstGeom prst="rect">
            <a:avLst/>
          </a:prstGeom>
          <a:noFill/>
        </p:spPr>
        <p:txBody>
          <a:bodyPr wrap="square" rtlCol="0">
            <a:spAutoFit/>
          </a:bodyPr>
          <a:lstStyle/>
          <a:p>
            <a:r>
              <a:rPr lang="en-US" sz="1400" b="1" dirty="0">
                <a:latin typeface="Nitti Grotesk" panose="020B0503040202020003" pitchFamily="34" charset="77"/>
              </a:rPr>
              <a:t>October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1386840"/>
            <a:chOff x="0" y="0"/>
            <a:chExt cx="9144000" cy="1386840"/>
          </a:xfrm>
        </p:grpSpPr>
        <p:sp>
          <p:nvSpPr>
            <p:cNvPr id="3" name="object 3"/>
            <p:cNvSpPr/>
            <p:nvPr/>
          </p:nvSpPr>
          <p:spPr>
            <a:xfrm>
              <a:off x="0" y="0"/>
              <a:ext cx="9144000" cy="988694"/>
            </a:xfrm>
            <a:custGeom>
              <a:avLst/>
              <a:gdLst/>
              <a:ahLst/>
              <a:cxnLst/>
              <a:rect l="l" t="t" r="r" b="b"/>
              <a:pathLst>
                <a:path w="9144000" h="988694">
                  <a:moveTo>
                    <a:pt x="9144000" y="0"/>
                  </a:moveTo>
                  <a:lnTo>
                    <a:pt x="0" y="0"/>
                  </a:lnTo>
                  <a:lnTo>
                    <a:pt x="0" y="988404"/>
                  </a:lnTo>
                  <a:lnTo>
                    <a:pt x="9144000" y="988404"/>
                  </a:lnTo>
                  <a:lnTo>
                    <a:pt x="9144000" y="0"/>
                  </a:lnTo>
                  <a:close/>
                </a:path>
              </a:pathLst>
            </a:custGeom>
            <a:solidFill>
              <a:srgbClr val="5E9942"/>
            </a:solidFill>
          </p:spPr>
          <p:txBody>
            <a:bodyPr wrap="square" lIns="0" tIns="0" rIns="0" bIns="0" rtlCol="0"/>
            <a:lstStyle/>
            <a:p>
              <a:endParaRPr/>
            </a:p>
          </p:txBody>
        </p:sp>
        <p:pic>
          <p:nvPicPr>
            <p:cNvPr id="4" name="object 4"/>
            <p:cNvPicPr/>
            <p:nvPr/>
          </p:nvPicPr>
          <p:blipFill>
            <a:blip r:embed="rId2" cstate="print"/>
            <a:stretch>
              <a:fillRect/>
            </a:stretch>
          </p:blipFill>
          <p:spPr>
            <a:xfrm>
              <a:off x="7656576" y="222504"/>
              <a:ext cx="1167383" cy="1164336"/>
            </a:xfrm>
            <a:prstGeom prst="rect">
              <a:avLst/>
            </a:prstGeom>
          </p:spPr>
        </p:pic>
      </p:grpSp>
      <p:grpSp>
        <p:nvGrpSpPr>
          <p:cNvPr id="5" name="object 5"/>
          <p:cNvGrpSpPr/>
          <p:nvPr/>
        </p:nvGrpSpPr>
        <p:grpSpPr>
          <a:xfrm>
            <a:off x="497279" y="4776415"/>
            <a:ext cx="8352155" cy="227965"/>
            <a:chOff x="497279" y="4776415"/>
            <a:chExt cx="8352155" cy="227965"/>
          </a:xfrm>
        </p:grpSpPr>
        <p:sp>
          <p:nvSpPr>
            <p:cNvPr id="6" name="object 6"/>
            <p:cNvSpPr/>
            <p:nvPr/>
          </p:nvSpPr>
          <p:spPr>
            <a:xfrm>
              <a:off x="497279" y="4890281"/>
              <a:ext cx="8042909" cy="0"/>
            </a:xfrm>
            <a:custGeom>
              <a:avLst/>
              <a:gdLst/>
              <a:ahLst/>
              <a:cxnLst/>
              <a:rect l="l" t="t" r="r" b="b"/>
              <a:pathLst>
                <a:path w="8042909">
                  <a:moveTo>
                    <a:pt x="0" y="0"/>
                  </a:moveTo>
                  <a:lnTo>
                    <a:pt x="8042564" y="1"/>
                  </a:lnTo>
                </a:path>
              </a:pathLst>
            </a:custGeom>
            <a:ln w="9525">
              <a:solidFill>
                <a:srgbClr val="000000"/>
              </a:solidFill>
            </a:ln>
          </p:spPr>
          <p:txBody>
            <a:bodyPr wrap="square" lIns="0" tIns="0" rIns="0" bIns="0" rtlCol="0"/>
            <a:lstStyle/>
            <a:p>
              <a:endParaRPr/>
            </a:p>
          </p:txBody>
        </p:sp>
        <p:sp>
          <p:nvSpPr>
            <p:cNvPr id="7" name="object 7"/>
            <p:cNvSpPr/>
            <p:nvPr/>
          </p:nvSpPr>
          <p:spPr>
            <a:xfrm>
              <a:off x="8532421" y="4781177"/>
              <a:ext cx="311785" cy="218440"/>
            </a:xfrm>
            <a:custGeom>
              <a:avLst/>
              <a:gdLst/>
              <a:ahLst/>
              <a:cxnLst/>
              <a:rect l="l" t="t" r="r" b="b"/>
              <a:pathLst>
                <a:path w="311784" h="218439">
                  <a:moveTo>
                    <a:pt x="0" y="109104"/>
                  </a:moveTo>
                  <a:lnTo>
                    <a:pt x="30072" y="44668"/>
                  </a:lnTo>
                  <a:lnTo>
                    <a:pt x="63812" y="21050"/>
                  </a:lnTo>
                  <a:lnTo>
                    <a:pt x="106598" y="5562"/>
                  </a:lnTo>
                  <a:lnTo>
                    <a:pt x="155863" y="0"/>
                  </a:lnTo>
                  <a:lnTo>
                    <a:pt x="205128" y="5562"/>
                  </a:lnTo>
                  <a:lnTo>
                    <a:pt x="247914" y="21050"/>
                  </a:lnTo>
                  <a:lnTo>
                    <a:pt x="281654" y="44668"/>
                  </a:lnTo>
                  <a:lnTo>
                    <a:pt x="303780" y="74619"/>
                  </a:lnTo>
                  <a:lnTo>
                    <a:pt x="311727" y="109104"/>
                  </a:lnTo>
                  <a:lnTo>
                    <a:pt x="303780" y="143589"/>
                  </a:lnTo>
                  <a:lnTo>
                    <a:pt x="281654" y="173540"/>
                  </a:lnTo>
                  <a:lnTo>
                    <a:pt x="247914" y="197158"/>
                  </a:lnTo>
                  <a:lnTo>
                    <a:pt x="205128" y="212646"/>
                  </a:lnTo>
                  <a:lnTo>
                    <a:pt x="155863" y="218209"/>
                  </a:lnTo>
                  <a:lnTo>
                    <a:pt x="106598" y="212646"/>
                  </a:lnTo>
                  <a:lnTo>
                    <a:pt x="63812" y="197158"/>
                  </a:lnTo>
                  <a:lnTo>
                    <a:pt x="30072" y="173540"/>
                  </a:lnTo>
                  <a:lnTo>
                    <a:pt x="7946" y="143589"/>
                  </a:lnTo>
                  <a:lnTo>
                    <a:pt x="0" y="109104"/>
                  </a:lnTo>
                  <a:close/>
                </a:path>
              </a:pathLst>
            </a:custGeom>
            <a:ln w="9525">
              <a:solidFill>
                <a:srgbClr val="000000"/>
              </a:solidFill>
            </a:ln>
          </p:spPr>
          <p:txBody>
            <a:bodyPr wrap="square" lIns="0" tIns="0" rIns="0" bIns="0" rtlCol="0"/>
            <a:lstStyle/>
            <a:p>
              <a:endParaRPr/>
            </a:p>
          </p:txBody>
        </p:sp>
      </p:grpSp>
      <p:sp>
        <p:nvSpPr>
          <p:cNvPr id="8" name="object 8"/>
          <p:cNvSpPr txBox="1"/>
          <p:nvPr/>
        </p:nvSpPr>
        <p:spPr>
          <a:xfrm>
            <a:off x="-1" y="207910"/>
            <a:ext cx="6986905" cy="657225"/>
          </a:xfrm>
          <a:prstGeom prst="rect">
            <a:avLst/>
          </a:prstGeom>
          <a:solidFill>
            <a:srgbClr val="FFCC33"/>
          </a:solidFill>
        </p:spPr>
        <p:txBody>
          <a:bodyPr vert="horz" wrap="square" lIns="0" tIns="187325" rIns="0" bIns="0" rtlCol="0">
            <a:spAutoFit/>
          </a:bodyPr>
          <a:lstStyle/>
          <a:p>
            <a:pPr marL="593725">
              <a:lnSpc>
                <a:spcPct val="100000"/>
              </a:lnSpc>
              <a:spcBef>
                <a:spcPts val="1475"/>
              </a:spcBef>
            </a:pPr>
            <a:r>
              <a:rPr sz="2000" b="1" dirty="0">
                <a:solidFill>
                  <a:srgbClr val="495928"/>
                </a:solidFill>
                <a:latin typeface="Georgia"/>
                <a:cs typeface="Georgia"/>
              </a:rPr>
              <a:t>Approach</a:t>
            </a:r>
            <a:r>
              <a:rPr sz="2000" b="1" spc="-20" dirty="0">
                <a:solidFill>
                  <a:srgbClr val="495928"/>
                </a:solidFill>
                <a:latin typeface="Georgia"/>
                <a:cs typeface="Georgia"/>
              </a:rPr>
              <a:t> </a:t>
            </a:r>
            <a:r>
              <a:rPr sz="2000" b="1" dirty="0">
                <a:solidFill>
                  <a:srgbClr val="495928"/>
                </a:solidFill>
                <a:latin typeface="Georgia"/>
                <a:cs typeface="Georgia"/>
              </a:rPr>
              <a:t>for</a:t>
            </a:r>
            <a:r>
              <a:rPr sz="2000" b="1" spc="-15" dirty="0">
                <a:solidFill>
                  <a:srgbClr val="495928"/>
                </a:solidFill>
                <a:latin typeface="Georgia"/>
                <a:cs typeface="Georgia"/>
              </a:rPr>
              <a:t> </a:t>
            </a:r>
            <a:r>
              <a:rPr sz="2000" b="1" dirty="0">
                <a:solidFill>
                  <a:srgbClr val="495928"/>
                </a:solidFill>
                <a:latin typeface="Georgia"/>
                <a:cs typeface="Georgia"/>
              </a:rPr>
              <a:t>Profitable</a:t>
            </a:r>
            <a:r>
              <a:rPr sz="2000" b="1" spc="-15" dirty="0">
                <a:solidFill>
                  <a:srgbClr val="495928"/>
                </a:solidFill>
                <a:latin typeface="Georgia"/>
                <a:cs typeface="Georgia"/>
              </a:rPr>
              <a:t> </a:t>
            </a:r>
            <a:r>
              <a:rPr sz="2000" b="1" spc="-10" dirty="0">
                <a:solidFill>
                  <a:srgbClr val="495928"/>
                </a:solidFill>
                <a:latin typeface="Georgia"/>
                <a:cs typeface="Georgia"/>
              </a:rPr>
              <a:t>Growth</a:t>
            </a:r>
            <a:endParaRPr sz="2000">
              <a:latin typeface="Georgia"/>
              <a:cs typeface="Georgia"/>
            </a:endParaRPr>
          </a:p>
        </p:txBody>
      </p:sp>
      <p:sp>
        <p:nvSpPr>
          <p:cNvPr id="14" name="object 14"/>
          <p:cNvSpPr txBox="1"/>
          <p:nvPr/>
        </p:nvSpPr>
        <p:spPr>
          <a:xfrm>
            <a:off x="8600971" y="4832389"/>
            <a:ext cx="187325"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solidFill>
                  <a:srgbClr val="7F7F7F"/>
                </a:solidFill>
                <a:latin typeface="Arial"/>
                <a:cs typeface="Arial"/>
              </a:rPr>
              <a:t>10</a:t>
            </a:fld>
            <a:endParaRPr sz="700">
              <a:latin typeface="Arial"/>
              <a:cs typeface="Arial"/>
            </a:endParaRPr>
          </a:p>
        </p:txBody>
      </p:sp>
      <p:sp>
        <p:nvSpPr>
          <p:cNvPr id="9" name="object 9"/>
          <p:cNvSpPr txBox="1">
            <a:spLocks noGrp="1"/>
          </p:cNvSpPr>
          <p:nvPr>
            <p:ph type="title"/>
          </p:nvPr>
        </p:nvSpPr>
        <p:spPr>
          <a:xfrm>
            <a:off x="1961448" y="1407667"/>
            <a:ext cx="5216525"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495928"/>
                </a:solidFill>
                <a:latin typeface="Georgia"/>
                <a:cs typeface="Georgia"/>
              </a:rPr>
              <a:t>Design</a:t>
            </a:r>
            <a:r>
              <a:rPr sz="3000" b="1" spc="-25" dirty="0">
                <a:solidFill>
                  <a:srgbClr val="495928"/>
                </a:solidFill>
                <a:latin typeface="Georgia"/>
                <a:cs typeface="Georgia"/>
              </a:rPr>
              <a:t> </a:t>
            </a:r>
            <a:r>
              <a:rPr sz="3000" b="1" dirty="0">
                <a:solidFill>
                  <a:srgbClr val="495928"/>
                </a:solidFill>
                <a:latin typeface="Georgia"/>
                <a:cs typeface="Georgia"/>
              </a:rPr>
              <a:t>to</a:t>
            </a:r>
            <a:r>
              <a:rPr sz="3000" b="1" spc="-10" dirty="0">
                <a:solidFill>
                  <a:srgbClr val="495928"/>
                </a:solidFill>
                <a:latin typeface="Georgia"/>
                <a:cs typeface="Georgia"/>
              </a:rPr>
              <a:t> </a:t>
            </a:r>
            <a:r>
              <a:rPr sz="3000" b="1" dirty="0">
                <a:solidFill>
                  <a:srgbClr val="495928"/>
                </a:solidFill>
                <a:latin typeface="Georgia"/>
                <a:cs typeface="Georgia"/>
              </a:rPr>
              <a:t>Consumer</a:t>
            </a:r>
            <a:r>
              <a:rPr sz="3000" b="1" spc="-10" dirty="0">
                <a:solidFill>
                  <a:srgbClr val="495928"/>
                </a:solidFill>
                <a:latin typeface="Georgia"/>
                <a:cs typeface="Georgia"/>
              </a:rPr>
              <a:t> Value</a:t>
            </a:r>
            <a:endParaRPr sz="3000">
              <a:latin typeface="Georgia"/>
              <a:cs typeface="Georgia"/>
            </a:endParaRPr>
          </a:p>
        </p:txBody>
      </p:sp>
      <p:sp>
        <p:nvSpPr>
          <p:cNvPr id="10" name="object 10"/>
          <p:cNvSpPr txBox="1"/>
          <p:nvPr/>
        </p:nvSpPr>
        <p:spPr>
          <a:xfrm>
            <a:off x="4495923" y="3477259"/>
            <a:ext cx="240029"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495928"/>
                </a:solidFill>
                <a:latin typeface="Georgia"/>
                <a:cs typeface="Georgia"/>
              </a:rPr>
              <a:t>+</a:t>
            </a:r>
            <a:endParaRPr sz="2400">
              <a:latin typeface="Georgia"/>
              <a:cs typeface="Georgia"/>
            </a:endParaRPr>
          </a:p>
        </p:txBody>
      </p:sp>
      <p:sp>
        <p:nvSpPr>
          <p:cNvPr id="11" name="object 11"/>
          <p:cNvSpPr txBox="1"/>
          <p:nvPr/>
        </p:nvSpPr>
        <p:spPr>
          <a:xfrm>
            <a:off x="1241548" y="3847492"/>
            <a:ext cx="2574925" cy="346710"/>
          </a:xfrm>
          <a:prstGeom prst="rect">
            <a:avLst/>
          </a:prstGeom>
        </p:spPr>
        <p:txBody>
          <a:bodyPr vert="horz" wrap="square" lIns="0" tIns="0" rIns="0" bIns="0" rtlCol="0">
            <a:spAutoFit/>
          </a:bodyPr>
          <a:lstStyle/>
          <a:p>
            <a:pPr>
              <a:lnSpc>
                <a:spcPts val="2680"/>
              </a:lnSpc>
            </a:pPr>
            <a:r>
              <a:rPr sz="2400" b="1" dirty="0">
                <a:solidFill>
                  <a:srgbClr val="495928"/>
                </a:solidFill>
                <a:latin typeface="Georgia"/>
                <a:cs typeface="Georgia"/>
              </a:rPr>
              <a:t>Design</a:t>
            </a:r>
            <a:r>
              <a:rPr sz="2400" b="1" spc="-20" dirty="0">
                <a:solidFill>
                  <a:srgbClr val="495928"/>
                </a:solidFill>
                <a:latin typeface="Georgia"/>
                <a:cs typeface="Georgia"/>
              </a:rPr>
              <a:t> </a:t>
            </a:r>
            <a:r>
              <a:rPr sz="2400" b="1" spc="-10" dirty="0">
                <a:solidFill>
                  <a:srgbClr val="495928"/>
                </a:solidFill>
                <a:latin typeface="Georgia"/>
                <a:cs typeface="Georgia"/>
              </a:rPr>
              <a:t>Thinking</a:t>
            </a:r>
            <a:endParaRPr sz="2400">
              <a:latin typeface="Georgia"/>
              <a:cs typeface="Georgia"/>
            </a:endParaRPr>
          </a:p>
        </p:txBody>
      </p:sp>
      <p:sp>
        <p:nvSpPr>
          <p:cNvPr id="12" name="object 12"/>
          <p:cNvSpPr txBox="1"/>
          <p:nvPr/>
        </p:nvSpPr>
        <p:spPr>
          <a:xfrm>
            <a:off x="919717" y="3050260"/>
            <a:ext cx="2948305" cy="1260475"/>
          </a:xfrm>
          <a:prstGeom prst="rect">
            <a:avLst/>
          </a:prstGeom>
          <a:solidFill>
            <a:srgbClr val="467231"/>
          </a:solidFill>
          <a:ln w="9525">
            <a:solidFill>
              <a:srgbClr val="000000"/>
            </a:solidFill>
          </a:ln>
        </p:spPr>
        <p:txBody>
          <a:bodyPr vert="horz" wrap="square" lIns="0" tIns="247650" rIns="0" bIns="0" rtlCol="0">
            <a:spAutoFit/>
          </a:bodyPr>
          <a:lstStyle/>
          <a:p>
            <a:pPr marL="360045" marR="254000" indent="-98425">
              <a:lnSpc>
                <a:spcPct val="100800"/>
              </a:lnSpc>
              <a:spcBef>
                <a:spcPts val="1950"/>
              </a:spcBef>
            </a:pPr>
            <a:r>
              <a:rPr sz="2400" spc="-10" dirty="0">
                <a:solidFill>
                  <a:srgbClr val="FFFFFF"/>
                </a:solidFill>
                <a:latin typeface="Georgia"/>
                <a:cs typeface="Georgia"/>
              </a:rPr>
              <a:t>Consumer-centric </a:t>
            </a:r>
            <a:r>
              <a:rPr sz="2400" dirty="0">
                <a:solidFill>
                  <a:srgbClr val="FFFFFF"/>
                </a:solidFill>
                <a:latin typeface="Georgia"/>
                <a:cs typeface="Georgia"/>
              </a:rPr>
              <a:t>Design</a:t>
            </a:r>
            <a:r>
              <a:rPr sz="2400" spc="-25" dirty="0">
                <a:solidFill>
                  <a:srgbClr val="FFFFFF"/>
                </a:solidFill>
                <a:latin typeface="Georgia"/>
                <a:cs typeface="Georgia"/>
              </a:rPr>
              <a:t> </a:t>
            </a:r>
            <a:r>
              <a:rPr sz="2400" spc="-10" dirty="0">
                <a:solidFill>
                  <a:srgbClr val="FFFFFF"/>
                </a:solidFill>
                <a:latin typeface="Georgia"/>
                <a:cs typeface="Georgia"/>
              </a:rPr>
              <a:t>Thinking</a:t>
            </a:r>
            <a:endParaRPr sz="2400">
              <a:latin typeface="Georgia"/>
              <a:cs typeface="Georgia"/>
            </a:endParaRPr>
          </a:p>
        </p:txBody>
      </p:sp>
      <p:sp>
        <p:nvSpPr>
          <p:cNvPr id="13" name="object 13"/>
          <p:cNvSpPr txBox="1"/>
          <p:nvPr/>
        </p:nvSpPr>
        <p:spPr>
          <a:xfrm>
            <a:off x="5276405" y="3050260"/>
            <a:ext cx="2948305" cy="1260475"/>
          </a:xfrm>
          <a:prstGeom prst="rect">
            <a:avLst/>
          </a:prstGeom>
          <a:solidFill>
            <a:srgbClr val="467231"/>
          </a:solidFill>
          <a:ln w="9525">
            <a:solidFill>
              <a:srgbClr val="000000"/>
            </a:solidFill>
          </a:ln>
        </p:spPr>
        <p:txBody>
          <a:bodyPr vert="horz" wrap="square" lIns="0" tIns="2540" rIns="0" bIns="0" rtlCol="0">
            <a:spAutoFit/>
          </a:bodyPr>
          <a:lstStyle/>
          <a:p>
            <a:pPr>
              <a:lnSpc>
                <a:spcPct val="100000"/>
              </a:lnSpc>
              <a:spcBef>
                <a:spcPts val="20"/>
              </a:spcBef>
            </a:pPr>
            <a:endParaRPr sz="2950">
              <a:latin typeface="Times New Roman"/>
              <a:cs typeface="Times New Roman"/>
            </a:endParaRPr>
          </a:p>
          <a:p>
            <a:pPr marL="230504">
              <a:lnSpc>
                <a:spcPct val="100000"/>
              </a:lnSpc>
            </a:pPr>
            <a:r>
              <a:rPr sz="2400" dirty="0">
                <a:solidFill>
                  <a:srgbClr val="FFFFFF"/>
                </a:solidFill>
                <a:latin typeface="Georgia"/>
                <a:cs typeface="Georgia"/>
              </a:rPr>
              <a:t>Value</a:t>
            </a:r>
            <a:r>
              <a:rPr sz="2400" spc="-20" dirty="0">
                <a:solidFill>
                  <a:srgbClr val="FFFFFF"/>
                </a:solidFill>
                <a:latin typeface="Georgia"/>
                <a:cs typeface="Georgia"/>
              </a:rPr>
              <a:t> </a:t>
            </a:r>
            <a:r>
              <a:rPr sz="2400" spc="-10" dirty="0">
                <a:solidFill>
                  <a:srgbClr val="FFFFFF"/>
                </a:solidFill>
                <a:latin typeface="Georgia"/>
                <a:cs typeface="Georgia"/>
              </a:rPr>
              <a:t>Engineering</a:t>
            </a:r>
            <a:endParaRPr sz="240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1386840"/>
            <a:chOff x="0" y="0"/>
            <a:chExt cx="9144000" cy="1386840"/>
          </a:xfrm>
        </p:grpSpPr>
        <p:sp>
          <p:nvSpPr>
            <p:cNvPr id="3" name="object 3"/>
            <p:cNvSpPr/>
            <p:nvPr/>
          </p:nvSpPr>
          <p:spPr>
            <a:xfrm>
              <a:off x="0" y="0"/>
              <a:ext cx="9144000" cy="988694"/>
            </a:xfrm>
            <a:custGeom>
              <a:avLst/>
              <a:gdLst/>
              <a:ahLst/>
              <a:cxnLst/>
              <a:rect l="l" t="t" r="r" b="b"/>
              <a:pathLst>
                <a:path w="9144000" h="988694">
                  <a:moveTo>
                    <a:pt x="9144000" y="0"/>
                  </a:moveTo>
                  <a:lnTo>
                    <a:pt x="0" y="0"/>
                  </a:lnTo>
                  <a:lnTo>
                    <a:pt x="0" y="988404"/>
                  </a:lnTo>
                  <a:lnTo>
                    <a:pt x="9144000" y="988404"/>
                  </a:lnTo>
                  <a:lnTo>
                    <a:pt x="9144000" y="0"/>
                  </a:lnTo>
                  <a:close/>
                </a:path>
              </a:pathLst>
            </a:custGeom>
            <a:solidFill>
              <a:srgbClr val="5E9942"/>
            </a:solidFill>
          </p:spPr>
          <p:txBody>
            <a:bodyPr wrap="square" lIns="0" tIns="0" rIns="0" bIns="0" rtlCol="0"/>
            <a:lstStyle/>
            <a:p>
              <a:endParaRPr/>
            </a:p>
          </p:txBody>
        </p:sp>
        <p:pic>
          <p:nvPicPr>
            <p:cNvPr id="4" name="object 4"/>
            <p:cNvPicPr/>
            <p:nvPr/>
          </p:nvPicPr>
          <p:blipFill>
            <a:blip r:embed="rId2" cstate="print"/>
            <a:stretch>
              <a:fillRect/>
            </a:stretch>
          </p:blipFill>
          <p:spPr>
            <a:xfrm>
              <a:off x="7656576" y="222504"/>
              <a:ext cx="1167383" cy="1164336"/>
            </a:xfrm>
            <a:prstGeom prst="rect">
              <a:avLst/>
            </a:prstGeom>
          </p:spPr>
        </p:pic>
      </p:grpSp>
      <p:grpSp>
        <p:nvGrpSpPr>
          <p:cNvPr id="5" name="object 5"/>
          <p:cNvGrpSpPr/>
          <p:nvPr/>
        </p:nvGrpSpPr>
        <p:grpSpPr>
          <a:xfrm>
            <a:off x="497279" y="4776415"/>
            <a:ext cx="8352155" cy="227965"/>
            <a:chOff x="497279" y="4776415"/>
            <a:chExt cx="8352155" cy="227965"/>
          </a:xfrm>
        </p:grpSpPr>
        <p:sp>
          <p:nvSpPr>
            <p:cNvPr id="6" name="object 6"/>
            <p:cNvSpPr/>
            <p:nvPr/>
          </p:nvSpPr>
          <p:spPr>
            <a:xfrm>
              <a:off x="497279" y="4890281"/>
              <a:ext cx="8042909" cy="0"/>
            </a:xfrm>
            <a:custGeom>
              <a:avLst/>
              <a:gdLst/>
              <a:ahLst/>
              <a:cxnLst/>
              <a:rect l="l" t="t" r="r" b="b"/>
              <a:pathLst>
                <a:path w="8042909">
                  <a:moveTo>
                    <a:pt x="0" y="0"/>
                  </a:moveTo>
                  <a:lnTo>
                    <a:pt x="8042564" y="1"/>
                  </a:lnTo>
                </a:path>
              </a:pathLst>
            </a:custGeom>
            <a:ln w="9525">
              <a:solidFill>
                <a:srgbClr val="000000"/>
              </a:solidFill>
            </a:ln>
          </p:spPr>
          <p:txBody>
            <a:bodyPr wrap="square" lIns="0" tIns="0" rIns="0" bIns="0" rtlCol="0"/>
            <a:lstStyle/>
            <a:p>
              <a:endParaRPr/>
            </a:p>
          </p:txBody>
        </p:sp>
        <p:sp>
          <p:nvSpPr>
            <p:cNvPr id="7" name="object 7"/>
            <p:cNvSpPr/>
            <p:nvPr/>
          </p:nvSpPr>
          <p:spPr>
            <a:xfrm>
              <a:off x="8532421" y="4781177"/>
              <a:ext cx="311785" cy="218440"/>
            </a:xfrm>
            <a:custGeom>
              <a:avLst/>
              <a:gdLst/>
              <a:ahLst/>
              <a:cxnLst/>
              <a:rect l="l" t="t" r="r" b="b"/>
              <a:pathLst>
                <a:path w="311784" h="218439">
                  <a:moveTo>
                    <a:pt x="0" y="109104"/>
                  </a:moveTo>
                  <a:lnTo>
                    <a:pt x="30072" y="44668"/>
                  </a:lnTo>
                  <a:lnTo>
                    <a:pt x="63812" y="21050"/>
                  </a:lnTo>
                  <a:lnTo>
                    <a:pt x="106598" y="5562"/>
                  </a:lnTo>
                  <a:lnTo>
                    <a:pt x="155863" y="0"/>
                  </a:lnTo>
                  <a:lnTo>
                    <a:pt x="205128" y="5562"/>
                  </a:lnTo>
                  <a:lnTo>
                    <a:pt x="247914" y="21050"/>
                  </a:lnTo>
                  <a:lnTo>
                    <a:pt x="281654" y="44668"/>
                  </a:lnTo>
                  <a:lnTo>
                    <a:pt x="303780" y="74619"/>
                  </a:lnTo>
                  <a:lnTo>
                    <a:pt x="311727" y="109104"/>
                  </a:lnTo>
                  <a:lnTo>
                    <a:pt x="303780" y="143589"/>
                  </a:lnTo>
                  <a:lnTo>
                    <a:pt x="281654" y="173540"/>
                  </a:lnTo>
                  <a:lnTo>
                    <a:pt x="247914" y="197158"/>
                  </a:lnTo>
                  <a:lnTo>
                    <a:pt x="205128" y="212646"/>
                  </a:lnTo>
                  <a:lnTo>
                    <a:pt x="155863" y="218209"/>
                  </a:lnTo>
                  <a:lnTo>
                    <a:pt x="106598" y="212646"/>
                  </a:lnTo>
                  <a:lnTo>
                    <a:pt x="63812" y="197158"/>
                  </a:lnTo>
                  <a:lnTo>
                    <a:pt x="30072" y="173540"/>
                  </a:lnTo>
                  <a:lnTo>
                    <a:pt x="7946" y="143589"/>
                  </a:lnTo>
                  <a:lnTo>
                    <a:pt x="0" y="109104"/>
                  </a:lnTo>
                  <a:close/>
                </a:path>
              </a:pathLst>
            </a:custGeom>
            <a:ln w="9525">
              <a:solidFill>
                <a:srgbClr val="000000"/>
              </a:solidFill>
            </a:ln>
          </p:spPr>
          <p:txBody>
            <a:bodyPr wrap="square" lIns="0" tIns="0" rIns="0" bIns="0" rtlCol="0"/>
            <a:lstStyle/>
            <a:p>
              <a:endParaRPr/>
            </a:p>
          </p:txBody>
        </p:sp>
      </p:grpSp>
      <p:sp>
        <p:nvSpPr>
          <p:cNvPr id="8" name="object 8"/>
          <p:cNvSpPr txBox="1">
            <a:spLocks noGrp="1"/>
          </p:cNvSpPr>
          <p:nvPr>
            <p:ph type="title"/>
          </p:nvPr>
        </p:nvSpPr>
        <p:spPr>
          <a:xfrm>
            <a:off x="-1" y="207910"/>
            <a:ext cx="6986905" cy="657225"/>
          </a:xfrm>
          <a:prstGeom prst="rect">
            <a:avLst/>
          </a:prstGeom>
          <a:solidFill>
            <a:srgbClr val="FFCC33"/>
          </a:solidFill>
        </p:spPr>
        <p:txBody>
          <a:bodyPr vert="horz" wrap="square" lIns="0" tIns="187325" rIns="0" bIns="0" rtlCol="0">
            <a:spAutoFit/>
          </a:bodyPr>
          <a:lstStyle/>
          <a:p>
            <a:pPr marL="593725">
              <a:lnSpc>
                <a:spcPct val="100000"/>
              </a:lnSpc>
              <a:spcBef>
                <a:spcPts val="1475"/>
              </a:spcBef>
            </a:pPr>
            <a:r>
              <a:rPr sz="2000" b="1" dirty="0">
                <a:solidFill>
                  <a:srgbClr val="495928"/>
                </a:solidFill>
                <a:latin typeface="Georgia"/>
                <a:cs typeface="Georgia"/>
              </a:rPr>
              <a:t>Design</a:t>
            </a:r>
            <a:r>
              <a:rPr sz="2000" b="1" spc="-25" dirty="0">
                <a:solidFill>
                  <a:srgbClr val="495928"/>
                </a:solidFill>
                <a:latin typeface="Georgia"/>
                <a:cs typeface="Georgia"/>
              </a:rPr>
              <a:t> </a:t>
            </a:r>
            <a:r>
              <a:rPr sz="2000" b="1" dirty="0">
                <a:solidFill>
                  <a:srgbClr val="495928"/>
                </a:solidFill>
                <a:latin typeface="Georgia"/>
                <a:cs typeface="Georgia"/>
              </a:rPr>
              <a:t>to</a:t>
            </a:r>
            <a:r>
              <a:rPr sz="2000" b="1" spc="-15" dirty="0">
                <a:solidFill>
                  <a:srgbClr val="495928"/>
                </a:solidFill>
                <a:latin typeface="Georgia"/>
                <a:cs typeface="Georgia"/>
              </a:rPr>
              <a:t> </a:t>
            </a:r>
            <a:r>
              <a:rPr sz="2000" b="1" dirty="0">
                <a:solidFill>
                  <a:srgbClr val="495928"/>
                </a:solidFill>
                <a:latin typeface="Georgia"/>
                <a:cs typeface="Georgia"/>
              </a:rPr>
              <a:t>Consumer</a:t>
            </a:r>
            <a:r>
              <a:rPr sz="2000" b="1" spc="-15" dirty="0">
                <a:solidFill>
                  <a:srgbClr val="495928"/>
                </a:solidFill>
                <a:latin typeface="Georgia"/>
                <a:cs typeface="Georgia"/>
              </a:rPr>
              <a:t> </a:t>
            </a:r>
            <a:r>
              <a:rPr sz="2000" b="1" spc="-10" dirty="0">
                <a:solidFill>
                  <a:srgbClr val="495928"/>
                </a:solidFill>
                <a:latin typeface="Georgia"/>
                <a:cs typeface="Georgia"/>
              </a:rPr>
              <a:t>Value</a:t>
            </a:r>
            <a:endParaRPr sz="2000">
              <a:latin typeface="Georgia"/>
              <a:cs typeface="Georgia"/>
            </a:endParaRPr>
          </a:p>
        </p:txBody>
      </p:sp>
      <p:sp>
        <p:nvSpPr>
          <p:cNvPr id="9" name="object 9"/>
          <p:cNvSpPr txBox="1"/>
          <p:nvPr/>
        </p:nvSpPr>
        <p:spPr>
          <a:xfrm>
            <a:off x="1848736" y="1471119"/>
            <a:ext cx="5447030" cy="829944"/>
          </a:xfrm>
          <a:prstGeom prst="rect">
            <a:avLst/>
          </a:prstGeom>
          <a:solidFill>
            <a:srgbClr val="467231"/>
          </a:solidFill>
          <a:ln w="9525">
            <a:solidFill>
              <a:srgbClr val="000000"/>
            </a:solidFill>
          </a:ln>
        </p:spPr>
        <p:txBody>
          <a:bodyPr vert="horz" wrap="square" lIns="0" tIns="243204" rIns="0" bIns="0" rtlCol="0">
            <a:spAutoFit/>
          </a:bodyPr>
          <a:lstStyle/>
          <a:p>
            <a:pPr marL="558165">
              <a:lnSpc>
                <a:spcPct val="100000"/>
              </a:lnSpc>
              <a:spcBef>
                <a:spcPts val="1914"/>
              </a:spcBef>
            </a:pPr>
            <a:r>
              <a:rPr sz="2100" b="1" dirty="0">
                <a:solidFill>
                  <a:srgbClr val="FFFFFF"/>
                </a:solidFill>
                <a:latin typeface="Georgia"/>
                <a:cs typeface="Georgia"/>
              </a:rPr>
              <a:t>Deep</a:t>
            </a:r>
            <a:r>
              <a:rPr sz="2100" b="1" spc="-30" dirty="0">
                <a:solidFill>
                  <a:srgbClr val="FFFFFF"/>
                </a:solidFill>
                <a:latin typeface="Georgia"/>
                <a:cs typeface="Georgia"/>
              </a:rPr>
              <a:t> </a:t>
            </a:r>
            <a:r>
              <a:rPr sz="2100" b="1" dirty="0">
                <a:solidFill>
                  <a:srgbClr val="FFFFFF"/>
                </a:solidFill>
                <a:latin typeface="Georgia"/>
                <a:cs typeface="Georgia"/>
              </a:rPr>
              <a:t>Consumer</a:t>
            </a:r>
            <a:r>
              <a:rPr sz="2100" b="1" spc="-10" dirty="0">
                <a:solidFill>
                  <a:srgbClr val="FFFFFF"/>
                </a:solidFill>
                <a:latin typeface="Georgia"/>
                <a:cs typeface="Georgia"/>
              </a:rPr>
              <a:t> Understanding</a:t>
            </a:r>
            <a:endParaRPr sz="2100">
              <a:latin typeface="Georgia"/>
              <a:cs typeface="Georgia"/>
            </a:endParaRPr>
          </a:p>
        </p:txBody>
      </p:sp>
      <p:sp>
        <p:nvSpPr>
          <p:cNvPr id="10" name="object 10"/>
          <p:cNvSpPr txBox="1"/>
          <p:nvPr/>
        </p:nvSpPr>
        <p:spPr>
          <a:xfrm>
            <a:off x="919717" y="3221710"/>
            <a:ext cx="2948305" cy="1260475"/>
          </a:xfrm>
          <a:prstGeom prst="rect">
            <a:avLst/>
          </a:prstGeom>
          <a:solidFill>
            <a:srgbClr val="467231"/>
          </a:solidFill>
          <a:ln w="9525">
            <a:solidFill>
              <a:srgbClr val="000000"/>
            </a:solidFill>
          </a:ln>
        </p:spPr>
        <p:txBody>
          <a:bodyPr vert="horz" wrap="square" lIns="0" tIns="203835" rIns="0" bIns="0" rtlCol="0">
            <a:spAutoFit/>
          </a:bodyPr>
          <a:lstStyle/>
          <a:p>
            <a:pPr marL="678815" marR="448309" indent="-223520">
              <a:lnSpc>
                <a:spcPct val="101099"/>
              </a:lnSpc>
              <a:spcBef>
                <a:spcPts val="1605"/>
              </a:spcBef>
            </a:pPr>
            <a:r>
              <a:rPr sz="1800" dirty="0">
                <a:solidFill>
                  <a:srgbClr val="FFFFFF"/>
                </a:solidFill>
                <a:latin typeface="Georgia"/>
                <a:cs typeface="Georgia"/>
              </a:rPr>
              <a:t>More</a:t>
            </a:r>
            <a:r>
              <a:rPr sz="1800" spc="5" dirty="0">
                <a:solidFill>
                  <a:srgbClr val="FFFFFF"/>
                </a:solidFill>
                <a:latin typeface="Georgia"/>
                <a:cs typeface="Georgia"/>
              </a:rPr>
              <a:t> </a:t>
            </a:r>
            <a:r>
              <a:rPr sz="1800" dirty="0">
                <a:solidFill>
                  <a:srgbClr val="FFFFFF"/>
                </a:solidFill>
                <a:latin typeface="Georgia"/>
                <a:cs typeface="Georgia"/>
              </a:rPr>
              <a:t>of</a:t>
            </a:r>
            <a:r>
              <a:rPr sz="1800" spc="5" dirty="0">
                <a:solidFill>
                  <a:srgbClr val="FFFFFF"/>
                </a:solidFill>
                <a:latin typeface="Georgia"/>
                <a:cs typeface="Georgia"/>
              </a:rPr>
              <a:t> </a:t>
            </a:r>
            <a:r>
              <a:rPr sz="1800" dirty="0">
                <a:solidFill>
                  <a:srgbClr val="FFFFFF"/>
                </a:solidFill>
                <a:latin typeface="Georgia"/>
                <a:cs typeface="Georgia"/>
              </a:rPr>
              <a:t>the</a:t>
            </a:r>
            <a:r>
              <a:rPr sz="1800" spc="5" dirty="0">
                <a:solidFill>
                  <a:srgbClr val="FFFFFF"/>
                </a:solidFill>
                <a:latin typeface="Georgia"/>
                <a:cs typeface="Georgia"/>
              </a:rPr>
              <a:t> </a:t>
            </a:r>
            <a:r>
              <a:rPr sz="1800" spc="-10" dirty="0">
                <a:solidFill>
                  <a:srgbClr val="FFFFFF"/>
                </a:solidFill>
                <a:latin typeface="Georgia"/>
                <a:cs typeface="Georgia"/>
              </a:rPr>
              <a:t>benefits </a:t>
            </a:r>
            <a:r>
              <a:rPr sz="1800" dirty="0">
                <a:solidFill>
                  <a:srgbClr val="FFFFFF"/>
                </a:solidFill>
                <a:latin typeface="Georgia"/>
                <a:cs typeface="Georgia"/>
              </a:rPr>
              <a:t>they</a:t>
            </a:r>
            <a:r>
              <a:rPr sz="1800" spc="10" dirty="0">
                <a:solidFill>
                  <a:srgbClr val="FFFFFF"/>
                </a:solidFill>
                <a:latin typeface="Georgia"/>
                <a:cs typeface="Georgia"/>
              </a:rPr>
              <a:t> </a:t>
            </a:r>
            <a:r>
              <a:rPr sz="1800" dirty="0">
                <a:solidFill>
                  <a:srgbClr val="FFFFFF"/>
                </a:solidFill>
                <a:latin typeface="Georgia"/>
                <a:cs typeface="Georgia"/>
              </a:rPr>
              <a:t>value</a:t>
            </a:r>
            <a:r>
              <a:rPr sz="1800" spc="10" dirty="0">
                <a:solidFill>
                  <a:srgbClr val="FFFFFF"/>
                </a:solidFill>
                <a:latin typeface="Georgia"/>
                <a:cs typeface="Georgia"/>
              </a:rPr>
              <a:t> </a:t>
            </a:r>
            <a:r>
              <a:rPr sz="1800" spc="-20" dirty="0">
                <a:solidFill>
                  <a:srgbClr val="FFFFFF"/>
                </a:solidFill>
                <a:latin typeface="Georgia"/>
                <a:cs typeface="Georgia"/>
              </a:rPr>
              <a:t>most</a:t>
            </a:r>
            <a:endParaRPr sz="1800">
              <a:latin typeface="Georgia"/>
              <a:cs typeface="Georgia"/>
            </a:endParaRPr>
          </a:p>
          <a:p>
            <a:pPr marL="519430">
              <a:lnSpc>
                <a:spcPct val="100000"/>
              </a:lnSpc>
              <a:spcBef>
                <a:spcPts val="50"/>
              </a:spcBef>
            </a:pPr>
            <a:r>
              <a:rPr sz="1800" dirty="0">
                <a:solidFill>
                  <a:srgbClr val="FFFFFF"/>
                </a:solidFill>
                <a:latin typeface="Georgia"/>
                <a:cs typeface="Georgia"/>
              </a:rPr>
              <a:t>(at the lowest</a:t>
            </a:r>
            <a:r>
              <a:rPr sz="1800" spc="5" dirty="0">
                <a:solidFill>
                  <a:srgbClr val="FFFFFF"/>
                </a:solidFill>
                <a:latin typeface="Georgia"/>
                <a:cs typeface="Georgia"/>
              </a:rPr>
              <a:t> </a:t>
            </a:r>
            <a:r>
              <a:rPr sz="1800" spc="-10" dirty="0">
                <a:solidFill>
                  <a:srgbClr val="FFFFFF"/>
                </a:solidFill>
                <a:latin typeface="Georgia"/>
                <a:cs typeface="Georgia"/>
              </a:rPr>
              <a:t>cost)</a:t>
            </a:r>
            <a:endParaRPr sz="1800">
              <a:latin typeface="Georgia"/>
              <a:cs typeface="Georgia"/>
            </a:endParaRPr>
          </a:p>
        </p:txBody>
      </p:sp>
      <p:sp>
        <p:nvSpPr>
          <p:cNvPr id="11" name="object 11"/>
          <p:cNvSpPr txBox="1"/>
          <p:nvPr/>
        </p:nvSpPr>
        <p:spPr>
          <a:xfrm>
            <a:off x="5276408" y="3221710"/>
            <a:ext cx="2948305" cy="1260475"/>
          </a:xfrm>
          <a:prstGeom prst="rect">
            <a:avLst/>
          </a:prstGeom>
          <a:solidFill>
            <a:srgbClr val="467231"/>
          </a:solidFill>
          <a:ln w="9525">
            <a:solidFill>
              <a:srgbClr val="000000"/>
            </a:solidFill>
          </a:ln>
        </p:spPr>
        <p:txBody>
          <a:bodyPr vert="horz" wrap="square" lIns="0" tIns="5080" rIns="0" bIns="0" rtlCol="0">
            <a:spAutoFit/>
          </a:bodyPr>
          <a:lstStyle/>
          <a:p>
            <a:pPr>
              <a:lnSpc>
                <a:spcPct val="100000"/>
              </a:lnSpc>
              <a:spcBef>
                <a:spcPts val="40"/>
              </a:spcBef>
            </a:pPr>
            <a:endParaRPr sz="2300">
              <a:latin typeface="Times New Roman"/>
              <a:cs typeface="Times New Roman"/>
            </a:endParaRPr>
          </a:p>
          <a:p>
            <a:pPr marL="605790" marR="598805" indent="241300">
              <a:lnSpc>
                <a:spcPct val="101099"/>
              </a:lnSpc>
            </a:pPr>
            <a:r>
              <a:rPr sz="1800" dirty="0">
                <a:solidFill>
                  <a:srgbClr val="FFFFFF"/>
                </a:solidFill>
                <a:latin typeface="Georgia"/>
                <a:cs typeface="Georgia"/>
              </a:rPr>
              <a:t>Less</a:t>
            </a:r>
            <a:r>
              <a:rPr sz="1800" spc="-10" dirty="0">
                <a:solidFill>
                  <a:srgbClr val="FFFFFF"/>
                </a:solidFill>
                <a:latin typeface="Georgia"/>
                <a:cs typeface="Georgia"/>
              </a:rPr>
              <a:t> </a:t>
            </a:r>
            <a:r>
              <a:rPr sz="1800" dirty="0">
                <a:solidFill>
                  <a:srgbClr val="FFFFFF"/>
                </a:solidFill>
                <a:latin typeface="Georgia"/>
                <a:cs typeface="Georgia"/>
              </a:rPr>
              <a:t>of</a:t>
            </a:r>
            <a:r>
              <a:rPr sz="1800" spc="10" dirty="0">
                <a:solidFill>
                  <a:srgbClr val="FFFFFF"/>
                </a:solidFill>
                <a:latin typeface="Georgia"/>
                <a:cs typeface="Georgia"/>
              </a:rPr>
              <a:t> </a:t>
            </a:r>
            <a:r>
              <a:rPr sz="1800" spc="-20" dirty="0">
                <a:solidFill>
                  <a:srgbClr val="FFFFFF"/>
                </a:solidFill>
                <a:latin typeface="Georgia"/>
                <a:cs typeface="Georgia"/>
              </a:rPr>
              <a:t>what </a:t>
            </a:r>
            <a:r>
              <a:rPr sz="1800" dirty="0">
                <a:solidFill>
                  <a:srgbClr val="FFFFFF"/>
                </a:solidFill>
                <a:latin typeface="Georgia"/>
                <a:cs typeface="Georgia"/>
              </a:rPr>
              <a:t>they</a:t>
            </a:r>
            <a:r>
              <a:rPr sz="1800" spc="5" dirty="0">
                <a:solidFill>
                  <a:srgbClr val="FFFFFF"/>
                </a:solidFill>
                <a:latin typeface="Georgia"/>
                <a:cs typeface="Georgia"/>
              </a:rPr>
              <a:t> </a:t>
            </a:r>
            <a:r>
              <a:rPr sz="1800" dirty="0">
                <a:solidFill>
                  <a:srgbClr val="FFFFFF"/>
                </a:solidFill>
                <a:latin typeface="Georgia"/>
                <a:cs typeface="Georgia"/>
              </a:rPr>
              <a:t>do</a:t>
            </a:r>
            <a:r>
              <a:rPr sz="1800" spc="5" dirty="0">
                <a:solidFill>
                  <a:srgbClr val="FFFFFF"/>
                </a:solidFill>
                <a:latin typeface="Georgia"/>
                <a:cs typeface="Georgia"/>
              </a:rPr>
              <a:t> </a:t>
            </a:r>
            <a:r>
              <a:rPr sz="1800" dirty="0">
                <a:solidFill>
                  <a:srgbClr val="FFFFFF"/>
                </a:solidFill>
                <a:latin typeface="Georgia"/>
                <a:cs typeface="Georgia"/>
              </a:rPr>
              <a:t>not</a:t>
            </a:r>
            <a:r>
              <a:rPr sz="1800" spc="10" dirty="0">
                <a:solidFill>
                  <a:srgbClr val="FFFFFF"/>
                </a:solidFill>
                <a:latin typeface="Georgia"/>
                <a:cs typeface="Georgia"/>
              </a:rPr>
              <a:t> </a:t>
            </a:r>
            <a:r>
              <a:rPr sz="1800" spc="-10" dirty="0">
                <a:solidFill>
                  <a:srgbClr val="FFFFFF"/>
                </a:solidFill>
                <a:latin typeface="Georgia"/>
                <a:cs typeface="Georgia"/>
              </a:rPr>
              <a:t>value</a:t>
            </a:r>
            <a:endParaRPr sz="1800">
              <a:latin typeface="Georgia"/>
              <a:cs typeface="Georgia"/>
            </a:endParaRPr>
          </a:p>
        </p:txBody>
      </p:sp>
      <p:grpSp>
        <p:nvGrpSpPr>
          <p:cNvPr id="12" name="object 12"/>
          <p:cNvGrpSpPr/>
          <p:nvPr/>
        </p:nvGrpSpPr>
        <p:grpSpPr>
          <a:xfrm>
            <a:off x="2036064" y="2359151"/>
            <a:ext cx="771525" cy="859790"/>
            <a:chOff x="2036064" y="2359151"/>
            <a:chExt cx="771525" cy="859790"/>
          </a:xfrm>
        </p:grpSpPr>
        <p:pic>
          <p:nvPicPr>
            <p:cNvPr id="13" name="object 13"/>
            <p:cNvPicPr/>
            <p:nvPr/>
          </p:nvPicPr>
          <p:blipFill>
            <a:blip r:embed="rId3" cstate="print"/>
            <a:stretch>
              <a:fillRect/>
            </a:stretch>
          </p:blipFill>
          <p:spPr>
            <a:xfrm>
              <a:off x="2036064" y="2359151"/>
              <a:ext cx="771144" cy="859536"/>
            </a:xfrm>
            <a:prstGeom prst="rect">
              <a:avLst/>
            </a:prstGeom>
          </p:spPr>
        </p:pic>
        <p:sp>
          <p:nvSpPr>
            <p:cNvPr id="14" name="object 14"/>
            <p:cNvSpPr/>
            <p:nvPr/>
          </p:nvSpPr>
          <p:spPr>
            <a:xfrm>
              <a:off x="2071898" y="2389851"/>
              <a:ext cx="643890" cy="742950"/>
            </a:xfrm>
            <a:custGeom>
              <a:avLst/>
              <a:gdLst/>
              <a:ahLst/>
              <a:cxnLst/>
              <a:rect l="l" t="t" r="r" b="b"/>
              <a:pathLst>
                <a:path w="643889" h="742950">
                  <a:moveTo>
                    <a:pt x="482634" y="0"/>
                  </a:moveTo>
                  <a:lnTo>
                    <a:pt x="160878" y="0"/>
                  </a:lnTo>
                  <a:lnTo>
                    <a:pt x="160878" y="20110"/>
                  </a:lnTo>
                  <a:lnTo>
                    <a:pt x="482634" y="20110"/>
                  </a:lnTo>
                  <a:lnTo>
                    <a:pt x="482634" y="0"/>
                  </a:lnTo>
                  <a:close/>
                </a:path>
                <a:path w="643889" h="742950">
                  <a:moveTo>
                    <a:pt x="482634" y="40219"/>
                  </a:moveTo>
                  <a:lnTo>
                    <a:pt x="160878" y="40219"/>
                  </a:lnTo>
                  <a:lnTo>
                    <a:pt x="160878" y="80439"/>
                  </a:lnTo>
                  <a:lnTo>
                    <a:pt x="482634" y="80439"/>
                  </a:lnTo>
                  <a:lnTo>
                    <a:pt x="482634" y="40219"/>
                  </a:lnTo>
                  <a:close/>
                </a:path>
                <a:path w="643889" h="742950">
                  <a:moveTo>
                    <a:pt x="643512" y="420711"/>
                  </a:moveTo>
                  <a:lnTo>
                    <a:pt x="0" y="420711"/>
                  </a:lnTo>
                  <a:lnTo>
                    <a:pt x="321757" y="742467"/>
                  </a:lnTo>
                  <a:lnTo>
                    <a:pt x="643512" y="420711"/>
                  </a:lnTo>
                  <a:close/>
                </a:path>
                <a:path w="643889" h="742950">
                  <a:moveTo>
                    <a:pt x="482634" y="100548"/>
                  </a:moveTo>
                  <a:lnTo>
                    <a:pt x="160878" y="100548"/>
                  </a:lnTo>
                  <a:lnTo>
                    <a:pt x="160878" y="420711"/>
                  </a:lnTo>
                  <a:lnTo>
                    <a:pt x="482634" y="420711"/>
                  </a:lnTo>
                  <a:lnTo>
                    <a:pt x="482634" y="100548"/>
                  </a:lnTo>
                  <a:close/>
                </a:path>
              </a:pathLst>
            </a:custGeom>
            <a:solidFill>
              <a:srgbClr val="FFFF00"/>
            </a:solidFill>
          </p:spPr>
          <p:txBody>
            <a:bodyPr wrap="square" lIns="0" tIns="0" rIns="0" bIns="0" rtlCol="0"/>
            <a:lstStyle/>
            <a:p>
              <a:endParaRPr/>
            </a:p>
          </p:txBody>
        </p:sp>
        <p:sp>
          <p:nvSpPr>
            <p:cNvPr id="15" name="object 15"/>
            <p:cNvSpPr/>
            <p:nvPr/>
          </p:nvSpPr>
          <p:spPr>
            <a:xfrm>
              <a:off x="2071898" y="2389851"/>
              <a:ext cx="643890" cy="742950"/>
            </a:xfrm>
            <a:custGeom>
              <a:avLst/>
              <a:gdLst/>
              <a:ahLst/>
              <a:cxnLst/>
              <a:rect l="l" t="t" r="r" b="b"/>
              <a:pathLst>
                <a:path w="643889" h="742950">
                  <a:moveTo>
                    <a:pt x="482634" y="0"/>
                  </a:moveTo>
                  <a:lnTo>
                    <a:pt x="482634" y="20110"/>
                  </a:lnTo>
                  <a:lnTo>
                    <a:pt x="160877" y="20110"/>
                  </a:lnTo>
                  <a:lnTo>
                    <a:pt x="160877" y="0"/>
                  </a:lnTo>
                  <a:lnTo>
                    <a:pt x="482634" y="0"/>
                  </a:lnTo>
                  <a:close/>
                </a:path>
                <a:path w="643889" h="742950">
                  <a:moveTo>
                    <a:pt x="482634" y="40219"/>
                  </a:moveTo>
                  <a:lnTo>
                    <a:pt x="482634" y="80438"/>
                  </a:lnTo>
                  <a:lnTo>
                    <a:pt x="160877" y="80438"/>
                  </a:lnTo>
                  <a:lnTo>
                    <a:pt x="160877" y="40219"/>
                  </a:lnTo>
                  <a:lnTo>
                    <a:pt x="482634" y="40219"/>
                  </a:lnTo>
                  <a:close/>
                </a:path>
                <a:path w="643889" h="742950">
                  <a:moveTo>
                    <a:pt x="482634" y="100549"/>
                  </a:moveTo>
                  <a:lnTo>
                    <a:pt x="482634" y="420711"/>
                  </a:lnTo>
                  <a:lnTo>
                    <a:pt x="643513" y="420711"/>
                  </a:lnTo>
                  <a:lnTo>
                    <a:pt x="321756" y="742468"/>
                  </a:lnTo>
                  <a:lnTo>
                    <a:pt x="0" y="420711"/>
                  </a:lnTo>
                  <a:lnTo>
                    <a:pt x="160877" y="420711"/>
                  </a:lnTo>
                  <a:lnTo>
                    <a:pt x="160877" y="100549"/>
                  </a:lnTo>
                  <a:lnTo>
                    <a:pt x="482634" y="100549"/>
                  </a:lnTo>
                  <a:close/>
                </a:path>
              </a:pathLst>
            </a:custGeom>
            <a:ln w="9525">
              <a:solidFill>
                <a:srgbClr val="467231"/>
              </a:solidFill>
            </a:ln>
          </p:spPr>
          <p:txBody>
            <a:bodyPr wrap="square" lIns="0" tIns="0" rIns="0" bIns="0" rtlCol="0"/>
            <a:lstStyle/>
            <a:p>
              <a:endParaRPr/>
            </a:p>
          </p:txBody>
        </p:sp>
      </p:grpSp>
      <p:grpSp>
        <p:nvGrpSpPr>
          <p:cNvPr id="16" name="object 16"/>
          <p:cNvGrpSpPr/>
          <p:nvPr/>
        </p:nvGrpSpPr>
        <p:grpSpPr>
          <a:xfrm>
            <a:off x="6391655" y="2362200"/>
            <a:ext cx="771525" cy="859790"/>
            <a:chOff x="6391655" y="2362200"/>
            <a:chExt cx="771525" cy="859790"/>
          </a:xfrm>
        </p:grpSpPr>
        <p:pic>
          <p:nvPicPr>
            <p:cNvPr id="17" name="object 17"/>
            <p:cNvPicPr/>
            <p:nvPr/>
          </p:nvPicPr>
          <p:blipFill>
            <a:blip r:embed="rId4" cstate="print"/>
            <a:stretch>
              <a:fillRect/>
            </a:stretch>
          </p:blipFill>
          <p:spPr>
            <a:xfrm>
              <a:off x="6391655" y="2362200"/>
              <a:ext cx="771144" cy="859536"/>
            </a:xfrm>
            <a:prstGeom prst="rect">
              <a:avLst/>
            </a:prstGeom>
          </p:spPr>
        </p:pic>
        <p:sp>
          <p:nvSpPr>
            <p:cNvPr id="18" name="object 18"/>
            <p:cNvSpPr/>
            <p:nvPr/>
          </p:nvSpPr>
          <p:spPr>
            <a:xfrm>
              <a:off x="6428588" y="2392790"/>
              <a:ext cx="643890" cy="742950"/>
            </a:xfrm>
            <a:custGeom>
              <a:avLst/>
              <a:gdLst/>
              <a:ahLst/>
              <a:cxnLst/>
              <a:rect l="l" t="t" r="r" b="b"/>
              <a:pathLst>
                <a:path w="643890" h="742950">
                  <a:moveTo>
                    <a:pt x="482635" y="0"/>
                  </a:moveTo>
                  <a:lnTo>
                    <a:pt x="160878" y="0"/>
                  </a:lnTo>
                  <a:lnTo>
                    <a:pt x="160878" y="20110"/>
                  </a:lnTo>
                  <a:lnTo>
                    <a:pt x="482635" y="20110"/>
                  </a:lnTo>
                  <a:lnTo>
                    <a:pt x="482635" y="0"/>
                  </a:lnTo>
                  <a:close/>
                </a:path>
                <a:path w="643890" h="742950">
                  <a:moveTo>
                    <a:pt x="482635" y="40219"/>
                  </a:moveTo>
                  <a:lnTo>
                    <a:pt x="160878" y="40219"/>
                  </a:lnTo>
                  <a:lnTo>
                    <a:pt x="160878" y="80439"/>
                  </a:lnTo>
                  <a:lnTo>
                    <a:pt x="482635" y="80439"/>
                  </a:lnTo>
                  <a:lnTo>
                    <a:pt x="482635" y="40219"/>
                  </a:lnTo>
                  <a:close/>
                </a:path>
                <a:path w="643890" h="742950">
                  <a:moveTo>
                    <a:pt x="643514" y="420711"/>
                  </a:moveTo>
                  <a:lnTo>
                    <a:pt x="0" y="420711"/>
                  </a:lnTo>
                  <a:lnTo>
                    <a:pt x="321757" y="742468"/>
                  </a:lnTo>
                  <a:lnTo>
                    <a:pt x="643514" y="420711"/>
                  </a:lnTo>
                  <a:close/>
                </a:path>
                <a:path w="643890" h="742950">
                  <a:moveTo>
                    <a:pt x="482635" y="100549"/>
                  </a:moveTo>
                  <a:lnTo>
                    <a:pt x="160878" y="100549"/>
                  </a:lnTo>
                  <a:lnTo>
                    <a:pt x="160878" y="420711"/>
                  </a:lnTo>
                  <a:lnTo>
                    <a:pt x="482635" y="420711"/>
                  </a:lnTo>
                  <a:lnTo>
                    <a:pt x="482635" y="100549"/>
                  </a:lnTo>
                  <a:close/>
                </a:path>
              </a:pathLst>
            </a:custGeom>
            <a:solidFill>
              <a:srgbClr val="FFFF00"/>
            </a:solidFill>
          </p:spPr>
          <p:txBody>
            <a:bodyPr wrap="square" lIns="0" tIns="0" rIns="0" bIns="0" rtlCol="0"/>
            <a:lstStyle/>
            <a:p>
              <a:endParaRPr/>
            </a:p>
          </p:txBody>
        </p:sp>
        <p:sp>
          <p:nvSpPr>
            <p:cNvPr id="19" name="object 19"/>
            <p:cNvSpPr/>
            <p:nvPr/>
          </p:nvSpPr>
          <p:spPr>
            <a:xfrm>
              <a:off x="6428589" y="2392790"/>
              <a:ext cx="643890" cy="742950"/>
            </a:xfrm>
            <a:custGeom>
              <a:avLst/>
              <a:gdLst/>
              <a:ahLst/>
              <a:cxnLst/>
              <a:rect l="l" t="t" r="r" b="b"/>
              <a:pathLst>
                <a:path w="643890" h="742950">
                  <a:moveTo>
                    <a:pt x="482634" y="0"/>
                  </a:moveTo>
                  <a:lnTo>
                    <a:pt x="482634" y="20110"/>
                  </a:lnTo>
                  <a:lnTo>
                    <a:pt x="160877" y="20110"/>
                  </a:lnTo>
                  <a:lnTo>
                    <a:pt x="160877" y="0"/>
                  </a:lnTo>
                  <a:lnTo>
                    <a:pt x="482634" y="0"/>
                  </a:lnTo>
                  <a:close/>
                </a:path>
                <a:path w="643890" h="742950">
                  <a:moveTo>
                    <a:pt x="482634" y="40219"/>
                  </a:moveTo>
                  <a:lnTo>
                    <a:pt x="482634" y="80438"/>
                  </a:lnTo>
                  <a:lnTo>
                    <a:pt x="160877" y="80438"/>
                  </a:lnTo>
                  <a:lnTo>
                    <a:pt x="160877" y="40219"/>
                  </a:lnTo>
                  <a:lnTo>
                    <a:pt x="482634" y="40219"/>
                  </a:lnTo>
                  <a:close/>
                </a:path>
                <a:path w="643890" h="742950">
                  <a:moveTo>
                    <a:pt x="482634" y="100549"/>
                  </a:moveTo>
                  <a:lnTo>
                    <a:pt x="482634" y="420711"/>
                  </a:lnTo>
                  <a:lnTo>
                    <a:pt x="643513" y="420711"/>
                  </a:lnTo>
                  <a:lnTo>
                    <a:pt x="321756" y="742468"/>
                  </a:lnTo>
                  <a:lnTo>
                    <a:pt x="0" y="420711"/>
                  </a:lnTo>
                  <a:lnTo>
                    <a:pt x="160877" y="420711"/>
                  </a:lnTo>
                  <a:lnTo>
                    <a:pt x="160877" y="100549"/>
                  </a:lnTo>
                  <a:lnTo>
                    <a:pt x="482634" y="100549"/>
                  </a:lnTo>
                  <a:close/>
                </a:path>
              </a:pathLst>
            </a:custGeom>
            <a:ln w="9525">
              <a:solidFill>
                <a:srgbClr val="467231"/>
              </a:solidFill>
            </a:ln>
          </p:spPr>
          <p:txBody>
            <a:bodyPr wrap="square" lIns="0" tIns="0" rIns="0" bIns="0" rtlCol="0"/>
            <a:lstStyle/>
            <a:p>
              <a:endParaRPr/>
            </a:p>
          </p:txBody>
        </p:sp>
      </p:grpSp>
      <p:sp>
        <p:nvSpPr>
          <p:cNvPr id="20" name="object 20"/>
          <p:cNvSpPr txBox="1"/>
          <p:nvPr/>
        </p:nvSpPr>
        <p:spPr>
          <a:xfrm>
            <a:off x="8600971" y="4832389"/>
            <a:ext cx="187325"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solidFill>
                  <a:srgbClr val="7F7F7F"/>
                </a:solidFill>
                <a:latin typeface="Arial"/>
                <a:cs typeface="Arial"/>
              </a:rPr>
              <a:t>11</a:t>
            </a:fld>
            <a:endParaRPr sz="7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1386840"/>
            <a:chOff x="0" y="0"/>
            <a:chExt cx="9144000" cy="1386840"/>
          </a:xfrm>
        </p:grpSpPr>
        <p:sp>
          <p:nvSpPr>
            <p:cNvPr id="3" name="object 3"/>
            <p:cNvSpPr/>
            <p:nvPr/>
          </p:nvSpPr>
          <p:spPr>
            <a:xfrm>
              <a:off x="0" y="0"/>
              <a:ext cx="9144000" cy="988694"/>
            </a:xfrm>
            <a:custGeom>
              <a:avLst/>
              <a:gdLst/>
              <a:ahLst/>
              <a:cxnLst/>
              <a:rect l="l" t="t" r="r" b="b"/>
              <a:pathLst>
                <a:path w="9144000" h="988694">
                  <a:moveTo>
                    <a:pt x="9144000" y="0"/>
                  </a:moveTo>
                  <a:lnTo>
                    <a:pt x="0" y="0"/>
                  </a:lnTo>
                  <a:lnTo>
                    <a:pt x="0" y="988404"/>
                  </a:lnTo>
                  <a:lnTo>
                    <a:pt x="9144000" y="988404"/>
                  </a:lnTo>
                  <a:lnTo>
                    <a:pt x="9144000" y="0"/>
                  </a:lnTo>
                  <a:close/>
                </a:path>
              </a:pathLst>
            </a:custGeom>
            <a:solidFill>
              <a:srgbClr val="5E9942"/>
            </a:solidFill>
          </p:spPr>
          <p:txBody>
            <a:bodyPr wrap="square" lIns="0" tIns="0" rIns="0" bIns="0" rtlCol="0"/>
            <a:lstStyle/>
            <a:p>
              <a:endParaRPr/>
            </a:p>
          </p:txBody>
        </p:sp>
        <p:pic>
          <p:nvPicPr>
            <p:cNvPr id="4" name="object 4"/>
            <p:cNvPicPr/>
            <p:nvPr/>
          </p:nvPicPr>
          <p:blipFill>
            <a:blip r:embed="rId2" cstate="print"/>
            <a:stretch>
              <a:fillRect/>
            </a:stretch>
          </p:blipFill>
          <p:spPr>
            <a:xfrm>
              <a:off x="7656576" y="222504"/>
              <a:ext cx="1167383" cy="1164336"/>
            </a:xfrm>
            <a:prstGeom prst="rect">
              <a:avLst/>
            </a:prstGeom>
          </p:spPr>
        </p:pic>
      </p:grpSp>
      <p:grpSp>
        <p:nvGrpSpPr>
          <p:cNvPr id="5" name="object 5"/>
          <p:cNvGrpSpPr/>
          <p:nvPr/>
        </p:nvGrpSpPr>
        <p:grpSpPr>
          <a:xfrm>
            <a:off x="497279" y="4776415"/>
            <a:ext cx="8352155" cy="227965"/>
            <a:chOff x="497279" y="4776415"/>
            <a:chExt cx="8352155" cy="227965"/>
          </a:xfrm>
        </p:grpSpPr>
        <p:sp>
          <p:nvSpPr>
            <p:cNvPr id="6" name="object 6"/>
            <p:cNvSpPr/>
            <p:nvPr/>
          </p:nvSpPr>
          <p:spPr>
            <a:xfrm>
              <a:off x="497279" y="4890281"/>
              <a:ext cx="8042909" cy="0"/>
            </a:xfrm>
            <a:custGeom>
              <a:avLst/>
              <a:gdLst/>
              <a:ahLst/>
              <a:cxnLst/>
              <a:rect l="l" t="t" r="r" b="b"/>
              <a:pathLst>
                <a:path w="8042909">
                  <a:moveTo>
                    <a:pt x="0" y="0"/>
                  </a:moveTo>
                  <a:lnTo>
                    <a:pt x="8042564" y="1"/>
                  </a:lnTo>
                </a:path>
              </a:pathLst>
            </a:custGeom>
            <a:ln w="9525">
              <a:solidFill>
                <a:srgbClr val="000000"/>
              </a:solidFill>
            </a:ln>
          </p:spPr>
          <p:txBody>
            <a:bodyPr wrap="square" lIns="0" tIns="0" rIns="0" bIns="0" rtlCol="0"/>
            <a:lstStyle/>
            <a:p>
              <a:endParaRPr/>
            </a:p>
          </p:txBody>
        </p:sp>
        <p:sp>
          <p:nvSpPr>
            <p:cNvPr id="7" name="object 7"/>
            <p:cNvSpPr/>
            <p:nvPr/>
          </p:nvSpPr>
          <p:spPr>
            <a:xfrm>
              <a:off x="8532421" y="4781177"/>
              <a:ext cx="311785" cy="218440"/>
            </a:xfrm>
            <a:custGeom>
              <a:avLst/>
              <a:gdLst/>
              <a:ahLst/>
              <a:cxnLst/>
              <a:rect l="l" t="t" r="r" b="b"/>
              <a:pathLst>
                <a:path w="311784" h="218439">
                  <a:moveTo>
                    <a:pt x="0" y="109104"/>
                  </a:moveTo>
                  <a:lnTo>
                    <a:pt x="30072" y="44668"/>
                  </a:lnTo>
                  <a:lnTo>
                    <a:pt x="63812" y="21050"/>
                  </a:lnTo>
                  <a:lnTo>
                    <a:pt x="106598" y="5562"/>
                  </a:lnTo>
                  <a:lnTo>
                    <a:pt x="155863" y="0"/>
                  </a:lnTo>
                  <a:lnTo>
                    <a:pt x="205128" y="5562"/>
                  </a:lnTo>
                  <a:lnTo>
                    <a:pt x="247914" y="21050"/>
                  </a:lnTo>
                  <a:lnTo>
                    <a:pt x="281654" y="44668"/>
                  </a:lnTo>
                  <a:lnTo>
                    <a:pt x="303780" y="74619"/>
                  </a:lnTo>
                  <a:lnTo>
                    <a:pt x="311727" y="109104"/>
                  </a:lnTo>
                  <a:lnTo>
                    <a:pt x="303780" y="143589"/>
                  </a:lnTo>
                  <a:lnTo>
                    <a:pt x="281654" y="173540"/>
                  </a:lnTo>
                  <a:lnTo>
                    <a:pt x="247914" y="197158"/>
                  </a:lnTo>
                  <a:lnTo>
                    <a:pt x="205128" y="212646"/>
                  </a:lnTo>
                  <a:lnTo>
                    <a:pt x="155863" y="218209"/>
                  </a:lnTo>
                  <a:lnTo>
                    <a:pt x="106598" y="212646"/>
                  </a:lnTo>
                  <a:lnTo>
                    <a:pt x="63812" y="197158"/>
                  </a:lnTo>
                  <a:lnTo>
                    <a:pt x="30072" y="173540"/>
                  </a:lnTo>
                  <a:lnTo>
                    <a:pt x="7946" y="143589"/>
                  </a:lnTo>
                  <a:lnTo>
                    <a:pt x="0" y="109104"/>
                  </a:lnTo>
                  <a:close/>
                </a:path>
              </a:pathLst>
            </a:custGeom>
            <a:ln w="9525">
              <a:solidFill>
                <a:srgbClr val="000000"/>
              </a:solidFill>
            </a:ln>
          </p:spPr>
          <p:txBody>
            <a:bodyPr wrap="square" lIns="0" tIns="0" rIns="0" bIns="0" rtlCol="0"/>
            <a:lstStyle/>
            <a:p>
              <a:endParaRPr/>
            </a:p>
          </p:txBody>
        </p:sp>
      </p:grpSp>
      <p:sp>
        <p:nvSpPr>
          <p:cNvPr id="8" name="object 8"/>
          <p:cNvSpPr txBox="1">
            <a:spLocks noGrp="1"/>
          </p:cNvSpPr>
          <p:nvPr>
            <p:ph type="title"/>
          </p:nvPr>
        </p:nvSpPr>
        <p:spPr>
          <a:xfrm>
            <a:off x="-1" y="207910"/>
            <a:ext cx="6986905" cy="657225"/>
          </a:xfrm>
          <a:prstGeom prst="rect">
            <a:avLst/>
          </a:prstGeom>
          <a:solidFill>
            <a:srgbClr val="FFCC33"/>
          </a:solidFill>
        </p:spPr>
        <p:txBody>
          <a:bodyPr vert="horz" wrap="square" lIns="0" tIns="187325" rIns="0" bIns="0" rtlCol="0">
            <a:spAutoFit/>
          </a:bodyPr>
          <a:lstStyle/>
          <a:p>
            <a:pPr marL="593725">
              <a:lnSpc>
                <a:spcPct val="100000"/>
              </a:lnSpc>
              <a:spcBef>
                <a:spcPts val="1475"/>
              </a:spcBef>
            </a:pPr>
            <a:r>
              <a:rPr sz="2000" b="1" dirty="0">
                <a:solidFill>
                  <a:srgbClr val="495928"/>
                </a:solidFill>
                <a:latin typeface="Georgia"/>
                <a:cs typeface="Georgia"/>
              </a:rPr>
              <a:t>Design</a:t>
            </a:r>
            <a:r>
              <a:rPr sz="2000" b="1" spc="-30" dirty="0">
                <a:solidFill>
                  <a:srgbClr val="495928"/>
                </a:solidFill>
                <a:latin typeface="Georgia"/>
                <a:cs typeface="Georgia"/>
              </a:rPr>
              <a:t> </a:t>
            </a:r>
            <a:r>
              <a:rPr sz="2000" b="1" dirty="0">
                <a:solidFill>
                  <a:srgbClr val="495928"/>
                </a:solidFill>
                <a:latin typeface="Georgia"/>
                <a:cs typeface="Georgia"/>
              </a:rPr>
              <a:t>to</a:t>
            </a:r>
            <a:r>
              <a:rPr sz="2000" b="1" spc="-10" dirty="0">
                <a:solidFill>
                  <a:srgbClr val="495928"/>
                </a:solidFill>
                <a:latin typeface="Georgia"/>
                <a:cs typeface="Georgia"/>
              </a:rPr>
              <a:t> </a:t>
            </a:r>
            <a:r>
              <a:rPr sz="2000" b="1" dirty="0">
                <a:solidFill>
                  <a:srgbClr val="495928"/>
                </a:solidFill>
                <a:latin typeface="Georgia"/>
                <a:cs typeface="Georgia"/>
              </a:rPr>
              <a:t>Consumer</a:t>
            </a:r>
            <a:r>
              <a:rPr sz="2000" b="1" spc="-15" dirty="0">
                <a:solidFill>
                  <a:srgbClr val="495928"/>
                </a:solidFill>
                <a:latin typeface="Georgia"/>
                <a:cs typeface="Georgia"/>
              </a:rPr>
              <a:t> </a:t>
            </a:r>
            <a:r>
              <a:rPr sz="2000" b="1" dirty="0">
                <a:solidFill>
                  <a:srgbClr val="495928"/>
                </a:solidFill>
                <a:latin typeface="Georgia"/>
                <a:cs typeface="Georgia"/>
              </a:rPr>
              <a:t>Value</a:t>
            </a:r>
            <a:r>
              <a:rPr sz="2000" b="1" spc="-15" dirty="0">
                <a:solidFill>
                  <a:srgbClr val="495928"/>
                </a:solidFill>
                <a:latin typeface="Georgia"/>
                <a:cs typeface="Georgia"/>
              </a:rPr>
              <a:t> </a:t>
            </a:r>
            <a:r>
              <a:rPr sz="2000" b="1" dirty="0">
                <a:solidFill>
                  <a:srgbClr val="495928"/>
                </a:solidFill>
                <a:latin typeface="Georgia"/>
                <a:cs typeface="Georgia"/>
              </a:rPr>
              <a:t>-</a:t>
            </a:r>
            <a:r>
              <a:rPr sz="2000" b="1" spc="-5" dirty="0">
                <a:solidFill>
                  <a:srgbClr val="495928"/>
                </a:solidFill>
                <a:latin typeface="Georgia"/>
                <a:cs typeface="Georgia"/>
              </a:rPr>
              <a:t> </a:t>
            </a:r>
            <a:r>
              <a:rPr sz="2000" b="1" spc="-10" dirty="0">
                <a:solidFill>
                  <a:srgbClr val="495928"/>
                </a:solidFill>
                <a:latin typeface="Georgia"/>
                <a:cs typeface="Georgia"/>
              </a:rPr>
              <a:t>Outcome</a:t>
            </a:r>
            <a:endParaRPr sz="2000">
              <a:latin typeface="Georgia"/>
              <a:cs typeface="Georgia"/>
            </a:endParaRPr>
          </a:p>
        </p:txBody>
      </p:sp>
      <p:grpSp>
        <p:nvGrpSpPr>
          <p:cNvPr id="9" name="object 9"/>
          <p:cNvGrpSpPr/>
          <p:nvPr/>
        </p:nvGrpSpPr>
        <p:grpSpPr>
          <a:xfrm>
            <a:off x="1856232" y="1490662"/>
            <a:ext cx="3173095" cy="2758440"/>
            <a:chOff x="1856232" y="1490662"/>
            <a:chExt cx="3173095" cy="2758440"/>
          </a:xfrm>
        </p:grpSpPr>
        <p:sp>
          <p:nvSpPr>
            <p:cNvPr id="10" name="object 10"/>
            <p:cNvSpPr/>
            <p:nvPr/>
          </p:nvSpPr>
          <p:spPr>
            <a:xfrm>
              <a:off x="2546591" y="1528762"/>
              <a:ext cx="1758950" cy="1653539"/>
            </a:xfrm>
            <a:custGeom>
              <a:avLst/>
              <a:gdLst/>
              <a:ahLst/>
              <a:cxnLst/>
              <a:rect l="l" t="t" r="r" b="b"/>
              <a:pathLst>
                <a:path w="1758950" h="1653539">
                  <a:moveTo>
                    <a:pt x="0" y="826772"/>
                  </a:moveTo>
                  <a:lnTo>
                    <a:pt x="1392" y="779856"/>
                  </a:lnTo>
                  <a:lnTo>
                    <a:pt x="5518" y="733627"/>
                  </a:lnTo>
                  <a:lnTo>
                    <a:pt x="12306" y="688154"/>
                  </a:lnTo>
                  <a:lnTo>
                    <a:pt x="21679" y="643507"/>
                  </a:lnTo>
                  <a:lnTo>
                    <a:pt x="33565" y="599757"/>
                  </a:lnTo>
                  <a:lnTo>
                    <a:pt x="47888" y="556972"/>
                  </a:lnTo>
                  <a:lnTo>
                    <a:pt x="64575" y="515222"/>
                  </a:lnTo>
                  <a:lnTo>
                    <a:pt x="83552" y="474578"/>
                  </a:lnTo>
                  <a:lnTo>
                    <a:pt x="104743" y="435109"/>
                  </a:lnTo>
                  <a:lnTo>
                    <a:pt x="128075" y="396885"/>
                  </a:lnTo>
                  <a:lnTo>
                    <a:pt x="153474" y="359976"/>
                  </a:lnTo>
                  <a:lnTo>
                    <a:pt x="180865" y="324452"/>
                  </a:lnTo>
                  <a:lnTo>
                    <a:pt x="210174" y="290381"/>
                  </a:lnTo>
                  <a:lnTo>
                    <a:pt x="241327" y="257835"/>
                  </a:lnTo>
                  <a:lnTo>
                    <a:pt x="274250" y="226883"/>
                  </a:lnTo>
                  <a:lnTo>
                    <a:pt x="308868" y="197595"/>
                  </a:lnTo>
                  <a:lnTo>
                    <a:pt x="345107" y="170040"/>
                  </a:lnTo>
                  <a:lnTo>
                    <a:pt x="382893" y="144288"/>
                  </a:lnTo>
                  <a:lnTo>
                    <a:pt x="422152" y="120409"/>
                  </a:lnTo>
                  <a:lnTo>
                    <a:pt x="462809" y="98474"/>
                  </a:lnTo>
                  <a:lnTo>
                    <a:pt x="504791" y="78551"/>
                  </a:lnTo>
                  <a:lnTo>
                    <a:pt x="548022" y="60710"/>
                  </a:lnTo>
                  <a:lnTo>
                    <a:pt x="592430" y="45022"/>
                  </a:lnTo>
                  <a:lnTo>
                    <a:pt x="637938" y="31556"/>
                  </a:lnTo>
                  <a:lnTo>
                    <a:pt x="684474" y="20382"/>
                  </a:lnTo>
                  <a:lnTo>
                    <a:pt x="731963" y="11569"/>
                  </a:lnTo>
                  <a:lnTo>
                    <a:pt x="780331" y="5188"/>
                  </a:lnTo>
                  <a:lnTo>
                    <a:pt x="829503" y="1308"/>
                  </a:lnTo>
                  <a:lnTo>
                    <a:pt x="879406" y="0"/>
                  </a:lnTo>
                  <a:lnTo>
                    <a:pt x="929309" y="1308"/>
                  </a:lnTo>
                  <a:lnTo>
                    <a:pt x="978481" y="5188"/>
                  </a:lnTo>
                  <a:lnTo>
                    <a:pt x="1026849" y="11569"/>
                  </a:lnTo>
                  <a:lnTo>
                    <a:pt x="1074338" y="20382"/>
                  </a:lnTo>
                  <a:lnTo>
                    <a:pt x="1120874" y="31556"/>
                  </a:lnTo>
                  <a:lnTo>
                    <a:pt x="1166382" y="45022"/>
                  </a:lnTo>
                  <a:lnTo>
                    <a:pt x="1210790" y="60710"/>
                  </a:lnTo>
                  <a:lnTo>
                    <a:pt x="1254021" y="78551"/>
                  </a:lnTo>
                  <a:lnTo>
                    <a:pt x="1296003" y="98474"/>
                  </a:lnTo>
                  <a:lnTo>
                    <a:pt x="1336660" y="120409"/>
                  </a:lnTo>
                  <a:lnTo>
                    <a:pt x="1375919" y="144288"/>
                  </a:lnTo>
                  <a:lnTo>
                    <a:pt x="1413705" y="170040"/>
                  </a:lnTo>
                  <a:lnTo>
                    <a:pt x="1449944" y="197595"/>
                  </a:lnTo>
                  <a:lnTo>
                    <a:pt x="1484562" y="226883"/>
                  </a:lnTo>
                  <a:lnTo>
                    <a:pt x="1517485" y="257835"/>
                  </a:lnTo>
                  <a:lnTo>
                    <a:pt x="1548638" y="290381"/>
                  </a:lnTo>
                  <a:lnTo>
                    <a:pt x="1577947" y="324452"/>
                  </a:lnTo>
                  <a:lnTo>
                    <a:pt x="1605338" y="359976"/>
                  </a:lnTo>
                  <a:lnTo>
                    <a:pt x="1630737" y="396885"/>
                  </a:lnTo>
                  <a:lnTo>
                    <a:pt x="1654069" y="435109"/>
                  </a:lnTo>
                  <a:lnTo>
                    <a:pt x="1675260" y="474578"/>
                  </a:lnTo>
                  <a:lnTo>
                    <a:pt x="1694237" y="515222"/>
                  </a:lnTo>
                  <a:lnTo>
                    <a:pt x="1710924" y="556972"/>
                  </a:lnTo>
                  <a:lnTo>
                    <a:pt x="1725247" y="599757"/>
                  </a:lnTo>
                  <a:lnTo>
                    <a:pt x="1737133" y="643507"/>
                  </a:lnTo>
                  <a:lnTo>
                    <a:pt x="1746506" y="688154"/>
                  </a:lnTo>
                  <a:lnTo>
                    <a:pt x="1753294" y="733627"/>
                  </a:lnTo>
                  <a:lnTo>
                    <a:pt x="1757420" y="779856"/>
                  </a:lnTo>
                  <a:lnTo>
                    <a:pt x="1758813" y="826772"/>
                  </a:lnTo>
                  <a:lnTo>
                    <a:pt x="1757420" y="873688"/>
                  </a:lnTo>
                  <a:lnTo>
                    <a:pt x="1753294" y="919917"/>
                  </a:lnTo>
                  <a:lnTo>
                    <a:pt x="1746506" y="965390"/>
                  </a:lnTo>
                  <a:lnTo>
                    <a:pt x="1737133" y="1010037"/>
                  </a:lnTo>
                  <a:lnTo>
                    <a:pt x="1725247" y="1053787"/>
                  </a:lnTo>
                  <a:lnTo>
                    <a:pt x="1710924" y="1096572"/>
                  </a:lnTo>
                  <a:lnTo>
                    <a:pt x="1694237" y="1138322"/>
                  </a:lnTo>
                  <a:lnTo>
                    <a:pt x="1675260" y="1178966"/>
                  </a:lnTo>
                  <a:lnTo>
                    <a:pt x="1654069" y="1218435"/>
                  </a:lnTo>
                  <a:lnTo>
                    <a:pt x="1630737" y="1256658"/>
                  </a:lnTo>
                  <a:lnTo>
                    <a:pt x="1605338" y="1293568"/>
                  </a:lnTo>
                  <a:lnTo>
                    <a:pt x="1577947" y="1329092"/>
                  </a:lnTo>
                  <a:lnTo>
                    <a:pt x="1548638" y="1363162"/>
                  </a:lnTo>
                  <a:lnTo>
                    <a:pt x="1517485" y="1395709"/>
                  </a:lnTo>
                  <a:lnTo>
                    <a:pt x="1484562" y="1426661"/>
                  </a:lnTo>
                  <a:lnTo>
                    <a:pt x="1449944" y="1455949"/>
                  </a:lnTo>
                  <a:lnTo>
                    <a:pt x="1413705" y="1483504"/>
                  </a:lnTo>
                  <a:lnTo>
                    <a:pt x="1375919" y="1509256"/>
                  </a:lnTo>
                  <a:lnTo>
                    <a:pt x="1336660" y="1533135"/>
                  </a:lnTo>
                  <a:lnTo>
                    <a:pt x="1296003" y="1555070"/>
                  </a:lnTo>
                  <a:lnTo>
                    <a:pt x="1254021" y="1574993"/>
                  </a:lnTo>
                  <a:lnTo>
                    <a:pt x="1210790" y="1592834"/>
                  </a:lnTo>
                  <a:lnTo>
                    <a:pt x="1166382" y="1608522"/>
                  </a:lnTo>
                  <a:lnTo>
                    <a:pt x="1120874" y="1621988"/>
                  </a:lnTo>
                  <a:lnTo>
                    <a:pt x="1074338" y="1633162"/>
                  </a:lnTo>
                  <a:lnTo>
                    <a:pt x="1026849" y="1641975"/>
                  </a:lnTo>
                  <a:lnTo>
                    <a:pt x="978481" y="1648356"/>
                  </a:lnTo>
                  <a:lnTo>
                    <a:pt x="929309" y="1652236"/>
                  </a:lnTo>
                  <a:lnTo>
                    <a:pt x="879406" y="1653545"/>
                  </a:lnTo>
                  <a:lnTo>
                    <a:pt x="829503" y="1652236"/>
                  </a:lnTo>
                  <a:lnTo>
                    <a:pt x="780331" y="1648356"/>
                  </a:lnTo>
                  <a:lnTo>
                    <a:pt x="731963" y="1641975"/>
                  </a:lnTo>
                  <a:lnTo>
                    <a:pt x="684474" y="1633162"/>
                  </a:lnTo>
                  <a:lnTo>
                    <a:pt x="637938" y="1621988"/>
                  </a:lnTo>
                  <a:lnTo>
                    <a:pt x="592430" y="1608522"/>
                  </a:lnTo>
                  <a:lnTo>
                    <a:pt x="548022" y="1592834"/>
                  </a:lnTo>
                  <a:lnTo>
                    <a:pt x="504791" y="1574993"/>
                  </a:lnTo>
                  <a:lnTo>
                    <a:pt x="462809" y="1555070"/>
                  </a:lnTo>
                  <a:lnTo>
                    <a:pt x="422152" y="1533135"/>
                  </a:lnTo>
                  <a:lnTo>
                    <a:pt x="382893" y="1509256"/>
                  </a:lnTo>
                  <a:lnTo>
                    <a:pt x="345107" y="1483504"/>
                  </a:lnTo>
                  <a:lnTo>
                    <a:pt x="308868" y="1455949"/>
                  </a:lnTo>
                  <a:lnTo>
                    <a:pt x="274250" y="1426661"/>
                  </a:lnTo>
                  <a:lnTo>
                    <a:pt x="241327" y="1395709"/>
                  </a:lnTo>
                  <a:lnTo>
                    <a:pt x="210174" y="1363162"/>
                  </a:lnTo>
                  <a:lnTo>
                    <a:pt x="180865" y="1329092"/>
                  </a:lnTo>
                  <a:lnTo>
                    <a:pt x="153474" y="1293568"/>
                  </a:lnTo>
                  <a:lnTo>
                    <a:pt x="128075" y="1256658"/>
                  </a:lnTo>
                  <a:lnTo>
                    <a:pt x="104743" y="1218435"/>
                  </a:lnTo>
                  <a:lnTo>
                    <a:pt x="83552" y="1178966"/>
                  </a:lnTo>
                  <a:lnTo>
                    <a:pt x="64575" y="1138322"/>
                  </a:lnTo>
                  <a:lnTo>
                    <a:pt x="47888" y="1096572"/>
                  </a:lnTo>
                  <a:lnTo>
                    <a:pt x="33565" y="1053787"/>
                  </a:lnTo>
                  <a:lnTo>
                    <a:pt x="21679" y="1010037"/>
                  </a:lnTo>
                  <a:lnTo>
                    <a:pt x="12306" y="965390"/>
                  </a:lnTo>
                  <a:lnTo>
                    <a:pt x="5518" y="919917"/>
                  </a:lnTo>
                  <a:lnTo>
                    <a:pt x="1392" y="873688"/>
                  </a:lnTo>
                  <a:lnTo>
                    <a:pt x="0" y="826772"/>
                  </a:lnTo>
                  <a:close/>
                </a:path>
              </a:pathLst>
            </a:custGeom>
            <a:ln w="76200">
              <a:solidFill>
                <a:srgbClr val="72A033"/>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1856232" y="2377439"/>
              <a:ext cx="1926336" cy="1871472"/>
            </a:xfrm>
            <a:prstGeom prst="rect">
              <a:avLst/>
            </a:prstGeom>
          </p:spPr>
        </p:pic>
        <p:sp>
          <p:nvSpPr>
            <p:cNvPr id="12" name="object 12"/>
            <p:cNvSpPr/>
            <p:nvPr/>
          </p:nvSpPr>
          <p:spPr>
            <a:xfrm>
              <a:off x="1940215" y="2433952"/>
              <a:ext cx="1758950" cy="1702435"/>
            </a:xfrm>
            <a:custGeom>
              <a:avLst/>
              <a:gdLst/>
              <a:ahLst/>
              <a:cxnLst/>
              <a:rect l="l" t="t" r="r" b="b"/>
              <a:pathLst>
                <a:path w="1758950" h="1702435">
                  <a:moveTo>
                    <a:pt x="0" y="851139"/>
                  </a:moveTo>
                  <a:lnTo>
                    <a:pt x="1301" y="804439"/>
                  </a:lnTo>
                  <a:lnTo>
                    <a:pt x="5160" y="758398"/>
                  </a:lnTo>
                  <a:lnTo>
                    <a:pt x="11509" y="713080"/>
                  </a:lnTo>
                  <a:lnTo>
                    <a:pt x="20283" y="668550"/>
                  </a:lnTo>
                  <a:lnTo>
                    <a:pt x="31413" y="624872"/>
                  </a:lnTo>
                  <a:lnTo>
                    <a:pt x="44832" y="582113"/>
                  </a:lnTo>
                  <a:lnTo>
                    <a:pt x="60474" y="540337"/>
                  </a:lnTo>
                  <a:lnTo>
                    <a:pt x="78272" y="499608"/>
                  </a:lnTo>
                  <a:lnTo>
                    <a:pt x="98157" y="459991"/>
                  </a:lnTo>
                  <a:lnTo>
                    <a:pt x="120064" y="421553"/>
                  </a:lnTo>
                  <a:lnTo>
                    <a:pt x="143926" y="384356"/>
                  </a:lnTo>
                  <a:lnTo>
                    <a:pt x="169674" y="348467"/>
                  </a:lnTo>
                  <a:lnTo>
                    <a:pt x="197242" y="313950"/>
                  </a:lnTo>
                  <a:lnTo>
                    <a:pt x="226564" y="280870"/>
                  </a:lnTo>
                  <a:lnTo>
                    <a:pt x="257572" y="249292"/>
                  </a:lnTo>
                  <a:lnTo>
                    <a:pt x="290198" y="219282"/>
                  </a:lnTo>
                  <a:lnTo>
                    <a:pt x="324377" y="190902"/>
                  </a:lnTo>
                  <a:lnTo>
                    <a:pt x="360040" y="164220"/>
                  </a:lnTo>
                  <a:lnTo>
                    <a:pt x="397121" y="139299"/>
                  </a:lnTo>
                  <a:lnTo>
                    <a:pt x="435553" y="116205"/>
                  </a:lnTo>
                  <a:lnTo>
                    <a:pt x="475268" y="95002"/>
                  </a:lnTo>
                  <a:lnTo>
                    <a:pt x="516200" y="75756"/>
                  </a:lnTo>
                  <a:lnTo>
                    <a:pt x="558282" y="58530"/>
                  </a:lnTo>
                  <a:lnTo>
                    <a:pt x="601446" y="43391"/>
                  </a:lnTo>
                  <a:lnTo>
                    <a:pt x="645625" y="30403"/>
                  </a:lnTo>
                  <a:lnTo>
                    <a:pt x="690753" y="19631"/>
                  </a:lnTo>
                  <a:lnTo>
                    <a:pt x="736762" y="11139"/>
                  </a:lnTo>
                  <a:lnTo>
                    <a:pt x="783585" y="4994"/>
                  </a:lnTo>
                  <a:lnTo>
                    <a:pt x="831155" y="1259"/>
                  </a:lnTo>
                  <a:lnTo>
                    <a:pt x="879406" y="0"/>
                  </a:lnTo>
                  <a:lnTo>
                    <a:pt x="927657" y="1259"/>
                  </a:lnTo>
                  <a:lnTo>
                    <a:pt x="975227" y="4994"/>
                  </a:lnTo>
                  <a:lnTo>
                    <a:pt x="1022050" y="11139"/>
                  </a:lnTo>
                  <a:lnTo>
                    <a:pt x="1068059" y="19631"/>
                  </a:lnTo>
                  <a:lnTo>
                    <a:pt x="1113187" y="30403"/>
                  </a:lnTo>
                  <a:lnTo>
                    <a:pt x="1157366" y="43391"/>
                  </a:lnTo>
                  <a:lnTo>
                    <a:pt x="1200530" y="58530"/>
                  </a:lnTo>
                  <a:lnTo>
                    <a:pt x="1242612" y="75756"/>
                  </a:lnTo>
                  <a:lnTo>
                    <a:pt x="1283544" y="95002"/>
                  </a:lnTo>
                  <a:lnTo>
                    <a:pt x="1323259" y="116205"/>
                  </a:lnTo>
                  <a:lnTo>
                    <a:pt x="1361691" y="139299"/>
                  </a:lnTo>
                  <a:lnTo>
                    <a:pt x="1398772" y="164220"/>
                  </a:lnTo>
                  <a:lnTo>
                    <a:pt x="1434435" y="190902"/>
                  </a:lnTo>
                  <a:lnTo>
                    <a:pt x="1468614" y="219282"/>
                  </a:lnTo>
                  <a:lnTo>
                    <a:pt x="1501240" y="249292"/>
                  </a:lnTo>
                  <a:lnTo>
                    <a:pt x="1532248" y="280870"/>
                  </a:lnTo>
                  <a:lnTo>
                    <a:pt x="1561569" y="313950"/>
                  </a:lnTo>
                  <a:lnTo>
                    <a:pt x="1589138" y="348467"/>
                  </a:lnTo>
                  <a:lnTo>
                    <a:pt x="1614886" y="384356"/>
                  </a:lnTo>
                  <a:lnTo>
                    <a:pt x="1638748" y="421553"/>
                  </a:lnTo>
                  <a:lnTo>
                    <a:pt x="1660655" y="459991"/>
                  </a:lnTo>
                  <a:lnTo>
                    <a:pt x="1680540" y="499608"/>
                  </a:lnTo>
                  <a:lnTo>
                    <a:pt x="1698338" y="540337"/>
                  </a:lnTo>
                  <a:lnTo>
                    <a:pt x="1713980" y="582113"/>
                  </a:lnTo>
                  <a:lnTo>
                    <a:pt x="1727399" y="624872"/>
                  </a:lnTo>
                  <a:lnTo>
                    <a:pt x="1738529" y="668550"/>
                  </a:lnTo>
                  <a:lnTo>
                    <a:pt x="1747303" y="713080"/>
                  </a:lnTo>
                  <a:lnTo>
                    <a:pt x="1753652" y="758398"/>
                  </a:lnTo>
                  <a:lnTo>
                    <a:pt x="1757511" y="804439"/>
                  </a:lnTo>
                  <a:lnTo>
                    <a:pt x="1758813" y="851139"/>
                  </a:lnTo>
                  <a:lnTo>
                    <a:pt x="1757511" y="897839"/>
                  </a:lnTo>
                  <a:lnTo>
                    <a:pt x="1753652" y="943880"/>
                  </a:lnTo>
                  <a:lnTo>
                    <a:pt x="1747303" y="989198"/>
                  </a:lnTo>
                  <a:lnTo>
                    <a:pt x="1738529" y="1033728"/>
                  </a:lnTo>
                  <a:lnTo>
                    <a:pt x="1727399" y="1077406"/>
                  </a:lnTo>
                  <a:lnTo>
                    <a:pt x="1713980" y="1120165"/>
                  </a:lnTo>
                  <a:lnTo>
                    <a:pt x="1698338" y="1161942"/>
                  </a:lnTo>
                  <a:lnTo>
                    <a:pt x="1680540" y="1202670"/>
                  </a:lnTo>
                  <a:lnTo>
                    <a:pt x="1660655" y="1242287"/>
                  </a:lnTo>
                  <a:lnTo>
                    <a:pt x="1638748" y="1280725"/>
                  </a:lnTo>
                  <a:lnTo>
                    <a:pt x="1614886" y="1317922"/>
                  </a:lnTo>
                  <a:lnTo>
                    <a:pt x="1589138" y="1353811"/>
                  </a:lnTo>
                  <a:lnTo>
                    <a:pt x="1561569" y="1388328"/>
                  </a:lnTo>
                  <a:lnTo>
                    <a:pt x="1532248" y="1421408"/>
                  </a:lnTo>
                  <a:lnTo>
                    <a:pt x="1501240" y="1452986"/>
                  </a:lnTo>
                  <a:lnTo>
                    <a:pt x="1468614" y="1482997"/>
                  </a:lnTo>
                  <a:lnTo>
                    <a:pt x="1434435" y="1511376"/>
                  </a:lnTo>
                  <a:lnTo>
                    <a:pt x="1398772" y="1538058"/>
                  </a:lnTo>
                  <a:lnTo>
                    <a:pt x="1361691" y="1562979"/>
                  </a:lnTo>
                  <a:lnTo>
                    <a:pt x="1323259" y="1586073"/>
                  </a:lnTo>
                  <a:lnTo>
                    <a:pt x="1283544" y="1607276"/>
                  </a:lnTo>
                  <a:lnTo>
                    <a:pt x="1242612" y="1626522"/>
                  </a:lnTo>
                  <a:lnTo>
                    <a:pt x="1200530" y="1643748"/>
                  </a:lnTo>
                  <a:lnTo>
                    <a:pt x="1157366" y="1658887"/>
                  </a:lnTo>
                  <a:lnTo>
                    <a:pt x="1113187" y="1671875"/>
                  </a:lnTo>
                  <a:lnTo>
                    <a:pt x="1068059" y="1682647"/>
                  </a:lnTo>
                  <a:lnTo>
                    <a:pt x="1022050" y="1691139"/>
                  </a:lnTo>
                  <a:lnTo>
                    <a:pt x="975227" y="1697284"/>
                  </a:lnTo>
                  <a:lnTo>
                    <a:pt x="927657" y="1701019"/>
                  </a:lnTo>
                  <a:lnTo>
                    <a:pt x="879406" y="1702279"/>
                  </a:lnTo>
                  <a:lnTo>
                    <a:pt x="831155" y="1701019"/>
                  </a:lnTo>
                  <a:lnTo>
                    <a:pt x="783585" y="1697284"/>
                  </a:lnTo>
                  <a:lnTo>
                    <a:pt x="736762" y="1691139"/>
                  </a:lnTo>
                  <a:lnTo>
                    <a:pt x="690753" y="1682647"/>
                  </a:lnTo>
                  <a:lnTo>
                    <a:pt x="645625" y="1671875"/>
                  </a:lnTo>
                  <a:lnTo>
                    <a:pt x="601446" y="1658887"/>
                  </a:lnTo>
                  <a:lnTo>
                    <a:pt x="558282" y="1643748"/>
                  </a:lnTo>
                  <a:lnTo>
                    <a:pt x="516200" y="1626522"/>
                  </a:lnTo>
                  <a:lnTo>
                    <a:pt x="475268" y="1607276"/>
                  </a:lnTo>
                  <a:lnTo>
                    <a:pt x="435553" y="1586073"/>
                  </a:lnTo>
                  <a:lnTo>
                    <a:pt x="397121" y="1562979"/>
                  </a:lnTo>
                  <a:lnTo>
                    <a:pt x="360040" y="1538058"/>
                  </a:lnTo>
                  <a:lnTo>
                    <a:pt x="324377" y="1511376"/>
                  </a:lnTo>
                  <a:lnTo>
                    <a:pt x="290198" y="1482997"/>
                  </a:lnTo>
                  <a:lnTo>
                    <a:pt x="257572" y="1452986"/>
                  </a:lnTo>
                  <a:lnTo>
                    <a:pt x="226564" y="1421408"/>
                  </a:lnTo>
                  <a:lnTo>
                    <a:pt x="197242" y="1388328"/>
                  </a:lnTo>
                  <a:lnTo>
                    <a:pt x="169674" y="1353811"/>
                  </a:lnTo>
                  <a:lnTo>
                    <a:pt x="143926" y="1317922"/>
                  </a:lnTo>
                  <a:lnTo>
                    <a:pt x="120064" y="1280725"/>
                  </a:lnTo>
                  <a:lnTo>
                    <a:pt x="98157" y="1242287"/>
                  </a:lnTo>
                  <a:lnTo>
                    <a:pt x="78272" y="1202670"/>
                  </a:lnTo>
                  <a:lnTo>
                    <a:pt x="60474" y="1161942"/>
                  </a:lnTo>
                  <a:lnTo>
                    <a:pt x="44832" y="1120165"/>
                  </a:lnTo>
                  <a:lnTo>
                    <a:pt x="31413" y="1077406"/>
                  </a:lnTo>
                  <a:lnTo>
                    <a:pt x="20283" y="1033728"/>
                  </a:lnTo>
                  <a:lnTo>
                    <a:pt x="11509" y="989198"/>
                  </a:lnTo>
                  <a:lnTo>
                    <a:pt x="5160" y="943880"/>
                  </a:lnTo>
                  <a:lnTo>
                    <a:pt x="1301" y="897839"/>
                  </a:lnTo>
                  <a:lnTo>
                    <a:pt x="0" y="851139"/>
                  </a:lnTo>
                  <a:close/>
                </a:path>
              </a:pathLst>
            </a:custGeom>
            <a:ln w="76200">
              <a:solidFill>
                <a:srgbClr val="EF4C37"/>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3102864" y="2377439"/>
              <a:ext cx="1926336" cy="1871472"/>
            </a:xfrm>
            <a:prstGeom prst="rect">
              <a:avLst/>
            </a:prstGeom>
          </p:spPr>
        </p:pic>
        <p:sp>
          <p:nvSpPr>
            <p:cNvPr id="14" name="object 14"/>
            <p:cNvSpPr/>
            <p:nvPr/>
          </p:nvSpPr>
          <p:spPr>
            <a:xfrm>
              <a:off x="3186292" y="2433952"/>
              <a:ext cx="1758950" cy="1702435"/>
            </a:xfrm>
            <a:custGeom>
              <a:avLst/>
              <a:gdLst/>
              <a:ahLst/>
              <a:cxnLst/>
              <a:rect l="l" t="t" r="r" b="b"/>
              <a:pathLst>
                <a:path w="1758950" h="1702435">
                  <a:moveTo>
                    <a:pt x="0" y="851139"/>
                  </a:moveTo>
                  <a:lnTo>
                    <a:pt x="1301" y="804439"/>
                  </a:lnTo>
                  <a:lnTo>
                    <a:pt x="5160" y="758398"/>
                  </a:lnTo>
                  <a:lnTo>
                    <a:pt x="11509" y="713080"/>
                  </a:lnTo>
                  <a:lnTo>
                    <a:pt x="20283" y="668550"/>
                  </a:lnTo>
                  <a:lnTo>
                    <a:pt x="31413" y="624872"/>
                  </a:lnTo>
                  <a:lnTo>
                    <a:pt x="44832" y="582113"/>
                  </a:lnTo>
                  <a:lnTo>
                    <a:pt x="60474" y="540337"/>
                  </a:lnTo>
                  <a:lnTo>
                    <a:pt x="78272" y="499608"/>
                  </a:lnTo>
                  <a:lnTo>
                    <a:pt x="98157" y="459991"/>
                  </a:lnTo>
                  <a:lnTo>
                    <a:pt x="120064" y="421553"/>
                  </a:lnTo>
                  <a:lnTo>
                    <a:pt x="143926" y="384356"/>
                  </a:lnTo>
                  <a:lnTo>
                    <a:pt x="169674" y="348467"/>
                  </a:lnTo>
                  <a:lnTo>
                    <a:pt x="197242" y="313950"/>
                  </a:lnTo>
                  <a:lnTo>
                    <a:pt x="226564" y="280870"/>
                  </a:lnTo>
                  <a:lnTo>
                    <a:pt x="257572" y="249292"/>
                  </a:lnTo>
                  <a:lnTo>
                    <a:pt x="290198" y="219282"/>
                  </a:lnTo>
                  <a:lnTo>
                    <a:pt x="324377" y="190902"/>
                  </a:lnTo>
                  <a:lnTo>
                    <a:pt x="360040" y="164220"/>
                  </a:lnTo>
                  <a:lnTo>
                    <a:pt x="397121" y="139299"/>
                  </a:lnTo>
                  <a:lnTo>
                    <a:pt x="435553" y="116205"/>
                  </a:lnTo>
                  <a:lnTo>
                    <a:pt x="475268" y="95002"/>
                  </a:lnTo>
                  <a:lnTo>
                    <a:pt x="516200" y="75756"/>
                  </a:lnTo>
                  <a:lnTo>
                    <a:pt x="558282" y="58530"/>
                  </a:lnTo>
                  <a:lnTo>
                    <a:pt x="601446" y="43391"/>
                  </a:lnTo>
                  <a:lnTo>
                    <a:pt x="645625" y="30403"/>
                  </a:lnTo>
                  <a:lnTo>
                    <a:pt x="690753" y="19631"/>
                  </a:lnTo>
                  <a:lnTo>
                    <a:pt x="736762" y="11139"/>
                  </a:lnTo>
                  <a:lnTo>
                    <a:pt x="783585" y="4994"/>
                  </a:lnTo>
                  <a:lnTo>
                    <a:pt x="831155" y="1259"/>
                  </a:lnTo>
                  <a:lnTo>
                    <a:pt x="879406" y="0"/>
                  </a:lnTo>
                  <a:lnTo>
                    <a:pt x="927657" y="1259"/>
                  </a:lnTo>
                  <a:lnTo>
                    <a:pt x="975227" y="4994"/>
                  </a:lnTo>
                  <a:lnTo>
                    <a:pt x="1022050" y="11139"/>
                  </a:lnTo>
                  <a:lnTo>
                    <a:pt x="1068059" y="19631"/>
                  </a:lnTo>
                  <a:lnTo>
                    <a:pt x="1113187" y="30403"/>
                  </a:lnTo>
                  <a:lnTo>
                    <a:pt x="1157366" y="43391"/>
                  </a:lnTo>
                  <a:lnTo>
                    <a:pt x="1200530" y="58530"/>
                  </a:lnTo>
                  <a:lnTo>
                    <a:pt x="1242612" y="75756"/>
                  </a:lnTo>
                  <a:lnTo>
                    <a:pt x="1283544" y="95002"/>
                  </a:lnTo>
                  <a:lnTo>
                    <a:pt x="1323259" y="116205"/>
                  </a:lnTo>
                  <a:lnTo>
                    <a:pt x="1361691" y="139299"/>
                  </a:lnTo>
                  <a:lnTo>
                    <a:pt x="1398772" y="164220"/>
                  </a:lnTo>
                  <a:lnTo>
                    <a:pt x="1434435" y="190902"/>
                  </a:lnTo>
                  <a:lnTo>
                    <a:pt x="1468614" y="219282"/>
                  </a:lnTo>
                  <a:lnTo>
                    <a:pt x="1501240" y="249292"/>
                  </a:lnTo>
                  <a:lnTo>
                    <a:pt x="1532248" y="280870"/>
                  </a:lnTo>
                  <a:lnTo>
                    <a:pt x="1561569" y="313950"/>
                  </a:lnTo>
                  <a:lnTo>
                    <a:pt x="1589138" y="348467"/>
                  </a:lnTo>
                  <a:lnTo>
                    <a:pt x="1614886" y="384356"/>
                  </a:lnTo>
                  <a:lnTo>
                    <a:pt x="1638748" y="421553"/>
                  </a:lnTo>
                  <a:lnTo>
                    <a:pt x="1660655" y="459991"/>
                  </a:lnTo>
                  <a:lnTo>
                    <a:pt x="1680540" y="499608"/>
                  </a:lnTo>
                  <a:lnTo>
                    <a:pt x="1698338" y="540337"/>
                  </a:lnTo>
                  <a:lnTo>
                    <a:pt x="1713980" y="582113"/>
                  </a:lnTo>
                  <a:lnTo>
                    <a:pt x="1727399" y="624872"/>
                  </a:lnTo>
                  <a:lnTo>
                    <a:pt x="1738529" y="668550"/>
                  </a:lnTo>
                  <a:lnTo>
                    <a:pt x="1747303" y="713080"/>
                  </a:lnTo>
                  <a:lnTo>
                    <a:pt x="1753652" y="758398"/>
                  </a:lnTo>
                  <a:lnTo>
                    <a:pt x="1757511" y="804439"/>
                  </a:lnTo>
                  <a:lnTo>
                    <a:pt x="1758813" y="851139"/>
                  </a:lnTo>
                  <a:lnTo>
                    <a:pt x="1757511" y="897839"/>
                  </a:lnTo>
                  <a:lnTo>
                    <a:pt x="1753652" y="943880"/>
                  </a:lnTo>
                  <a:lnTo>
                    <a:pt x="1747303" y="989198"/>
                  </a:lnTo>
                  <a:lnTo>
                    <a:pt x="1738529" y="1033728"/>
                  </a:lnTo>
                  <a:lnTo>
                    <a:pt x="1727399" y="1077406"/>
                  </a:lnTo>
                  <a:lnTo>
                    <a:pt x="1713980" y="1120165"/>
                  </a:lnTo>
                  <a:lnTo>
                    <a:pt x="1698338" y="1161942"/>
                  </a:lnTo>
                  <a:lnTo>
                    <a:pt x="1680540" y="1202670"/>
                  </a:lnTo>
                  <a:lnTo>
                    <a:pt x="1660655" y="1242287"/>
                  </a:lnTo>
                  <a:lnTo>
                    <a:pt x="1638748" y="1280725"/>
                  </a:lnTo>
                  <a:lnTo>
                    <a:pt x="1614886" y="1317922"/>
                  </a:lnTo>
                  <a:lnTo>
                    <a:pt x="1589138" y="1353811"/>
                  </a:lnTo>
                  <a:lnTo>
                    <a:pt x="1561569" y="1388328"/>
                  </a:lnTo>
                  <a:lnTo>
                    <a:pt x="1532248" y="1421408"/>
                  </a:lnTo>
                  <a:lnTo>
                    <a:pt x="1501240" y="1452986"/>
                  </a:lnTo>
                  <a:lnTo>
                    <a:pt x="1468614" y="1482997"/>
                  </a:lnTo>
                  <a:lnTo>
                    <a:pt x="1434435" y="1511376"/>
                  </a:lnTo>
                  <a:lnTo>
                    <a:pt x="1398772" y="1538058"/>
                  </a:lnTo>
                  <a:lnTo>
                    <a:pt x="1361691" y="1562979"/>
                  </a:lnTo>
                  <a:lnTo>
                    <a:pt x="1323259" y="1586073"/>
                  </a:lnTo>
                  <a:lnTo>
                    <a:pt x="1283544" y="1607276"/>
                  </a:lnTo>
                  <a:lnTo>
                    <a:pt x="1242612" y="1626522"/>
                  </a:lnTo>
                  <a:lnTo>
                    <a:pt x="1200530" y="1643748"/>
                  </a:lnTo>
                  <a:lnTo>
                    <a:pt x="1157366" y="1658887"/>
                  </a:lnTo>
                  <a:lnTo>
                    <a:pt x="1113187" y="1671875"/>
                  </a:lnTo>
                  <a:lnTo>
                    <a:pt x="1068059" y="1682647"/>
                  </a:lnTo>
                  <a:lnTo>
                    <a:pt x="1022050" y="1691139"/>
                  </a:lnTo>
                  <a:lnTo>
                    <a:pt x="975227" y="1697284"/>
                  </a:lnTo>
                  <a:lnTo>
                    <a:pt x="927657" y="1701019"/>
                  </a:lnTo>
                  <a:lnTo>
                    <a:pt x="879406" y="1702279"/>
                  </a:lnTo>
                  <a:lnTo>
                    <a:pt x="831155" y="1701019"/>
                  </a:lnTo>
                  <a:lnTo>
                    <a:pt x="783585" y="1697284"/>
                  </a:lnTo>
                  <a:lnTo>
                    <a:pt x="736762" y="1691139"/>
                  </a:lnTo>
                  <a:lnTo>
                    <a:pt x="690753" y="1682647"/>
                  </a:lnTo>
                  <a:lnTo>
                    <a:pt x="645625" y="1671875"/>
                  </a:lnTo>
                  <a:lnTo>
                    <a:pt x="601446" y="1658887"/>
                  </a:lnTo>
                  <a:lnTo>
                    <a:pt x="558282" y="1643748"/>
                  </a:lnTo>
                  <a:lnTo>
                    <a:pt x="516200" y="1626522"/>
                  </a:lnTo>
                  <a:lnTo>
                    <a:pt x="475268" y="1607276"/>
                  </a:lnTo>
                  <a:lnTo>
                    <a:pt x="435553" y="1586073"/>
                  </a:lnTo>
                  <a:lnTo>
                    <a:pt x="397121" y="1562979"/>
                  </a:lnTo>
                  <a:lnTo>
                    <a:pt x="360040" y="1538058"/>
                  </a:lnTo>
                  <a:lnTo>
                    <a:pt x="324377" y="1511376"/>
                  </a:lnTo>
                  <a:lnTo>
                    <a:pt x="290198" y="1482997"/>
                  </a:lnTo>
                  <a:lnTo>
                    <a:pt x="257572" y="1452986"/>
                  </a:lnTo>
                  <a:lnTo>
                    <a:pt x="226564" y="1421408"/>
                  </a:lnTo>
                  <a:lnTo>
                    <a:pt x="197242" y="1388328"/>
                  </a:lnTo>
                  <a:lnTo>
                    <a:pt x="169674" y="1353811"/>
                  </a:lnTo>
                  <a:lnTo>
                    <a:pt x="143926" y="1317922"/>
                  </a:lnTo>
                  <a:lnTo>
                    <a:pt x="120064" y="1280725"/>
                  </a:lnTo>
                  <a:lnTo>
                    <a:pt x="98157" y="1242287"/>
                  </a:lnTo>
                  <a:lnTo>
                    <a:pt x="78272" y="1202670"/>
                  </a:lnTo>
                  <a:lnTo>
                    <a:pt x="60474" y="1161942"/>
                  </a:lnTo>
                  <a:lnTo>
                    <a:pt x="44832" y="1120165"/>
                  </a:lnTo>
                  <a:lnTo>
                    <a:pt x="31413" y="1077406"/>
                  </a:lnTo>
                  <a:lnTo>
                    <a:pt x="20283" y="1033728"/>
                  </a:lnTo>
                  <a:lnTo>
                    <a:pt x="11509" y="989198"/>
                  </a:lnTo>
                  <a:lnTo>
                    <a:pt x="5160" y="943880"/>
                  </a:lnTo>
                  <a:lnTo>
                    <a:pt x="1301" y="897839"/>
                  </a:lnTo>
                  <a:lnTo>
                    <a:pt x="0" y="851139"/>
                  </a:lnTo>
                  <a:close/>
                </a:path>
              </a:pathLst>
            </a:custGeom>
            <a:ln w="76200">
              <a:solidFill>
                <a:srgbClr val="BFBFBF"/>
              </a:solidFill>
            </a:ln>
          </p:spPr>
          <p:txBody>
            <a:bodyPr wrap="square" lIns="0" tIns="0" rIns="0" bIns="0" rtlCol="0"/>
            <a:lstStyle/>
            <a:p>
              <a:endParaRPr/>
            </a:p>
          </p:txBody>
        </p:sp>
      </p:grpSp>
      <p:sp>
        <p:nvSpPr>
          <p:cNvPr id="15" name="object 15"/>
          <p:cNvSpPr txBox="1"/>
          <p:nvPr/>
        </p:nvSpPr>
        <p:spPr>
          <a:xfrm>
            <a:off x="2859040" y="1735835"/>
            <a:ext cx="1075055" cy="659765"/>
          </a:xfrm>
          <a:prstGeom prst="rect">
            <a:avLst/>
          </a:prstGeom>
        </p:spPr>
        <p:txBody>
          <a:bodyPr vert="horz" wrap="square" lIns="0" tIns="15240" rIns="0" bIns="0" rtlCol="0">
            <a:spAutoFit/>
          </a:bodyPr>
          <a:lstStyle/>
          <a:p>
            <a:pPr marL="12065" marR="5080" indent="635" algn="ctr">
              <a:lnSpc>
                <a:spcPct val="98600"/>
              </a:lnSpc>
              <a:spcBef>
                <a:spcPts val="120"/>
              </a:spcBef>
            </a:pPr>
            <a:r>
              <a:rPr sz="1400" spc="-10" dirty="0">
                <a:solidFill>
                  <a:srgbClr val="72A033"/>
                </a:solidFill>
                <a:latin typeface="Georgia"/>
                <a:cs typeface="Georgia"/>
              </a:rPr>
              <a:t>Delicious Taste, Functionality</a:t>
            </a:r>
            <a:endParaRPr sz="1400">
              <a:latin typeface="Georgia"/>
              <a:cs typeface="Georgia"/>
            </a:endParaRPr>
          </a:p>
        </p:txBody>
      </p:sp>
      <p:sp>
        <p:nvSpPr>
          <p:cNvPr id="16" name="object 16"/>
          <p:cNvSpPr txBox="1"/>
          <p:nvPr/>
        </p:nvSpPr>
        <p:spPr>
          <a:xfrm>
            <a:off x="2059233" y="3058667"/>
            <a:ext cx="1105535" cy="656590"/>
          </a:xfrm>
          <a:prstGeom prst="rect">
            <a:avLst/>
          </a:prstGeom>
        </p:spPr>
        <p:txBody>
          <a:bodyPr vert="horz" wrap="square" lIns="0" tIns="17145" rIns="0" bIns="0" rtlCol="0">
            <a:spAutoFit/>
          </a:bodyPr>
          <a:lstStyle/>
          <a:p>
            <a:pPr marL="12700" marR="5080" algn="ctr">
              <a:lnSpc>
                <a:spcPct val="97900"/>
              </a:lnSpc>
              <a:spcBef>
                <a:spcPts val="135"/>
              </a:spcBef>
            </a:pPr>
            <a:r>
              <a:rPr sz="1400" spc="-10" dirty="0">
                <a:solidFill>
                  <a:srgbClr val="EF4C37"/>
                </a:solidFill>
                <a:latin typeface="Georgia"/>
                <a:cs typeface="Georgia"/>
              </a:rPr>
              <a:t>Quality, Nutrition, Sustainability</a:t>
            </a:r>
            <a:endParaRPr sz="1400">
              <a:latin typeface="Georgia"/>
              <a:cs typeface="Georgia"/>
            </a:endParaRPr>
          </a:p>
        </p:txBody>
      </p:sp>
      <p:sp>
        <p:nvSpPr>
          <p:cNvPr id="17" name="object 17"/>
          <p:cNvSpPr txBox="1"/>
          <p:nvPr/>
        </p:nvSpPr>
        <p:spPr>
          <a:xfrm>
            <a:off x="3910101" y="3204972"/>
            <a:ext cx="600710" cy="440055"/>
          </a:xfrm>
          <a:prstGeom prst="rect">
            <a:avLst/>
          </a:prstGeom>
        </p:spPr>
        <p:txBody>
          <a:bodyPr vert="horz" wrap="square" lIns="0" tIns="29845" rIns="0" bIns="0" rtlCol="0">
            <a:spAutoFit/>
          </a:bodyPr>
          <a:lstStyle/>
          <a:p>
            <a:pPr marL="12700" marR="5080">
              <a:lnSpc>
                <a:spcPts val="1580"/>
              </a:lnSpc>
              <a:spcBef>
                <a:spcPts val="235"/>
              </a:spcBef>
            </a:pPr>
            <a:r>
              <a:rPr sz="1400" dirty="0">
                <a:solidFill>
                  <a:srgbClr val="7F7F7F"/>
                </a:solidFill>
                <a:latin typeface="Georgia"/>
                <a:cs typeface="Georgia"/>
              </a:rPr>
              <a:t>Cost</a:t>
            </a:r>
            <a:r>
              <a:rPr sz="1400" spc="-10" dirty="0">
                <a:solidFill>
                  <a:srgbClr val="7F7F7F"/>
                </a:solidFill>
                <a:latin typeface="Georgia"/>
                <a:cs typeface="Georgia"/>
              </a:rPr>
              <a:t> </a:t>
            </a:r>
            <a:r>
              <a:rPr sz="1400" spc="-50" dirty="0">
                <a:solidFill>
                  <a:srgbClr val="7F7F7F"/>
                </a:solidFill>
                <a:latin typeface="Georgia"/>
                <a:cs typeface="Georgia"/>
              </a:rPr>
              <a:t>&amp; </a:t>
            </a:r>
            <a:r>
              <a:rPr sz="1400" spc="-10" dirty="0">
                <a:solidFill>
                  <a:srgbClr val="7F7F7F"/>
                </a:solidFill>
                <a:latin typeface="Georgia"/>
                <a:cs typeface="Georgia"/>
              </a:rPr>
              <a:t>Margin</a:t>
            </a:r>
            <a:endParaRPr sz="1400">
              <a:latin typeface="Georgia"/>
              <a:cs typeface="Georgia"/>
            </a:endParaRPr>
          </a:p>
        </p:txBody>
      </p:sp>
      <p:sp>
        <p:nvSpPr>
          <p:cNvPr id="18" name="object 18"/>
          <p:cNvSpPr txBox="1"/>
          <p:nvPr/>
        </p:nvSpPr>
        <p:spPr>
          <a:xfrm>
            <a:off x="5974704" y="1922779"/>
            <a:ext cx="1136015" cy="577215"/>
          </a:xfrm>
          <a:prstGeom prst="rect">
            <a:avLst/>
          </a:prstGeom>
        </p:spPr>
        <p:txBody>
          <a:bodyPr vert="horz" wrap="square" lIns="0" tIns="9525" rIns="0" bIns="0" rtlCol="0">
            <a:spAutoFit/>
          </a:bodyPr>
          <a:lstStyle/>
          <a:p>
            <a:pPr marL="97155" marR="5080" indent="-85090">
              <a:lnSpc>
                <a:spcPct val="101099"/>
              </a:lnSpc>
              <a:spcBef>
                <a:spcPts val="75"/>
              </a:spcBef>
            </a:pPr>
            <a:r>
              <a:rPr sz="1800" strike="sngStrike" spc="-10" dirty="0">
                <a:latin typeface="Georgia"/>
                <a:cs typeface="Georgia"/>
              </a:rPr>
              <a:t>Competing</a:t>
            </a:r>
            <a:r>
              <a:rPr sz="1800" strike="noStrike" spc="-10" dirty="0">
                <a:latin typeface="Georgia"/>
                <a:cs typeface="Georgia"/>
              </a:rPr>
              <a:t> </a:t>
            </a:r>
            <a:r>
              <a:rPr sz="1800" strike="sngStrike" spc="-10" dirty="0">
                <a:latin typeface="Georgia"/>
                <a:cs typeface="Georgia"/>
              </a:rPr>
              <a:t>Priorities</a:t>
            </a:r>
            <a:endParaRPr sz="1800">
              <a:latin typeface="Georgia"/>
              <a:cs typeface="Georgia"/>
            </a:endParaRPr>
          </a:p>
        </p:txBody>
      </p:sp>
      <p:sp>
        <p:nvSpPr>
          <p:cNvPr id="19" name="object 19"/>
          <p:cNvSpPr txBox="1"/>
          <p:nvPr/>
        </p:nvSpPr>
        <p:spPr>
          <a:xfrm>
            <a:off x="5979467" y="2799079"/>
            <a:ext cx="1127125" cy="345440"/>
          </a:xfrm>
          <a:prstGeom prst="rect">
            <a:avLst/>
          </a:prstGeom>
        </p:spPr>
        <p:txBody>
          <a:bodyPr vert="horz" wrap="square" lIns="0" tIns="12700" rIns="0" bIns="0" rtlCol="0">
            <a:spAutoFit/>
          </a:bodyPr>
          <a:lstStyle/>
          <a:p>
            <a:pPr marL="12700">
              <a:lnSpc>
                <a:spcPct val="100000"/>
              </a:lnSpc>
              <a:spcBef>
                <a:spcPts val="100"/>
              </a:spcBef>
            </a:pPr>
            <a:r>
              <a:rPr sz="2100" b="1" spc="-10" dirty="0">
                <a:latin typeface="Georgia"/>
                <a:cs typeface="Georgia"/>
              </a:rPr>
              <a:t>Synergy</a:t>
            </a:r>
            <a:endParaRPr sz="2100">
              <a:latin typeface="Georgia"/>
              <a:cs typeface="Georgia"/>
            </a:endParaRPr>
          </a:p>
        </p:txBody>
      </p:sp>
      <p:grpSp>
        <p:nvGrpSpPr>
          <p:cNvPr id="20" name="object 20"/>
          <p:cNvGrpSpPr/>
          <p:nvPr/>
        </p:nvGrpSpPr>
        <p:grpSpPr>
          <a:xfrm>
            <a:off x="3328415" y="2889504"/>
            <a:ext cx="2554605" cy="234950"/>
            <a:chOff x="3328415" y="2889504"/>
            <a:chExt cx="2554605" cy="234950"/>
          </a:xfrm>
        </p:grpSpPr>
        <p:pic>
          <p:nvPicPr>
            <p:cNvPr id="21" name="object 21"/>
            <p:cNvPicPr/>
            <p:nvPr/>
          </p:nvPicPr>
          <p:blipFill>
            <a:blip r:embed="rId5" cstate="print"/>
            <a:stretch>
              <a:fillRect/>
            </a:stretch>
          </p:blipFill>
          <p:spPr>
            <a:xfrm>
              <a:off x="3328415" y="2889504"/>
              <a:ext cx="2554224" cy="234695"/>
            </a:xfrm>
            <a:prstGeom prst="rect">
              <a:avLst/>
            </a:prstGeom>
          </p:spPr>
        </p:pic>
        <p:sp>
          <p:nvSpPr>
            <p:cNvPr id="22" name="object 22"/>
            <p:cNvSpPr/>
            <p:nvPr/>
          </p:nvSpPr>
          <p:spPr>
            <a:xfrm>
              <a:off x="3448043" y="2948602"/>
              <a:ext cx="2393315" cy="76200"/>
            </a:xfrm>
            <a:custGeom>
              <a:avLst/>
              <a:gdLst/>
              <a:ahLst/>
              <a:cxnLst/>
              <a:rect l="l" t="t" r="r" b="b"/>
              <a:pathLst>
                <a:path w="2393315" h="76200">
                  <a:moveTo>
                    <a:pt x="76200" y="0"/>
                  </a:moveTo>
                  <a:lnTo>
                    <a:pt x="0" y="38100"/>
                  </a:lnTo>
                  <a:lnTo>
                    <a:pt x="76200" y="76200"/>
                  </a:lnTo>
                  <a:lnTo>
                    <a:pt x="59266" y="50800"/>
                  </a:lnTo>
                  <a:lnTo>
                    <a:pt x="50800" y="50800"/>
                  </a:lnTo>
                  <a:lnTo>
                    <a:pt x="50800" y="25400"/>
                  </a:lnTo>
                  <a:lnTo>
                    <a:pt x="59267" y="25398"/>
                  </a:lnTo>
                  <a:lnTo>
                    <a:pt x="76200" y="0"/>
                  </a:lnTo>
                  <a:close/>
                </a:path>
                <a:path w="2393315" h="76200">
                  <a:moveTo>
                    <a:pt x="50800" y="38100"/>
                  </a:moveTo>
                  <a:lnTo>
                    <a:pt x="50800" y="50800"/>
                  </a:lnTo>
                  <a:lnTo>
                    <a:pt x="59266" y="50799"/>
                  </a:lnTo>
                  <a:lnTo>
                    <a:pt x="50800" y="38100"/>
                  </a:lnTo>
                  <a:close/>
                </a:path>
                <a:path w="2393315" h="76200">
                  <a:moveTo>
                    <a:pt x="59266" y="50799"/>
                  </a:moveTo>
                  <a:lnTo>
                    <a:pt x="50800" y="50800"/>
                  </a:lnTo>
                  <a:lnTo>
                    <a:pt x="59266" y="50800"/>
                  </a:lnTo>
                  <a:close/>
                </a:path>
                <a:path w="2393315" h="76200">
                  <a:moveTo>
                    <a:pt x="2393161" y="25398"/>
                  </a:moveTo>
                  <a:lnTo>
                    <a:pt x="59266" y="25400"/>
                  </a:lnTo>
                  <a:lnTo>
                    <a:pt x="50800" y="38100"/>
                  </a:lnTo>
                  <a:lnTo>
                    <a:pt x="59266" y="50799"/>
                  </a:lnTo>
                  <a:lnTo>
                    <a:pt x="2393161" y="50798"/>
                  </a:lnTo>
                  <a:lnTo>
                    <a:pt x="2393161" y="25398"/>
                  </a:lnTo>
                  <a:close/>
                </a:path>
                <a:path w="2393315" h="76200">
                  <a:moveTo>
                    <a:pt x="59266" y="25399"/>
                  </a:moveTo>
                  <a:lnTo>
                    <a:pt x="50800" y="25400"/>
                  </a:lnTo>
                  <a:lnTo>
                    <a:pt x="50800" y="38100"/>
                  </a:lnTo>
                  <a:lnTo>
                    <a:pt x="59266" y="25399"/>
                  </a:lnTo>
                  <a:close/>
                </a:path>
              </a:pathLst>
            </a:custGeom>
            <a:solidFill>
              <a:srgbClr val="000000"/>
            </a:solidFill>
          </p:spPr>
          <p:txBody>
            <a:bodyPr wrap="square" lIns="0" tIns="0" rIns="0" bIns="0" rtlCol="0"/>
            <a:lstStyle/>
            <a:p>
              <a:endParaRPr/>
            </a:p>
          </p:txBody>
        </p:sp>
      </p:grpSp>
      <p:sp>
        <p:nvSpPr>
          <p:cNvPr id="23" name="object 23"/>
          <p:cNvSpPr txBox="1"/>
          <p:nvPr/>
        </p:nvSpPr>
        <p:spPr>
          <a:xfrm>
            <a:off x="8600971" y="4832389"/>
            <a:ext cx="187325"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solidFill>
                  <a:srgbClr val="7F7F7F"/>
                </a:solidFill>
                <a:latin typeface="Arial"/>
                <a:cs typeface="Arial"/>
              </a:rPr>
              <a:t>12</a:t>
            </a:fld>
            <a:endParaRPr sz="7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1386840"/>
            <a:chOff x="0" y="0"/>
            <a:chExt cx="9144000" cy="1386840"/>
          </a:xfrm>
        </p:grpSpPr>
        <p:sp>
          <p:nvSpPr>
            <p:cNvPr id="3" name="object 3"/>
            <p:cNvSpPr/>
            <p:nvPr/>
          </p:nvSpPr>
          <p:spPr>
            <a:xfrm>
              <a:off x="0" y="0"/>
              <a:ext cx="9144000" cy="988694"/>
            </a:xfrm>
            <a:custGeom>
              <a:avLst/>
              <a:gdLst/>
              <a:ahLst/>
              <a:cxnLst/>
              <a:rect l="l" t="t" r="r" b="b"/>
              <a:pathLst>
                <a:path w="9144000" h="988694">
                  <a:moveTo>
                    <a:pt x="9144000" y="0"/>
                  </a:moveTo>
                  <a:lnTo>
                    <a:pt x="0" y="0"/>
                  </a:lnTo>
                  <a:lnTo>
                    <a:pt x="0" y="988404"/>
                  </a:lnTo>
                  <a:lnTo>
                    <a:pt x="9144000" y="988404"/>
                  </a:lnTo>
                  <a:lnTo>
                    <a:pt x="9144000" y="0"/>
                  </a:lnTo>
                  <a:close/>
                </a:path>
              </a:pathLst>
            </a:custGeom>
            <a:solidFill>
              <a:srgbClr val="5E9942"/>
            </a:solidFill>
          </p:spPr>
          <p:txBody>
            <a:bodyPr wrap="square" lIns="0" tIns="0" rIns="0" bIns="0" rtlCol="0"/>
            <a:lstStyle/>
            <a:p>
              <a:endParaRPr/>
            </a:p>
          </p:txBody>
        </p:sp>
        <p:pic>
          <p:nvPicPr>
            <p:cNvPr id="4" name="object 4"/>
            <p:cNvPicPr/>
            <p:nvPr/>
          </p:nvPicPr>
          <p:blipFill>
            <a:blip r:embed="rId2" cstate="print"/>
            <a:stretch>
              <a:fillRect/>
            </a:stretch>
          </p:blipFill>
          <p:spPr>
            <a:xfrm>
              <a:off x="7656576" y="222504"/>
              <a:ext cx="1167383" cy="1164336"/>
            </a:xfrm>
            <a:prstGeom prst="rect">
              <a:avLst/>
            </a:prstGeom>
          </p:spPr>
        </p:pic>
      </p:grpSp>
      <p:grpSp>
        <p:nvGrpSpPr>
          <p:cNvPr id="5" name="object 5"/>
          <p:cNvGrpSpPr/>
          <p:nvPr/>
        </p:nvGrpSpPr>
        <p:grpSpPr>
          <a:xfrm>
            <a:off x="497279" y="4776415"/>
            <a:ext cx="8352155" cy="227965"/>
            <a:chOff x="497279" y="4776415"/>
            <a:chExt cx="8352155" cy="227965"/>
          </a:xfrm>
        </p:grpSpPr>
        <p:sp>
          <p:nvSpPr>
            <p:cNvPr id="6" name="object 6"/>
            <p:cNvSpPr/>
            <p:nvPr/>
          </p:nvSpPr>
          <p:spPr>
            <a:xfrm>
              <a:off x="497279" y="4890281"/>
              <a:ext cx="8042909" cy="0"/>
            </a:xfrm>
            <a:custGeom>
              <a:avLst/>
              <a:gdLst/>
              <a:ahLst/>
              <a:cxnLst/>
              <a:rect l="l" t="t" r="r" b="b"/>
              <a:pathLst>
                <a:path w="8042909">
                  <a:moveTo>
                    <a:pt x="0" y="0"/>
                  </a:moveTo>
                  <a:lnTo>
                    <a:pt x="8042564" y="1"/>
                  </a:lnTo>
                </a:path>
              </a:pathLst>
            </a:custGeom>
            <a:ln w="9525">
              <a:solidFill>
                <a:srgbClr val="000000"/>
              </a:solidFill>
            </a:ln>
          </p:spPr>
          <p:txBody>
            <a:bodyPr wrap="square" lIns="0" tIns="0" rIns="0" bIns="0" rtlCol="0"/>
            <a:lstStyle/>
            <a:p>
              <a:endParaRPr/>
            </a:p>
          </p:txBody>
        </p:sp>
        <p:sp>
          <p:nvSpPr>
            <p:cNvPr id="7" name="object 7"/>
            <p:cNvSpPr/>
            <p:nvPr/>
          </p:nvSpPr>
          <p:spPr>
            <a:xfrm>
              <a:off x="8532421" y="4781177"/>
              <a:ext cx="311785" cy="218440"/>
            </a:xfrm>
            <a:custGeom>
              <a:avLst/>
              <a:gdLst/>
              <a:ahLst/>
              <a:cxnLst/>
              <a:rect l="l" t="t" r="r" b="b"/>
              <a:pathLst>
                <a:path w="311784" h="218439">
                  <a:moveTo>
                    <a:pt x="0" y="109104"/>
                  </a:moveTo>
                  <a:lnTo>
                    <a:pt x="30072" y="44668"/>
                  </a:lnTo>
                  <a:lnTo>
                    <a:pt x="63812" y="21050"/>
                  </a:lnTo>
                  <a:lnTo>
                    <a:pt x="106598" y="5562"/>
                  </a:lnTo>
                  <a:lnTo>
                    <a:pt x="155863" y="0"/>
                  </a:lnTo>
                  <a:lnTo>
                    <a:pt x="205128" y="5562"/>
                  </a:lnTo>
                  <a:lnTo>
                    <a:pt x="247914" y="21050"/>
                  </a:lnTo>
                  <a:lnTo>
                    <a:pt x="281654" y="44668"/>
                  </a:lnTo>
                  <a:lnTo>
                    <a:pt x="303780" y="74619"/>
                  </a:lnTo>
                  <a:lnTo>
                    <a:pt x="311727" y="109104"/>
                  </a:lnTo>
                  <a:lnTo>
                    <a:pt x="303780" y="143589"/>
                  </a:lnTo>
                  <a:lnTo>
                    <a:pt x="281654" y="173540"/>
                  </a:lnTo>
                  <a:lnTo>
                    <a:pt x="247914" y="197158"/>
                  </a:lnTo>
                  <a:lnTo>
                    <a:pt x="205128" y="212646"/>
                  </a:lnTo>
                  <a:lnTo>
                    <a:pt x="155863" y="218209"/>
                  </a:lnTo>
                  <a:lnTo>
                    <a:pt x="106598" y="212646"/>
                  </a:lnTo>
                  <a:lnTo>
                    <a:pt x="63812" y="197158"/>
                  </a:lnTo>
                  <a:lnTo>
                    <a:pt x="30072" y="173540"/>
                  </a:lnTo>
                  <a:lnTo>
                    <a:pt x="7946" y="143589"/>
                  </a:lnTo>
                  <a:lnTo>
                    <a:pt x="0" y="109104"/>
                  </a:lnTo>
                  <a:close/>
                </a:path>
              </a:pathLst>
            </a:custGeom>
            <a:ln w="9525">
              <a:solidFill>
                <a:srgbClr val="000000"/>
              </a:solidFill>
            </a:ln>
          </p:spPr>
          <p:txBody>
            <a:bodyPr wrap="square" lIns="0" tIns="0" rIns="0" bIns="0" rtlCol="0"/>
            <a:lstStyle/>
            <a:p>
              <a:endParaRPr/>
            </a:p>
          </p:txBody>
        </p:sp>
      </p:grpSp>
      <p:sp>
        <p:nvSpPr>
          <p:cNvPr id="8" name="object 8"/>
          <p:cNvSpPr txBox="1">
            <a:spLocks noGrp="1"/>
          </p:cNvSpPr>
          <p:nvPr>
            <p:ph type="title"/>
          </p:nvPr>
        </p:nvSpPr>
        <p:spPr>
          <a:xfrm>
            <a:off x="-1" y="207910"/>
            <a:ext cx="6986905" cy="657225"/>
          </a:xfrm>
          <a:prstGeom prst="rect">
            <a:avLst/>
          </a:prstGeom>
          <a:solidFill>
            <a:srgbClr val="FFCC33"/>
          </a:solidFill>
        </p:spPr>
        <p:txBody>
          <a:bodyPr vert="horz" wrap="square" lIns="0" tIns="187325" rIns="0" bIns="0" rtlCol="0">
            <a:spAutoFit/>
          </a:bodyPr>
          <a:lstStyle/>
          <a:p>
            <a:pPr marL="593725">
              <a:lnSpc>
                <a:spcPct val="100000"/>
              </a:lnSpc>
              <a:spcBef>
                <a:spcPts val="1475"/>
              </a:spcBef>
            </a:pPr>
            <a:r>
              <a:rPr sz="2000" b="1" dirty="0">
                <a:solidFill>
                  <a:srgbClr val="495928"/>
                </a:solidFill>
                <a:latin typeface="Georgia"/>
                <a:cs typeface="Georgia"/>
              </a:rPr>
              <a:t>Design</a:t>
            </a:r>
            <a:r>
              <a:rPr sz="2000" b="1" spc="-25" dirty="0">
                <a:solidFill>
                  <a:srgbClr val="495928"/>
                </a:solidFill>
                <a:latin typeface="Georgia"/>
                <a:cs typeface="Georgia"/>
              </a:rPr>
              <a:t> </a:t>
            </a:r>
            <a:r>
              <a:rPr sz="2000" b="1" dirty="0">
                <a:solidFill>
                  <a:srgbClr val="495928"/>
                </a:solidFill>
                <a:latin typeface="Georgia"/>
                <a:cs typeface="Georgia"/>
              </a:rPr>
              <a:t>to</a:t>
            </a:r>
            <a:r>
              <a:rPr sz="2000" b="1" spc="-15" dirty="0">
                <a:solidFill>
                  <a:srgbClr val="495928"/>
                </a:solidFill>
                <a:latin typeface="Georgia"/>
                <a:cs typeface="Georgia"/>
              </a:rPr>
              <a:t> </a:t>
            </a:r>
            <a:r>
              <a:rPr sz="2000" b="1" dirty="0">
                <a:solidFill>
                  <a:srgbClr val="495928"/>
                </a:solidFill>
                <a:latin typeface="Georgia"/>
                <a:cs typeface="Georgia"/>
              </a:rPr>
              <a:t>Consumer</a:t>
            </a:r>
            <a:r>
              <a:rPr sz="2000" b="1" spc="-15" dirty="0">
                <a:solidFill>
                  <a:srgbClr val="495928"/>
                </a:solidFill>
                <a:latin typeface="Georgia"/>
                <a:cs typeface="Georgia"/>
              </a:rPr>
              <a:t> </a:t>
            </a:r>
            <a:r>
              <a:rPr sz="2000" b="1" dirty="0">
                <a:solidFill>
                  <a:srgbClr val="495928"/>
                </a:solidFill>
                <a:latin typeface="Georgia"/>
                <a:cs typeface="Georgia"/>
              </a:rPr>
              <a:t>Value</a:t>
            </a:r>
            <a:r>
              <a:rPr sz="2000" b="1" spc="-20" dirty="0">
                <a:solidFill>
                  <a:srgbClr val="495928"/>
                </a:solidFill>
                <a:latin typeface="Georgia"/>
                <a:cs typeface="Georgia"/>
              </a:rPr>
              <a:t> </a:t>
            </a:r>
            <a:r>
              <a:rPr sz="2000" b="1" spc="-10" dirty="0">
                <a:solidFill>
                  <a:srgbClr val="495928"/>
                </a:solidFill>
                <a:latin typeface="Georgia"/>
                <a:cs typeface="Georgia"/>
              </a:rPr>
              <a:t>Approach</a:t>
            </a:r>
            <a:endParaRPr sz="2000">
              <a:latin typeface="Georgia"/>
              <a:cs typeface="Georgia"/>
            </a:endParaRPr>
          </a:p>
        </p:txBody>
      </p:sp>
      <p:sp>
        <p:nvSpPr>
          <p:cNvPr id="14" name="object 14"/>
          <p:cNvSpPr txBox="1"/>
          <p:nvPr/>
        </p:nvSpPr>
        <p:spPr>
          <a:xfrm>
            <a:off x="8600971" y="4832389"/>
            <a:ext cx="187325"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solidFill>
                  <a:srgbClr val="7F7F7F"/>
                </a:solidFill>
                <a:latin typeface="Arial"/>
                <a:cs typeface="Arial"/>
              </a:rPr>
              <a:t>13</a:t>
            </a:fld>
            <a:endParaRPr sz="700">
              <a:latin typeface="Arial"/>
              <a:cs typeface="Arial"/>
            </a:endParaRPr>
          </a:p>
        </p:txBody>
      </p:sp>
      <p:sp>
        <p:nvSpPr>
          <p:cNvPr id="9" name="object 9"/>
          <p:cNvSpPr txBox="1"/>
          <p:nvPr/>
        </p:nvSpPr>
        <p:spPr>
          <a:xfrm>
            <a:off x="3354871" y="1721152"/>
            <a:ext cx="2380615" cy="829944"/>
          </a:xfrm>
          <a:prstGeom prst="rect">
            <a:avLst/>
          </a:prstGeom>
          <a:solidFill>
            <a:srgbClr val="467231"/>
          </a:solidFill>
          <a:ln w="9525">
            <a:solidFill>
              <a:srgbClr val="000000"/>
            </a:solidFill>
          </a:ln>
        </p:spPr>
        <p:txBody>
          <a:bodyPr vert="horz" wrap="square" lIns="0" tIns="243204" rIns="0" bIns="0" rtlCol="0">
            <a:spAutoFit/>
          </a:bodyPr>
          <a:lstStyle/>
          <a:p>
            <a:pPr marL="443865">
              <a:lnSpc>
                <a:spcPct val="100000"/>
              </a:lnSpc>
              <a:spcBef>
                <a:spcPts val="1914"/>
              </a:spcBef>
            </a:pPr>
            <a:r>
              <a:rPr sz="2100" dirty="0">
                <a:solidFill>
                  <a:srgbClr val="FFFFFF"/>
                </a:solidFill>
                <a:latin typeface="Georgia"/>
                <a:cs typeface="Georgia"/>
              </a:rPr>
              <a:t>Cost</a:t>
            </a:r>
            <a:r>
              <a:rPr sz="2100" spc="15" dirty="0">
                <a:solidFill>
                  <a:srgbClr val="FFFFFF"/>
                </a:solidFill>
                <a:latin typeface="Georgia"/>
                <a:cs typeface="Georgia"/>
              </a:rPr>
              <a:t> </a:t>
            </a:r>
            <a:r>
              <a:rPr sz="2100" spc="-10" dirty="0">
                <a:solidFill>
                  <a:srgbClr val="FFFFFF"/>
                </a:solidFill>
                <a:latin typeface="Georgia"/>
                <a:cs typeface="Georgia"/>
              </a:rPr>
              <a:t>Savings</a:t>
            </a:r>
            <a:endParaRPr sz="2100">
              <a:latin typeface="Georgia"/>
              <a:cs typeface="Georgia"/>
            </a:endParaRPr>
          </a:p>
        </p:txBody>
      </p:sp>
      <p:sp>
        <p:nvSpPr>
          <p:cNvPr id="10" name="object 10"/>
          <p:cNvSpPr txBox="1"/>
          <p:nvPr/>
        </p:nvSpPr>
        <p:spPr>
          <a:xfrm>
            <a:off x="527142" y="1721152"/>
            <a:ext cx="2380615" cy="829944"/>
          </a:xfrm>
          <a:prstGeom prst="rect">
            <a:avLst/>
          </a:prstGeom>
          <a:solidFill>
            <a:srgbClr val="467231"/>
          </a:solidFill>
          <a:ln w="9525">
            <a:solidFill>
              <a:srgbClr val="000000"/>
            </a:solidFill>
          </a:ln>
        </p:spPr>
        <p:txBody>
          <a:bodyPr vert="horz" wrap="square" lIns="0" tIns="243204" rIns="0" bIns="0" rtlCol="0">
            <a:spAutoFit/>
          </a:bodyPr>
          <a:lstStyle/>
          <a:p>
            <a:pPr marL="539750">
              <a:lnSpc>
                <a:spcPct val="100000"/>
              </a:lnSpc>
              <a:spcBef>
                <a:spcPts val="1914"/>
              </a:spcBef>
            </a:pPr>
            <a:r>
              <a:rPr sz="2100" spc="-10" dirty="0">
                <a:solidFill>
                  <a:srgbClr val="FFFFFF"/>
                </a:solidFill>
                <a:latin typeface="Georgia"/>
                <a:cs typeface="Georgia"/>
              </a:rPr>
              <a:t>Innovation</a:t>
            </a:r>
            <a:endParaRPr sz="2100">
              <a:latin typeface="Georgia"/>
              <a:cs typeface="Georgia"/>
            </a:endParaRPr>
          </a:p>
        </p:txBody>
      </p:sp>
      <p:sp>
        <p:nvSpPr>
          <p:cNvPr id="11" name="object 11"/>
          <p:cNvSpPr txBox="1"/>
          <p:nvPr/>
        </p:nvSpPr>
        <p:spPr>
          <a:xfrm>
            <a:off x="6182601" y="1721152"/>
            <a:ext cx="2380615" cy="829944"/>
          </a:xfrm>
          <a:prstGeom prst="rect">
            <a:avLst/>
          </a:prstGeom>
          <a:solidFill>
            <a:srgbClr val="467231"/>
          </a:solidFill>
          <a:ln w="9525">
            <a:solidFill>
              <a:srgbClr val="000000"/>
            </a:solidFill>
          </a:ln>
        </p:spPr>
        <p:txBody>
          <a:bodyPr vert="horz" wrap="square" lIns="0" tIns="243204" rIns="0" bIns="0" rtlCol="0">
            <a:spAutoFit/>
          </a:bodyPr>
          <a:lstStyle/>
          <a:p>
            <a:pPr marL="222250">
              <a:lnSpc>
                <a:spcPct val="100000"/>
              </a:lnSpc>
              <a:spcBef>
                <a:spcPts val="1914"/>
              </a:spcBef>
            </a:pPr>
            <a:r>
              <a:rPr sz="2100" dirty="0">
                <a:solidFill>
                  <a:srgbClr val="FFFFFF"/>
                </a:solidFill>
                <a:latin typeface="Georgia"/>
                <a:cs typeface="Georgia"/>
              </a:rPr>
              <a:t>Quality</a:t>
            </a:r>
            <a:r>
              <a:rPr sz="2100" spc="-10" dirty="0">
                <a:solidFill>
                  <a:srgbClr val="FFFFFF"/>
                </a:solidFill>
                <a:latin typeface="Georgia"/>
                <a:cs typeface="Georgia"/>
              </a:rPr>
              <a:t> Improve</a:t>
            </a:r>
            <a:endParaRPr sz="2100">
              <a:latin typeface="Georgia"/>
              <a:cs typeface="Georgia"/>
            </a:endParaRPr>
          </a:p>
        </p:txBody>
      </p:sp>
      <p:sp>
        <p:nvSpPr>
          <p:cNvPr id="12" name="object 12"/>
          <p:cNvSpPr txBox="1"/>
          <p:nvPr/>
        </p:nvSpPr>
        <p:spPr>
          <a:xfrm>
            <a:off x="4868749" y="3372086"/>
            <a:ext cx="2380615" cy="829944"/>
          </a:xfrm>
          <a:prstGeom prst="rect">
            <a:avLst/>
          </a:prstGeom>
          <a:solidFill>
            <a:srgbClr val="467231"/>
          </a:solidFill>
          <a:ln w="9525">
            <a:solidFill>
              <a:srgbClr val="000000"/>
            </a:solidFill>
          </a:ln>
        </p:spPr>
        <p:txBody>
          <a:bodyPr vert="horz" wrap="square" lIns="0" tIns="241300" rIns="0" bIns="0" rtlCol="0">
            <a:spAutoFit/>
          </a:bodyPr>
          <a:lstStyle/>
          <a:p>
            <a:pPr marL="588010">
              <a:lnSpc>
                <a:spcPct val="100000"/>
              </a:lnSpc>
              <a:spcBef>
                <a:spcPts val="1900"/>
              </a:spcBef>
            </a:pPr>
            <a:r>
              <a:rPr sz="2100" spc="-10" dirty="0">
                <a:solidFill>
                  <a:srgbClr val="FFFFFF"/>
                </a:solidFill>
                <a:latin typeface="Georgia"/>
                <a:cs typeface="Georgia"/>
              </a:rPr>
              <a:t>Packaging</a:t>
            </a:r>
            <a:endParaRPr sz="2100">
              <a:latin typeface="Georgia"/>
              <a:cs typeface="Georgia"/>
            </a:endParaRPr>
          </a:p>
        </p:txBody>
      </p:sp>
      <p:sp>
        <p:nvSpPr>
          <p:cNvPr id="13" name="object 13"/>
          <p:cNvSpPr txBox="1"/>
          <p:nvPr/>
        </p:nvSpPr>
        <p:spPr>
          <a:xfrm>
            <a:off x="1945924" y="3372086"/>
            <a:ext cx="2380615" cy="829944"/>
          </a:xfrm>
          <a:prstGeom prst="rect">
            <a:avLst/>
          </a:prstGeom>
          <a:solidFill>
            <a:srgbClr val="467231"/>
          </a:solidFill>
          <a:ln w="9525">
            <a:solidFill>
              <a:srgbClr val="000000"/>
            </a:solidFill>
          </a:ln>
        </p:spPr>
        <p:txBody>
          <a:bodyPr vert="horz" wrap="square" lIns="0" tIns="241300" rIns="0" bIns="0" rtlCol="0">
            <a:spAutoFit/>
          </a:bodyPr>
          <a:lstStyle/>
          <a:p>
            <a:pPr marL="722630">
              <a:lnSpc>
                <a:spcPct val="100000"/>
              </a:lnSpc>
              <a:spcBef>
                <a:spcPts val="1900"/>
              </a:spcBef>
            </a:pPr>
            <a:r>
              <a:rPr sz="2100" spc="-10" dirty="0">
                <a:solidFill>
                  <a:srgbClr val="FFFFFF"/>
                </a:solidFill>
                <a:latin typeface="Georgia"/>
                <a:cs typeface="Georgia"/>
              </a:rPr>
              <a:t>Product</a:t>
            </a:r>
            <a:endParaRPr sz="2100">
              <a:latin typeface="Georgia"/>
              <a:cs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746759"/>
            <a:ext cx="1865376" cy="1865376"/>
          </a:xfrm>
          <a:prstGeom prst="rect">
            <a:avLst/>
          </a:prstGeom>
        </p:spPr>
      </p:pic>
      <p:sp>
        <p:nvSpPr>
          <p:cNvPr id="4" name="object 4"/>
          <p:cNvSpPr txBox="1"/>
          <p:nvPr/>
        </p:nvSpPr>
        <p:spPr>
          <a:xfrm>
            <a:off x="2575949" y="1001075"/>
            <a:ext cx="6038850" cy="1799275"/>
          </a:xfrm>
          <a:prstGeom prst="rect">
            <a:avLst/>
          </a:prstGeom>
        </p:spPr>
        <p:txBody>
          <a:bodyPr vert="horz" wrap="square" lIns="0" tIns="17780" rIns="0" bIns="0" rtlCol="0">
            <a:spAutoFit/>
          </a:bodyPr>
          <a:lstStyle/>
          <a:p>
            <a:pPr marL="12700" marR="5080">
              <a:lnSpc>
                <a:spcPct val="116100"/>
              </a:lnSpc>
              <a:spcBef>
                <a:spcPts val="140"/>
              </a:spcBef>
            </a:pPr>
            <a:r>
              <a:rPr sz="1300" dirty="0">
                <a:latin typeface="Stanley Regular" panose="02050506080406020003" pitchFamily="18" charset="77"/>
                <a:cs typeface="Palatino Linotype"/>
              </a:rPr>
              <a:t>Cordell</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Hardy</a:t>
            </a:r>
            <a:r>
              <a:rPr sz="1300" spc="10" dirty="0">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serves</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as</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Senior Vice</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President</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of</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Global</a:t>
            </a:r>
            <a:r>
              <a:rPr sz="1300" spc="10" dirty="0">
                <a:solidFill>
                  <a:srgbClr val="222222"/>
                </a:solidFill>
                <a:latin typeface="Stanley Regular" panose="02050506080406020003" pitchFamily="18" charset="77"/>
                <a:cs typeface="Palatino Linotype"/>
              </a:rPr>
              <a:t> </a:t>
            </a:r>
            <a:r>
              <a:rPr sz="1300" spc="-10" dirty="0">
                <a:solidFill>
                  <a:srgbClr val="222222"/>
                </a:solidFill>
                <a:latin typeface="Stanley Regular" panose="02050506080406020003" pitchFamily="18" charset="77"/>
                <a:cs typeface="Palatino Linotype"/>
              </a:rPr>
              <a:t>R&amp;D</a:t>
            </a:r>
            <a:r>
              <a:rPr sz="1300" dirty="0">
                <a:solidFill>
                  <a:srgbClr val="222222"/>
                </a:solidFill>
                <a:latin typeface="Stanley Regular" panose="02050506080406020003" pitchFamily="18" charset="77"/>
                <a:cs typeface="Palatino Linotype"/>
              </a:rPr>
              <a:t> </a:t>
            </a:r>
            <a:r>
              <a:rPr sz="1300" spc="-10" dirty="0">
                <a:solidFill>
                  <a:srgbClr val="222222"/>
                </a:solidFill>
                <a:latin typeface="Stanley Regular" panose="02050506080406020003" pitchFamily="18" charset="77"/>
                <a:cs typeface="Palatino Linotype"/>
              </a:rPr>
              <a:t>Operations, </a:t>
            </a:r>
            <a:r>
              <a:rPr sz="1300" dirty="0">
                <a:solidFill>
                  <a:srgbClr val="222222"/>
                </a:solidFill>
                <a:latin typeface="Stanley Regular" panose="02050506080406020003" pitchFamily="18" charset="77"/>
                <a:cs typeface="Palatino Linotype"/>
              </a:rPr>
              <a:t>Corporate</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Research &amp;</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Development at</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3M Company.</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His</a:t>
            </a:r>
            <a:r>
              <a:rPr sz="1300" spc="-5" dirty="0">
                <a:solidFill>
                  <a:srgbClr val="222222"/>
                </a:solidFill>
                <a:latin typeface="Stanley Regular" panose="02050506080406020003" pitchFamily="18" charset="77"/>
                <a:cs typeface="Palatino Linotype"/>
              </a:rPr>
              <a:t> </a:t>
            </a:r>
            <a:r>
              <a:rPr sz="1300" spc="-10" dirty="0">
                <a:solidFill>
                  <a:srgbClr val="222222"/>
                </a:solidFill>
                <a:latin typeface="Stanley Regular" panose="02050506080406020003" pitchFamily="18" charset="77"/>
                <a:cs typeface="Palatino Linotype"/>
              </a:rPr>
              <a:t>responsibilities </a:t>
            </a:r>
            <a:r>
              <a:rPr sz="1300" dirty="0">
                <a:latin typeface="Stanley Regular" panose="02050506080406020003" pitchFamily="18" charset="77"/>
                <a:cs typeface="Palatino Linotype"/>
              </a:rPr>
              <a:t>include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hiring/HR</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processes,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crisis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management</a:t>
            </a:r>
            <a:r>
              <a:rPr sz="1300" spc="4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(COVID-</a:t>
            </a:r>
            <a:r>
              <a:rPr sz="1300" spc="-20" dirty="0">
                <a:latin typeface="Stanley Regular" panose="02050506080406020003" pitchFamily="18" charset="77"/>
                <a:cs typeface="Palatino Linotype"/>
              </a:rPr>
              <a:t>19</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workplace</a:t>
            </a:r>
            <a:r>
              <a:rPr sz="1300" spc="4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risk </a:t>
            </a:r>
            <a:r>
              <a:rPr sz="1300" dirty="0">
                <a:latin typeface="Stanley Regular" panose="02050506080406020003" pitchFamily="18" charset="77"/>
                <a:cs typeface="Palatino Linotype"/>
              </a:rPr>
              <a:t>mitigation, for</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example),</a:t>
            </a:r>
            <a:r>
              <a:rPr sz="1300" dirty="0">
                <a:latin typeface="Stanley Regular" panose="02050506080406020003" pitchFamily="18" charset="77"/>
                <a:cs typeface="Palatino Linotype"/>
              </a:rPr>
              <a:t> analytical laboratories,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digital media</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technical </a:t>
            </a:r>
            <a:r>
              <a:rPr sz="1300" dirty="0">
                <a:latin typeface="Stanley Regular" panose="02050506080406020003" pitchFamily="18" charset="77"/>
                <a:cs typeface="Palatino Linotype"/>
              </a:rPr>
              <a:t>support,</a:t>
            </a:r>
            <a:r>
              <a:rPr sz="1300" spc="-5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4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stewardship.</a:t>
            </a:r>
            <a:endParaRPr sz="1300" dirty="0">
              <a:latin typeface="Stanley Regular" panose="02050506080406020003" pitchFamily="18" charset="77"/>
              <a:cs typeface="Palatino Linotype"/>
            </a:endParaRPr>
          </a:p>
          <a:p>
            <a:pPr>
              <a:lnSpc>
                <a:spcPct val="100000"/>
              </a:lnSpc>
              <a:spcBef>
                <a:spcPts val="60"/>
              </a:spcBef>
            </a:pPr>
            <a:endParaRPr sz="1300" dirty="0">
              <a:latin typeface="Stanley Regular" panose="02050506080406020003" pitchFamily="18" charset="77"/>
              <a:cs typeface="Palatino Linotype"/>
            </a:endParaRPr>
          </a:p>
          <a:p>
            <a:pPr marL="12700" marR="379095">
              <a:lnSpc>
                <a:spcPts val="1580"/>
              </a:lnSpc>
            </a:pPr>
            <a:r>
              <a:rPr sz="1300" spc="55" dirty="0">
                <a:latin typeface="Stanley Regular" panose="02050506080406020003" pitchFamily="18" charset="77"/>
                <a:cs typeface="Palatino Linotype"/>
              </a:rPr>
              <a:t>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follow,</a:t>
            </a:r>
            <a:r>
              <a:rPr sz="1300" spc="-10" dirty="0">
                <a:latin typeface="Stanley Regular" panose="02050506080406020003" pitchFamily="18" charset="77"/>
                <a:cs typeface="Palatino Linotype"/>
              </a:rPr>
              <a:t> Hardy</a:t>
            </a:r>
            <a:r>
              <a:rPr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laid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ou</a:t>
            </a:r>
            <a:r>
              <a:rPr lang="en-US" sz="1300" dirty="0">
                <a:latin typeface="Stanley Regular" panose="02050506080406020003" pitchFamily="18" charset="77"/>
                <a:cs typeface="Palatino Linotype"/>
              </a:rPr>
              <a:t>t some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thinking</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related</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to </a:t>
            </a:r>
            <a:r>
              <a:rPr sz="1300" spc="-10" dirty="0">
                <a:latin typeface="Stanley Regular" panose="02050506080406020003" pitchFamily="18" charset="77"/>
                <a:cs typeface="Palatino Linotype"/>
              </a:rPr>
              <a:t>advancing</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digitization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3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3M.</a:t>
            </a:r>
            <a:endParaRPr sz="1300" dirty="0">
              <a:latin typeface="Stanley Regular" panose="02050506080406020003" pitchFamily="18" charset="77"/>
              <a:cs typeface="Palatino Linotype"/>
            </a:endParaRPr>
          </a:p>
        </p:txBody>
      </p:sp>
      <p:grpSp>
        <p:nvGrpSpPr>
          <p:cNvPr id="5" name="object 5"/>
          <p:cNvGrpSpPr/>
          <p:nvPr/>
        </p:nvGrpSpPr>
        <p:grpSpPr>
          <a:xfrm>
            <a:off x="0" y="-4762"/>
            <a:ext cx="9144000" cy="643890"/>
            <a:chOff x="0" y="-4762"/>
            <a:chExt cx="9144000" cy="643890"/>
          </a:xfrm>
        </p:grpSpPr>
        <p:sp>
          <p:nvSpPr>
            <p:cNvPr id="6" name="object 6"/>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7" name="object 7"/>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8" name="object 8"/>
            <p:cNvPicPr/>
            <p:nvPr/>
          </p:nvPicPr>
          <p:blipFill>
            <a:blip r:embed="rId3" cstate="print"/>
            <a:stretch>
              <a:fillRect/>
            </a:stretch>
          </p:blipFill>
          <p:spPr>
            <a:xfrm>
              <a:off x="6812280" y="106679"/>
              <a:ext cx="1929383" cy="527303"/>
            </a:xfrm>
            <a:prstGeom prst="rect">
              <a:avLst/>
            </a:prstGeom>
          </p:spPr>
        </p:pic>
      </p:grpSp>
      <p:sp>
        <p:nvSpPr>
          <p:cNvPr id="9" name="object 9"/>
          <p:cNvSpPr txBox="1">
            <a:spLocks noGrp="1"/>
          </p:cNvSpPr>
          <p:nvPr>
            <p:ph type="title"/>
          </p:nvPr>
        </p:nvSpPr>
        <p:spPr>
          <a:xfrm>
            <a:off x="482374" y="185016"/>
            <a:ext cx="4190365" cy="261610"/>
          </a:xfrm>
          <a:prstGeom prst="rect">
            <a:avLst/>
          </a:prstGeom>
        </p:spPr>
        <p:txBody>
          <a:bodyPr vert="horz" wrap="square" lIns="0" tIns="15240" rIns="0" bIns="0" rtlCol="0">
            <a:spAutoFit/>
          </a:bodyPr>
          <a:lstStyle/>
          <a:p>
            <a:pPr marL="12700">
              <a:lnSpc>
                <a:spcPct val="100000"/>
              </a:lnSpc>
              <a:spcBef>
                <a:spcPts val="120"/>
              </a:spcBef>
            </a:pPr>
            <a:r>
              <a:rPr lang="en-US" sz="1600" b="1" spc="55" dirty="0">
                <a:latin typeface="Stanley Regular" panose="02050506080406020003" pitchFamily="18" charset="77"/>
              </a:rPr>
              <a:t>Cordell Hardy, 3M</a:t>
            </a:r>
            <a:endParaRPr sz="1600" b="1" spc="40" dirty="0">
              <a:latin typeface="Stanley Regular" panose="02050506080406020003" pitchFamily="18" charset="77"/>
            </a:endParaRPr>
          </a:p>
        </p:txBody>
      </p:sp>
      <p:sp>
        <p:nvSpPr>
          <p:cNvPr id="10" name="object 10"/>
          <p:cNvSpPr txBox="1">
            <a:spLocks noGrp="1"/>
          </p:cNvSpPr>
          <p:nvPr>
            <p:ph type="sldNum" sz="quarter" idx="7"/>
          </p:nvPr>
        </p:nvSpPr>
        <p:spPr>
          <a:xfrm>
            <a:off x="8639556" y="4755515"/>
            <a:ext cx="374673" cy="225062"/>
          </a:xfrm>
          <a:prstGeom prst="rect">
            <a:avLst/>
          </a:prstGeom>
        </p:spPr>
        <p:txBody>
          <a:bodyPr vert="horz" wrap="square" lIns="0" tIns="70485" rIns="0" bIns="0" rtlCol="0">
            <a:spAutoFit/>
          </a:bodyPr>
          <a:lstStyle/>
          <a:p>
            <a:pPr marL="171450">
              <a:lnSpc>
                <a:spcPct val="100000"/>
              </a:lnSpc>
              <a:spcBef>
                <a:spcPts val="555"/>
              </a:spcBef>
            </a:pPr>
            <a:fld id="{81D60167-4931-47E6-BA6A-407CBD079E47}" type="slidenum">
              <a:rPr spc="-25" dirty="0">
                <a:solidFill>
                  <a:srgbClr val="181D26"/>
                </a:solidFill>
                <a:latin typeface="Stanley Regular" panose="02050506080406020003" pitchFamily="18" charset="77"/>
              </a:rPr>
              <a:t>14</a:t>
            </a:fld>
            <a:endParaRPr spc="-25" dirty="0">
              <a:solidFill>
                <a:srgbClr val="181D26"/>
              </a:solidFill>
              <a:latin typeface="Stanley Regular" panose="02050506080406020003" pitchFamily="18" charset="77"/>
            </a:endParaRPr>
          </a:p>
        </p:txBody>
      </p:sp>
      <p:sp>
        <p:nvSpPr>
          <p:cNvPr id="11" name="object 4">
            <a:extLst>
              <a:ext uri="{FF2B5EF4-FFF2-40B4-BE49-F238E27FC236}">
                <a16:creationId xmlns:a16="http://schemas.microsoft.com/office/drawing/2014/main" id="{D81DD9EE-C49B-9141-9AAB-874023A36F17}"/>
              </a:ext>
            </a:extLst>
          </p:cNvPr>
          <p:cNvSpPr txBox="1"/>
          <p:nvPr/>
        </p:nvSpPr>
        <p:spPr>
          <a:xfrm>
            <a:off x="402336" y="2987624"/>
            <a:ext cx="8212463" cy="1401409"/>
          </a:xfrm>
          <a:prstGeom prst="rect">
            <a:avLst/>
          </a:prstGeom>
        </p:spPr>
        <p:txBody>
          <a:bodyPr vert="horz" wrap="square" lIns="0" tIns="17780" rIns="0" bIns="0" rtlCol="0">
            <a:spAutoFit/>
          </a:bodyPr>
          <a:lstStyle/>
          <a:p>
            <a:pPr marL="12700" marR="5080">
              <a:lnSpc>
                <a:spcPct val="116100"/>
              </a:lnSpc>
              <a:spcBef>
                <a:spcPts val="140"/>
              </a:spcBef>
            </a:pPr>
            <a:r>
              <a:rPr lang="en-US" sz="1300" dirty="0">
                <a:latin typeface="Stanley Regular" panose="02050506080406020003" pitchFamily="18" charset="77"/>
              </a:rPr>
              <a:t>“In the last 20 years, digitization has been a huge trend,” Hardy said. “So, we’ve had to think about what research and development looks like as you incorporate increasing digital content and digital technologies and capabilities and partnerships outside the enterprise and how you measure that. Digital business models look different and they scale differently. The ROI and the P&amp;L itself looks different. For the businesses that we run that are heavily focused on software, they have a much different structure to their profit-and-loss than a business related to abrasives, for example.”</a:t>
            </a:r>
            <a:endParaRPr sz="1300" dirty="0">
              <a:latin typeface="Stanley Regular" panose="02050506080406020003" pitchFamily="18" charset="77"/>
              <a:cs typeface="Palatino Linotyp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050"/>
            <a:ext cx="9149080" cy="5142230"/>
            <a:chOff x="0" y="0"/>
            <a:chExt cx="9149080" cy="5142230"/>
          </a:xfrm>
        </p:grpSpPr>
        <p:pic>
          <p:nvPicPr>
            <p:cNvPr id="3" name="object 3"/>
            <p:cNvPicPr/>
            <p:nvPr/>
          </p:nvPicPr>
          <p:blipFill>
            <a:blip r:embed="rId2" cstate="print"/>
            <a:stretch>
              <a:fillRect/>
            </a:stretch>
          </p:blipFill>
          <p:spPr>
            <a:xfrm>
              <a:off x="0" y="0"/>
              <a:ext cx="9144000" cy="5141975"/>
            </a:xfrm>
            <a:prstGeom prst="rect">
              <a:avLst/>
            </a:prstGeom>
          </p:spPr>
        </p:pic>
        <p:sp>
          <p:nvSpPr>
            <p:cNvPr id="4" name="object 4"/>
            <p:cNvSpPr/>
            <p:nvPr/>
          </p:nvSpPr>
          <p:spPr>
            <a:xfrm>
              <a:off x="8739775" y="4871699"/>
              <a:ext cx="404495" cy="177800"/>
            </a:xfrm>
            <a:custGeom>
              <a:avLst/>
              <a:gdLst/>
              <a:ahLst/>
              <a:cxnLst/>
              <a:rect l="l" t="t" r="r" b="b"/>
              <a:pathLst>
                <a:path w="404495" h="177800">
                  <a:moveTo>
                    <a:pt x="404100" y="0"/>
                  </a:moveTo>
                  <a:lnTo>
                    <a:pt x="0" y="0"/>
                  </a:lnTo>
                  <a:lnTo>
                    <a:pt x="0" y="177599"/>
                  </a:lnTo>
                  <a:lnTo>
                    <a:pt x="404100" y="177599"/>
                  </a:lnTo>
                  <a:lnTo>
                    <a:pt x="404100" y="0"/>
                  </a:lnTo>
                  <a:close/>
                </a:path>
              </a:pathLst>
            </a:custGeom>
            <a:solidFill>
              <a:srgbClr val="FFFFFF"/>
            </a:solidFill>
          </p:spPr>
          <p:txBody>
            <a:bodyPr wrap="square" lIns="0" tIns="0" rIns="0" bIns="0" rtlCol="0"/>
            <a:lstStyle/>
            <a:p>
              <a:endParaRPr/>
            </a:p>
          </p:txBody>
        </p:sp>
        <p:sp>
          <p:nvSpPr>
            <p:cNvPr id="5" name="object 5"/>
            <p:cNvSpPr/>
            <p:nvPr/>
          </p:nvSpPr>
          <p:spPr>
            <a:xfrm>
              <a:off x="8739775" y="4871699"/>
              <a:ext cx="404495" cy="177800"/>
            </a:xfrm>
            <a:custGeom>
              <a:avLst/>
              <a:gdLst/>
              <a:ahLst/>
              <a:cxnLst/>
              <a:rect l="l" t="t" r="r" b="b"/>
              <a:pathLst>
                <a:path w="404495" h="177800">
                  <a:moveTo>
                    <a:pt x="0" y="0"/>
                  </a:moveTo>
                  <a:lnTo>
                    <a:pt x="404100" y="0"/>
                  </a:lnTo>
                  <a:lnTo>
                    <a:pt x="404100" y="177600"/>
                  </a:lnTo>
                  <a:lnTo>
                    <a:pt x="0" y="177600"/>
                  </a:lnTo>
                  <a:lnTo>
                    <a:pt x="0" y="0"/>
                  </a:lnTo>
                  <a:close/>
                </a:path>
              </a:pathLst>
            </a:custGeom>
            <a:ln w="9525">
              <a:solidFill>
                <a:srgbClr val="FFFFFF"/>
              </a:solidFill>
            </a:ln>
          </p:spPr>
          <p:txBody>
            <a:bodyPr wrap="square" lIns="0" tIns="0" rIns="0" bIns="0" rtlCol="0"/>
            <a:lstStyle/>
            <a:p>
              <a:endParaRPr/>
            </a:p>
          </p:txBody>
        </p:sp>
      </p:grpSp>
      <p:sp>
        <p:nvSpPr>
          <p:cNvPr id="6" name="object 6"/>
          <p:cNvSpPr txBox="1">
            <a:spLocks noGrp="1"/>
          </p:cNvSpPr>
          <p:nvPr>
            <p:ph type="sldNum" sz="quarter" idx="7"/>
          </p:nvPr>
        </p:nvSpPr>
        <p:spPr>
          <a:xfrm>
            <a:off x="8639556" y="4755515"/>
            <a:ext cx="374673" cy="225062"/>
          </a:xfrm>
          <a:prstGeom prst="rect">
            <a:avLst/>
          </a:prstGeom>
        </p:spPr>
        <p:txBody>
          <a:bodyPr vert="horz" wrap="square" lIns="0" tIns="70485" rIns="0" bIns="0" rtlCol="0">
            <a:spAutoFit/>
          </a:bodyPr>
          <a:lstStyle/>
          <a:p>
            <a:pPr marL="171450">
              <a:lnSpc>
                <a:spcPct val="100000"/>
              </a:lnSpc>
              <a:spcBef>
                <a:spcPts val="555"/>
              </a:spcBef>
            </a:pPr>
            <a:fld id="{81D60167-4931-47E6-BA6A-407CBD079E47}" type="slidenum">
              <a:rPr spc="-25" dirty="0">
                <a:solidFill>
                  <a:srgbClr val="181D26"/>
                </a:solidFill>
                <a:latin typeface="Stanley Regular" panose="02050506080406020003" pitchFamily="18" charset="77"/>
              </a:rPr>
              <a:t>15</a:t>
            </a:fld>
            <a:endParaRPr spc="-25" dirty="0">
              <a:solidFill>
                <a:srgbClr val="181D26"/>
              </a:solidFill>
              <a:latin typeface="Stanley Regular" panose="02050506080406020003" pitchFamily="18"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5071"/>
            <a:ext cx="9144000" cy="4946904"/>
            <a:chOff x="0" y="195071"/>
            <a:chExt cx="9144000" cy="4948555"/>
          </a:xfrm>
        </p:grpSpPr>
        <p:pic>
          <p:nvPicPr>
            <p:cNvPr id="3" name="object 3"/>
            <p:cNvPicPr/>
            <p:nvPr/>
          </p:nvPicPr>
          <p:blipFill>
            <a:blip r:embed="rId2" cstate="print"/>
            <a:stretch>
              <a:fillRect/>
            </a:stretch>
          </p:blipFill>
          <p:spPr>
            <a:xfrm>
              <a:off x="0" y="195071"/>
              <a:ext cx="9144000" cy="4907279"/>
            </a:xfrm>
            <a:prstGeom prst="rect">
              <a:avLst/>
            </a:prstGeom>
          </p:spPr>
        </p:pic>
        <p:sp>
          <p:nvSpPr>
            <p:cNvPr id="4" name="object 4"/>
            <p:cNvSpPr/>
            <p:nvPr/>
          </p:nvSpPr>
          <p:spPr>
            <a:xfrm>
              <a:off x="8832475" y="4922150"/>
              <a:ext cx="311785" cy="221615"/>
            </a:xfrm>
            <a:custGeom>
              <a:avLst/>
              <a:gdLst/>
              <a:ahLst/>
              <a:cxnLst/>
              <a:rect l="l" t="t" r="r" b="b"/>
              <a:pathLst>
                <a:path w="311784" h="221614">
                  <a:moveTo>
                    <a:pt x="0" y="0"/>
                  </a:moveTo>
                  <a:lnTo>
                    <a:pt x="311524" y="0"/>
                  </a:lnTo>
                  <a:lnTo>
                    <a:pt x="311524" y="221349"/>
                  </a:lnTo>
                  <a:lnTo>
                    <a:pt x="0" y="221349"/>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832475" y="4922150"/>
              <a:ext cx="311785" cy="221615"/>
            </a:xfrm>
            <a:custGeom>
              <a:avLst/>
              <a:gdLst/>
              <a:ahLst/>
              <a:cxnLst/>
              <a:rect l="l" t="t" r="r" b="b"/>
              <a:pathLst>
                <a:path w="311784" h="221614">
                  <a:moveTo>
                    <a:pt x="0" y="0"/>
                  </a:moveTo>
                  <a:lnTo>
                    <a:pt x="311524" y="0"/>
                  </a:lnTo>
                </a:path>
                <a:path w="311784" h="221614">
                  <a:moveTo>
                    <a:pt x="0" y="221349"/>
                  </a:moveTo>
                  <a:lnTo>
                    <a:pt x="0" y="0"/>
                  </a:lnTo>
                </a:path>
              </a:pathLst>
            </a:custGeom>
            <a:ln w="9525">
              <a:solidFill>
                <a:srgbClr val="FFFFFF"/>
              </a:solidFill>
            </a:ln>
          </p:spPr>
          <p:txBody>
            <a:bodyPr wrap="square" lIns="0" tIns="0" rIns="0" bIns="0" rtlCol="0"/>
            <a:lstStyle/>
            <a:p>
              <a:endParaRPr/>
            </a:p>
          </p:txBody>
        </p:sp>
      </p:grpSp>
      <p:sp>
        <p:nvSpPr>
          <p:cNvPr id="6" name="object 6"/>
          <p:cNvSpPr txBox="1">
            <a:spLocks noGrp="1"/>
          </p:cNvSpPr>
          <p:nvPr>
            <p:ph type="sldNum" sz="quarter" idx="7"/>
          </p:nvPr>
        </p:nvSpPr>
        <p:spPr>
          <a:xfrm>
            <a:off x="8639556" y="4755515"/>
            <a:ext cx="374673" cy="225062"/>
          </a:xfrm>
          <a:prstGeom prst="rect">
            <a:avLst/>
          </a:prstGeom>
        </p:spPr>
        <p:txBody>
          <a:bodyPr vert="horz" wrap="square" lIns="0" tIns="70485" rIns="0" bIns="0" rtlCol="0">
            <a:spAutoFit/>
          </a:bodyPr>
          <a:lstStyle/>
          <a:p>
            <a:pPr marL="171450">
              <a:lnSpc>
                <a:spcPct val="100000"/>
              </a:lnSpc>
              <a:spcBef>
                <a:spcPts val="555"/>
              </a:spcBef>
            </a:pPr>
            <a:fld id="{81D60167-4931-47E6-BA6A-407CBD079E47}" type="slidenum">
              <a:rPr spc="-25" dirty="0">
                <a:solidFill>
                  <a:srgbClr val="181D26"/>
                </a:solidFill>
                <a:latin typeface="Stanley Regular" panose="02050506080406020003" pitchFamily="18" charset="77"/>
              </a:rPr>
              <a:t>16</a:t>
            </a:fld>
            <a:endParaRPr spc="-25" dirty="0">
              <a:solidFill>
                <a:srgbClr val="181D26"/>
              </a:solidFill>
              <a:latin typeface="Stanley Regular" panose="02050506080406020003" pitchFamily="18"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427" y="-92588"/>
            <a:ext cx="9144000" cy="5148580"/>
            <a:chOff x="0" y="0"/>
            <a:chExt cx="9144000" cy="5148580"/>
          </a:xfrm>
        </p:grpSpPr>
        <p:pic>
          <p:nvPicPr>
            <p:cNvPr id="3" name="object 3"/>
            <p:cNvPicPr/>
            <p:nvPr/>
          </p:nvPicPr>
          <p:blipFill>
            <a:blip r:embed="rId2" cstate="print"/>
            <a:stretch>
              <a:fillRect/>
            </a:stretch>
          </p:blipFill>
          <p:spPr>
            <a:xfrm>
              <a:off x="0" y="0"/>
              <a:ext cx="9144000" cy="5141975"/>
            </a:xfrm>
            <a:prstGeom prst="rect">
              <a:avLst/>
            </a:prstGeom>
          </p:spPr>
        </p:pic>
        <p:sp>
          <p:nvSpPr>
            <p:cNvPr id="4" name="object 4"/>
            <p:cNvSpPr/>
            <p:nvPr/>
          </p:nvSpPr>
          <p:spPr>
            <a:xfrm>
              <a:off x="8748175" y="4858924"/>
              <a:ext cx="263525" cy="285115"/>
            </a:xfrm>
            <a:custGeom>
              <a:avLst/>
              <a:gdLst/>
              <a:ahLst/>
              <a:cxnLst/>
              <a:rect l="l" t="t" r="r" b="b"/>
              <a:pathLst>
                <a:path w="263525" h="285114">
                  <a:moveTo>
                    <a:pt x="263399" y="0"/>
                  </a:moveTo>
                  <a:lnTo>
                    <a:pt x="0" y="0"/>
                  </a:lnTo>
                  <a:lnTo>
                    <a:pt x="0" y="284700"/>
                  </a:lnTo>
                  <a:lnTo>
                    <a:pt x="263399" y="284700"/>
                  </a:lnTo>
                  <a:lnTo>
                    <a:pt x="263399" y="0"/>
                  </a:lnTo>
                  <a:close/>
                </a:path>
              </a:pathLst>
            </a:custGeom>
            <a:solidFill>
              <a:srgbClr val="FFFFFF"/>
            </a:solidFill>
          </p:spPr>
          <p:txBody>
            <a:bodyPr wrap="square" lIns="0" tIns="0" rIns="0" bIns="0" rtlCol="0"/>
            <a:lstStyle/>
            <a:p>
              <a:endParaRPr/>
            </a:p>
          </p:txBody>
        </p:sp>
        <p:sp>
          <p:nvSpPr>
            <p:cNvPr id="5" name="object 5"/>
            <p:cNvSpPr/>
            <p:nvPr/>
          </p:nvSpPr>
          <p:spPr>
            <a:xfrm>
              <a:off x="8748175" y="4858924"/>
              <a:ext cx="263525" cy="285115"/>
            </a:xfrm>
            <a:custGeom>
              <a:avLst/>
              <a:gdLst/>
              <a:ahLst/>
              <a:cxnLst/>
              <a:rect l="l" t="t" r="r" b="b"/>
              <a:pathLst>
                <a:path w="263525" h="285114">
                  <a:moveTo>
                    <a:pt x="0" y="0"/>
                  </a:moveTo>
                  <a:lnTo>
                    <a:pt x="263400" y="0"/>
                  </a:lnTo>
                  <a:lnTo>
                    <a:pt x="263400" y="284700"/>
                  </a:lnTo>
                  <a:lnTo>
                    <a:pt x="0" y="284700"/>
                  </a:lnTo>
                  <a:lnTo>
                    <a:pt x="0" y="0"/>
                  </a:lnTo>
                  <a:close/>
                </a:path>
              </a:pathLst>
            </a:custGeom>
            <a:ln w="9525">
              <a:solidFill>
                <a:srgbClr val="FFFFFF"/>
              </a:solidFill>
            </a:ln>
          </p:spPr>
          <p:txBody>
            <a:bodyPr wrap="square" lIns="0" tIns="0" rIns="0" bIns="0" rtlCol="0"/>
            <a:lstStyle/>
            <a:p>
              <a:endParaRPr/>
            </a:p>
          </p:txBody>
        </p:sp>
      </p:grpSp>
      <p:sp>
        <p:nvSpPr>
          <p:cNvPr id="6" name="object 6"/>
          <p:cNvSpPr txBox="1">
            <a:spLocks noGrp="1"/>
          </p:cNvSpPr>
          <p:nvPr>
            <p:ph type="sldNum" sz="quarter" idx="7"/>
          </p:nvPr>
        </p:nvSpPr>
        <p:spPr>
          <a:xfrm>
            <a:off x="8639556" y="4755515"/>
            <a:ext cx="374673" cy="225062"/>
          </a:xfrm>
          <a:prstGeom prst="rect">
            <a:avLst/>
          </a:prstGeom>
        </p:spPr>
        <p:txBody>
          <a:bodyPr vert="horz" wrap="square" lIns="0" tIns="70485" rIns="0" bIns="0" rtlCol="0">
            <a:spAutoFit/>
          </a:bodyPr>
          <a:lstStyle/>
          <a:p>
            <a:pPr marL="171450">
              <a:lnSpc>
                <a:spcPct val="100000"/>
              </a:lnSpc>
              <a:spcBef>
                <a:spcPts val="555"/>
              </a:spcBef>
            </a:pPr>
            <a:fld id="{81D60167-4931-47E6-BA6A-407CBD079E47}" type="slidenum">
              <a:rPr spc="-25" dirty="0">
                <a:solidFill>
                  <a:srgbClr val="181D26"/>
                </a:solidFill>
                <a:latin typeface="Stanley Regular" panose="02050506080406020003" pitchFamily="18" charset="77"/>
              </a:rPr>
              <a:t>17</a:t>
            </a:fld>
            <a:endParaRPr spc="-25" dirty="0">
              <a:solidFill>
                <a:srgbClr val="181D26"/>
              </a:solidFill>
              <a:latin typeface="Stanley Regular" panose="02050506080406020003" pitchFamily="18" charset="7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90550"/>
            <a:ext cx="9144000" cy="455295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737616"/>
            <a:ext cx="1865376" cy="1868424"/>
          </a:xfrm>
          <a:prstGeom prst="rect">
            <a:avLst/>
          </a:prstGeom>
        </p:spPr>
      </p:pic>
      <p:sp>
        <p:nvSpPr>
          <p:cNvPr id="4" name="object 4"/>
          <p:cNvSpPr txBox="1"/>
          <p:nvPr/>
        </p:nvSpPr>
        <p:spPr>
          <a:xfrm>
            <a:off x="482374" y="819150"/>
            <a:ext cx="8165465" cy="1843774"/>
          </a:xfrm>
          <a:prstGeom prst="rect">
            <a:avLst/>
          </a:prstGeom>
        </p:spPr>
        <p:txBody>
          <a:bodyPr vert="horz" wrap="square" lIns="0" tIns="12700" rIns="0" bIns="0" rtlCol="0">
            <a:spAutoFit/>
          </a:bodyPr>
          <a:lstStyle/>
          <a:p>
            <a:pPr marL="2118360" marR="39370">
              <a:lnSpc>
                <a:spcPct val="115399"/>
              </a:lnSpc>
              <a:spcBef>
                <a:spcPts val="100"/>
              </a:spcBef>
            </a:pPr>
            <a:r>
              <a:rPr sz="1300" dirty="0">
                <a:latin typeface="Stanley Regular" panose="02050506080406020003" pitchFamily="18" charset="77"/>
                <a:cs typeface="Palatino Linotype"/>
              </a:rPr>
              <a:t>Michal</a:t>
            </a:r>
            <a:r>
              <a:rPr sz="1300" spc="55" dirty="0">
                <a:latin typeface="Stanley Regular" panose="02050506080406020003" pitchFamily="18" charset="77"/>
                <a:cs typeface="Palatino Linotype"/>
              </a:rPr>
              <a:t> </a:t>
            </a:r>
            <a:r>
              <a:rPr sz="1300" dirty="0">
                <a:latin typeface="Stanley Regular" panose="02050506080406020003" pitchFamily="18" charset="77"/>
                <a:cs typeface="Palatino Linotype"/>
              </a:rPr>
              <a:t>Preminger</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serves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Regional</a:t>
            </a:r>
            <a:r>
              <a:rPr sz="1300" spc="5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Head</a:t>
            </a:r>
            <a:r>
              <a:rPr lang="en-US" sz="1300" spc="-10" dirty="0">
                <a:latin typeface="Stanley Regular" panose="02050506080406020003" pitchFamily="18" charset="77"/>
                <a:cs typeface="Palatino Linotype"/>
              </a:rPr>
              <a:t> of </a:t>
            </a:r>
            <a:r>
              <a:rPr sz="1300" dirty="0">
                <a:latin typeface="Stanley Regular" panose="02050506080406020003" pitchFamily="18" charset="77"/>
                <a:cs typeface="Palatino Linotype"/>
              </a:rPr>
              <a:t>Johnson</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&amp;</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Johnson</a:t>
            </a:r>
            <a:r>
              <a:rPr sz="1300" spc="5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5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for </a:t>
            </a:r>
            <a:r>
              <a:rPr sz="1300" dirty="0">
                <a:latin typeface="Stanley Regular" panose="02050506080406020003" pitchFamily="18" charset="77"/>
                <a:cs typeface="Palatino Linotype"/>
              </a:rPr>
              <a:t>East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North</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America.</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3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helps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Johnson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&amp;</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Johnson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team</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spc="-10" dirty="0">
                <a:solidFill>
                  <a:srgbClr val="222222"/>
                </a:solidFill>
                <a:latin typeface="Stanley Regular" panose="02050506080406020003" pitchFamily="18" charset="77"/>
                <a:cs typeface="Palatino Linotype"/>
              </a:rPr>
              <a:t>curate </a:t>
            </a:r>
            <a:r>
              <a:rPr sz="1300" dirty="0">
                <a:solidFill>
                  <a:srgbClr val="222222"/>
                </a:solidFill>
                <a:latin typeface="Stanley Regular" panose="02050506080406020003" pitchFamily="18" charset="77"/>
                <a:cs typeface="Palatino Linotype"/>
              </a:rPr>
              <a:t>and</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cultivate the</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most</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promising,</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early-stage</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healthcare innovations</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in</a:t>
            </a:r>
            <a:r>
              <a:rPr sz="1300" spc="-5" dirty="0">
                <a:solidFill>
                  <a:srgbClr val="222222"/>
                </a:solidFill>
                <a:latin typeface="Stanley Regular" panose="02050506080406020003" pitchFamily="18" charset="77"/>
                <a:cs typeface="Palatino Linotype"/>
              </a:rPr>
              <a:t> </a:t>
            </a:r>
            <a:r>
              <a:rPr sz="1300" spc="-25" dirty="0">
                <a:solidFill>
                  <a:srgbClr val="222222"/>
                </a:solidFill>
                <a:latin typeface="Stanley Regular" panose="02050506080406020003" pitchFamily="18" charset="77"/>
                <a:cs typeface="Palatino Linotype"/>
              </a:rPr>
              <a:t>the</a:t>
            </a:r>
            <a:r>
              <a:rPr sz="1300" spc="50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region</a:t>
            </a:r>
            <a:r>
              <a:rPr sz="1300" dirty="0">
                <a:latin typeface="Stanley Regular" panose="02050506080406020003" pitchFamily="18" charset="77"/>
                <a:cs typeface="Palatino Linotype"/>
              </a:rPr>
              <a: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previously</a:t>
            </a:r>
            <a:r>
              <a:rPr sz="1300" spc="3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was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Executive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Director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2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Harvard</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University’s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Office</a:t>
            </a:r>
            <a:r>
              <a:rPr sz="1300" spc="3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Technology</a:t>
            </a:r>
            <a:r>
              <a:rPr sz="1300" spc="4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Development,</a:t>
            </a:r>
            <a:r>
              <a:rPr sz="1300" spc="4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Harvard</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Medical</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School</a:t>
            </a:r>
            <a:r>
              <a:rPr sz="1300" spc="55" dirty="0">
                <a:latin typeface="Stanley Regular" panose="02050506080406020003" pitchFamily="18" charset="77"/>
                <a:cs typeface="Palatino Linotype"/>
              </a:rPr>
              <a:t> </a:t>
            </a:r>
            <a:r>
              <a:rPr sz="1300" dirty="0">
                <a:latin typeface="Stanley Regular" panose="02050506080406020003" pitchFamily="18" charset="77"/>
                <a:cs typeface="Palatino Linotype"/>
              </a:rPr>
              <a:t>site.</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Preminger</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currently</a:t>
            </a:r>
            <a:r>
              <a:rPr sz="1300" spc="50" dirty="0">
                <a:latin typeface="Stanley Regular" panose="02050506080406020003" pitchFamily="18" charset="77"/>
                <a:cs typeface="Palatino Linotype"/>
              </a:rPr>
              <a:t> </a:t>
            </a:r>
            <a:r>
              <a:rPr sz="1300" spc="-50" dirty="0">
                <a:latin typeface="Stanley Regular" panose="02050506080406020003" pitchFamily="18" charset="77"/>
                <a:cs typeface="Palatino Linotype"/>
              </a:rPr>
              <a:t>a </a:t>
            </a:r>
            <a:r>
              <a:rPr sz="1300" dirty="0">
                <a:latin typeface="Stanley Regular" panose="02050506080406020003" pitchFamily="18" charset="77"/>
                <a:cs typeface="Palatino Linotype"/>
              </a:rPr>
              <a:t>member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Board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Directors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MassBio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Kendall</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Square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Association</a:t>
            </a:r>
            <a:r>
              <a:rPr lang="en-US" sz="1300" spc="-10" dirty="0">
                <a:latin typeface="Stanley Regular" panose="02050506080406020003" pitchFamily="18" charset="77"/>
                <a:cs typeface="Palatino Linotype"/>
              </a:rPr>
              <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member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Scientific</a:t>
            </a:r>
            <a:r>
              <a:rPr sz="1300" spc="2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Advisory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Board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FutuRx</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Accelerator.</a:t>
            </a:r>
            <a:endParaRPr sz="1700" dirty="0">
              <a:latin typeface="Palatino Linotype"/>
              <a:cs typeface="Palatino Linotype"/>
            </a:endParaRPr>
          </a:p>
        </p:txBody>
      </p:sp>
      <p:sp>
        <p:nvSpPr>
          <p:cNvPr id="5" name="object 5"/>
          <p:cNvSpPr txBox="1"/>
          <p:nvPr/>
        </p:nvSpPr>
        <p:spPr>
          <a:xfrm>
            <a:off x="482374" y="4248150"/>
            <a:ext cx="8125459" cy="617220"/>
          </a:xfrm>
          <a:prstGeom prst="rect">
            <a:avLst/>
          </a:prstGeom>
        </p:spPr>
        <p:txBody>
          <a:bodyPr vert="horz" wrap="square" lIns="0" tIns="13970" rIns="0" bIns="0" rtlCol="0">
            <a:spAutoFit/>
          </a:bodyPr>
          <a:lstStyle/>
          <a:p>
            <a:pPr marL="12700" marR="5080">
              <a:lnSpc>
                <a:spcPct val="99200"/>
              </a:lnSpc>
              <a:spcBef>
                <a:spcPts val="110"/>
              </a:spcBef>
            </a:pPr>
            <a:r>
              <a:rPr sz="1300" dirty="0">
                <a:latin typeface="Stanley Regular" panose="02050506080406020003" pitchFamily="18" charset="77"/>
                <a:cs typeface="Palatino Linotype"/>
              </a:rPr>
              <a:t>Preminger’s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team has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variety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ways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collaborate,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she said.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team tailors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approach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 </a:t>
            </a:r>
            <a:r>
              <a:rPr sz="1300" spc="-10" dirty="0">
                <a:latin typeface="Stanley Regular" panose="02050506080406020003" pitchFamily="18" charset="77"/>
                <a:cs typeface="Palatino Linotype"/>
              </a:rPr>
              <a:t>specific </a:t>
            </a:r>
            <a:r>
              <a:rPr sz="1300" dirty="0">
                <a:latin typeface="Stanley Regular" panose="02050506080406020003" pitchFamily="18" charset="77"/>
                <a:cs typeface="Palatino Linotype"/>
              </a:rPr>
              <a:t>partner</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it’s</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working</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evaluates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that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particular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partner’s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needs,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whether</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it’s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financial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resources,</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access </a:t>
            </a:r>
            <a:r>
              <a:rPr sz="1300" dirty="0">
                <a:latin typeface="Stanley Regular" panose="02050506080406020003" pitchFamily="18" charset="77"/>
                <a:cs typeface="Palatino Linotype"/>
              </a:rPr>
              <a:t>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mentoring,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otherwise.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“There’s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cookie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cutter</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approach,”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said.</a:t>
            </a:r>
            <a:endParaRPr sz="1300" dirty="0">
              <a:latin typeface="Stanley Regular" panose="02050506080406020003" pitchFamily="18" charset="77"/>
              <a:cs typeface="Palatino Linotype"/>
            </a:endParaRPr>
          </a:p>
        </p:txBody>
      </p:sp>
      <p:grpSp>
        <p:nvGrpSpPr>
          <p:cNvPr id="6" name="object 6"/>
          <p:cNvGrpSpPr/>
          <p:nvPr/>
        </p:nvGrpSpPr>
        <p:grpSpPr>
          <a:xfrm>
            <a:off x="0" y="-4762"/>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482374" y="185016"/>
            <a:ext cx="5308826" cy="261610"/>
          </a:xfrm>
          <a:prstGeom prst="rect">
            <a:avLst/>
          </a:prstGeom>
        </p:spPr>
        <p:txBody>
          <a:bodyPr vert="horz" wrap="square" lIns="0" tIns="15240" rIns="0" bIns="0" rtlCol="0">
            <a:spAutoFit/>
          </a:bodyPr>
          <a:lstStyle/>
          <a:p>
            <a:pPr marL="12700">
              <a:lnSpc>
                <a:spcPct val="100000"/>
              </a:lnSpc>
              <a:spcBef>
                <a:spcPts val="120"/>
              </a:spcBef>
            </a:pPr>
            <a:r>
              <a:rPr lang="en-US" sz="1600" b="1" spc="55" dirty="0">
                <a:latin typeface="Stanley Regular" panose="02050506080406020003" pitchFamily="18" charset="77"/>
              </a:rPr>
              <a:t>Michal Preminger, Johnson &amp; Johnson Innovation</a:t>
            </a:r>
            <a:endParaRPr sz="1600" b="1" spc="40" dirty="0">
              <a:latin typeface="Stanley Regular" panose="02050506080406020003" pitchFamily="18" charset="77"/>
            </a:endParaRPr>
          </a:p>
        </p:txBody>
      </p:sp>
      <p:sp>
        <p:nvSpPr>
          <p:cNvPr id="12" name="TextBox 11">
            <a:extLst>
              <a:ext uri="{FF2B5EF4-FFF2-40B4-BE49-F238E27FC236}">
                <a16:creationId xmlns:a16="http://schemas.microsoft.com/office/drawing/2014/main" id="{819F4EF3-7C18-EFA7-FD46-E458FEAA3042}"/>
              </a:ext>
            </a:extLst>
          </p:cNvPr>
          <p:cNvSpPr txBox="1"/>
          <p:nvPr/>
        </p:nvSpPr>
        <p:spPr>
          <a:xfrm>
            <a:off x="402336" y="2709291"/>
            <a:ext cx="8125459" cy="1770613"/>
          </a:xfrm>
          <a:prstGeom prst="rect">
            <a:avLst/>
          </a:prstGeom>
          <a:noFill/>
        </p:spPr>
        <p:txBody>
          <a:bodyPr wrap="square" rtlCol="0">
            <a:spAutoFit/>
          </a:bodyPr>
          <a:lstStyle/>
          <a:p>
            <a:pPr marL="12700" marR="91440">
              <a:lnSpc>
                <a:spcPct val="99200"/>
              </a:lnSpc>
            </a:pPr>
            <a:r>
              <a:rPr lang="en-US" sz="1300" dirty="0">
                <a:latin typeface="Stanley Regular" panose="02050506080406020003" pitchFamily="18" charset="77"/>
                <a:cs typeface="Palatino Linotype"/>
              </a:rPr>
              <a:t>In</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her</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slides,</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Preminger</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focused</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on</a:t>
            </a:r>
            <a:r>
              <a:rPr lang="en-US" sz="1300" spc="1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working</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collaboratively</a:t>
            </a:r>
            <a:r>
              <a:rPr lang="en-US" sz="1300" spc="1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with</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other</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companies</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and</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partners,</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based</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on</a:t>
            </a:r>
            <a:r>
              <a:rPr lang="en-US" sz="1300" spc="15" dirty="0">
                <a:latin typeface="Stanley Regular" panose="02050506080406020003" pitchFamily="18" charset="77"/>
                <a:cs typeface="Palatino Linotype"/>
              </a:rPr>
              <a:t> </a:t>
            </a:r>
            <a:r>
              <a:rPr lang="en-US" sz="1300" spc="-25" dirty="0">
                <a:latin typeface="Stanley Regular" panose="02050506080406020003" pitchFamily="18" charset="77"/>
                <a:cs typeface="Palatino Linotype"/>
              </a:rPr>
              <a:t>the </a:t>
            </a:r>
            <a:r>
              <a:rPr lang="en-US" sz="1300" dirty="0">
                <a:latin typeface="Stanley Regular" panose="02050506080406020003" pitchFamily="18" charset="77"/>
                <a:cs typeface="Palatino Linotype"/>
              </a:rPr>
              <a:t>needs</a:t>
            </a:r>
            <a:r>
              <a:rPr lang="en-US" sz="1300" spc="4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of</a:t>
            </a:r>
            <a:r>
              <a:rPr lang="en-US" sz="1300" spc="4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the</a:t>
            </a:r>
            <a:r>
              <a:rPr lang="en-US" sz="1300" spc="5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patient.</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She</a:t>
            </a:r>
            <a:r>
              <a:rPr lang="en-US" sz="1300" spc="6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said</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the</a:t>
            </a:r>
            <a:r>
              <a:rPr lang="en-US" sz="1300" spc="5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process</a:t>
            </a:r>
            <a:r>
              <a:rPr lang="en-US" sz="1300" spc="4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described</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in</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her</a:t>
            </a:r>
            <a:r>
              <a:rPr lang="en-US" sz="1300" spc="4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second</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slide</a:t>
            </a:r>
            <a:r>
              <a:rPr lang="en-US" sz="1300" spc="6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occurs</a:t>
            </a:r>
            <a:r>
              <a:rPr lang="en-US" sz="1300" spc="4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once</a:t>
            </a:r>
            <a:r>
              <a:rPr lang="en-US" sz="1300" spc="6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Johnson</a:t>
            </a:r>
            <a:r>
              <a:rPr lang="en-US" sz="1300" spc="5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&amp;</a:t>
            </a:r>
            <a:r>
              <a:rPr lang="en-US" sz="1300" spc="4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Johnson</a:t>
            </a:r>
            <a:r>
              <a:rPr lang="en-US" sz="1300" spc="50" dirty="0">
                <a:latin typeface="Stanley Regular" panose="02050506080406020003" pitchFamily="18" charset="77"/>
                <a:cs typeface="Palatino Linotype"/>
              </a:rPr>
              <a:t> </a:t>
            </a:r>
            <a:r>
              <a:rPr lang="en-US" sz="1300" spc="-25" dirty="0">
                <a:latin typeface="Stanley Regular" panose="02050506080406020003" pitchFamily="18" charset="77"/>
                <a:cs typeface="Palatino Linotype"/>
              </a:rPr>
              <a:t>has </a:t>
            </a:r>
            <a:r>
              <a:rPr lang="en-US" sz="1300" dirty="0">
                <a:latin typeface="Stanley Regular" panose="02050506080406020003" pitchFamily="18" charset="77"/>
                <a:cs typeface="Palatino Linotype"/>
              </a:rPr>
              <a:t>already</a:t>
            </a:r>
            <a:r>
              <a:rPr lang="en-US" sz="1300" spc="-3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decided</a:t>
            </a:r>
            <a:r>
              <a:rPr lang="en-US" sz="1300" spc="-3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upon</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a:t>
            </a:r>
            <a:r>
              <a:rPr lang="en-US" sz="1300" spc="-3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partner</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to</a:t>
            </a:r>
            <a:r>
              <a:rPr lang="en-US" sz="1300" spc="-3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work</a:t>
            </a:r>
            <a:r>
              <a:rPr lang="en-US" sz="1300" spc="-30"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with.</a:t>
            </a:r>
            <a:endParaRPr lang="en-US" sz="1300" dirty="0">
              <a:latin typeface="Stanley Regular" panose="02050506080406020003" pitchFamily="18" charset="77"/>
              <a:cs typeface="Palatino Linotype"/>
            </a:endParaRPr>
          </a:p>
          <a:p>
            <a:pPr>
              <a:lnSpc>
                <a:spcPct val="100000"/>
              </a:lnSpc>
              <a:spcBef>
                <a:spcPts val="65"/>
              </a:spcBef>
            </a:pPr>
            <a:endParaRPr lang="en-US" sz="1300" dirty="0">
              <a:latin typeface="Stanley Regular" panose="02050506080406020003" pitchFamily="18" charset="77"/>
              <a:cs typeface="Palatino Linotype"/>
            </a:endParaRPr>
          </a:p>
          <a:p>
            <a:pPr marL="12700" marR="5080" algn="just">
              <a:lnSpc>
                <a:spcPct val="99200"/>
              </a:lnSpc>
            </a:pPr>
            <a:r>
              <a:rPr lang="en-US" sz="1300" spc="-10" dirty="0">
                <a:latin typeface="Stanley Regular" panose="02050506080406020003" pitchFamily="18" charset="77"/>
                <a:cs typeface="Palatino Linotype"/>
              </a:rPr>
              <a:t>“[The</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slide]</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really</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represents</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the process</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of</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going</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from initial</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blind</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date</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to</a:t>
            </a:r>
            <a:r>
              <a:rPr lang="en-US" sz="1300" spc="-10" dirty="0">
                <a:latin typeface="Stanley Regular" panose="02050506080406020003" pitchFamily="18" charset="77"/>
                <a:cs typeface="Palatino Linotype"/>
              </a:rPr>
              <a:t> marriage,”</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she</a:t>
            </a:r>
            <a:r>
              <a:rPr lang="en-US"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said.</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“Bringing</a:t>
            </a:r>
            <a:r>
              <a:rPr lang="en-US" sz="1300" spc="-10" dirty="0">
                <a:latin typeface="Stanley Regular" panose="02050506080406020003" pitchFamily="18" charset="77"/>
                <a:cs typeface="Palatino Linotype"/>
              </a:rPr>
              <a:t> </a:t>
            </a:r>
            <a:r>
              <a:rPr lang="en-US" sz="1300" spc="-20" dirty="0">
                <a:latin typeface="Stanley Regular" panose="02050506080406020003" pitchFamily="18" charset="77"/>
                <a:cs typeface="Palatino Linotype"/>
              </a:rPr>
              <a:t>both </a:t>
            </a:r>
            <a:r>
              <a:rPr lang="en-US" sz="1300" dirty="0">
                <a:latin typeface="Stanley Regular" panose="02050506080406020003" pitchFamily="18" charset="77"/>
                <a:cs typeface="Palatino Linotype"/>
              </a:rPr>
              <a:t>parties’</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inputs,</a:t>
            </a:r>
            <a:r>
              <a:rPr lang="en-US" sz="1300" spc="-20"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we</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can</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actually</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narrow</a:t>
            </a:r>
            <a:r>
              <a:rPr lang="en-US" sz="1300" spc="-20"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down</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and</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zero</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in</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on</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place</a:t>
            </a:r>
            <a:r>
              <a:rPr lang="en-US" sz="1300" spc="-1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in</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which</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the</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innovation</a:t>
            </a:r>
            <a:r>
              <a:rPr lang="en-US" sz="1300" spc="-20" dirty="0">
                <a:latin typeface="Stanley Regular" panose="02050506080406020003" pitchFamily="18" charset="77"/>
                <a:cs typeface="Palatino Linotype"/>
              </a:rPr>
              <a:t> would </a:t>
            </a:r>
            <a:r>
              <a:rPr lang="en-US" sz="1300" dirty="0">
                <a:latin typeface="Stanley Regular" panose="02050506080406020003" pitchFamily="18" charset="77"/>
                <a:cs typeface="Palatino Linotype"/>
              </a:rPr>
              <a:t>be</a:t>
            </a:r>
            <a:r>
              <a:rPr lang="en-US" sz="1300" spc="-1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relevant, </a:t>
            </a:r>
            <a:r>
              <a:rPr lang="en-US" sz="1300" dirty="0">
                <a:latin typeface="Stanley Regular" panose="02050506080406020003" pitchFamily="18" charset="77"/>
                <a:cs typeface="Palatino Linotype"/>
              </a:rPr>
              <a:t>and</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also</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develop</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an</a:t>
            </a:r>
            <a:r>
              <a:rPr lang="en-US" sz="1300" spc="-20"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understanding</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of</a:t>
            </a:r>
            <a:r>
              <a:rPr lang="en-US" sz="1300" spc="-30" dirty="0">
                <a:latin typeface="Stanley Regular" panose="02050506080406020003" pitchFamily="18" charset="77"/>
                <a:cs typeface="Palatino Linotype"/>
              </a:rPr>
              <a:t> </a:t>
            </a:r>
            <a:r>
              <a:rPr lang="en-US" sz="1300" spc="-20" dirty="0">
                <a:latin typeface="Stanley Regular" panose="02050506080406020003" pitchFamily="18" charset="77"/>
                <a:cs typeface="Palatino Linotype"/>
              </a:rPr>
              <a:t>what </a:t>
            </a:r>
            <a:r>
              <a:rPr lang="en-US" sz="1300" dirty="0">
                <a:latin typeface="Stanley Regular" panose="02050506080406020003" pitchFamily="18" charset="77"/>
                <a:cs typeface="Palatino Linotype"/>
              </a:rPr>
              <a:t>it</a:t>
            </a:r>
            <a:r>
              <a:rPr lang="en-US" sz="1300" spc="-20" dirty="0">
                <a:latin typeface="Stanley Regular" panose="02050506080406020003" pitchFamily="18" charset="77"/>
                <a:cs typeface="Palatino Linotype"/>
              </a:rPr>
              <a:t> would</a:t>
            </a:r>
            <a:r>
              <a:rPr lang="en-US" sz="1300" spc="-2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take.”</a:t>
            </a:r>
            <a:endParaRPr lang="en-US" sz="1300" dirty="0">
              <a:latin typeface="Stanley Regular" panose="02050506080406020003" pitchFamily="18" charset="77"/>
              <a:cs typeface="Palatino Linotype"/>
            </a:endParaRPr>
          </a:p>
          <a:p>
            <a:endParaRPr lang="en-US" dirty="0"/>
          </a:p>
        </p:txBody>
      </p:sp>
      <p:sp>
        <p:nvSpPr>
          <p:cNvPr id="14" name="object 10">
            <a:extLst>
              <a:ext uri="{FF2B5EF4-FFF2-40B4-BE49-F238E27FC236}">
                <a16:creationId xmlns:a16="http://schemas.microsoft.com/office/drawing/2014/main" id="{BF5EDFAD-C5F6-6441-B841-C996A72D2DB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18</a:t>
            </a:fld>
            <a:endParaRPr spc="-25" dirty="0">
              <a:latin typeface="Stanley Regular" panose="02050506080406020003" pitchFamily="18" charset="77"/>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56904" y="4812256"/>
            <a:ext cx="114300" cy="113664"/>
          </a:xfrm>
          <a:prstGeom prst="rect">
            <a:avLst/>
          </a:prstGeom>
        </p:spPr>
        <p:txBody>
          <a:bodyPr vert="horz" wrap="square" lIns="0" tIns="0" rIns="0" bIns="0" rtlCol="0">
            <a:spAutoFit/>
          </a:bodyPr>
          <a:lstStyle/>
          <a:p>
            <a:pPr>
              <a:lnSpc>
                <a:spcPts val="885"/>
              </a:lnSpc>
            </a:pPr>
            <a:r>
              <a:rPr sz="800" spc="-25" dirty="0">
                <a:solidFill>
                  <a:srgbClr val="888B8D"/>
                </a:solidFill>
                <a:latin typeface="Arial"/>
                <a:cs typeface="Arial"/>
              </a:rPr>
              <a:t>19</a:t>
            </a:r>
            <a:endParaRPr sz="800">
              <a:latin typeface="Arial"/>
              <a:cs typeface="Arial"/>
            </a:endParaRPr>
          </a:p>
        </p:txBody>
      </p:sp>
      <p:pic>
        <p:nvPicPr>
          <p:cNvPr id="3" name="object 3"/>
          <p:cNvPicPr/>
          <p:nvPr/>
        </p:nvPicPr>
        <p:blipFill>
          <a:blip r:embed="rId2" cstate="print"/>
          <a:stretch>
            <a:fillRect/>
          </a:stretch>
        </p:blipFill>
        <p:spPr>
          <a:xfrm>
            <a:off x="426719" y="4779263"/>
            <a:ext cx="1566672" cy="179832"/>
          </a:xfrm>
          <a:prstGeom prst="rect">
            <a:avLst/>
          </a:prstGeom>
        </p:spPr>
      </p:pic>
      <p:pic>
        <p:nvPicPr>
          <p:cNvPr id="4" name="object 4"/>
          <p:cNvPicPr/>
          <p:nvPr/>
        </p:nvPicPr>
        <p:blipFill>
          <a:blip r:embed="rId3" cstate="print"/>
          <a:stretch>
            <a:fillRect/>
          </a:stretch>
        </p:blipFill>
        <p:spPr>
          <a:xfrm>
            <a:off x="4572000" y="0"/>
            <a:ext cx="4572000" cy="5141975"/>
          </a:xfrm>
          <a:prstGeom prst="rect">
            <a:avLst/>
          </a:prstGeom>
        </p:spPr>
      </p:pic>
      <p:sp>
        <p:nvSpPr>
          <p:cNvPr id="5" name="object 5"/>
          <p:cNvSpPr txBox="1">
            <a:spLocks noGrp="1"/>
          </p:cNvSpPr>
          <p:nvPr>
            <p:ph type="title"/>
          </p:nvPr>
        </p:nvSpPr>
        <p:spPr>
          <a:xfrm>
            <a:off x="437392" y="246888"/>
            <a:ext cx="3767454" cy="680720"/>
          </a:xfrm>
          <a:prstGeom prst="rect">
            <a:avLst/>
          </a:prstGeom>
        </p:spPr>
        <p:txBody>
          <a:bodyPr vert="horz" wrap="square" lIns="0" tIns="12700" rIns="0" bIns="0" rtlCol="0">
            <a:spAutoFit/>
          </a:bodyPr>
          <a:lstStyle/>
          <a:p>
            <a:pPr marL="12700">
              <a:lnSpc>
                <a:spcPts val="2580"/>
              </a:lnSpc>
              <a:spcBef>
                <a:spcPts val="100"/>
              </a:spcBef>
            </a:pPr>
            <a:r>
              <a:rPr sz="2300" dirty="0">
                <a:solidFill>
                  <a:srgbClr val="202020"/>
                </a:solidFill>
                <a:latin typeface="Arial"/>
                <a:cs typeface="Arial"/>
              </a:rPr>
              <a:t>Innovation</a:t>
            </a:r>
            <a:r>
              <a:rPr sz="2300" spc="-45" dirty="0">
                <a:solidFill>
                  <a:srgbClr val="202020"/>
                </a:solidFill>
                <a:latin typeface="Arial"/>
                <a:cs typeface="Arial"/>
              </a:rPr>
              <a:t> </a:t>
            </a:r>
            <a:r>
              <a:rPr sz="2300" dirty="0">
                <a:solidFill>
                  <a:srgbClr val="202020"/>
                </a:solidFill>
                <a:latin typeface="Arial"/>
                <a:cs typeface="Arial"/>
              </a:rPr>
              <a:t>has</a:t>
            </a:r>
            <a:r>
              <a:rPr sz="2300" spc="-25" dirty="0">
                <a:solidFill>
                  <a:srgbClr val="202020"/>
                </a:solidFill>
                <a:latin typeface="Arial"/>
                <a:cs typeface="Arial"/>
              </a:rPr>
              <a:t> </a:t>
            </a:r>
            <a:r>
              <a:rPr sz="2300" spc="-10" dirty="0">
                <a:solidFill>
                  <a:srgbClr val="202020"/>
                </a:solidFill>
                <a:latin typeface="Arial"/>
                <a:cs typeface="Arial"/>
              </a:rPr>
              <a:t>changed</a:t>
            </a:r>
            <a:endParaRPr sz="2300">
              <a:latin typeface="Arial"/>
              <a:cs typeface="Arial"/>
            </a:endParaRPr>
          </a:p>
          <a:p>
            <a:pPr marL="12700">
              <a:lnSpc>
                <a:spcPts val="2580"/>
              </a:lnSpc>
            </a:pPr>
            <a:r>
              <a:rPr sz="2300" dirty="0">
                <a:solidFill>
                  <a:srgbClr val="202020"/>
                </a:solidFill>
                <a:latin typeface="Arial"/>
                <a:cs typeface="Arial"/>
              </a:rPr>
              <a:t>the</a:t>
            </a:r>
            <a:r>
              <a:rPr sz="2300" spc="-40" dirty="0">
                <a:solidFill>
                  <a:srgbClr val="202020"/>
                </a:solidFill>
                <a:latin typeface="Arial"/>
                <a:cs typeface="Arial"/>
              </a:rPr>
              <a:t> </a:t>
            </a:r>
            <a:r>
              <a:rPr sz="2300" dirty="0">
                <a:solidFill>
                  <a:srgbClr val="202020"/>
                </a:solidFill>
                <a:latin typeface="Arial"/>
                <a:cs typeface="Arial"/>
              </a:rPr>
              <a:t>trajectory</a:t>
            </a:r>
            <a:r>
              <a:rPr sz="2300" spc="-20" dirty="0">
                <a:solidFill>
                  <a:srgbClr val="202020"/>
                </a:solidFill>
                <a:latin typeface="Arial"/>
                <a:cs typeface="Arial"/>
              </a:rPr>
              <a:t> </a:t>
            </a:r>
            <a:r>
              <a:rPr sz="2300" dirty="0">
                <a:solidFill>
                  <a:srgbClr val="202020"/>
                </a:solidFill>
                <a:latin typeface="Arial"/>
                <a:cs typeface="Arial"/>
              </a:rPr>
              <a:t>of</a:t>
            </a:r>
            <a:r>
              <a:rPr sz="2300" spc="-20" dirty="0">
                <a:solidFill>
                  <a:srgbClr val="202020"/>
                </a:solidFill>
                <a:latin typeface="Arial"/>
                <a:cs typeface="Arial"/>
              </a:rPr>
              <a:t> </a:t>
            </a:r>
            <a:r>
              <a:rPr sz="2300" spc="-10" dirty="0">
                <a:solidFill>
                  <a:srgbClr val="202020"/>
                </a:solidFill>
                <a:latin typeface="Arial"/>
                <a:cs typeface="Arial"/>
              </a:rPr>
              <a:t>healthcare…</a:t>
            </a:r>
            <a:endParaRPr sz="2300">
              <a:latin typeface="Arial"/>
              <a:cs typeface="Arial"/>
            </a:endParaRPr>
          </a:p>
        </p:txBody>
      </p:sp>
      <p:graphicFrame>
        <p:nvGraphicFramePr>
          <p:cNvPr id="6" name="object 6"/>
          <p:cNvGraphicFramePr>
            <a:graphicFrameLocks noGrp="1"/>
          </p:cNvGraphicFramePr>
          <p:nvPr/>
        </p:nvGraphicFramePr>
        <p:xfrm>
          <a:off x="848238" y="1109670"/>
          <a:ext cx="3129915" cy="3416300"/>
        </p:xfrm>
        <a:graphic>
          <a:graphicData uri="http://schemas.openxmlformats.org/drawingml/2006/table">
            <a:tbl>
              <a:tblPr firstRow="1" bandRow="1">
                <a:tableStyleId>{2D5ABB26-0587-4C30-8999-92F81FD0307C}</a:tableStyleId>
              </a:tblPr>
              <a:tblGrid>
                <a:gridCol w="3129915">
                  <a:extLst>
                    <a:ext uri="{9D8B030D-6E8A-4147-A177-3AD203B41FA5}">
                      <a16:colId xmlns:a16="http://schemas.microsoft.com/office/drawing/2014/main" val="20000"/>
                    </a:ext>
                  </a:extLst>
                </a:gridCol>
              </a:tblGrid>
              <a:tr h="683260">
                <a:tc>
                  <a:txBody>
                    <a:bodyPr/>
                    <a:lstStyle/>
                    <a:p>
                      <a:pPr>
                        <a:lnSpc>
                          <a:spcPct val="100000"/>
                        </a:lnSpc>
                        <a:spcBef>
                          <a:spcPts val="15"/>
                        </a:spcBef>
                      </a:pPr>
                      <a:endParaRPr sz="1650">
                        <a:latin typeface="Times New Roman"/>
                        <a:cs typeface="Times New Roman"/>
                      </a:endParaRPr>
                    </a:p>
                    <a:p>
                      <a:pPr marL="480059">
                        <a:lnSpc>
                          <a:spcPct val="100000"/>
                        </a:lnSpc>
                      </a:pPr>
                      <a:r>
                        <a:rPr sz="1300" dirty="0">
                          <a:solidFill>
                            <a:srgbClr val="202020"/>
                          </a:solidFill>
                          <a:latin typeface="Arial"/>
                          <a:cs typeface="Arial"/>
                        </a:rPr>
                        <a:t>60%</a:t>
                      </a:r>
                      <a:r>
                        <a:rPr sz="1300" spc="-20" dirty="0">
                          <a:solidFill>
                            <a:srgbClr val="202020"/>
                          </a:solidFill>
                          <a:latin typeface="Arial"/>
                          <a:cs typeface="Arial"/>
                        </a:rPr>
                        <a:t> </a:t>
                      </a:r>
                      <a:r>
                        <a:rPr sz="1300" dirty="0">
                          <a:solidFill>
                            <a:srgbClr val="202020"/>
                          </a:solidFill>
                          <a:latin typeface="Arial"/>
                          <a:cs typeface="Arial"/>
                        </a:rPr>
                        <a:t>increase</a:t>
                      </a:r>
                      <a:r>
                        <a:rPr sz="1300" spc="-5" dirty="0">
                          <a:solidFill>
                            <a:srgbClr val="202020"/>
                          </a:solidFill>
                          <a:latin typeface="Arial"/>
                          <a:cs typeface="Arial"/>
                        </a:rPr>
                        <a:t> </a:t>
                      </a:r>
                      <a:r>
                        <a:rPr sz="1300" dirty="0">
                          <a:solidFill>
                            <a:srgbClr val="202020"/>
                          </a:solidFill>
                          <a:latin typeface="Arial"/>
                          <a:cs typeface="Arial"/>
                        </a:rPr>
                        <a:t>in</a:t>
                      </a:r>
                      <a:r>
                        <a:rPr sz="1300" spc="-5" dirty="0">
                          <a:solidFill>
                            <a:srgbClr val="202020"/>
                          </a:solidFill>
                          <a:latin typeface="Arial"/>
                          <a:cs typeface="Arial"/>
                        </a:rPr>
                        <a:t> </a:t>
                      </a:r>
                      <a:r>
                        <a:rPr sz="1300" dirty="0">
                          <a:solidFill>
                            <a:srgbClr val="202020"/>
                          </a:solidFill>
                          <a:latin typeface="Arial"/>
                          <a:cs typeface="Arial"/>
                        </a:rPr>
                        <a:t>life</a:t>
                      </a:r>
                      <a:r>
                        <a:rPr sz="1300" spc="-5" dirty="0">
                          <a:solidFill>
                            <a:srgbClr val="202020"/>
                          </a:solidFill>
                          <a:latin typeface="Arial"/>
                          <a:cs typeface="Arial"/>
                        </a:rPr>
                        <a:t> </a:t>
                      </a:r>
                      <a:r>
                        <a:rPr sz="1300" spc="-10" dirty="0">
                          <a:solidFill>
                            <a:srgbClr val="202020"/>
                          </a:solidFill>
                          <a:latin typeface="Arial"/>
                          <a:cs typeface="Arial"/>
                        </a:rPr>
                        <a:t>expectancy</a:t>
                      </a:r>
                      <a:r>
                        <a:rPr sz="1050" spc="-15" baseline="23809" dirty="0">
                          <a:solidFill>
                            <a:srgbClr val="202020"/>
                          </a:solidFill>
                          <a:latin typeface="Arial"/>
                          <a:cs typeface="Arial"/>
                        </a:rPr>
                        <a:t>1</a:t>
                      </a:r>
                      <a:endParaRPr sz="1050" baseline="23809">
                        <a:latin typeface="Arial"/>
                        <a:cs typeface="Arial"/>
                      </a:endParaRPr>
                    </a:p>
                  </a:txBody>
                  <a:tcPr marL="0" marR="0" marT="1905" marB="0">
                    <a:lnB w="19050">
                      <a:solidFill>
                        <a:srgbClr val="BFBFBF"/>
                      </a:solidFill>
                      <a:prstDash val="solid"/>
                    </a:lnB>
                    <a:solidFill>
                      <a:srgbClr val="EBCACC"/>
                    </a:solidFill>
                  </a:tcPr>
                </a:tc>
                <a:extLst>
                  <a:ext uri="{0D108BD9-81ED-4DB2-BD59-A6C34878D82A}">
                    <a16:rowId xmlns:a16="http://schemas.microsoft.com/office/drawing/2014/main" val="10000"/>
                  </a:ext>
                </a:extLst>
              </a:tr>
              <a:tr h="683260">
                <a:tc>
                  <a:txBody>
                    <a:bodyPr/>
                    <a:lstStyle/>
                    <a:p>
                      <a:pPr marL="480059" marR="251460">
                        <a:lnSpc>
                          <a:spcPct val="99200"/>
                        </a:lnSpc>
                        <a:spcBef>
                          <a:spcPts val="355"/>
                        </a:spcBef>
                      </a:pPr>
                      <a:r>
                        <a:rPr sz="1300" dirty="0">
                          <a:solidFill>
                            <a:srgbClr val="202020"/>
                          </a:solidFill>
                          <a:latin typeface="Arial"/>
                          <a:cs typeface="Arial"/>
                        </a:rPr>
                        <a:t>Near</a:t>
                      </a:r>
                      <a:r>
                        <a:rPr sz="1300" spc="-10" dirty="0">
                          <a:solidFill>
                            <a:srgbClr val="202020"/>
                          </a:solidFill>
                          <a:latin typeface="Arial"/>
                          <a:cs typeface="Arial"/>
                        </a:rPr>
                        <a:t> </a:t>
                      </a:r>
                      <a:r>
                        <a:rPr sz="1300" dirty="0">
                          <a:solidFill>
                            <a:srgbClr val="202020"/>
                          </a:solidFill>
                          <a:latin typeface="Arial"/>
                          <a:cs typeface="Arial"/>
                        </a:rPr>
                        <a:t>normal</a:t>
                      </a:r>
                      <a:r>
                        <a:rPr sz="1300" spc="-5" dirty="0">
                          <a:solidFill>
                            <a:srgbClr val="202020"/>
                          </a:solidFill>
                          <a:latin typeface="Arial"/>
                          <a:cs typeface="Arial"/>
                        </a:rPr>
                        <a:t> </a:t>
                      </a:r>
                      <a:r>
                        <a:rPr sz="1300" dirty="0">
                          <a:solidFill>
                            <a:srgbClr val="202020"/>
                          </a:solidFill>
                          <a:latin typeface="Arial"/>
                          <a:cs typeface="Arial"/>
                        </a:rPr>
                        <a:t>life</a:t>
                      </a:r>
                      <a:r>
                        <a:rPr sz="1300" spc="-5" dirty="0">
                          <a:solidFill>
                            <a:srgbClr val="202020"/>
                          </a:solidFill>
                          <a:latin typeface="Arial"/>
                          <a:cs typeface="Arial"/>
                        </a:rPr>
                        <a:t> </a:t>
                      </a:r>
                      <a:r>
                        <a:rPr sz="1300" dirty="0">
                          <a:solidFill>
                            <a:srgbClr val="202020"/>
                          </a:solidFill>
                          <a:latin typeface="Arial"/>
                          <a:cs typeface="Arial"/>
                        </a:rPr>
                        <a:t>expectancy </a:t>
                      </a:r>
                      <a:r>
                        <a:rPr sz="1300" spc="-20" dirty="0">
                          <a:solidFill>
                            <a:srgbClr val="202020"/>
                          </a:solidFill>
                          <a:latin typeface="Arial"/>
                          <a:cs typeface="Arial"/>
                        </a:rPr>
                        <a:t>with </a:t>
                      </a:r>
                      <a:r>
                        <a:rPr sz="1300" dirty="0">
                          <a:solidFill>
                            <a:srgbClr val="202020"/>
                          </a:solidFill>
                          <a:latin typeface="Arial"/>
                          <a:cs typeface="Arial"/>
                        </a:rPr>
                        <a:t>HIV,</a:t>
                      </a:r>
                      <a:r>
                        <a:rPr sz="1300" spc="-10" dirty="0">
                          <a:solidFill>
                            <a:srgbClr val="202020"/>
                          </a:solidFill>
                          <a:latin typeface="Arial"/>
                          <a:cs typeface="Arial"/>
                        </a:rPr>
                        <a:t> </a:t>
                      </a:r>
                      <a:r>
                        <a:rPr sz="1300" dirty="0">
                          <a:solidFill>
                            <a:srgbClr val="202020"/>
                          </a:solidFill>
                          <a:latin typeface="Arial"/>
                          <a:cs typeface="Arial"/>
                        </a:rPr>
                        <a:t>treat</a:t>
                      </a:r>
                      <a:r>
                        <a:rPr sz="1300" spc="-5" dirty="0">
                          <a:solidFill>
                            <a:srgbClr val="202020"/>
                          </a:solidFill>
                          <a:latin typeface="Arial"/>
                          <a:cs typeface="Arial"/>
                        </a:rPr>
                        <a:t> </a:t>
                      </a:r>
                      <a:r>
                        <a:rPr sz="1300" dirty="0">
                          <a:solidFill>
                            <a:srgbClr val="202020"/>
                          </a:solidFill>
                          <a:latin typeface="Arial"/>
                          <a:cs typeface="Arial"/>
                        </a:rPr>
                        <a:t>with</a:t>
                      </a:r>
                      <a:r>
                        <a:rPr sz="1300" spc="-10" dirty="0">
                          <a:solidFill>
                            <a:srgbClr val="202020"/>
                          </a:solidFill>
                          <a:latin typeface="Arial"/>
                          <a:cs typeface="Arial"/>
                        </a:rPr>
                        <a:t> </a:t>
                      </a:r>
                      <a:r>
                        <a:rPr sz="1300" dirty="0">
                          <a:solidFill>
                            <a:srgbClr val="202020"/>
                          </a:solidFill>
                          <a:latin typeface="Arial"/>
                          <a:cs typeface="Arial"/>
                        </a:rPr>
                        <a:t>one</a:t>
                      </a:r>
                      <a:r>
                        <a:rPr sz="1300" spc="-5" dirty="0">
                          <a:solidFill>
                            <a:srgbClr val="202020"/>
                          </a:solidFill>
                          <a:latin typeface="Arial"/>
                          <a:cs typeface="Arial"/>
                        </a:rPr>
                        <a:t> </a:t>
                      </a:r>
                      <a:r>
                        <a:rPr sz="1300" dirty="0">
                          <a:solidFill>
                            <a:srgbClr val="202020"/>
                          </a:solidFill>
                          <a:latin typeface="Arial"/>
                          <a:cs typeface="Arial"/>
                        </a:rPr>
                        <a:t>pill,</a:t>
                      </a:r>
                      <a:r>
                        <a:rPr sz="1300" spc="-5" dirty="0">
                          <a:solidFill>
                            <a:srgbClr val="202020"/>
                          </a:solidFill>
                          <a:latin typeface="Arial"/>
                          <a:cs typeface="Arial"/>
                        </a:rPr>
                        <a:t> </a:t>
                      </a:r>
                      <a:r>
                        <a:rPr sz="1300" dirty="0">
                          <a:solidFill>
                            <a:srgbClr val="202020"/>
                          </a:solidFill>
                          <a:latin typeface="Arial"/>
                          <a:cs typeface="Arial"/>
                        </a:rPr>
                        <a:t>once-</a:t>
                      </a:r>
                      <a:r>
                        <a:rPr sz="1300" spc="-25" dirty="0">
                          <a:solidFill>
                            <a:srgbClr val="202020"/>
                          </a:solidFill>
                          <a:latin typeface="Arial"/>
                          <a:cs typeface="Arial"/>
                        </a:rPr>
                        <a:t>a- day</a:t>
                      </a:r>
                      <a:endParaRPr sz="1300">
                        <a:latin typeface="Arial"/>
                        <a:cs typeface="Arial"/>
                      </a:endParaRPr>
                    </a:p>
                  </a:txBody>
                  <a:tcPr marL="0" marR="0" marT="45085" marB="0">
                    <a:lnT w="19050">
                      <a:solidFill>
                        <a:srgbClr val="BFBFBF"/>
                      </a:solidFill>
                      <a:prstDash val="solid"/>
                    </a:lnT>
                    <a:lnB w="19050">
                      <a:solidFill>
                        <a:srgbClr val="BFBFBF"/>
                      </a:solidFill>
                      <a:prstDash val="solid"/>
                    </a:lnB>
                    <a:solidFill>
                      <a:srgbClr val="F5E6E7"/>
                    </a:solidFill>
                  </a:tcPr>
                </a:tc>
                <a:extLst>
                  <a:ext uri="{0D108BD9-81ED-4DB2-BD59-A6C34878D82A}">
                    <a16:rowId xmlns:a16="http://schemas.microsoft.com/office/drawing/2014/main" val="10001"/>
                  </a:ext>
                </a:extLst>
              </a:tr>
              <a:tr h="683260">
                <a:tc>
                  <a:txBody>
                    <a:bodyPr/>
                    <a:lstStyle/>
                    <a:p>
                      <a:pPr marL="480059" marR="929005">
                        <a:lnSpc>
                          <a:spcPts val="1510"/>
                        </a:lnSpc>
                        <a:spcBef>
                          <a:spcPts val="1220"/>
                        </a:spcBef>
                      </a:pPr>
                      <a:r>
                        <a:rPr sz="1300" dirty="0">
                          <a:solidFill>
                            <a:srgbClr val="202020"/>
                          </a:solidFill>
                          <a:latin typeface="Arial"/>
                          <a:cs typeface="Arial"/>
                        </a:rPr>
                        <a:t>Targeted therapies </a:t>
                      </a:r>
                      <a:r>
                        <a:rPr sz="1300" spc="-25" dirty="0">
                          <a:solidFill>
                            <a:srgbClr val="202020"/>
                          </a:solidFill>
                          <a:latin typeface="Arial"/>
                          <a:cs typeface="Arial"/>
                        </a:rPr>
                        <a:t>and </a:t>
                      </a:r>
                      <a:r>
                        <a:rPr sz="1300" dirty="0">
                          <a:solidFill>
                            <a:srgbClr val="202020"/>
                          </a:solidFill>
                          <a:latin typeface="Arial"/>
                          <a:cs typeface="Arial"/>
                        </a:rPr>
                        <a:t>personalized</a:t>
                      </a:r>
                      <a:r>
                        <a:rPr sz="1300" spc="-10" dirty="0">
                          <a:solidFill>
                            <a:srgbClr val="202020"/>
                          </a:solidFill>
                          <a:latin typeface="Arial"/>
                          <a:cs typeface="Arial"/>
                        </a:rPr>
                        <a:t> solutions</a:t>
                      </a:r>
                      <a:endParaRPr sz="1300">
                        <a:latin typeface="Arial"/>
                        <a:cs typeface="Arial"/>
                      </a:endParaRPr>
                    </a:p>
                  </a:txBody>
                  <a:tcPr marL="0" marR="0" marT="154940" marB="0">
                    <a:lnT w="19050">
                      <a:solidFill>
                        <a:srgbClr val="BFBFBF"/>
                      </a:solidFill>
                      <a:prstDash val="solid"/>
                    </a:lnT>
                    <a:lnB w="19050">
                      <a:solidFill>
                        <a:srgbClr val="BFBFBF"/>
                      </a:solidFill>
                      <a:prstDash val="solid"/>
                    </a:lnB>
                    <a:solidFill>
                      <a:srgbClr val="EBCACC"/>
                    </a:solidFill>
                  </a:tcPr>
                </a:tc>
                <a:extLst>
                  <a:ext uri="{0D108BD9-81ED-4DB2-BD59-A6C34878D82A}">
                    <a16:rowId xmlns:a16="http://schemas.microsoft.com/office/drawing/2014/main" val="10002"/>
                  </a:ext>
                </a:extLst>
              </a:tr>
              <a:tr h="683260">
                <a:tc>
                  <a:txBody>
                    <a:bodyPr/>
                    <a:lstStyle/>
                    <a:p>
                      <a:pPr>
                        <a:lnSpc>
                          <a:spcPct val="100000"/>
                        </a:lnSpc>
                        <a:spcBef>
                          <a:spcPts val="15"/>
                        </a:spcBef>
                      </a:pPr>
                      <a:endParaRPr sz="1650">
                        <a:latin typeface="Times New Roman"/>
                        <a:cs typeface="Times New Roman"/>
                      </a:endParaRPr>
                    </a:p>
                    <a:p>
                      <a:pPr marL="480059">
                        <a:lnSpc>
                          <a:spcPct val="100000"/>
                        </a:lnSpc>
                      </a:pPr>
                      <a:r>
                        <a:rPr sz="1300" dirty="0">
                          <a:solidFill>
                            <a:srgbClr val="202020"/>
                          </a:solidFill>
                          <a:latin typeface="Arial"/>
                          <a:cs typeface="Arial"/>
                        </a:rPr>
                        <a:t>Robotics</a:t>
                      </a:r>
                      <a:r>
                        <a:rPr sz="1300" spc="-20" dirty="0">
                          <a:solidFill>
                            <a:srgbClr val="202020"/>
                          </a:solidFill>
                          <a:latin typeface="Arial"/>
                          <a:cs typeface="Arial"/>
                        </a:rPr>
                        <a:t> </a:t>
                      </a:r>
                      <a:r>
                        <a:rPr sz="1300" dirty="0">
                          <a:solidFill>
                            <a:srgbClr val="202020"/>
                          </a:solidFill>
                          <a:latin typeface="Arial"/>
                          <a:cs typeface="Arial"/>
                        </a:rPr>
                        <a:t>and</a:t>
                      </a:r>
                      <a:r>
                        <a:rPr sz="1300" spc="-5" dirty="0">
                          <a:solidFill>
                            <a:srgbClr val="202020"/>
                          </a:solidFill>
                          <a:latin typeface="Arial"/>
                          <a:cs typeface="Arial"/>
                        </a:rPr>
                        <a:t> </a:t>
                      </a:r>
                      <a:r>
                        <a:rPr sz="1300" dirty="0">
                          <a:solidFill>
                            <a:srgbClr val="202020"/>
                          </a:solidFill>
                          <a:latin typeface="Arial"/>
                          <a:cs typeface="Arial"/>
                        </a:rPr>
                        <a:t>digital</a:t>
                      </a:r>
                      <a:r>
                        <a:rPr sz="1300" spc="-5" dirty="0">
                          <a:solidFill>
                            <a:srgbClr val="202020"/>
                          </a:solidFill>
                          <a:latin typeface="Arial"/>
                          <a:cs typeface="Arial"/>
                        </a:rPr>
                        <a:t> </a:t>
                      </a:r>
                      <a:r>
                        <a:rPr sz="1300" spc="-10" dirty="0">
                          <a:solidFill>
                            <a:srgbClr val="202020"/>
                          </a:solidFill>
                          <a:latin typeface="Arial"/>
                          <a:cs typeface="Arial"/>
                        </a:rPr>
                        <a:t>surgery</a:t>
                      </a:r>
                      <a:endParaRPr sz="1300">
                        <a:latin typeface="Arial"/>
                        <a:cs typeface="Arial"/>
                      </a:endParaRPr>
                    </a:p>
                  </a:txBody>
                  <a:tcPr marL="0" marR="0" marT="1905" marB="0">
                    <a:lnT w="19050">
                      <a:solidFill>
                        <a:srgbClr val="BFBFBF"/>
                      </a:solidFill>
                      <a:prstDash val="solid"/>
                    </a:lnT>
                    <a:lnB w="19050">
                      <a:solidFill>
                        <a:srgbClr val="BFBFBF"/>
                      </a:solidFill>
                      <a:prstDash val="solid"/>
                    </a:lnB>
                    <a:solidFill>
                      <a:srgbClr val="F5E6E7"/>
                    </a:solidFill>
                  </a:tcPr>
                </a:tc>
                <a:extLst>
                  <a:ext uri="{0D108BD9-81ED-4DB2-BD59-A6C34878D82A}">
                    <a16:rowId xmlns:a16="http://schemas.microsoft.com/office/drawing/2014/main" val="10003"/>
                  </a:ext>
                </a:extLst>
              </a:tr>
              <a:tr h="683260">
                <a:tc>
                  <a:txBody>
                    <a:bodyPr/>
                    <a:lstStyle/>
                    <a:p>
                      <a:pPr>
                        <a:lnSpc>
                          <a:spcPct val="100000"/>
                        </a:lnSpc>
                        <a:spcBef>
                          <a:spcPts val="5"/>
                        </a:spcBef>
                      </a:pPr>
                      <a:endParaRPr sz="1650">
                        <a:latin typeface="Times New Roman"/>
                        <a:cs typeface="Times New Roman"/>
                      </a:endParaRPr>
                    </a:p>
                    <a:p>
                      <a:pPr marL="480059">
                        <a:lnSpc>
                          <a:spcPct val="100000"/>
                        </a:lnSpc>
                      </a:pPr>
                      <a:r>
                        <a:rPr sz="1300" dirty="0">
                          <a:solidFill>
                            <a:srgbClr val="202020"/>
                          </a:solidFill>
                          <a:latin typeface="Arial"/>
                          <a:cs typeface="Arial"/>
                        </a:rPr>
                        <a:t>Long-acting</a:t>
                      </a:r>
                      <a:r>
                        <a:rPr sz="1300" spc="-5" dirty="0">
                          <a:solidFill>
                            <a:srgbClr val="202020"/>
                          </a:solidFill>
                          <a:latin typeface="Arial"/>
                          <a:cs typeface="Arial"/>
                        </a:rPr>
                        <a:t> </a:t>
                      </a:r>
                      <a:r>
                        <a:rPr sz="1300" spc="-10" dirty="0">
                          <a:solidFill>
                            <a:srgbClr val="202020"/>
                          </a:solidFill>
                          <a:latin typeface="Arial"/>
                          <a:cs typeface="Arial"/>
                        </a:rPr>
                        <a:t>treatments</a:t>
                      </a:r>
                      <a:endParaRPr sz="1300">
                        <a:latin typeface="Arial"/>
                        <a:cs typeface="Arial"/>
                      </a:endParaRPr>
                    </a:p>
                  </a:txBody>
                  <a:tcPr marL="0" marR="0" marT="635" marB="0">
                    <a:lnT w="19050">
                      <a:solidFill>
                        <a:srgbClr val="BFBFBF"/>
                      </a:solidFill>
                      <a:prstDash val="solid"/>
                    </a:lnT>
                    <a:solidFill>
                      <a:srgbClr val="EBCACC"/>
                    </a:solidFill>
                  </a:tcPr>
                </a:tc>
                <a:extLst>
                  <a:ext uri="{0D108BD9-81ED-4DB2-BD59-A6C34878D82A}">
                    <a16:rowId xmlns:a16="http://schemas.microsoft.com/office/drawing/2014/main" val="10004"/>
                  </a:ext>
                </a:extLst>
              </a:tr>
            </a:tbl>
          </a:graphicData>
        </a:graphic>
      </p:graphicFrame>
      <p:pic>
        <p:nvPicPr>
          <p:cNvPr id="7" name="object 7"/>
          <p:cNvPicPr/>
          <p:nvPr/>
        </p:nvPicPr>
        <p:blipFill>
          <a:blip r:embed="rId4" cstate="print"/>
          <a:stretch>
            <a:fillRect/>
          </a:stretch>
        </p:blipFill>
        <p:spPr>
          <a:xfrm>
            <a:off x="457200" y="2660904"/>
            <a:ext cx="298703" cy="301751"/>
          </a:xfrm>
          <a:prstGeom prst="rect">
            <a:avLst/>
          </a:prstGeom>
        </p:spPr>
      </p:pic>
      <p:pic>
        <p:nvPicPr>
          <p:cNvPr id="8" name="object 8"/>
          <p:cNvPicPr/>
          <p:nvPr/>
        </p:nvPicPr>
        <p:blipFill>
          <a:blip r:embed="rId5" cstate="print"/>
          <a:stretch>
            <a:fillRect/>
          </a:stretch>
        </p:blipFill>
        <p:spPr>
          <a:xfrm>
            <a:off x="448055" y="3337559"/>
            <a:ext cx="307847" cy="307847"/>
          </a:xfrm>
          <a:prstGeom prst="rect">
            <a:avLst/>
          </a:prstGeom>
        </p:spPr>
      </p:pic>
      <p:pic>
        <p:nvPicPr>
          <p:cNvPr id="9" name="object 9"/>
          <p:cNvPicPr/>
          <p:nvPr/>
        </p:nvPicPr>
        <p:blipFill>
          <a:blip r:embed="rId6" cstate="print"/>
          <a:stretch>
            <a:fillRect/>
          </a:stretch>
        </p:blipFill>
        <p:spPr>
          <a:xfrm>
            <a:off x="481583" y="1335024"/>
            <a:ext cx="256031" cy="256032"/>
          </a:xfrm>
          <a:prstGeom prst="rect">
            <a:avLst/>
          </a:prstGeom>
        </p:spPr>
      </p:pic>
      <p:pic>
        <p:nvPicPr>
          <p:cNvPr id="10" name="object 10"/>
          <p:cNvPicPr/>
          <p:nvPr/>
        </p:nvPicPr>
        <p:blipFill>
          <a:blip r:embed="rId7" cstate="print"/>
          <a:stretch>
            <a:fillRect/>
          </a:stretch>
        </p:blipFill>
        <p:spPr>
          <a:xfrm>
            <a:off x="454151" y="1996439"/>
            <a:ext cx="286511" cy="286512"/>
          </a:xfrm>
          <a:prstGeom prst="rect">
            <a:avLst/>
          </a:prstGeom>
        </p:spPr>
      </p:pic>
      <p:pic>
        <p:nvPicPr>
          <p:cNvPr id="11" name="object 11"/>
          <p:cNvPicPr/>
          <p:nvPr/>
        </p:nvPicPr>
        <p:blipFill>
          <a:blip r:embed="rId8" cstate="print"/>
          <a:stretch>
            <a:fillRect/>
          </a:stretch>
        </p:blipFill>
        <p:spPr>
          <a:xfrm>
            <a:off x="454151" y="4032503"/>
            <a:ext cx="301752" cy="301752"/>
          </a:xfrm>
          <a:prstGeom prst="rect">
            <a:avLst/>
          </a:prstGeom>
        </p:spPr>
      </p:pic>
      <p:sp>
        <p:nvSpPr>
          <p:cNvPr id="12" name="object 12"/>
          <p:cNvSpPr txBox="1"/>
          <p:nvPr/>
        </p:nvSpPr>
        <p:spPr>
          <a:xfrm>
            <a:off x="4984116" y="1245615"/>
            <a:ext cx="2195830" cy="412750"/>
          </a:xfrm>
          <a:prstGeom prst="rect">
            <a:avLst/>
          </a:prstGeom>
        </p:spPr>
        <p:txBody>
          <a:bodyPr vert="horz" wrap="square" lIns="0" tIns="26034" rIns="0" bIns="0" rtlCol="0">
            <a:spAutoFit/>
          </a:bodyPr>
          <a:lstStyle/>
          <a:p>
            <a:pPr marL="12700" marR="5080">
              <a:lnSpc>
                <a:spcPts val="1490"/>
              </a:lnSpc>
              <a:spcBef>
                <a:spcPts val="204"/>
              </a:spcBef>
            </a:pPr>
            <a:r>
              <a:rPr sz="1300" dirty="0">
                <a:solidFill>
                  <a:srgbClr val="FFFFFF"/>
                </a:solidFill>
                <a:latin typeface="Arial"/>
                <a:cs typeface="Arial"/>
              </a:rPr>
              <a:t>Major healthcare</a:t>
            </a:r>
            <a:r>
              <a:rPr sz="1300" spc="-5" dirty="0">
                <a:solidFill>
                  <a:srgbClr val="FFFFFF"/>
                </a:solidFill>
                <a:latin typeface="Arial"/>
                <a:cs typeface="Arial"/>
              </a:rPr>
              <a:t> </a:t>
            </a:r>
            <a:r>
              <a:rPr sz="1300" spc="-10" dirty="0">
                <a:solidFill>
                  <a:srgbClr val="FFFFFF"/>
                </a:solidFill>
                <a:latin typeface="Arial"/>
                <a:cs typeface="Arial"/>
              </a:rPr>
              <a:t>challenges </a:t>
            </a:r>
            <a:r>
              <a:rPr sz="1300" dirty="0">
                <a:solidFill>
                  <a:srgbClr val="FFFFFF"/>
                </a:solidFill>
                <a:latin typeface="Arial"/>
                <a:cs typeface="Arial"/>
              </a:rPr>
              <a:t>with</a:t>
            </a:r>
            <a:r>
              <a:rPr sz="1300" spc="-10" dirty="0">
                <a:solidFill>
                  <a:srgbClr val="FFFFFF"/>
                </a:solidFill>
                <a:latin typeface="Arial"/>
                <a:cs typeface="Arial"/>
              </a:rPr>
              <a:t> </a:t>
            </a:r>
            <a:r>
              <a:rPr sz="1300" dirty="0">
                <a:solidFill>
                  <a:srgbClr val="FFFFFF"/>
                </a:solidFill>
                <a:latin typeface="Arial"/>
                <a:cs typeface="Arial"/>
              </a:rPr>
              <a:t>significant</a:t>
            </a:r>
            <a:r>
              <a:rPr sz="1300" spc="-10" dirty="0">
                <a:solidFill>
                  <a:srgbClr val="FFFFFF"/>
                </a:solidFill>
                <a:latin typeface="Arial"/>
                <a:cs typeface="Arial"/>
              </a:rPr>
              <a:t> </a:t>
            </a:r>
            <a:r>
              <a:rPr sz="1300" dirty="0">
                <a:solidFill>
                  <a:srgbClr val="FFFFFF"/>
                </a:solidFill>
                <a:latin typeface="Arial"/>
                <a:cs typeface="Arial"/>
              </a:rPr>
              <a:t>global</a:t>
            </a:r>
            <a:r>
              <a:rPr sz="1300" spc="-10" dirty="0">
                <a:solidFill>
                  <a:srgbClr val="FFFFFF"/>
                </a:solidFill>
                <a:latin typeface="Arial"/>
                <a:cs typeface="Arial"/>
              </a:rPr>
              <a:t> burden:</a:t>
            </a:r>
            <a:endParaRPr sz="1300">
              <a:latin typeface="Arial"/>
              <a:cs typeface="Arial"/>
            </a:endParaRPr>
          </a:p>
        </p:txBody>
      </p:sp>
      <p:sp>
        <p:nvSpPr>
          <p:cNvPr id="13" name="object 13"/>
          <p:cNvSpPr txBox="1"/>
          <p:nvPr/>
        </p:nvSpPr>
        <p:spPr>
          <a:xfrm>
            <a:off x="4984117" y="259079"/>
            <a:ext cx="2391410" cy="729615"/>
          </a:xfrm>
          <a:prstGeom prst="rect">
            <a:avLst/>
          </a:prstGeom>
        </p:spPr>
        <p:txBody>
          <a:bodyPr vert="horz" wrap="square" lIns="0" tIns="9525" rIns="0" bIns="0" rtlCol="0">
            <a:spAutoFit/>
          </a:bodyPr>
          <a:lstStyle/>
          <a:p>
            <a:pPr marL="12700" marR="5080">
              <a:lnSpc>
                <a:spcPct val="100899"/>
              </a:lnSpc>
              <a:spcBef>
                <a:spcPts val="75"/>
              </a:spcBef>
            </a:pPr>
            <a:r>
              <a:rPr sz="2300" dirty="0">
                <a:solidFill>
                  <a:srgbClr val="FFFFFF"/>
                </a:solidFill>
                <a:latin typeface="Arial"/>
                <a:cs typeface="Arial"/>
              </a:rPr>
              <a:t>…but</a:t>
            </a:r>
            <a:r>
              <a:rPr sz="2300" spc="-15" dirty="0">
                <a:solidFill>
                  <a:srgbClr val="FFFFFF"/>
                </a:solidFill>
                <a:latin typeface="Arial"/>
                <a:cs typeface="Arial"/>
              </a:rPr>
              <a:t> </a:t>
            </a:r>
            <a:r>
              <a:rPr sz="2300" spc="-10" dirty="0">
                <a:solidFill>
                  <a:srgbClr val="FFFFFF"/>
                </a:solidFill>
                <a:latin typeface="Arial"/>
                <a:cs typeface="Arial"/>
              </a:rPr>
              <a:t>tremendous </a:t>
            </a:r>
            <a:r>
              <a:rPr sz="2300" dirty="0">
                <a:solidFill>
                  <a:srgbClr val="FFFFFF"/>
                </a:solidFill>
                <a:latin typeface="Arial"/>
                <a:cs typeface="Arial"/>
              </a:rPr>
              <a:t>challenges</a:t>
            </a:r>
            <a:r>
              <a:rPr sz="2300" spc="-35" dirty="0">
                <a:solidFill>
                  <a:srgbClr val="FFFFFF"/>
                </a:solidFill>
                <a:latin typeface="Arial"/>
                <a:cs typeface="Arial"/>
              </a:rPr>
              <a:t> </a:t>
            </a:r>
            <a:r>
              <a:rPr sz="2300" spc="-10" dirty="0">
                <a:solidFill>
                  <a:srgbClr val="FFFFFF"/>
                </a:solidFill>
                <a:latin typeface="Arial"/>
                <a:cs typeface="Arial"/>
              </a:rPr>
              <a:t>remain</a:t>
            </a:r>
            <a:endParaRPr sz="2300">
              <a:latin typeface="Arial"/>
              <a:cs typeface="Arial"/>
            </a:endParaRPr>
          </a:p>
        </p:txBody>
      </p:sp>
      <p:sp>
        <p:nvSpPr>
          <p:cNvPr id="14" name="object 14"/>
          <p:cNvSpPr/>
          <p:nvPr/>
        </p:nvSpPr>
        <p:spPr>
          <a:xfrm>
            <a:off x="4996816" y="2221092"/>
            <a:ext cx="69215" cy="2032635"/>
          </a:xfrm>
          <a:custGeom>
            <a:avLst/>
            <a:gdLst/>
            <a:ahLst/>
            <a:cxnLst/>
            <a:rect l="l" t="t" r="r" b="b"/>
            <a:pathLst>
              <a:path w="69214" h="2032635">
                <a:moveTo>
                  <a:pt x="68658" y="0"/>
                </a:moveTo>
                <a:lnTo>
                  <a:pt x="0" y="0"/>
                </a:lnTo>
                <a:lnTo>
                  <a:pt x="0" y="2032451"/>
                </a:lnTo>
                <a:lnTo>
                  <a:pt x="68658" y="2032451"/>
                </a:lnTo>
                <a:lnTo>
                  <a:pt x="68658" y="0"/>
                </a:lnTo>
                <a:close/>
              </a:path>
            </a:pathLst>
          </a:custGeom>
          <a:solidFill>
            <a:srgbClr val="FFFFFF"/>
          </a:solidFill>
        </p:spPr>
        <p:txBody>
          <a:bodyPr wrap="square" lIns="0" tIns="0" rIns="0" bIns="0" rtlCol="0"/>
          <a:lstStyle/>
          <a:p>
            <a:endParaRPr/>
          </a:p>
        </p:txBody>
      </p:sp>
      <p:sp>
        <p:nvSpPr>
          <p:cNvPr id="15" name="object 15"/>
          <p:cNvSpPr txBox="1"/>
          <p:nvPr/>
        </p:nvSpPr>
        <p:spPr>
          <a:xfrm>
            <a:off x="5197189" y="2157983"/>
            <a:ext cx="1586230" cy="2031364"/>
          </a:xfrm>
          <a:prstGeom prst="rect">
            <a:avLst/>
          </a:prstGeom>
        </p:spPr>
        <p:txBody>
          <a:bodyPr vert="horz" wrap="square" lIns="0" tIns="12700" rIns="0" bIns="0" rtlCol="0">
            <a:spAutoFit/>
          </a:bodyPr>
          <a:lstStyle/>
          <a:p>
            <a:pPr marL="12700" marR="1113790">
              <a:lnSpc>
                <a:spcPct val="150900"/>
              </a:lnSpc>
              <a:spcBef>
                <a:spcPts val="100"/>
              </a:spcBef>
            </a:pPr>
            <a:r>
              <a:rPr sz="1100" spc="-10" dirty="0">
                <a:solidFill>
                  <a:srgbClr val="FFFFFF"/>
                </a:solidFill>
                <a:latin typeface="Arial"/>
                <a:cs typeface="Arial"/>
              </a:rPr>
              <a:t>Cancer </a:t>
            </a:r>
            <a:r>
              <a:rPr sz="1100" spc="-25" dirty="0">
                <a:solidFill>
                  <a:srgbClr val="FFFFFF"/>
                </a:solidFill>
                <a:latin typeface="Arial"/>
                <a:cs typeface="Arial"/>
              </a:rPr>
              <a:t>HIV</a:t>
            </a:r>
            <a:endParaRPr sz="1100">
              <a:latin typeface="Arial"/>
              <a:cs typeface="Arial"/>
            </a:endParaRPr>
          </a:p>
          <a:p>
            <a:pPr marL="12700" marR="297180">
              <a:lnSpc>
                <a:spcPts val="1989"/>
              </a:lnSpc>
              <a:spcBef>
                <a:spcPts val="85"/>
              </a:spcBef>
            </a:pPr>
            <a:r>
              <a:rPr sz="1100" dirty="0">
                <a:solidFill>
                  <a:srgbClr val="FFFFFF"/>
                </a:solidFill>
                <a:latin typeface="Arial"/>
                <a:cs typeface="Arial"/>
              </a:rPr>
              <a:t>Alzheimer’s</a:t>
            </a:r>
            <a:r>
              <a:rPr sz="1100" spc="-5" dirty="0">
                <a:solidFill>
                  <a:srgbClr val="FFFFFF"/>
                </a:solidFill>
                <a:latin typeface="Arial"/>
                <a:cs typeface="Arial"/>
              </a:rPr>
              <a:t> </a:t>
            </a:r>
            <a:r>
              <a:rPr sz="1100" spc="-10" dirty="0">
                <a:solidFill>
                  <a:srgbClr val="FFFFFF"/>
                </a:solidFill>
                <a:latin typeface="Arial"/>
                <a:cs typeface="Arial"/>
              </a:rPr>
              <a:t>Disease </a:t>
            </a:r>
            <a:r>
              <a:rPr sz="1100" dirty="0">
                <a:solidFill>
                  <a:srgbClr val="FFFFFF"/>
                </a:solidFill>
                <a:latin typeface="Arial"/>
                <a:cs typeface="Arial"/>
              </a:rPr>
              <a:t>Heart</a:t>
            </a:r>
            <a:r>
              <a:rPr sz="1100" spc="-15" dirty="0">
                <a:solidFill>
                  <a:srgbClr val="FFFFFF"/>
                </a:solidFill>
                <a:latin typeface="Arial"/>
                <a:cs typeface="Arial"/>
              </a:rPr>
              <a:t> </a:t>
            </a:r>
            <a:r>
              <a:rPr sz="1100" spc="-10" dirty="0">
                <a:solidFill>
                  <a:srgbClr val="FFFFFF"/>
                </a:solidFill>
                <a:latin typeface="Arial"/>
                <a:cs typeface="Arial"/>
              </a:rPr>
              <a:t>Disease</a:t>
            </a:r>
            <a:endParaRPr sz="1100">
              <a:latin typeface="Arial"/>
              <a:cs typeface="Arial"/>
            </a:endParaRPr>
          </a:p>
          <a:p>
            <a:pPr marL="12700">
              <a:lnSpc>
                <a:spcPct val="100000"/>
              </a:lnSpc>
              <a:spcBef>
                <a:spcPts val="520"/>
              </a:spcBef>
            </a:pPr>
            <a:r>
              <a:rPr sz="1100" spc="-10" dirty="0">
                <a:solidFill>
                  <a:srgbClr val="FFFFFF"/>
                </a:solidFill>
                <a:latin typeface="Arial"/>
                <a:cs typeface="Arial"/>
              </a:rPr>
              <a:t>Tuberculosis</a:t>
            </a:r>
            <a:endParaRPr sz="1100">
              <a:latin typeface="Arial"/>
              <a:cs typeface="Arial"/>
            </a:endParaRPr>
          </a:p>
          <a:p>
            <a:pPr marL="12700" marR="5080">
              <a:lnSpc>
                <a:spcPct val="150900"/>
              </a:lnSpc>
            </a:pPr>
            <a:r>
              <a:rPr sz="1100" dirty="0">
                <a:solidFill>
                  <a:srgbClr val="FFFFFF"/>
                </a:solidFill>
                <a:latin typeface="Arial"/>
                <a:cs typeface="Arial"/>
              </a:rPr>
              <a:t>Ebola</a:t>
            </a:r>
            <a:r>
              <a:rPr sz="1100" spc="-10" dirty="0">
                <a:solidFill>
                  <a:srgbClr val="FFFFFF"/>
                </a:solidFill>
                <a:latin typeface="Arial"/>
                <a:cs typeface="Arial"/>
              </a:rPr>
              <a:t> </a:t>
            </a:r>
            <a:r>
              <a:rPr sz="1100" dirty="0">
                <a:solidFill>
                  <a:srgbClr val="FFFFFF"/>
                </a:solidFill>
                <a:latin typeface="Arial"/>
                <a:cs typeface="Arial"/>
              </a:rPr>
              <a:t>&amp;</a:t>
            </a:r>
            <a:r>
              <a:rPr sz="1100" spc="-5" dirty="0">
                <a:solidFill>
                  <a:srgbClr val="FFFFFF"/>
                </a:solidFill>
                <a:latin typeface="Arial"/>
                <a:cs typeface="Arial"/>
              </a:rPr>
              <a:t> </a:t>
            </a:r>
            <a:r>
              <a:rPr sz="1100" dirty="0">
                <a:solidFill>
                  <a:srgbClr val="FFFFFF"/>
                </a:solidFill>
                <a:latin typeface="Arial"/>
                <a:cs typeface="Arial"/>
              </a:rPr>
              <a:t>other</a:t>
            </a:r>
            <a:r>
              <a:rPr sz="1100" spc="-10" dirty="0">
                <a:solidFill>
                  <a:srgbClr val="FFFFFF"/>
                </a:solidFill>
                <a:latin typeface="Arial"/>
                <a:cs typeface="Arial"/>
              </a:rPr>
              <a:t> pandemics </a:t>
            </a:r>
            <a:r>
              <a:rPr sz="1100" dirty="0">
                <a:solidFill>
                  <a:srgbClr val="FFFFFF"/>
                </a:solidFill>
                <a:latin typeface="Arial"/>
                <a:cs typeface="Arial"/>
              </a:rPr>
              <a:t>Safe</a:t>
            </a:r>
            <a:r>
              <a:rPr sz="1100" spc="-25" dirty="0">
                <a:solidFill>
                  <a:srgbClr val="FFFFFF"/>
                </a:solidFill>
                <a:latin typeface="Arial"/>
                <a:cs typeface="Arial"/>
              </a:rPr>
              <a:t> </a:t>
            </a:r>
            <a:r>
              <a:rPr sz="1100" spc="-10" dirty="0">
                <a:solidFill>
                  <a:srgbClr val="FFFFFF"/>
                </a:solidFill>
                <a:latin typeface="Arial"/>
                <a:cs typeface="Arial"/>
              </a:rPr>
              <a:t>surgery</a:t>
            </a:r>
            <a:endParaRPr sz="1100">
              <a:latin typeface="Arial"/>
              <a:cs typeface="Arial"/>
            </a:endParaRPr>
          </a:p>
          <a:p>
            <a:pPr marL="12700">
              <a:lnSpc>
                <a:spcPct val="100000"/>
              </a:lnSpc>
              <a:spcBef>
                <a:spcPts val="600"/>
              </a:spcBef>
            </a:pPr>
            <a:r>
              <a:rPr sz="1100" dirty="0">
                <a:solidFill>
                  <a:srgbClr val="FFFFFF"/>
                </a:solidFill>
                <a:latin typeface="Arial"/>
                <a:cs typeface="Arial"/>
              </a:rPr>
              <a:t>Covid-</a:t>
            </a:r>
            <a:r>
              <a:rPr sz="1100" spc="-25" dirty="0">
                <a:solidFill>
                  <a:srgbClr val="FFFFFF"/>
                </a:solidFill>
                <a:latin typeface="Arial"/>
                <a:cs typeface="Arial"/>
              </a:rPr>
              <a:t>19</a:t>
            </a:r>
            <a:endParaRPr sz="1100">
              <a:latin typeface="Arial"/>
              <a:cs typeface="Arial"/>
            </a:endParaRPr>
          </a:p>
        </p:txBody>
      </p:sp>
      <p:sp>
        <p:nvSpPr>
          <p:cNvPr id="16" name="object 16"/>
          <p:cNvSpPr txBox="1"/>
          <p:nvPr/>
        </p:nvSpPr>
        <p:spPr>
          <a:xfrm>
            <a:off x="392113" y="4992115"/>
            <a:ext cx="3009265" cy="116839"/>
          </a:xfrm>
          <a:prstGeom prst="rect">
            <a:avLst/>
          </a:prstGeom>
        </p:spPr>
        <p:txBody>
          <a:bodyPr vert="horz" wrap="square" lIns="0" tIns="12700" rIns="0" bIns="0" rtlCol="0">
            <a:spAutoFit/>
          </a:bodyPr>
          <a:lstStyle/>
          <a:p>
            <a:pPr marL="38100">
              <a:lnSpc>
                <a:spcPct val="100000"/>
              </a:lnSpc>
              <a:spcBef>
                <a:spcPts val="100"/>
              </a:spcBef>
            </a:pPr>
            <a:r>
              <a:rPr sz="600" spc="-15" baseline="27777" dirty="0">
                <a:solidFill>
                  <a:srgbClr val="202020"/>
                </a:solidFill>
                <a:latin typeface="Arial"/>
                <a:cs typeface="Arial"/>
              </a:rPr>
              <a:t>1</a:t>
            </a:r>
            <a:r>
              <a:rPr sz="600" spc="-10" dirty="0">
                <a:solidFill>
                  <a:srgbClr val="202020"/>
                </a:solidFill>
                <a:latin typeface="Arial"/>
                <a:cs typeface="Arial"/>
              </a:rPr>
              <a:t>https://</a:t>
            </a:r>
            <a:r>
              <a:rPr sz="600" spc="-10" dirty="0">
                <a:solidFill>
                  <a:srgbClr val="202020"/>
                </a:solidFill>
                <a:latin typeface="Arial"/>
                <a:cs typeface="Arial"/>
                <a:hlinkClick r:id="rId9"/>
              </a:rPr>
              <a:t>www.seniorliving.org/history/1900-</a:t>
            </a:r>
            <a:r>
              <a:rPr sz="600" dirty="0">
                <a:solidFill>
                  <a:srgbClr val="202020"/>
                </a:solidFill>
                <a:latin typeface="Arial"/>
                <a:cs typeface="Arial"/>
                <a:hlinkClick r:id="rId9"/>
              </a:rPr>
              <a:t>2000-</a:t>
            </a:r>
            <a:r>
              <a:rPr sz="600" spc="-10" dirty="0">
                <a:solidFill>
                  <a:srgbClr val="202020"/>
                </a:solidFill>
                <a:latin typeface="Arial"/>
                <a:cs typeface="Arial"/>
                <a:hlinkClick r:id="rId9"/>
              </a:rPr>
              <a:t>changes-life-expectancy-united-states/</a:t>
            </a:r>
            <a:endParaRPr sz="600">
              <a:latin typeface="Arial"/>
              <a:cs typeface="Arial"/>
            </a:endParaRPr>
          </a:p>
        </p:txBody>
      </p:sp>
      <p:sp>
        <p:nvSpPr>
          <p:cNvPr id="18" name="object 10">
            <a:extLst>
              <a:ext uri="{FF2B5EF4-FFF2-40B4-BE49-F238E27FC236}">
                <a16:creationId xmlns:a16="http://schemas.microsoft.com/office/drawing/2014/main" id="{50130999-3D08-8348-8A20-D2957CFBCAE6}"/>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solidFill>
                  <a:schemeClr val="bg1"/>
                </a:solidFill>
                <a:latin typeface="Stanley Regular" panose="02050506080406020003" pitchFamily="18" charset="77"/>
              </a:rPr>
              <a:t>19</a:t>
            </a:fld>
            <a:endParaRPr spc="-25" dirty="0">
              <a:solidFill>
                <a:schemeClr val="bg1"/>
              </a:solidFill>
              <a:latin typeface="Stanley Regular" panose="02050506080406020003" pitchFamily="18"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4498"/>
            <a:ext cx="9220200" cy="4519001"/>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FFF6C0"/>
          </a:solidFill>
        </p:spPr>
        <p:txBody>
          <a:bodyPr wrap="square" lIns="0" tIns="0" rIns="0" bIns="0" rtlCol="0"/>
          <a:lstStyle/>
          <a:p>
            <a:endParaRPr/>
          </a:p>
        </p:txBody>
      </p:sp>
      <p:sp>
        <p:nvSpPr>
          <p:cNvPr id="3" name="object 3"/>
          <p:cNvSpPr txBox="1"/>
          <p:nvPr/>
        </p:nvSpPr>
        <p:spPr>
          <a:xfrm>
            <a:off x="503826" y="823749"/>
            <a:ext cx="8341531" cy="4091761"/>
          </a:xfrm>
          <a:prstGeom prst="rect">
            <a:avLst/>
          </a:prstGeom>
        </p:spPr>
        <p:txBody>
          <a:bodyPr vert="horz" wrap="square" lIns="0" tIns="12700" rIns="0" bIns="0" rtlCol="0">
            <a:spAutoFit/>
          </a:bodyPr>
          <a:lstStyle/>
          <a:p>
            <a:pPr marL="12700" marR="439420">
              <a:spcBef>
                <a:spcPts val="50"/>
              </a:spcBef>
            </a:pPr>
            <a:r>
              <a:rPr lang="en-US" sz="1400" spc="-65" dirty="0">
                <a:solidFill>
                  <a:srgbClr val="202020"/>
                </a:solidFill>
                <a:latin typeface="Stanley Regular" panose="02050506080406020003" pitchFamily="18" charset="77"/>
                <a:cs typeface="Palatino Linotype"/>
              </a:rPr>
              <a:t>Introduction							3</a:t>
            </a:r>
          </a:p>
          <a:p>
            <a:pPr marL="12700" marR="439420">
              <a:spcBef>
                <a:spcPts val="50"/>
              </a:spcBef>
            </a:pPr>
            <a:r>
              <a:rPr lang="en-US" sz="1400" spc="-65" dirty="0">
                <a:solidFill>
                  <a:srgbClr val="202020"/>
                </a:solidFill>
                <a:latin typeface="Stanley Regular" panose="02050506080406020003" pitchFamily="18" charset="77"/>
                <a:cs typeface="Palatino Linotype"/>
              </a:rPr>
              <a:t>Ravi </a:t>
            </a:r>
            <a:r>
              <a:rPr lang="en-US" sz="1400" spc="-65" dirty="0" err="1">
                <a:solidFill>
                  <a:srgbClr val="202020"/>
                </a:solidFill>
                <a:latin typeface="Stanley Regular" panose="02050506080406020003" pitchFamily="18" charset="77"/>
                <a:cs typeface="Palatino Linotype"/>
              </a:rPr>
              <a:t>Godbolé</a:t>
            </a:r>
            <a:r>
              <a:rPr lang="en-US" sz="1400" spc="-65" dirty="0">
                <a:solidFill>
                  <a:srgbClr val="202020"/>
                </a:solidFill>
                <a:latin typeface="Stanley Regular" panose="02050506080406020003" pitchFamily="18" charset="77"/>
                <a:cs typeface="Palatino Linotype"/>
              </a:rPr>
              <a:t>, AGCO Corporation						4</a:t>
            </a:r>
          </a:p>
          <a:p>
            <a:pPr marL="12700" marR="439420">
              <a:spcBef>
                <a:spcPts val="50"/>
              </a:spcBef>
            </a:pPr>
            <a:r>
              <a:rPr lang="en-US" sz="1400" spc="-65" dirty="0">
                <a:solidFill>
                  <a:srgbClr val="202020"/>
                </a:solidFill>
                <a:latin typeface="Stanley Regular" panose="02050506080406020003" pitchFamily="18" charset="77"/>
                <a:cs typeface="Palatino Linotype"/>
              </a:rPr>
              <a:t>Jeff George, formerly of Hain Celestial Group					8</a:t>
            </a:r>
          </a:p>
          <a:p>
            <a:pPr marL="12700" marR="439420">
              <a:spcBef>
                <a:spcPts val="50"/>
              </a:spcBef>
            </a:pPr>
            <a:r>
              <a:rPr lang="en-US" sz="1400" spc="-65" dirty="0">
                <a:solidFill>
                  <a:srgbClr val="202020"/>
                </a:solidFill>
                <a:latin typeface="Stanley Regular" panose="02050506080406020003" pitchFamily="18" charset="77"/>
                <a:cs typeface="Palatino Linotype"/>
              </a:rPr>
              <a:t>Cordell Hardy, 3M							14</a:t>
            </a:r>
          </a:p>
          <a:p>
            <a:pPr marL="12700" marR="439420">
              <a:spcBef>
                <a:spcPts val="50"/>
              </a:spcBef>
            </a:pPr>
            <a:r>
              <a:rPr lang="en-US" sz="1400" spc="-65" dirty="0">
                <a:solidFill>
                  <a:srgbClr val="202020"/>
                </a:solidFill>
                <a:latin typeface="Stanley Regular" panose="02050506080406020003" pitchFamily="18" charset="77"/>
                <a:cs typeface="Palatino Linotype"/>
              </a:rPr>
              <a:t>Michal Preminger, Johnson &amp; Johnson Innovation				18</a:t>
            </a:r>
          </a:p>
          <a:p>
            <a:pPr marL="12700" marR="439420">
              <a:spcBef>
                <a:spcPts val="50"/>
              </a:spcBef>
            </a:pPr>
            <a:r>
              <a:rPr lang="en-US" sz="1400" spc="-65" dirty="0">
                <a:solidFill>
                  <a:srgbClr val="202020"/>
                </a:solidFill>
                <a:latin typeface="Stanley Regular" panose="02050506080406020003" pitchFamily="18" charset="77"/>
                <a:cs typeface="Palatino Linotype"/>
              </a:rPr>
              <a:t>Jim </a:t>
            </a:r>
            <a:r>
              <a:rPr lang="en-US" sz="1400" spc="-65" dirty="0" err="1">
                <a:solidFill>
                  <a:srgbClr val="202020"/>
                </a:solidFill>
                <a:latin typeface="Stanley Regular" panose="02050506080406020003" pitchFamily="18" charset="77"/>
                <a:cs typeface="Palatino Linotype"/>
              </a:rPr>
              <a:t>Euchner</a:t>
            </a:r>
            <a:r>
              <a:rPr lang="en-US" sz="1400" spc="-65" dirty="0">
                <a:solidFill>
                  <a:srgbClr val="202020"/>
                </a:solidFill>
                <a:latin typeface="Stanley Regular" panose="02050506080406020003" pitchFamily="18" charset="77"/>
                <a:cs typeface="Palatino Linotype"/>
              </a:rPr>
              <a:t>, Outside Insight						22</a:t>
            </a:r>
          </a:p>
          <a:p>
            <a:pPr marL="12700" marR="439420">
              <a:spcBef>
                <a:spcPts val="50"/>
              </a:spcBef>
            </a:pPr>
            <a:r>
              <a:rPr lang="en-US" sz="1400" spc="-65" dirty="0">
                <a:solidFill>
                  <a:srgbClr val="202020"/>
                </a:solidFill>
                <a:latin typeface="Stanley Regular" panose="02050506080406020003" pitchFamily="18" charset="77"/>
                <a:cs typeface="Palatino Linotype"/>
              </a:rPr>
              <a:t>Paul </a:t>
            </a:r>
            <a:r>
              <a:rPr lang="en-US" sz="1400" spc="-65" dirty="0" err="1">
                <a:solidFill>
                  <a:srgbClr val="202020"/>
                </a:solidFill>
                <a:latin typeface="Stanley Regular" panose="02050506080406020003" pitchFamily="18" charset="77"/>
                <a:cs typeface="Palatino Linotype"/>
              </a:rPr>
              <a:t>Konasewich</a:t>
            </a:r>
            <a:r>
              <a:rPr lang="en-US" sz="1400" spc="-65" dirty="0">
                <a:solidFill>
                  <a:srgbClr val="202020"/>
                </a:solidFill>
                <a:latin typeface="Stanley Regular" panose="02050506080406020003" pitchFamily="18" charset="77"/>
                <a:cs typeface="Palatino Linotype"/>
              </a:rPr>
              <a:t>, PACCAR Innovation Center					26</a:t>
            </a:r>
          </a:p>
          <a:p>
            <a:pPr marL="12700" marR="439420">
              <a:spcBef>
                <a:spcPts val="50"/>
              </a:spcBef>
            </a:pPr>
            <a:r>
              <a:rPr lang="en-US" sz="1400" spc="-65" dirty="0">
                <a:solidFill>
                  <a:srgbClr val="202020"/>
                </a:solidFill>
                <a:latin typeface="Stanley Regular" panose="02050506080406020003" pitchFamily="18" charset="77"/>
                <a:cs typeface="Palatino Linotype"/>
              </a:rPr>
              <a:t>Laura </a:t>
            </a:r>
            <a:r>
              <a:rPr lang="en-US" sz="1400" spc="-65" dirty="0" err="1">
                <a:solidFill>
                  <a:srgbClr val="202020"/>
                </a:solidFill>
                <a:latin typeface="Stanley Regular" panose="02050506080406020003" pitchFamily="18" charset="77"/>
                <a:cs typeface="Palatino Linotype"/>
              </a:rPr>
              <a:t>Buen</a:t>
            </a:r>
            <a:r>
              <a:rPr lang="en-US" sz="1400" spc="-65" dirty="0">
                <a:solidFill>
                  <a:srgbClr val="202020"/>
                </a:solidFill>
                <a:latin typeface="Stanley Regular" panose="02050506080406020003" pitchFamily="18" charset="77"/>
                <a:cs typeface="Palatino Linotype"/>
              </a:rPr>
              <a:t> Abad</a:t>
            </a:r>
            <a:r>
              <a:rPr lang="en-US" sz="1400" spc="-65">
                <a:solidFill>
                  <a:srgbClr val="202020"/>
                </a:solidFill>
                <a:latin typeface="Stanley Regular" panose="02050506080406020003" pitchFamily="18" charset="77"/>
                <a:cs typeface="Palatino Linotype"/>
              </a:rPr>
              <a:t>, SONOCO	</a:t>
            </a:r>
            <a:r>
              <a:rPr lang="en-US" sz="1400" spc="-65" dirty="0">
                <a:solidFill>
                  <a:srgbClr val="202020"/>
                </a:solidFill>
                <a:latin typeface="Stanley Regular" panose="02050506080406020003" pitchFamily="18" charset="77"/>
                <a:cs typeface="Palatino Linotype"/>
              </a:rPr>
              <a:t>					29</a:t>
            </a:r>
          </a:p>
          <a:p>
            <a:pPr marL="12700" marR="439420">
              <a:spcBef>
                <a:spcPts val="50"/>
              </a:spcBef>
            </a:pPr>
            <a:r>
              <a:rPr lang="en-US" sz="1400" spc="-65" dirty="0">
                <a:solidFill>
                  <a:srgbClr val="202020"/>
                </a:solidFill>
                <a:latin typeface="Stanley Regular" panose="02050506080406020003" pitchFamily="18" charset="77"/>
                <a:cs typeface="Palatino Linotype"/>
              </a:rPr>
              <a:t>Francesca Scire-</a:t>
            </a:r>
            <a:r>
              <a:rPr lang="en-US" sz="1400" spc="-65" dirty="0" err="1">
                <a:solidFill>
                  <a:srgbClr val="202020"/>
                </a:solidFill>
                <a:latin typeface="Stanley Regular" panose="02050506080406020003" pitchFamily="18" charset="77"/>
                <a:cs typeface="Palatino Linotype"/>
              </a:rPr>
              <a:t>Scappuzzo</a:t>
            </a:r>
            <a:r>
              <a:rPr lang="en-US" sz="1400" spc="-65" dirty="0">
                <a:solidFill>
                  <a:srgbClr val="202020"/>
                </a:solidFill>
                <a:latin typeface="Stanley Regular" panose="02050506080406020003" pitchFamily="18" charset="77"/>
                <a:cs typeface="Palatino Linotype"/>
              </a:rPr>
              <a:t>, formerly of BAE Systems				34</a:t>
            </a:r>
          </a:p>
          <a:p>
            <a:pPr marL="12700" marR="439420">
              <a:spcBef>
                <a:spcPts val="50"/>
              </a:spcBef>
            </a:pPr>
            <a:r>
              <a:rPr lang="en-US" sz="1400" spc="-65" dirty="0">
                <a:solidFill>
                  <a:srgbClr val="202020"/>
                </a:solidFill>
                <a:latin typeface="Stanley Regular" panose="02050506080406020003" pitchFamily="18" charset="77"/>
                <a:cs typeface="Palatino Linotype"/>
              </a:rPr>
              <a:t>Ari Kar, SACHEM, Inc. 							38</a:t>
            </a:r>
          </a:p>
          <a:p>
            <a:pPr marL="12700" marR="439420">
              <a:spcBef>
                <a:spcPts val="50"/>
              </a:spcBef>
            </a:pPr>
            <a:r>
              <a:rPr lang="en-US" sz="1400" spc="-65" dirty="0">
                <a:solidFill>
                  <a:srgbClr val="202020"/>
                </a:solidFill>
                <a:latin typeface="Stanley Regular" panose="02050506080406020003" pitchFamily="18" charset="77"/>
                <a:cs typeface="Palatino Linotype"/>
              </a:rPr>
              <a:t>Joyce </a:t>
            </a:r>
            <a:r>
              <a:rPr lang="en-US" sz="1400" spc="-65" dirty="0" err="1">
                <a:solidFill>
                  <a:srgbClr val="202020"/>
                </a:solidFill>
                <a:latin typeface="Stanley Regular" panose="02050506080406020003" pitchFamily="18" charset="77"/>
                <a:cs typeface="Palatino Linotype"/>
              </a:rPr>
              <a:t>Sidopoulos</a:t>
            </a:r>
            <a:r>
              <a:rPr lang="en-US" sz="1400" spc="-65" dirty="0">
                <a:solidFill>
                  <a:srgbClr val="202020"/>
                </a:solidFill>
                <a:latin typeface="Stanley Regular" panose="02050506080406020003" pitchFamily="18" charset="77"/>
                <a:cs typeface="Palatino Linotype"/>
              </a:rPr>
              <a:t>, Mass Robotics						40</a:t>
            </a:r>
          </a:p>
          <a:p>
            <a:pPr marL="12700" marR="439420">
              <a:spcBef>
                <a:spcPts val="50"/>
              </a:spcBef>
            </a:pPr>
            <a:r>
              <a:rPr lang="en-US" sz="1400" spc="-65" dirty="0">
                <a:solidFill>
                  <a:srgbClr val="202020"/>
                </a:solidFill>
                <a:latin typeface="Stanley Regular" panose="02050506080406020003" pitchFamily="18" charset="77"/>
                <a:cs typeface="Palatino Linotype"/>
              </a:rPr>
              <a:t>Jeremy Tole, </a:t>
            </a:r>
            <a:r>
              <a:rPr lang="en-US" sz="1400" spc="-65" dirty="0" err="1">
                <a:solidFill>
                  <a:srgbClr val="202020"/>
                </a:solidFill>
                <a:latin typeface="Stanley Regular" panose="02050506080406020003" pitchFamily="18" charset="77"/>
                <a:cs typeface="Palatino Linotype"/>
              </a:rPr>
              <a:t>Azbil</a:t>
            </a:r>
            <a:r>
              <a:rPr lang="en-US" sz="1400" spc="-65" dirty="0">
                <a:solidFill>
                  <a:srgbClr val="202020"/>
                </a:solidFill>
                <a:latin typeface="Stanley Regular" panose="02050506080406020003" pitchFamily="18" charset="77"/>
                <a:cs typeface="Palatino Linotype"/>
              </a:rPr>
              <a:t> Corporation						43</a:t>
            </a:r>
          </a:p>
          <a:p>
            <a:pPr marL="12700" marR="439420">
              <a:spcBef>
                <a:spcPts val="50"/>
              </a:spcBef>
            </a:pPr>
            <a:r>
              <a:rPr lang="en-US" sz="1400" spc="-65" dirty="0">
                <a:solidFill>
                  <a:srgbClr val="202020"/>
                </a:solidFill>
                <a:latin typeface="Stanley Regular" panose="02050506080406020003" pitchFamily="18" charset="77"/>
                <a:cs typeface="Palatino Linotype"/>
              </a:rPr>
              <a:t>Jill Lawrence, Crown Equipment Corporation					47</a:t>
            </a:r>
          </a:p>
          <a:p>
            <a:pPr marL="12700" marR="439420">
              <a:spcBef>
                <a:spcPts val="50"/>
              </a:spcBef>
            </a:pPr>
            <a:r>
              <a:rPr lang="en-US" sz="1400" spc="-65" dirty="0">
                <a:solidFill>
                  <a:srgbClr val="202020"/>
                </a:solidFill>
                <a:latin typeface="Stanley Regular" panose="02050506080406020003" pitchFamily="18" charset="77"/>
                <a:cs typeface="Palatino Linotype"/>
              </a:rPr>
              <a:t>Chuck Brunner, </a:t>
            </a:r>
            <a:r>
              <a:rPr lang="en-US" sz="1400" spc="-65" dirty="0" err="1">
                <a:solidFill>
                  <a:srgbClr val="202020"/>
                </a:solidFill>
                <a:latin typeface="Stanley Regular" panose="02050506080406020003" pitchFamily="18" charset="77"/>
                <a:cs typeface="Palatino Linotype"/>
              </a:rPr>
              <a:t>Jasperate</a:t>
            </a:r>
            <a:r>
              <a:rPr lang="en-US" sz="1400" spc="-65" dirty="0">
                <a:solidFill>
                  <a:srgbClr val="202020"/>
                </a:solidFill>
                <a:latin typeface="Stanley Regular" panose="02050506080406020003" pitchFamily="18" charset="77"/>
                <a:cs typeface="Palatino Linotype"/>
              </a:rPr>
              <a:t>						50</a:t>
            </a:r>
          </a:p>
          <a:p>
            <a:pPr marL="12700" marR="439420">
              <a:spcBef>
                <a:spcPts val="50"/>
              </a:spcBef>
            </a:pPr>
            <a:r>
              <a:rPr lang="en-US" sz="1400" spc="-65" dirty="0">
                <a:solidFill>
                  <a:srgbClr val="202020"/>
                </a:solidFill>
                <a:latin typeface="Stanley Regular" panose="02050506080406020003" pitchFamily="18" charset="77"/>
                <a:cs typeface="Palatino Linotype"/>
              </a:rPr>
              <a:t>About </a:t>
            </a:r>
            <a:r>
              <a:rPr lang="en-US" sz="1400" spc="-65" dirty="0" err="1">
                <a:solidFill>
                  <a:srgbClr val="202020"/>
                </a:solidFill>
                <a:latin typeface="Stanley Regular" panose="02050506080406020003" pitchFamily="18" charset="77"/>
                <a:cs typeface="Palatino Linotype"/>
              </a:rPr>
              <a:t>PatSnap</a:t>
            </a:r>
            <a:r>
              <a:rPr lang="en-US" sz="1400" spc="-65" dirty="0">
                <a:solidFill>
                  <a:srgbClr val="202020"/>
                </a:solidFill>
                <a:latin typeface="Stanley Regular" panose="02050506080406020003" pitchFamily="18" charset="77"/>
                <a:cs typeface="Palatino Linotype"/>
              </a:rPr>
              <a:t>							56</a:t>
            </a:r>
          </a:p>
          <a:p>
            <a:pPr marL="12700" marR="439420">
              <a:spcBef>
                <a:spcPts val="50"/>
              </a:spcBef>
            </a:pPr>
            <a:r>
              <a:rPr lang="en-US" sz="1400" spc="-65" dirty="0">
                <a:solidFill>
                  <a:srgbClr val="202020"/>
                </a:solidFill>
                <a:latin typeface="Stanley Regular" panose="02050506080406020003" pitchFamily="18" charset="77"/>
                <a:cs typeface="Palatino Linotype"/>
              </a:rPr>
              <a:t>Contact </a:t>
            </a:r>
            <a:r>
              <a:rPr lang="en-US" sz="1400" spc="-65" dirty="0" err="1">
                <a:solidFill>
                  <a:srgbClr val="202020"/>
                </a:solidFill>
                <a:latin typeface="Stanley Regular" panose="02050506080406020003" pitchFamily="18" charset="77"/>
                <a:cs typeface="Palatino Linotype"/>
              </a:rPr>
              <a:t>PatSnap</a:t>
            </a:r>
            <a:r>
              <a:rPr lang="en-US" sz="1400" spc="-65" dirty="0">
                <a:solidFill>
                  <a:srgbClr val="202020"/>
                </a:solidFill>
                <a:latin typeface="Stanley Regular" panose="02050506080406020003" pitchFamily="18" charset="77"/>
                <a:cs typeface="Palatino Linotype"/>
              </a:rPr>
              <a:t>							59</a:t>
            </a:r>
          </a:p>
          <a:p>
            <a:pPr marL="12700" marR="439420">
              <a:spcBef>
                <a:spcPts val="50"/>
              </a:spcBef>
            </a:pPr>
            <a:r>
              <a:rPr lang="en-US" sz="1400" spc="-65" dirty="0">
                <a:solidFill>
                  <a:srgbClr val="202020"/>
                </a:solidFill>
                <a:latin typeface="Stanley Regular" panose="02050506080406020003" pitchFamily="18" charset="77"/>
                <a:cs typeface="Palatino Linotype"/>
              </a:rPr>
              <a:t>About </a:t>
            </a:r>
            <a:r>
              <a:rPr lang="en-US" sz="1400" spc="-65" dirty="0" err="1">
                <a:solidFill>
                  <a:srgbClr val="202020"/>
                </a:solidFill>
                <a:latin typeface="Stanley Regular" panose="02050506080406020003" pitchFamily="18" charset="77"/>
                <a:cs typeface="Palatino Linotype"/>
              </a:rPr>
              <a:t>InnoLead</a:t>
            </a:r>
            <a:r>
              <a:rPr lang="en-US" sz="1400" spc="-65" dirty="0">
                <a:solidFill>
                  <a:srgbClr val="202020"/>
                </a:solidFill>
                <a:latin typeface="Stanley Regular" panose="02050506080406020003" pitchFamily="18" charset="77"/>
                <a:cs typeface="Palatino Linotype"/>
              </a:rPr>
              <a:t>							60</a:t>
            </a:r>
            <a:endParaRPr lang="en-US" sz="1400" dirty="0">
              <a:latin typeface="Stanley Regular" panose="02050506080406020003" pitchFamily="18" charset="77"/>
              <a:cs typeface="Palatino Linotype"/>
            </a:endParaRPr>
          </a:p>
          <a:p>
            <a:pPr marL="12700" marR="5080">
              <a:lnSpc>
                <a:spcPct val="108300"/>
              </a:lnSpc>
            </a:pPr>
            <a:endParaRPr lang="en-US"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Table of Contents</a:t>
            </a:r>
            <a:endParaRPr sz="1600" b="1" spc="40" dirty="0">
              <a:latin typeface="Stanley Regular" panose="02050506080406020003" pitchFamily="18" charset="77"/>
            </a:endParaRPr>
          </a:p>
        </p:txBody>
      </p:sp>
    </p:spTree>
    <p:extLst>
      <p:ext uri="{BB962C8B-B14F-4D97-AF65-F5344CB8AC3E}">
        <p14:creationId xmlns:p14="http://schemas.microsoft.com/office/powerpoint/2010/main" val="4230994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56904" y="4812256"/>
            <a:ext cx="114300" cy="113664"/>
          </a:xfrm>
          <a:prstGeom prst="rect">
            <a:avLst/>
          </a:prstGeom>
        </p:spPr>
        <p:txBody>
          <a:bodyPr vert="horz" wrap="square" lIns="0" tIns="0" rIns="0" bIns="0" rtlCol="0">
            <a:spAutoFit/>
          </a:bodyPr>
          <a:lstStyle/>
          <a:p>
            <a:pPr>
              <a:lnSpc>
                <a:spcPts val="885"/>
              </a:lnSpc>
            </a:pPr>
            <a:r>
              <a:rPr sz="800" spc="-25" dirty="0">
                <a:solidFill>
                  <a:srgbClr val="888B8D"/>
                </a:solidFill>
                <a:latin typeface="Arial"/>
                <a:cs typeface="Arial"/>
              </a:rPr>
              <a:t>20</a:t>
            </a:r>
            <a:endParaRPr sz="800">
              <a:latin typeface="Arial"/>
              <a:cs typeface="Arial"/>
            </a:endParaRPr>
          </a:p>
        </p:txBody>
      </p:sp>
      <p:grpSp>
        <p:nvGrpSpPr>
          <p:cNvPr id="3" name="object 3"/>
          <p:cNvGrpSpPr/>
          <p:nvPr/>
        </p:nvGrpSpPr>
        <p:grpSpPr>
          <a:xfrm>
            <a:off x="0" y="0"/>
            <a:ext cx="9144000" cy="5142230"/>
            <a:chOff x="0" y="0"/>
            <a:chExt cx="9144000" cy="5142230"/>
          </a:xfrm>
        </p:grpSpPr>
        <p:pic>
          <p:nvPicPr>
            <p:cNvPr id="4" name="object 4"/>
            <p:cNvPicPr/>
            <p:nvPr/>
          </p:nvPicPr>
          <p:blipFill>
            <a:blip r:embed="rId2" cstate="print"/>
            <a:stretch>
              <a:fillRect/>
            </a:stretch>
          </p:blipFill>
          <p:spPr>
            <a:xfrm>
              <a:off x="426719" y="4779263"/>
              <a:ext cx="1566672" cy="179832"/>
            </a:xfrm>
            <a:prstGeom prst="rect">
              <a:avLst/>
            </a:prstGeom>
          </p:spPr>
        </p:pic>
        <p:pic>
          <p:nvPicPr>
            <p:cNvPr id="5" name="object 5"/>
            <p:cNvPicPr/>
            <p:nvPr/>
          </p:nvPicPr>
          <p:blipFill>
            <a:blip r:embed="rId3" cstate="print"/>
            <a:stretch>
              <a:fillRect/>
            </a:stretch>
          </p:blipFill>
          <p:spPr>
            <a:xfrm>
              <a:off x="0" y="0"/>
              <a:ext cx="9144000" cy="5141975"/>
            </a:xfrm>
            <a:prstGeom prst="rect">
              <a:avLst/>
            </a:prstGeom>
          </p:spPr>
        </p:pic>
      </p:grpSp>
      <p:sp>
        <p:nvSpPr>
          <p:cNvPr id="6" name="object 6"/>
          <p:cNvSpPr txBox="1">
            <a:spLocks noGrp="1"/>
          </p:cNvSpPr>
          <p:nvPr>
            <p:ph type="title"/>
          </p:nvPr>
        </p:nvSpPr>
        <p:spPr>
          <a:xfrm>
            <a:off x="476489" y="229107"/>
            <a:ext cx="2719070" cy="833119"/>
          </a:xfrm>
          <a:prstGeom prst="rect">
            <a:avLst/>
          </a:prstGeom>
        </p:spPr>
        <p:txBody>
          <a:bodyPr vert="horz" wrap="square" lIns="0" tIns="63500" rIns="0" bIns="0" rtlCol="0">
            <a:spAutoFit/>
          </a:bodyPr>
          <a:lstStyle/>
          <a:p>
            <a:pPr marL="12700" marR="5080">
              <a:lnSpc>
                <a:spcPts val="3000"/>
              </a:lnSpc>
              <a:spcBef>
                <a:spcPts val="500"/>
              </a:spcBef>
            </a:pPr>
            <a:r>
              <a:rPr sz="2800" dirty="0">
                <a:latin typeface="Arial"/>
                <a:cs typeface="Arial"/>
              </a:rPr>
              <a:t>Our </a:t>
            </a:r>
            <a:r>
              <a:rPr sz="2800" spc="-10" dirty="0">
                <a:latin typeface="Arial"/>
                <a:cs typeface="Arial"/>
              </a:rPr>
              <a:t>collaborative approach</a:t>
            </a:r>
            <a:endParaRPr sz="2800">
              <a:latin typeface="Arial"/>
              <a:cs typeface="Arial"/>
            </a:endParaRPr>
          </a:p>
        </p:txBody>
      </p:sp>
      <p:grpSp>
        <p:nvGrpSpPr>
          <p:cNvPr id="7" name="object 7"/>
          <p:cNvGrpSpPr/>
          <p:nvPr/>
        </p:nvGrpSpPr>
        <p:grpSpPr>
          <a:xfrm>
            <a:off x="426719" y="1334291"/>
            <a:ext cx="1597660" cy="3652520"/>
            <a:chOff x="426719" y="1334291"/>
            <a:chExt cx="1597660" cy="3652520"/>
          </a:xfrm>
        </p:grpSpPr>
        <p:sp>
          <p:nvSpPr>
            <p:cNvPr id="8" name="object 8"/>
            <p:cNvSpPr/>
            <p:nvPr/>
          </p:nvSpPr>
          <p:spPr>
            <a:xfrm>
              <a:off x="491424" y="1334291"/>
              <a:ext cx="0" cy="3088640"/>
            </a:xfrm>
            <a:custGeom>
              <a:avLst/>
              <a:gdLst/>
              <a:ahLst/>
              <a:cxnLst/>
              <a:rect l="l" t="t" r="r" b="b"/>
              <a:pathLst>
                <a:path h="3088640">
                  <a:moveTo>
                    <a:pt x="0" y="0"/>
                  </a:moveTo>
                  <a:lnTo>
                    <a:pt x="1" y="3088439"/>
                  </a:lnTo>
                </a:path>
              </a:pathLst>
            </a:custGeom>
            <a:ln w="12700">
              <a:solidFill>
                <a:srgbClr val="FFFFFF"/>
              </a:solidFill>
            </a:ln>
          </p:spPr>
          <p:txBody>
            <a:bodyPr wrap="square" lIns="0" tIns="0" rIns="0" bIns="0" rtlCol="0"/>
            <a:lstStyle/>
            <a:p>
              <a:endParaRPr/>
            </a:p>
          </p:txBody>
        </p:sp>
        <p:pic>
          <p:nvPicPr>
            <p:cNvPr id="9" name="object 9"/>
            <p:cNvPicPr/>
            <p:nvPr/>
          </p:nvPicPr>
          <p:blipFill>
            <a:blip r:embed="rId4" cstate="print"/>
            <a:stretch>
              <a:fillRect/>
            </a:stretch>
          </p:blipFill>
          <p:spPr>
            <a:xfrm>
              <a:off x="426719" y="4748783"/>
              <a:ext cx="1597152" cy="237744"/>
            </a:xfrm>
            <a:prstGeom prst="rect">
              <a:avLst/>
            </a:prstGeom>
          </p:spPr>
        </p:pic>
      </p:grpSp>
      <p:sp>
        <p:nvSpPr>
          <p:cNvPr id="10" name="object 10"/>
          <p:cNvSpPr txBox="1"/>
          <p:nvPr/>
        </p:nvSpPr>
        <p:spPr>
          <a:xfrm>
            <a:off x="722558" y="1159139"/>
            <a:ext cx="3778250" cy="3467735"/>
          </a:xfrm>
          <a:prstGeom prst="rect">
            <a:avLst/>
          </a:prstGeom>
        </p:spPr>
        <p:txBody>
          <a:bodyPr vert="horz" wrap="square" lIns="0" tIns="74930" rIns="0" bIns="0" rtlCol="0">
            <a:spAutoFit/>
          </a:bodyPr>
          <a:lstStyle/>
          <a:p>
            <a:pPr marL="12700">
              <a:lnSpc>
                <a:spcPct val="100000"/>
              </a:lnSpc>
              <a:spcBef>
                <a:spcPts val="590"/>
              </a:spcBef>
            </a:pPr>
            <a:r>
              <a:rPr sz="1800" spc="-10" dirty="0">
                <a:solidFill>
                  <a:srgbClr val="FFFFFF"/>
                </a:solidFill>
                <a:latin typeface="Arial"/>
                <a:cs typeface="Arial"/>
              </a:rPr>
              <a:t>Identify</a:t>
            </a:r>
            <a:endParaRPr sz="1800">
              <a:latin typeface="Arial"/>
              <a:cs typeface="Arial"/>
            </a:endParaRPr>
          </a:p>
          <a:p>
            <a:pPr marL="12700" marR="1438275">
              <a:lnSpc>
                <a:spcPct val="101499"/>
              </a:lnSpc>
              <a:spcBef>
                <a:spcPts val="335"/>
              </a:spcBef>
            </a:pPr>
            <a:r>
              <a:rPr sz="1300" dirty="0">
                <a:solidFill>
                  <a:srgbClr val="FFFFFF"/>
                </a:solidFill>
                <a:latin typeface="Arial"/>
                <a:cs typeface="Arial"/>
              </a:rPr>
              <a:t>areas of mutual focus on </a:t>
            </a:r>
            <a:r>
              <a:rPr sz="1300" spc="-10" dirty="0">
                <a:solidFill>
                  <a:srgbClr val="FFFFFF"/>
                </a:solidFill>
                <a:latin typeface="Arial"/>
                <a:cs typeface="Arial"/>
              </a:rPr>
              <a:t>unmet </a:t>
            </a:r>
            <a:r>
              <a:rPr sz="1300" dirty="0">
                <a:solidFill>
                  <a:srgbClr val="FFFFFF"/>
                </a:solidFill>
                <a:latin typeface="Arial"/>
                <a:cs typeface="Arial"/>
              </a:rPr>
              <a:t>healthcare</a:t>
            </a:r>
            <a:r>
              <a:rPr sz="1300" spc="-5" dirty="0">
                <a:solidFill>
                  <a:srgbClr val="FFFFFF"/>
                </a:solidFill>
                <a:latin typeface="Arial"/>
                <a:cs typeface="Arial"/>
              </a:rPr>
              <a:t> </a:t>
            </a:r>
            <a:r>
              <a:rPr sz="1300" spc="-20" dirty="0">
                <a:solidFill>
                  <a:srgbClr val="FFFFFF"/>
                </a:solidFill>
                <a:latin typeface="Arial"/>
                <a:cs typeface="Arial"/>
              </a:rPr>
              <a:t>need</a:t>
            </a:r>
            <a:endParaRPr sz="1300">
              <a:latin typeface="Arial"/>
              <a:cs typeface="Arial"/>
            </a:endParaRPr>
          </a:p>
          <a:p>
            <a:pPr marL="12700">
              <a:lnSpc>
                <a:spcPct val="100000"/>
              </a:lnSpc>
              <a:spcBef>
                <a:spcPts val="625"/>
              </a:spcBef>
            </a:pPr>
            <a:r>
              <a:rPr sz="1800" dirty="0">
                <a:solidFill>
                  <a:srgbClr val="FFFFFF"/>
                </a:solidFill>
                <a:latin typeface="Arial"/>
                <a:cs typeface="Arial"/>
              </a:rPr>
              <a:t>Fuel</a:t>
            </a:r>
            <a:r>
              <a:rPr sz="1800" spc="-20" dirty="0">
                <a:solidFill>
                  <a:srgbClr val="FFFFFF"/>
                </a:solidFill>
                <a:latin typeface="Arial"/>
                <a:cs typeface="Arial"/>
              </a:rPr>
              <a:t> </a:t>
            </a:r>
            <a:r>
              <a:rPr sz="1800" dirty="0">
                <a:solidFill>
                  <a:srgbClr val="FFFFFF"/>
                </a:solidFill>
                <a:latin typeface="Arial"/>
                <a:cs typeface="Arial"/>
              </a:rPr>
              <a:t>the</a:t>
            </a:r>
            <a:r>
              <a:rPr sz="1800" spc="-10" dirty="0">
                <a:solidFill>
                  <a:srgbClr val="FFFFFF"/>
                </a:solidFill>
                <a:latin typeface="Arial"/>
                <a:cs typeface="Arial"/>
              </a:rPr>
              <a:t> </a:t>
            </a:r>
            <a:r>
              <a:rPr sz="1800" spc="-20" dirty="0">
                <a:solidFill>
                  <a:srgbClr val="FFFFFF"/>
                </a:solidFill>
                <a:latin typeface="Arial"/>
                <a:cs typeface="Arial"/>
              </a:rPr>
              <a:t>idea</a:t>
            </a:r>
            <a:endParaRPr sz="1800">
              <a:latin typeface="Arial"/>
              <a:cs typeface="Arial"/>
            </a:endParaRPr>
          </a:p>
          <a:p>
            <a:pPr marL="12700" marR="601980">
              <a:lnSpc>
                <a:spcPct val="99200"/>
              </a:lnSpc>
              <a:spcBef>
                <a:spcPts val="345"/>
              </a:spcBef>
            </a:pPr>
            <a:r>
              <a:rPr sz="1300" dirty="0">
                <a:solidFill>
                  <a:srgbClr val="FFFFFF"/>
                </a:solidFill>
                <a:latin typeface="Arial"/>
                <a:cs typeface="Arial"/>
              </a:rPr>
              <a:t>at</a:t>
            </a:r>
            <a:r>
              <a:rPr sz="1300" spc="-15" dirty="0">
                <a:solidFill>
                  <a:srgbClr val="FFFFFF"/>
                </a:solidFill>
                <a:latin typeface="Arial"/>
                <a:cs typeface="Arial"/>
              </a:rPr>
              <a:t> </a:t>
            </a:r>
            <a:r>
              <a:rPr sz="1300" dirty="0">
                <a:solidFill>
                  <a:srgbClr val="FFFFFF"/>
                </a:solidFill>
                <a:latin typeface="Arial"/>
                <a:cs typeface="Arial"/>
              </a:rPr>
              <a:t>early</a:t>
            </a:r>
            <a:r>
              <a:rPr sz="1300" spc="-5" dirty="0">
                <a:solidFill>
                  <a:srgbClr val="FFFFFF"/>
                </a:solidFill>
                <a:latin typeface="Arial"/>
                <a:cs typeface="Arial"/>
              </a:rPr>
              <a:t> </a:t>
            </a:r>
            <a:r>
              <a:rPr sz="1300" dirty="0">
                <a:solidFill>
                  <a:srgbClr val="FFFFFF"/>
                </a:solidFill>
                <a:latin typeface="Arial"/>
                <a:cs typeface="Arial"/>
              </a:rPr>
              <a:t>stages</a:t>
            </a:r>
            <a:r>
              <a:rPr sz="1300" spc="-5" dirty="0">
                <a:solidFill>
                  <a:srgbClr val="FFFFFF"/>
                </a:solidFill>
                <a:latin typeface="Arial"/>
                <a:cs typeface="Arial"/>
              </a:rPr>
              <a:t> </a:t>
            </a:r>
            <a:r>
              <a:rPr sz="1300" dirty="0">
                <a:solidFill>
                  <a:srgbClr val="FFFFFF"/>
                </a:solidFill>
                <a:latin typeface="Arial"/>
                <a:cs typeface="Arial"/>
              </a:rPr>
              <a:t>of</a:t>
            </a:r>
            <a:r>
              <a:rPr sz="1300" spc="-5" dirty="0">
                <a:solidFill>
                  <a:srgbClr val="FFFFFF"/>
                </a:solidFill>
                <a:latin typeface="Arial"/>
                <a:cs typeface="Arial"/>
              </a:rPr>
              <a:t> </a:t>
            </a:r>
            <a:r>
              <a:rPr sz="1300" dirty="0">
                <a:solidFill>
                  <a:srgbClr val="FFFFFF"/>
                </a:solidFill>
                <a:latin typeface="Arial"/>
                <a:cs typeface="Arial"/>
              </a:rPr>
              <a:t>innovation</a:t>
            </a:r>
            <a:r>
              <a:rPr sz="1300" spc="-5" dirty="0">
                <a:solidFill>
                  <a:srgbClr val="FFFFFF"/>
                </a:solidFill>
                <a:latin typeface="Arial"/>
                <a:cs typeface="Arial"/>
              </a:rPr>
              <a:t> </a:t>
            </a:r>
            <a:r>
              <a:rPr sz="1300" dirty="0">
                <a:solidFill>
                  <a:srgbClr val="FFFFFF"/>
                </a:solidFill>
                <a:latin typeface="Arial"/>
                <a:cs typeface="Arial"/>
              </a:rPr>
              <a:t>leveraging </a:t>
            </a:r>
            <a:r>
              <a:rPr sz="1300" spc="-25" dirty="0">
                <a:solidFill>
                  <a:srgbClr val="FFFFFF"/>
                </a:solidFill>
                <a:latin typeface="Arial"/>
                <a:cs typeface="Arial"/>
              </a:rPr>
              <a:t>our </a:t>
            </a:r>
            <a:r>
              <a:rPr sz="1300" dirty="0">
                <a:solidFill>
                  <a:srgbClr val="FFFFFF"/>
                </a:solidFill>
                <a:latin typeface="Arial"/>
                <a:cs typeface="Arial"/>
              </a:rPr>
              <a:t>scientific</a:t>
            </a:r>
            <a:r>
              <a:rPr sz="1300" spc="5" dirty="0">
                <a:solidFill>
                  <a:srgbClr val="FFFFFF"/>
                </a:solidFill>
                <a:latin typeface="Arial"/>
                <a:cs typeface="Arial"/>
              </a:rPr>
              <a:t> </a:t>
            </a:r>
            <a:r>
              <a:rPr sz="1300" dirty="0">
                <a:solidFill>
                  <a:srgbClr val="FFFFFF"/>
                </a:solidFill>
                <a:latin typeface="Arial"/>
                <a:cs typeface="Arial"/>
              </a:rPr>
              <a:t>and</a:t>
            </a:r>
            <a:r>
              <a:rPr sz="1300" spc="10" dirty="0">
                <a:solidFill>
                  <a:srgbClr val="FFFFFF"/>
                </a:solidFill>
                <a:latin typeface="Arial"/>
                <a:cs typeface="Arial"/>
              </a:rPr>
              <a:t> </a:t>
            </a:r>
            <a:r>
              <a:rPr sz="1300" spc="-10" dirty="0">
                <a:solidFill>
                  <a:srgbClr val="FFFFFF"/>
                </a:solidFill>
                <a:latin typeface="Arial"/>
                <a:cs typeface="Arial"/>
              </a:rPr>
              <a:t>cross-</a:t>
            </a:r>
            <a:r>
              <a:rPr sz="1300" dirty="0">
                <a:solidFill>
                  <a:srgbClr val="FFFFFF"/>
                </a:solidFill>
                <a:latin typeface="Arial"/>
                <a:cs typeface="Arial"/>
              </a:rPr>
              <a:t>functional</a:t>
            </a:r>
            <a:r>
              <a:rPr sz="1300" spc="5" dirty="0">
                <a:solidFill>
                  <a:srgbClr val="FFFFFF"/>
                </a:solidFill>
                <a:latin typeface="Arial"/>
                <a:cs typeface="Arial"/>
              </a:rPr>
              <a:t> </a:t>
            </a:r>
            <a:r>
              <a:rPr sz="1300" dirty="0">
                <a:solidFill>
                  <a:srgbClr val="FFFFFF"/>
                </a:solidFill>
                <a:latin typeface="Arial"/>
                <a:cs typeface="Arial"/>
              </a:rPr>
              <a:t>expertise</a:t>
            </a:r>
            <a:r>
              <a:rPr sz="1300" spc="10" dirty="0">
                <a:solidFill>
                  <a:srgbClr val="FFFFFF"/>
                </a:solidFill>
                <a:latin typeface="Arial"/>
                <a:cs typeface="Arial"/>
              </a:rPr>
              <a:t> </a:t>
            </a:r>
            <a:r>
              <a:rPr sz="1300" spc="-50" dirty="0">
                <a:solidFill>
                  <a:srgbClr val="FFFFFF"/>
                </a:solidFill>
                <a:latin typeface="Arial"/>
                <a:cs typeface="Arial"/>
              </a:rPr>
              <a:t>&amp; </a:t>
            </a:r>
            <a:r>
              <a:rPr sz="1300" spc="-10" dirty="0">
                <a:solidFill>
                  <a:srgbClr val="FFFFFF"/>
                </a:solidFill>
                <a:latin typeface="Arial"/>
                <a:cs typeface="Arial"/>
              </a:rPr>
              <a:t>resources</a:t>
            </a:r>
            <a:endParaRPr sz="1300">
              <a:latin typeface="Arial"/>
              <a:cs typeface="Arial"/>
            </a:endParaRPr>
          </a:p>
          <a:p>
            <a:pPr marL="12700">
              <a:lnSpc>
                <a:spcPct val="100000"/>
              </a:lnSpc>
              <a:spcBef>
                <a:spcPts val="990"/>
              </a:spcBef>
            </a:pPr>
            <a:r>
              <a:rPr sz="1800" dirty="0">
                <a:solidFill>
                  <a:srgbClr val="FFFFFF"/>
                </a:solidFill>
                <a:latin typeface="Arial"/>
                <a:cs typeface="Arial"/>
              </a:rPr>
              <a:t>Collaborate</a:t>
            </a:r>
            <a:r>
              <a:rPr sz="1800" spc="-20" dirty="0">
                <a:solidFill>
                  <a:srgbClr val="FFFFFF"/>
                </a:solidFill>
                <a:latin typeface="Arial"/>
                <a:cs typeface="Arial"/>
              </a:rPr>
              <a:t> </a:t>
            </a:r>
            <a:r>
              <a:rPr sz="1800" dirty="0">
                <a:solidFill>
                  <a:srgbClr val="FFFFFF"/>
                </a:solidFill>
                <a:latin typeface="Arial"/>
                <a:cs typeface="Arial"/>
              </a:rPr>
              <a:t>&amp;</a:t>
            </a:r>
            <a:r>
              <a:rPr sz="1800" spc="-5" dirty="0">
                <a:solidFill>
                  <a:srgbClr val="FFFFFF"/>
                </a:solidFill>
                <a:latin typeface="Arial"/>
                <a:cs typeface="Arial"/>
              </a:rPr>
              <a:t> </a:t>
            </a:r>
            <a:r>
              <a:rPr sz="1800" spc="-10" dirty="0">
                <a:solidFill>
                  <a:srgbClr val="FFFFFF"/>
                </a:solidFill>
                <a:latin typeface="Arial"/>
                <a:cs typeface="Arial"/>
              </a:rPr>
              <a:t>co-create</a:t>
            </a:r>
            <a:endParaRPr sz="1800">
              <a:latin typeface="Arial"/>
              <a:cs typeface="Arial"/>
            </a:endParaRPr>
          </a:p>
          <a:p>
            <a:pPr marL="12700">
              <a:lnSpc>
                <a:spcPct val="100000"/>
              </a:lnSpc>
              <a:spcBef>
                <a:spcPts val="330"/>
              </a:spcBef>
            </a:pPr>
            <a:r>
              <a:rPr sz="1300" dirty="0">
                <a:solidFill>
                  <a:srgbClr val="FFFFFF"/>
                </a:solidFill>
                <a:latin typeface="Arial"/>
                <a:cs typeface="Arial"/>
              </a:rPr>
              <a:t>to</a:t>
            </a:r>
            <a:r>
              <a:rPr sz="1300" spc="-5" dirty="0">
                <a:solidFill>
                  <a:srgbClr val="FFFFFF"/>
                </a:solidFill>
                <a:latin typeface="Arial"/>
                <a:cs typeface="Arial"/>
              </a:rPr>
              <a:t> </a:t>
            </a:r>
            <a:r>
              <a:rPr sz="1300" dirty="0">
                <a:solidFill>
                  <a:srgbClr val="FFFFFF"/>
                </a:solidFill>
                <a:latin typeface="Arial"/>
                <a:cs typeface="Arial"/>
              </a:rPr>
              <a:t>build</a:t>
            </a:r>
            <a:r>
              <a:rPr sz="1300" spc="-5" dirty="0">
                <a:solidFill>
                  <a:srgbClr val="FFFFFF"/>
                </a:solidFill>
                <a:latin typeface="Arial"/>
                <a:cs typeface="Arial"/>
              </a:rPr>
              <a:t> </a:t>
            </a:r>
            <a:r>
              <a:rPr sz="1300" dirty="0">
                <a:solidFill>
                  <a:srgbClr val="FFFFFF"/>
                </a:solidFill>
                <a:latin typeface="Arial"/>
                <a:cs typeface="Arial"/>
              </a:rPr>
              <a:t>a</a:t>
            </a:r>
            <a:r>
              <a:rPr sz="1300" spc="-5" dirty="0">
                <a:solidFill>
                  <a:srgbClr val="FFFFFF"/>
                </a:solidFill>
                <a:latin typeface="Arial"/>
                <a:cs typeface="Arial"/>
              </a:rPr>
              <a:t> </a:t>
            </a:r>
            <a:r>
              <a:rPr sz="1300" dirty="0">
                <a:solidFill>
                  <a:srgbClr val="FFFFFF"/>
                </a:solidFill>
                <a:latin typeface="Arial"/>
                <a:cs typeface="Arial"/>
              </a:rPr>
              <a:t>targeted</a:t>
            </a:r>
            <a:r>
              <a:rPr sz="1300" spc="-5" dirty="0">
                <a:solidFill>
                  <a:srgbClr val="FFFFFF"/>
                </a:solidFill>
                <a:latin typeface="Arial"/>
                <a:cs typeface="Arial"/>
              </a:rPr>
              <a:t> </a:t>
            </a:r>
            <a:r>
              <a:rPr sz="1300" dirty="0">
                <a:solidFill>
                  <a:srgbClr val="FFFFFF"/>
                </a:solidFill>
                <a:latin typeface="Arial"/>
                <a:cs typeface="Arial"/>
              </a:rPr>
              <a:t>action</a:t>
            </a:r>
            <a:r>
              <a:rPr sz="1300" spc="-5" dirty="0">
                <a:solidFill>
                  <a:srgbClr val="FFFFFF"/>
                </a:solidFill>
                <a:latin typeface="Arial"/>
                <a:cs typeface="Arial"/>
              </a:rPr>
              <a:t> </a:t>
            </a:r>
            <a:r>
              <a:rPr sz="1300" dirty="0">
                <a:solidFill>
                  <a:srgbClr val="FFFFFF"/>
                </a:solidFill>
                <a:latin typeface="Arial"/>
                <a:cs typeface="Arial"/>
              </a:rPr>
              <a:t>plan</a:t>
            </a:r>
            <a:r>
              <a:rPr sz="1300" spc="-5" dirty="0">
                <a:solidFill>
                  <a:srgbClr val="FFFFFF"/>
                </a:solidFill>
                <a:latin typeface="Arial"/>
                <a:cs typeface="Arial"/>
              </a:rPr>
              <a:t> </a:t>
            </a:r>
            <a:r>
              <a:rPr sz="1300" dirty="0">
                <a:solidFill>
                  <a:srgbClr val="FFFFFF"/>
                </a:solidFill>
                <a:latin typeface="Arial"/>
                <a:cs typeface="Arial"/>
              </a:rPr>
              <a:t>with</a:t>
            </a:r>
            <a:r>
              <a:rPr sz="1300" spc="-5" dirty="0">
                <a:solidFill>
                  <a:srgbClr val="FFFFFF"/>
                </a:solidFill>
                <a:latin typeface="Arial"/>
                <a:cs typeface="Arial"/>
              </a:rPr>
              <a:t> </a:t>
            </a:r>
            <a:r>
              <a:rPr sz="1300" dirty="0">
                <a:solidFill>
                  <a:srgbClr val="FFFFFF"/>
                </a:solidFill>
                <a:latin typeface="Arial"/>
                <a:cs typeface="Arial"/>
              </a:rPr>
              <a:t>clear</a:t>
            </a:r>
            <a:r>
              <a:rPr sz="1300" spc="5" dirty="0">
                <a:solidFill>
                  <a:srgbClr val="FFFFFF"/>
                </a:solidFill>
                <a:latin typeface="Arial"/>
                <a:cs typeface="Arial"/>
              </a:rPr>
              <a:t> </a:t>
            </a:r>
            <a:r>
              <a:rPr sz="1300" spc="-10" dirty="0">
                <a:solidFill>
                  <a:srgbClr val="FFFFFF"/>
                </a:solidFill>
                <a:latin typeface="Arial"/>
                <a:cs typeface="Arial"/>
              </a:rPr>
              <a:t>milestones</a:t>
            </a:r>
            <a:endParaRPr sz="1300">
              <a:latin typeface="Arial"/>
              <a:cs typeface="Arial"/>
            </a:endParaRPr>
          </a:p>
          <a:p>
            <a:pPr marL="12700">
              <a:lnSpc>
                <a:spcPct val="100000"/>
              </a:lnSpc>
              <a:spcBef>
                <a:spcPts val="990"/>
              </a:spcBef>
            </a:pPr>
            <a:r>
              <a:rPr sz="1800" dirty="0">
                <a:solidFill>
                  <a:srgbClr val="FFFFFF"/>
                </a:solidFill>
                <a:latin typeface="Arial"/>
                <a:cs typeface="Arial"/>
              </a:rPr>
              <a:t>Scale</a:t>
            </a:r>
            <a:r>
              <a:rPr sz="1800" spc="-15" dirty="0">
                <a:solidFill>
                  <a:srgbClr val="FFFFFF"/>
                </a:solidFill>
                <a:latin typeface="Arial"/>
                <a:cs typeface="Arial"/>
              </a:rPr>
              <a:t> </a:t>
            </a:r>
            <a:r>
              <a:rPr sz="1800" dirty="0">
                <a:solidFill>
                  <a:srgbClr val="FFFFFF"/>
                </a:solidFill>
                <a:latin typeface="Arial"/>
                <a:cs typeface="Arial"/>
              </a:rPr>
              <a:t>the</a:t>
            </a:r>
            <a:r>
              <a:rPr sz="1800" spc="-15" dirty="0">
                <a:solidFill>
                  <a:srgbClr val="FFFFFF"/>
                </a:solidFill>
                <a:latin typeface="Arial"/>
                <a:cs typeface="Arial"/>
              </a:rPr>
              <a:t> </a:t>
            </a:r>
            <a:r>
              <a:rPr sz="1800" spc="-10" dirty="0">
                <a:solidFill>
                  <a:srgbClr val="FFFFFF"/>
                </a:solidFill>
                <a:latin typeface="Arial"/>
                <a:cs typeface="Arial"/>
              </a:rPr>
              <a:t>opportunity</a:t>
            </a:r>
            <a:endParaRPr sz="1800">
              <a:latin typeface="Arial"/>
              <a:cs typeface="Arial"/>
            </a:endParaRPr>
          </a:p>
          <a:p>
            <a:pPr marL="12700" marR="1329055">
              <a:lnSpc>
                <a:spcPct val="99200"/>
              </a:lnSpc>
              <a:spcBef>
                <a:spcPts val="345"/>
              </a:spcBef>
            </a:pPr>
            <a:r>
              <a:rPr sz="1300" dirty="0">
                <a:solidFill>
                  <a:srgbClr val="FFFFFF"/>
                </a:solidFill>
                <a:latin typeface="Arial"/>
                <a:cs typeface="Arial"/>
              </a:rPr>
              <a:t>to</a:t>
            </a:r>
            <a:r>
              <a:rPr sz="1300" spc="-15" dirty="0">
                <a:solidFill>
                  <a:srgbClr val="FFFFFF"/>
                </a:solidFill>
                <a:latin typeface="Arial"/>
                <a:cs typeface="Arial"/>
              </a:rPr>
              <a:t> </a:t>
            </a:r>
            <a:r>
              <a:rPr sz="1300" dirty="0">
                <a:solidFill>
                  <a:srgbClr val="FFFFFF"/>
                </a:solidFill>
                <a:latin typeface="Arial"/>
                <a:cs typeface="Arial"/>
              </a:rPr>
              <a:t>deliver value and</a:t>
            </a:r>
            <a:r>
              <a:rPr sz="1300" spc="-5" dirty="0">
                <a:solidFill>
                  <a:srgbClr val="FFFFFF"/>
                </a:solidFill>
                <a:latin typeface="Arial"/>
                <a:cs typeface="Arial"/>
              </a:rPr>
              <a:t> </a:t>
            </a:r>
            <a:r>
              <a:rPr sz="1300" dirty="0">
                <a:solidFill>
                  <a:srgbClr val="FFFFFF"/>
                </a:solidFill>
                <a:latin typeface="Arial"/>
                <a:cs typeface="Arial"/>
              </a:rPr>
              <a:t>hope </a:t>
            </a:r>
            <a:r>
              <a:rPr sz="1300" spc="-25" dirty="0">
                <a:solidFill>
                  <a:srgbClr val="FFFFFF"/>
                </a:solidFill>
                <a:latin typeface="Arial"/>
                <a:cs typeface="Arial"/>
              </a:rPr>
              <a:t>to </a:t>
            </a:r>
            <a:r>
              <a:rPr sz="1300" dirty="0">
                <a:solidFill>
                  <a:srgbClr val="FFFFFF"/>
                </a:solidFill>
                <a:latin typeface="Arial"/>
                <a:cs typeface="Arial"/>
              </a:rPr>
              <a:t>consumers</a:t>
            </a:r>
            <a:r>
              <a:rPr sz="1300" spc="-5" dirty="0">
                <a:solidFill>
                  <a:srgbClr val="FFFFFF"/>
                </a:solidFill>
                <a:latin typeface="Arial"/>
                <a:cs typeface="Arial"/>
              </a:rPr>
              <a:t> </a:t>
            </a:r>
            <a:r>
              <a:rPr sz="1300" dirty="0">
                <a:solidFill>
                  <a:srgbClr val="FFFFFF"/>
                </a:solidFill>
                <a:latin typeface="Arial"/>
                <a:cs typeface="Arial"/>
              </a:rPr>
              <a:t>&amp;</a:t>
            </a:r>
            <a:r>
              <a:rPr sz="1300" spc="-5" dirty="0">
                <a:solidFill>
                  <a:srgbClr val="FFFFFF"/>
                </a:solidFill>
                <a:latin typeface="Arial"/>
                <a:cs typeface="Arial"/>
              </a:rPr>
              <a:t> </a:t>
            </a:r>
            <a:r>
              <a:rPr sz="1300" dirty="0">
                <a:solidFill>
                  <a:srgbClr val="FFFFFF"/>
                </a:solidFill>
                <a:latin typeface="Arial"/>
                <a:cs typeface="Arial"/>
              </a:rPr>
              <a:t>patients around </a:t>
            </a:r>
            <a:r>
              <a:rPr sz="1300" spc="-25" dirty="0">
                <a:solidFill>
                  <a:srgbClr val="FFFFFF"/>
                </a:solidFill>
                <a:latin typeface="Arial"/>
                <a:cs typeface="Arial"/>
              </a:rPr>
              <a:t>the </a:t>
            </a:r>
            <a:r>
              <a:rPr sz="1300" spc="-20" dirty="0">
                <a:solidFill>
                  <a:srgbClr val="FFFFFF"/>
                </a:solidFill>
                <a:latin typeface="Arial"/>
                <a:cs typeface="Arial"/>
              </a:rPr>
              <a:t>world</a:t>
            </a:r>
            <a:endParaRPr sz="1300">
              <a:latin typeface="Arial"/>
              <a:cs typeface="Arial"/>
            </a:endParaRPr>
          </a:p>
        </p:txBody>
      </p:sp>
      <p:sp>
        <p:nvSpPr>
          <p:cNvPr id="12" name="object 10">
            <a:extLst>
              <a:ext uri="{FF2B5EF4-FFF2-40B4-BE49-F238E27FC236}">
                <a16:creationId xmlns:a16="http://schemas.microsoft.com/office/drawing/2014/main" id="{9CE9AE21-5CF5-E44D-A877-6A1CA2594ABC}"/>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solidFill>
                  <a:schemeClr val="bg1"/>
                </a:solidFill>
                <a:latin typeface="Stanley Regular" panose="02050506080406020003" pitchFamily="18" charset="77"/>
              </a:rPr>
              <a:t>20</a:t>
            </a:fld>
            <a:endParaRPr spc="-25" dirty="0">
              <a:solidFill>
                <a:schemeClr val="bg1"/>
              </a:solidFill>
              <a:latin typeface="Stanley Regular" panose="02050506080406020003" pitchFamily="18" charset="77"/>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56904" y="4812256"/>
            <a:ext cx="114300" cy="113664"/>
          </a:xfrm>
          <a:prstGeom prst="rect">
            <a:avLst/>
          </a:prstGeom>
        </p:spPr>
        <p:txBody>
          <a:bodyPr vert="horz" wrap="square" lIns="0" tIns="0" rIns="0" bIns="0" rtlCol="0">
            <a:spAutoFit/>
          </a:bodyPr>
          <a:lstStyle/>
          <a:p>
            <a:pPr>
              <a:lnSpc>
                <a:spcPts val="885"/>
              </a:lnSpc>
            </a:pPr>
            <a:r>
              <a:rPr sz="800" spc="-25" dirty="0">
                <a:solidFill>
                  <a:srgbClr val="888B8D"/>
                </a:solidFill>
                <a:latin typeface="Arial"/>
                <a:cs typeface="Arial"/>
              </a:rPr>
              <a:t>21</a:t>
            </a:r>
            <a:endParaRPr sz="800">
              <a:latin typeface="Arial"/>
              <a:cs typeface="Arial"/>
            </a:endParaRPr>
          </a:p>
        </p:txBody>
      </p:sp>
      <p:grpSp>
        <p:nvGrpSpPr>
          <p:cNvPr id="3" name="object 3"/>
          <p:cNvGrpSpPr/>
          <p:nvPr/>
        </p:nvGrpSpPr>
        <p:grpSpPr>
          <a:xfrm>
            <a:off x="0" y="0"/>
            <a:ext cx="3752215" cy="5142230"/>
            <a:chOff x="0" y="0"/>
            <a:chExt cx="3752215" cy="5142230"/>
          </a:xfrm>
        </p:grpSpPr>
        <p:pic>
          <p:nvPicPr>
            <p:cNvPr id="4" name="object 4"/>
            <p:cNvPicPr/>
            <p:nvPr/>
          </p:nvPicPr>
          <p:blipFill>
            <a:blip r:embed="rId2" cstate="print"/>
            <a:stretch>
              <a:fillRect/>
            </a:stretch>
          </p:blipFill>
          <p:spPr>
            <a:xfrm>
              <a:off x="426719" y="4779263"/>
              <a:ext cx="1566672" cy="179832"/>
            </a:xfrm>
            <a:prstGeom prst="rect">
              <a:avLst/>
            </a:prstGeom>
          </p:spPr>
        </p:pic>
        <p:pic>
          <p:nvPicPr>
            <p:cNvPr id="5" name="object 5"/>
            <p:cNvPicPr/>
            <p:nvPr/>
          </p:nvPicPr>
          <p:blipFill>
            <a:blip r:embed="rId3" cstate="print"/>
            <a:stretch>
              <a:fillRect/>
            </a:stretch>
          </p:blipFill>
          <p:spPr>
            <a:xfrm>
              <a:off x="0" y="0"/>
              <a:ext cx="3752088" cy="5141975"/>
            </a:xfrm>
            <a:prstGeom prst="rect">
              <a:avLst/>
            </a:prstGeom>
          </p:spPr>
        </p:pic>
      </p:grpSp>
      <p:sp>
        <p:nvSpPr>
          <p:cNvPr id="6" name="object 6"/>
          <p:cNvSpPr txBox="1"/>
          <p:nvPr/>
        </p:nvSpPr>
        <p:spPr>
          <a:xfrm>
            <a:off x="426167" y="2518155"/>
            <a:ext cx="2498725" cy="1214120"/>
          </a:xfrm>
          <a:prstGeom prst="rect">
            <a:avLst/>
          </a:prstGeom>
        </p:spPr>
        <p:txBody>
          <a:bodyPr vert="horz" wrap="square" lIns="0" tIns="63500" rIns="0" bIns="0" rtlCol="0">
            <a:spAutoFit/>
          </a:bodyPr>
          <a:lstStyle/>
          <a:p>
            <a:pPr marL="12700" marR="5080" algn="just">
              <a:lnSpc>
                <a:spcPts val="3000"/>
              </a:lnSpc>
              <a:spcBef>
                <a:spcPts val="500"/>
              </a:spcBef>
            </a:pPr>
            <a:r>
              <a:rPr sz="2800" dirty="0">
                <a:solidFill>
                  <a:srgbClr val="FFFFFF"/>
                </a:solidFill>
                <a:latin typeface="Arial"/>
                <a:cs typeface="Arial"/>
              </a:rPr>
              <a:t>Key</a:t>
            </a:r>
            <a:r>
              <a:rPr sz="2800" spc="-5" dirty="0">
                <a:solidFill>
                  <a:srgbClr val="FFFFFF"/>
                </a:solidFill>
                <a:latin typeface="Arial"/>
                <a:cs typeface="Arial"/>
              </a:rPr>
              <a:t> </a:t>
            </a:r>
            <a:r>
              <a:rPr sz="2800" spc="-10" dirty="0">
                <a:solidFill>
                  <a:srgbClr val="FFFFFF"/>
                </a:solidFill>
                <a:latin typeface="Arial"/>
                <a:cs typeface="Arial"/>
              </a:rPr>
              <a:t>ingredients </a:t>
            </a:r>
            <a:r>
              <a:rPr sz="2800" dirty="0">
                <a:solidFill>
                  <a:srgbClr val="FFFFFF"/>
                </a:solidFill>
                <a:latin typeface="Arial"/>
                <a:cs typeface="Arial"/>
              </a:rPr>
              <a:t>for a </a:t>
            </a:r>
            <a:r>
              <a:rPr sz="2800" spc="-10" dirty="0">
                <a:solidFill>
                  <a:srgbClr val="FFFFFF"/>
                </a:solidFill>
                <a:latin typeface="Arial"/>
                <a:cs typeface="Arial"/>
              </a:rPr>
              <a:t>successful collaboration</a:t>
            </a:r>
            <a:endParaRPr sz="2800">
              <a:latin typeface="Arial"/>
              <a:cs typeface="Arial"/>
            </a:endParaRPr>
          </a:p>
        </p:txBody>
      </p:sp>
      <p:sp>
        <p:nvSpPr>
          <p:cNvPr id="7" name="object 7"/>
          <p:cNvSpPr/>
          <p:nvPr/>
        </p:nvSpPr>
        <p:spPr>
          <a:xfrm>
            <a:off x="4893034" y="2969105"/>
            <a:ext cx="2993390" cy="435609"/>
          </a:xfrm>
          <a:custGeom>
            <a:avLst/>
            <a:gdLst/>
            <a:ahLst/>
            <a:cxnLst/>
            <a:rect l="l" t="t" r="r" b="b"/>
            <a:pathLst>
              <a:path w="2993390" h="435610">
                <a:moveTo>
                  <a:pt x="0" y="72587"/>
                </a:moveTo>
                <a:lnTo>
                  <a:pt x="5704" y="44333"/>
                </a:lnTo>
                <a:lnTo>
                  <a:pt x="21260" y="21260"/>
                </a:lnTo>
                <a:lnTo>
                  <a:pt x="44333" y="5704"/>
                </a:lnTo>
                <a:lnTo>
                  <a:pt x="72587" y="0"/>
                </a:lnTo>
                <a:lnTo>
                  <a:pt x="2920205" y="0"/>
                </a:lnTo>
                <a:lnTo>
                  <a:pt x="2948459" y="5704"/>
                </a:lnTo>
                <a:lnTo>
                  <a:pt x="2971532" y="21260"/>
                </a:lnTo>
                <a:lnTo>
                  <a:pt x="2987088" y="44333"/>
                </a:lnTo>
                <a:lnTo>
                  <a:pt x="2992793" y="72587"/>
                </a:lnTo>
                <a:lnTo>
                  <a:pt x="2992793" y="362935"/>
                </a:lnTo>
                <a:lnTo>
                  <a:pt x="2987088" y="391189"/>
                </a:lnTo>
                <a:lnTo>
                  <a:pt x="2971532" y="414262"/>
                </a:lnTo>
                <a:lnTo>
                  <a:pt x="2948459" y="429818"/>
                </a:lnTo>
                <a:lnTo>
                  <a:pt x="2920205" y="435523"/>
                </a:lnTo>
                <a:lnTo>
                  <a:pt x="72587" y="435523"/>
                </a:lnTo>
                <a:lnTo>
                  <a:pt x="44333" y="429818"/>
                </a:lnTo>
                <a:lnTo>
                  <a:pt x="21260" y="414262"/>
                </a:lnTo>
                <a:lnTo>
                  <a:pt x="5704" y="391189"/>
                </a:lnTo>
                <a:lnTo>
                  <a:pt x="0" y="362935"/>
                </a:lnTo>
                <a:lnTo>
                  <a:pt x="0" y="72587"/>
                </a:lnTo>
                <a:close/>
              </a:path>
            </a:pathLst>
          </a:custGeom>
          <a:ln w="9525">
            <a:solidFill>
              <a:srgbClr val="1E22AA"/>
            </a:solidFill>
          </a:ln>
        </p:spPr>
        <p:txBody>
          <a:bodyPr wrap="square" lIns="0" tIns="0" rIns="0" bIns="0" rtlCol="0"/>
          <a:lstStyle/>
          <a:p>
            <a:endParaRPr/>
          </a:p>
        </p:txBody>
      </p:sp>
      <p:grpSp>
        <p:nvGrpSpPr>
          <p:cNvPr id="8" name="object 8"/>
          <p:cNvGrpSpPr/>
          <p:nvPr/>
        </p:nvGrpSpPr>
        <p:grpSpPr>
          <a:xfrm>
            <a:off x="6821487" y="4483190"/>
            <a:ext cx="647065" cy="116839"/>
            <a:chOff x="6821487" y="4483190"/>
            <a:chExt cx="647065" cy="116839"/>
          </a:xfrm>
        </p:grpSpPr>
        <p:sp>
          <p:nvSpPr>
            <p:cNvPr id="9" name="object 9"/>
            <p:cNvSpPr/>
            <p:nvPr/>
          </p:nvSpPr>
          <p:spPr>
            <a:xfrm>
              <a:off x="6821487" y="4595066"/>
              <a:ext cx="642620" cy="0"/>
            </a:xfrm>
            <a:custGeom>
              <a:avLst/>
              <a:gdLst/>
              <a:ahLst/>
              <a:cxnLst/>
              <a:rect l="l" t="t" r="r" b="b"/>
              <a:pathLst>
                <a:path w="642620">
                  <a:moveTo>
                    <a:pt x="0" y="0"/>
                  </a:moveTo>
                  <a:lnTo>
                    <a:pt x="641997" y="0"/>
                  </a:lnTo>
                </a:path>
              </a:pathLst>
            </a:custGeom>
            <a:ln w="9525">
              <a:solidFill>
                <a:srgbClr val="636669"/>
              </a:solidFill>
            </a:ln>
          </p:spPr>
          <p:txBody>
            <a:bodyPr wrap="square" lIns="0" tIns="0" rIns="0" bIns="0" rtlCol="0"/>
            <a:lstStyle/>
            <a:p>
              <a:endParaRPr/>
            </a:p>
          </p:txBody>
        </p:sp>
        <p:sp>
          <p:nvSpPr>
            <p:cNvPr id="10" name="object 10"/>
            <p:cNvSpPr/>
            <p:nvPr/>
          </p:nvSpPr>
          <p:spPr>
            <a:xfrm>
              <a:off x="7463485" y="4483190"/>
              <a:ext cx="0" cy="112395"/>
            </a:xfrm>
            <a:custGeom>
              <a:avLst/>
              <a:gdLst/>
              <a:ahLst/>
              <a:cxnLst/>
              <a:rect l="l" t="t" r="r" b="b"/>
              <a:pathLst>
                <a:path h="112395">
                  <a:moveTo>
                    <a:pt x="0" y="111882"/>
                  </a:moveTo>
                  <a:lnTo>
                    <a:pt x="0" y="0"/>
                  </a:lnTo>
                </a:path>
              </a:pathLst>
            </a:custGeom>
            <a:ln w="9525">
              <a:solidFill>
                <a:srgbClr val="636669"/>
              </a:solidFill>
            </a:ln>
          </p:spPr>
          <p:txBody>
            <a:bodyPr wrap="square" lIns="0" tIns="0" rIns="0" bIns="0" rtlCol="0"/>
            <a:lstStyle/>
            <a:p>
              <a:endParaRPr/>
            </a:p>
          </p:txBody>
        </p:sp>
      </p:grpSp>
      <p:grpSp>
        <p:nvGrpSpPr>
          <p:cNvPr id="11" name="object 11"/>
          <p:cNvGrpSpPr/>
          <p:nvPr/>
        </p:nvGrpSpPr>
        <p:grpSpPr>
          <a:xfrm>
            <a:off x="5282119" y="4483190"/>
            <a:ext cx="647065" cy="116839"/>
            <a:chOff x="5282119" y="4483190"/>
            <a:chExt cx="647065" cy="116839"/>
          </a:xfrm>
        </p:grpSpPr>
        <p:sp>
          <p:nvSpPr>
            <p:cNvPr id="12" name="object 12"/>
            <p:cNvSpPr/>
            <p:nvPr/>
          </p:nvSpPr>
          <p:spPr>
            <a:xfrm>
              <a:off x="5286876" y="4595066"/>
              <a:ext cx="642620" cy="0"/>
            </a:xfrm>
            <a:custGeom>
              <a:avLst/>
              <a:gdLst/>
              <a:ahLst/>
              <a:cxnLst/>
              <a:rect l="l" t="t" r="r" b="b"/>
              <a:pathLst>
                <a:path w="642620">
                  <a:moveTo>
                    <a:pt x="0" y="0"/>
                  </a:moveTo>
                  <a:lnTo>
                    <a:pt x="642018" y="0"/>
                  </a:lnTo>
                </a:path>
              </a:pathLst>
            </a:custGeom>
            <a:ln w="9525">
              <a:solidFill>
                <a:srgbClr val="636669"/>
              </a:solidFill>
            </a:ln>
          </p:spPr>
          <p:txBody>
            <a:bodyPr wrap="square" lIns="0" tIns="0" rIns="0" bIns="0" rtlCol="0"/>
            <a:lstStyle/>
            <a:p>
              <a:endParaRPr/>
            </a:p>
          </p:txBody>
        </p:sp>
        <p:sp>
          <p:nvSpPr>
            <p:cNvPr id="13" name="object 13"/>
            <p:cNvSpPr/>
            <p:nvPr/>
          </p:nvSpPr>
          <p:spPr>
            <a:xfrm>
              <a:off x="5286881" y="4483190"/>
              <a:ext cx="0" cy="112395"/>
            </a:xfrm>
            <a:custGeom>
              <a:avLst/>
              <a:gdLst/>
              <a:ahLst/>
              <a:cxnLst/>
              <a:rect l="l" t="t" r="r" b="b"/>
              <a:pathLst>
                <a:path h="112395">
                  <a:moveTo>
                    <a:pt x="0" y="111882"/>
                  </a:moveTo>
                  <a:lnTo>
                    <a:pt x="0" y="0"/>
                  </a:lnTo>
                </a:path>
              </a:pathLst>
            </a:custGeom>
            <a:ln w="9525">
              <a:solidFill>
                <a:srgbClr val="636669"/>
              </a:solidFill>
            </a:ln>
          </p:spPr>
          <p:txBody>
            <a:bodyPr wrap="square" lIns="0" tIns="0" rIns="0" bIns="0" rtlCol="0"/>
            <a:lstStyle/>
            <a:p>
              <a:endParaRPr/>
            </a:p>
          </p:txBody>
        </p:sp>
      </p:grpSp>
      <p:sp>
        <p:nvSpPr>
          <p:cNvPr id="14" name="object 14"/>
          <p:cNvSpPr/>
          <p:nvPr/>
        </p:nvSpPr>
        <p:spPr>
          <a:xfrm>
            <a:off x="5621197" y="352421"/>
            <a:ext cx="1536065" cy="1536065"/>
          </a:xfrm>
          <a:custGeom>
            <a:avLst/>
            <a:gdLst/>
            <a:ahLst/>
            <a:cxnLst/>
            <a:rect l="l" t="t" r="r" b="b"/>
            <a:pathLst>
              <a:path w="1536065" h="1536064">
                <a:moveTo>
                  <a:pt x="767974" y="0"/>
                </a:moveTo>
                <a:lnTo>
                  <a:pt x="704988" y="2545"/>
                </a:lnTo>
                <a:lnTo>
                  <a:pt x="643405" y="10051"/>
                </a:lnTo>
                <a:lnTo>
                  <a:pt x="583421" y="22319"/>
                </a:lnTo>
                <a:lnTo>
                  <a:pt x="525235" y="39152"/>
                </a:lnTo>
                <a:lnTo>
                  <a:pt x="469044" y="60352"/>
                </a:lnTo>
                <a:lnTo>
                  <a:pt x="415046" y="85722"/>
                </a:lnTo>
                <a:lnTo>
                  <a:pt x="363438" y="115062"/>
                </a:lnTo>
                <a:lnTo>
                  <a:pt x="314418" y="148178"/>
                </a:lnTo>
                <a:lnTo>
                  <a:pt x="268185" y="184869"/>
                </a:lnTo>
                <a:lnTo>
                  <a:pt x="224934" y="224939"/>
                </a:lnTo>
                <a:lnTo>
                  <a:pt x="184865" y="268190"/>
                </a:lnTo>
                <a:lnTo>
                  <a:pt x="148174" y="314424"/>
                </a:lnTo>
                <a:lnTo>
                  <a:pt x="115059" y="363444"/>
                </a:lnTo>
                <a:lnTo>
                  <a:pt x="85719" y="415052"/>
                </a:lnTo>
                <a:lnTo>
                  <a:pt x="60350" y="469050"/>
                </a:lnTo>
                <a:lnTo>
                  <a:pt x="39151" y="525240"/>
                </a:lnTo>
                <a:lnTo>
                  <a:pt x="22319" y="583426"/>
                </a:lnTo>
                <a:lnTo>
                  <a:pt x="10051" y="643408"/>
                </a:lnTo>
                <a:lnTo>
                  <a:pt x="2545" y="704990"/>
                </a:lnTo>
                <a:lnTo>
                  <a:pt x="0" y="767974"/>
                </a:lnTo>
                <a:lnTo>
                  <a:pt x="2545" y="830962"/>
                </a:lnTo>
                <a:lnTo>
                  <a:pt x="10051" y="892547"/>
                </a:lnTo>
                <a:lnTo>
                  <a:pt x="22319" y="952532"/>
                </a:lnTo>
                <a:lnTo>
                  <a:pt x="39151" y="1010721"/>
                </a:lnTo>
                <a:lnTo>
                  <a:pt x="60350" y="1066913"/>
                </a:lnTo>
                <a:lnTo>
                  <a:pt x="85719" y="1120913"/>
                </a:lnTo>
                <a:lnTo>
                  <a:pt x="115059" y="1172521"/>
                </a:lnTo>
                <a:lnTo>
                  <a:pt x="148174" y="1221542"/>
                </a:lnTo>
                <a:lnTo>
                  <a:pt x="184865" y="1267776"/>
                </a:lnTo>
                <a:lnTo>
                  <a:pt x="224934" y="1311027"/>
                </a:lnTo>
                <a:lnTo>
                  <a:pt x="268185" y="1351097"/>
                </a:lnTo>
                <a:lnTo>
                  <a:pt x="314418" y="1387788"/>
                </a:lnTo>
                <a:lnTo>
                  <a:pt x="363438" y="1420903"/>
                </a:lnTo>
                <a:lnTo>
                  <a:pt x="415046" y="1450244"/>
                </a:lnTo>
                <a:lnTo>
                  <a:pt x="469044" y="1475612"/>
                </a:lnTo>
                <a:lnTo>
                  <a:pt x="525235" y="1496811"/>
                </a:lnTo>
                <a:lnTo>
                  <a:pt x="583421" y="1513645"/>
                </a:lnTo>
                <a:lnTo>
                  <a:pt x="643405" y="1525913"/>
                </a:lnTo>
                <a:lnTo>
                  <a:pt x="704988" y="1533418"/>
                </a:lnTo>
                <a:lnTo>
                  <a:pt x="767974" y="1535964"/>
                </a:lnTo>
                <a:lnTo>
                  <a:pt x="830959" y="1533418"/>
                </a:lnTo>
                <a:lnTo>
                  <a:pt x="892543" y="1525913"/>
                </a:lnTo>
                <a:lnTo>
                  <a:pt x="952527" y="1513645"/>
                </a:lnTo>
                <a:lnTo>
                  <a:pt x="1010714" y="1496811"/>
                </a:lnTo>
                <a:lnTo>
                  <a:pt x="1066905" y="1475612"/>
                </a:lnTo>
                <a:lnTo>
                  <a:pt x="1120902" y="1450244"/>
                </a:lnTo>
                <a:lnTo>
                  <a:pt x="1172510" y="1420903"/>
                </a:lnTo>
                <a:lnTo>
                  <a:pt x="1221530" y="1387788"/>
                </a:lnTo>
                <a:lnTo>
                  <a:pt x="1267764" y="1351097"/>
                </a:lnTo>
                <a:lnTo>
                  <a:pt x="1311015" y="1311027"/>
                </a:lnTo>
                <a:lnTo>
                  <a:pt x="1351084" y="1267776"/>
                </a:lnTo>
                <a:lnTo>
                  <a:pt x="1387775" y="1221542"/>
                </a:lnTo>
                <a:lnTo>
                  <a:pt x="1420889" y="1172521"/>
                </a:lnTo>
                <a:lnTo>
                  <a:pt x="1450229" y="1120913"/>
                </a:lnTo>
                <a:lnTo>
                  <a:pt x="1475598" y="1066913"/>
                </a:lnTo>
                <a:lnTo>
                  <a:pt x="1496798" y="1010721"/>
                </a:lnTo>
                <a:lnTo>
                  <a:pt x="1513630" y="952532"/>
                </a:lnTo>
                <a:lnTo>
                  <a:pt x="1525898" y="892547"/>
                </a:lnTo>
                <a:lnTo>
                  <a:pt x="1533404" y="830962"/>
                </a:lnTo>
                <a:lnTo>
                  <a:pt x="1535949" y="767974"/>
                </a:lnTo>
                <a:lnTo>
                  <a:pt x="1533404" y="704990"/>
                </a:lnTo>
                <a:lnTo>
                  <a:pt x="1525898" y="643408"/>
                </a:lnTo>
                <a:lnTo>
                  <a:pt x="1513630" y="583426"/>
                </a:lnTo>
                <a:lnTo>
                  <a:pt x="1496798" y="525240"/>
                </a:lnTo>
                <a:lnTo>
                  <a:pt x="1475598" y="469050"/>
                </a:lnTo>
                <a:lnTo>
                  <a:pt x="1450229" y="415052"/>
                </a:lnTo>
                <a:lnTo>
                  <a:pt x="1420889" y="363444"/>
                </a:lnTo>
                <a:lnTo>
                  <a:pt x="1387775" y="314424"/>
                </a:lnTo>
                <a:lnTo>
                  <a:pt x="1351084" y="268190"/>
                </a:lnTo>
                <a:lnTo>
                  <a:pt x="1311015" y="224939"/>
                </a:lnTo>
                <a:lnTo>
                  <a:pt x="1267764" y="184869"/>
                </a:lnTo>
                <a:lnTo>
                  <a:pt x="1221530" y="148178"/>
                </a:lnTo>
                <a:lnTo>
                  <a:pt x="1172510" y="115062"/>
                </a:lnTo>
                <a:lnTo>
                  <a:pt x="1120902" y="85722"/>
                </a:lnTo>
                <a:lnTo>
                  <a:pt x="1066905" y="60352"/>
                </a:lnTo>
                <a:lnTo>
                  <a:pt x="1010714" y="39152"/>
                </a:lnTo>
                <a:lnTo>
                  <a:pt x="952527" y="22319"/>
                </a:lnTo>
                <a:lnTo>
                  <a:pt x="892543" y="10051"/>
                </a:lnTo>
                <a:lnTo>
                  <a:pt x="830959" y="2545"/>
                </a:lnTo>
                <a:lnTo>
                  <a:pt x="767974" y="0"/>
                </a:lnTo>
                <a:close/>
              </a:path>
            </a:pathLst>
          </a:custGeom>
          <a:ln w="9525">
            <a:solidFill>
              <a:srgbClr val="1E22AA"/>
            </a:solidFill>
          </a:ln>
        </p:spPr>
        <p:txBody>
          <a:bodyPr wrap="square" lIns="0" tIns="0" rIns="0" bIns="0" rtlCol="0"/>
          <a:lstStyle/>
          <a:p>
            <a:endParaRPr/>
          </a:p>
        </p:txBody>
      </p:sp>
      <p:sp>
        <p:nvSpPr>
          <p:cNvPr id="15" name="object 15"/>
          <p:cNvSpPr txBox="1">
            <a:spLocks noGrp="1"/>
          </p:cNvSpPr>
          <p:nvPr>
            <p:ph type="title"/>
          </p:nvPr>
        </p:nvSpPr>
        <p:spPr>
          <a:xfrm>
            <a:off x="5881357" y="924559"/>
            <a:ext cx="1064895" cy="482600"/>
          </a:xfrm>
          <a:prstGeom prst="rect">
            <a:avLst/>
          </a:prstGeom>
        </p:spPr>
        <p:txBody>
          <a:bodyPr vert="horz" wrap="square" lIns="0" tIns="12700" rIns="0" bIns="0" rtlCol="0">
            <a:spAutoFit/>
          </a:bodyPr>
          <a:lstStyle/>
          <a:p>
            <a:pPr marL="176530" marR="5080" indent="-164465">
              <a:lnSpc>
                <a:spcPct val="100000"/>
              </a:lnSpc>
              <a:spcBef>
                <a:spcPts val="100"/>
              </a:spcBef>
            </a:pPr>
            <a:r>
              <a:rPr sz="1500" dirty="0">
                <a:solidFill>
                  <a:srgbClr val="1E22AA"/>
                </a:solidFill>
                <a:latin typeface="Arial"/>
                <a:cs typeface="Arial"/>
              </a:rPr>
              <a:t>How can</a:t>
            </a:r>
            <a:r>
              <a:rPr sz="1500" spc="-5" dirty="0">
                <a:solidFill>
                  <a:srgbClr val="1E22AA"/>
                </a:solidFill>
                <a:latin typeface="Arial"/>
                <a:cs typeface="Arial"/>
              </a:rPr>
              <a:t> </a:t>
            </a:r>
            <a:r>
              <a:rPr sz="1500" spc="-25" dirty="0">
                <a:solidFill>
                  <a:srgbClr val="1E22AA"/>
                </a:solidFill>
                <a:latin typeface="Arial"/>
                <a:cs typeface="Arial"/>
              </a:rPr>
              <a:t>we </a:t>
            </a:r>
            <a:r>
              <a:rPr sz="1500" spc="-10" dirty="0">
                <a:solidFill>
                  <a:srgbClr val="1E22AA"/>
                </a:solidFill>
                <a:latin typeface="Arial"/>
                <a:cs typeface="Arial"/>
              </a:rPr>
              <a:t>partner?</a:t>
            </a:r>
            <a:endParaRPr sz="1500">
              <a:latin typeface="Arial"/>
              <a:cs typeface="Arial"/>
            </a:endParaRPr>
          </a:p>
        </p:txBody>
      </p:sp>
      <p:sp>
        <p:nvSpPr>
          <p:cNvPr id="16" name="object 16"/>
          <p:cNvSpPr/>
          <p:nvPr/>
        </p:nvSpPr>
        <p:spPr>
          <a:xfrm>
            <a:off x="7331960" y="740779"/>
            <a:ext cx="782955" cy="782955"/>
          </a:xfrm>
          <a:custGeom>
            <a:avLst/>
            <a:gdLst/>
            <a:ahLst/>
            <a:cxnLst/>
            <a:rect l="l" t="t" r="r" b="b"/>
            <a:pathLst>
              <a:path w="782954" h="782955">
                <a:moveTo>
                  <a:pt x="391367" y="0"/>
                </a:moveTo>
                <a:lnTo>
                  <a:pt x="327886" y="5120"/>
                </a:lnTo>
                <a:lnTo>
                  <a:pt x="267666" y="19950"/>
                </a:lnTo>
                <a:lnTo>
                  <a:pt x="211513" y="43680"/>
                </a:lnTo>
                <a:lnTo>
                  <a:pt x="160233" y="75507"/>
                </a:lnTo>
                <a:lnTo>
                  <a:pt x="114630" y="114623"/>
                </a:lnTo>
                <a:lnTo>
                  <a:pt x="75511" y="160225"/>
                </a:lnTo>
                <a:lnTo>
                  <a:pt x="43684" y="211507"/>
                </a:lnTo>
                <a:lnTo>
                  <a:pt x="19951" y="267660"/>
                </a:lnTo>
                <a:lnTo>
                  <a:pt x="5121" y="327882"/>
                </a:lnTo>
                <a:lnTo>
                  <a:pt x="0" y="391367"/>
                </a:lnTo>
                <a:lnTo>
                  <a:pt x="1296" y="423463"/>
                </a:lnTo>
                <a:lnTo>
                  <a:pt x="11374" y="485415"/>
                </a:lnTo>
                <a:lnTo>
                  <a:pt x="30756" y="543702"/>
                </a:lnTo>
                <a:lnTo>
                  <a:pt x="58635" y="597519"/>
                </a:lnTo>
                <a:lnTo>
                  <a:pt x="94211" y="646062"/>
                </a:lnTo>
                <a:lnTo>
                  <a:pt x="136671" y="688524"/>
                </a:lnTo>
                <a:lnTo>
                  <a:pt x="185212" y="724098"/>
                </a:lnTo>
                <a:lnTo>
                  <a:pt x="239031" y="751978"/>
                </a:lnTo>
                <a:lnTo>
                  <a:pt x="297318" y="771359"/>
                </a:lnTo>
                <a:lnTo>
                  <a:pt x="359269" y="781437"/>
                </a:lnTo>
                <a:lnTo>
                  <a:pt x="391367" y="782735"/>
                </a:lnTo>
                <a:lnTo>
                  <a:pt x="423464" y="781437"/>
                </a:lnTo>
                <a:lnTo>
                  <a:pt x="485415" y="771359"/>
                </a:lnTo>
                <a:lnTo>
                  <a:pt x="543703" y="751978"/>
                </a:lnTo>
                <a:lnTo>
                  <a:pt x="597521" y="724098"/>
                </a:lnTo>
                <a:lnTo>
                  <a:pt x="646062" y="688524"/>
                </a:lnTo>
                <a:lnTo>
                  <a:pt x="688524" y="646062"/>
                </a:lnTo>
                <a:lnTo>
                  <a:pt x="724098" y="597519"/>
                </a:lnTo>
                <a:lnTo>
                  <a:pt x="751978" y="543702"/>
                </a:lnTo>
                <a:lnTo>
                  <a:pt x="771361" y="485415"/>
                </a:lnTo>
                <a:lnTo>
                  <a:pt x="781438" y="423463"/>
                </a:lnTo>
                <a:lnTo>
                  <a:pt x="782735" y="391367"/>
                </a:lnTo>
                <a:lnTo>
                  <a:pt x="781438" y="359267"/>
                </a:lnTo>
                <a:lnTo>
                  <a:pt x="771361" y="297313"/>
                </a:lnTo>
                <a:lnTo>
                  <a:pt x="751978" y="239024"/>
                </a:lnTo>
                <a:lnTo>
                  <a:pt x="724098" y="185206"/>
                </a:lnTo>
                <a:lnTo>
                  <a:pt x="688524" y="136664"/>
                </a:lnTo>
                <a:lnTo>
                  <a:pt x="646062" y="94206"/>
                </a:lnTo>
                <a:lnTo>
                  <a:pt x="597521" y="58632"/>
                </a:lnTo>
                <a:lnTo>
                  <a:pt x="543703" y="30753"/>
                </a:lnTo>
                <a:lnTo>
                  <a:pt x="485415" y="11372"/>
                </a:lnTo>
                <a:lnTo>
                  <a:pt x="423464" y="1296"/>
                </a:lnTo>
                <a:lnTo>
                  <a:pt x="391367" y="0"/>
                </a:lnTo>
                <a:close/>
              </a:path>
            </a:pathLst>
          </a:custGeom>
          <a:solidFill>
            <a:srgbClr val="F4F4F4"/>
          </a:solidFill>
        </p:spPr>
        <p:txBody>
          <a:bodyPr wrap="square" lIns="0" tIns="0" rIns="0" bIns="0" rtlCol="0"/>
          <a:lstStyle/>
          <a:p>
            <a:endParaRPr/>
          </a:p>
        </p:txBody>
      </p:sp>
      <p:sp>
        <p:nvSpPr>
          <p:cNvPr id="17" name="object 17"/>
          <p:cNvSpPr txBox="1"/>
          <p:nvPr/>
        </p:nvSpPr>
        <p:spPr>
          <a:xfrm>
            <a:off x="7459310" y="952500"/>
            <a:ext cx="567690" cy="391160"/>
          </a:xfrm>
          <a:prstGeom prst="rect">
            <a:avLst/>
          </a:prstGeom>
        </p:spPr>
        <p:txBody>
          <a:bodyPr vert="horz" wrap="square" lIns="0" tIns="12700" rIns="0" bIns="0" rtlCol="0">
            <a:spAutoFit/>
          </a:bodyPr>
          <a:lstStyle/>
          <a:p>
            <a:pPr marL="63500" marR="5080" indent="-50800">
              <a:lnSpc>
                <a:spcPct val="100000"/>
              </a:lnSpc>
              <a:spcBef>
                <a:spcPts val="100"/>
              </a:spcBef>
            </a:pPr>
            <a:r>
              <a:rPr sz="800" spc="-10" dirty="0">
                <a:solidFill>
                  <a:srgbClr val="1E22AA"/>
                </a:solidFill>
                <a:latin typeface="Arial"/>
                <a:cs typeface="Arial"/>
              </a:rPr>
              <a:t>Commercial </a:t>
            </a:r>
            <a:r>
              <a:rPr sz="800" dirty="0">
                <a:solidFill>
                  <a:srgbClr val="1E22AA"/>
                </a:solidFill>
                <a:latin typeface="Arial"/>
                <a:cs typeface="Arial"/>
              </a:rPr>
              <a:t>&amp;</a:t>
            </a:r>
            <a:r>
              <a:rPr sz="800" spc="5" dirty="0">
                <a:solidFill>
                  <a:srgbClr val="1E22AA"/>
                </a:solidFill>
                <a:latin typeface="Arial"/>
                <a:cs typeface="Arial"/>
              </a:rPr>
              <a:t> </a:t>
            </a:r>
            <a:r>
              <a:rPr sz="800" spc="-10" dirty="0">
                <a:solidFill>
                  <a:srgbClr val="1E22AA"/>
                </a:solidFill>
                <a:latin typeface="Arial"/>
                <a:cs typeface="Arial"/>
              </a:rPr>
              <a:t>access expertise</a:t>
            </a:r>
            <a:endParaRPr sz="800">
              <a:latin typeface="Arial"/>
              <a:cs typeface="Arial"/>
            </a:endParaRPr>
          </a:p>
        </p:txBody>
      </p:sp>
      <p:sp>
        <p:nvSpPr>
          <p:cNvPr id="18" name="object 18"/>
          <p:cNvSpPr/>
          <p:nvPr/>
        </p:nvSpPr>
        <p:spPr>
          <a:xfrm>
            <a:off x="6940597" y="1660960"/>
            <a:ext cx="782955" cy="782955"/>
          </a:xfrm>
          <a:custGeom>
            <a:avLst/>
            <a:gdLst/>
            <a:ahLst/>
            <a:cxnLst/>
            <a:rect l="l" t="t" r="r" b="b"/>
            <a:pathLst>
              <a:path w="782954" h="782955">
                <a:moveTo>
                  <a:pt x="391367" y="0"/>
                </a:moveTo>
                <a:lnTo>
                  <a:pt x="327886" y="5120"/>
                </a:lnTo>
                <a:lnTo>
                  <a:pt x="267666" y="19950"/>
                </a:lnTo>
                <a:lnTo>
                  <a:pt x="211512" y="43680"/>
                </a:lnTo>
                <a:lnTo>
                  <a:pt x="160232" y="75507"/>
                </a:lnTo>
                <a:lnTo>
                  <a:pt x="114630" y="114623"/>
                </a:lnTo>
                <a:lnTo>
                  <a:pt x="75511" y="160225"/>
                </a:lnTo>
                <a:lnTo>
                  <a:pt x="43682" y="211507"/>
                </a:lnTo>
                <a:lnTo>
                  <a:pt x="19951" y="267660"/>
                </a:lnTo>
                <a:lnTo>
                  <a:pt x="5121" y="327882"/>
                </a:lnTo>
                <a:lnTo>
                  <a:pt x="0" y="391367"/>
                </a:lnTo>
                <a:lnTo>
                  <a:pt x="1296" y="423463"/>
                </a:lnTo>
                <a:lnTo>
                  <a:pt x="11374" y="485415"/>
                </a:lnTo>
                <a:lnTo>
                  <a:pt x="30755" y="543702"/>
                </a:lnTo>
                <a:lnTo>
                  <a:pt x="58635" y="597519"/>
                </a:lnTo>
                <a:lnTo>
                  <a:pt x="94209" y="646062"/>
                </a:lnTo>
                <a:lnTo>
                  <a:pt x="136669" y="688524"/>
                </a:lnTo>
                <a:lnTo>
                  <a:pt x="185212" y="724098"/>
                </a:lnTo>
                <a:lnTo>
                  <a:pt x="239031" y="751978"/>
                </a:lnTo>
                <a:lnTo>
                  <a:pt x="297318" y="771359"/>
                </a:lnTo>
                <a:lnTo>
                  <a:pt x="359269" y="781437"/>
                </a:lnTo>
                <a:lnTo>
                  <a:pt x="391367" y="782734"/>
                </a:lnTo>
                <a:lnTo>
                  <a:pt x="423463" y="781437"/>
                </a:lnTo>
                <a:lnTo>
                  <a:pt x="485415" y="771359"/>
                </a:lnTo>
                <a:lnTo>
                  <a:pt x="543702" y="751978"/>
                </a:lnTo>
                <a:lnTo>
                  <a:pt x="597521" y="724098"/>
                </a:lnTo>
                <a:lnTo>
                  <a:pt x="646062" y="688524"/>
                </a:lnTo>
                <a:lnTo>
                  <a:pt x="688524" y="646062"/>
                </a:lnTo>
                <a:lnTo>
                  <a:pt x="724098" y="597519"/>
                </a:lnTo>
                <a:lnTo>
                  <a:pt x="751978" y="543702"/>
                </a:lnTo>
                <a:lnTo>
                  <a:pt x="771359" y="485415"/>
                </a:lnTo>
                <a:lnTo>
                  <a:pt x="781437" y="423463"/>
                </a:lnTo>
                <a:lnTo>
                  <a:pt x="782735" y="391367"/>
                </a:lnTo>
                <a:lnTo>
                  <a:pt x="781437" y="359267"/>
                </a:lnTo>
                <a:lnTo>
                  <a:pt x="771359" y="297313"/>
                </a:lnTo>
                <a:lnTo>
                  <a:pt x="751978" y="239024"/>
                </a:lnTo>
                <a:lnTo>
                  <a:pt x="724098" y="185206"/>
                </a:lnTo>
                <a:lnTo>
                  <a:pt x="688524" y="136664"/>
                </a:lnTo>
                <a:lnTo>
                  <a:pt x="646062" y="94206"/>
                </a:lnTo>
                <a:lnTo>
                  <a:pt x="597521" y="58632"/>
                </a:lnTo>
                <a:lnTo>
                  <a:pt x="543702" y="30753"/>
                </a:lnTo>
                <a:lnTo>
                  <a:pt x="485415" y="11372"/>
                </a:lnTo>
                <a:lnTo>
                  <a:pt x="423463" y="1296"/>
                </a:lnTo>
                <a:lnTo>
                  <a:pt x="391367" y="0"/>
                </a:lnTo>
                <a:close/>
              </a:path>
            </a:pathLst>
          </a:custGeom>
          <a:solidFill>
            <a:srgbClr val="F4F4F4"/>
          </a:solidFill>
        </p:spPr>
        <p:txBody>
          <a:bodyPr wrap="square" lIns="0" tIns="0" rIns="0" bIns="0" rtlCol="0"/>
          <a:lstStyle/>
          <a:p>
            <a:endParaRPr/>
          </a:p>
        </p:txBody>
      </p:sp>
      <p:sp>
        <p:nvSpPr>
          <p:cNvPr id="19" name="object 19"/>
          <p:cNvSpPr txBox="1"/>
          <p:nvPr/>
        </p:nvSpPr>
        <p:spPr>
          <a:xfrm>
            <a:off x="7002064" y="1833372"/>
            <a:ext cx="673100" cy="388620"/>
          </a:xfrm>
          <a:prstGeom prst="rect">
            <a:avLst/>
          </a:prstGeom>
        </p:spPr>
        <p:txBody>
          <a:bodyPr vert="horz" wrap="square" lIns="0" tIns="13970" rIns="0" bIns="0" rtlCol="0">
            <a:spAutoFit/>
          </a:bodyPr>
          <a:lstStyle/>
          <a:p>
            <a:pPr marL="12700" marR="5080" indent="635" algn="ctr">
              <a:lnSpc>
                <a:spcPct val="98800"/>
              </a:lnSpc>
              <a:spcBef>
                <a:spcPts val="110"/>
              </a:spcBef>
            </a:pPr>
            <a:r>
              <a:rPr sz="800" spc="-25" dirty="0">
                <a:solidFill>
                  <a:srgbClr val="1E22AA"/>
                </a:solidFill>
                <a:latin typeface="Arial"/>
                <a:cs typeface="Arial"/>
              </a:rPr>
              <a:t>R&amp;D</a:t>
            </a:r>
            <a:r>
              <a:rPr sz="800" spc="-10" dirty="0">
                <a:solidFill>
                  <a:srgbClr val="1E22AA"/>
                </a:solidFill>
                <a:latin typeface="Arial"/>
                <a:cs typeface="Arial"/>
              </a:rPr>
              <a:t> collaboration</a:t>
            </a:r>
            <a:r>
              <a:rPr sz="800" spc="500" dirty="0">
                <a:solidFill>
                  <a:srgbClr val="1E22AA"/>
                </a:solidFill>
                <a:latin typeface="Arial"/>
                <a:cs typeface="Arial"/>
              </a:rPr>
              <a:t> </a:t>
            </a:r>
            <a:r>
              <a:rPr sz="800" dirty="0">
                <a:solidFill>
                  <a:srgbClr val="1E22AA"/>
                </a:solidFill>
                <a:latin typeface="Arial"/>
                <a:cs typeface="Arial"/>
              </a:rPr>
              <a:t>&amp;</a:t>
            </a:r>
            <a:r>
              <a:rPr sz="800" spc="5" dirty="0">
                <a:solidFill>
                  <a:srgbClr val="1E22AA"/>
                </a:solidFill>
                <a:latin typeface="Arial"/>
                <a:cs typeface="Arial"/>
              </a:rPr>
              <a:t> </a:t>
            </a:r>
            <a:r>
              <a:rPr sz="800" spc="-10" dirty="0">
                <a:solidFill>
                  <a:srgbClr val="1E22AA"/>
                </a:solidFill>
                <a:latin typeface="Arial"/>
                <a:cs typeface="Arial"/>
              </a:rPr>
              <a:t>acceleration</a:t>
            </a:r>
            <a:endParaRPr sz="800">
              <a:latin typeface="Arial"/>
              <a:cs typeface="Arial"/>
            </a:endParaRPr>
          </a:p>
        </p:txBody>
      </p:sp>
      <p:sp>
        <p:nvSpPr>
          <p:cNvPr id="20" name="object 20"/>
          <p:cNvSpPr/>
          <p:nvPr/>
        </p:nvSpPr>
        <p:spPr>
          <a:xfrm>
            <a:off x="5982189" y="2076817"/>
            <a:ext cx="782955" cy="782955"/>
          </a:xfrm>
          <a:custGeom>
            <a:avLst/>
            <a:gdLst/>
            <a:ahLst/>
            <a:cxnLst/>
            <a:rect l="l" t="t" r="r" b="b"/>
            <a:pathLst>
              <a:path w="782954" h="782955">
                <a:moveTo>
                  <a:pt x="391367" y="0"/>
                </a:moveTo>
                <a:lnTo>
                  <a:pt x="327886" y="5121"/>
                </a:lnTo>
                <a:lnTo>
                  <a:pt x="267666" y="19950"/>
                </a:lnTo>
                <a:lnTo>
                  <a:pt x="211513" y="43681"/>
                </a:lnTo>
                <a:lnTo>
                  <a:pt x="160232" y="75507"/>
                </a:lnTo>
                <a:lnTo>
                  <a:pt x="114630" y="114625"/>
                </a:lnTo>
                <a:lnTo>
                  <a:pt x="75511" y="160225"/>
                </a:lnTo>
                <a:lnTo>
                  <a:pt x="43682" y="211507"/>
                </a:lnTo>
                <a:lnTo>
                  <a:pt x="19951" y="267661"/>
                </a:lnTo>
                <a:lnTo>
                  <a:pt x="5121" y="327883"/>
                </a:lnTo>
                <a:lnTo>
                  <a:pt x="0" y="391367"/>
                </a:lnTo>
                <a:lnTo>
                  <a:pt x="1296" y="423464"/>
                </a:lnTo>
                <a:lnTo>
                  <a:pt x="11374" y="485415"/>
                </a:lnTo>
                <a:lnTo>
                  <a:pt x="30755" y="543703"/>
                </a:lnTo>
                <a:lnTo>
                  <a:pt x="58635" y="597521"/>
                </a:lnTo>
                <a:lnTo>
                  <a:pt x="94209" y="646062"/>
                </a:lnTo>
                <a:lnTo>
                  <a:pt x="136671" y="688524"/>
                </a:lnTo>
                <a:lnTo>
                  <a:pt x="185212" y="724098"/>
                </a:lnTo>
                <a:lnTo>
                  <a:pt x="239031" y="751978"/>
                </a:lnTo>
                <a:lnTo>
                  <a:pt x="297318" y="771361"/>
                </a:lnTo>
                <a:lnTo>
                  <a:pt x="359269" y="781438"/>
                </a:lnTo>
                <a:lnTo>
                  <a:pt x="391367" y="782735"/>
                </a:lnTo>
                <a:lnTo>
                  <a:pt x="423464" y="781438"/>
                </a:lnTo>
                <a:lnTo>
                  <a:pt x="485415" y="771361"/>
                </a:lnTo>
                <a:lnTo>
                  <a:pt x="543703" y="751978"/>
                </a:lnTo>
                <a:lnTo>
                  <a:pt x="597521" y="724098"/>
                </a:lnTo>
                <a:lnTo>
                  <a:pt x="646062" y="688524"/>
                </a:lnTo>
                <a:lnTo>
                  <a:pt x="688524" y="646062"/>
                </a:lnTo>
                <a:lnTo>
                  <a:pt x="724098" y="597521"/>
                </a:lnTo>
                <a:lnTo>
                  <a:pt x="751978" y="543703"/>
                </a:lnTo>
                <a:lnTo>
                  <a:pt x="771361" y="485415"/>
                </a:lnTo>
                <a:lnTo>
                  <a:pt x="781437" y="423464"/>
                </a:lnTo>
                <a:lnTo>
                  <a:pt x="782735" y="391367"/>
                </a:lnTo>
                <a:lnTo>
                  <a:pt x="781437" y="359267"/>
                </a:lnTo>
                <a:lnTo>
                  <a:pt x="771361" y="297313"/>
                </a:lnTo>
                <a:lnTo>
                  <a:pt x="751978" y="239025"/>
                </a:lnTo>
                <a:lnTo>
                  <a:pt x="724098" y="185207"/>
                </a:lnTo>
                <a:lnTo>
                  <a:pt x="688524" y="136664"/>
                </a:lnTo>
                <a:lnTo>
                  <a:pt x="646062" y="94206"/>
                </a:lnTo>
                <a:lnTo>
                  <a:pt x="597521" y="58633"/>
                </a:lnTo>
                <a:lnTo>
                  <a:pt x="543703" y="30754"/>
                </a:lnTo>
                <a:lnTo>
                  <a:pt x="485415" y="11372"/>
                </a:lnTo>
                <a:lnTo>
                  <a:pt x="423464" y="1296"/>
                </a:lnTo>
                <a:lnTo>
                  <a:pt x="391367" y="0"/>
                </a:lnTo>
                <a:close/>
              </a:path>
            </a:pathLst>
          </a:custGeom>
          <a:solidFill>
            <a:srgbClr val="F4F4F4"/>
          </a:solidFill>
        </p:spPr>
        <p:txBody>
          <a:bodyPr wrap="square" lIns="0" tIns="0" rIns="0" bIns="0" rtlCol="0"/>
          <a:lstStyle/>
          <a:p>
            <a:endParaRPr/>
          </a:p>
        </p:txBody>
      </p:sp>
      <p:sp>
        <p:nvSpPr>
          <p:cNvPr id="21" name="object 21"/>
          <p:cNvSpPr txBox="1"/>
          <p:nvPr/>
        </p:nvSpPr>
        <p:spPr>
          <a:xfrm>
            <a:off x="6135430" y="2223516"/>
            <a:ext cx="520700" cy="528320"/>
          </a:xfrm>
          <a:prstGeom prst="rect">
            <a:avLst/>
          </a:prstGeom>
        </p:spPr>
        <p:txBody>
          <a:bodyPr vert="horz" wrap="square" lIns="0" tIns="13970" rIns="0" bIns="0" rtlCol="0">
            <a:spAutoFit/>
          </a:bodyPr>
          <a:lstStyle/>
          <a:p>
            <a:pPr marL="12700" marR="5080" indent="35560" algn="just">
              <a:lnSpc>
                <a:spcPct val="98700"/>
              </a:lnSpc>
              <a:spcBef>
                <a:spcPts val="110"/>
              </a:spcBef>
            </a:pPr>
            <a:r>
              <a:rPr sz="800" spc="-10" dirty="0">
                <a:solidFill>
                  <a:srgbClr val="1E22AA"/>
                </a:solidFill>
                <a:latin typeface="Arial"/>
                <a:cs typeface="Arial"/>
              </a:rPr>
              <a:t>Company incubation, mentoring</a:t>
            </a:r>
            <a:endParaRPr sz="800">
              <a:latin typeface="Arial"/>
              <a:cs typeface="Arial"/>
            </a:endParaRPr>
          </a:p>
          <a:p>
            <a:pPr marL="30480" algn="just">
              <a:lnSpc>
                <a:spcPct val="100000"/>
              </a:lnSpc>
              <a:spcBef>
                <a:spcPts val="145"/>
              </a:spcBef>
            </a:pPr>
            <a:r>
              <a:rPr sz="800" dirty="0">
                <a:solidFill>
                  <a:srgbClr val="1E22AA"/>
                </a:solidFill>
                <a:latin typeface="Arial"/>
                <a:cs typeface="Arial"/>
              </a:rPr>
              <a:t>&amp;</a:t>
            </a:r>
            <a:r>
              <a:rPr sz="800" spc="-5" dirty="0">
                <a:solidFill>
                  <a:srgbClr val="1E22AA"/>
                </a:solidFill>
                <a:latin typeface="Arial"/>
                <a:cs typeface="Arial"/>
              </a:rPr>
              <a:t> </a:t>
            </a:r>
            <a:r>
              <a:rPr sz="800" spc="-10" dirty="0">
                <a:solidFill>
                  <a:srgbClr val="1E22AA"/>
                </a:solidFill>
                <a:latin typeface="Arial"/>
                <a:cs typeface="Arial"/>
              </a:rPr>
              <a:t>facilities</a:t>
            </a:r>
            <a:endParaRPr sz="800">
              <a:latin typeface="Arial"/>
              <a:cs typeface="Arial"/>
            </a:endParaRPr>
          </a:p>
        </p:txBody>
      </p:sp>
      <p:sp>
        <p:nvSpPr>
          <p:cNvPr id="22" name="object 22"/>
          <p:cNvSpPr/>
          <p:nvPr/>
        </p:nvSpPr>
        <p:spPr>
          <a:xfrm>
            <a:off x="5023780" y="1660960"/>
            <a:ext cx="782955" cy="782955"/>
          </a:xfrm>
          <a:custGeom>
            <a:avLst/>
            <a:gdLst/>
            <a:ahLst/>
            <a:cxnLst/>
            <a:rect l="l" t="t" r="r" b="b"/>
            <a:pathLst>
              <a:path w="782954" h="782955">
                <a:moveTo>
                  <a:pt x="391367" y="0"/>
                </a:moveTo>
                <a:lnTo>
                  <a:pt x="327887" y="5120"/>
                </a:lnTo>
                <a:lnTo>
                  <a:pt x="267666" y="19950"/>
                </a:lnTo>
                <a:lnTo>
                  <a:pt x="211513" y="43680"/>
                </a:lnTo>
                <a:lnTo>
                  <a:pt x="160233" y="75507"/>
                </a:lnTo>
                <a:lnTo>
                  <a:pt x="114630" y="114623"/>
                </a:lnTo>
                <a:lnTo>
                  <a:pt x="75511" y="160225"/>
                </a:lnTo>
                <a:lnTo>
                  <a:pt x="43684" y="211507"/>
                </a:lnTo>
                <a:lnTo>
                  <a:pt x="19951" y="267660"/>
                </a:lnTo>
                <a:lnTo>
                  <a:pt x="5123" y="327882"/>
                </a:lnTo>
                <a:lnTo>
                  <a:pt x="0" y="391367"/>
                </a:lnTo>
                <a:lnTo>
                  <a:pt x="1296" y="423463"/>
                </a:lnTo>
                <a:lnTo>
                  <a:pt x="11374" y="485415"/>
                </a:lnTo>
                <a:lnTo>
                  <a:pt x="30756" y="543702"/>
                </a:lnTo>
                <a:lnTo>
                  <a:pt x="58637" y="597519"/>
                </a:lnTo>
                <a:lnTo>
                  <a:pt x="94211" y="646062"/>
                </a:lnTo>
                <a:lnTo>
                  <a:pt x="136671" y="688524"/>
                </a:lnTo>
                <a:lnTo>
                  <a:pt x="185212" y="724098"/>
                </a:lnTo>
                <a:lnTo>
                  <a:pt x="239031" y="751978"/>
                </a:lnTo>
                <a:lnTo>
                  <a:pt x="297318" y="771359"/>
                </a:lnTo>
                <a:lnTo>
                  <a:pt x="359269" y="781437"/>
                </a:lnTo>
                <a:lnTo>
                  <a:pt x="391367" y="782734"/>
                </a:lnTo>
                <a:lnTo>
                  <a:pt x="423464" y="781437"/>
                </a:lnTo>
                <a:lnTo>
                  <a:pt x="485415" y="771359"/>
                </a:lnTo>
                <a:lnTo>
                  <a:pt x="543703" y="751978"/>
                </a:lnTo>
                <a:lnTo>
                  <a:pt x="597521" y="724098"/>
                </a:lnTo>
                <a:lnTo>
                  <a:pt x="646062" y="688524"/>
                </a:lnTo>
                <a:lnTo>
                  <a:pt x="688524" y="646062"/>
                </a:lnTo>
                <a:lnTo>
                  <a:pt x="724099" y="597519"/>
                </a:lnTo>
                <a:lnTo>
                  <a:pt x="751978" y="543702"/>
                </a:lnTo>
                <a:lnTo>
                  <a:pt x="771361" y="485415"/>
                </a:lnTo>
                <a:lnTo>
                  <a:pt x="781438" y="423463"/>
                </a:lnTo>
                <a:lnTo>
                  <a:pt x="782735" y="391367"/>
                </a:lnTo>
                <a:lnTo>
                  <a:pt x="781438" y="359267"/>
                </a:lnTo>
                <a:lnTo>
                  <a:pt x="771361" y="297313"/>
                </a:lnTo>
                <a:lnTo>
                  <a:pt x="751978" y="239024"/>
                </a:lnTo>
                <a:lnTo>
                  <a:pt x="724099" y="185206"/>
                </a:lnTo>
                <a:lnTo>
                  <a:pt x="688524" y="136664"/>
                </a:lnTo>
                <a:lnTo>
                  <a:pt x="646062" y="94206"/>
                </a:lnTo>
                <a:lnTo>
                  <a:pt x="597521" y="58632"/>
                </a:lnTo>
                <a:lnTo>
                  <a:pt x="543703" y="30753"/>
                </a:lnTo>
                <a:lnTo>
                  <a:pt x="485415" y="11372"/>
                </a:lnTo>
                <a:lnTo>
                  <a:pt x="423464" y="1296"/>
                </a:lnTo>
                <a:lnTo>
                  <a:pt x="391367" y="0"/>
                </a:lnTo>
                <a:close/>
              </a:path>
            </a:pathLst>
          </a:custGeom>
          <a:solidFill>
            <a:srgbClr val="F4F4F4"/>
          </a:solidFill>
        </p:spPr>
        <p:txBody>
          <a:bodyPr wrap="square" lIns="0" tIns="0" rIns="0" bIns="0" rtlCol="0"/>
          <a:lstStyle/>
          <a:p>
            <a:endParaRPr/>
          </a:p>
        </p:txBody>
      </p:sp>
      <p:sp>
        <p:nvSpPr>
          <p:cNvPr id="23" name="object 23"/>
          <p:cNvSpPr txBox="1"/>
          <p:nvPr/>
        </p:nvSpPr>
        <p:spPr>
          <a:xfrm>
            <a:off x="5166955" y="1912620"/>
            <a:ext cx="525145" cy="260350"/>
          </a:xfrm>
          <a:prstGeom prst="rect">
            <a:avLst/>
          </a:prstGeom>
        </p:spPr>
        <p:txBody>
          <a:bodyPr vert="horz" wrap="square" lIns="0" tIns="23495" rIns="0" bIns="0" rtlCol="0">
            <a:spAutoFit/>
          </a:bodyPr>
          <a:lstStyle/>
          <a:p>
            <a:pPr marL="12700" marR="5080" indent="64769">
              <a:lnSpc>
                <a:spcPts val="890"/>
              </a:lnSpc>
              <a:spcBef>
                <a:spcPts val="185"/>
              </a:spcBef>
            </a:pPr>
            <a:r>
              <a:rPr sz="800" spc="-10" dirty="0">
                <a:solidFill>
                  <a:srgbClr val="1E22AA"/>
                </a:solidFill>
                <a:latin typeface="Arial"/>
                <a:cs typeface="Arial"/>
              </a:rPr>
              <a:t>Funding</a:t>
            </a:r>
            <a:r>
              <a:rPr sz="800" spc="500" dirty="0">
                <a:solidFill>
                  <a:srgbClr val="1E22AA"/>
                </a:solidFill>
                <a:latin typeface="Arial"/>
                <a:cs typeface="Arial"/>
              </a:rPr>
              <a:t> </a:t>
            </a:r>
            <a:r>
              <a:rPr sz="800" dirty="0">
                <a:solidFill>
                  <a:srgbClr val="1E22AA"/>
                </a:solidFill>
                <a:latin typeface="Arial"/>
                <a:cs typeface="Arial"/>
              </a:rPr>
              <a:t>&amp;</a:t>
            </a:r>
            <a:r>
              <a:rPr sz="800" spc="5" dirty="0">
                <a:solidFill>
                  <a:srgbClr val="1E22AA"/>
                </a:solidFill>
                <a:latin typeface="Arial"/>
                <a:cs typeface="Arial"/>
              </a:rPr>
              <a:t> </a:t>
            </a:r>
            <a:r>
              <a:rPr sz="800" spc="-10" dirty="0">
                <a:solidFill>
                  <a:srgbClr val="1E22AA"/>
                </a:solidFill>
                <a:latin typeface="Arial"/>
                <a:cs typeface="Arial"/>
              </a:rPr>
              <a:t>investing</a:t>
            </a:r>
            <a:endParaRPr sz="800">
              <a:latin typeface="Arial"/>
              <a:cs typeface="Arial"/>
            </a:endParaRPr>
          </a:p>
        </p:txBody>
      </p:sp>
      <p:sp>
        <p:nvSpPr>
          <p:cNvPr id="24" name="object 24"/>
          <p:cNvSpPr/>
          <p:nvPr/>
        </p:nvSpPr>
        <p:spPr>
          <a:xfrm>
            <a:off x="4665517" y="740779"/>
            <a:ext cx="782955" cy="782955"/>
          </a:xfrm>
          <a:custGeom>
            <a:avLst/>
            <a:gdLst/>
            <a:ahLst/>
            <a:cxnLst/>
            <a:rect l="l" t="t" r="r" b="b"/>
            <a:pathLst>
              <a:path w="782954" h="782955">
                <a:moveTo>
                  <a:pt x="391367" y="0"/>
                </a:moveTo>
                <a:lnTo>
                  <a:pt x="327887" y="5120"/>
                </a:lnTo>
                <a:lnTo>
                  <a:pt x="267666" y="19950"/>
                </a:lnTo>
                <a:lnTo>
                  <a:pt x="211513" y="43680"/>
                </a:lnTo>
                <a:lnTo>
                  <a:pt x="160233" y="75507"/>
                </a:lnTo>
                <a:lnTo>
                  <a:pt x="114630" y="114623"/>
                </a:lnTo>
                <a:lnTo>
                  <a:pt x="75511" y="160225"/>
                </a:lnTo>
                <a:lnTo>
                  <a:pt x="43684" y="211507"/>
                </a:lnTo>
                <a:lnTo>
                  <a:pt x="19951" y="267660"/>
                </a:lnTo>
                <a:lnTo>
                  <a:pt x="5123" y="327882"/>
                </a:lnTo>
                <a:lnTo>
                  <a:pt x="0" y="391367"/>
                </a:lnTo>
                <a:lnTo>
                  <a:pt x="1296" y="423463"/>
                </a:lnTo>
                <a:lnTo>
                  <a:pt x="11374" y="485415"/>
                </a:lnTo>
                <a:lnTo>
                  <a:pt x="30756" y="543702"/>
                </a:lnTo>
                <a:lnTo>
                  <a:pt x="58637" y="597519"/>
                </a:lnTo>
                <a:lnTo>
                  <a:pt x="94211" y="646062"/>
                </a:lnTo>
                <a:lnTo>
                  <a:pt x="136671" y="688524"/>
                </a:lnTo>
                <a:lnTo>
                  <a:pt x="185212" y="724098"/>
                </a:lnTo>
                <a:lnTo>
                  <a:pt x="239031" y="751978"/>
                </a:lnTo>
                <a:lnTo>
                  <a:pt x="297318" y="771359"/>
                </a:lnTo>
                <a:lnTo>
                  <a:pt x="359270" y="781437"/>
                </a:lnTo>
                <a:lnTo>
                  <a:pt x="391367" y="782735"/>
                </a:lnTo>
                <a:lnTo>
                  <a:pt x="423464" y="781437"/>
                </a:lnTo>
                <a:lnTo>
                  <a:pt x="485415" y="771359"/>
                </a:lnTo>
                <a:lnTo>
                  <a:pt x="543703" y="751978"/>
                </a:lnTo>
                <a:lnTo>
                  <a:pt x="597521" y="724098"/>
                </a:lnTo>
                <a:lnTo>
                  <a:pt x="646062" y="688524"/>
                </a:lnTo>
                <a:lnTo>
                  <a:pt x="688525" y="646062"/>
                </a:lnTo>
                <a:lnTo>
                  <a:pt x="724099" y="597519"/>
                </a:lnTo>
                <a:lnTo>
                  <a:pt x="751978" y="543702"/>
                </a:lnTo>
                <a:lnTo>
                  <a:pt x="771361" y="485415"/>
                </a:lnTo>
                <a:lnTo>
                  <a:pt x="781438" y="423463"/>
                </a:lnTo>
                <a:lnTo>
                  <a:pt x="782735" y="391367"/>
                </a:lnTo>
                <a:lnTo>
                  <a:pt x="781438" y="359267"/>
                </a:lnTo>
                <a:lnTo>
                  <a:pt x="771361" y="297313"/>
                </a:lnTo>
                <a:lnTo>
                  <a:pt x="751978" y="239024"/>
                </a:lnTo>
                <a:lnTo>
                  <a:pt x="724099" y="185206"/>
                </a:lnTo>
                <a:lnTo>
                  <a:pt x="688525" y="136664"/>
                </a:lnTo>
                <a:lnTo>
                  <a:pt x="646062" y="94206"/>
                </a:lnTo>
                <a:lnTo>
                  <a:pt x="597521" y="58632"/>
                </a:lnTo>
                <a:lnTo>
                  <a:pt x="543703" y="30753"/>
                </a:lnTo>
                <a:lnTo>
                  <a:pt x="485415" y="11372"/>
                </a:lnTo>
                <a:lnTo>
                  <a:pt x="423464" y="1296"/>
                </a:lnTo>
                <a:lnTo>
                  <a:pt x="391367" y="0"/>
                </a:lnTo>
                <a:close/>
              </a:path>
            </a:pathLst>
          </a:custGeom>
          <a:solidFill>
            <a:srgbClr val="F4F4F4"/>
          </a:solidFill>
        </p:spPr>
        <p:txBody>
          <a:bodyPr wrap="square" lIns="0" tIns="0" rIns="0" bIns="0" rtlCol="0"/>
          <a:lstStyle/>
          <a:p>
            <a:endParaRPr/>
          </a:p>
        </p:txBody>
      </p:sp>
      <p:sp>
        <p:nvSpPr>
          <p:cNvPr id="25" name="object 25"/>
          <p:cNvSpPr txBox="1"/>
          <p:nvPr/>
        </p:nvSpPr>
        <p:spPr>
          <a:xfrm>
            <a:off x="4759746" y="1010411"/>
            <a:ext cx="599440" cy="260350"/>
          </a:xfrm>
          <a:prstGeom prst="rect">
            <a:avLst/>
          </a:prstGeom>
        </p:spPr>
        <p:txBody>
          <a:bodyPr vert="horz" wrap="square" lIns="0" tIns="23495" rIns="0" bIns="0" rtlCol="0">
            <a:spAutoFit/>
          </a:bodyPr>
          <a:lstStyle/>
          <a:p>
            <a:pPr marL="93980" marR="5080" indent="-81915">
              <a:lnSpc>
                <a:spcPts val="890"/>
              </a:lnSpc>
              <a:spcBef>
                <a:spcPts val="185"/>
              </a:spcBef>
            </a:pPr>
            <a:r>
              <a:rPr sz="800" dirty="0">
                <a:solidFill>
                  <a:srgbClr val="1E22AA"/>
                </a:solidFill>
                <a:latin typeface="Arial"/>
                <a:cs typeface="Arial"/>
              </a:rPr>
              <a:t>Flexible</a:t>
            </a:r>
            <a:r>
              <a:rPr sz="800" spc="-15" dirty="0">
                <a:solidFill>
                  <a:srgbClr val="1E22AA"/>
                </a:solidFill>
                <a:latin typeface="Arial"/>
                <a:cs typeface="Arial"/>
              </a:rPr>
              <a:t> </a:t>
            </a:r>
            <a:r>
              <a:rPr sz="800" spc="-20" dirty="0">
                <a:solidFill>
                  <a:srgbClr val="1E22AA"/>
                </a:solidFill>
                <a:latin typeface="Arial"/>
                <a:cs typeface="Arial"/>
              </a:rPr>
              <a:t>deal </a:t>
            </a:r>
            <a:r>
              <a:rPr sz="800" spc="-10" dirty="0">
                <a:solidFill>
                  <a:srgbClr val="1E22AA"/>
                </a:solidFill>
                <a:latin typeface="Arial"/>
                <a:cs typeface="Arial"/>
              </a:rPr>
              <a:t>structures</a:t>
            </a:r>
            <a:endParaRPr sz="800">
              <a:latin typeface="Arial"/>
              <a:cs typeface="Arial"/>
            </a:endParaRPr>
          </a:p>
        </p:txBody>
      </p:sp>
      <p:sp>
        <p:nvSpPr>
          <p:cNvPr id="26" name="object 26"/>
          <p:cNvSpPr txBox="1"/>
          <p:nvPr/>
        </p:nvSpPr>
        <p:spPr>
          <a:xfrm>
            <a:off x="4896954" y="4131564"/>
            <a:ext cx="818515"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1E22AA"/>
                </a:solidFill>
                <a:latin typeface="Arial"/>
                <a:cs typeface="Arial"/>
              </a:rPr>
              <a:t>Consumer</a:t>
            </a:r>
            <a:r>
              <a:rPr sz="800" spc="5" dirty="0">
                <a:solidFill>
                  <a:srgbClr val="1E22AA"/>
                </a:solidFill>
                <a:latin typeface="Arial"/>
                <a:cs typeface="Arial"/>
              </a:rPr>
              <a:t> </a:t>
            </a:r>
            <a:r>
              <a:rPr sz="800" spc="-10" dirty="0">
                <a:solidFill>
                  <a:srgbClr val="1E22AA"/>
                </a:solidFill>
                <a:latin typeface="Arial"/>
                <a:cs typeface="Arial"/>
              </a:rPr>
              <a:t>Health</a:t>
            </a:r>
            <a:endParaRPr sz="800">
              <a:latin typeface="Arial"/>
              <a:cs typeface="Arial"/>
            </a:endParaRPr>
          </a:p>
        </p:txBody>
      </p:sp>
      <p:sp>
        <p:nvSpPr>
          <p:cNvPr id="27" name="object 27"/>
          <p:cNvSpPr txBox="1"/>
          <p:nvPr/>
        </p:nvSpPr>
        <p:spPr>
          <a:xfrm>
            <a:off x="6161121" y="4131564"/>
            <a:ext cx="450215"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1E22AA"/>
                </a:solidFill>
                <a:latin typeface="Arial"/>
                <a:cs typeface="Arial"/>
              </a:rPr>
              <a:t>MedTech</a:t>
            </a:r>
            <a:endParaRPr sz="800">
              <a:latin typeface="Arial"/>
              <a:cs typeface="Arial"/>
            </a:endParaRPr>
          </a:p>
        </p:txBody>
      </p:sp>
      <p:sp>
        <p:nvSpPr>
          <p:cNvPr id="28" name="object 28"/>
          <p:cNvSpPr txBox="1"/>
          <p:nvPr/>
        </p:nvSpPr>
        <p:spPr>
          <a:xfrm>
            <a:off x="7070311" y="4131564"/>
            <a:ext cx="779780"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1E22AA"/>
                </a:solidFill>
                <a:latin typeface="Arial"/>
                <a:cs typeface="Arial"/>
              </a:rPr>
              <a:t>Pharmaceuticals</a:t>
            </a:r>
            <a:endParaRPr sz="800">
              <a:latin typeface="Arial"/>
              <a:cs typeface="Arial"/>
            </a:endParaRPr>
          </a:p>
        </p:txBody>
      </p:sp>
      <p:sp>
        <p:nvSpPr>
          <p:cNvPr id="29" name="object 29"/>
          <p:cNvSpPr txBox="1"/>
          <p:nvPr/>
        </p:nvSpPr>
        <p:spPr>
          <a:xfrm>
            <a:off x="5452051" y="3109467"/>
            <a:ext cx="180149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1E22AA"/>
                </a:solidFill>
                <a:latin typeface="Arial"/>
                <a:cs typeface="Arial"/>
              </a:rPr>
              <a:t>Across</a:t>
            </a:r>
            <a:r>
              <a:rPr sz="1000" spc="-35" dirty="0">
                <a:solidFill>
                  <a:srgbClr val="1E22AA"/>
                </a:solidFill>
                <a:latin typeface="Arial"/>
                <a:cs typeface="Arial"/>
              </a:rPr>
              <a:t> </a:t>
            </a:r>
            <a:r>
              <a:rPr sz="1000" dirty="0">
                <a:solidFill>
                  <a:srgbClr val="1E22AA"/>
                </a:solidFill>
                <a:latin typeface="Arial"/>
                <a:cs typeface="Arial"/>
              </a:rPr>
              <a:t>the</a:t>
            </a:r>
            <a:r>
              <a:rPr sz="1000" spc="-40" dirty="0">
                <a:solidFill>
                  <a:srgbClr val="1E22AA"/>
                </a:solidFill>
                <a:latin typeface="Arial"/>
                <a:cs typeface="Arial"/>
              </a:rPr>
              <a:t> </a:t>
            </a:r>
            <a:r>
              <a:rPr sz="1000" dirty="0">
                <a:solidFill>
                  <a:srgbClr val="1E22AA"/>
                </a:solidFill>
                <a:latin typeface="Arial"/>
                <a:cs typeface="Arial"/>
              </a:rPr>
              <a:t>healthcare</a:t>
            </a:r>
            <a:r>
              <a:rPr sz="1000" spc="-35" dirty="0">
                <a:solidFill>
                  <a:srgbClr val="1E22AA"/>
                </a:solidFill>
                <a:latin typeface="Arial"/>
                <a:cs typeface="Arial"/>
              </a:rPr>
              <a:t> </a:t>
            </a:r>
            <a:r>
              <a:rPr sz="1000" spc="-10" dirty="0">
                <a:solidFill>
                  <a:srgbClr val="1E22AA"/>
                </a:solidFill>
                <a:latin typeface="Arial"/>
                <a:cs typeface="Arial"/>
              </a:rPr>
              <a:t>spectrum</a:t>
            </a:r>
            <a:endParaRPr sz="1000">
              <a:latin typeface="Arial"/>
              <a:cs typeface="Arial"/>
            </a:endParaRPr>
          </a:p>
        </p:txBody>
      </p:sp>
      <p:sp>
        <p:nvSpPr>
          <p:cNvPr id="30" name="object 30"/>
          <p:cNvSpPr txBox="1"/>
          <p:nvPr/>
        </p:nvSpPr>
        <p:spPr>
          <a:xfrm>
            <a:off x="5944576" y="4784344"/>
            <a:ext cx="881380" cy="233045"/>
          </a:xfrm>
          <a:prstGeom prst="rect">
            <a:avLst/>
          </a:prstGeom>
        </p:spPr>
        <p:txBody>
          <a:bodyPr vert="horz" wrap="square" lIns="0" tIns="20955" rIns="0" bIns="0" rtlCol="0">
            <a:spAutoFit/>
          </a:bodyPr>
          <a:lstStyle/>
          <a:p>
            <a:pPr marL="258445" marR="5080" indent="-246379">
              <a:lnSpc>
                <a:spcPts val="790"/>
              </a:lnSpc>
              <a:spcBef>
                <a:spcPts val="165"/>
              </a:spcBef>
            </a:pPr>
            <a:r>
              <a:rPr sz="700" dirty="0">
                <a:solidFill>
                  <a:srgbClr val="1E22AA"/>
                </a:solidFill>
                <a:latin typeface="Arial"/>
                <a:cs typeface="Arial"/>
              </a:rPr>
              <a:t>Integrated</a:t>
            </a:r>
            <a:r>
              <a:rPr sz="700" spc="-20" dirty="0">
                <a:solidFill>
                  <a:srgbClr val="1E22AA"/>
                </a:solidFill>
                <a:latin typeface="Arial"/>
                <a:cs typeface="Arial"/>
              </a:rPr>
              <a:t> </a:t>
            </a:r>
            <a:r>
              <a:rPr sz="700" spc="-10" dirty="0">
                <a:solidFill>
                  <a:srgbClr val="1E22AA"/>
                </a:solidFill>
                <a:latin typeface="Arial"/>
                <a:cs typeface="Arial"/>
              </a:rPr>
              <a:t>Healthcare</a:t>
            </a:r>
            <a:r>
              <a:rPr sz="700" spc="500" dirty="0">
                <a:solidFill>
                  <a:srgbClr val="1E22AA"/>
                </a:solidFill>
                <a:latin typeface="Arial"/>
                <a:cs typeface="Arial"/>
              </a:rPr>
              <a:t> </a:t>
            </a:r>
            <a:r>
              <a:rPr sz="700" spc="-10" dirty="0">
                <a:solidFill>
                  <a:srgbClr val="1E22AA"/>
                </a:solidFill>
                <a:latin typeface="Arial"/>
                <a:cs typeface="Arial"/>
              </a:rPr>
              <a:t>Solutions</a:t>
            </a:r>
            <a:endParaRPr sz="700">
              <a:latin typeface="Arial"/>
              <a:cs typeface="Arial"/>
            </a:endParaRPr>
          </a:p>
        </p:txBody>
      </p:sp>
      <p:grpSp>
        <p:nvGrpSpPr>
          <p:cNvPr id="31" name="object 31"/>
          <p:cNvGrpSpPr/>
          <p:nvPr/>
        </p:nvGrpSpPr>
        <p:grpSpPr>
          <a:xfrm>
            <a:off x="5465872" y="1077366"/>
            <a:ext cx="1840230" cy="966469"/>
            <a:chOff x="5465872" y="1077366"/>
            <a:chExt cx="1840230" cy="966469"/>
          </a:xfrm>
        </p:grpSpPr>
        <p:pic>
          <p:nvPicPr>
            <p:cNvPr id="32" name="object 32"/>
            <p:cNvPicPr/>
            <p:nvPr/>
          </p:nvPicPr>
          <p:blipFill>
            <a:blip r:embed="rId4" cstate="print"/>
            <a:stretch>
              <a:fillRect/>
            </a:stretch>
          </p:blipFill>
          <p:spPr>
            <a:xfrm>
              <a:off x="6935726" y="1688431"/>
              <a:ext cx="89124" cy="97626"/>
            </a:xfrm>
            <a:prstGeom prst="rect">
              <a:avLst/>
            </a:prstGeom>
          </p:spPr>
        </p:pic>
        <p:pic>
          <p:nvPicPr>
            <p:cNvPr id="33" name="object 33"/>
            <p:cNvPicPr/>
            <p:nvPr/>
          </p:nvPicPr>
          <p:blipFill>
            <a:blip r:embed="rId5" cstate="print"/>
            <a:stretch>
              <a:fillRect/>
            </a:stretch>
          </p:blipFill>
          <p:spPr>
            <a:xfrm>
              <a:off x="7183565" y="1077366"/>
              <a:ext cx="121997" cy="86777"/>
            </a:xfrm>
            <a:prstGeom prst="rect">
              <a:avLst/>
            </a:prstGeom>
          </p:spPr>
        </p:pic>
        <p:pic>
          <p:nvPicPr>
            <p:cNvPr id="34" name="object 34"/>
            <p:cNvPicPr/>
            <p:nvPr/>
          </p:nvPicPr>
          <p:blipFill>
            <a:blip r:embed="rId6" cstate="print"/>
            <a:stretch>
              <a:fillRect/>
            </a:stretch>
          </p:blipFill>
          <p:spPr>
            <a:xfrm>
              <a:off x="5465872" y="1077366"/>
              <a:ext cx="121997" cy="86777"/>
            </a:xfrm>
            <a:prstGeom prst="rect">
              <a:avLst/>
            </a:prstGeom>
          </p:spPr>
        </p:pic>
        <p:pic>
          <p:nvPicPr>
            <p:cNvPr id="35" name="object 35"/>
            <p:cNvPicPr/>
            <p:nvPr/>
          </p:nvPicPr>
          <p:blipFill>
            <a:blip r:embed="rId7" cstate="print"/>
            <a:stretch>
              <a:fillRect/>
            </a:stretch>
          </p:blipFill>
          <p:spPr>
            <a:xfrm>
              <a:off x="6335497" y="1921607"/>
              <a:ext cx="86779" cy="121822"/>
            </a:xfrm>
            <a:prstGeom prst="rect">
              <a:avLst/>
            </a:prstGeom>
          </p:spPr>
        </p:pic>
        <p:sp>
          <p:nvSpPr>
            <p:cNvPr id="36" name="object 36"/>
            <p:cNvSpPr/>
            <p:nvPr/>
          </p:nvSpPr>
          <p:spPr>
            <a:xfrm>
              <a:off x="5714009" y="1695145"/>
              <a:ext cx="92710" cy="90805"/>
            </a:xfrm>
            <a:custGeom>
              <a:avLst/>
              <a:gdLst/>
              <a:ahLst/>
              <a:cxnLst/>
              <a:rect l="l" t="t" r="r" b="b"/>
              <a:pathLst>
                <a:path w="92710" h="90805">
                  <a:moveTo>
                    <a:pt x="92506" y="8216"/>
                  </a:moveTo>
                  <a:lnTo>
                    <a:pt x="92176" y="5969"/>
                  </a:lnTo>
                  <a:lnTo>
                    <a:pt x="85483" y="952"/>
                  </a:lnTo>
                  <a:lnTo>
                    <a:pt x="30772" y="0"/>
                  </a:lnTo>
                  <a:lnTo>
                    <a:pt x="27520" y="3136"/>
                  </a:lnTo>
                  <a:lnTo>
                    <a:pt x="27393" y="11023"/>
                  </a:lnTo>
                  <a:lnTo>
                    <a:pt x="30530" y="14274"/>
                  </a:lnTo>
                  <a:lnTo>
                    <a:pt x="68021" y="14922"/>
                  </a:lnTo>
                  <a:lnTo>
                    <a:pt x="88" y="80518"/>
                  </a:lnTo>
                  <a:lnTo>
                    <a:pt x="0" y="85039"/>
                  </a:lnTo>
                  <a:lnTo>
                    <a:pt x="5473" y="90703"/>
                  </a:lnTo>
                  <a:lnTo>
                    <a:pt x="9994" y="90792"/>
                  </a:lnTo>
                  <a:lnTo>
                    <a:pt x="77927" y="25196"/>
                  </a:lnTo>
                  <a:lnTo>
                    <a:pt x="77304" y="62725"/>
                  </a:lnTo>
                  <a:lnTo>
                    <a:pt x="80416" y="65938"/>
                  </a:lnTo>
                  <a:lnTo>
                    <a:pt x="86321" y="66040"/>
                  </a:lnTo>
                  <a:lnTo>
                    <a:pt x="88112" y="65278"/>
                  </a:lnTo>
                  <a:lnTo>
                    <a:pt x="90741" y="62725"/>
                  </a:lnTo>
                  <a:lnTo>
                    <a:pt x="91579" y="60960"/>
                  </a:lnTo>
                  <a:lnTo>
                    <a:pt x="92202" y="25196"/>
                  </a:lnTo>
                  <a:lnTo>
                    <a:pt x="92506" y="8216"/>
                  </a:lnTo>
                  <a:close/>
                </a:path>
              </a:pathLst>
            </a:custGeom>
            <a:solidFill>
              <a:srgbClr val="636669"/>
            </a:solidFill>
          </p:spPr>
          <p:txBody>
            <a:bodyPr wrap="square" lIns="0" tIns="0" rIns="0" bIns="0" rtlCol="0"/>
            <a:lstStyle/>
            <a:p>
              <a:endParaRPr/>
            </a:p>
          </p:txBody>
        </p:sp>
      </p:grpSp>
      <p:pic>
        <p:nvPicPr>
          <p:cNvPr id="37" name="object 37"/>
          <p:cNvPicPr/>
          <p:nvPr/>
        </p:nvPicPr>
        <p:blipFill>
          <a:blip r:embed="rId8" cstate="print"/>
          <a:stretch>
            <a:fillRect/>
          </a:stretch>
        </p:blipFill>
        <p:spPr>
          <a:xfrm>
            <a:off x="7409787" y="3520565"/>
            <a:ext cx="75185" cy="105752"/>
          </a:xfrm>
          <a:prstGeom prst="rect">
            <a:avLst/>
          </a:prstGeom>
        </p:spPr>
      </p:pic>
      <p:pic>
        <p:nvPicPr>
          <p:cNvPr id="38" name="object 38"/>
          <p:cNvPicPr/>
          <p:nvPr/>
        </p:nvPicPr>
        <p:blipFill>
          <a:blip r:embed="rId9" cstate="print"/>
          <a:stretch>
            <a:fillRect/>
          </a:stretch>
        </p:blipFill>
        <p:spPr>
          <a:xfrm>
            <a:off x="6337216" y="3520565"/>
            <a:ext cx="75184" cy="105752"/>
          </a:xfrm>
          <a:prstGeom prst="rect">
            <a:avLst/>
          </a:prstGeom>
        </p:spPr>
      </p:pic>
      <p:pic>
        <p:nvPicPr>
          <p:cNvPr id="39" name="object 39"/>
          <p:cNvPicPr/>
          <p:nvPr/>
        </p:nvPicPr>
        <p:blipFill>
          <a:blip r:embed="rId8" cstate="print"/>
          <a:stretch>
            <a:fillRect/>
          </a:stretch>
        </p:blipFill>
        <p:spPr>
          <a:xfrm>
            <a:off x="5267200" y="3520565"/>
            <a:ext cx="75185" cy="105752"/>
          </a:xfrm>
          <a:prstGeom prst="rect">
            <a:avLst/>
          </a:prstGeom>
        </p:spPr>
      </p:pic>
      <p:pic>
        <p:nvPicPr>
          <p:cNvPr id="40" name="object 40"/>
          <p:cNvPicPr/>
          <p:nvPr/>
        </p:nvPicPr>
        <p:blipFill>
          <a:blip r:embed="rId10" cstate="print"/>
          <a:stretch>
            <a:fillRect/>
          </a:stretch>
        </p:blipFill>
        <p:spPr>
          <a:xfrm>
            <a:off x="5227320" y="3700271"/>
            <a:ext cx="158496" cy="335279"/>
          </a:xfrm>
          <a:prstGeom prst="rect">
            <a:avLst/>
          </a:prstGeom>
        </p:spPr>
      </p:pic>
      <p:pic>
        <p:nvPicPr>
          <p:cNvPr id="41" name="object 41"/>
          <p:cNvPicPr/>
          <p:nvPr/>
        </p:nvPicPr>
        <p:blipFill>
          <a:blip r:embed="rId11" cstate="print"/>
          <a:stretch>
            <a:fillRect/>
          </a:stretch>
        </p:blipFill>
        <p:spPr>
          <a:xfrm>
            <a:off x="7327392" y="3718559"/>
            <a:ext cx="252983" cy="338328"/>
          </a:xfrm>
          <a:prstGeom prst="rect">
            <a:avLst/>
          </a:prstGeom>
        </p:spPr>
      </p:pic>
      <p:pic>
        <p:nvPicPr>
          <p:cNvPr id="42" name="object 42"/>
          <p:cNvPicPr/>
          <p:nvPr/>
        </p:nvPicPr>
        <p:blipFill>
          <a:blip r:embed="rId12" cstate="print"/>
          <a:stretch>
            <a:fillRect/>
          </a:stretch>
        </p:blipFill>
        <p:spPr>
          <a:xfrm>
            <a:off x="6300215" y="3718559"/>
            <a:ext cx="143255" cy="316991"/>
          </a:xfrm>
          <a:prstGeom prst="rect">
            <a:avLst/>
          </a:prstGeom>
        </p:spPr>
      </p:pic>
      <p:pic>
        <p:nvPicPr>
          <p:cNvPr id="43" name="object 43"/>
          <p:cNvPicPr/>
          <p:nvPr/>
        </p:nvPicPr>
        <p:blipFill>
          <a:blip r:embed="rId13" cstate="print"/>
          <a:stretch>
            <a:fillRect/>
          </a:stretch>
        </p:blipFill>
        <p:spPr>
          <a:xfrm>
            <a:off x="426719" y="4748783"/>
            <a:ext cx="1597152" cy="237744"/>
          </a:xfrm>
          <a:prstGeom prst="rect">
            <a:avLst/>
          </a:prstGeom>
        </p:spPr>
      </p:pic>
      <p:pic>
        <p:nvPicPr>
          <p:cNvPr id="44" name="object 44"/>
          <p:cNvPicPr/>
          <p:nvPr/>
        </p:nvPicPr>
        <p:blipFill>
          <a:blip r:embed="rId14" cstate="print"/>
          <a:stretch>
            <a:fillRect/>
          </a:stretch>
        </p:blipFill>
        <p:spPr>
          <a:xfrm>
            <a:off x="6263640" y="4465319"/>
            <a:ext cx="252984" cy="259079"/>
          </a:xfrm>
          <a:prstGeom prst="rect">
            <a:avLst/>
          </a:prstGeom>
        </p:spPr>
      </p:pic>
      <p:grpSp>
        <p:nvGrpSpPr>
          <p:cNvPr id="45" name="object 45"/>
          <p:cNvGrpSpPr/>
          <p:nvPr/>
        </p:nvGrpSpPr>
        <p:grpSpPr>
          <a:xfrm>
            <a:off x="8651875" y="4738441"/>
            <a:ext cx="263525" cy="259715"/>
            <a:chOff x="8573516" y="4738441"/>
            <a:chExt cx="263525" cy="259715"/>
          </a:xfrm>
        </p:grpSpPr>
        <p:sp>
          <p:nvSpPr>
            <p:cNvPr id="46" name="object 46"/>
            <p:cNvSpPr/>
            <p:nvPr/>
          </p:nvSpPr>
          <p:spPr>
            <a:xfrm>
              <a:off x="8586216" y="4751141"/>
              <a:ext cx="238125" cy="234315"/>
            </a:xfrm>
            <a:custGeom>
              <a:avLst/>
              <a:gdLst/>
              <a:ahLst/>
              <a:cxnLst/>
              <a:rect l="l" t="t" r="r" b="b"/>
              <a:pathLst>
                <a:path w="238125" h="234314">
                  <a:moveTo>
                    <a:pt x="237743" y="0"/>
                  </a:moveTo>
                  <a:lnTo>
                    <a:pt x="0" y="0"/>
                  </a:lnTo>
                  <a:lnTo>
                    <a:pt x="0" y="234102"/>
                  </a:lnTo>
                  <a:lnTo>
                    <a:pt x="237743" y="234102"/>
                  </a:lnTo>
                  <a:lnTo>
                    <a:pt x="237743" y="0"/>
                  </a:lnTo>
                  <a:close/>
                </a:path>
              </a:pathLst>
            </a:custGeom>
            <a:solidFill>
              <a:srgbClr val="FFFFFF"/>
            </a:solidFill>
          </p:spPr>
          <p:txBody>
            <a:bodyPr wrap="square" lIns="0" tIns="0" rIns="0" bIns="0" rtlCol="0"/>
            <a:lstStyle/>
            <a:p>
              <a:endParaRPr/>
            </a:p>
          </p:txBody>
        </p:sp>
        <p:sp>
          <p:nvSpPr>
            <p:cNvPr id="47" name="object 47"/>
            <p:cNvSpPr/>
            <p:nvPr/>
          </p:nvSpPr>
          <p:spPr>
            <a:xfrm>
              <a:off x="8586216" y="4751141"/>
              <a:ext cx="238125" cy="234315"/>
            </a:xfrm>
            <a:custGeom>
              <a:avLst/>
              <a:gdLst/>
              <a:ahLst/>
              <a:cxnLst/>
              <a:rect l="l" t="t" r="r" b="b"/>
              <a:pathLst>
                <a:path w="238125" h="234314">
                  <a:moveTo>
                    <a:pt x="0" y="0"/>
                  </a:moveTo>
                  <a:lnTo>
                    <a:pt x="237744" y="0"/>
                  </a:lnTo>
                  <a:lnTo>
                    <a:pt x="237744" y="234103"/>
                  </a:lnTo>
                  <a:lnTo>
                    <a:pt x="0" y="234103"/>
                  </a:lnTo>
                  <a:lnTo>
                    <a:pt x="0" y="0"/>
                  </a:lnTo>
                  <a:close/>
                </a:path>
              </a:pathLst>
            </a:custGeom>
            <a:ln w="25400">
              <a:solidFill>
                <a:srgbClr val="FFFFFF"/>
              </a:solidFill>
            </a:ln>
          </p:spPr>
          <p:txBody>
            <a:bodyPr wrap="square" lIns="0" tIns="0" rIns="0" bIns="0" rtlCol="0"/>
            <a:lstStyle/>
            <a:p>
              <a:endParaRPr/>
            </a:p>
          </p:txBody>
        </p:sp>
      </p:grpSp>
      <p:sp>
        <p:nvSpPr>
          <p:cNvPr id="49" name="object 10">
            <a:extLst>
              <a:ext uri="{FF2B5EF4-FFF2-40B4-BE49-F238E27FC236}">
                <a16:creationId xmlns:a16="http://schemas.microsoft.com/office/drawing/2014/main" id="{8469F274-8A87-0748-AE3F-B5889AE8FC86}"/>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21</a:t>
            </a:fld>
            <a:endParaRPr spc="-25" dirty="0">
              <a:latin typeface="Stanley Regular" panose="02050506080406020003" pitchFamily="18" charset="7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482374" y="995680"/>
            <a:ext cx="8385175" cy="3734356"/>
          </a:xfrm>
          <a:prstGeom prst="rect">
            <a:avLst/>
          </a:prstGeom>
        </p:spPr>
        <p:txBody>
          <a:bodyPr vert="horz" wrap="square" lIns="0" tIns="5080" rIns="0" bIns="0" rtlCol="0">
            <a:spAutoFit/>
          </a:bodyPr>
          <a:lstStyle/>
          <a:p>
            <a:pPr marL="2043430" marR="431165">
              <a:spcBef>
                <a:spcPts val="40"/>
              </a:spcBef>
            </a:pPr>
            <a:r>
              <a:rPr sz="1300" dirty="0">
                <a:latin typeface="Stanley Regular" panose="02050506080406020003" pitchFamily="18" charset="77"/>
                <a:cs typeface="Palatino Linotype"/>
              </a:rPr>
              <a:t>Jim</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Euchner</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Editor</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70" dirty="0">
                <a:latin typeface="Stanley Regular" panose="02050506080406020003" pitchFamily="18" charset="77"/>
                <a:cs typeface="Palatino Linotype"/>
              </a:rPr>
              <a:t> </a:t>
            </a:r>
            <a:r>
              <a:rPr sz="1300" dirty="0">
                <a:latin typeface="Stanley Regular" panose="02050506080406020003" pitchFamily="18" charset="77"/>
                <a:cs typeface="Palatino Linotype"/>
              </a:rPr>
              <a:t>journal</a:t>
            </a:r>
            <a:r>
              <a:rPr sz="1300" spc="70" dirty="0">
                <a:latin typeface="Stanley Regular" panose="02050506080406020003" pitchFamily="18" charset="77"/>
                <a:cs typeface="Palatino Linotype"/>
              </a:rPr>
              <a:t> </a:t>
            </a:r>
            <a:r>
              <a:rPr sz="1300" dirty="0">
                <a:latin typeface="Stanley Regular" panose="02050506080406020003" pitchFamily="18" charset="77"/>
                <a:cs typeface="Palatino Linotype"/>
              </a:rPr>
              <a:t>Research-Technology</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Management</a:t>
            </a:r>
            <a:r>
              <a:rPr sz="1300" spc="6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and </a:t>
            </a:r>
            <a:r>
              <a:rPr sz="1300" dirty="0">
                <a:latin typeface="Stanley Regular" panose="02050506080406020003" pitchFamily="18" charset="77"/>
                <a:cs typeface="Palatino Linotype"/>
              </a:rPr>
              <a:t>author</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recent</a:t>
            </a:r>
            <a:r>
              <a:rPr sz="1300" spc="55" dirty="0">
                <a:latin typeface="Stanley Regular" panose="02050506080406020003" pitchFamily="18" charset="77"/>
                <a:cs typeface="Palatino Linotype"/>
              </a:rPr>
              <a:t> </a:t>
            </a:r>
            <a:r>
              <a:rPr sz="1300" dirty="0">
                <a:latin typeface="Stanley Regular" panose="02050506080406020003" pitchFamily="18" charset="77"/>
                <a:cs typeface="Palatino Linotype"/>
              </a:rPr>
              <a:t>book,</a:t>
            </a:r>
            <a:r>
              <a:rPr sz="1300" spc="45" dirty="0">
                <a:latin typeface="Stanley Regular" panose="02050506080406020003" pitchFamily="18" charset="77"/>
                <a:cs typeface="Palatino Linotype"/>
              </a:rPr>
              <a:t> </a:t>
            </a:r>
            <a:r>
              <a:rPr sz="1300" i="1" dirty="0">
                <a:latin typeface="Stanley Regular" panose="02050506080406020003" pitchFamily="18" charset="77"/>
                <a:cs typeface="Palatino Linotype"/>
              </a:rPr>
              <a:t>Lean</a:t>
            </a:r>
            <a:r>
              <a:rPr sz="1300" i="1" spc="45" dirty="0">
                <a:latin typeface="Stanley Regular" panose="02050506080406020003" pitchFamily="18" charset="77"/>
                <a:cs typeface="Palatino Linotype"/>
              </a:rPr>
              <a:t> </a:t>
            </a:r>
            <a:r>
              <a:rPr sz="1300" i="1" dirty="0">
                <a:latin typeface="Stanley Regular" panose="02050506080406020003" pitchFamily="18" charset="77"/>
                <a:cs typeface="Palatino Linotype"/>
              </a:rPr>
              <a:t>Startup</a:t>
            </a:r>
            <a:r>
              <a:rPr sz="1300" i="1" spc="50" dirty="0">
                <a:latin typeface="Stanley Regular" panose="02050506080406020003" pitchFamily="18" charset="77"/>
                <a:cs typeface="Palatino Linotype"/>
              </a:rPr>
              <a:t> </a:t>
            </a:r>
            <a:r>
              <a:rPr sz="1300" i="1" dirty="0">
                <a:latin typeface="Stanley Regular" panose="02050506080406020003" pitchFamily="18" charset="77"/>
                <a:cs typeface="Palatino Linotype"/>
              </a:rPr>
              <a:t>in</a:t>
            </a:r>
            <a:r>
              <a:rPr sz="1300" i="1" spc="45" dirty="0">
                <a:latin typeface="Stanley Regular" panose="02050506080406020003" pitchFamily="18" charset="77"/>
                <a:cs typeface="Palatino Linotype"/>
              </a:rPr>
              <a:t> </a:t>
            </a:r>
            <a:r>
              <a:rPr sz="1300" i="1" dirty="0">
                <a:latin typeface="Stanley Regular" panose="02050506080406020003" pitchFamily="18" charset="77"/>
                <a:cs typeface="Palatino Linotype"/>
              </a:rPr>
              <a:t>Large</a:t>
            </a:r>
            <a:r>
              <a:rPr sz="1300" i="1" spc="40" dirty="0">
                <a:latin typeface="Stanley Regular" panose="02050506080406020003" pitchFamily="18" charset="77"/>
                <a:cs typeface="Palatino Linotype"/>
              </a:rPr>
              <a:t> </a:t>
            </a:r>
            <a:r>
              <a:rPr sz="1300" i="1" dirty="0">
                <a:latin typeface="Stanley Regular" panose="02050506080406020003" pitchFamily="18" charset="77"/>
                <a:cs typeface="Palatino Linotype"/>
              </a:rPr>
              <a:t>Organizations.</a:t>
            </a:r>
            <a:r>
              <a:rPr sz="1300" i="1"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founder</a:t>
            </a:r>
            <a:r>
              <a:rPr sz="1300" spc="5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consultancy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Outside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Insight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Consulting,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former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VP</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 </a:t>
            </a:r>
            <a:r>
              <a:rPr sz="1300" spc="-10" dirty="0">
                <a:latin typeface="Stanley Regular" panose="02050506080406020003" pitchFamily="18" charset="77"/>
                <a:cs typeface="Palatino Linotype"/>
              </a:rPr>
              <a:t>Global </a:t>
            </a:r>
            <a:r>
              <a:rPr sz="1300" dirty="0">
                <a:latin typeface="Stanley Regular" panose="02050506080406020003" pitchFamily="18" charset="77"/>
                <a:cs typeface="Palatino Linotype"/>
              </a:rPr>
              <a:t>Innovation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at Goodyear Tire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&amp;</a:t>
            </a:r>
            <a:r>
              <a:rPr sz="1300" spc="-10" dirty="0">
                <a:latin typeface="Stanley Regular" panose="02050506080406020003" pitchFamily="18" charset="77"/>
                <a:cs typeface="Palatino Linotype"/>
              </a:rPr>
              <a:t> Rubber.</a:t>
            </a:r>
            <a:endParaRPr sz="1300" dirty="0">
              <a:latin typeface="Stanley Regular" panose="02050506080406020003" pitchFamily="18" charset="77"/>
              <a:cs typeface="Palatino Linotype"/>
            </a:endParaRPr>
          </a:p>
          <a:p>
            <a:pPr>
              <a:spcBef>
                <a:spcPts val="55"/>
              </a:spcBef>
            </a:pPr>
            <a:endParaRPr sz="1300" dirty="0">
              <a:latin typeface="Stanley Regular" panose="02050506080406020003" pitchFamily="18" charset="77"/>
              <a:cs typeface="Palatino Linotype"/>
            </a:endParaRPr>
          </a:p>
          <a:p>
            <a:pPr marL="2043430" marR="233045">
              <a:spcBef>
                <a:spcPts val="5"/>
              </a:spcBef>
            </a:pPr>
            <a:r>
              <a:rPr sz="1300" dirty="0">
                <a:latin typeface="Stanley Regular" panose="02050506080406020003" pitchFamily="18" charset="77"/>
                <a:cs typeface="Palatino Linotype"/>
              </a:rPr>
              <a:t>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10" dirty="0">
                <a:latin typeface="Stanley Regular" panose="02050506080406020003" pitchFamily="18" charset="77"/>
                <a:cs typeface="Palatino Linotype"/>
              </a:rPr>
              <a:t> </a:t>
            </a:r>
            <a:r>
              <a:rPr sz="1300" dirty="0" err="1">
                <a:latin typeface="Stanley Regular" panose="02050506080406020003" pitchFamily="18" charset="77"/>
                <a:cs typeface="Palatino Linotype"/>
              </a:rPr>
              <a:t>Euchner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discusse</a:t>
            </a:r>
            <a:r>
              <a:rPr lang="en-US" sz="1300" dirty="0">
                <a:latin typeface="Stanley Regular" panose="02050506080406020003" pitchFamily="18" charset="77"/>
                <a:cs typeface="Palatino Linotype"/>
              </a:rPr>
              <a:t>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various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types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experiments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can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be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run</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to </a:t>
            </a:r>
            <a:r>
              <a:rPr sz="1300" dirty="0">
                <a:latin typeface="Stanley Regular" panose="02050506080406020003" pitchFamily="18" charset="77"/>
                <a:cs typeface="Palatino Linotype"/>
              </a:rPr>
              <a:t>test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new</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concept,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well</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some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common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sources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resistance</a:t>
            </a:r>
            <a:r>
              <a:rPr sz="1300" spc="2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that </a:t>
            </a:r>
            <a:r>
              <a:rPr sz="1300" dirty="0">
                <a:latin typeface="Stanley Regular" panose="02050506080406020003" pitchFamily="18" charset="77"/>
                <a:cs typeface="Palatino Linotype"/>
              </a:rPr>
              <a:t>innovators</a:t>
            </a:r>
            <a:r>
              <a:rPr sz="1300" spc="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face.</a:t>
            </a:r>
            <a:endParaRPr sz="1300" dirty="0">
              <a:latin typeface="Stanley Regular" panose="02050506080406020003" pitchFamily="18" charset="77"/>
              <a:cs typeface="Palatino Linotype"/>
            </a:endParaRPr>
          </a:p>
          <a:p>
            <a:pPr marL="12700" marR="64135" algn="just">
              <a:spcBef>
                <a:spcPts val="910"/>
              </a:spcBef>
            </a:pPr>
            <a:r>
              <a:rPr sz="1300" dirty="0">
                <a:latin typeface="Stanley Regular" panose="02050506080406020003" pitchFamily="18" charset="77"/>
                <a:cs typeface="Palatino Linotype"/>
              </a:rPr>
              <a:t>“Resistances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very</a:t>
            </a:r>
            <a:r>
              <a:rPr sz="1300" spc="-10" dirty="0">
                <a:latin typeface="Stanley Regular" panose="02050506080406020003" pitchFamily="18" charset="77"/>
                <a:cs typeface="Palatino Linotype"/>
              </a:rPr>
              <a:t> natural,”</a:t>
            </a:r>
            <a:r>
              <a:rPr sz="1300" spc="-15" dirty="0">
                <a:latin typeface="Stanley Regular" panose="02050506080406020003" pitchFamily="18" charset="77"/>
                <a:cs typeface="Palatino Linotype"/>
              </a:rPr>
              <a:t> </a:t>
            </a:r>
            <a:r>
              <a:rPr sz="1300" dirty="0" err="1">
                <a:latin typeface="Stanley Regular" panose="02050506080406020003" pitchFamily="18" charset="77"/>
                <a:cs typeface="Palatino Linotype"/>
              </a:rPr>
              <a:t>Euchner</a:t>
            </a:r>
            <a:r>
              <a:rPr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said</a:t>
            </a:r>
            <a:r>
              <a:rPr sz="1300" dirty="0">
                <a:latin typeface="Stanley Regular" panose="02050506080406020003" pitchFamily="18" charset="77"/>
                <a:cs typeface="Palatino Linotype"/>
              </a:rPr>
              <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happen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reason.</a:t>
            </a:r>
            <a:r>
              <a:rPr sz="1300" spc="-15" dirty="0">
                <a:latin typeface="Stanley Regular" panose="02050506080406020003" pitchFamily="18" charset="77"/>
                <a:cs typeface="Palatino Linotype"/>
              </a:rPr>
              <a:t> </a:t>
            </a:r>
            <a:r>
              <a:rPr sz="1300" spc="-55" dirty="0">
                <a:latin typeface="Stanley Regular" panose="02050506080406020003" pitchFamily="18" charset="77"/>
                <a:cs typeface="Palatino Linotype"/>
              </a:rPr>
              <a:t>As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shouldn’t</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bemoan </a:t>
            </a:r>
            <a:r>
              <a:rPr sz="1300" dirty="0">
                <a:latin typeface="Stanley Regular" panose="02050506080406020003" pitchFamily="18" charset="77"/>
                <a:cs typeface="Palatino Linotype"/>
              </a:rPr>
              <a:t>that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live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organization</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people</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who</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can’t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see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future,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but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instead</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ask,</a:t>
            </a:r>
            <a:r>
              <a:rPr sz="1300" spc="-30" dirty="0">
                <a:latin typeface="Stanley Regular" panose="02050506080406020003" pitchFamily="18" charset="77"/>
                <a:cs typeface="Palatino Linotype"/>
              </a:rPr>
              <a:t> </a:t>
            </a:r>
            <a:r>
              <a:rPr sz="1300" spc="-35" dirty="0">
                <a:latin typeface="Stanley Regular" panose="02050506080406020003" pitchFamily="18" charset="77"/>
                <a:cs typeface="Palatino Linotype"/>
              </a:rPr>
              <a:t>‘How</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do</a:t>
            </a:r>
            <a:r>
              <a:rPr sz="1300" spc="-30" dirty="0">
                <a:latin typeface="Stanley Regular" panose="02050506080406020003" pitchFamily="18" charset="77"/>
                <a:cs typeface="Palatino Linotype"/>
              </a:rPr>
              <a:t> </a:t>
            </a:r>
            <a:r>
              <a:rPr sz="1300" spc="90" dirty="0">
                <a:latin typeface="Stanley Regular" panose="02050506080406020003" pitchFamily="18" charset="77"/>
                <a:cs typeface="Palatino Linotype"/>
              </a:rPr>
              <a:t>I</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people </a:t>
            </a:r>
            <a:r>
              <a:rPr sz="1300" dirty="0">
                <a:latin typeface="Stanley Regular" panose="02050506080406020003" pitchFamily="18" charset="77"/>
                <a:cs typeface="Palatino Linotype"/>
              </a:rPr>
              <a:t>in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order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make</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what</a:t>
            </a:r>
            <a:r>
              <a:rPr sz="1300" spc="-25" dirty="0">
                <a:latin typeface="Stanley Regular" panose="02050506080406020003" pitchFamily="18" charset="77"/>
                <a:cs typeface="Palatino Linotype"/>
              </a:rPr>
              <a:t> </a:t>
            </a:r>
            <a:r>
              <a:rPr sz="1300" spc="90" dirty="0">
                <a:latin typeface="Stanley Regular" panose="02050506080406020003" pitchFamily="18" charset="77"/>
                <a:cs typeface="Palatino Linotype"/>
              </a:rPr>
              <a:t>I</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need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have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happen,</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happen?’”</a:t>
            </a:r>
            <a:endParaRPr sz="1300" dirty="0">
              <a:latin typeface="Stanley Regular" panose="02050506080406020003" pitchFamily="18" charset="77"/>
              <a:cs typeface="Palatino Linotype"/>
            </a:endParaRPr>
          </a:p>
          <a:p>
            <a:pPr>
              <a:spcBef>
                <a:spcPts val="5"/>
              </a:spcBef>
            </a:pPr>
            <a:endParaRPr sz="1300" dirty="0">
              <a:latin typeface="Stanley Regular" panose="02050506080406020003" pitchFamily="18" charset="77"/>
              <a:cs typeface="Palatino Linotype"/>
            </a:endParaRPr>
          </a:p>
          <a:p>
            <a:pPr marL="12700" marR="5080"/>
            <a:r>
              <a:rPr sz="1300" dirty="0">
                <a:latin typeface="Stanley Regular" panose="02050506080406020003" pitchFamily="18" charset="77"/>
                <a:cs typeface="Palatino Linotype"/>
              </a:rPr>
              <a:t>His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third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illustrates</a:t>
            </a:r>
            <a:r>
              <a:rPr sz="1300" spc="-20" dirty="0">
                <a:latin typeface="Stanley Regular" panose="02050506080406020003" pitchFamily="18" charset="77"/>
                <a:cs typeface="Palatino Linotype"/>
              </a:rPr>
              <a:t> what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calls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“business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model</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pyramid.”</a:t>
            </a:r>
            <a:r>
              <a:rPr sz="1300" spc="-10"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“What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will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encounter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climb</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up </a:t>
            </a:r>
            <a:r>
              <a:rPr sz="1300" dirty="0">
                <a:latin typeface="Stanley Regular" panose="02050506080406020003" pitchFamily="18" charset="77"/>
                <a:cs typeface="Palatino Linotype"/>
              </a:rPr>
              <a:t>this</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pyramid</a:t>
            </a:r>
            <a:r>
              <a:rPr sz="1300" dirty="0">
                <a:latin typeface="Stanley Regular" panose="02050506080406020003" pitchFamily="18" charset="77"/>
                <a:cs typeface="Palatino Linotype"/>
              </a:rPr>
              <a:t> are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many 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resistances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[listed on 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previous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You’ll</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confront 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first set when </a:t>
            </a:r>
            <a:r>
              <a:rPr sz="1300" spc="-10" dirty="0">
                <a:latin typeface="Stanley Regular" panose="02050506080406020003" pitchFamily="18" charset="77"/>
                <a:cs typeface="Palatino Linotype"/>
              </a:rPr>
              <a:t>you’re </a:t>
            </a:r>
            <a:r>
              <a:rPr sz="1300" dirty="0">
                <a:latin typeface="Stanley Regular" panose="02050506080406020003" pitchFamily="18" charset="77"/>
                <a:cs typeface="Palatino Linotype"/>
              </a:rPr>
              <a:t>trying 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do 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experiments.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last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three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kinds 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resistance</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you’ll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confront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executive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level</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when </a:t>
            </a:r>
            <a:r>
              <a:rPr sz="1300" dirty="0">
                <a:latin typeface="Stanley Regular" panose="02050506080406020003" pitchFamily="18" charset="77"/>
                <a:cs typeface="Palatino Linotype"/>
              </a:rPr>
              <a:t>people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finally</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say,</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‘Here’s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business,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here’s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market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size,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here’s</a:t>
            </a:r>
            <a:r>
              <a:rPr sz="1300" spc="-25" dirty="0">
                <a:latin typeface="Stanley Regular" panose="02050506080406020003" pitchFamily="18" charset="77"/>
                <a:cs typeface="Palatino Linotype"/>
              </a:rPr>
              <a:t> </a:t>
            </a:r>
            <a:r>
              <a:rPr sz="1300" spc="-35" dirty="0">
                <a:latin typeface="Stanley Regular" panose="02050506080406020003" pitchFamily="18" charset="77"/>
                <a:cs typeface="Palatino Linotype"/>
              </a:rPr>
              <a:t>why</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can</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win.’ </a:t>
            </a:r>
            <a:r>
              <a:rPr sz="1300" dirty="0">
                <a:latin typeface="Stanley Regular" panose="02050506080406020003" pitchFamily="18" charset="77"/>
                <a:cs typeface="Palatino Linotype"/>
              </a:rPr>
              <a:t>Then,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people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asking</a:t>
            </a:r>
            <a:r>
              <a:rPr sz="1300" spc="-2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if</a:t>
            </a:r>
            <a:endParaRPr lang="en-US" sz="1300" spc="-25" dirty="0">
              <a:latin typeface="Stanley Regular" panose="02050506080406020003" pitchFamily="18" charset="77"/>
              <a:cs typeface="Palatino Linotype"/>
            </a:endParaRPr>
          </a:p>
          <a:p>
            <a:pPr marL="12700" marR="5080"/>
            <a:r>
              <a:rPr lang="en-US" sz="1300" dirty="0">
                <a:latin typeface="Stanley Regular" panose="02050506080406020003" pitchFamily="18" charset="77"/>
                <a:cs typeface="Palatino Linotype"/>
              </a:rPr>
              <a:t>they’re</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willing</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to</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take</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the</a:t>
            </a:r>
            <a:r>
              <a:rPr lang="en-US" sz="1300" spc="-1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risks</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of</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trying</a:t>
            </a:r>
            <a:r>
              <a:rPr lang="en-US" sz="1300" spc="-20"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something</a:t>
            </a:r>
            <a:r>
              <a:rPr lang="en-US" sz="1300" spc="-2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this</a:t>
            </a:r>
            <a:r>
              <a:rPr lang="en-US" sz="1300" spc="-2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new.”</a:t>
            </a:r>
            <a:endParaRPr lang="en-US" sz="1300" dirty="0">
              <a:latin typeface="Stanley Regular" panose="02050506080406020003" pitchFamily="18" charset="77"/>
              <a:cs typeface="Palatino Linotype"/>
            </a:endParaRPr>
          </a:p>
          <a:p>
            <a:pPr marL="12700" marR="5080">
              <a:lnSpc>
                <a:spcPct val="100499"/>
              </a:lnSpc>
            </a:pPr>
            <a:endParaRPr sz="1300" dirty="0">
              <a:latin typeface="Palatino Linotype"/>
              <a:cs typeface="Palatino Linotype"/>
            </a:endParaRPr>
          </a:p>
        </p:txBody>
      </p:sp>
      <p:grpSp>
        <p:nvGrpSpPr>
          <p:cNvPr id="5" name="object 5"/>
          <p:cNvGrpSpPr/>
          <p:nvPr/>
        </p:nvGrpSpPr>
        <p:grpSpPr>
          <a:xfrm>
            <a:off x="0" y="-4762"/>
            <a:ext cx="9144000" cy="643890"/>
            <a:chOff x="0" y="-4762"/>
            <a:chExt cx="9144000" cy="643890"/>
          </a:xfrm>
        </p:grpSpPr>
        <p:sp>
          <p:nvSpPr>
            <p:cNvPr id="6" name="object 6"/>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7" name="object 7"/>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8" name="object 8"/>
            <p:cNvPicPr/>
            <p:nvPr/>
          </p:nvPicPr>
          <p:blipFill>
            <a:blip r:embed="rId2" cstate="print"/>
            <a:stretch>
              <a:fillRect/>
            </a:stretch>
          </p:blipFill>
          <p:spPr>
            <a:xfrm>
              <a:off x="6812280" y="106679"/>
              <a:ext cx="1929383" cy="527303"/>
            </a:xfrm>
            <a:prstGeom prst="rect">
              <a:avLst/>
            </a:prstGeom>
          </p:spPr>
        </p:pic>
      </p:grpSp>
      <p:sp>
        <p:nvSpPr>
          <p:cNvPr id="9" name="object 9"/>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Jim </a:t>
            </a:r>
            <a:r>
              <a:rPr lang="en-US" sz="1600" b="1" spc="55" dirty="0" err="1">
                <a:latin typeface="Stanley Regular" panose="02050506080406020003" pitchFamily="18" charset="77"/>
              </a:rPr>
              <a:t>Euchner</a:t>
            </a:r>
            <a:r>
              <a:rPr lang="en-US" sz="1600" b="1" spc="55" dirty="0">
                <a:latin typeface="Stanley Regular" panose="02050506080406020003" pitchFamily="18" charset="77"/>
              </a:rPr>
              <a:t>, Outside Insight</a:t>
            </a:r>
            <a:endParaRPr sz="1600" b="1" spc="40" dirty="0">
              <a:latin typeface="Stanley Regular" panose="02050506080406020003" pitchFamily="18" charset="77"/>
            </a:endParaRPr>
          </a:p>
        </p:txBody>
      </p:sp>
      <p:pic>
        <p:nvPicPr>
          <p:cNvPr id="10" name="object 10"/>
          <p:cNvPicPr/>
          <p:nvPr/>
        </p:nvPicPr>
        <p:blipFill>
          <a:blip r:embed="rId3" cstate="print"/>
          <a:stretch>
            <a:fillRect/>
          </a:stretch>
        </p:blipFill>
        <p:spPr>
          <a:xfrm>
            <a:off x="402336" y="737616"/>
            <a:ext cx="1929383" cy="1929383"/>
          </a:xfrm>
          <a:prstGeom prst="rect">
            <a:avLst/>
          </a:prstGeom>
        </p:spPr>
      </p:pic>
      <p:sp>
        <p:nvSpPr>
          <p:cNvPr id="12" name="object 10">
            <a:extLst>
              <a:ext uri="{FF2B5EF4-FFF2-40B4-BE49-F238E27FC236}">
                <a16:creationId xmlns:a16="http://schemas.microsoft.com/office/drawing/2014/main" id="{A4F98550-B0A1-4C40-A7EA-C4944E32EF0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22</a:t>
            </a:fld>
            <a:endParaRPr spc="-25" dirty="0">
              <a:latin typeface="Stanley Regular" panose="02050506080406020003" pitchFamily="18" charset="77"/>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468" y="464348"/>
            <a:ext cx="8001001" cy="619143"/>
          </a:xfrm>
          <a:prstGeom prst="rect">
            <a:avLst/>
          </a:prstGeom>
        </p:spPr>
        <p:txBody>
          <a:bodyPr vert="horz" wrap="square" lIns="0" tIns="125475" rIns="0" bIns="0" rtlCol="0">
            <a:spAutoFit/>
          </a:bodyPr>
          <a:lstStyle/>
          <a:p>
            <a:pPr marL="1951989">
              <a:lnSpc>
                <a:spcPct val="100000"/>
              </a:lnSpc>
              <a:spcBef>
                <a:spcPts val="100"/>
              </a:spcBef>
            </a:pPr>
            <a:r>
              <a:rPr sz="3200" dirty="0">
                <a:solidFill>
                  <a:srgbClr val="000000"/>
                </a:solidFill>
                <a:latin typeface="Arial"/>
                <a:cs typeface="Arial"/>
              </a:rPr>
              <a:t>Types</a:t>
            </a:r>
            <a:r>
              <a:rPr sz="3200" spc="-20" dirty="0">
                <a:solidFill>
                  <a:srgbClr val="000000"/>
                </a:solidFill>
                <a:latin typeface="Arial"/>
                <a:cs typeface="Arial"/>
              </a:rPr>
              <a:t> </a:t>
            </a:r>
            <a:r>
              <a:rPr sz="3200" dirty="0">
                <a:solidFill>
                  <a:srgbClr val="000000"/>
                </a:solidFill>
                <a:latin typeface="Arial"/>
                <a:cs typeface="Arial"/>
              </a:rPr>
              <a:t>of</a:t>
            </a:r>
            <a:r>
              <a:rPr sz="3200" spc="-20" dirty="0">
                <a:solidFill>
                  <a:srgbClr val="000000"/>
                </a:solidFill>
                <a:latin typeface="Arial"/>
                <a:cs typeface="Arial"/>
              </a:rPr>
              <a:t> </a:t>
            </a:r>
            <a:r>
              <a:rPr sz="3200" dirty="0">
                <a:solidFill>
                  <a:srgbClr val="000000"/>
                </a:solidFill>
                <a:latin typeface="Arial"/>
                <a:cs typeface="Arial"/>
              </a:rPr>
              <a:t>business</a:t>
            </a:r>
            <a:r>
              <a:rPr sz="3200" spc="-20" dirty="0">
                <a:solidFill>
                  <a:srgbClr val="000000"/>
                </a:solidFill>
                <a:latin typeface="Arial"/>
                <a:cs typeface="Arial"/>
              </a:rPr>
              <a:t> </a:t>
            </a:r>
            <a:r>
              <a:rPr sz="3200" spc="-10" dirty="0">
                <a:solidFill>
                  <a:srgbClr val="000000"/>
                </a:solidFill>
                <a:latin typeface="Arial"/>
                <a:cs typeface="Arial"/>
              </a:rPr>
              <a:t>experiments</a:t>
            </a:r>
            <a:endParaRPr sz="3200" dirty="0">
              <a:latin typeface="Arial"/>
              <a:cs typeface="Arial"/>
            </a:endParaRPr>
          </a:p>
        </p:txBody>
      </p:sp>
      <p:grpSp>
        <p:nvGrpSpPr>
          <p:cNvPr id="3" name="object 3"/>
          <p:cNvGrpSpPr/>
          <p:nvPr/>
        </p:nvGrpSpPr>
        <p:grpSpPr>
          <a:xfrm>
            <a:off x="3740546" y="2152554"/>
            <a:ext cx="1203960" cy="1171575"/>
            <a:chOff x="3740546" y="2152554"/>
            <a:chExt cx="1203960" cy="1171575"/>
          </a:xfrm>
        </p:grpSpPr>
        <p:sp>
          <p:nvSpPr>
            <p:cNvPr id="4" name="object 4"/>
            <p:cNvSpPr/>
            <p:nvPr/>
          </p:nvSpPr>
          <p:spPr>
            <a:xfrm>
              <a:off x="3746896" y="2158904"/>
              <a:ext cx="1191260" cy="1158875"/>
            </a:xfrm>
            <a:custGeom>
              <a:avLst/>
              <a:gdLst/>
              <a:ahLst/>
              <a:cxnLst/>
              <a:rect l="l" t="t" r="r" b="b"/>
              <a:pathLst>
                <a:path w="1191260" h="1158875">
                  <a:moveTo>
                    <a:pt x="595499" y="0"/>
                  </a:moveTo>
                  <a:lnTo>
                    <a:pt x="546658" y="1920"/>
                  </a:lnTo>
                  <a:lnTo>
                    <a:pt x="498906" y="7582"/>
                  </a:lnTo>
                  <a:lnTo>
                    <a:pt x="452393" y="16836"/>
                  </a:lnTo>
                  <a:lnTo>
                    <a:pt x="407275" y="29533"/>
                  </a:lnTo>
                  <a:lnTo>
                    <a:pt x="363703" y="45524"/>
                  </a:lnTo>
                  <a:lnTo>
                    <a:pt x="321832" y="64660"/>
                  </a:lnTo>
                  <a:lnTo>
                    <a:pt x="281815" y="86792"/>
                  </a:lnTo>
                  <a:lnTo>
                    <a:pt x="243804" y="111771"/>
                  </a:lnTo>
                  <a:lnTo>
                    <a:pt x="207954" y="139448"/>
                  </a:lnTo>
                  <a:lnTo>
                    <a:pt x="174417" y="169673"/>
                  </a:lnTo>
                  <a:lnTo>
                    <a:pt x="143347" y="202298"/>
                  </a:lnTo>
                  <a:lnTo>
                    <a:pt x="114896" y="237173"/>
                  </a:lnTo>
                  <a:lnTo>
                    <a:pt x="89219" y="274149"/>
                  </a:lnTo>
                  <a:lnTo>
                    <a:pt x="66468" y="313078"/>
                  </a:lnTo>
                  <a:lnTo>
                    <a:pt x="46797" y="353810"/>
                  </a:lnTo>
                  <a:lnTo>
                    <a:pt x="30358" y="396196"/>
                  </a:lnTo>
                  <a:lnTo>
                    <a:pt x="17306" y="440087"/>
                  </a:lnTo>
                  <a:lnTo>
                    <a:pt x="7794" y="485334"/>
                  </a:lnTo>
                  <a:lnTo>
                    <a:pt x="1974" y="531788"/>
                  </a:lnTo>
                  <a:lnTo>
                    <a:pt x="0" y="579300"/>
                  </a:lnTo>
                  <a:lnTo>
                    <a:pt x="1974" y="626811"/>
                  </a:lnTo>
                  <a:lnTo>
                    <a:pt x="7794" y="673265"/>
                  </a:lnTo>
                  <a:lnTo>
                    <a:pt x="17306" y="718512"/>
                  </a:lnTo>
                  <a:lnTo>
                    <a:pt x="30358" y="762403"/>
                  </a:lnTo>
                  <a:lnTo>
                    <a:pt x="46797" y="804790"/>
                  </a:lnTo>
                  <a:lnTo>
                    <a:pt x="66468" y="845522"/>
                  </a:lnTo>
                  <a:lnTo>
                    <a:pt x="89219" y="884450"/>
                  </a:lnTo>
                  <a:lnTo>
                    <a:pt x="114896" y="921427"/>
                  </a:lnTo>
                  <a:lnTo>
                    <a:pt x="143347" y="956302"/>
                  </a:lnTo>
                  <a:lnTo>
                    <a:pt x="174417" y="988927"/>
                  </a:lnTo>
                  <a:lnTo>
                    <a:pt x="207954" y="1019152"/>
                  </a:lnTo>
                  <a:lnTo>
                    <a:pt x="243804" y="1046829"/>
                  </a:lnTo>
                  <a:lnTo>
                    <a:pt x="281815" y="1071808"/>
                  </a:lnTo>
                  <a:lnTo>
                    <a:pt x="321832" y="1093940"/>
                  </a:lnTo>
                  <a:lnTo>
                    <a:pt x="363703" y="1113076"/>
                  </a:lnTo>
                  <a:lnTo>
                    <a:pt x="407275" y="1129067"/>
                  </a:lnTo>
                  <a:lnTo>
                    <a:pt x="452393" y="1141764"/>
                  </a:lnTo>
                  <a:lnTo>
                    <a:pt x="498906" y="1151018"/>
                  </a:lnTo>
                  <a:lnTo>
                    <a:pt x="546658" y="1156680"/>
                  </a:lnTo>
                  <a:lnTo>
                    <a:pt x="595499" y="1158600"/>
                  </a:lnTo>
                  <a:lnTo>
                    <a:pt x="644339" y="1156680"/>
                  </a:lnTo>
                  <a:lnTo>
                    <a:pt x="692092" y="1151018"/>
                  </a:lnTo>
                  <a:lnTo>
                    <a:pt x="738604" y="1141764"/>
                  </a:lnTo>
                  <a:lnTo>
                    <a:pt x="783723" y="1129067"/>
                  </a:lnTo>
                  <a:lnTo>
                    <a:pt x="827294" y="1113076"/>
                  </a:lnTo>
                  <a:lnTo>
                    <a:pt x="869165" y="1093940"/>
                  </a:lnTo>
                  <a:lnTo>
                    <a:pt x="909183" y="1071808"/>
                  </a:lnTo>
                  <a:lnTo>
                    <a:pt x="947193" y="1046829"/>
                  </a:lnTo>
                  <a:lnTo>
                    <a:pt x="983044" y="1019152"/>
                  </a:lnTo>
                  <a:lnTo>
                    <a:pt x="1016581" y="988927"/>
                  </a:lnTo>
                  <a:lnTo>
                    <a:pt x="1047651" y="956302"/>
                  </a:lnTo>
                  <a:lnTo>
                    <a:pt x="1076102" y="921427"/>
                  </a:lnTo>
                  <a:lnTo>
                    <a:pt x="1101779" y="884450"/>
                  </a:lnTo>
                  <a:lnTo>
                    <a:pt x="1124530" y="845522"/>
                  </a:lnTo>
                  <a:lnTo>
                    <a:pt x="1144202" y="804790"/>
                  </a:lnTo>
                  <a:lnTo>
                    <a:pt x="1160640" y="762403"/>
                  </a:lnTo>
                  <a:lnTo>
                    <a:pt x="1173692" y="718512"/>
                  </a:lnTo>
                  <a:lnTo>
                    <a:pt x="1183205" y="673265"/>
                  </a:lnTo>
                  <a:lnTo>
                    <a:pt x="1189025" y="626811"/>
                  </a:lnTo>
                  <a:lnTo>
                    <a:pt x="1190999" y="579300"/>
                  </a:lnTo>
                  <a:lnTo>
                    <a:pt x="1189025" y="531788"/>
                  </a:lnTo>
                  <a:lnTo>
                    <a:pt x="1183205" y="485334"/>
                  </a:lnTo>
                  <a:lnTo>
                    <a:pt x="1173692" y="440087"/>
                  </a:lnTo>
                  <a:lnTo>
                    <a:pt x="1160640" y="396196"/>
                  </a:lnTo>
                  <a:lnTo>
                    <a:pt x="1144202" y="353810"/>
                  </a:lnTo>
                  <a:lnTo>
                    <a:pt x="1124530" y="313078"/>
                  </a:lnTo>
                  <a:lnTo>
                    <a:pt x="1101779" y="274149"/>
                  </a:lnTo>
                  <a:lnTo>
                    <a:pt x="1076102" y="237173"/>
                  </a:lnTo>
                  <a:lnTo>
                    <a:pt x="1047651" y="202298"/>
                  </a:lnTo>
                  <a:lnTo>
                    <a:pt x="1016581" y="169673"/>
                  </a:lnTo>
                  <a:lnTo>
                    <a:pt x="983044" y="139448"/>
                  </a:lnTo>
                  <a:lnTo>
                    <a:pt x="947193" y="111771"/>
                  </a:lnTo>
                  <a:lnTo>
                    <a:pt x="909183" y="86792"/>
                  </a:lnTo>
                  <a:lnTo>
                    <a:pt x="869165" y="64660"/>
                  </a:lnTo>
                  <a:lnTo>
                    <a:pt x="827294" y="45524"/>
                  </a:lnTo>
                  <a:lnTo>
                    <a:pt x="783723" y="29533"/>
                  </a:lnTo>
                  <a:lnTo>
                    <a:pt x="738604" y="16836"/>
                  </a:lnTo>
                  <a:lnTo>
                    <a:pt x="692092" y="7582"/>
                  </a:lnTo>
                  <a:lnTo>
                    <a:pt x="644339" y="1920"/>
                  </a:lnTo>
                  <a:lnTo>
                    <a:pt x="595499" y="0"/>
                  </a:lnTo>
                  <a:close/>
                </a:path>
              </a:pathLst>
            </a:custGeom>
            <a:solidFill>
              <a:srgbClr val="64E572"/>
            </a:solidFill>
          </p:spPr>
          <p:txBody>
            <a:bodyPr wrap="square" lIns="0" tIns="0" rIns="0" bIns="0" rtlCol="0"/>
            <a:lstStyle/>
            <a:p>
              <a:endParaRPr/>
            </a:p>
          </p:txBody>
        </p:sp>
        <p:sp>
          <p:nvSpPr>
            <p:cNvPr id="5" name="object 5"/>
            <p:cNvSpPr/>
            <p:nvPr/>
          </p:nvSpPr>
          <p:spPr>
            <a:xfrm>
              <a:off x="3746896" y="2158904"/>
              <a:ext cx="1191260" cy="1158875"/>
            </a:xfrm>
            <a:custGeom>
              <a:avLst/>
              <a:gdLst/>
              <a:ahLst/>
              <a:cxnLst/>
              <a:rect l="l" t="t" r="r" b="b"/>
              <a:pathLst>
                <a:path w="1191260" h="1158875">
                  <a:moveTo>
                    <a:pt x="0" y="579300"/>
                  </a:moveTo>
                  <a:lnTo>
                    <a:pt x="1974" y="531788"/>
                  </a:lnTo>
                  <a:lnTo>
                    <a:pt x="7794" y="485334"/>
                  </a:lnTo>
                  <a:lnTo>
                    <a:pt x="17306" y="440087"/>
                  </a:lnTo>
                  <a:lnTo>
                    <a:pt x="30358" y="396196"/>
                  </a:lnTo>
                  <a:lnTo>
                    <a:pt x="46797" y="353810"/>
                  </a:lnTo>
                  <a:lnTo>
                    <a:pt x="66468" y="313078"/>
                  </a:lnTo>
                  <a:lnTo>
                    <a:pt x="89219" y="274149"/>
                  </a:lnTo>
                  <a:lnTo>
                    <a:pt x="114896" y="237172"/>
                  </a:lnTo>
                  <a:lnTo>
                    <a:pt x="143347" y="202297"/>
                  </a:lnTo>
                  <a:lnTo>
                    <a:pt x="174417" y="169673"/>
                  </a:lnTo>
                  <a:lnTo>
                    <a:pt x="207954" y="139447"/>
                  </a:lnTo>
                  <a:lnTo>
                    <a:pt x="243805" y="111771"/>
                  </a:lnTo>
                  <a:lnTo>
                    <a:pt x="281816" y="86792"/>
                  </a:lnTo>
                  <a:lnTo>
                    <a:pt x="321833" y="64660"/>
                  </a:lnTo>
                  <a:lnTo>
                    <a:pt x="363704" y="45524"/>
                  </a:lnTo>
                  <a:lnTo>
                    <a:pt x="407275" y="29533"/>
                  </a:lnTo>
                  <a:lnTo>
                    <a:pt x="452394" y="16835"/>
                  </a:lnTo>
                  <a:lnTo>
                    <a:pt x="498906" y="7582"/>
                  </a:lnTo>
                  <a:lnTo>
                    <a:pt x="546659" y="1920"/>
                  </a:lnTo>
                  <a:lnTo>
                    <a:pt x="595500" y="0"/>
                  </a:lnTo>
                  <a:lnTo>
                    <a:pt x="644340" y="1920"/>
                  </a:lnTo>
                  <a:lnTo>
                    <a:pt x="692093" y="7582"/>
                  </a:lnTo>
                  <a:lnTo>
                    <a:pt x="738605" y="16835"/>
                  </a:lnTo>
                  <a:lnTo>
                    <a:pt x="783724" y="29533"/>
                  </a:lnTo>
                  <a:lnTo>
                    <a:pt x="827295" y="45524"/>
                  </a:lnTo>
                  <a:lnTo>
                    <a:pt x="869166" y="64660"/>
                  </a:lnTo>
                  <a:lnTo>
                    <a:pt x="909183" y="86792"/>
                  </a:lnTo>
                  <a:lnTo>
                    <a:pt x="947194" y="111771"/>
                  </a:lnTo>
                  <a:lnTo>
                    <a:pt x="983045" y="139447"/>
                  </a:lnTo>
                  <a:lnTo>
                    <a:pt x="1016582" y="169673"/>
                  </a:lnTo>
                  <a:lnTo>
                    <a:pt x="1047652" y="202297"/>
                  </a:lnTo>
                  <a:lnTo>
                    <a:pt x="1076103" y="237172"/>
                  </a:lnTo>
                  <a:lnTo>
                    <a:pt x="1101780" y="274149"/>
                  </a:lnTo>
                  <a:lnTo>
                    <a:pt x="1124531" y="313078"/>
                  </a:lnTo>
                  <a:lnTo>
                    <a:pt x="1144202" y="353810"/>
                  </a:lnTo>
                  <a:lnTo>
                    <a:pt x="1160641" y="396196"/>
                  </a:lnTo>
                  <a:lnTo>
                    <a:pt x="1173693" y="440087"/>
                  </a:lnTo>
                  <a:lnTo>
                    <a:pt x="1183205" y="485334"/>
                  </a:lnTo>
                  <a:lnTo>
                    <a:pt x="1189025" y="531788"/>
                  </a:lnTo>
                  <a:lnTo>
                    <a:pt x="1191000" y="579300"/>
                  </a:lnTo>
                  <a:lnTo>
                    <a:pt x="1189025" y="626811"/>
                  </a:lnTo>
                  <a:lnTo>
                    <a:pt x="1183205" y="673265"/>
                  </a:lnTo>
                  <a:lnTo>
                    <a:pt x="1173693" y="718512"/>
                  </a:lnTo>
                  <a:lnTo>
                    <a:pt x="1160641" y="762403"/>
                  </a:lnTo>
                  <a:lnTo>
                    <a:pt x="1144202" y="804789"/>
                  </a:lnTo>
                  <a:lnTo>
                    <a:pt x="1124531" y="845521"/>
                  </a:lnTo>
                  <a:lnTo>
                    <a:pt x="1101780" y="884450"/>
                  </a:lnTo>
                  <a:lnTo>
                    <a:pt x="1076103" y="921427"/>
                  </a:lnTo>
                  <a:lnTo>
                    <a:pt x="1047652" y="956302"/>
                  </a:lnTo>
                  <a:lnTo>
                    <a:pt x="1016582" y="988926"/>
                  </a:lnTo>
                  <a:lnTo>
                    <a:pt x="983045" y="1019152"/>
                  </a:lnTo>
                  <a:lnTo>
                    <a:pt x="947194" y="1046828"/>
                  </a:lnTo>
                  <a:lnTo>
                    <a:pt x="909183" y="1071807"/>
                  </a:lnTo>
                  <a:lnTo>
                    <a:pt x="869166" y="1093939"/>
                  </a:lnTo>
                  <a:lnTo>
                    <a:pt x="827295" y="1113075"/>
                  </a:lnTo>
                  <a:lnTo>
                    <a:pt x="783724" y="1129066"/>
                  </a:lnTo>
                  <a:lnTo>
                    <a:pt x="738605" y="1141764"/>
                  </a:lnTo>
                  <a:lnTo>
                    <a:pt x="692093" y="1151017"/>
                  </a:lnTo>
                  <a:lnTo>
                    <a:pt x="644340" y="1156679"/>
                  </a:lnTo>
                  <a:lnTo>
                    <a:pt x="595500" y="1158600"/>
                  </a:lnTo>
                  <a:lnTo>
                    <a:pt x="546659" y="1156679"/>
                  </a:lnTo>
                  <a:lnTo>
                    <a:pt x="498906" y="1151017"/>
                  </a:lnTo>
                  <a:lnTo>
                    <a:pt x="452394" y="1141764"/>
                  </a:lnTo>
                  <a:lnTo>
                    <a:pt x="407275" y="1129066"/>
                  </a:lnTo>
                  <a:lnTo>
                    <a:pt x="363704" y="1113075"/>
                  </a:lnTo>
                  <a:lnTo>
                    <a:pt x="321833" y="1093939"/>
                  </a:lnTo>
                  <a:lnTo>
                    <a:pt x="281816" y="1071807"/>
                  </a:lnTo>
                  <a:lnTo>
                    <a:pt x="243805" y="1046828"/>
                  </a:lnTo>
                  <a:lnTo>
                    <a:pt x="207954" y="1019152"/>
                  </a:lnTo>
                  <a:lnTo>
                    <a:pt x="174417" y="988926"/>
                  </a:lnTo>
                  <a:lnTo>
                    <a:pt x="143347" y="956302"/>
                  </a:lnTo>
                  <a:lnTo>
                    <a:pt x="114896" y="921427"/>
                  </a:lnTo>
                  <a:lnTo>
                    <a:pt x="89219" y="884450"/>
                  </a:lnTo>
                  <a:lnTo>
                    <a:pt x="66468" y="845521"/>
                  </a:lnTo>
                  <a:lnTo>
                    <a:pt x="46797" y="804789"/>
                  </a:lnTo>
                  <a:lnTo>
                    <a:pt x="30358" y="762403"/>
                  </a:lnTo>
                  <a:lnTo>
                    <a:pt x="17306" y="718512"/>
                  </a:lnTo>
                  <a:lnTo>
                    <a:pt x="7794" y="673265"/>
                  </a:lnTo>
                  <a:lnTo>
                    <a:pt x="1974" y="626811"/>
                  </a:lnTo>
                  <a:lnTo>
                    <a:pt x="0" y="579300"/>
                  </a:lnTo>
                  <a:close/>
                </a:path>
              </a:pathLst>
            </a:custGeom>
            <a:ln w="12700">
              <a:solidFill>
                <a:srgbClr val="055186"/>
              </a:solidFill>
            </a:ln>
          </p:spPr>
          <p:txBody>
            <a:bodyPr wrap="square" lIns="0" tIns="0" rIns="0" bIns="0" rtlCol="0"/>
            <a:lstStyle/>
            <a:p>
              <a:endParaRPr/>
            </a:p>
          </p:txBody>
        </p:sp>
      </p:grpSp>
      <p:sp>
        <p:nvSpPr>
          <p:cNvPr id="6" name="object 6"/>
          <p:cNvSpPr txBox="1"/>
          <p:nvPr/>
        </p:nvSpPr>
        <p:spPr>
          <a:xfrm>
            <a:off x="3986001" y="2588767"/>
            <a:ext cx="712470" cy="290830"/>
          </a:xfrm>
          <a:prstGeom prst="rect">
            <a:avLst/>
          </a:prstGeom>
        </p:spPr>
        <p:txBody>
          <a:bodyPr vert="horz" wrap="square" lIns="0" tIns="24130" rIns="0" bIns="0" rtlCol="0">
            <a:spAutoFit/>
          </a:bodyPr>
          <a:lstStyle/>
          <a:p>
            <a:pPr marL="12700" marR="5080" indent="101600">
              <a:lnSpc>
                <a:spcPts val="1010"/>
              </a:lnSpc>
              <a:spcBef>
                <a:spcPts val="190"/>
              </a:spcBef>
            </a:pPr>
            <a:r>
              <a:rPr sz="900" b="1" spc="-10" dirty="0">
                <a:solidFill>
                  <a:srgbClr val="FFFFFF"/>
                </a:solidFill>
                <a:latin typeface="Trebuchet MS"/>
                <a:cs typeface="Trebuchet MS"/>
              </a:rPr>
              <a:t>Business experiments</a:t>
            </a:r>
            <a:endParaRPr sz="900">
              <a:latin typeface="Trebuchet MS"/>
              <a:cs typeface="Trebuchet MS"/>
            </a:endParaRPr>
          </a:p>
        </p:txBody>
      </p:sp>
      <p:sp>
        <p:nvSpPr>
          <p:cNvPr id="7" name="object 7"/>
          <p:cNvSpPr txBox="1"/>
          <p:nvPr/>
        </p:nvSpPr>
        <p:spPr>
          <a:xfrm>
            <a:off x="1243012" y="1958879"/>
            <a:ext cx="2019300" cy="500380"/>
          </a:xfrm>
          <a:prstGeom prst="rect">
            <a:avLst/>
          </a:prstGeom>
          <a:solidFill>
            <a:srgbClr val="84C9F9"/>
          </a:solidFill>
          <a:ln w="9525">
            <a:solidFill>
              <a:srgbClr val="000000"/>
            </a:solidFill>
          </a:ln>
        </p:spPr>
        <p:txBody>
          <a:bodyPr vert="horz" wrap="square" lIns="0" tIns="47625" rIns="0" bIns="0" rtlCol="0">
            <a:spAutoFit/>
          </a:bodyPr>
          <a:lstStyle/>
          <a:p>
            <a:pPr marL="669290" marR="163830" indent="-497840">
              <a:lnSpc>
                <a:spcPts val="1610"/>
              </a:lnSpc>
              <a:spcBef>
                <a:spcPts val="375"/>
              </a:spcBef>
            </a:pPr>
            <a:r>
              <a:rPr sz="1400" dirty="0">
                <a:latin typeface="Arial"/>
                <a:cs typeface="Arial"/>
              </a:rPr>
              <a:t>Technology</a:t>
            </a:r>
            <a:r>
              <a:rPr sz="1400" spc="-25" dirty="0">
                <a:latin typeface="Arial"/>
                <a:cs typeface="Arial"/>
              </a:rPr>
              <a:t> </a:t>
            </a:r>
            <a:r>
              <a:rPr sz="1400" dirty="0">
                <a:latin typeface="Arial"/>
                <a:cs typeface="Arial"/>
              </a:rPr>
              <a:t>&amp;</a:t>
            </a:r>
            <a:r>
              <a:rPr sz="1400" spc="-20" dirty="0">
                <a:latin typeface="Arial"/>
                <a:cs typeface="Arial"/>
              </a:rPr>
              <a:t> </a:t>
            </a:r>
            <a:r>
              <a:rPr sz="1400" spc="-10" dirty="0">
                <a:latin typeface="Arial"/>
                <a:cs typeface="Arial"/>
              </a:rPr>
              <a:t>human behavior</a:t>
            </a:r>
            <a:endParaRPr sz="1400">
              <a:latin typeface="Arial"/>
              <a:cs typeface="Arial"/>
            </a:endParaRPr>
          </a:p>
        </p:txBody>
      </p:sp>
      <p:sp>
        <p:nvSpPr>
          <p:cNvPr id="8" name="object 8"/>
          <p:cNvSpPr txBox="1"/>
          <p:nvPr/>
        </p:nvSpPr>
        <p:spPr>
          <a:xfrm>
            <a:off x="3409402" y="1499298"/>
            <a:ext cx="1885950" cy="285115"/>
          </a:xfrm>
          <a:prstGeom prst="rect">
            <a:avLst/>
          </a:prstGeom>
          <a:solidFill>
            <a:srgbClr val="84C9F9"/>
          </a:solidFill>
          <a:ln w="9525">
            <a:solidFill>
              <a:srgbClr val="000000"/>
            </a:solidFill>
          </a:ln>
        </p:spPr>
        <p:txBody>
          <a:bodyPr vert="horz" wrap="square" lIns="0" tIns="32384" rIns="0" bIns="0" rtlCol="0">
            <a:spAutoFit/>
          </a:bodyPr>
          <a:lstStyle/>
          <a:p>
            <a:pPr marL="375920">
              <a:lnSpc>
                <a:spcPct val="100000"/>
              </a:lnSpc>
              <a:spcBef>
                <a:spcPts val="254"/>
              </a:spcBef>
            </a:pPr>
            <a:r>
              <a:rPr sz="1400" dirty="0">
                <a:latin typeface="Arial"/>
                <a:cs typeface="Arial"/>
              </a:rPr>
              <a:t>Value</a:t>
            </a:r>
            <a:r>
              <a:rPr sz="1400" spc="-15" dirty="0">
                <a:latin typeface="Arial"/>
                <a:cs typeface="Arial"/>
              </a:rPr>
              <a:t> </a:t>
            </a:r>
            <a:r>
              <a:rPr sz="1400" spc="-10" dirty="0">
                <a:latin typeface="Arial"/>
                <a:cs typeface="Arial"/>
              </a:rPr>
              <a:t>creation</a:t>
            </a:r>
            <a:endParaRPr sz="1400">
              <a:latin typeface="Arial"/>
              <a:cs typeface="Arial"/>
            </a:endParaRPr>
          </a:p>
        </p:txBody>
      </p:sp>
      <p:sp>
        <p:nvSpPr>
          <p:cNvPr id="9" name="object 9"/>
          <p:cNvSpPr txBox="1"/>
          <p:nvPr/>
        </p:nvSpPr>
        <p:spPr>
          <a:xfrm>
            <a:off x="5401866" y="2525617"/>
            <a:ext cx="2082800" cy="285115"/>
          </a:xfrm>
          <a:prstGeom prst="rect">
            <a:avLst/>
          </a:prstGeom>
          <a:solidFill>
            <a:srgbClr val="84C9F9"/>
          </a:solidFill>
          <a:ln w="9525">
            <a:solidFill>
              <a:srgbClr val="000000"/>
            </a:solidFill>
          </a:ln>
        </p:spPr>
        <p:txBody>
          <a:bodyPr vert="horz" wrap="square" lIns="0" tIns="33655" rIns="0" bIns="0" rtlCol="0">
            <a:spAutoFit/>
          </a:bodyPr>
          <a:lstStyle/>
          <a:p>
            <a:pPr marL="532765">
              <a:lnSpc>
                <a:spcPct val="100000"/>
              </a:lnSpc>
              <a:spcBef>
                <a:spcPts val="265"/>
              </a:spcBef>
            </a:pPr>
            <a:r>
              <a:rPr sz="1400" dirty="0">
                <a:latin typeface="Arial"/>
                <a:cs typeface="Arial"/>
              </a:rPr>
              <a:t>Supply</a:t>
            </a:r>
            <a:r>
              <a:rPr sz="1400" spc="-20" dirty="0">
                <a:latin typeface="Arial"/>
                <a:cs typeface="Arial"/>
              </a:rPr>
              <a:t> </a:t>
            </a:r>
            <a:r>
              <a:rPr sz="1400" spc="-10" dirty="0">
                <a:latin typeface="Arial"/>
                <a:cs typeface="Arial"/>
              </a:rPr>
              <a:t>chain</a:t>
            </a:r>
            <a:endParaRPr sz="1400">
              <a:latin typeface="Arial"/>
              <a:cs typeface="Arial"/>
            </a:endParaRPr>
          </a:p>
        </p:txBody>
      </p:sp>
      <p:sp>
        <p:nvSpPr>
          <p:cNvPr id="10" name="object 10"/>
          <p:cNvSpPr txBox="1"/>
          <p:nvPr/>
        </p:nvSpPr>
        <p:spPr>
          <a:xfrm>
            <a:off x="5401866" y="3039967"/>
            <a:ext cx="2082800" cy="285115"/>
          </a:xfrm>
          <a:prstGeom prst="rect">
            <a:avLst/>
          </a:prstGeom>
          <a:solidFill>
            <a:srgbClr val="84C9F9"/>
          </a:solidFill>
          <a:ln w="9525">
            <a:solidFill>
              <a:srgbClr val="000000"/>
            </a:solidFill>
          </a:ln>
        </p:spPr>
        <p:txBody>
          <a:bodyPr vert="horz" wrap="square" lIns="0" tIns="34290" rIns="0" bIns="0" rtlCol="0">
            <a:spAutoFit/>
          </a:bodyPr>
          <a:lstStyle/>
          <a:p>
            <a:pPr marL="351155">
              <a:lnSpc>
                <a:spcPct val="100000"/>
              </a:lnSpc>
              <a:spcBef>
                <a:spcPts val="270"/>
              </a:spcBef>
            </a:pPr>
            <a:r>
              <a:rPr sz="1400" dirty="0">
                <a:latin typeface="Arial"/>
                <a:cs typeface="Arial"/>
              </a:rPr>
              <a:t>Operational</a:t>
            </a:r>
            <a:r>
              <a:rPr sz="1400" spc="-45" dirty="0">
                <a:latin typeface="Arial"/>
                <a:cs typeface="Arial"/>
              </a:rPr>
              <a:t> </a:t>
            </a:r>
            <a:r>
              <a:rPr sz="1400" spc="-20" dirty="0">
                <a:latin typeface="Arial"/>
                <a:cs typeface="Arial"/>
              </a:rPr>
              <a:t>costs</a:t>
            </a:r>
            <a:endParaRPr sz="1400">
              <a:latin typeface="Arial"/>
              <a:cs typeface="Arial"/>
            </a:endParaRPr>
          </a:p>
        </p:txBody>
      </p:sp>
      <p:sp>
        <p:nvSpPr>
          <p:cNvPr id="11" name="object 11"/>
          <p:cNvSpPr txBox="1"/>
          <p:nvPr/>
        </p:nvSpPr>
        <p:spPr>
          <a:xfrm>
            <a:off x="1234678" y="3078067"/>
            <a:ext cx="2020570" cy="285115"/>
          </a:xfrm>
          <a:prstGeom prst="rect">
            <a:avLst/>
          </a:prstGeom>
          <a:solidFill>
            <a:srgbClr val="84C9F9"/>
          </a:solidFill>
          <a:ln w="9525">
            <a:solidFill>
              <a:srgbClr val="000000"/>
            </a:solidFill>
          </a:ln>
        </p:spPr>
        <p:txBody>
          <a:bodyPr vert="horz" wrap="square" lIns="0" tIns="33019" rIns="0" bIns="0" rtlCol="0">
            <a:spAutoFit/>
          </a:bodyPr>
          <a:lstStyle/>
          <a:p>
            <a:pPr marL="147955">
              <a:lnSpc>
                <a:spcPct val="100000"/>
              </a:lnSpc>
              <a:spcBef>
                <a:spcPts val="259"/>
              </a:spcBef>
            </a:pPr>
            <a:r>
              <a:rPr sz="1400" dirty="0">
                <a:latin typeface="Arial"/>
                <a:cs typeface="Arial"/>
              </a:rPr>
              <a:t>Partner</a:t>
            </a:r>
            <a:r>
              <a:rPr sz="1400" spc="-35" dirty="0">
                <a:latin typeface="Arial"/>
                <a:cs typeface="Arial"/>
              </a:rPr>
              <a:t> </a:t>
            </a:r>
            <a:r>
              <a:rPr sz="1400" dirty="0">
                <a:latin typeface="Arial"/>
                <a:cs typeface="Arial"/>
              </a:rPr>
              <a:t>support</a:t>
            </a:r>
            <a:r>
              <a:rPr sz="1400" spc="-30" dirty="0">
                <a:latin typeface="Arial"/>
                <a:cs typeface="Arial"/>
              </a:rPr>
              <a:t> </a:t>
            </a:r>
            <a:r>
              <a:rPr sz="1400" spc="-10" dirty="0">
                <a:latin typeface="Arial"/>
                <a:cs typeface="Arial"/>
              </a:rPr>
              <a:t>levels</a:t>
            </a:r>
            <a:endParaRPr sz="1400">
              <a:latin typeface="Arial"/>
              <a:cs typeface="Arial"/>
            </a:endParaRPr>
          </a:p>
        </p:txBody>
      </p:sp>
      <p:sp>
        <p:nvSpPr>
          <p:cNvPr id="12" name="object 12"/>
          <p:cNvSpPr txBox="1"/>
          <p:nvPr/>
        </p:nvSpPr>
        <p:spPr>
          <a:xfrm>
            <a:off x="1234678" y="2623248"/>
            <a:ext cx="2020570" cy="285115"/>
          </a:xfrm>
          <a:prstGeom prst="rect">
            <a:avLst/>
          </a:prstGeom>
          <a:solidFill>
            <a:srgbClr val="84C9F9"/>
          </a:solidFill>
          <a:ln w="9525">
            <a:solidFill>
              <a:srgbClr val="000000"/>
            </a:solidFill>
          </a:ln>
        </p:spPr>
        <p:txBody>
          <a:bodyPr vert="horz" wrap="square" lIns="0" tIns="33655" rIns="0" bIns="0" rtlCol="0">
            <a:spAutoFit/>
          </a:bodyPr>
          <a:lstStyle/>
          <a:p>
            <a:pPr marL="290830">
              <a:lnSpc>
                <a:spcPct val="100000"/>
              </a:lnSpc>
              <a:spcBef>
                <a:spcPts val="265"/>
              </a:spcBef>
            </a:pPr>
            <a:r>
              <a:rPr sz="1400" dirty="0">
                <a:latin typeface="Arial"/>
                <a:cs typeface="Arial"/>
              </a:rPr>
              <a:t>Technology</a:t>
            </a:r>
            <a:r>
              <a:rPr sz="1400" spc="-25" dirty="0">
                <a:latin typeface="Arial"/>
                <a:cs typeface="Arial"/>
              </a:rPr>
              <a:t> </a:t>
            </a:r>
            <a:r>
              <a:rPr sz="1400" dirty="0">
                <a:latin typeface="Arial"/>
                <a:cs typeface="Arial"/>
              </a:rPr>
              <a:t>in</a:t>
            </a:r>
            <a:r>
              <a:rPr sz="1400" spc="-25" dirty="0">
                <a:latin typeface="Arial"/>
                <a:cs typeface="Arial"/>
              </a:rPr>
              <a:t> use</a:t>
            </a:r>
            <a:endParaRPr sz="1400">
              <a:latin typeface="Arial"/>
              <a:cs typeface="Arial"/>
            </a:endParaRPr>
          </a:p>
        </p:txBody>
      </p:sp>
      <p:sp>
        <p:nvSpPr>
          <p:cNvPr id="13" name="object 13"/>
          <p:cNvSpPr txBox="1"/>
          <p:nvPr/>
        </p:nvSpPr>
        <p:spPr>
          <a:xfrm>
            <a:off x="5401866" y="1958881"/>
            <a:ext cx="2082800" cy="285115"/>
          </a:xfrm>
          <a:prstGeom prst="rect">
            <a:avLst/>
          </a:prstGeom>
          <a:solidFill>
            <a:srgbClr val="84C9F9"/>
          </a:solidFill>
          <a:ln w="9525">
            <a:solidFill>
              <a:srgbClr val="000000"/>
            </a:solidFill>
          </a:ln>
        </p:spPr>
        <p:txBody>
          <a:bodyPr vert="horz" wrap="square" lIns="0" tIns="33020" rIns="0" bIns="0" rtlCol="0">
            <a:spAutoFit/>
          </a:bodyPr>
          <a:lstStyle/>
          <a:p>
            <a:pPr marL="325755">
              <a:lnSpc>
                <a:spcPct val="100000"/>
              </a:lnSpc>
              <a:spcBef>
                <a:spcPts val="260"/>
              </a:spcBef>
            </a:pPr>
            <a:r>
              <a:rPr sz="1400" dirty="0">
                <a:latin typeface="Arial"/>
                <a:cs typeface="Arial"/>
              </a:rPr>
              <a:t>Willingness</a:t>
            </a:r>
            <a:r>
              <a:rPr sz="1400" spc="-20" dirty="0">
                <a:latin typeface="Arial"/>
                <a:cs typeface="Arial"/>
              </a:rPr>
              <a:t> </a:t>
            </a:r>
            <a:r>
              <a:rPr sz="1400" dirty="0">
                <a:latin typeface="Arial"/>
                <a:cs typeface="Arial"/>
              </a:rPr>
              <a:t>to</a:t>
            </a:r>
            <a:r>
              <a:rPr sz="1400" spc="-15" dirty="0">
                <a:latin typeface="Arial"/>
                <a:cs typeface="Arial"/>
              </a:rPr>
              <a:t> </a:t>
            </a:r>
            <a:r>
              <a:rPr sz="1400" spc="-25" dirty="0">
                <a:latin typeface="Arial"/>
                <a:cs typeface="Arial"/>
              </a:rPr>
              <a:t>pay</a:t>
            </a:r>
            <a:endParaRPr sz="1400">
              <a:latin typeface="Arial"/>
              <a:cs typeface="Arial"/>
            </a:endParaRPr>
          </a:p>
        </p:txBody>
      </p:sp>
      <p:sp>
        <p:nvSpPr>
          <p:cNvPr id="14" name="object 14"/>
          <p:cNvSpPr txBox="1"/>
          <p:nvPr/>
        </p:nvSpPr>
        <p:spPr>
          <a:xfrm>
            <a:off x="3409402" y="3639235"/>
            <a:ext cx="1885950" cy="500380"/>
          </a:xfrm>
          <a:prstGeom prst="rect">
            <a:avLst/>
          </a:prstGeom>
          <a:solidFill>
            <a:srgbClr val="84C9F9"/>
          </a:solidFill>
          <a:ln w="9525">
            <a:solidFill>
              <a:srgbClr val="000000"/>
            </a:solidFill>
          </a:ln>
        </p:spPr>
        <p:txBody>
          <a:bodyPr vert="horz" wrap="square" lIns="0" tIns="35560" rIns="0" bIns="0" rtlCol="0">
            <a:spAutoFit/>
          </a:bodyPr>
          <a:lstStyle/>
          <a:p>
            <a:pPr algn="ctr">
              <a:lnSpc>
                <a:spcPts val="1630"/>
              </a:lnSpc>
              <a:spcBef>
                <a:spcPts val="280"/>
              </a:spcBef>
            </a:pPr>
            <a:r>
              <a:rPr sz="1400" dirty="0">
                <a:latin typeface="Arial"/>
                <a:cs typeface="Arial"/>
              </a:rPr>
              <a:t>Channel</a:t>
            </a:r>
            <a:r>
              <a:rPr sz="1400" spc="-25" dirty="0">
                <a:latin typeface="Arial"/>
                <a:cs typeface="Arial"/>
              </a:rPr>
              <a:t> </a:t>
            </a:r>
            <a:r>
              <a:rPr sz="1400" spc="-10" dirty="0">
                <a:latin typeface="Arial"/>
                <a:cs typeface="Arial"/>
              </a:rPr>
              <a:t>effectiveness</a:t>
            </a:r>
            <a:endParaRPr sz="1400">
              <a:latin typeface="Arial"/>
              <a:cs typeface="Arial"/>
            </a:endParaRPr>
          </a:p>
          <a:p>
            <a:pPr algn="ctr">
              <a:lnSpc>
                <a:spcPts val="1630"/>
              </a:lnSpc>
            </a:pPr>
            <a:r>
              <a:rPr sz="1400" dirty="0">
                <a:latin typeface="Arial"/>
                <a:cs typeface="Arial"/>
              </a:rPr>
              <a:t>/</a:t>
            </a:r>
            <a:r>
              <a:rPr sz="1400" spc="-5" dirty="0">
                <a:latin typeface="Arial"/>
                <a:cs typeface="Arial"/>
              </a:rPr>
              <a:t> </a:t>
            </a:r>
            <a:r>
              <a:rPr sz="1400" spc="-10" dirty="0">
                <a:latin typeface="Arial"/>
                <a:cs typeface="Arial"/>
              </a:rPr>
              <a:t>efficiency</a:t>
            </a:r>
            <a:endParaRPr sz="1400">
              <a:latin typeface="Arial"/>
              <a:cs typeface="Arial"/>
            </a:endParaRPr>
          </a:p>
        </p:txBody>
      </p:sp>
      <p:sp>
        <p:nvSpPr>
          <p:cNvPr id="15" name="object 15"/>
          <p:cNvSpPr/>
          <p:nvPr/>
        </p:nvSpPr>
        <p:spPr>
          <a:xfrm>
            <a:off x="3255188" y="1783905"/>
            <a:ext cx="2146935" cy="1855470"/>
          </a:xfrm>
          <a:custGeom>
            <a:avLst/>
            <a:gdLst/>
            <a:ahLst/>
            <a:cxnLst/>
            <a:rect l="l" t="t" r="r" b="b"/>
            <a:pathLst>
              <a:path w="2146935" h="1855470">
                <a:moveTo>
                  <a:pt x="491705" y="954303"/>
                </a:moveTo>
                <a:lnTo>
                  <a:pt x="488848" y="953071"/>
                </a:lnTo>
                <a:lnTo>
                  <a:pt x="413512" y="920483"/>
                </a:lnTo>
                <a:lnTo>
                  <a:pt x="415353" y="953770"/>
                </a:lnTo>
                <a:lnTo>
                  <a:pt x="75819" y="972629"/>
                </a:lnTo>
                <a:lnTo>
                  <a:pt x="73977" y="939342"/>
                </a:lnTo>
                <a:lnTo>
                  <a:pt x="0" y="981608"/>
                </a:lnTo>
                <a:lnTo>
                  <a:pt x="78193" y="1015428"/>
                </a:lnTo>
                <a:lnTo>
                  <a:pt x="76390" y="982840"/>
                </a:lnTo>
                <a:lnTo>
                  <a:pt x="76352" y="982141"/>
                </a:lnTo>
                <a:lnTo>
                  <a:pt x="415886" y="963282"/>
                </a:lnTo>
                <a:lnTo>
                  <a:pt x="417728" y="996569"/>
                </a:lnTo>
                <a:lnTo>
                  <a:pt x="491705" y="954303"/>
                </a:lnTo>
                <a:close/>
              </a:path>
              <a:path w="2146935" h="1855470">
                <a:moveTo>
                  <a:pt x="666115" y="1363929"/>
                </a:moveTo>
                <a:lnTo>
                  <a:pt x="586244" y="1334312"/>
                </a:lnTo>
                <a:lnTo>
                  <a:pt x="589851" y="1367459"/>
                </a:lnTo>
                <a:lnTo>
                  <a:pt x="75349" y="1423543"/>
                </a:lnTo>
                <a:lnTo>
                  <a:pt x="71742" y="1390396"/>
                </a:lnTo>
                <a:lnTo>
                  <a:pt x="114" y="1436535"/>
                </a:lnTo>
                <a:lnTo>
                  <a:pt x="79997" y="1466151"/>
                </a:lnTo>
                <a:lnTo>
                  <a:pt x="76542" y="1434388"/>
                </a:lnTo>
                <a:lnTo>
                  <a:pt x="76390" y="1433004"/>
                </a:lnTo>
                <a:lnTo>
                  <a:pt x="590880" y="1376921"/>
                </a:lnTo>
                <a:lnTo>
                  <a:pt x="594499" y="1410068"/>
                </a:lnTo>
                <a:lnTo>
                  <a:pt x="662787" y="1366075"/>
                </a:lnTo>
                <a:lnTo>
                  <a:pt x="666115" y="1363929"/>
                </a:lnTo>
                <a:close/>
              </a:path>
              <a:path w="2146935" h="1855470">
                <a:moveTo>
                  <a:pt x="666115" y="544677"/>
                </a:moveTo>
                <a:lnTo>
                  <a:pt x="657237" y="538022"/>
                </a:lnTo>
                <a:lnTo>
                  <a:pt x="597954" y="493572"/>
                </a:lnTo>
                <a:lnTo>
                  <a:pt x="591997" y="526376"/>
                </a:lnTo>
                <a:lnTo>
                  <a:pt x="82842" y="433908"/>
                </a:lnTo>
                <a:lnTo>
                  <a:pt x="83261" y="431634"/>
                </a:lnTo>
                <a:lnTo>
                  <a:pt x="88798" y="401104"/>
                </a:lnTo>
                <a:lnTo>
                  <a:pt x="7023" y="424980"/>
                </a:lnTo>
                <a:lnTo>
                  <a:pt x="75184" y="476084"/>
                </a:lnTo>
                <a:lnTo>
                  <a:pt x="81140" y="443280"/>
                </a:lnTo>
                <a:lnTo>
                  <a:pt x="590296" y="535749"/>
                </a:lnTo>
                <a:lnTo>
                  <a:pt x="584339" y="568553"/>
                </a:lnTo>
                <a:lnTo>
                  <a:pt x="666115" y="544677"/>
                </a:lnTo>
                <a:close/>
              </a:path>
              <a:path w="2146935" h="1855470">
                <a:moveTo>
                  <a:pt x="1132840" y="1777873"/>
                </a:moveTo>
                <a:lnTo>
                  <a:pt x="1099515" y="1778889"/>
                </a:lnTo>
                <a:lnTo>
                  <a:pt x="1094308" y="1609623"/>
                </a:lnTo>
                <a:lnTo>
                  <a:pt x="1127633" y="1608594"/>
                </a:lnTo>
                <a:lnTo>
                  <a:pt x="1121333" y="1596923"/>
                </a:lnTo>
                <a:lnTo>
                  <a:pt x="1087208" y="1533601"/>
                </a:lnTo>
                <a:lnTo>
                  <a:pt x="1051471" y="1610944"/>
                </a:lnTo>
                <a:lnTo>
                  <a:pt x="1084783" y="1609915"/>
                </a:lnTo>
                <a:lnTo>
                  <a:pt x="1090002" y="1779193"/>
                </a:lnTo>
                <a:lnTo>
                  <a:pt x="1056678" y="1780209"/>
                </a:lnTo>
                <a:lnTo>
                  <a:pt x="1097102" y="1855203"/>
                </a:lnTo>
                <a:lnTo>
                  <a:pt x="1126363" y="1791881"/>
                </a:lnTo>
                <a:lnTo>
                  <a:pt x="1132840" y="1777873"/>
                </a:lnTo>
                <a:close/>
              </a:path>
              <a:path w="2146935" h="1855470">
                <a:moveTo>
                  <a:pt x="1133182" y="77177"/>
                </a:moveTo>
                <a:lnTo>
                  <a:pt x="1126718" y="63360"/>
                </a:lnTo>
                <a:lnTo>
                  <a:pt x="1097102" y="0"/>
                </a:lnTo>
                <a:lnTo>
                  <a:pt x="1057008" y="75171"/>
                </a:lnTo>
                <a:lnTo>
                  <a:pt x="1090333" y="76047"/>
                </a:lnTo>
                <a:lnTo>
                  <a:pt x="1084453" y="298704"/>
                </a:lnTo>
                <a:lnTo>
                  <a:pt x="1051128" y="297827"/>
                </a:lnTo>
                <a:lnTo>
                  <a:pt x="1087208" y="375005"/>
                </a:lnTo>
                <a:lnTo>
                  <a:pt x="1120990" y="311658"/>
                </a:lnTo>
                <a:lnTo>
                  <a:pt x="1127302" y="299834"/>
                </a:lnTo>
                <a:lnTo>
                  <a:pt x="1093978" y="298958"/>
                </a:lnTo>
                <a:lnTo>
                  <a:pt x="1099858" y="76301"/>
                </a:lnTo>
                <a:lnTo>
                  <a:pt x="1133182" y="77177"/>
                </a:lnTo>
                <a:close/>
              </a:path>
              <a:path w="2146935" h="1855470">
                <a:moveTo>
                  <a:pt x="2143620" y="1399755"/>
                </a:moveTo>
                <a:lnTo>
                  <a:pt x="2083015" y="1399755"/>
                </a:lnTo>
                <a:lnTo>
                  <a:pt x="2070303" y="1399755"/>
                </a:lnTo>
                <a:lnTo>
                  <a:pt x="2068537" y="1432369"/>
                </a:lnTo>
                <a:lnTo>
                  <a:pt x="2143620" y="1399755"/>
                </a:lnTo>
                <a:close/>
              </a:path>
              <a:path w="2146935" h="1855470">
                <a:moveTo>
                  <a:pt x="2146681" y="1398435"/>
                </a:moveTo>
                <a:lnTo>
                  <a:pt x="2072652" y="1356271"/>
                </a:lnTo>
                <a:lnTo>
                  <a:pt x="2070849" y="1389570"/>
                </a:lnTo>
                <a:lnTo>
                  <a:pt x="1584629" y="1363294"/>
                </a:lnTo>
                <a:lnTo>
                  <a:pt x="1584667" y="1362608"/>
                </a:lnTo>
                <a:lnTo>
                  <a:pt x="1586433" y="1329994"/>
                </a:lnTo>
                <a:lnTo>
                  <a:pt x="1508290" y="1363929"/>
                </a:lnTo>
                <a:lnTo>
                  <a:pt x="1582318" y="1406093"/>
                </a:lnTo>
                <a:lnTo>
                  <a:pt x="1584121" y="1372806"/>
                </a:lnTo>
                <a:lnTo>
                  <a:pt x="2070341" y="1399082"/>
                </a:lnTo>
                <a:lnTo>
                  <a:pt x="2083041" y="1399082"/>
                </a:lnTo>
                <a:lnTo>
                  <a:pt x="2145195" y="1399082"/>
                </a:lnTo>
                <a:lnTo>
                  <a:pt x="2146681" y="1398435"/>
                </a:lnTo>
                <a:close/>
              </a:path>
              <a:path w="2146935" h="1855470">
                <a:moveTo>
                  <a:pt x="2146681" y="317284"/>
                </a:moveTo>
                <a:lnTo>
                  <a:pt x="2062124" y="306959"/>
                </a:lnTo>
                <a:lnTo>
                  <a:pt x="2073300" y="338366"/>
                </a:lnTo>
                <a:lnTo>
                  <a:pt x="1578470" y="514629"/>
                </a:lnTo>
                <a:lnTo>
                  <a:pt x="1567281" y="483222"/>
                </a:lnTo>
                <a:lnTo>
                  <a:pt x="1508290" y="544677"/>
                </a:lnTo>
                <a:lnTo>
                  <a:pt x="1592846" y="555002"/>
                </a:lnTo>
                <a:lnTo>
                  <a:pt x="1583182" y="527862"/>
                </a:lnTo>
                <a:lnTo>
                  <a:pt x="1581670" y="523595"/>
                </a:lnTo>
                <a:lnTo>
                  <a:pt x="2076500" y="347332"/>
                </a:lnTo>
                <a:lnTo>
                  <a:pt x="2087689" y="378739"/>
                </a:lnTo>
                <a:lnTo>
                  <a:pt x="2130539" y="334098"/>
                </a:lnTo>
                <a:lnTo>
                  <a:pt x="2146681" y="317284"/>
                </a:lnTo>
                <a:close/>
              </a:path>
              <a:path w="2146935" h="1855470">
                <a:moveTo>
                  <a:pt x="2146808" y="884110"/>
                </a:moveTo>
                <a:lnTo>
                  <a:pt x="2065756" y="857834"/>
                </a:lnTo>
                <a:lnTo>
                  <a:pt x="2070747" y="890790"/>
                </a:lnTo>
                <a:lnTo>
                  <a:pt x="1757337" y="938199"/>
                </a:lnTo>
                <a:lnTo>
                  <a:pt x="1752346" y="905243"/>
                </a:lnTo>
                <a:lnTo>
                  <a:pt x="1682699" y="954303"/>
                </a:lnTo>
                <a:lnTo>
                  <a:pt x="1763750" y="980579"/>
                </a:lnTo>
                <a:lnTo>
                  <a:pt x="1759051" y="949515"/>
                </a:lnTo>
                <a:lnTo>
                  <a:pt x="1758759" y="947623"/>
                </a:lnTo>
                <a:lnTo>
                  <a:pt x="2072170" y="900214"/>
                </a:lnTo>
                <a:lnTo>
                  <a:pt x="2077161" y="933170"/>
                </a:lnTo>
                <a:lnTo>
                  <a:pt x="2140000" y="888898"/>
                </a:lnTo>
                <a:lnTo>
                  <a:pt x="2146808" y="884110"/>
                </a:lnTo>
                <a:close/>
              </a:path>
            </a:pathLst>
          </a:custGeom>
          <a:solidFill>
            <a:srgbClr val="058DC7"/>
          </a:solidFill>
        </p:spPr>
        <p:txBody>
          <a:bodyPr wrap="square" lIns="0" tIns="0" rIns="0" bIns="0" rtlCol="0"/>
          <a:lstStyle/>
          <a:p>
            <a:endParaRPr/>
          </a:p>
        </p:txBody>
      </p:sp>
      <p:sp>
        <p:nvSpPr>
          <p:cNvPr id="17" name="object 10">
            <a:extLst>
              <a:ext uri="{FF2B5EF4-FFF2-40B4-BE49-F238E27FC236}">
                <a16:creationId xmlns:a16="http://schemas.microsoft.com/office/drawing/2014/main" id="{14804141-AE2B-A043-8D20-54CCEE456D77}"/>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23</a:t>
            </a:fld>
            <a:endParaRPr spc="-25" dirty="0">
              <a:latin typeface="Stanley Regular" panose="02050506080406020003" pitchFamily="18"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285750"/>
            <a:ext cx="8801730" cy="505267"/>
          </a:xfrm>
          <a:prstGeom prst="rect">
            <a:avLst/>
          </a:prstGeom>
        </p:spPr>
        <p:txBody>
          <a:bodyPr vert="horz" wrap="square" lIns="0" tIns="12700" rIns="0" bIns="0" rtlCol="0">
            <a:spAutoFit/>
          </a:bodyPr>
          <a:lstStyle/>
          <a:p>
            <a:pPr marL="1593850">
              <a:lnSpc>
                <a:spcPct val="100000"/>
              </a:lnSpc>
              <a:spcBef>
                <a:spcPts val="100"/>
              </a:spcBef>
            </a:pPr>
            <a:r>
              <a:rPr sz="3200" dirty="0">
                <a:solidFill>
                  <a:srgbClr val="000000"/>
                </a:solidFill>
                <a:latin typeface="Arial"/>
                <a:cs typeface="Arial"/>
              </a:rPr>
              <a:t>6</a:t>
            </a:r>
            <a:r>
              <a:rPr sz="3200" spc="-15" dirty="0">
                <a:solidFill>
                  <a:srgbClr val="000000"/>
                </a:solidFill>
                <a:latin typeface="Arial"/>
                <a:cs typeface="Arial"/>
              </a:rPr>
              <a:t> </a:t>
            </a:r>
            <a:r>
              <a:rPr sz="3200" dirty="0">
                <a:solidFill>
                  <a:srgbClr val="000000"/>
                </a:solidFill>
                <a:latin typeface="Arial"/>
                <a:cs typeface="Arial"/>
              </a:rPr>
              <a:t>Sources</a:t>
            </a:r>
            <a:r>
              <a:rPr sz="3200" spc="-15" dirty="0">
                <a:solidFill>
                  <a:srgbClr val="000000"/>
                </a:solidFill>
                <a:latin typeface="Arial"/>
                <a:cs typeface="Arial"/>
              </a:rPr>
              <a:t> </a:t>
            </a:r>
            <a:r>
              <a:rPr sz="3200" dirty="0">
                <a:solidFill>
                  <a:srgbClr val="000000"/>
                </a:solidFill>
                <a:latin typeface="Arial"/>
                <a:cs typeface="Arial"/>
              </a:rPr>
              <a:t>of</a:t>
            </a:r>
            <a:r>
              <a:rPr sz="3200" spc="-15" dirty="0">
                <a:solidFill>
                  <a:srgbClr val="000000"/>
                </a:solidFill>
                <a:latin typeface="Arial"/>
                <a:cs typeface="Arial"/>
              </a:rPr>
              <a:t> </a:t>
            </a:r>
            <a:r>
              <a:rPr sz="3200" dirty="0">
                <a:solidFill>
                  <a:srgbClr val="000000"/>
                </a:solidFill>
                <a:latin typeface="Arial"/>
                <a:cs typeface="Arial"/>
              </a:rPr>
              <a:t>Resistance</a:t>
            </a:r>
            <a:r>
              <a:rPr sz="3200" spc="-15" dirty="0">
                <a:solidFill>
                  <a:srgbClr val="000000"/>
                </a:solidFill>
                <a:latin typeface="Arial"/>
                <a:cs typeface="Arial"/>
              </a:rPr>
              <a:t> </a:t>
            </a:r>
            <a:r>
              <a:rPr sz="3200" dirty="0">
                <a:solidFill>
                  <a:srgbClr val="000000"/>
                </a:solidFill>
                <a:latin typeface="Arial"/>
                <a:cs typeface="Arial"/>
              </a:rPr>
              <a:t>to</a:t>
            </a:r>
            <a:r>
              <a:rPr sz="3200" spc="-15" dirty="0">
                <a:solidFill>
                  <a:srgbClr val="000000"/>
                </a:solidFill>
                <a:latin typeface="Arial"/>
                <a:cs typeface="Arial"/>
              </a:rPr>
              <a:t> </a:t>
            </a:r>
            <a:r>
              <a:rPr sz="3200" spc="-10" dirty="0">
                <a:solidFill>
                  <a:srgbClr val="000000"/>
                </a:solidFill>
                <a:latin typeface="Arial"/>
                <a:cs typeface="Arial"/>
              </a:rPr>
              <a:t>Innovation</a:t>
            </a:r>
            <a:endParaRPr sz="3200" dirty="0">
              <a:latin typeface="Arial"/>
              <a:cs typeface="Arial"/>
            </a:endParaRPr>
          </a:p>
        </p:txBody>
      </p:sp>
      <p:sp>
        <p:nvSpPr>
          <p:cNvPr id="3" name="object 3"/>
          <p:cNvSpPr txBox="1"/>
          <p:nvPr/>
        </p:nvSpPr>
        <p:spPr>
          <a:xfrm>
            <a:off x="574034" y="1071371"/>
            <a:ext cx="7616190" cy="3485185"/>
          </a:xfrm>
          <a:prstGeom prst="rect">
            <a:avLst/>
          </a:prstGeom>
        </p:spPr>
        <p:txBody>
          <a:bodyPr vert="horz" wrap="square" lIns="0" tIns="9525" rIns="0" bIns="0" rtlCol="0">
            <a:spAutoFit/>
          </a:bodyPr>
          <a:lstStyle/>
          <a:p>
            <a:pPr marL="266065" marR="109855" indent="-254000">
              <a:lnSpc>
                <a:spcPct val="101400"/>
              </a:lnSpc>
              <a:spcBef>
                <a:spcPts val="75"/>
              </a:spcBef>
              <a:buAutoNum type="arabicPeriod"/>
              <a:tabLst>
                <a:tab pos="266700" algn="l"/>
              </a:tabLst>
            </a:pPr>
            <a:r>
              <a:rPr sz="1400" b="1" dirty="0">
                <a:latin typeface="Trebuchet MS"/>
                <a:cs typeface="Trebuchet MS"/>
              </a:rPr>
              <a:t>Fear</a:t>
            </a:r>
            <a:r>
              <a:rPr sz="1400" b="1" spc="-20" dirty="0">
                <a:latin typeface="Trebuchet MS"/>
                <a:cs typeface="Trebuchet MS"/>
              </a:rPr>
              <a:t> </a:t>
            </a:r>
            <a:r>
              <a:rPr sz="1400" b="1" dirty="0">
                <a:latin typeface="Trebuchet MS"/>
                <a:cs typeface="Trebuchet MS"/>
              </a:rPr>
              <a:t>of</a:t>
            </a:r>
            <a:r>
              <a:rPr sz="1400" b="1" spc="-15" dirty="0">
                <a:latin typeface="Trebuchet MS"/>
                <a:cs typeface="Trebuchet MS"/>
              </a:rPr>
              <a:t> </a:t>
            </a:r>
            <a:r>
              <a:rPr sz="1400" b="1" dirty="0">
                <a:latin typeface="Trebuchet MS"/>
                <a:cs typeface="Trebuchet MS"/>
              </a:rPr>
              <a:t>Chaos:</a:t>
            </a:r>
            <a:r>
              <a:rPr sz="1400" b="1" spc="-10" dirty="0">
                <a:latin typeface="Trebuchet MS"/>
                <a:cs typeface="Trebuchet MS"/>
              </a:rPr>
              <a:t> </a:t>
            </a:r>
            <a:r>
              <a:rPr sz="1400" dirty="0">
                <a:latin typeface="Trebuchet MS"/>
                <a:cs typeface="Trebuchet MS"/>
              </a:rPr>
              <a:t>Lean</a:t>
            </a:r>
            <a:r>
              <a:rPr sz="1400" spc="5" dirty="0">
                <a:latin typeface="Trebuchet MS"/>
                <a:cs typeface="Trebuchet MS"/>
              </a:rPr>
              <a:t> </a:t>
            </a:r>
            <a:r>
              <a:rPr sz="1400" dirty="0">
                <a:latin typeface="Trebuchet MS"/>
                <a:cs typeface="Trebuchet MS"/>
              </a:rPr>
              <a:t>Learning</a:t>
            </a:r>
            <a:r>
              <a:rPr sz="1400" spc="-5" dirty="0">
                <a:latin typeface="Trebuchet MS"/>
                <a:cs typeface="Trebuchet MS"/>
              </a:rPr>
              <a:t> </a:t>
            </a:r>
            <a:r>
              <a:rPr sz="1400" dirty="0">
                <a:latin typeface="Trebuchet MS"/>
                <a:cs typeface="Trebuchet MS"/>
              </a:rPr>
              <a:t>Loops, </a:t>
            </a:r>
            <a:r>
              <a:rPr sz="1400" spc="95" dirty="0">
                <a:latin typeface="Trebuchet MS"/>
                <a:cs typeface="Trebuchet MS"/>
              </a:rPr>
              <a:t>a</a:t>
            </a:r>
            <a:r>
              <a:rPr sz="1400" dirty="0">
                <a:latin typeface="Trebuchet MS"/>
                <a:cs typeface="Trebuchet MS"/>
              </a:rPr>
              <a:t> </a:t>
            </a:r>
            <a:r>
              <a:rPr sz="1400" spc="-55" dirty="0">
                <a:latin typeface="Trebuchet MS"/>
                <a:cs typeface="Trebuchet MS"/>
              </a:rPr>
              <a:t>key,</a:t>
            </a:r>
            <a:r>
              <a:rPr sz="1400" spc="-5" dirty="0">
                <a:latin typeface="Trebuchet MS"/>
                <a:cs typeface="Trebuchet MS"/>
              </a:rPr>
              <a:t> </a:t>
            </a:r>
            <a:r>
              <a:rPr sz="1400" dirty="0">
                <a:latin typeface="Trebuchet MS"/>
                <a:cs typeface="Trebuchet MS"/>
              </a:rPr>
              <a:t>knowledge-</a:t>
            </a:r>
            <a:r>
              <a:rPr sz="1400" spc="-10" dirty="0">
                <a:latin typeface="Trebuchet MS"/>
                <a:cs typeface="Trebuchet MS"/>
              </a:rPr>
              <a:t>gathering</a:t>
            </a:r>
            <a:r>
              <a:rPr sz="1400" spc="-5" dirty="0">
                <a:latin typeface="Trebuchet MS"/>
                <a:cs typeface="Trebuchet MS"/>
              </a:rPr>
              <a:t> </a:t>
            </a:r>
            <a:r>
              <a:rPr sz="1400" spc="-25" dirty="0">
                <a:latin typeface="Trebuchet MS"/>
                <a:cs typeface="Trebuchet MS"/>
              </a:rPr>
              <a:t>element</a:t>
            </a:r>
            <a:r>
              <a:rPr sz="1400" dirty="0">
                <a:latin typeface="Trebuchet MS"/>
                <a:cs typeface="Trebuchet MS"/>
              </a:rPr>
              <a:t> </a:t>
            </a:r>
            <a:r>
              <a:rPr sz="1400" spc="-65" dirty="0">
                <a:latin typeface="Trebuchet MS"/>
                <a:cs typeface="Trebuchet MS"/>
              </a:rPr>
              <a:t>in</a:t>
            </a:r>
            <a:r>
              <a:rPr sz="1400" spc="10" dirty="0">
                <a:latin typeface="Trebuchet MS"/>
                <a:cs typeface="Trebuchet MS"/>
              </a:rPr>
              <a:t> </a:t>
            </a:r>
            <a:r>
              <a:rPr sz="1400" dirty="0">
                <a:latin typeface="Trebuchet MS"/>
                <a:cs typeface="Trebuchet MS"/>
              </a:rPr>
              <a:t>Lean</a:t>
            </a:r>
            <a:r>
              <a:rPr sz="1400" spc="10" dirty="0">
                <a:latin typeface="Trebuchet MS"/>
                <a:cs typeface="Trebuchet MS"/>
              </a:rPr>
              <a:t> </a:t>
            </a:r>
            <a:r>
              <a:rPr sz="1400" spc="-10" dirty="0">
                <a:latin typeface="Trebuchet MS"/>
                <a:cs typeface="Trebuchet MS"/>
              </a:rPr>
              <a:t>Startup, </a:t>
            </a:r>
            <a:r>
              <a:rPr sz="1400" spc="65" dirty="0">
                <a:latin typeface="Trebuchet MS"/>
                <a:cs typeface="Trebuchet MS"/>
              </a:rPr>
              <a:t>can</a:t>
            </a:r>
            <a:r>
              <a:rPr sz="1400" spc="-55" dirty="0">
                <a:latin typeface="Trebuchet MS"/>
                <a:cs typeface="Trebuchet MS"/>
              </a:rPr>
              <a:t> </a:t>
            </a:r>
            <a:r>
              <a:rPr sz="1400" dirty="0">
                <a:latin typeface="Trebuchet MS"/>
                <a:cs typeface="Trebuchet MS"/>
              </a:rPr>
              <a:t>lead</a:t>
            </a:r>
            <a:r>
              <a:rPr sz="1400" spc="-55" dirty="0">
                <a:latin typeface="Trebuchet MS"/>
                <a:cs typeface="Trebuchet MS"/>
              </a:rPr>
              <a:t> to </a:t>
            </a:r>
            <a:r>
              <a:rPr sz="1400" spc="-10" dirty="0">
                <a:latin typeface="Trebuchet MS"/>
                <a:cs typeface="Trebuchet MS"/>
              </a:rPr>
              <a:t>fears</a:t>
            </a:r>
            <a:r>
              <a:rPr sz="1400" spc="-60" dirty="0">
                <a:latin typeface="Trebuchet MS"/>
                <a:cs typeface="Trebuchet MS"/>
              </a:rPr>
              <a:t> </a:t>
            </a:r>
            <a:r>
              <a:rPr sz="1400" spc="-40" dirty="0">
                <a:latin typeface="Trebuchet MS"/>
                <a:cs typeface="Trebuchet MS"/>
              </a:rPr>
              <a:t>of</a:t>
            </a:r>
            <a:r>
              <a:rPr sz="1400" spc="-55" dirty="0">
                <a:latin typeface="Trebuchet MS"/>
                <a:cs typeface="Trebuchet MS"/>
              </a:rPr>
              <a:t> </a:t>
            </a:r>
            <a:r>
              <a:rPr sz="1400" spc="50" dirty="0">
                <a:latin typeface="Trebuchet MS"/>
                <a:cs typeface="Trebuchet MS"/>
              </a:rPr>
              <a:t>an</a:t>
            </a:r>
            <a:r>
              <a:rPr sz="1400" spc="-55" dirty="0">
                <a:latin typeface="Trebuchet MS"/>
                <a:cs typeface="Trebuchet MS"/>
              </a:rPr>
              <a:t> </a:t>
            </a:r>
            <a:r>
              <a:rPr sz="1400" spc="50" dirty="0">
                <a:latin typeface="Trebuchet MS"/>
                <a:cs typeface="Trebuchet MS"/>
              </a:rPr>
              <a:t>unmanaged</a:t>
            </a:r>
            <a:r>
              <a:rPr sz="1400" spc="-55" dirty="0">
                <a:latin typeface="Trebuchet MS"/>
                <a:cs typeface="Trebuchet MS"/>
              </a:rPr>
              <a:t> </a:t>
            </a:r>
            <a:r>
              <a:rPr sz="1400" spc="-25" dirty="0">
                <a:latin typeface="Trebuchet MS"/>
                <a:cs typeface="Trebuchet MS"/>
              </a:rPr>
              <a:t>innovation</a:t>
            </a:r>
            <a:r>
              <a:rPr sz="1400" spc="-50" dirty="0">
                <a:latin typeface="Trebuchet MS"/>
                <a:cs typeface="Trebuchet MS"/>
              </a:rPr>
              <a:t> </a:t>
            </a:r>
            <a:r>
              <a:rPr sz="1400" spc="-10" dirty="0">
                <a:latin typeface="Trebuchet MS"/>
                <a:cs typeface="Trebuchet MS"/>
              </a:rPr>
              <a:t>process</a:t>
            </a:r>
            <a:endParaRPr sz="1400" dirty="0">
              <a:latin typeface="Trebuchet MS"/>
              <a:cs typeface="Trebuchet MS"/>
            </a:endParaRPr>
          </a:p>
          <a:p>
            <a:pPr>
              <a:lnSpc>
                <a:spcPct val="100000"/>
              </a:lnSpc>
              <a:spcBef>
                <a:spcPts val="55"/>
              </a:spcBef>
              <a:buFont typeface="Trebuchet MS"/>
              <a:buAutoNum type="arabicPeriod"/>
            </a:pPr>
            <a:endParaRPr sz="1400" dirty="0">
              <a:latin typeface="Trebuchet MS"/>
              <a:cs typeface="Trebuchet MS"/>
            </a:endParaRPr>
          </a:p>
          <a:p>
            <a:pPr marL="266065" marR="5080" indent="-254000">
              <a:lnSpc>
                <a:spcPct val="101400"/>
              </a:lnSpc>
              <a:buAutoNum type="arabicPeriod"/>
              <a:tabLst>
                <a:tab pos="266700" algn="l"/>
              </a:tabLst>
            </a:pPr>
            <a:r>
              <a:rPr sz="1400" b="1" dirty="0">
                <a:latin typeface="Trebuchet MS"/>
                <a:cs typeface="Trebuchet MS"/>
              </a:rPr>
              <a:t>Fear</a:t>
            </a:r>
            <a:r>
              <a:rPr sz="1400" b="1" spc="-50" dirty="0">
                <a:latin typeface="Trebuchet MS"/>
                <a:cs typeface="Trebuchet MS"/>
              </a:rPr>
              <a:t> </a:t>
            </a:r>
            <a:r>
              <a:rPr sz="1400" b="1" dirty="0">
                <a:latin typeface="Trebuchet MS"/>
                <a:cs typeface="Trebuchet MS"/>
              </a:rPr>
              <a:t>of</a:t>
            </a:r>
            <a:r>
              <a:rPr sz="1400" b="1" spc="-45" dirty="0">
                <a:latin typeface="Trebuchet MS"/>
                <a:cs typeface="Trebuchet MS"/>
              </a:rPr>
              <a:t> </a:t>
            </a:r>
            <a:r>
              <a:rPr sz="1400" b="1" spc="-10" dirty="0">
                <a:latin typeface="Trebuchet MS"/>
                <a:cs typeface="Trebuchet MS"/>
              </a:rPr>
              <a:t>Disruption:</a:t>
            </a:r>
            <a:r>
              <a:rPr sz="1400" b="1" spc="-40" dirty="0">
                <a:latin typeface="Trebuchet MS"/>
                <a:cs typeface="Trebuchet MS"/>
              </a:rPr>
              <a:t> </a:t>
            </a:r>
            <a:r>
              <a:rPr sz="1400" spc="-25" dirty="0">
                <a:latin typeface="Trebuchet MS"/>
                <a:cs typeface="Trebuchet MS"/>
              </a:rPr>
              <a:t>Creation </a:t>
            </a:r>
            <a:r>
              <a:rPr sz="1400" spc="-40" dirty="0">
                <a:latin typeface="Trebuchet MS"/>
                <a:cs typeface="Trebuchet MS"/>
              </a:rPr>
              <a:t>of</a:t>
            </a:r>
            <a:r>
              <a:rPr sz="1400" spc="-30" dirty="0">
                <a:latin typeface="Trebuchet MS"/>
                <a:cs typeface="Trebuchet MS"/>
              </a:rPr>
              <a:t> </a:t>
            </a:r>
            <a:r>
              <a:rPr sz="1400" dirty="0">
                <a:latin typeface="Trebuchet MS"/>
                <a:cs typeface="Trebuchet MS"/>
              </a:rPr>
              <a:t>Minimum</a:t>
            </a:r>
            <a:r>
              <a:rPr sz="1400" spc="-35" dirty="0">
                <a:latin typeface="Trebuchet MS"/>
                <a:cs typeface="Trebuchet MS"/>
              </a:rPr>
              <a:t> </a:t>
            </a:r>
            <a:r>
              <a:rPr sz="1400" dirty="0">
                <a:latin typeface="Trebuchet MS"/>
                <a:cs typeface="Trebuchet MS"/>
              </a:rPr>
              <a:t>Viable</a:t>
            </a:r>
            <a:r>
              <a:rPr sz="1400" spc="-25" dirty="0">
                <a:latin typeface="Trebuchet MS"/>
                <a:cs typeface="Trebuchet MS"/>
              </a:rPr>
              <a:t> </a:t>
            </a:r>
            <a:r>
              <a:rPr sz="1400" dirty="0">
                <a:latin typeface="Trebuchet MS"/>
                <a:cs typeface="Trebuchet MS"/>
              </a:rPr>
              <a:t>Products</a:t>
            </a:r>
            <a:r>
              <a:rPr sz="1400" spc="-35" dirty="0">
                <a:latin typeface="Trebuchet MS"/>
                <a:cs typeface="Trebuchet MS"/>
              </a:rPr>
              <a:t> (MVPs), </a:t>
            </a:r>
            <a:r>
              <a:rPr sz="1400" spc="-20" dirty="0">
                <a:latin typeface="Trebuchet MS"/>
                <a:cs typeface="Trebuchet MS"/>
              </a:rPr>
              <a:t>another</a:t>
            </a:r>
            <a:r>
              <a:rPr sz="1400" spc="-35" dirty="0">
                <a:latin typeface="Trebuchet MS"/>
                <a:cs typeface="Trebuchet MS"/>
              </a:rPr>
              <a:t> </a:t>
            </a:r>
            <a:r>
              <a:rPr sz="1400" dirty="0">
                <a:latin typeface="Trebuchet MS"/>
                <a:cs typeface="Trebuchet MS"/>
              </a:rPr>
              <a:t>Lean</a:t>
            </a:r>
            <a:r>
              <a:rPr sz="1400" spc="-25" dirty="0">
                <a:latin typeface="Trebuchet MS"/>
                <a:cs typeface="Trebuchet MS"/>
              </a:rPr>
              <a:t> </a:t>
            </a:r>
            <a:r>
              <a:rPr sz="1400" spc="-20" dirty="0">
                <a:latin typeface="Trebuchet MS"/>
                <a:cs typeface="Trebuchet MS"/>
              </a:rPr>
              <a:t>Startup</a:t>
            </a:r>
            <a:r>
              <a:rPr sz="1400" spc="-35" dirty="0">
                <a:latin typeface="Trebuchet MS"/>
                <a:cs typeface="Trebuchet MS"/>
              </a:rPr>
              <a:t> </a:t>
            </a:r>
            <a:r>
              <a:rPr sz="1400" spc="-10" dirty="0">
                <a:latin typeface="Trebuchet MS"/>
                <a:cs typeface="Trebuchet MS"/>
              </a:rPr>
              <a:t>tool, </a:t>
            </a:r>
            <a:r>
              <a:rPr sz="1400" spc="65" dirty="0">
                <a:latin typeface="Trebuchet MS"/>
                <a:cs typeface="Trebuchet MS"/>
              </a:rPr>
              <a:t>can</a:t>
            </a:r>
            <a:r>
              <a:rPr sz="1400" spc="-55" dirty="0">
                <a:latin typeface="Trebuchet MS"/>
                <a:cs typeface="Trebuchet MS"/>
              </a:rPr>
              <a:t> </a:t>
            </a:r>
            <a:r>
              <a:rPr sz="1400" spc="-35" dirty="0">
                <a:latin typeface="Trebuchet MS"/>
                <a:cs typeface="Trebuchet MS"/>
              </a:rPr>
              <a:t>disrupt</a:t>
            </a:r>
            <a:r>
              <a:rPr sz="1400" spc="-55" dirty="0">
                <a:latin typeface="Trebuchet MS"/>
                <a:cs typeface="Trebuchet MS"/>
              </a:rPr>
              <a:t> the </a:t>
            </a:r>
            <a:r>
              <a:rPr sz="1400" spc="-10" dirty="0">
                <a:latin typeface="Trebuchet MS"/>
                <a:cs typeface="Trebuchet MS"/>
              </a:rPr>
              <a:t>operations</a:t>
            </a:r>
            <a:r>
              <a:rPr sz="1400" spc="-60" dirty="0">
                <a:latin typeface="Trebuchet MS"/>
                <a:cs typeface="Trebuchet MS"/>
              </a:rPr>
              <a:t> </a:t>
            </a:r>
            <a:r>
              <a:rPr sz="1400" spc="-40" dirty="0">
                <a:latin typeface="Trebuchet MS"/>
                <a:cs typeface="Trebuchet MS"/>
              </a:rPr>
              <a:t>of</a:t>
            </a:r>
            <a:r>
              <a:rPr sz="1400" spc="-55" dirty="0">
                <a:latin typeface="Trebuchet MS"/>
                <a:cs typeface="Trebuchet MS"/>
              </a:rPr>
              <a:t> </a:t>
            </a:r>
            <a:r>
              <a:rPr sz="1400" dirty="0">
                <a:latin typeface="Trebuchet MS"/>
                <a:cs typeface="Trebuchet MS"/>
              </a:rPr>
              <a:t>core</a:t>
            </a:r>
            <a:r>
              <a:rPr sz="1400" spc="-55" dirty="0">
                <a:latin typeface="Trebuchet MS"/>
                <a:cs typeface="Trebuchet MS"/>
              </a:rPr>
              <a:t> </a:t>
            </a:r>
            <a:r>
              <a:rPr sz="1400" spc="-45" dirty="0">
                <a:latin typeface="Trebuchet MS"/>
                <a:cs typeface="Trebuchet MS"/>
              </a:rPr>
              <a:t>internal</a:t>
            </a:r>
            <a:r>
              <a:rPr sz="1400" spc="-50" dirty="0">
                <a:latin typeface="Trebuchet MS"/>
                <a:cs typeface="Trebuchet MS"/>
              </a:rPr>
              <a:t> </a:t>
            </a:r>
            <a:r>
              <a:rPr sz="1400" spc="-20" dirty="0">
                <a:latin typeface="Trebuchet MS"/>
                <a:cs typeface="Trebuchet MS"/>
              </a:rPr>
              <a:t>functions</a:t>
            </a:r>
            <a:r>
              <a:rPr sz="1400" spc="-60" dirty="0">
                <a:latin typeface="Trebuchet MS"/>
                <a:cs typeface="Trebuchet MS"/>
              </a:rPr>
              <a:t> </a:t>
            </a:r>
            <a:r>
              <a:rPr sz="1400" spc="-20" dirty="0">
                <a:latin typeface="Trebuchet MS"/>
                <a:cs typeface="Trebuchet MS"/>
              </a:rPr>
              <a:t>(especially</a:t>
            </a:r>
            <a:r>
              <a:rPr sz="1400" spc="-65" dirty="0">
                <a:latin typeface="Trebuchet MS"/>
                <a:cs typeface="Trebuchet MS"/>
              </a:rPr>
              <a:t> </a:t>
            </a:r>
            <a:r>
              <a:rPr sz="1400" spc="-10" dirty="0">
                <a:latin typeface="Trebuchet MS"/>
                <a:cs typeface="Trebuchet MS"/>
              </a:rPr>
              <a:t>engineering</a:t>
            </a:r>
            <a:r>
              <a:rPr sz="1400" spc="-60" dirty="0">
                <a:latin typeface="Trebuchet MS"/>
                <a:cs typeface="Trebuchet MS"/>
              </a:rPr>
              <a:t> </a:t>
            </a:r>
            <a:r>
              <a:rPr sz="1400" spc="55" dirty="0">
                <a:latin typeface="Trebuchet MS"/>
                <a:cs typeface="Trebuchet MS"/>
              </a:rPr>
              <a:t>and</a:t>
            </a:r>
            <a:r>
              <a:rPr sz="1400" spc="-55" dirty="0">
                <a:latin typeface="Trebuchet MS"/>
                <a:cs typeface="Trebuchet MS"/>
              </a:rPr>
              <a:t> </a:t>
            </a:r>
            <a:r>
              <a:rPr sz="1400" spc="-25" dirty="0">
                <a:latin typeface="Trebuchet MS"/>
                <a:cs typeface="Trebuchet MS"/>
              </a:rPr>
              <a:t>IT)</a:t>
            </a:r>
            <a:endParaRPr sz="1400" dirty="0">
              <a:latin typeface="Trebuchet MS"/>
              <a:cs typeface="Trebuchet MS"/>
            </a:endParaRPr>
          </a:p>
          <a:p>
            <a:pPr>
              <a:lnSpc>
                <a:spcPct val="100000"/>
              </a:lnSpc>
              <a:spcBef>
                <a:spcPts val="40"/>
              </a:spcBef>
              <a:buFont typeface="Trebuchet MS"/>
              <a:buAutoNum type="arabicPeriod"/>
            </a:pPr>
            <a:endParaRPr sz="1350" dirty="0">
              <a:latin typeface="Trebuchet MS"/>
              <a:cs typeface="Trebuchet MS"/>
            </a:endParaRPr>
          </a:p>
          <a:p>
            <a:pPr marL="266065" marR="1332865" indent="-254000">
              <a:lnSpc>
                <a:spcPct val="101400"/>
              </a:lnSpc>
              <a:buAutoNum type="arabicPeriod"/>
              <a:tabLst>
                <a:tab pos="266700" algn="l"/>
              </a:tabLst>
            </a:pPr>
            <a:r>
              <a:rPr sz="1400" b="1" dirty="0">
                <a:latin typeface="Trebuchet MS"/>
                <a:cs typeface="Trebuchet MS"/>
              </a:rPr>
              <a:t>Fear</a:t>
            </a:r>
            <a:r>
              <a:rPr sz="1400" b="1" spc="-65" dirty="0">
                <a:latin typeface="Trebuchet MS"/>
                <a:cs typeface="Trebuchet MS"/>
              </a:rPr>
              <a:t> </a:t>
            </a:r>
            <a:r>
              <a:rPr sz="1400" b="1" dirty="0">
                <a:latin typeface="Trebuchet MS"/>
                <a:cs typeface="Trebuchet MS"/>
              </a:rPr>
              <a:t>of</a:t>
            </a:r>
            <a:r>
              <a:rPr sz="1400" b="1" spc="-60" dirty="0">
                <a:latin typeface="Trebuchet MS"/>
                <a:cs typeface="Trebuchet MS"/>
              </a:rPr>
              <a:t> </a:t>
            </a:r>
            <a:r>
              <a:rPr sz="1400" b="1" spc="50" dirty="0">
                <a:latin typeface="Trebuchet MS"/>
                <a:cs typeface="Trebuchet MS"/>
              </a:rPr>
              <a:t>a</a:t>
            </a:r>
            <a:r>
              <a:rPr sz="1400" b="1" spc="-60" dirty="0">
                <a:latin typeface="Trebuchet MS"/>
                <a:cs typeface="Trebuchet MS"/>
              </a:rPr>
              <a:t> </a:t>
            </a:r>
            <a:r>
              <a:rPr sz="1400" b="1" spc="60" dirty="0">
                <a:latin typeface="Trebuchet MS"/>
                <a:cs typeface="Trebuchet MS"/>
              </a:rPr>
              <a:t>Loss</a:t>
            </a:r>
            <a:r>
              <a:rPr sz="1400" b="1" spc="-65" dirty="0">
                <a:latin typeface="Trebuchet MS"/>
                <a:cs typeface="Trebuchet MS"/>
              </a:rPr>
              <a:t> </a:t>
            </a:r>
            <a:r>
              <a:rPr sz="1400" b="1" dirty="0">
                <a:latin typeface="Trebuchet MS"/>
                <a:cs typeface="Trebuchet MS"/>
              </a:rPr>
              <a:t>of</a:t>
            </a:r>
            <a:r>
              <a:rPr sz="1400" b="1" spc="-60" dirty="0">
                <a:latin typeface="Trebuchet MS"/>
                <a:cs typeface="Trebuchet MS"/>
              </a:rPr>
              <a:t> </a:t>
            </a:r>
            <a:r>
              <a:rPr sz="1400" b="1" spc="-20" dirty="0">
                <a:latin typeface="Trebuchet MS"/>
                <a:cs typeface="Trebuchet MS"/>
              </a:rPr>
              <a:t>Identity:</a:t>
            </a:r>
            <a:r>
              <a:rPr sz="1400" b="1" spc="-60" dirty="0">
                <a:latin typeface="Trebuchet MS"/>
                <a:cs typeface="Trebuchet MS"/>
              </a:rPr>
              <a:t> </a:t>
            </a:r>
            <a:r>
              <a:rPr sz="1400" spc="-10" dirty="0">
                <a:latin typeface="Trebuchet MS"/>
                <a:cs typeface="Trebuchet MS"/>
              </a:rPr>
              <a:t>Creating</a:t>
            </a:r>
            <a:r>
              <a:rPr sz="1400" spc="-55" dirty="0">
                <a:latin typeface="Trebuchet MS"/>
                <a:cs typeface="Trebuchet MS"/>
              </a:rPr>
              <a:t> </a:t>
            </a:r>
            <a:r>
              <a:rPr sz="1400" spc="95" dirty="0">
                <a:latin typeface="Trebuchet MS"/>
                <a:cs typeface="Trebuchet MS"/>
              </a:rPr>
              <a:t>a</a:t>
            </a:r>
            <a:r>
              <a:rPr sz="1400" spc="-45" dirty="0">
                <a:latin typeface="Trebuchet MS"/>
                <a:cs typeface="Trebuchet MS"/>
              </a:rPr>
              <a:t> </a:t>
            </a:r>
            <a:r>
              <a:rPr sz="1400" dirty="0">
                <a:latin typeface="Trebuchet MS"/>
                <a:cs typeface="Trebuchet MS"/>
              </a:rPr>
              <a:t>Value</a:t>
            </a:r>
            <a:r>
              <a:rPr sz="1400" spc="-45" dirty="0">
                <a:latin typeface="Trebuchet MS"/>
                <a:cs typeface="Trebuchet MS"/>
              </a:rPr>
              <a:t> </a:t>
            </a:r>
            <a:r>
              <a:rPr sz="1400" dirty="0">
                <a:latin typeface="Trebuchet MS"/>
                <a:cs typeface="Trebuchet MS"/>
              </a:rPr>
              <a:t>Hypothesis</a:t>
            </a:r>
            <a:r>
              <a:rPr sz="1400" spc="-50" dirty="0">
                <a:latin typeface="Trebuchet MS"/>
                <a:cs typeface="Trebuchet MS"/>
              </a:rPr>
              <a:t> </a:t>
            </a:r>
            <a:r>
              <a:rPr sz="1400" spc="-70" dirty="0">
                <a:latin typeface="Trebuchet MS"/>
                <a:cs typeface="Trebuchet MS"/>
              </a:rPr>
              <a:t>for</a:t>
            </a:r>
            <a:r>
              <a:rPr sz="1400" spc="-50" dirty="0">
                <a:latin typeface="Trebuchet MS"/>
                <a:cs typeface="Trebuchet MS"/>
              </a:rPr>
              <a:t> </a:t>
            </a:r>
            <a:r>
              <a:rPr sz="1400" spc="-55" dirty="0">
                <a:latin typeface="Trebuchet MS"/>
                <a:cs typeface="Trebuchet MS"/>
              </a:rPr>
              <a:t>the</a:t>
            </a:r>
            <a:r>
              <a:rPr sz="1400" spc="-45" dirty="0">
                <a:latin typeface="Trebuchet MS"/>
                <a:cs typeface="Trebuchet MS"/>
              </a:rPr>
              <a:t> </a:t>
            </a:r>
            <a:r>
              <a:rPr sz="1400" dirty="0">
                <a:latin typeface="Trebuchet MS"/>
                <a:cs typeface="Trebuchet MS"/>
              </a:rPr>
              <a:t>new</a:t>
            </a:r>
            <a:r>
              <a:rPr sz="1400" spc="-40" dirty="0">
                <a:latin typeface="Trebuchet MS"/>
                <a:cs typeface="Trebuchet MS"/>
              </a:rPr>
              <a:t> </a:t>
            </a:r>
            <a:r>
              <a:rPr sz="1400" spc="-10" dirty="0">
                <a:latin typeface="Trebuchet MS"/>
                <a:cs typeface="Trebuchet MS"/>
              </a:rPr>
              <a:t>venture </a:t>
            </a:r>
            <a:r>
              <a:rPr sz="1400" spc="65" dirty="0">
                <a:latin typeface="Trebuchet MS"/>
                <a:cs typeface="Trebuchet MS"/>
              </a:rPr>
              <a:t>can</a:t>
            </a:r>
            <a:r>
              <a:rPr sz="1400" spc="-30" dirty="0">
                <a:latin typeface="Trebuchet MS"/>
                <a:cs typeface="Trebuchet MS"/>
              </a:rPr>
              <a:t> </a:t>
            </a:r>
            <a:r>
              <a:rPr sz="1400" dirty="0">
                <a:latin typeface="Trebuchet MS"/>
                <a:cs typeface="Trebuchet MS"/>
              </a:rPr>
              <a:t>lead</a:t>
            </a:r>
            <a:r>
              <a:rPr sz="1400" spc="-35" dirty="0">
                <a:latin typeface="Trebuchet MS"/>
                <a:cs typeface="Trebuchet MS"/>
              </a:rPr>
              <a:t> </a:t>
            </a:r>
            <a:r>
              <a:rPr sz="1400" spc="-55" dirty="0">
                <a:latin typeface="Trebuchet MS"/>
                <a:cs typeface="Trebuchet MS"/>
              </a:rPr>
              <a:t>to</a:t>
            </a:r>
            <a:r>
              <a:rPr sz="1400" spc="-30" dirty="0">
                <a:latin typeface="Trebuchet MS"/>
                <a:cs typeface="Trebuchet MS"/>
              </a:rPr>
              <a:t> </a:t>
            </a:r>
            <a:r>
              <a:rPr sz="1400" spc="-35" dirty="0">
                <a:latin typeface="Trebuchet MS"/>
                <a:cs typeface="Trebuchet MS"/>
              </a:rPr>
              <a:t>opportunities</a:t>
            </a:r>
            <a:r>
              <a:rPr sz="1400" spc="-40" dirty="0">
                <a:latin typeface="Trebuchet MS"/>
                <a:cs typeface="Trebuchet MS"/>
              </a:rPr>
              <a:t> </a:t>
            </a:r>
            <a:r>
              <a:rPr sz="1400" spc="-55" dirty="0">
                <a:latin typeface="Trebuchet MS"/>
                <a:cs typeface="Trebuchet MS"/>
              </a:rPr>
              <a:t>that</a:t>
            </a:r>
            <a:r>
              <a:rPr sz="1400" spc="-30" dirty="0">
                <a:latin typeface="Trebuchet MS"/>
                <a:cs typeface="Trebuchet MS"/>
              </a:rPr>
              <a:t> </a:t>
            </a:r>
            <a:r>
              <a:rPr sz="1400" spc="-55" dirty="0">
                <a:latin typeface="Trebuchet MS"/>
                <a:cs typeface="Trebuchet MS"/>
              </a:rPr>
              <a:t>the</a:t>
            </a:r>
            <a:r>
              <a:rPr sz="1400" spc="-35" dirty="0">
                <a:latin typeface="Trebuchet MS"/>
                <a:cs typeface="Trebuchet MS"/>
              </a:rPr>
              <a:t> </a:t>
            </a:r>
            <a:r>
              <a:rPr sz="1400" spc="45" dirty="0">
                <a:latin typeface="Trebuchet MS"/>
                <a:cs typeface="Trebuchet MS"/>
              </a:rPr>
              <a:t>company</a:t>
            </a:r>
            <a:r>
              <a:rPr sz="1400" spc="-40" dirty="0">
                <a:latin typeface="Trebuchet MS"/>
                <a:cs typeface="Trebuchet MS"/>
              </a:rPr>
              <a:t> </a:t>
            </a:r>
            <a:r>
              <a:rPr sz="1400" dirty="0">
                <a:latin typeface="Trebuchet MS"/>
                <a:cs typeface="Trebuchet MS"/>
              </a:rPr>
              <a:t>cannot</a:t>
            </a:r>
            <a:r>
              <a:rPr sz="1400" spc="-30" dirty="0">
                <a:latin typeface="Trebuchet MS"/>
                <a:cs typeface="Trebuchet MS"/>
              </a:rPr>
              <a:t> </a:t>
            </a:r>
            <a:r>
              <a:rPr sz="1400" spc="-50" dirty="0">
                <a:latin typeface="Trebuchet MS"/>
                <a:cs typeface="Trebuchet MS"/>
              </a:rPr>
              <a:t>exploit</a:t>
            </a:r>
            <a:r>
              <a:rPr sz="1400" spc="-35" dirty="0">
                <a:latin typeface="Trebuchet MS"/>
                <a:cs typeface="Trebuchet MS"/>
              </a:rPr>
              <a:t> </a:t>
            </a:r>
            <a:r>
              <a:rPr sz="1400" spc="-10" dirty="0">
                <a:latin typeface="Trebuchet MS"/>
                <a:cs typeface="Trebuchet MS"/>
              </a:rPr>
              <a:t>(orphans)</a:t>
            </a:r>
            <a:endParaRPr sz="1400" dirty="0">
              <a:latin typeface="Trebuchet MS"/>
              <a:cs typeface="Trebuchet MS"/>
            </a:endParaRPr>
          </a:p>
          <a:p>
            <a:pPr>
              <a:lnSpc>
                <a:spcPct val="100000"/>
              </a:lnSpc>
              <a:spcBef>
                <a:spcPts val="15"/>
              </a:spcBef>
              <a:buFont typeface="Trebuchet MS"/>
              <a:buAutoNum type="arabicPeriod"/>
            </a:pPr>
            <a:endParaRPr sz="1550" dirty="0">
              <a:latin typeface="Trebuchet MS"/>
              <a:cs typeface="Trebuchet MS"/>
            </a:endParaRPr>
          </a:p>
          <a:p>
            <a:pPr marL="266065" marR="1276350" indent="-254000">
              <a:lnSpc>
                <a:spcPts val="1610"/>
              </a:lnSpc>
              <a:buAutoNum type="arabicPeriod"/>
              <a:tabLst>
                <a:tab pos="266700" algn="l"/>
              </a:tabLst>
            </a:pPr>
            <a:r>
              <a:rPr sz="1400" b="1" dirty="0">
                <a:latin typeface="Trebuchet MS"/>
                <a:cs typeface="Trebuchet MS"/>
              </a:rPr>
              <a:t>Fear</a:t>
            </a:r>
            <a:r>
              <a:rPr sz="1400" b="1" spc="-20" dirty="0">
                <a:latin typeface="Trebuchet MS"/>
                <a:cs typeface="Trebuchet MS"/>
              </a:rPr>
              <a:t> </a:t>
            </a:r>
            <a:r>
              <a:rPr sz="1400" b="1" dirty="0">
                <a:latin typeface="Trebuchet MS"/>
                <a:cs typeface="Trebuchet MS"/>
              </a:rPr>
              <a:t>of</a:t>
            </a:r>
            <a:r>
              <a:rPr sz="1400" b="1" spc="-15" dirty="0">
                <a:latin typeface="Trebuchet MS"/>
                <a:cs typeface="Trebuchet MS"/>
              </a:rPr>
              <a:t> </a:t>
            </a:r>
            <a:r>
              <a:rPr sz="1400" b="1" dirty="0">
                <a:latin typeface="Trebuchet MS"/>
                <a:cs typeface="Trebuchet MS"/>
              </a:rPr>
              <a:t>Cannibalization:</a:t>
            </a:r>
            <a:r>
              <a:rPr sz="1400" b="1" spc="-15" dirty="0">
                <a:latin typeface="Trebuchet MS"/>
                <a:cs typeface="Trebuchet MS"/>
              </a:rPr>
              <a:t> </a:t>
            </a:r>
            <a:r>
              <a:rPr sz="1400" dirty="0">
                <a:latin typeface="Trebuchet MS"/>
                <a:cs typeface="Trebuchet MS"/>
              </a:rPr>
              <a:t>New</a:t>
            </a:r>
            <a:r>
              <a:rPr sz="1400" spc="10" dirty="0">
                <a:latin typeface="Trebuchet MS"/>
                <a:cs typeface="Trebuchet MS"/>
              </a:rPr>
              <a:t> </a:t>
            </a:r>
            <a:r>
              <a:rPr sz="1400" spc="-25" dirty="0">
                <a:latin typeface="Trebuchet MS"/>
                <a:cs typeface="Trebuchet MS"/>
              </a:rPr>
              <a:t>ventures</a:t>
            </a:r>
            <a:r>
              <a:rPr sz="1400" spc="-5" dirty="0">
                <a:latin typeface="Trebuchet MS"/>
                <a:cs typeface="Trebuchet MS"/>
              </a:rPr>
              <a:t> </a:t>
            </a:r>
            <a:r>
              <a:rPr sz="1400" dirty="0">
                <a:latin typeface="Trebuchet MS"/>
                <a:cs typeface="Trebuchet MS"/>
              </a:rPr>
              <a:t>may succeed by </a:t>
            </a:r>
            <a:r>
              <a:rPr sz="1400" spc="50" dirty="0">
                <a:latin typeface="Trebuchet MS"/>
                <a:cs typeface="Trebuchet MS"/>
              </a:rPr>
              <a:t>damaging</a:t>
            </a:r>
            <a:r>
              <a:rPr sz="1400" spc="-5" dirty="0">
                <a:latin typeface="Trebuchet MS"/>
                <a:cs typeface="Trebuchet MS"/>
              </a:rPr>
              <a:t> </a:t>
            </a:r>
            <a:r>
              <a:rPr sz="1400" spc="-55" dirty="0">
                <a:latin typeface="Trebuchet MS"/>
                <a:cs typeface="Trebuchet MS"/>
              </a:rPr>
              <a:t>the</a:t>
            </a:r>
            <a:r>
              <a:rPr sz="1400" spc="5" dirty="0">
                <a:latin typeface="Trebuchet MS"/>
                <a:cs typeface="Trebuchet MS"/>
              </a:rPr>
              <a:t> </a:t>
            </a:r>
            <a:r>
              <a:rPr sz="1400" spc="-10" dirty="0">
                <a:latin typeface="Trebuchet MS"/>
                <a:cs typeface="Trebuchet MS"/>
              </a:rPr>
              <a:t>core; </a:t>
            </a:r>
            <a:r>
              <a:rPr sz="1400" dirty="0">
                <a:latin typeface="Trebuchet MS"/>
                <a:cs typeface="Trebuchet MS"/>
              </a:rPr>
              <a:t>The</a:t>
            </a:r>
            <a:r>
              <a:rPr sz="1400" spc="-25" dirty="0">
                <a:latin typeface="Trebuchet MS"/>
                <a:cs typeface="Trebuchet MS"/>
              </a:rPr>
              <a:t> </a:t>
            </a:r>
            <a:r>
              <a:rPr sz="1400" dirty="0">
                <a:latin typeface="Trebuchet MS"/>
                <a:cs typeface="Trebuchet MS"/>
              </a:rPr>
              <a:t>Business</a:t>
            </a:r>
            <a:r>
              <a:rPr sz="1400" spc="-30" dirty="0">
                <a:latin typeface="Trebuchet MS"/>
                <a:cs typeface="Trebuchet MS"/>
              </a:rPr>
              <a:t> </a:t>
            </a:r>
            <a:r>
              <a:rPr sz="1400" dirty="0">
                <a:latin typeface="Trebuchet MS"/>
                <a:cs typeface="Trebuchet MS"/>
              </a:rPr>
              <a:t>Model</a:t>
            </a:r>
            <a:r>
              <a:rPr sz="1400" spc="-15" dirty="0">
                <a:latin typeface="Trebuchet MS"/>
                <a:cs typeface="Trebuchet MS"/>
              </a:rPr>
              <a:t> </a:t>
            </a:r>
            <a:r>
              <a:rPr sz="1400" dirty="0">
                <a:latin typeface="Trebuchet MS"/>
                <a:cs typeface="Trebuchet MS"/>
              </a:rPr>
              <a:t>Pyramid</a:t>
            </a:r>
            <a:r>
              <a:rPr sz="1400" spc="-25" dirty="0">
                <a:latin typeface="Trebuchet MS"/>
                <a:cs typeface="Trebuchet MS"/>
              </a:rPr>
              <a:t> </a:t>
            </a:r>
            <a:r>
              <a:rPr sz="1400" spc="65" dirty="0">
                <a:latin typeface="Trebuchet MS"/>
                <a:cs typeface="Trebuchet MS"/>
              </a:rPr>
              <a:t>can</a:t>
            </a:r>
            <a:r>
              <a:rPr sz="1400" spc="-15" dirty="0">
                <a:latin typeface="Trebuchet MS"/>
                <a:cs typeface="Trebuchet MS"/>
              </a:rPr>
              <a:t> </a:t>
            </a:r>
            <a:r>
              <a:rPr sz="1400" spc="-10" dirty="0">
                <a:latin typeface="Trebuchet MS"/>
                <a:cs typeface="Trebuchet MS"/>
              </a:rPr>
              <a:t>help</a:t>
            </a:r>
            <a:r>
              <a:rPr sz="1400" spc="-30" dirty="0">
                <a:latin typeface="Trebuchet MS"/>
                <a:cs typeface="Trebuchet MS"/>
              </a:rPr>
              <a:t> </a:t>
            </a:r>
            <a:r>
              <a:rPr sz="1400" spc="-55" dirty="0">
                <a:latin typeface="Trebuchet MS"/>
                <a:cs typeface="Trebuchet MS"/>
              </a:rPr>
              <a:t>to</a:t>
            </a:r>
            <a:r>
              <a:rPr sz="1400" spc="-25" dirty="0">
                <a:latin typeface="Trebuchet MS"/>
                <a:cs typeface="Trebuchet MS"/>
              </a:rPr>
              <a:t> </a:t>
            </a:r>
            <a:r>
              <a:rPr sz="1400" spc="-55" dirty="0">
                <a:latin typeface="Trebuchet MS"/>
                <a:cs typeface="Trebuchet MS"/>
              </a:rPr>
              <a:t>find</a:t>
            </a:r>
            <a:r>
              <a:rPr sz="1400" spc="-20" dirty="0">
                <a:latin typeface="Trebuchet MS"/>
                <a:cs typeface="Trebuchet MS"/>
              </a:rPr>
              <a:t> </a:t>
            </a:r>
            <a:r>
              <a:rPr sz="1400" spc="-10" dirty="0">
                <a:latin typeface="Trebuchet MS"/>
                <a:cs typeface="Trebuchet MS"/>
              </a:rPr>
              <a:t>solutions</a:t>
            </a:r>
            <a:endParaRPr sz="1400" dirty="0">
              <a:latin typeface="Trebuchet MS"/>
              <a:cs typeface="Trebuchet MS"/>
            </a:endParaRPr>
          </a:p>
          <a:p>
            <a:pPr>
              <a:lnSpc>
                <a:spcPct val="100000"/>
              </a:lnSpc>
              <a:buFont typeface="Trebuchet MS"/>
              <a:buAutoNum type="arabicPeriod"/>
            </a:pPr>
            <a:endParaRPr sz="1450" dirty="0">
              <a:latin typeface="Trebuchet MS"/>
              <a:cs typeface="Trebuchet MS"/>
            </a:endParaRPr>
          </a:p>
          <a:p>
            <a:pPr marL="266065" marR="6985" indent="-254000">
              <a:lnSpc>
                <a:spcPct val="100000"/>
              </a:lnSpc>
              <a:buAutoNum type="arabicPeriod"/>
              <a:tabLst>
                <a:tab pos="266700" algn="l"/>
              </a:tabLst>
            </a:pPr>
            <a:r>
              <a:rPr sz="1400" b="1" dirty="0">
                <a:latin typeface="Trebuchet MS"/>
                <a:cs typeface="Trebuchet MS"/>
              </a:rPr>
              <a:t>Fear</a:t>
            </a:r>
            <a:r>
              <a:rPr sz="1400" b="1" spc="-20" dirty="0">
                <a:latin typeface="Trebuchet MS"/>
                <a:cs typeface="Trebuchet MS"/>
              </a:rPr>
              <a:t> </a:t>
            </a:r>
            <a:r>
              <a:rPr sz="1400" b="1" dirty="0">
                <a:latin typeface="Trebuchet MS"/>
                <a:cs typeface="Trebuchet MS"/>
              </a:rPr>
              <a:t>of</a:t>
            </a:r>
            <a:r>
              <a:rPr sz="1400" b="1" spc="-15" dirty="0">
                <a:latin typeface="Trebuchet MS"/>
                <a:cs typeface="Trebuchet MS"/>
              </a:rPr>
              <a:t> </a:t>
            </a:r>
            <a:r>
              <a:rPr sz="1400" b="1" dirty="0">
                <a:latin typeface="Trebuchet MS"/>
                <a:cs typeface="Trebuchet MS"/>
              </a:rPr>
              <a:t>Misallocation of</a:t>
            </a:r>
            <a:r>
              <a:rPr sz="1400" b="1" spc="-15" dirty="0">
                <a:latin typeface="Trebuchet MS"/>
                <a:cs typeface="Trebuchet MS"/>
              </a:rPr>
              <a:t> </a:t>
            </a:r>
            <a:r>
              <a:rPr sz="1400" b="1" dirty="0">
                <a:latin typeface="Trebuchet MS"/>
                <a:cs typeface="Trebuchet MS"/>
              </a:rPr>
              <a:t>Resources:</a:t>
            </a:r>
            <a:r>
              <a:rPr sz="1400" b="1" spc="-15" dirty="0">
                <a:latin typeface="Trebuchet MS"/>
                <a:cs typeface="Trebuchet MS"/>
              </a:rPr>
              <a:t> </a:t>
            </a:r>
            <a:r>
              <a:rPr sz="1400" spc="-20" dirty="0">
                <a:latin typeface="Trebuchet MS"/>
                <a:cs typeface="Trebuchet MS"/>
              </a:rPr>
              <a:t>Investing</a:t>
            </a:r>
            <a:r>
              <a:rPr sz="1400" spc="-5" dirty="0">
                <a:latin typeface="Trebuchet MS"/>
                <a:cs typeface="Trebuchet MS"/>
              </a:rPr>
              <a:t> </a:t>
            </a:r>
            <a:r>
              <a:rPr sz="1400" spc="-65" dirty="0">
                <a:latin typeface="Trebuchet MS"/>
                <a:cs typeface="Trebuchet MS"/>
              </a:rPr>
              <a:t>in</a:t>
            </a:r>
            <a:r>
              <a:rPr sz="1400" spc="10" dirty="0">
                <a:latin typeface="Trebuchet MS"/>
                <a:cs typeface="Trebuchet MS"/>
              </a:rPr>
              <a:t> </a:t>
            </a:r>
            <a:r>
              <a:rPr sz="1400" spc="95" dirty="0">
                <a:latin typeface="Trebuchet MS"/>
                <a:cs typeface="Trebuchet MS"/>
              </a:rPr>
              <a:t>a</a:t>
            </a:r>
            <a:r>
              <a:rPr sz="1400" spc="5" dirty="0">
                <a:latin typeface="Trebuchet MS"/>
                <a:cs typeface="Trebuchet MS"/>
              </a:rPr>
              <a:t> </a:t>
            </a:r>
            <a:r>
              <a:rPr sz="1400" dirty="0">
                <a:latin typeface="Trebuchet MS"/>
                <a:cs typeface="Trebuchet MS"/>
              </a:rPr>
              <a:t>new</a:t>
            </a:r>
            <a:r>
              <a:rPr sz="1400" spc="5" dirty="0">
                <a:latin typeface="Trebuchet MS"/>
                <a:cs typeface="Trebuchet MS"/>
              </a:rPr>
              <a:t> </a:t>
            </a:r>
            <a:r>
              <a:rPr sz="1400" spc="-35" dirty="0">
                <a:latin typeface="Trebuchet MS"/>
                <a:cs typeface="Trebuchet MS"/>
              </a:rPr>
              <a:t>venture</a:t>
            </a:r>
            <a:r>
              <a:rPr sz="1400" spc="5" dirty="0">
                <a:latin typeface="Trebuchet MS"/>
                <a:cs typeface="Trebuchet MS"/>
              </a:rPr>
              <a:t> </a:t>
            </a:r>
            <a:r>
              <a:rPr sz="1400" spc="65" dirty="0">
                <a:latin typeface="Trebuchet MS"/>
                <a:cs typeface="Trebuchet MS"/>
              </a:rPr>
              <a:t>can</a:t>
            </a:r>
            <a:r>
              <a:rPr sz="1400" spc="10" dirty="0">
                <a:latin typeface="Trebuchet MS"/>
                <a:cs typeface="Trebuchet MS"/>
              </a:rPr>
              <a:t> </a:t>
            </a:r>
            <a:r>
              <a:rPr sz="1400" spc="-20" dirty="0">
                <a:latin typeface="Trebuchet MS"/>
                <a:cs typeface="Trebuchet MS"/>
              </a:rPr>
              <a:t>drain</a:t>
            </a:r>
            <a:r>
              <a:rPr sz="1400" spc="10" dirty="0">
                <a:latin typeface="Trebuchet MS"/>
                <a:cs typeface="Trebuchet MS"/>
              </a:rPr>
              <a:t> </a:t>
            </a:r>
            <a:r>
              <a:rPr sz="1400" dirty="0">
                <a:latin typeface="Trebuchet MS"/>
                <a:cs typeface="Trebuchet MS"/>
              </a:rPr>
              <a:t>needed </a:t>
            </a:r>
            <a:r>
              <a:rPr sz="1400" spc="-10" dirty="0">
                <a:latin typeface="Trebuchet MS"/>
                <a:cs typeface="Trebuchet MS"/>
              </a:rPr>
              <a:t>resources </a:t>
            </a:r>
            <a:r>
              <a:rPr sz="1400" spc="-40" dirty="0">
                <a:latin typeface="Trebuchet MS"/>
                <a:cs typeface="Trebuchet MS"/>
              </a:rPr>
              <a:t>from</a:t>
            </a:r>
            <a:r>
              <a:rPr sz="1400" spc="-55" dirty="0">
                <a:latin typeface="Trebuchet MS"/>
                <a:cs typeface="Trebuchet MS"/>
              </a:rPr>
              <a:t> the</a:t>
            </a:r>
            <a:r>
              <a:rPr sz="1400" spc="-50" dirty="0">
                <a:latin typeface="Trebuchet MS"/>
                <a:cs typeface="Trebuchet MS"/>
              </a:rPr>
              <a:t> </a:t>
            </a:r>
            <a:r>
              <a:rPr sz="1400" spc="-20" dirty="0">
                <a:latin typeface="Trebuchet MS"/>
                <a:cs typeface="Trebuchet MS"/>
              </a:rPr>
              <a:t>core</a:t>
            </a:r>
            <a:endParaRPr sz="1400" dirty="0">
              <a:latin typeface="Trebuchet MS"/>
              <a:cs typeface="Trebuchet MS"/>
            </a:endParaRPr>
          </a:p>
          <a:p>
            <a:pPr>
              <a:lnSpc>
                <a:spcPct val="100000"/>
              </a:lnSpc>
              <a:spcBef>
                <a:spcPts val="10"/>
              </a:spcBef>
              <a:buFont typeface="Trebuchet MS"/>
              <a:buAutoNum type="arabicPeriod"/>
            </a:pPr>
            <a:endParaRPr sz="1400" dirty="0">
              <a:latin typeface="Trebuchet MS"/>
              <a:cs typeface="Trebuchet MS"/>
            </a:endParaRPr>
          </a:p>
          <a:p>
            <a:pPr marL="266700" indent="-254000">
              <a:lnSpc>
                <a:spcPct val="100000"/>
              </a:lnSpc>
              <a:buAutoNum type="arabicPeriod"/>
              <a:tabLst>
                <a:tab pos="266700" algn="l"/>
              </a:tabLst>
            </a:pPr>
            <a:r>
              <a:rPr sz="1400" b="1" dirty="0">
                <a:latin typeface="Trebuchet MS"/>
                <a:cs typeface="Trebuchet MS"/>
              </a:rPr>
              <a:t>Fear</a:t>
            </a:r>
            <a:r>
              <a:rPr sz="1400" b="1" spc="-65" dirty="0">
                <a:latin typeface="Trebuchet MS"/>
                <a:cs typeface="Trebuchet MS"/>
              </a:rPr>
              <a:t> </a:t>
            </a:r>
            <a:r>
              <a:rPr sz="1400" b="1" dirty="0">
                <a:latin typeface="Trebuchet MS"/>
                <a:cs typeface="Trebuchet MS"/>
              </a:rPr>
              <a:t>of</a:t>
            </a:r>
            <a:r>
              <a:rPr sz="1400" b="1" spc="-65" dirty="0">
                <a:latin typeface="Trebuchet MS"/>
                <a:cs typeface="Trebuchet MS"/>
              </a:rPr>
              <a:t> </a:t>
            </a:r>
            <a:r>
              <a:rPr sz="1400" b="1" spc="55" dirty="0">
                <a:latin typeface="Trebuchet MS"/>
                <a:cs typeface="Trebuchet MS"/>
              </a:rPr>
              <a:t>Making</a:t>
            </a:r>
            <a:r>
              <a:rPr sz="1400" b="1" spc="-55" dirty="0">
                <a:latin typeface="Trebuchet MS"/>
                <a:cs typeface="Trebuchet MS"/>
              </a:rPr>
              <a:t> </a:t>
            </a:r>
            <a:r>
              <a:rPr sz="1400" b="1" spc="50" dirty="0">
                <a:latin typeface="Trebuchet MS"/>
                <a:cs typeface="Trebuchet MS"/>
              </a:rPr>
              <a:t>a</a:t>
            </a:r>
            <a:r>
              <a:rPr sz="1400" b="1" spc="-65" dirty="0">
                <a:latin typeface="Trebuchet MS"/>
                <a:cs typeface="Trebuchet MS"/>
              </a:rPr>
              <a:t> </a:t>
            </a:r>
            <a:r>
              <a:rPr sz="1400" b="1" dirty="0">
                <a:latin typeface="Trebuchet MS"/>
                <a:cs typeface="Trebuchet MS"/>
              </a:rPr>
              <a:t>Blunder:</a:t>
            </a:r>
            <a:r>
              <a:rPr sz="1400" b="1" spc="-55" dirty="0">
                <a:latin typeface="Trebuchet MS"/>
                <a:cs typeface="Trebuchet MS"/>
              </a:rPr>
              <a:t> </a:t>
            </a:r>
            <a:r>
              <a:rPr sz="1400" spc="-20" dirty="0">
                <a:latin typeface="Trebuchet MS"/>
                <a:cs typeface="Trebuchet MS"/>
              </a:rPr>
              <a:t>Investing</a:t>
            </a:r>
            <a:r>
              <a:rPr sz="1400" spc="-55" dirty="0">
                <a:latin typeface="Trebuchet MS"/>
                <a:cs typeface="Trebuchet MS"/>
              </a:rPr>
              <a:t> </a:t>
            </a:r>
            <a:r>
              <a:rPr sz="1400" spc="-65" dirty="0">
                <a:latin typeface="Trebuchet MS"/>
                <a:cs typeface="Trebuchet MS"/>
              </a:rPr>
              <a:t>in</a:t>
            </a:r>
            <a:r>
              <a:rPr sz="1400" spc="-40" dirty="0">
                <a:latin typeface="Trebuchet MS"/>
                <a:cs typeface="Trebuchet MS"/>
              </a:rPr>
              <a:t> </a:t>
            </a:r>
            <a:r>
              <a:rPr sz="1400" dirty="0">
                <a:latin typeface="Trebuchet MS"/>
                <a:cs typeface="Trebuchet MS"/>
              </a:rPr>
              <a:t>new</a:t>
            </a:r>
            <a:r>
              <a:rPr sz="1400" spc="-40" dirty="0">
                <a:latin typeface="Trebuchet MS"/>
                <a:cs typeface="Trebuchet MS"/>
              </a:rPr>
              <a:t> </a:t>
            </a:r>
            <a:r>
              <a:rPr sz="1400" spc="60" dirty="0">
                <a:latin typeface="Trebuchet MS"/>
                <a:cs typeface="Trebuchet MS"/>
              </a:rPr>
              <a:t>spaces</a:t>
            </a:r>
            <a:r>
              <a:rPr sz="1400" spc="-55" dirty="0">
                <a:latin typeface="Trebuchet MS"/>
                <a:cs typeface="Trebuchet MS"/>
              </a:rPr>
              <a:t> </a:t>
            </a:r>
            <a:r>
              <a:rPr sz="1400" spc="-10" dirty="0">
                <a:latin typeface="Trebuchet MS"/>
                <a:cs typeface="Trebuchet MS"/>
              </a:rPr>
              <a:t>introduces</a:t>
            </a:r>
            <a:r>
              <a:rPr sz="1400" spc="-50" dirty="0">
                <a:latin typeface="Trebuchet MS"/>
                <a:cs typeface="Trebuchet MS"/>
              </a:rPr>
              <a:t> </a:t>
            </a:r>
            <a:r>
              <a:rPr sz="1400" dirty="0">
                <a:latin typeface="Trebuchet MS"/>
                <a:cs typeface="Trebuchet MS"/>
              </a:rPr>
              <a:t>new</a:t>
            </a:r>
            <a:r>
              <a:rPr sz="1400" spc="-45" dirty="0">
                <a:latin typeface="Trebuchet MS"/>
                <a:cs typeface="Trebuchet MS"/>
              </a:rPr>
              <a:t> </a:t>
            </a:r>
            <a:r>
              <a:rPr sz="1400" dirty="0">
                <a:latin typeface="Trebuchet MS"/>
                <a:cs typeface="Trebuchet MS"/>
              </a:rPr>
              <a:t>kinds</a:t>
            </a:r>
            <a:r>
              <a:rPr sz="1400" spc="-50" dirty="0">
                <a:latin typeface="Trebuchet MS"/>
                <a:cs typeface="Trebuchet MS"/>
              </a:rPr>
              <a:t> </a:t>
            </a:r>
            <a:r>
              <a:rPr sz="1400" spc="-40" dirty="0">
                <a:latin typeface="Trebuchet MS"/>
                <a:cs typeface="Trebuchet MS"/>
              </a:rPr>
              <a:t>of</a:t>
            </a:r>
            <a:r>
              <a:rPr sz="1400" spc="-50" dirty="0">
                <a:latin typeface="Trebuchet MS"/>
                <a:cs typeface="Trebuchet MS"/>
              </a:rPr>
              <a:t> </a:t>
            </a:r>
            <a:r>
              <a:rPr sz="1400" spc="-10" dirty="0">
                <a:latin typeface="Trebuchet MS"/>
                <a:cs typeface="Trebuchet MS"/>
              </a:rPr>
              <a:t>risks</a:t>
            </a:r>
            <a:endParaRPr sz="1400" dirty="0">
              <a:latin typeface="Trebuchet MS"/>
              <a:cs typeface="Trebuchet MS"/>
            </a:endParaRPr>
          </a:p>
        </p:txBody>
      </p:sp>
      <p:sp>
        <p:nvSpPr>
          <p:cNvPr id="5" name="object 10">
            <a:extLst>
              <a:ext uri="{FF2B5EF4-FFF2-40B4-BE49-F238E27FC236}">
                <a16:creationId xmlns:a16="http://schemas.microsoft.com/office/drawing/2014/main" id="{63509798-BEE9-6F44-BEAE-8C4F45FF6B7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24</a:t>
            </a:fld>
            <a:endParaRPr spc="-25" dirty="0">
              <a:latin typeface="Stanley Regular" panose="02050506080406020003" pitchFamily="18" charset="7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26" y="345475"/>
            <a:ext cx="7848601" cy="588366"/>
          </a:xfrm>
          <a:prstGeom prst="rect">
            <a:avLst/>
          </a:prstGeom>
        </p:spPr>
        <p:txBody>
          <a:bodyPr vert="horz" wrap="square" lIns="0" tIns="94996" rIns="0" bIns="0" rtlCol="0">
            <a:spAutoFit/>
          </a:bodyPr>
          <a:lstStyle/>
          <a:p>
            <a:pPr marL="2069464">
              <a:lnSpc>
                <a:spcPct val="100000"/>
              </a:lnSpc>
              <a:spcBef>
                <a:spcPts val="100"/>
              </a:spcBef>
            </a:pPr>
            <a:r>
              <a:rPr sz="3200" dirty="0">
                <a:solidFill>
                  <a:srgbClr val="000000"/>
                </a:solidFill>
                <a:latin typeface="Arial"/>
                <a:cs typeface="Arial"/>
              </a:rPr>
              <a:t>The</a:t>
            </a:r>
            <a:r>
              <a:rPr sz="3200" spc="-25" dirty="0">
                <a:solidFill>
                  <a:srgbClr val="000000"/>
                </a:solidFill>
                <a:latin typeface="Arial"/>
                <a:cs typeface="Arial"/>
              </a:rPr>
              <a:t> </a:t>
            </a:r>
            <a:r>
              <a:rPr sz="3200" dirty="0">
                <a:solidFill>
                  <a:srgbClr val="000000"/>
                </a:solidFill>
                <a:latin typeface="Arial"/>
                <a:cs typeface="Arial"/>
              </a:rPr>
              <a:t>Business</a:t>
            </a:r>
            <a:r>
              <a:rPr sz="3200" spc="-20" dirty="0">
                <a:solidFill>
                  <a:srgbClr val="000000"/>
                </a:solidFill>
                <a:latin typeface="Arial"/>
                <a:cs typeface="Arial"/>
              </a:rPr>
              <a:t> </a:t>
            </a:r>
            <a:r>
              <a:rPr sz="3200" dirty="0">
                <a:solidFill>
                  <a:srgbClr val="000000"/>
                </a:solidFill>
                <a:latin typeface="Arial"/>
                <a:cs typeface="Arial"/>
              </a:rPr>
              <a:t>Model</a:t>
            </a:r>
            <a:r>
              <a:rPr sz="3200" spc="-15" dirty="0">
                <a:solidFill>
                  <a:srgbClr val="000000"/>
                </a:solidFill>
                <a:latin typeface="Arial"/>
                <a:cs typeface="Arial"/>
              </a:rPr>
              <a:t> </a:t>
            </a:r>
            <a:r>
              <a:rPr sz="3200" spc="-10" dirty="0">
                <a:solidFill>
                  <a:srgbClr val="000000"/>
                </a:solidFill>
                <a:latin typeface="Arial"/>
                <a:cs typeface="Arial"/>
              </a:rPr>
              <a:t>Pyramid</a:t>
            </a:r>
            <a:endParaRPr sz="3200" dirty="0">
              <a:latin typeface="Arial"/>
              <a:cs typeface="Arial"/>
            </a:endParaRPr>
          </a:p>
        </p:txBody>
      </p:sp>
      <p:sp>
        <p:nvSpPr>
          <p:cNvPr id="3" name="object 3"/>
          <p:cNvSpPr txBox="1"/>
          <p:nvPr/>
        </p:nvSpPr>
        <p:spPr>
          <a:xfrm>
            <a:off x="1469147" y="4468367"/>
            <a:ext cx="5208905" cy="193040"/>
          </a:xfrm>
          <a:prstGeom prst="rect">
            <a:avLst/>
          </a:prstGeom>
        </p:spPr>
        <p:txBody>
          <a:bodyPr vert="horz" wrap="square" lIns="0" tIns="12700" rIns="0" bIns="0" rtlCol="0">
            <a:spAutoFit/>
          </a:bodyPr>
          <a:lstStyle/>
          <a:p>
            <a:pPr marL="12700">
              <a:lnSpc>
                <a:spcPct val="100000"/>
              </a:lnSpc>
              <a:spcBef>
                <a:spcPts val="100"/>
              </a:spcBef>
            </a:pPr>
            <a:r>
              <a:rPr sz="1100" dirty="0">
                <a:latin typeface="Trebuchet MS"/>
                <a:cs typeface="Trebuchet MS"/>
              </a:rPr>
              <a:t>Source: Euchner</a:t>
            </a:r>
            <a:r>
              <a:rPr sz="1100" spc="5" dirty="0">
                <a:latin typeface="Trebuchet MS"/>
                <a:cs typeface="Trebuchet MS"/>
              </a:rPr>
              <a:t> </a:t>
            </a:r>
            <a:r>
              <a:rPr sz="1100" dirty="0">
                <a:latin typeface="Trebuchet MS"/>
                <a:cs typeface="Trebuchet MS"/>
              </a:rPr>
              <a:t>and Ganguly:</a:t>
            </a:r>
            <a:r>
              <a:rPr sz="1100" spc="5" dirty="0">
                <a:latin typeface="Trebuchet MS"/>
                <a:cs typeface="Trebuchet MS"/>
              </a:rPr>
              <a:t> </a:t>
            </a:r>
            <a:r>
              <a:rPr sz="1100" spc="50" dirty="0">
                <a:latin typeface="Trebuchet MS"/>
                <a:cs typeface="Trebuchet MS"/>
              </a:rPr>
              <a:t>Business</a:t>
            </a:r>
            <a:r>
              <a:rPr sz="1100" dirty="0">
                <a:latin typeface="Trebuchet MS"/>
                <a:cs typeface="Trebuchet MS"/>
              </a:rPr>
              <a:t> </a:t>
            </a:r>
            <a:r>
              <a:rPr sz="1100" spc="60" dirty="0">
                <a:latin typeface="Trebuchet MS"/>
                <a:cs typeface="Trebuchet MS"/>
              </a:rPr>
              <a:t>Model</a:t>
            </a:r>
            <a:r>
              <a:rPr sz="1100" dirty="0">
                <a:latin typeface="Trebuchet MS"/>
                <a:cs typeface="Trebuchet MS"/>
              </a:rPr>
              <a:t> Innovation</a:t>
            </a:r>
            <a:r>
              <a:rPr sz="1100" spc="-10" dirty="0">
                <a:latin typeface="Trebuchet MS"/>
                <a:cs typeface="Trebuchet MS"/>
              </a:rPr>
              <a:t> </a:t>
            </a:r>
            <a:r>
              <a:rPr sz="1100" spc="-30" dirty="0">
                <a:latin typeface="Trebuchet MS"/>
                <a:cs typeface="Trebuchet MS"/>
              </a:rPr>
              <a:t>in</a:t>
            </a:r>
            <a:r>
              <a:rPr sz="1100" spc="-10" dirty="0">
                <a:latin typeface="Trebuchet MS"/>
                <a:cs typeface="Trebuchet MS"/>
              </a:rPr>
              <a:t> </a:t>
            </a:r>
            <a:r>
              <a:rPr sz="1100" dirty="0">
                <a:latin typeface="Trebuchet MS"/>
                <a:cs typeface="Trebuchet MS"/>
              </a:rPr>
              <a:t>Practice</a:t>
            </a:r>
            <a:r>
              <a:rPr sz="1100" spc="-5" dirty="0">
                <a:latin typeface="Trebuchet MS"/>
                <a:cs typeface="Trebuchet MS"/>
              </a:rPr>
              <a:t> </a:t>
            </a:r>
            <a:r>
              <a:rPr sz="1100" spc="220" dirty="0">
                <a:latin typeface="Trebuchet MS"/>
                <a:cs typeface="Trebuchet MS"/>
              </a:rPr>
              <a:t>–</a:t>
            </a:r>
            <a:r>
              <a:rPr sz="1100" dirty="0">
                <a:latin typeface="Trebuchet MS"/>
                <a:cs typeface="Trebuchet MS"/>
              </a:rPr>
              <a:t> </a:t>
            </a:r>
            <a:r>
              <a:rPr sz="1100" spc="90" dirty="0">
                <a:latin typeface="Trebuchet MS"/>
                <a:cs typeface="Trebuchet MS"/>
              </a:rPr>
              <a:t>RTM</a:t>
            </a:r>
            <a:r>
              <a:rPr sz="1100" spc="-5" dirty="0">
                <a:latin typeface="Trebuchet MS"/>
                <a:cs typeface="Trebuchet MS"/>
              </a:rPr>
              <a:t> </a:t>
            </a:r>
            <a:r>
              <a:rPr sz="1100" spc="-20" dirty="0">
                <a:latin typeface="Trebuchet MS"/>
                <a:cs typeface="Trebuchet MS"/>
              </a:rPr>
              <a:t>2014</a:t>
            </a:r>
            <a:endParaRPr sz="1100">
              <a:latin typeface="Trebuchet MS"/>
              <a:cs typeface="Trebuchet MS"/>
            </a:endParaRPr>
          </a:p>
        </p:txBody>
      </p:sp>
      <p:grpSp>
        <p:nvGrpSpPr>
          <p:cNvPr id="4" name="object 4"/>
          <p:cNvGrpSpPr/>
          <p:nvPr/>
        </p:nvGrpSpPr>
        <p:grpSpPr>
          <a:xfrm>
            <a:off x="3371254" y="1298663"/>
            <a:ext cx="3391535" cy="2402840"/>
            <a:chOff x="3371254" y="1298663"/>
            <a:chExt cx="3391535" cy="2402840"/>
          </a:xfrm>
        </p:grpSpPr>
        <p:sp>
          <p:nvSpPr>
            <p:cNvPr id="5" name="object 5"/>
            <p:cNvSpPr/>
            <p:nvPr/>
          </p:nvSpPr>
          <p:spPr>
            <a:xfrm>
              <a:off x="3371254" y="1298663"/>
              <a:ext cx="2401570" cy="2402840"/>
            </a:xfrm>
            <a:custGeom>
              <a:avLst/>
              <a:gdLst/>
              <a:ahLst/>
              <a:cxnLst/>
              <a:rect l="l" t="t" r="r" b="b"/>
              <a:pathLst>
                <a:path w="2401570" h="2402840">
                  <a:moveTo>
                    <a:pt x="1200750" y="0"/>
                  </a:moveTo>
                  <a:lnTo>
                    <a:pt x="0" y="2402700"/>
                  </a:lnTo>
                  <a:lnTo>
                    <a:pt x="2401500" y="2402700"/>
                  </a:lnTo>
                  <a:lnTo>
                    <a:pt x="1200750" y="0"/>
                  </a:lnTo>
                  <a:close/>
                </a:path>
              </a:pathLst>
            </a:custGeom>
            <a:solidFill>
              <a:srgbClr val="FFC000"/>
            </a:solidFill>
          </p:spPr>
          <p:txBody>
            <a:bodyPr wrap="square" lIns="0" tIns="0" rIns="0" bIns="0" rtlCol="0"/>
            <a:lstStyle/>
            <a:p>
              <a:endParaRPr/>
            </a:p>
          </p:txBody>
        </p:sp>
        <p:sp>
          <p:nvSpPr>
            <p:cNvPr id="6" name="object 6"/>
            <p:cNvSpPr/>
            <p:nvPr/>
          </p:nvSpPr>
          <p:spPr>
            <a:xfrm>
              <a:off x="4576168" y="1702286"/>
              <a:ext cx="2179955" cy="284480"/>
            </a:xfrm>
            <a:custGeom>
              <a:avLst/>
              <a:gdLst/>
              <a:ahLst/>
              <a:cxnLst/>
              <a:rect l="l" t="t" r="r" b="b"/>
              <a:pathLst>
                <a:path w="2179954" h="284480">
                  <a:moveTo>
                    <a:pt x="2132440" y="0"/>
                  </a:moveTo>
                  <a:lnTo>
                    <a:pt x="47383" y="0"/>
                  </a:lnTo>
                  <a:lnTo>
                    <a:pt x="28939" y="3723"/>
                  </a:lnTo>
                  <a:lnTo>
                    <a:pt x="13878" y="13878"/>
                  </a:lnTo>
                  <a:lnTo>
                    <a:pt x="3723" y="28939"/>
                  </a:lnTo>
                  <a:lnTo>
                    <a:pt x="0" y="47383"/>
                  </a:lnTo>
                  <a:lnTo>
                    <a:pt x="0" y="236915"/>
                  </a:lnTo>
                  <a:lnTo>
                    <a:pt x="3723" y="255360"/>
                  </a:lnTo>
                  <a:lnTo>
                    <a:pt x="13878" y="270422"/>
                  </a:lnTo>
                  <a:lnTo>
                    <a:pt x="28939" y="280577"/>
                  </a:lnTo>
                  <a:lnTo>
                    <a:pt x="47383" y="284300"/>
                  </a:lnTo>
                  <a:lnTo>
                    <a:pt x="2132440" y="284300"/>
                  </a:lnTo>
                  <a:lnTo>
                    <a:pt x="2150884" y="280577"/>
                  </a:lnTo>
                  <a:lnTo>
                    <a:pt x="2165945" y="270422"/>
                  </a:lnTo>
                  <a:lnTo>
                    <a:pt x="2176100" y="255360"/>
                  </a:lnTo>
                  <a:lnTo>
                    <a:pt x="2179824" y="236915"/>
                  </a:lnTo>
                  <a:lnTo>
                    <a:pt x="2179824" y="47383"/>
                  </a:lnTo>
                  <a:lnTo>
                    <a:pt x="2176100" y="28939"/>
                  </a:lnTo>
                  <a:lnTo>
                    <a:pt x="2165945" y="13878"/>
                  </a:lnTo>
                  <a:lnTo>
                    <a:pt x="2150884" y="3723"/>
                  </a:lnTo>
                  <a:lnTo>
                    <a:pt x="2132440" y="0"/>
                  </a:lnTo>
                  <a:close/>
                </a:path>
              </a:pathLst>
            </a:custGeom>
            <a:solidFill>
              <a:srgbClr val="92D050"/>
            </a:solidFill>
          </p:spPr>
          <p:txBody>
            <a:bodyPr wrap="square" lIns="0" tIns="0" rIns="0" bIns="0" rtlCol="0"/>
            <a:lstStyle/>
            <a:p>
              <a:endParaRPr/>
            </a:p>
          </p:txBody>
        </p:sp>
        <p:sp>
          <p:nvSpPr>
            <p:cNvPr id="7" name="object 7"/>
            <p:cNvSpPr/>
            <p:nvPr/>
          </p:nvSpPr>
          <p:spPr>
            <a:xfrm>
              <a:off x="4576168" y="1702286"/>
              <a:ext cx="2179955" cy="284480"/>
            </a:xfrm>
            <a:custGeom>
              <a:avLst/>
              <a:gdLst/>
              <a:ahLst/>
              <a:cxnLst/>
              <a:rect l="l" t="t" r="r" b="b"/>
              <a:pathLst>
                <a:path w="2179954" h="284480">
                  <a:moveTo>
                    <a:pt x="0" y="47384"/>
                  </a:moveTo>
                  <a:lnTo>
                    <a:pt x="3723" y="28940"/>
                  </a:lnTo>
                  <a:lnTo>
                    <a:pt x="13878" y="13878"/>
                  </a:lnTo>
                  <a:lnTo>
                    <a:pt x="28940" y="3723"/>
                  </a:lnTo>
                  <a:lnTo>
                    <a:pt x="47384" y="0"/>
                  </a:lnTo>
                  <a:lnTo>
                    <a:pt x="2132441" y="0"/>
                  </a:lnTo>
                  <a:lnTo>
                    <a:pt x="2150884" y="3723"/>
                  </a:lnTo>
                  <a:lnTo>
                    <a:pt x="2165946" y="13878"/>
                  </a:lnTo>
                  <a:lnTo>
                    <a:pt x="2176101" y="28940"/>
                  </a:lnTo>
                  <a:lnTo>
                    <a:pt x="2179825" y="47384"/>
                  </a:lnTo>
                  <a:lnTo>
                    <a:pt x="2179825" y="236916"/>
                  </a:lnTo>
                  <a:lnTo>
                    <a:pt x="2176101" y="255360"/>
                  </a:lnTo>
                  <a:lnTo>
                    <a:pt x="2165946" y="270422"/>
                  </a:lnTo>
                  <a:lnTo>
                    <a:pt x="2150884" y="280577"/>
                  </a:lnTo>
                  <a:lnTo>
                    <a:pt x="2132441" y="284301"/>
                  </a:lnTo>
                  <a:lnTo>
                    <a:pt x="47384" y="284301"/>
                  </a:lnTo>
                  <a:lnTo>
                    <a:pt x="28940" y="280577"/>
                  </a:lnTo>
                  <a:lnTo>
                    <a:pt x="13878" y="270422"/>
                  </a:lnTo>
                  <a:lnTo>
                    <a:pt x="3723" y="255360"/>
                  </a:lnTo>
                  <a:lnTo>
                    <a:pt x="0" y="236916"/>
                  </a:lnTo>
                  <a:lnTo>
                    <a:pt x="0" y="47384"/>
                  </a:lnTo>
                  <a:close/>
                </a:path>
              </a:pathLst>
            </a:custGeom>
            <a:ln w="12700">
              <a:solidFill>
                <a:srgbClr val="056FB8"/>
              </a:solidFill>
            </a:ln>
          </p:spPr>
          <p:txBody>
            <a:bodyPr wrap="square" lIns="0" tIns="0" rIns="0" bIns="0" rtlCol="0"/>
            <a:lstStyle/>
            <a:p>
              <a:endParaRPr/>
            </a:p>
          </p:txBody>
        </p:sp>
        <p:sp>
          <p:nvSpPr>
            <p:cNvPr id="8" name="object 8"/>
            <p:cNvSpPr/>
            <p:nvPr/>
          </p:nvSpPr>
          <p:spPr>
            <a:xfrm>
              <a:off x="4576168" y="2032087"/>
              <a:ext cx="2179955" cy="284480"/>
            </a:xfrm>
            <a:custGeom>
              <a:avLst/>
              <a:gdLst/>
              <a:ahLst/>
              <a:cxnLst/>
              <a:rect l="l" t="t" r="r" b="b"/>
              <a:pathLst>
                <a:path w="2179954" h="284480">
                  <a:moveTo>
                    <a:pt x="2132440" y="0"/>
                  </a:moveTo>
                  <a:lnTo>
                    <a:pt x="47383" y="0"/>
                  </a:lnTo>
                  <a:lnTo>
                    <a:pt x="28939" y="3723"/>
                  </a:lnTo>
                  <a:lnTo>
                    <a:pt x="13878" y="13878"/>
                  </a:lnTo>
                  <a:lnTo>
                    <a:pt x="3723" y="28940"/>
                  </a:lnTo>
                  <a:lnTo>
                    <a:pt x="0" y="47384"/>
                  </a:lnTo>
                  <a:lnTo>
                    <a:pt x="0" y="236917"/>
                  </a:lnTo>
                  <a:lnTo>
                    <a:pt x="3723" y="255361"/>
                  </a:lnTo>
                  <a:lnTo>
                    <a:pt x="13878" y="270422"/>
                  </a:lnTo>
                  <a:lnTo>
                    <a:pt x="28939" y="280577"/>
                  </a:lnTo>
                  <a:lnTo>
                    <a:pt x="47383" y="284300"/>
                  </a:lnTo>
                  <a:lnTo>
                    <a:pt x="2132440" y="284300"/>
                  </a:lnTo>
                  <a:lnTo>
                    <a:pt x="2150884" y="280577"/>
                  </a:lnTo>
                  <a:lnTo>
                    <a:pt x="2165945" y="270422"/>
                  </a:lnTo>
                  <a:lnTo>
                    <a:pt x="2176100" y="255361"/>
                  </a:lnTo>
                  <a:lnTo>
                    <a:pt x="2179824" y="236917"/>
                  </a:lnTo>
                  <a:lnTo>
                    <a:pt x="2179824" y="47384"/>
                  </a:lnTo>
                  <a:lnTo>
                    <a:pt x="2176100" y="28940"/>
                  </a:lnTo>
                  <a:lnTo>
                    <a:pt x="2165945" y="13878"/>
                  </a:lnTo>
                  <a:lnTo>
                    <a:pt x="2150884" y="3723"/>
                  </a:lnTo>
                  <a:lnTo>
                    <a:pt x="2132440" y="0"/>
                  </a:lnTo>
                  <a:close/>
                </a:path>
              </a:pathLst>
            </a:custGeom>
            <a:solidFill>
              <a:srgbClr val="92D050"/>
            </a:solidFill>
          </p:spPr>
          <p:txBody>
            <a:bodyPr wrap="square" lIns="0" tIns="0" rIns="0" bIns="0" rtlCol="0"/>
            <a:lstStyle/>
            <a:p>
              <a:endParaRPr/>
            </a:p>
          </p:txBody>
        </p:sp>
        <p:sp>
          <p:nvSpPr>
            <p:cNvPr id="9" name="object 9"/>
            <p:cNvSpPr/>
            <p:nvPr/>
          </p:nvSpPr>
          <p:spPr>
            <a:xfrm>
              <a:off x="4576168" y="2032087"/>
              <a:ext cx="2179955" cy="284480"/>
            </a:xfrm>
            <a:custGeom>
              <a:avLst/>
              <a:gdLst/>
              <a:ahLst/>
              <a:cxnLst/>
              <a:rect l="l" t="t" r="r" b="b"/>
              <a:pathLst>
                <a:path w="2179954" h="284480">
                  <a:moveTo>
                    <a:pt x="0" y="47384"/>
                  </a:moveTo>
                  <a:lnTo>
                    <a:pt x="3723" y="28940"/>
                  </a:lnTo>
                  <a:lnTo>
                    <a:pt x="13878" y="13878"/>
                  </a:lnTo>
                  <a:lnTo>
                    <a:pt x="28940" y="3723"/>
                  </a:lnTo>
                  <a:lnTo>
                    <a:pt x="47384" y="0"/>
                  </a:lnTo>
                  <a:lnTo>
                    <a:pt x="2132441" y="0"/>
                  </a:lnTo>
                  <a:lnTo>
                    <a:pt x="2150884" y="3723"/>
                  </a:lnTo>
                  <a:lnTo>
                    <a:pt x="2165946" y="13878"/>
                  </a:lnTo>
                  <a:lnTo>
                    <a:pt x="2176101" y="28940"/>
                  </a:lnTo>
                  <a:lnTo>
                    <a:pt x="2179825" y="47384"/>
                  </a:lnTo>
                  <a:lnTo>
                    <a:pt x="2179825" y="236916"/>
                  </a:lnTo>
                  <a:lnTo>
                    <a:pt x="2176101" y="255360"/>
                  </a:lnTo>
                  <a:lnTo>
                    <a:pt x="2165946" y="270422"/>
                  </a:lnTo>
                  <a:lnTo>
                    <a:pt x="2150884" y="280577"/>
                  </a:lnTo>
                  <a:lnTo>
                    <a:pt x="2132441" y="284301"/>
                  </a:lnTo>
                  <a:lnTo>
                    <a:pt x="47384" y="284301"/>
                  </a:lnTo>
                  <a:lnTo>
                    <a:pt x="28940" y="280577"/>
                  </a:lnTo>
                  <a:lnTo>
                    <a:pt x="13878" y="270422"/>
                  </a:lnTo>
                  <a:lnTo>
                    <a:pt x="3723" y="255360"/>
                  </a:lnTo>
                  <a:lnTo>
                    <a:pt x="0" y="236916"/>
                  </a:lnTo>
                  <a:lnTo>
                    <a:pt x="0" y="47384"/>
                  </a:lnTo>
                  <a:close/>
                </a:path>
              </a:pathLst>
            </a:custGeom>
            <a:ln w="12700">
              <a:solidFill>
                <a:srgbClr val="056FB8"/>
              </a:solidFill>
            </a:ln>
          </p:spPr>
          <p:txBody>
            <a:bodyPr wrap="square" lIns="0" tIns="0" rIns="0" bIns="0" rtlCol="0"/>
            <a:lstStyle/>
            <a:p>
              <a:endParaRPr/>
            </a:p>
          </p:txBody>
        </p:sp>
        <p:sp>
          <p:nvSpPr>
            <p:cNvPr id="10" name="object 10"/>
            <p:cNvSpPr/>
            <p:nvPr/>
          </p:nvSpPr>
          <p:spPr>
            <a:xfrm>
              <a:off x="4576168" y="2351176"/>
              <a:ext cx="2179955" cy="284480"/>
            </a:xfrm>
            <a:custGeom>
              <a:avLst/>
              <a:gdLst/>
              <a:ahLst/>
              <a:cxnLst/>
              <a:rect l="l" t="t" r="r" b="b"/>
              <a:pathLst>
                <a:path w="2179954" h="284480">
                  <a:moveTo>
                    <a:pt x="2132440" y="0"/>
                  </a:moveTo>
                  <a:lnTo>
                    <a:pt x="47383" y="0"/>
                  </a:lnTo>
                  <a:lnTo>
                    <a:pt x="28939" y="3723"/>
                  </a:lnTo>
                  <a:lnTo>
                    <a:pt x="13878" y="13878"/>
                  </a:lnTo>
                  <a:lnTo>
                    <a:pt x="3723" y="28939"/>
                  </a:lnTo>
                  <a:lnTo>
                    <a:pt x="0" y="47383"/>
                  </a:lnTo>
                  <a:lnTo>
                    <a:pt x="0" y="236915"/>
                  </a:lnTo>
                  <a:lnTo>
                    <a:pt x="3723" y="255360"/>
                  </a:lnTo>
                  <a:lnTo>
                    <a:pt x="13878" y="270422"/>
                  </a:lnTo>
                  <a:lnTo>
                    <a:pt x="28939" y="280577"/>
                  </a:lnTo>
                  <a:lnTo>
                    <a:pt x="47383" y="284300"/>
                  </a:lnTo>
                  <a:lnTo>
                    <a:pt x="2132440" y="284300"/>
                  </a:lnTo>
                  <a:lnTo>
                    <a:pt x="2150884" y="280577"/>
                  </a:lnTo>
                  <a:lnTo>
                    <a:pt x="2165945" y="270422"/>
                  </a:lnTo>
                  <a:lnTo>
                    <a:pt x="2176100" y="255360"/>
                  </a:lnTo>
                  <a:lnTo>
                    <a:pt x="2179824" y="236915"/>
                  </a:lnTo>
                  <a:lnTo>
                    <a:pt x="2179824" y="47383"/>
                  </a:lnTo>
                  <a:lnTo>
                    <a:pt x="2176100" y="28939"/>
                  </a:lnTo>
                  <a:lnTo>
                    <a:pt x="2165945" y="13878"/>
                  </a:lnTo>
                  <a:lnTo>
                    <a:pt x="2150884" y="3723"/>
                  </a:lnTo>
                  <a:lnTo>
                    <a:pt x="2132440" y="0"/>
                  </a:lnTo>
                  <a:close/>
                </a:path>
              </a:pathLst>
            </a:custGeom>
            <a:solidFill>
              <a:srgbClr val="92D050"/>
            </a:solidFill>
          </p:spPr>
          <p:txBody>
            <a:bodyPr wrap="square" lIns="0" tIns="0" rIns="0" bIns="0" rtlCol="0"/>
            <a:lstStyle/>
            <a:p>
              <a:endParaRPr/>
            </a:p>
          </p:txBody>
        </p:sp>
        <p:sp>
          <p:nvSpPr>
            <p:cNvPr id="11" name="object 11"/>
            <p:cNvSpPr/>
            <p:nvPr/>
          </p:nvSpPr>
          <p:spPr>
            <a:xfrm>
              <a:off x="4576168" y="2351176"/>
              <a:ext cx="2179955" cy="284480"/>
            </a:xfrm>
            <a:custGeom>
              <a:avLst/>
              <a:gdLst/>
              <a:ahLst/>
              <a:cxnLst/>
              <a:rect l="l" t="t" r="r" b="b"/>
              <a:pathLst>
                <a:path w="2179954" h="284480">
                  <a:moveTo>
                    <a:pt x="0" y="47384"/>
                  </a:moveTo>
                  <a:lnTo>
                    <a:pt x="3723" y="28940"/>
                  </a:lnTo>
                  <a:lnTo>
                    <a:pt x="13878" y="13878"/>
                  </a:lnTo>
                  <a:lnTo>
                    <a:pt x="28940" y="3723"/>
                  </a:lnTo>
                  <a:lnTo>
                    <a:pt x="47384" y="0"/>
                  </a:lnTo>
                  <a:lnTo>
                    <a:pt x="2132441" y="0"/>
                  </a:lnTo>
                  <a:lnTo>
                    <a:pt x="2150884" y="3723"/>
                  </a:lnTo>
                  <a:lnTo>
                    <a:pt x="2165946" y="13878"/>
                  </a:lnTo>
                  <a:lnTo>
                    <a:pt x="2176101" y="28940"/>
                  </a:lnTo>
                  <a:lnTo>
                    <a:pt x="2179825" y="47384"/>
                  </a:lnTo>
                  <a:lnTo>
                    <a:pt x="2179825" y="236916"/>
                  </a:lnTo>
                  <a:lnTo>
                    <a:pt x="2176101" y="255360"/>
                  </a:lnTo>
                  <a:lnTo>
                    <a:pt x="2165946" y="270422"/>
                  </a:lnTo>
                  <a:lnTo>
                    <a:pt x="2150884" y="280577"/>
                  </a:lnTo>
                  <a:lnTo>
                    <a:pt x="2132441" y="284301"/>
                  </a:lnTo>
                  <a:lnTo>
                    <a:pt x="47384" y="284301"/>
                  </a:lnTo>
                  <a:lnTo>
                    <a:pt x="28940" y="280577"/>
                  </a:lnTo>
                  <a:lnTo>
                    <a:pt x="13878" y="270422"/>
                  </a:lnTo>
                  <a:lnTo>
                    <a:pt x="3723" y="255360"/>
                  </a:lnTo>
                  <a:lnTo>
                    <a:pt x="0" y="236916"/>
                  </a:lnTo>
                  <a:lnTo>
                    <a:pt x="0" y="47384"/>
                  </a:lnTo>
                  <a:close/>
                </a:path>
              </a:pathLst>
            </a:custGeom>
            <a:ln w="12700">
              <a:solidFill>
                <a:srgbClr val="056FB8"/>
              </a:solidFill>
            </a:ln>
          </p:spPr>
          <p:txBody>
            <a:bodyPr wrap="square" lIns="0" tIns="0" rIns="0" bIns="0" rtlCol="0"/>
            <a:lstStyle/>
            <a:p>
              <a:endParaRPr/>
            </a:p>
          </p:txBody>
        </p:sp>
        <p:sp>
          <p:nvSpPr>
            <p:cNvPr id="12" name="object 12"/>
            <p:cNvSpPr/>
            <p:nvPr/>
          </p:nvSpPr>
          <p:spPr>
            <a:xfrm>
              <a:off x="4576168" y="2671453"/>
              <a:ext cx="2179955" cy="284480"/>
            </a:xfrm>
            <a:custGeom>
              <a:avLst/>
              <a:gdLst/>
              <a:ahLst/>
              <a:cxnLst/>
              <a:rect l="l" t="t" r="r" b="b"/>
              <a:pathLst>
                <a:path w="2179954" h="284480">
                  <a:moveTo>
                    <a:pt x="2132440" y="0"/>
                  </a:moveTo>
                  <a:lnTo>
                    <a:pt x="47383" y="0"/>
                  </a:lnTo>
                  <a:lnTo>
                    <a:pt x="28939" y="3723"/>
                  </a:lnTo>
                  <a:lnTo>
                    <a:pt x="13878" y="13878"/>
                  </a:lnTo>
                  <a:lnTo>
                    <a:pt x="3723" y="28940"/>
                  </a:lnTo>
                  <a:lnTo>
                    <a:pt x="0" y="47384"/>
                  </a:lnTo>
                  <a:lnTo>
                    <a:pt x="0" y="236917"/>
                  </a:lnTo>
                  <a:lnTo>
                    <a:pt x="3723" y="255361"/>
                  </a:lnTo>
                  <a:lnTo>
                    <a:pt x="13878" y="270422"/>
                  </a:lnTo>
                  <a:lnTo>
                    <a:pt x="28939" y="280577"/>
                  </a:lnTo>
                  <a:lnTo>
                    <a:pt x="47383" y="284300"/>
                  </a:lnTo>
                  <a:lnTo>
                    <a:pt x="2132440" y="284300"/>
                  </a:lnTo>
                  <a:lnTo>
                    <a:pt x="2150884" y="280577"/>
                  </a:lnTo>
                  <a:lnTo>
                    <a:pt x="2165945" y="270422"/>
                  </a:lnTo>
                  <a:lnTo>
                    <a:pt x="2176100" y="255361"/>
                  </a:lnTo>
                  <a:lnTo>
                    <a:pt x="2179824" y="236917"/>
                  </a:lnTo>
                  <a:lnTo>
                    <a:pt x="2179824" y="47384"/>
                  </a:lnTo>
                  <a:lnTo>
                    <a:pt x="2176100" y="28940"/>
                  </a:lnTo>
                  <a:lnTo>
                    <a:pt x="2165945" y="13878"/>
                  </a:lnTo>
                  <a:lnTo>
                    <a:pt x="2150884" y="3723"/>
                  </a:lnTo>
                  <a:lnTo>
                    <a:pt x="2132440" y="0"/>
                  </a:lnTo>
                  <a:close/>
                </a:path>
              </a:pathLst>
            </a:custGeom>
            <a:solidFill>
              <a:srgbClr val="92D050"/>
            </a:solidFill>
          </p:spPr>
          <p:txBody>
            <a:bodyPr wrap="square" lIns="0" tIns="0" rIns="0" bIns="0" rtlCol="0"/>
            <a:lstStyle/>
            <a:p>
              <a:endParaRPr/>
            </a:p>
          </p:txBody>
        </p:sp>
        <p:sp>
          <p:nvSpPr>
            <p:cNvPr id="13" name="object 13"/>
            <p:cNvSpPr/>
            <p:nvPr/>
          </p:nvSpPr>
          <p:spPr>
            <a:xfrm>
              <a:off x="4576168" y="2671453"/>
              <a:ext cx="2179955" cy="284480"/>
            </a:xfrm>
            <a:custGeom>
              <a:avLst/>
              <a:gdLst/>
              <a:ahLst/>
              <a:cxnLst/>
              <a:rect l="l" t="t" r="r" b="b"/>
              <a:pathLst>
                <a:path w="2179954" h="284480">
                  <a:moveTo>
                    <a:pt x="0" y="47384"/>
                  </a:moveTo>
                  <a:lnTo>
                    <a:pt x="3723" y="28940"/>
                  </a:lnTo>
                  <a:lnTo>
                    <a:pt x="13878" y="13878"/>
                  </a:lnTo>
                  <a:lnTo>
                    <a:pt x="28940" y="3723"/>
                  </a:lnTo>
                  <a:lnTo>
                    <a:pt x="47384" y="0"/>
                  </a:lnTo>
                  <a:lnTo>
                    <a:pt x="2132441" y="0"/>
                  </a:lnTo>
                  <a:lnTo>
                    <a:pt x="2150884" y="3723"/>
                  </a:lnTo>
                  <a:lnTo>
                    <a:pt x="2165946" y="13878"/>
                  </a:lnTo>
                  <a:lnTo>
                    <a:pt x="2176101" y="28940"/>
                  </a:lnTo>
                  <a:lnTo>
                    <a:pt x="2179825" y="47384"/>
                  </a:lnTo>
                  <a:lnTo>
                    <a:pt x="2179825" y="236916"/>
                  </a:lnTo>
                  <a:lnTo>
                    <a:pt x="2176101" y="255360"/>
                  </a:lnTo>
                  <a:lnTo>
                    <a:pt x="2165946" y="270422"/>
                  </a:lnTo>
                  <a:lnTo>
                    <a:pt x="2150884" y="280577"/>
                  </a:lnTo>
                  <a:lnTo>
                    <a:pt x="2132441" y="284301"/>
                  </a:lnTo>
                  <a:lnTo>
                    <a:pt x="47384" y="284301"/>
                  </a:lnTo>
                  <a:lnTo>
                    <a:pt x="28940" y="280577"/>
                  </a:lnTo>
                  <a:lnTo>
                    <a:pt x="13878" y="270422"/>
                  </a:lnTo>
                  <a:lnTo>
                    <a:pt x="3723" y="255360"/>
                  </a:lnTo>
                  <a:lnTo>
                    <a:pt x="0" y="236916"/>
                  </a:lnTo>
                  <a:lnTo>
                    <a:pt x="0" y="47384"/>
                  </a:lnTo>
                  <a:close/>
                </a:path>
              </a:pathLst>
            </a:custGeom>
            <a:ln w="12700">
              <a:solidFill>
                <a:srgbClr val="056FB8"/>
              </a:solidFill>
            </a:ln>
          </p:spPr>
          <p:txBody>
            <a:bodyPr wrap="square" lIns="0" tIns="0" rIns="0" bIns="0" rtlCol="0"/>
            <a:lstStyle/>
            <a:p>
              <a:endParaRPr/>
            </a:p>
          </p:txBody>
        </p:sp>
        <p:sp>
          <p:nvSpPr>
            <p:cNvPr id="14" name="object 14"/>
            <p:cNvSpPr/>
            <p:nvPr/>
          </p:nvSpPr>
          <p:spPr>
            <a:xfrm>
              <a:off x="4576168" y="2991732"/>
              <a:ext cx="2179955" cy="283845"/>
            </a:xfrm>
            <a:custGeom>
              <a:avLst/>
              <a:gdLst/>
              <a:ahLst/>
              <a:cxnLst/>
              <a:rect l="l" t="t" r="r" b="b"/>
              <a:pathLst>
                <a:path w="2179954" h="283845">
                  <a:moveTo>
                    <a:pt x="2132440" y="0"/>
                  </a:moveTo>
                  <a:lnTo>
                    <a:pt x="47383" y="0"/>
                  </a:lnTo>
                  <a:lnTo>
                    <a:pt x="28939" y="3711"/>
                  </a:lnTo>
                  <a:lnTo>
                    <a:pt x="13878" y="13832"/>
                  </a:lnTo>
                  <a:lnTo>
                    <a:pt x="3723" y="28843"/>
                  </a:lnTo>
                  <a:lnTo>
                    <a:pt x="0" y="47226"/>
                  </a:lnTo>
                  <a:lnTo>
                    <a:pt x="0" y="236127"/>
                  </a:lnTo>
                  <a:lnTo>
                    <a:pt x="3723" y="254509"/>
                  </a:lnTo>
                  <a:lnTo>
                    <a:pt x="13878" y="269521"/>
                  </a:lnTo>
                  <a:lnTo>
                    <a:pt x="28939" y="279642"/>
                  </a:lnTo>
                  <a:lnTo>
                    <a:pt x="47383" y="283353"/>
                  </a:lnTo>
                  <a:lnTo>
                    <a:pt x="2132440" y="283353"/>
                  </a:lnTo>
                  <a:lnTo>
                    <a:pt x="2150884" y="279642"/>
                  </a:lnTo>
                  <a:lnTo>
                    <a:pt x="2165945" y="269521"/>
                  </a:lnTo>
                  <a:lnTo>
                    <a:pt x="2176100" y="254509"/>
                  </a:lnTo>
                  <a:lnTo>
                    <a:pt x="2179824" y="236127"/>
                  </a:lnTo>
                  <a:lnTo>
                    <a:pt x="2179824" y="47226"/>
                  </a:lnTo>
                  <a:lnTo>
                    <a:pt x="2176100" y="28843"/>
                  </a:lnTo>
                  <a:lnTo>
                    <a:pt x="2165945" y="13832"/>
                  </a:lnTo>
                  <a:lnTo>
                    <a:pt x="2150884" y="3711"/>
                  </a:lnTo>
                  <a:lnTo>
                    <a:pt x="2132440" y="0"/>
                  </a:lnTo>
                  <a:close/>
                </a:path>
              </a:pathLst>
            </a:custGeom>
            <a:solidFill>
              <a:srgbClr val="92D050"/>
            </a:solidFill>
          </p:spPr>
          <p:txBody>
            <a:bodyPr wrap="square" lIns="0" tIns="0" rIns="0" bIns="0" rtlCol="0"/>
            <a:lstStyle/>
            <a:p>
              <a:endParaRPr/>
            </a:p>
          </p:txBody>
        </p:sp>
        <p:sp>
          <p:nvSpPr>
            <p:cNvPr id="15" name="object 15"/>
            <p:cNvSpPr/>
            <p:nvPr/>
          </p:nvSpPr>
          <p:spPr>
            <a:xfrm>
              <a:off x="4576168" y="2991732"/>
              <a:ext cx="2179955" cy="283845"/>
            </a:xfrm>
            <a:custGeom>
              <a:avLst/>
              <a:gdLst/>
              <a:ahLst/>
              <a:cxnLst/>
              <a:rect l="l" t="t" r="r" b="b"/>
              <a:pathLst>
                <a:path w="2179954" h="283845">
                  <a:moveTo>
                    <a:pt x="0" y="47226"/>
                  </a:moveTo>
                  <a:lnTo>
                    <a:pt x="3723" y="28843"/>
                  </a:lnTo>
                  <a:lnTo>
                    <a:pt x="13878" y="13832"/>
                  </a:lnTo>
                  <a:lnTo>
                    <a:pt x="28940" y="3711"/>
                  </a:lnTo>
                  <a:lnTo>
                    <a:pt x="47384" y="0"/>
                  </a:lnTo>
                  <a:lnTo>
                    <a:pt x="2132441" y="0"/>
                  </a:lnTo>
                  <a:lnTo>
                    <a:pt x="2150884" y="3711"/>
                  </a:lnTo>
                  <a:lnTo>
                    <a:pt x="2165946" y="13832"/>
                  </a:lnTo>
                  <a:lnTo>
                    <a:pt x="2176101" y="28843"/>
                  </a:lnTo>
                  <a:lnTo>
                    <a:pt x="2179825" y="47226"/>
                  </a:lnTo>
                  <a:lnTo>
                    <a:pt x="2179825" y="236126"/>
                  </a:lnTo>
                  <a:lnTo>
                    <a:pt x="2176101" y="254509"/>
                  </a:lnTo>
                  <a:lnTo>
                    <a:pt x="2165946" y="269520"/>
                  </a:lnTo>
                  <a:lnTo>
                    <a:pt x="2150884" y="279641"/>
                  </a:lnTo>
                  <a:lnTo>
                    <a:pt x="2132441" y="283353"/>
                  </a:lnTo>
                  <a:lnTo>
                    <a:pt x="47384" y="283353"/>
                  </a:lnTo>
                  <a:lnTo>
                    <a:pt x="28940" y="279641"/>
                  </a:lnTo>
                  <a:lnTo>
                    <a:pt x="13878" y="269520"/>
                  </a:lnTo>
                  <a:lnTo>
                    <a:pt x="3723" y="254509"/>
                  </a:lnTo>
                  <a:lnTo>
                    <a:pt x="0" y="236126"/>
                  </a:lnTo>
                  <a:lnTo>
                    <a:pt x="0" y="47226"/>
                  </a:lnTo>
                  <a:close/>
                </a:path>
              </a:pathLst>
            </a:custGeom>
            <a:ln w="12700">
              <a:solidFill>
                <a:srgbClr val="056FB8"/>
              </a:solidFill>
            </a:ln>
          </p:spPr>
          <p:txBody>
            <a:bodyPr wrap="square" lIns="0" tIns="0" rIns="0" bIns="0" rtlCol="0"/>
            <a:lstStyle/>
            <a:p>
              <a:endParaRPr/>
            </a:p>
          </p:txBody>
        </p:sp>
      </p:grpSp>
      <p:sp>
        <p:nvSpPr>
          <p:cNvPr id="16" name="object 16"/>
          <p:cNvSpPr txBox="1"/>
          <p:nvPr/>
        </p:nvSpPr>
        <p:spPr>
          <a:xfrm>
            <a:off x="4617342" y="1695703"/>
            <a:ext cx="2094864" cy="1564640"/>
          </a:xfrm>
          <a:prstGeom prst="rect">
            <a:avLst/>
          </a:prstGeom>
        </p:spPr>
        <p:txBody>
          <a:bodyPr vert="horz" wrap="square" lIns="0" tIns="36195" rIns="0" bIns="0" rtlCol="0">
            <a:spAutoFit/>
          </a:bodyPr>
          <a:lstStyle/>
          <a:p>
            <a:pPr marL="12700" marR="454025">
              <a:lnSpc>
                <a:spcPts val="890"/>
              </a:lnSpc>
              <a:spcBef>
                <a:spcPts val="285"/>
              </a:spcBef>
            </a:pPr>
            <a:r>
              <a:rPr sz="900" spc="-60" dirty="0">
                <a:latin typeface="Trebuchet MS"/>
                <a:cs typeface="Trebuchet MS"/>
              </a:rPr>
              <a:t>6.</a:t>
            </a:r>
            <a:r>
              <a:rPr sz="900" spc="-10" dirty="0">
                <a:latin typeface="Trebuchet MS"/>
                <a:cs typeface="Trebuchet MS"/>
              </a:rPr>
              <a:t> </a:t>
            </a:r>
            <a:r>
              <a:rPr sz="900" dirty="0">
                <a:latin typeface="Trebuchet MS"/>
                <a:cs typeface="Trebuchet MS"/>
              </a:rPr>
              <a:t>Learn</a:t>
            </a:r>
            <a:r>
              <a:rPr sz="900" spc="-15" dirty="0">
                <a:latin typeface="Trebuchet MS"/>
                <a:cs typeface="Trebuchet MS"/>
              </a:rPr>
              <a:t> </a:t>
            </a:r>
            <a:r>
              <a:rPr sz="900" spc="-20" dirty="0">
                <a:latin typeface="Trebuchet MS"/>
                <a:cs typeface="Trebuchet MS"/>
              </a:rPr>
              <a:t>in</a:t>
            </a:r>
            <a:r>
              <a:rPr sz="900" spc="-10" dirty="0">
                <a:latin typeface="Trebuchet MS"/>
                <a:cs typeface="Trebuchet MS"/>
              </a:rPr>
              <a:t> </a:t>
            </a:r>
            <a:r>
              <a:rPr sz="900" dirty="0">
                <a:latin typeface="Trebuchet MS"/>
                <a:cs typeface="Trebuchet MS"/>
              </a:rPr>
              <a:t>market</a:t>
            </a:r>
            <a:r>
              <a:rPr sz="900" spc="-15" dirty="0">
                <a:latin typeface="Trebuchet MS"/>
                <a:cs typeface="Trebuchet MS"/>
              </a:rPr>
              <a:t> </a:t>
            </a:r>
            <a:r>
              <a:rPr sz="900" spc="-30" dirty="0">
                <a:latin typeface="Trebuchet MS"/>
                <a:cs typeface="Trebuchet MS"/>
              </a:rPr>
              <a:t>(profitability, </a:t>
            </a:r>
            <a:r>
              <a:rPr sz="900" spc="-10" dirty="0">
                <a:latin typeface="Trebuchet MS"/>
                <a:cs typeface="Trebuchet MS"/>
              </a:rPr>
              <a:t>scalability)</a:t>
            </a:r>
            <a:endParaRPr sz="900">
              <a:latin typeface="Trebuchet MS"/>
              <a:cs typeface="Trebuchet MS"/>
            </a:endParaRPr>
          </a:p>
          <a:p>
            <a:pPr marL="12700" marR="5080">
              <a:lnSpc>
                <a:spcPts val="910"/>
              </a:lnSpc>
              <a:spcBef>
                <a:spcPts val="800"/>
              </a:spcBef>
            </a:pPr>
            <a:r>
              <a:rPr sz="900" spc="-75" dirty="0">
                <a:latin typeface="Trebuchet MS"/>
                <a:cs typeface="Trebuchet MS"/>
              </a:rPr>
              <a:t>5</a:t>
            </a:r>
            <a:r>
              <a:rPr sz="800" spc="-75" dirty="0">
                <a:latin typeface="Trebuchet MS"/>
                <a:cs typeface="Trebuchet MS"/>
              </a:rPr>
              <a:t>.</a:t>
            </a:r>
            <a:r>
              <a:rPr sz="800" spc="65" dirty="0">
                <a:latin typeface="Trebuchet MS"/>
                <a:cs typeface="Trebuchet MS"/>
              </a:rPr>
              <a:t> </a:t>
            </a:r>
            <a:r>
              <a:rPr sz="900" dirty="0">
                <a:latin typeface="Trebuchet MS"/>
                <a:cs typeface="Trebuchet MS"/>
              </a:rPr>
              <a:t>Select</a:t>
            </a:r>
            <a:r>
              <a:rPr sz="900" spc="80" dirty="0">
                <a:latin typeface="Trebuchet MS"/>
                <a:cs typeface="Trebuchet MS"/>
              </a:rPr>
              <a:t> </a:t>
            </a:r>
            <a:r>
              <a:rPr sz="900" dirty="0">
                <a:latin typeface="Trebuchet MS"/>
                <a:cs typeface="Trebuchet MS"/>
              </a:rPr>
              <a:t>business</a:t>
            </a:r>
            <a:r>
              <a:rPr sz="900" spc="85" dirty="0">
                <a:latin typeface="Trebuchet MS"/>
                <a:cs typeface="Trebuchet MS"/>
              </a:rPr>
              <a:t> </a:t>
            </a:r>
            <a:r>
              <a:rPr sz="900" dirty="0">
                <a:latin typeface="Trebuchet MS"/>
                <a:cs typeface="Trebuchet MS"/>
              </a:rPr>
              <a:t>model</a:t>
            </a:r>
            <a:r>
              <a:rPr sz="900" spc="85" dirty="0">
                <a:latin typeface="Trebuchet MS"/>
                <a:cs typeface="Trebuchet MS"/>
              </a:rPr>
              <a:t> </a:t>
            </a:r>
            <a:r>
              <a:rPr sz="900" spc="-45" dirty="0">
                <a:latin typeface="Trebuchet MS"/>
                <a:cs typeface="Trebuchet MS"/>
              </a:rPr>
              <a:t>&amp;</a:t>
            </a:r>
            <a:r>
              <a:rPr sz="900" spc="75" dirty="0">
                <a:latin typeface="Trebuchet MS"/>
                <a:cs typeface="Trebuchet MS"/>
              </a:rPr>
              <a:t> </a:t>
            </a:r>
            <a:r>
              <a:rPr sz="900" dirty="0">
                <a:latin typeface="Trebuchet MS"/>
                <a:cs typeface="Trebuchet MS"/>
              </a:rPr>
              <a:t>organize</a:t>
            </a:r>
            <a:r>
              <a:rPr sz="900" spc="80" dirty="0">
                <a:latin typeface="Trebuchet MS"/>
                <a:cs typeface="Trebuchet MS"/>
              </a:rPr>
              <a:t> </a:t>
            </a:r>
            <a:r>
              <a:rPr sz="900" spc="-25" dirty="0">
                <a:latin typeface="Trebuchet MS"/>
                <a:cs typeface="Trebuchet MS"/>
              </a:rPr>
              <a:t>for </a:t>
            </a:r>
            <a:r>
              <a:rPr sz="900" spc="-10" dirty="0">
                <a:latin typeface="Trebuchet MS"/>
                <a:cs typeface="Trebuchet MS"/>
              </a:rPr>
              <a:t>incubation</a:t>
            </a:r>
            <a:endParaRPr sz="900">
              <a:latin typeface="Trebuchet MS"/>
              <a:cs typeface="Trebuchet MS"/>
            </a:endParaRPr>
          </a:p>
          <a:p>
            <a:pPr marL="12700" marR="647065">
              <a:lnSpc>
                <a:spcPts val="890"/>
              </a:lnSpc>
              <a:spcBef>
                <a:spcPts val="715"/>
              </a:spcBef>
            </a:pPr>
            <a:r>
              <a:rPr sz="900" spc="-80" dirty="0">
                <a:latin typeface="Trebuchet MS"/>
                <a:cs typeface="Trebuchet MS"/>
              </a:rPr>
              <a:t>4.</a:t>
            </a:r>
            <a:r>
              <a:rPr sz="900" spc="50" dirty="0">
                <a:latin typeface="Trebuchet MS"/>
                <a:cs typeface="Trebuchet MS"/>
              </a:rPr>
              <a:t> </a:t>
            </a:r>
            <a:r>
              <a:rPr sz="900" dirty="0">
                <a:latin typeface="Trebuchet MS"/>
                <a:cs typeface="Trebuchet MS"/>
              </a:rPr>
              <a:t>De-risk</a:t>
            </a:r>
            <a:r>
              <a:rPr sz="900" spc="45" dirty="0">
                <a:latin typeface="Trebuchet MS"/>
                <a:cs typeface="Trebuchet MS"/>
              </a:rPr>
              <a:t> </a:t>
            </a:r>
            <a:r>
              <a:rPr sz="900" dirty="0">
                <a:latin typeface="Trebuchet MS"/>
                <a:cs typeface="Trebuchet MS"/>
              </a:rPr>
              <a:t>through</a:t>
            </a:r>
            <a:r>
              <a:rPr sz="900" spc="50" dirty="0">
                <a:latin typeface="Trebuchet MS"/>
                <a:cs typeface="Trebuchet MS"/>
              </a:rPr>
              <a:t> </a:t>
            </a:r>
            <a:r>
              <a:rPr sz="900" spc="-10" dirty="0">
                <a:latin typeface="Trebuchet MS"/>
                <a:cs typeface="Trebuchet MS"/>
              </a:rPr>
              <a:t>business experiments</a:t>
            </a:r>
            <a:endParaRPr sz="900">
              <a:latin typeface="Trebuchet MS"/>
              <a:cs typeface="Trebuchet MS"/>
            </a:endParaRPr>
          </a:p>
          <a:p>
            <a:pPr marL="12700" marR="501650">
              <a:lnSpc>
                <a:spcPts val="890"/>
              </a:lnSpc>
              <a:spcBef>
                <a:spcPts val="740"/>
              </a:spcBef>
            </a:pPr>
            <a:r>
              <a:rPr sz="900" spc="-90" dirty="0">
                <a:latin typeface="Trebuchet MS"/>
                <a:cs typeface="Trebuchet MS"/>
              </a:rPr>
              <a:t>3.</a:t>
            </a:r>
            <a:r>
              <a:rPr sz="900" spc="-20" dirty="0">
                <a:latin typeface="Trebuchet MS"/>
                <a:cs typeface="Trebuchet MS"/>
              </a:rPr>
              <a:t> </a:t>
            </a:r>
            <a:r>
              <a:rPr sz="900" spc="-25" dirty="0">
                <a:latin typeface="Trebuchet MS"/>
                <a:cs typeface="Trebuchet MS"/>
              </a:rPr>
              <a:t>Prioritize</a:t>
            </a:r>
            <a:r>
              <a:rPr sz="900" spc="-20" dirty="0">
                <a:latin typeface="Trebuchet MS"/>
                <a:cs typeface="Trebuchet MS"/>
              </a:rPr>
              <a:t> </a:t>
            </a:r>
            <a:r>
              <a:rPr sz="900" dirty="0">
                <a:latin typeface="Trebuchet MS"/>
                <a:cs typeface="Trebuchet MS"/>
              </a:rPr>
              <a:t>risks</a:t>
            </a:r>
            <a:r>
              <a:rPr sz="900" spc="-15" dirty="0">
                <a:latin typeface="Trebuchet MS"/>
                <a:cs typeface="Trebuchet MS"/>
              </a:rPr>
              <a:t> </a:t>
            </a:r>
            <a:r>
              <a:rPr sz="900" dirty="0">
                <a:latin typeface="Trebuchet MS"/>
                <a:cs typeface="Trebuchet MS"/>
              </a:rPr>
              <a:t>via</a:t>
            </a:r>
            <a:r>
              <a:rPr sz="900" spc="-20" dirty="0">
                <a:latin typeface="Trebuchet MS"/>
                <a:cs typeface="Trebuchet MS"/>
              </a:rPr>
              <a:t> </a:t>
            </a:r>
            <a:r>
              <a:rPr sz="900" spc="-10" dirty="0">
                <a:latin typeface="Trebuchet MS"/>
                <a:cs typeface="Trebuchet MS"/>
              </a:rPr>
              <a:t>stochastic modeling</a:t>
            </a:r>
            <a:endParaRPr sz="900">
              <a:latin typeface="Trebuchet MS"/>
              <a:cs typeface="Trebuchet MS"/>
            </a:endParaRPr>
          </a:p>
          <a:p>
            <a:pPr marL="12700" marR="41275">
              <a:lnSpc>
                <a:spcPts val="890"/>
              </a:lnSpc>
              <a:spcBef>
                <a:spcPts val="740"/>
              </a:spcBef>
            </a:pPr>
            <a:r>
              <a:rPr sz="900" spc="-90" dirty="0">
                <a:latin typeface="Trebuchet MS"/>
                <a:cs typeface="Trebuchet MS"/>
              </a:rPr>
              <a:t>2.</a:t>
            </a:r>
            <a:r>
              <a:rPr sz="900" spc="55" dirty="0">
                <a:latin typeface="Trebuchet MS"/>
                <a:cs typeface="Trebuchet MS"/>
              </a:rPr>
              <a:t> </a:t>
            </a:r>
            <a:r>
              <a:rPr sz="900" spc="-10" dirty="0">
                <a:latin typeface="Trebuchet MS"/>
                <a:cs typeface="Trebuchet MS"/>
              </a:rPr>
              <a:t>Identify</a:t>
            </a:r>
            <a:r>
              <a:rPr sz="900" spc="50" dirty="0">
                <a:latin typeface="Trebuchet MS"/>
                <a:cs typeface="Trebuchet MS"/>
              </a:rPr>
              <a:t> </a:t>
            </a:r>
            <a:r>
              <a:rPr sz="900" dirty="0">
                <a:latin typeface="Trebuchet MS"/>
                <a:cs typeface="Trebuchet MS"/>
              </a:rPr>
              <a:t>assumptions</a:t>
            </a:r>
            <a:r>
              <a:rPr sz="900" spc="55" dirty="0">
                <a:latin typeface="Trebuchet MS"/>
                <a:cs typeface="Trebuchet MS"/>
              </a:rPr>
              <a:t> </a:t>
            </a:r>
            <a:r>
              <a:rPr sz="900" spc="-10" dirty="0">
                <a:latin typeface="Trebuchet MS"/>
                <a:cs typeface="Trebuchet MS"/>
              </a:rPr>
              <a:t>for</a:t>
            </a:r>
            <a:r>
              <a:rPr sz="900" spc="40" dirty="0">
                <a:latin typeface="Trebuchet MS"/>
                <a:cs typeface="Trebuchet MS"/>
              </a:rPr>
              <a:t> </a:t>
            </a:r>
            <a:r>
              <a:rPr sz="900" dirty="0">
                <a:latin typeface="Trebuchet MS"/>
                <a:cs typeface="Trebuchet MS"/>
              </a:rPr>
              <a:t>each</a:t>
            </a:r>
            <a:r>
              <a:rPr sz="900" spc="50" dirty="0">
                <a:latin typeface="Trebuchet MS"/>
                <a:cs typeface="Trebuchet MS"/>
              </a:rPr>
              <a:t> </a:t>
            </a:r>
            <a:r>
              <a:rPr sz="900" spc="-10" dirty="0">
                <a:latin typeface="Trebuchet MS"/>
                <a:cs typeface="Trebuchet MS"/>
              </a:rPr>
              <a:t>option generated</a:t>
            </a:r>
            <a:endParaRPr sz="900">
              <a:latin typeface="Trebuchet MS"/>
              <a:cs typeface="Trebuchet MS"/>
            </a:endParaRPr>
          </a:p>
        </p:txBody>
      </p:sp>
      <p:grpSp>
        <p:nvGrpSpPr>
          <p:cNvPr id="17" name="object 17"/>
          <p:cNvGrpSpPr/>
          <p:nvPr/>
        </p:nvGrpSpPr>
        <p:grpSpPr>
          <a:xfrm>
            <a:off x="4576960" y="3327091"/>
            <a:ext cx="2185670" cy="297180"/>
            <a:chOff x="4576960" y="3327091"/>
            <a:chExt cx="2185670" cy="297180"/>
          </a:xfrm>
        </p:grpSpPr>
        <p:sp>
          <p:nvSpPr>
            <p:cNvPr id="18" name="object 18"/>
            <p:cNvSpPr/>
            <p:nvPr/>
          </p:nvSpPr>
          <p:spPr>
            <a:xfrm>
              <a:off x="4583310" y="3333441"/>
              <a:ext cx="2172970" cy="284480"/>
            </a:xfrm>
            <a:custGeom>
              <a:avLst/>
              <a:gdLst/>
              <a:ahLst/>
              <a:cxnLst/>
              <a:rect l="l" t="t" r="r" b="b"/>
              <a:pathLst>
                <a:path w="2172970" h="284479">
                  <a:moveTo>
                    <a:pt x="2125150" y="0"/>
                  </a:moveTo>
                  <a:lnTo>
                    <a:pt x="47384" y="0"/>
                  </a:lnTo>
                  <a:lnTo>
                    <a:pt x="28940" y="3723"/>
                  </a:lnTo>
                  <a:lnTo>
                    <a:pt x="13878" y="13878"/>
                  </a:lnTo>
                  <a:lnTo>
                    <a:pt x="3723" y="28940"/>
                  </a:lnTo>
                  <a:lnTo>
                    <a:pt x="0" y="47384"/>
                  </a:lnTo>
                  <a:lnTo>
                    <a:pt x="0" y="236917"/>
                  </a:lnTo>
                  <a:lnTo>
                    <a:pt x="3723" y="255361"/>
                  </a:lnTo>
                  <a:lnTo>
                    <a:pt x="13878" y="270422"/>
                  </a:lnTo>
                  <a:lnTo>
                    <a:pt x="28940" y="280577"/>
                  </a:lnTo>
                  <a:lnTo>
                    <a:pt x="47384" y="284300"/>
                  </a:lnTo>
                  <a:lnTo>
                    <a:pt x="2125150" y="284300"/>
                  </a:lnTo>
                  <a:lnTo>
                    <a:pt x="2143594" y="280577"/>
                  </a:lnTo>
                  <a:lnTo>
                    <a:pt x="2158656" y="270422"/>
                  </a:lnTo>
                  <a:lnTo>
                    <a:pt x="2168811" y="255361"/>
                  </a:lnTo>
                  <a:lnTo>
                    <a:pt x="2172535" y="236917"/>
                  </a:lnTo>
                  <a:lnTo>
                    <a:pt x="2172535" y="47384"/>
                  </a:lnTo>
                  <a:lnTo>
                    <a:pt x="2168811" y="28940"/>
                  </a:lnTo>
                  <a:lnTo>
                    <a:pt x="2158656" y="13878"/>
                  </a:lnTo>
                  <a:lnTo>
                    <a:pt x="2143594" y="3723"/>
                  </a:lnTo>
                  <a:lnTo>
                    <a:pt x="2125150" y="0"/>
                  </a:lnTo>
                  <a:close/>
                </a:path>
              </a:pathLst>
            </a:custGeom>
            <a:solidFill>
              <a:srgbClr val="92D050"/>
            </a:solidFill>
          </p:spPr>
          <p:txBody>
            <a:bodyPr wrap="square" lIns="0" tIns="0" rIns="0" bIns="0" rtlCol="0"/>
            <a:lstStyle/>
            <a:p>
              <a:endParaRPr/>
            </a:p>
          </p:txBody>
        </p:sp>
        <p:sp>
          <p:nvSpPr>
            <p:cNvPr id="19" name="object 19"/>
            <p:cNvSpPr/>
            <p:nvPr/>
          </p:nvSpPr>
          <p:spPr>
            <a:xfrm>
              <a:off x="4583310" y="3333441"/>
              <a:ext cx="2172970" cy="284480"/>
            </a:xfrm>
            <a:custGeom>
              <a:avLst/>
              <a:gdLst/>
              <a:ahLst/>
              <a:cxnLst/>
              <a:rect l="l" t="t" r="r" b="b"/>
              <a:pathLst>
                <a:path w="2172970" h="284479">
                  <a:moveTo>
                    <a:pt x="0" y="47384"/>
                  </a:moveTo>
                  <a:lnTo>
                    <a:pt x="3723" y="28940"/>
                  </a:lnTo>
                  <a:lnTo>
                    <a:pt x="13878" y="13878"/>
                  </a:lnTo>
                  <a:lnTo>
                    <a:pt x="28940" y="3723"/>
                  </a:lnTo>
                  <a:lnTo>
                    <a:pt x="47384" y="0"/>
                  </a:lnTo>
                  <a:lnTo>
                    <a:pt x="2125151" y="0"/>
                  </a:lnTo>
                  <a:lnTo>
                    <a:pt x="2143594" y="3723"/>
                  </a:lnTo>
                  <a:lnTo>
                    <a:pt x="2158656" y="13878"/>
                  </a:lnTo>
                  <a:lnTo>
                    <a:pt x="2168811" y="28940"/>
                  </a:lnTo>
                  <a:lnTo>
                    <a:pt x="2172535" y="47384"/>
                  </a:lnTo>
                  <a:lnTo>
                    <a:pt x="2172535" y="236916"/>
                  </a:lnTo>
                  <a:lnTo>
                    <a:pt x="2168811" y="255360"/>
                  </a:lnTo>
                  <a:lnTo>
                    <a:pt x="2158656" y="270422"/>
                  </a:lnTo>
                  <a:lnTo>
                    <a:pt x="2143594" y="280577"/>
                  </a:lnTo>
                  <a:lnTo>
                    <a:pt x="2125151" y="284301"/>
                  </a:lnTo>
                  <a:lnTo>
                    <a:pt x="47384" y="284301"/>
                  </a:lnTo>
                  <a:lnTo>
                    <a:pt x="28940" y="280577"/>
                  </a:lnTo>
                  <a:lnTo>
                    <a:pt x="13878" y="270422"/>
                  </a:lnTo>
                  <a:lnTo>
                    <a:pt x="3723" y="255360"/>
                  </a:lnTo>
                  <a:lnTo>
                    <a:pt x="0" y="236916"/>
                  </a:lnTo>
                  <a:lnTo>
                    <a:pt x="0" y="47384"/>
                  </a:lnTo>
                  <a:close/>
                </a:path>
              </a:pathLst>
            </a:custGeom>
            <a:ln w="12700">
              <a:solidFill>
                <a:srgbClr val="056FB8"/>
              </a:solidFill>
            </a:ln>
          </p:spPr>
          <p:txBody>
            <a:bodyPr wrap="square" lIns="0" tIns="0" rIns="0" bIns="0" rtlCol="0"/>
            <a:lstStyle/>
            <a:p>
              <a:endParaRPr/>
            </a:p>
          </p:txBody>
        </p:sp>
      </p:grpSp>
      <p:sp>
        <p:nvSpPr>
          <p:cNvPr id="20" name="object 20"/>
          <p:cNvSpPr txBox="1"/>
          <p:nvPr/>
        </p:nvSpPr>
        <p:spPr>
          <a:xfrm>
            <a:off x="4624485" y="3387344"/>
            <a:ext cx="1899285" cy="162560"/>
          </a:xfrm>
          <a:prstGeom prst="rect">
            <a:avLst/>
          </a:prstGeom>
        </p:spPr>
        <p:txBody>
          <a:bodyPr vert="horz" wrap="square" lIns="0" tIns="12700" rIns="0" bIns="0" rtlCol="0">
            <a:spAutoFit/>
          </a:bodyPr>
          <a:lstStyle/>
          <a:p>
            <a:pPr marL="12700">
              <a:lnSpc>
                <a:spcPct val="100000"/>
              </a:lnSpc>
              <a:spcBef>
                <a:spcPts val="100"/>
              </a:spcBef>
            </a:pPr>
            <a:r>
              <a:rPr sz="900" spc="-130" dirty="0">
                <a:latin typeface="Trebuchet MS"/>
                <a:cs typeface="Trebuchet MS"/>
              </a:rPr>
              <a:t>1.</a:t>
            </a:r>
            <a:r>
              <a:rPr sz="900" spc="90" dirty="0">
                <a:latin typeface="Trebuchet MS"/>
                <a:cs typeface="Trebuchet MS"/>
              </a:rPr>
              <a:t> </a:t>
            </a:r>
            <a:r>
              <a:rPr sz="900" dirty="0">
                <a:latin typeface="Trebuchet MS"/>
                <a:cs typeface="Trebuchet MS"/>
              </a:rPr>
              <a:t>Generate</a:t>
            </a:r>
            <a:r>
              <a:rPr sz="900" spc="85" dirty="0">
                <a:latin typeface="Trebuchet MS"/>
                <a:cs typeface="Trebuchet MS"/>
              </a:rPr>
              <a:t> </a:t>
            </a:r>
            <a:r>
              <a:rPr sz="900" dirty="0">
                <a:latin typeface="Trebuchet MS"/>
                <a:cs typeface="Trebuchet MS"/>
              </a:rPr>
              <a:t>business</a:t>
            </a:r>
            <a:r>
              <a:rPr sz="900" spc="95" dirty="0">
                <a:latin typeface="Trebuchet MS"/>
                <a:cs typeface="Trebuchet MS"/>
              </a:rPr>
              <a:t> </a:t>
            </a:r>
            <a:r>
              <a:rPr sz="900" dirty="0">
                <a:latin typeface="Trebuchet MS"/>
                <a:cs typeface="Trebuchet MS"/>
              </a:rPr>
              <a:t>model</a:t>
            </a:r>
            <a:r>
              <a:rPr sz="900" spc="95" dirty="0">
                <a:latin typeface="Trebuchet MS"/>
                <a:cs typeface="Trebuchet MS"/>
              </a:rPr>
              <a:t> </a:t>
            </a:r>
            <a:r>
              <a:rPr sz="900" spc="-10" dirty="0">
                <a:latin typeface="Trebuchet MS"/>
                <a:cs typeface="Trebuchet MS"/>
              </a:rPr>
              <a:t>options</a:t>
            </a:r>
            <a:endParaRPr sz="900">
              <a:latin typeface="Trebuchet MS"/>
              <a:cs typeface="Trebuchet MS"/>
            </a:endParaRPr>
          </a:p>
        </p:txBody>
      </p:sp>
      <p:sp>
        <p:nvSpPr>
          <p:cNvPr id="21" name="object 21"/>
          <p:cNvSpPr/>
          <p:nvPr/>
        </p:nvSpPr>
        <p:spPr>
          <a:xfrm>
            <a:off x="2621104" y="1617647"/>
            <a:ext cx="236220" cy="1727835"/>
          </a:xfrm>
          <a:custGeom>
            <a:avLst/>
            <a:gdLst/>
            <a:ahLst/>
            <a:cxnLst/>
            <a:rect l="l" t="t" r="r" b="b"/>
            <a:pathLst>
              <a:path w="236219" h="1727835">
                <a:moveTo>
                  <a:pt x="117899" y="0"/>
                </a:moveTo>
                <a:lnTo>
                  <a:pt x="0" y="117899"/>
                </a:lnTo>
                <a:lnTo>
                  <a:pt x="58950" y="117899"/>
                </a:lnTo>
                <a:lnTo>
                  <a:pt x="58950" y="1727699"/>
                </a:lnTo>
                <a:lnTo>
                  <a:pt x="176850" y="1727699"/>
                </a:lnTo>
                <a:lnTo>
                  <a:pt x="176850" y="117899"/>
                </a:lnTo>
                <a:lnTo>
                  <a:pt x="235799" y="117899"/>
                </a:lnTo>
                <a:lnTo>
                  <a:pt x="117899" y="0"/>
                </a:lnTo>
                <a:close/>
              </a:path>
            </a:pathLst>
          </a:custGeom>
          <a:solidFill>
            <a:srgbClr val="9E9E9E"/>
          </a:solidFill>
        </p:spPr>
        <p:txBody>
          <a:bodyPr wrap="square" lIns="0" tIns="0" rIns="0" bIns="0" rtlCol="0"/>
          <a:lstStyle/>
          <a:p>
            <a:endParaRPr/>
          </a:p>
        </p:txBody>
      </p:sp>
      <p:sp>
        <p:nvSpPr>
          <p:cNvPr id="22" name="object 22"/>
          <p:cNvSpPr txBox="1"/>
          <p:nvPr/>
        </p:nvSpPr>
        <p:spPr>
          <a:xfrm>
            <a:off x="2309134" y="1389888"/>
            <a:ext cx="902969"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Arial"/>
                <a:cs typeface="Arial"/>
              </a:rPr>
              <a:t>Reduced</a:t>
            </a:r>
            <a:r>
              <a:rPr sz="1100" b="1" spc="-10" dirty="0">
                <a:latin typeface="Arial"/>
                <a:cs typeface="Arial"/>
              </a:rPr>
              <a:t> </a:t>
            </a:r>
            <a:r>
              <a:rPr sz="1100" b="1" spc="-20" dirty="0">
                <a:latin typeface="Arial"/>
                <a:cs typeface="Arial"/>
              </a:rPr>
              <a:t>risk</a:t>
            </a:r>
            <a:endParaRPr sz="1100">
              <a:latin typeface="Arial"/>
              <a:cs typeface="Arial"/>
            </a:endParaRPr>
          </a:p>
        </p:txBody>
      </p:sp>
      <p:grpSp>
        <p:nvGrpSpPr>
          <p:cNvPr id="23" name="object 23"/>
          <p:cNvGrpSpPr/>
          <p:nvPr/>
        </p:nvGrpSpPr>
        <p:grpSpPr>
          <a:xfrm>
            <a:off x="3364994" y="3675888"/>
            <a:ext cx="2445385" cy="419100"/>
            <a:chOff x="3364994" y="3675888"/>
            <a:chExt cx="2445385" cy="419100"/>
          </a:xfrm>
        </p:grpSpPr>
        <p:sp>
          <p:nvSpPr>
            <p:cNvPr id="24" name="object 24"/>
            <p:cNvSpPr/>
            <p:nvPr/>
          </p:nvSpPr>
          <p:spPr>
            <a:xfrm>
              <a:off x="3371344" y="3682238"/>
              <a:ext cx="2432685" cy="406400"/>
            </a:xfrm>
            <a:custGeom>
              <a:avLst/>
              <a:gdLst/>
              <a:ahLst/>
              <a:cxnLst/>
              <a:rect l="l" t="t" r="r" b="b"/>
              <a:pathLst>
                <a:path w="2432685" h="406400">
                  <a:moveTo>
                    <a:pt x="2364924" y="0"/>
                  </a:moveTo>
                  <a:lnTo>
                    <a:pt x="67663" y="0"/>
                  </a:lnTo>
                  <a:lnTo>
                    <a:pt x="41325" y="5317"/>
                  </a:lnTo>
                  <a:lnTo>
                    <a:pt x="19817" y="19817"/>
                  </a:lnTo>
                  <a:lnTo>
                    <a:pt x="5317" y="41325"/>
                  </a:lnTo>
                  <a:lnTo>
                    <a:pt x="0" y="67663"/>
                  </a:lnTo>
                  <a:lnTo>
                    <a:pt x="0" y="338305"/>
                  </a:lnTo>
                  <a:lnTo>
                    <a:pt x="5317" y="364642"/>
                  </a:lnTo>
                  <a:lnTo>
                    <a:pt x="19817" y="386150"/>
                  </a:lnTo>
                  <a:lnTo>
                    <a:pt x="41325" y="400650"/>
                  </a:lnTo>
                  <a:lnTo>
                    <a:pt x="67663" y="405968"/>
                  </a:lnTo>
                  <a:lnTo>
                    <a:pt x="2364924" y="405968"/>
                  </a:lnTo>
                  <a:lnTo>
                    <a:pt x="2391261" y="400650"/>
                  </a:lnTo>
                  <a:lnTo>
                    <a:pt x="2412768" y="386150"/>
                  </a:lnTo>
                  <a:lnTo>
                    <a:pt x="2427268" y="364642"/>
                  </a:lnTo>
                  <a:lnTo>
                    <a:pt x="2432585" y="338305"/>
                  </a:lnTo>
                  <a:lnTo>
                    <a:pt x="2432585" y="67663"/>
                  </a:lnTo>
                  <a:lnTo>
                    <a:pt x="2427268" y="41325"/>
                  </a:lnTo>
                  <a:lnTo>
                    <a:pt x="2412768" y="19817"/>
                  </a:lnTo>
                  <a:lnTo>
                    <a:pt x="2391261" y="5317"/>
                  </a:lnTo>
                  <a:lnTo>
                    <a:pt x="2364924" y="0"/>
                  </a:lnTo>
                  <a:close/>
                </a:path>
              </a:pathLst>
            </a:custGeom>
            <a:solidFill>
              <a:srgbClr val="92D050">
                <a:alpha val="89799"/>
              </a:srgbClr>
            </a:solidFill>
          </p:spPr>
          <p:txBody>
            <a:bodyPr wrap="square" lIns="0" tIns="0" rIns="0" bIns="0" rtlCol="0"/>
            <a:lstStyle/>
            <a:p>
              <a:endParaRPr/>
            </a:p>
          </p:txBody>
        </p:sp>
        <p:sp>
          <p:nvSpPr>
            <p:cNvPr id="25" name="object 25"/>
            <p:cNvSpPr/>
            <p:nvPr/>
          </p:nvSpPr>
          <p:spPr>
            <a:xfrm>
              <a:off x="3371344" y="3682238"/>
              <a:ext cx="2432685" cy="406400"/>
            </a:xfrm>
            <a:custGeom>
              <a:avLst/>
              <a:gdLst/>
              <a:ahLst/>
              <a:cxnLst/>
              <a:rect l="l" t="t" r="r" b="b"/>
              <a:pathLst>
                <a:path w="2432685" h="406400">
                  <a:moveTo>
                    <a:pt x="0" y="67662"/>
                  </a:moveTo>
                  <a:lnTo>
                    <a:pt x="5317" y="41325"/>
                  </a:lnTo>
                  <a:lnTo>
                    <a:pt x="19817" y="19817"/>
                  </a:lnTo>
                  <a:lnTo>
                    <a:pt x="41325" y="5317"/>
                  </a:lnTo>
                  <a:lnTo>
                    <a:pt x="67662" y="0"/>
                  </a:lnTo>
                  <a:lnTo>
                    <a:pt x="2364924" y="0"/>
                  </a:lnTo>
                  <a:lnTo>
                    <a:pt x="2391261" y="5317"/>
                  </a:lnTo>
                  <a:lnTo>
                    <a:pt x="2412768" y="19817"/>
                  </a:lnTo>
                  <a:lnTo>
                    <a:pt x="2427268" y="41325"/>
                  </a:lnTo>
                  <a:lnTo>
                    <a:pt x="2432586" y="67662"/>
                  </a:lnTo>
                  <a:lnTo>
                    <a:pt x="2432586" y="338305"/>
                  </a:lnTo>
                  <a:lnTo>
                    <a:pt x="2427268" y="364642"/>
                  </a:lnTo>
                  <a:lnTo>
                    <a:pt x="2412768" y="386150"/>
                  </a:lnTo>
                  <a:lnTo>
                    <a:pt x="2391261" y="400650"/>
                  </a:lnTo>
                  <a:lnTo>
                    <a:pt x="2364924" y="405968"/>
                  </a:lnTo>
                  <a:lnTo>
                    <a:pt x="67662" y="405968"/>
                  </a:lnTo>
                  <a:lnTo>
                    <a:pt x="41325" y="400650"/>
                  </a:lnTo>
                  <a:lnTo>
                    <a:pt x="19817" y="386150"/>
                  </a:lnTo>
                  <a:lnTo>
                    <a:pt x="5317" y="364642"/>
                  </a:lnTo>
                  <a:lnTo>
                    <a:pt x="0" y="338305"/>
                  </a:lnTo>
                  <a:lnTo>
                    <a:pt x="0" y="67662"/>
                  </a:lnTo>
                  <a:close/>
                </a:path>
              </a:pathLst>
            </a:custGeom>
            <a:ln w="12700">
              <a:solidFill>
                <a:srgbClr val="056FB8"/>
              </a:solidFill>
            </a:ln>
          </p:spPr>
          <p:txBody>
            <a:bodyPr wrap="square" lIns="0" tIns="0" rIns="0" bIns="0" rtlCol="0"/>
            <a:lstStyle/>
            <a:p>
              <a:endParaRPr/>
            </a:p>
          </p:txBody>
        </p:sp>
      </p:grpSp>
      <p:sp>
        <p:nvSpPr>
          <p:cNvPr id="26" name="object 26"/>
          <p:cNvSpPr txBox="1"/>
          <p:nvPr/>
        </p:nvSpPr>
        <p:spPr>
          <a:xfrm>
            <a:off x="2186498" y="3474720"/>
            <a:ext cx="3424554" cy="568960"/>
          </a:xfrm>
          <a:prstGeom prst="rect">
            <a:avLst/>
          </a:prstGeom>
        </p:spPr>
        <p:txBody>
          <a:bodyPr vert="horz" wrap="square" lIns="0" tIns="12700" rIns="0" bIns="0" rtlCol="0">
            <a:spAutoFit/>
          </a:bodyPr>
          <a:lstStyle/>
          <a:p>
            <a:pPr marL="12700">
              <a:lnSpc>
                <a:spcPct val="100000"/>
              </a:lnSpc>
              <a:spcBef>
                <a:spcPts val="100"/>
              </a:spcBef>
            </a:pPr>
            <a:r>
              <a:rPr sz="1100" b="1" dirty="0">
                <a:latin typeface="Arial"/>
                <a:cs typeface="Arial"/>
              </a:rPr>
              <a:t>High</a:t>
            </a:r>
            <a:r>
              <a:rPr sz="1100" b="1" spc="-10" dirty="0">
                <a:latin typeface="Arial"/>
                <a:cs typeface="Arial"/>
              </a:rPr>
              <a:t> uncertainty</a:t>
            </a:r>
            <a:endParaRPr sz="1100">
              <a:latin typeface="Arial"/>
              <a:cs typeface="Arial"/>
            </a:endParaRPr>
          </a:p>
          <a:p>
            <a:pPr>
              <a:lnSpc>
                <a:spcPct val="100000"/>
              </a:lnSpc>
              <a:spcBef>
                <a:spcPts val="30"/>
              </a:spcBef>
            </a:pPr>
            <a:endParaRPr sz="1000">
              <a:latin typeface="Arial"/>
              <a:cs typeface="Arial"/>
            </a:endParaRPr>
          </a:p>
          <a:p>
            <a:pPr marL="2162175" marR="5080" indent="-676275">
              <a:lnSpc>
                <a:spcPts val="890"/>
              </a:lnSpc>
            </a:pPr>
            <a:r>
              <a:rPr sz="900" spc="75" dirty="0">
                <a:solidFill>
                  <a:srgbClr val="FF0000"/>
                </a:solidFill>
                <a:latin typeface="Trebuchet MS"/>
                <a:cs typeface="Trebuchet MS"/>
              </a:rPr>
              <a:t>DEMONSTRATE</a:t>
            </a:r>
            <a:r>
              <a:rPr sz="900" spc="-30" dirty="0">
                <a:solidFill>
                  <a:srgbClr val="FF0000"/>
                </a:solidFill>
                <a:latin typeface="Trebuchet MS"/>
                <a:cs typeface="Trebuchet MS"/>
              </a:rPr>
              <a:t> </a:t>
            </a:r>
            <a:r>
              <a:rPr sz="900" spc="75" dirty="0">
                <a:solidFill>
                  <a:srgbClr val="FF0000"/>
                </a:solidFill>
                <a:latin typeface="Trebuchet MS"/>
                <a:cs typeface="Trebuchet MS"/>
              </a:rPr>
              <a:t>CUSTOMER</a:t>
            </a:r>
            <a:r>
              <a:rPr sz="900" spc="-40" dirty="0">
                <a:solidFill>
                  <a:srgbClr val="FF0000"/>
                </a:solidFill>
                <a:latin typeface="Trebuchet MS"/>
                <a:cs typeface="Trebuchet MS"/>
              </a:rPr>
              <a:t> </a:t>
            </a:r>
            <a:r>
              <a:rPr sz="900" spc="50" dirty="0">
                <a:solidFill>
                  <a:srgbClr val="FF0000"/>
                </a:solidFill>
                <a:latin typeface="Trebuchet MS"/>
                <a:cs typeface="Trebuchet MS"/>
              </a:rPr>
              <a:t>VALUE </a:t>
            </a:r>
            <a:r>
              <a:rPr sz="900" spc="45" dirty="0">
                <a:solidFill>
                  <a:srgbClr val="FF0000"/>
                </a:solidFill>
                <a:latin typeface="Trebuchet MS"/>
                <a:cs typeface="Trebuchet MS"/>
              </a:rPr>
              <a:t>CREATION</a:t>
            </a:r>
            <a:endParaRPr sz="900">
              <a:latin typeface="Trebuchet MS"/>
              <a:cs typeface="Trebuchet MS"/>
            </a:endParaRPr>
          </a:p>
        </p:txBody>
      </p:sp>
      <p:sp>
        <p:nvSpPr>
          <p:cNvPr id="28" name="object 10">
            <a:extLst>
              <a:ext uri="{FF2B5EF4-FFF2-40B4-BE49-F238E27FC236}">
                <a16:creationId xmlns:a16="http://schemas.microsoft.com/office/drawing/2014/main" id="{EE2029C4-0F10-B141-9DC7-F3CEB1073702}"/>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25</a:t>
            </a:fld>
            <a:endParaRPr spc="-25" dirty="0">
              <a:latin typeface="Stanley Regular" panose="02050506080406020003" pitchFamily="18"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527305" y="666750"/>
            <a:ext cx="1834895" cy="1834895"/>
          </a:xfrm>
          <a:prstGeom prst="rect">
            <a:avLst/>
          </a:prstGeom>
        </p:spPr>
      </p:pic>
      <p:sp>
        <p:nvSpPr>
          <p:cNvPr id="4" name="object 4"/>
          <p:cNvSpPr txBox="1"/>
          <p:nvPr/>
        </p:nvSpPr>
        <p:spPr>
          <a:xfrm>
            <a:off x="482374" y="1209040"/>
            <a:ext cx="8177530" cy="3241040"/>
          </a:xfrm>
          <a:prstGeom prst="rect">
            <a:avLst/>
          </a:prstGeom>
        </p:spPr>
        <p:txBody>
          <a:bodyPr vert="horz" wrap="square" lIns="0" tIns="13335" rIns="0" bIns="0" rtlCol="0">
            <a:spAutoFit/>
          </a:bodyPr>
          <a:lstStyle/>
          <a:p>
            <a:pPr marL="2118360" marR="88265">
              <a:lnSpc>
                <a:spcPct val="99600"/>
              </a:lnSpc>
              <a:spcBef>
                <a:spcPts val="105"/>
              </a:spcBef>
            </a:pPr>
            <a:r>
              <a:rPr sz="1300" dirty="0">
                <a:latin typeface="Stanley Regular" panose="02050506080406020003" pitchFamily="18" charset="77"/>
                <a:cs typeface="Palatino Linotype"/>
              </a:rPr>
              <a:t>Paul</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Konasewich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is 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General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PACCAR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 Center</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in </a:t>
            </a:r>
            <a:r>
              <a:rPr sz="1300" dirty="0">
                <a:latin typeface="Stanley Regular" panose="02050506080406020003" pitchFamily="18" charset="77"/>
                <a:cs typeface="Palatino Linotype"/>
              </a:rPr>
              <a:t>Silicon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Valley.</a:t>
            </a:r>
            <a:r>
              <a:rPr sz="1300" spc="310"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PACCAR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maker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Peterbilt,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Kenworth,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spc="-35" dirty="0">
                <a:latin typeface="Stanley Regular" panose="02050506080406020003" pitchFamily="18" charset="77"/>
                <a:cs typeface="Palatino Linotype"/>
              </a:rPr>
              <a:t>DAF</a:t>
            </a:r>
            <a:r>
              <a:rPr sz="1300" spc="-10" dirty="0">
                <a:latin typeface="Stanley Regular" panose="02050506080406020003" pitchFamily="18" charset="77"/>
                <a:cs typeface="Palatino Linotype"/>
              </a:rPr>
              <a:t> trucks. </a:t>
            </a:r>
            <a:r>
              <a:rPr sz="1300" dirty="0">
                <a:latin typeface="Stanley Regular" panose="02050506080406020003" pitchFamily="18" charset="77"/>
                <a:cs typeface="Palatino Linotype"/>
              </a:rPr>
              <a:t>Konasewich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founding</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member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Center;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office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works</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on </a:t>
            </a:r>
            <a:r>
              <a:rPr sz="1300" dirty="0">
                <a:latin typeface="Stanley Regular" panose="02050506080406020003" pitchFamily="18" charset="77"/>
                <a:cs typeface="Palatino Linotype"/>
              </a:rPr>
              <a:t>finding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emerging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opportunities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5"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PACCAR.</a:t>
            </a:r>
            <a:r>
              <a:rPr sz="1300" dirty="0">
                <a:latin typeface="Stanley Regular" panose="02050506080406020003" pitchFamily="18" charset="77"/>
                <a:cs typeface="Palatino Linotype"/>
              </a:rPr>
              <a:t> He </a:t>
            </a:r>
            <a:r>
              <a:rPr sz="1300" spc="-10" dirty="0">
                <a:latin typeface="Stanley Regular" panose="02050506080406020003" pitchFamily="18" charset="77"/>
                <a:cs typeface="Palatino Linotype"/>
              </a:rPr>
              <a:t>previously</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 </a:t>
            </a:r>
            <a:r>
              <a:rPr sz="1300" spc="-25" dirty="0">
                <a:latin typeface="Stanley Regular" panose="02050506080406020003" pitchFamily="18" charset="77"/>
                <a:cs typeface="Palatino Linotype"/>
              </a:rPr>
              <a:t>R&amp;D </a:t>
            </a:r>
            <a:r>
              <a:rPr sz="1300" dirty="0">
                <a:latin typeface="Stanley Regular" panose="02050506080406020003" pitchFamily="18" charset="77"/>
                <a:cs typeface="Palatino Linotype"/>
              </a:rPr>
              <a:t>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Microsoft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 partnerships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10" dirty="0">
                <a:latin typeface="Stanley Regular" panose="02050506080406020003" pitchFamily="18" charset="77"/>
                <a:cs typeface="Palatino Linotype"/>
              </a:rPr>
              <a:t> Honda,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among</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other</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opportunities.</a:t>
            </a:r>
            <a:endParaRPr lang="en-US" sz="1300" dirty="0">
              <a:latin typeface="Stanley Regular" panose="02050506080406020003" pitchFamily="18" charset="77"/>
              <a:cs typeface="Palatino Linotype"/>
            </a:endParaRPr>
          </a:p>
          <a:p>
            <a:pPr>
              <a:lnSpc>
                <a:spcPct val="100000"/>
              </a:lnSpc>
            </a:pPr>
            <a:endParaRPr lang="en-US" sz="1300" dirty="0">
              <a:latin typeface="Stanley Regular" panose="02050506080406020003" pitchFamily="18" charset="77"/>
              <a:cs typeface="Palatino Linotype"/>
            </a:endParaRPr>
          </a:p>
          <a:p>
            <a:pPr marL="12700" marR="236220">
              <a:lnSpc>
                <a:spcPct val="99200"/>
              </a:lnSpc>
              <a:spcBef>
                <a:spcPts val="1200"/>
              </a:spcBef>
            </a:pPr>
            <a:r>
              <a:rPr sz="1300" dirty="0">
                <a:latin typeface="Stanley Regular" panose="02050506080406020003" pitchFamily="18" charset="77"/>
                <a:cs typeface="Palatino Linotype"/>
              </a:rPr>
              <a:t>In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Konasewich focused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on the importance 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finding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quality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work with</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the </a:t>
            </a:r>
            <a:r>
              <a:rPr sz="1300" dirty="0">
                <a:latin typeface="Stanley Regular" panose="02050506080406020003" pitchFamily="18" charset="77"/>
                <a:cs typeface="Palatino Linotype"/>
              </a:rPr>
              <a:t>attributes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that corporate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leaders should be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considering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before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agreeing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a:t>
            </a:r>
            <a:r>
              <a:rPr sz="1300" spc="-10" dirty="0">
                <a:latin typeface="Stanley Regular" panose="02050506080406020003" pitchFamily="18" charset="77"/>
                <a:cs typeface="Palatino Linotype"/>
              </a:rPr>
              <a:t>work</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dirty="0">
                <a:latin typeface="Stanley Regular" panose="02050506080406020003" pitchFamily="18" charset="77"/>
                <a:cs typeface="Palatino Linotype"/>
              </a:rPr>
              <a:t> one.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Those </a:t>
            </a:r>
            <a:r>
              <a:rPr sz="1300" dirty="0">
                <a:latin typeface="Stanley Regular" panose="02050506080406020003" pitchFamily="18" charset="77"/>
                <a:cs typeface="Palatino Linotype"/>
              </a:rPr>
              <a:t>attributes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include a</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tangible demo,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investor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backing,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fit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 </a:t>
            </a:r>
            <a:r>
              <a:rPr sz="1300" spc="-10" dirty="0">
                <a:latin typeface="Stanley Regular" panose="02050506080406020003" pitchFamily="18" charset="77"/>
                <a:cs typeface="Palatino Linotype"/>
              </a:rPr>
              <a:t>team.</a:t>
            </a:r>
            <a:endParaRPr sz="1300" dirty="0">
              <a:latin typeface="Stanley Regular" panose="02050506080406020003" pitchFamily="18" charset="77"/>
              <a:cs typeface="Palatino Linotype"/>
            </a:endParaRPr>
          </a:p>
          <a:p>
            <a:pPr marL="12700" marR="5080">
              <a:lnSpc>
                <a:spcPct val="101200"/>
              </a:lnSpc>
              <a:spcBef>
                <a:spcPts val="1515"/>
              </a:spcBef>
            </a:pPr>
            <a:r>
              <a:rPr sz="1300" dirty="0">
                <a:latin typeface="Stanley Regular" panose="02050506080406020003" pitchFamily="18" charset="77"/>
                <a:cs typeface="Palatino Linotype"/>
              </a:rPr>
              <a:t>But</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working</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startups isn’t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 one-</a:t>
            </a:r>
            <a:r>
              <a:rPr sz="1300" spc="-45" dirty="0">
                <a:latin typeface="Stanley Regular" panose="02050506080406020003" pitchFamily="18" charset="77"/>
                <a:cs typeface="Palatino Linotype"/>
              </a:rPr>
              <a:t>way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street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 corporate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leaders need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share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information</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 </a:t>
            </a:r>
            <a:r>
              <a:rPr sz="1300" spc="-10" dirty="0">
                <a:latin typeface="Stanley Regular" panose="02050506080406020003" pitchFamily="18" charset="77"/>
                <a:cs typeface="Palatino Linotype"/>
              </a:rPr>
              <a:t>startup </a:t>
            </a:r>
            <a:r>
              <a:rPr sz="1300" dirty="0">
                <a:latin typeface="Stanley Regular" panose="02050506080406020003" pitchFamily="18" charset="77"/>
                <a:cs typeface="Palatino Linotype"/>
              </a:rPr>
              <a:t>they anticipate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might be</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working</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dirty="0">
                <a:latin typeface="Stanley Regular" panose="02050506080406020003" pitchFamily="18" charset="77"/>
                <a:cs typeface="Palatino Linotype"/>
              </a:rPr>
              <a:t> That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information could come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 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form 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advice, </a:t>
            </a:r>
            <a:r>
              <a:rPr sz="1300" spc="-10" dirty="0">
                <a:latin typeface="Stanley Regular" panose="02050506080406020003" pitchFamily="18" charset="77"/>
                <a:cs typeface="Palatino Linotype"/>
              </a:rPr>
              <a:t>information </a:t>
            </a:r>
            <a:r>
              <a:rPr sz="1300" dirty="0">
                <a:latin typeface="Stanley Regular" panose="02050506080406020003" pitchFamily="18" charset="77"/>
                <a:cs typeface="Palatino Linotype"/>
              </a:rPr>
              <a:t>about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corporation’s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goals,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corporation’s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track record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working</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startups.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Even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though</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the</a:t>
            </a:r>
            <a:r>
              <a:rPr sz="1300" spc="500" dirty="0">
                <a:latin typeface="Stanley Regular" panose="02050506080406020003" pitchFamily="18" charset="77"/>
                <a:cs typeface="Palatino Linotype"/>
              </a:rPr>
              <a:t>  </a:t>
            </a:r>
            <a:r>
              <a:rPr sz="1300" dirty="0">
                <a:latin typeface="Stanley Regular" panose="02050506080406020003" pitchFamily="18" charset="77"/>
                <a:cs typeface="Palatino Linotype"/>
              </a:rPr>
              <a:t>goal</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many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have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corporate customers,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still have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selective about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proper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fit,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just</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as </a:t>
            </a:r>
            <a:r>
              <a:rPr sz="1300" dirty="0">
                <a:latin typeface="Stanley Regular" panose="02050506080406020003" pitchFamily="18" charset="77"/>
                <a:cs typeface="Palatino Linotype"/>
              </a:rPr>
              <a:t>a</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corporation</a:t>
            </a:r>
            <a:r>
              <a:rPr sz="1300" spc="6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does.</a:t>
            </a:r>
            <a:endParaRPr sz="1300" dirty="0">
              <a:latin typeface="Stanley Regular" panose="02050506080406020003" pitchFamily="18" charset="77"/>
              <a:cs typeface="Palatino Linotype"/>
            </a:endParaRPr>
          </a:p>
        </p:txBody>
      </p:sp>
      <p:sp>
        <p:nvSpPr>
          <p:cNvPr id="5" name="object 5"/>
          <p:cNvSpPr txBox="1"/>
          <p:nvPr/>
        </p:nvSpPr>
        <p:spPr>
          <a:xfrm>
            <a:off x="482374" y="4430230"/>
            <a:ext cx="7926070" cy="412750"/>
          </a:xfrm>
          <a:prstGeom prst="rect">
            <a:avLst/>
          </a:prstGeom>
        </p:spPr>
        <p:txBody>
          <a:bodyPr vert="horz" wrap="square" lIns="0" tIns="26034" rIns="0" bIns="0" rtlCol="0">
            <a:spAutoFit/>
          </a:bodyPr>
          <a:lstStyle/>
          <a:p>
            <a:pPr marL="12700" marR="5080">
              <a:lnSpc>
                <a:spcPts val="1490"/>
              </a:lnSpc>
              <a:spcBef>
                <a:spcPts val="204"/>
              </a:spcBef>
            </a:pPr>
            <a:r>
              <a:rPr lang="en-US" sz="1300" dirty="0">
                <a:solidFill>
                  <a:srgbClr val="222222"/>
                </a:solidFill>
                <a:latin typeface="Stanley Regular" panose="02050506080406020003" pitchFamily="18" charset="77"/>
                <a:cs typeface="Palatino Linotype"/>
              </a:rPr>
              <a:t>“</a:t>
            </a:r>
            <a:r>
              <a:rPr sz="1300" dirty="0">
                <a:solidFill>
                  <a:srgbClr val="222222"/>
                </a:solidFill>
                <a:latin typeface="Stanley Regular" panose="02050506080406020003" pitchFamily="18" charset="77"/>
                <a:cs typeface="Palatino Linotype"/>
              </a:rPr>
              <a:t>Incentives</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are</a:t>
            </a:r>
            <a:r>
              <a:rPr sz="1300" spc="2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quite</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different</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between</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established</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companies</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and</a:t>
            </a:r>
            <a:r>
              <a:rPr sz="1300" spc="15" dirty="0">
                <a:solidFill>
                  <a:srgbClr val="222222"/>
                </a:solidFill>
                <a:latin typeface="Stanley Regular" panose="02050506080406020003" pitchFamily="18" charset="77"/>
                <a:cs typeface="Palatino Linotype"/>
              </a:rPr>
              <a:t> </a:t>
            </a:r>
            <a:r>
              <a:rPr sz="1300" spc="-10" dirty="0">
                <a:solidFill>
                  <a:srgbClr val="222222"/>
                </a:solidFill>
                <a:latin typeface="Stanley Regular" panose="02050506080406020003" pitchFamily="18" charset="77"/>
                <a:cs typeface="Palatino Linotype"/>
              </a:rPr>
              <a:t>startups.</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Frank</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discussions</a:t>
            </a:r>
            <a:r>
              <a:rPr sz="1300" spc="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on</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goals</a:t>
            </a:r>
            <a:r>
              <a:rPr sz="1300" spc="5" dirty="0">
                <a:solidFill>
                  <a:srgbClr val="222222"/>
                </a:solidFill>
                <a:latin typeface="Stanley Regular" panose="02050506080406020003" pitchFamily="18" charset="77"/>
                <a:cs typeface="Palatino Linotype"/>
              </a:rPr>
              <a:t> </a:t>
            </a:r>
            <a:r>
              <a:rPr sz="1300" spc="-25" dirty="0">
                <a:solidFill>
                  <a:srgbClr val="222222"/>
                </a:solidFill>
                <a:latin typeface="Stanley Regular" panose="02050506080406020003" pitchFamily="18" charset="77"/>
                <a:cs typeface="Palatino Linotype"/>
              </a:rPr>
              <a:t>and </a:t>
            </a:r>
            <a:r>
              <a:rPr sz="1300" dirty="0">
                <a:solidFill>
                  <a:srgbClr val="222222"/>
                </a:solidFill>
                <a:latin typeface="Stanley Regular" panose="02050506080406020003" pitchFamily="18" charset="77"/>
                <a:cs typeface="Palatino Linotype"/>
              </a:rPr>
              <a:t>expectations</a:t>
            </a:r>
            <a:r>
              <a:rPr sz="1300" spc="1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are</a:t>
            </a:r>
            <a:r>
              <a:rPr sz="1300" spc="2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an</a:t>
            </a:r>
            <a:r>
              <a:rPr sz="1300" spc="2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important</a:t>
            </a:r>
            <a:r>
              <a:rPr sz="1300" spc="2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tool</a:t>
            </a:r>
            <a:r>
              <a:rPr sz="1300" spc="20"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to</a:t>
            </a:r>
            <a:r>
              <a:rPr sz="1300" spc="1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manage</a:t>
            </a:r>
            <a:r>
              <a:rPr sz="1300" spc="2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those</a:t>
            </a:r>
            <a:r>
              <a:rPr sz="1300" spc="25" dirty="0">
                <a:solidFill>
                  <a:srgbClr val="222222"/>
                </a:solidFill>
                <a:latin typeface="Stanley Regular" panose="02050506080406020003" pitchFamily="18" charset="77"/>
                <a:cs typeface="Palatino Linotype"/>
              </a:rPr>
              <a:t> </a:t>
            </a:r>
            <a:r>
              <a:rPr sz="1300" dirty="0">
                <a:solidFill>
                  <a:srgbClr val="222222"/>
                </a:solidFill>
                <a:latin typeface="Stanley Regular" panose="02050506080406020003" pitchFamily="18" charset="77"/>
                <a:cs typeface="Palatino Linotype"/>
              </a:rPr>
              <a:t>differences</a:t>
            </a:r>
            <a:r>
              <a:rPr sz="1300" dirty="0">
                <a:latin typeface="Stanley Regular" panose="02050506080406020003" pitchFamily="18" charset="77"/>
                <a:cs typeface="Palatino Linotype"/>
              </a:rPr>
              <a:t>,</a:t>
            </a:r>
            <a:r>
              <a:rPr lang="en-US" sz="1300" dirty="0">
                <a:latin typeface="Stanley Regular" panose="02050506080406020003" pitchFamily="18" charset="77"/>
                <a:cs typeface="Palatino Linotype"/>
              </a:rPr>
              <a: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Konasewich</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said.</a:t>
            </a:r>
            <a:endParaRPr sz="1300" dirty="0">
              <a:latin typeface="Stanley Regular" panose="02050506080406020003" pitchFamily="18" charset="77"/>
              <a:cs typeface="Palatino Linotype"/>
            </a:endParaRPr>
          </a:p>
        </p:txBody>
      </p:sp>
      <p:grpSp>
        <p:nvGrpSpPr>
          <p:cNvPr id="6" name="object 6"/>
          <p:cNvGrpSpPr/>
          <p:nvPr/>
        </p:nvGrpSpPr>
        <p:grpSpPr>
          <a:xfrm>
            <a:off x="0" y="-4762"/>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sz="1600" b="1" spc="55" dirty="0">
                <a:latin typeface="Stanley Regular" panose="02050506080406020003" pitchFamily="18" charset="77"/>
              </a:rPr>
              <a:t>P</a:t>
            </a:r>
            <a:r>
              <a:rPr lang="en-US" sz="1600" b="1" spc="55" dirty="0">
                <a:latin typeface="Stanley Regular" panose="02050506080406020003" pitchFamily="18" charset="77"/>
              </a:rPr>
              <a:t>aul </a:t>
            </a:r>
            <a:r>
              <a:rPr lang="en-US" sz="1600" b="1" spc="55" dirty="0" err="1">
                <a:latin typeface="Stanley Regular" panose="02050506080406020003" pitchFamily="18" charset="77"/>
              </a:rPr>
              <a:t>Konasewich</a:t>
            </a:r>
            <a:r>
              <a:rPr lang="en-US" sz="1600" b="1" spc="55" dirty="0">
                <a:latin typeface="Stanley Regular" panose="02050506080406020003" pitchFamily="18" charset="77"/>
              </a:rPr>
              <a:t>, PACCAR Innovation Center</a:t>
            </a:r>
            <a:endParaRPr sz="1600" b="1" spc="40" dirty="0">
              <a:latin typeface="Stanley Regular" panose="02050506080406020003" pitchFamily="18" charset="77"/>
            </a:endParaRPr>
          </a:p>
        </p:txBody>
      </p:sp>
      <p:sp>
        <p:nvSpPr>
          <p:cNvPr id="12" name="object 10">
            <a:extLst>
              <a:ext uri="{FF2B5EF4-FFF2-40B4-BE49-F238E27FC236}">
                <a16:creationId xmlns:a16="http://schemas.microsoft.com/office/drawing/2014/main" id="{875B7E75-7A7F-5B4F-99CE-BF09138B9FD6}"/>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26</a:t>
            </a:fld>
            <a:endParaRPr spc="-25" dirty="0">
              <a:latin typeface="Stanley Regular" panose="02050506080406020003" pitchFamily="18" charset="77"/>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524" y="455167"/>
            <a:ext cx="6241415" cy="528320"/>
          </a:xfrm>
          <a:prstGeom prst="rect">
            <a:avLst/>
          </a:prstGeom>
        </p:spPr>
        <p:txBody>
          <a:bodyPr vert="horz" wrap="square" lIns="0" tIns="12700" rIns="0" bIns="0" rtlCol="0">
            <a:spAutoFit/>
          </a:bodyPr>
          <a:lstStyle/>
          <a:p>
            <a:pPr marL="12700">
              <a:lnSpc>
                <a:spcPct val="100000"/>
              </a:lnSpc>
              <a:spcBef>
                <a:spcPts val="100"/>
              </a:spcBef>
            </a:pPr>
            <a:r>
              <a:rPr sz="3300" b="1" dirty="0">
                <a:solidFill>
                  <a:srgbClr val="000000"/>
                </a:solidFill>
                <a:latin typeface="Calibri"/>
                <a:cs typeface="Calibri"/>
              </a:rPr>
              <a:t>Factors</a:t>
            </a:r>
            <a:r>
              <a:rPr sz="3300" b="1" spc="-20" dirty="0">
                <a:solidFill>
                  <a:srgbClr val="000000"/>
                </a:solidFill>
                <a:latin typeface="Calibri"/>
                <a:cs typeface="Calibri"/>
              </a:rPr>
              <a:t> </a:t>
            </a:r>
            <a:r>
              <a:rPr sz="3300" b="1" dirty="0">
                <a:solidFill>
                  <a:srgbClr val="000000"/>
                </a:solidFill>
                <a:latin typeface="Calibri"/>
                <a:cs typeface="Calibri"/>
              </a:rPr>
              <a:t>to</a:t>
            </a:r>
            <a:r>
              <a:rPr sz="3300" b="1" spc="5" dirty="0">
                <a:solidFill>
                  <a:srgbClr val="000000"/>
                </a:solidFill>
                <a:latin typeface="Calibri"/>
                <a:cs typeface="Calibri"/>
              </a:rPr>
              <a:t> </a:t>
            </a:r>
            <a:r>
              <a:rPr sz="3300" b="1" dirty="0">
                <a:solidFill>
                  <a:srgbClr val="000000"/>
                </a:solidFill>
                <a:latin typeface="Calibri"/>
                <a:cs typeface="Calibri"/>
              </a:rPr>
              <a:t>look</a:t>
            </a:r>
            <a:r>
              <a:rPr sz="3300" b="1" spc="5" dirty="0">
                <a:solidFill>
                  <a:srgbClr val="000000"/>
                </a:solidFill>
                <a:latin typeface="Calibri"/>
                <a:cs typeface="Calibri"/>
              </a:rPr>
              <a:t> </a:t>
            </a:r>
            <a:r>
              <a:rPr sz="3300" b="1" dirty="0">
                <a:solidFill>
                  <a:srgbClr val="000000"/>
                </a:solidFill>
                <a:latin typeface="Calibri"/>
                <a:cs typeface="Calibri"/>
              </a:rPr>
              <a:t>for in</a:t>
            </a:r>
            <a:r>
              <a:rPr sz="3300" b="1" spc="5" dirty="0">
                <a:solidFill>
                  <a:srgbClr val="000000"/>
                </a:solidFill>
                <a:latin typeface="Calibri"/>
                <a:cs typeface="Calibri"/>
              </a:rPr>
              <a:t> </a:t>
            </a:r>
            <a:r>
              <a:rPr sz="3300" b="1" dirty="0">
                <a:solidFill>
                  <a:srgbClr val="000000"/>
                </a:solidFill>
                <a:latin typeface="Calibri"/>
                <a:cs typeface="Calibri"/>
              </a:rPr>
              <a:t>good</a:t>
            </a:r>
            <a:r>
              <a:rPr sz="3300" b="1" spc="5" dirty="0">
                <a:solidFill>
                  <a:srgbClr val="000000"/>
                </a:solidFill>
                <a:latin typeface="Calibri"/>
                <a:cs typeface="Calibri"/>
              </a:rPr>
              <a:t> </a:t>
            </a:r>
            <a:r>
              <a:rPr sz="3300" b="1" spc="-10" dirty="0">
                <a:solidFill>
                  <a:srgbClr val="000000"/>
                </a:solidFill>
                <a:latin typeface="Calibri"/>
                <a:cs typeface="Calibri"/>
              </a:rPr>
              <a:t>startups.</a:t>
            </a:r>
            <a:endParaRPr sz="3300" dirty="0">
              <a:latin typeface="Calibri"/>
              <a:cs typeface="Calibri"/>
            </a:endParaRPr>
          </a:p>
        </p:txBody>
      </p:sp>
      <p:sp>
        <p:nvSpPr>
          <p:cNvPr id="3" name="object 3"/>
          <p:cNvSpPr txBox="1"/>
          <p:nvPr/>
        </p:nvSpPr>
        <p:spPr>
          <a:xfrm>
            <a:off x="690875" y="1326896"/>
            <a:ext cx="7685405" cy="3276600"/>
          </a:xfrm>
          <a:prstGeom prst="rect">
            <a:avLst/>
          </a:prstGeom>
        </p:spPr>
        <p:txBody>
          <a:bodyPr vert="horz" wrap="square" lIns="0" tIns="60960" rIns="0" bIns="0" rtlCol="0">
            <a:spAutoFit/>
          </a:bodyPr>
          <a:lstStyle/>
          <a:p>
            <a:pPr marL="564515" marR="5080" indent="-552450">
              <a:lnSpc>
                <a:spcPts val="2900"/>
              </a:lnSpc>
              <a:spcBef>
                <a:spcPts val="480"/>
              </a:spcBef>
              <a:buAutoNum type="arabicPeriod"/>
              <a:tabLst>
                <a:tab pos="564515" algn="l"/>
                <a:tab pos="565150" algn="l"/>
              </a:tabLst>
            </a:pPr>
            <a:r>
              <a:rPr sz="2700" dirty="0">
                <a:latin typeface="Calibri"/>
                <a:cs typeface="Calibri"/>
              </a:rPr>
              <a:t>The</a:t>
            </a:r>
            <a:r>
              <a:rPr sz="2700" spc="-35" dirty="0">
                <a:latin typeface="Calibri"/>
                <a:cs typeface="Calibri"/>
              </a:rPr>
              <a:t> </a:t>
            </a:r>
            <a:r>
              <a:rPr sz="2700" dirty="0">
                <a:latin typeface="Calibri"/>
                <a:cs typeface="Calibri"/>
              </a:rPr>
              <a:t>Right</a:t>
            </a:r>
            <a:r>
              <a:rPr sz="2700" spc="-20" dirty="0">
                <a:latin typeface="Calibri"/>
                <a:cs typeface="Calibri"/>
              </a:rPr>
              <a:t> </a:t>
            </a:r>
            <a:r>
              <a:rPr sz="2700" dirty="0">
                <a:latin typeface="Calibri"/>
                <a:cs typeface="Calibri"/>
              </a:rPr>
              <a:t>Team,</a:t>
            </a:r>
            <a:r>
              <a:rPr sz="2700" spc="-20" dirty="0">
                <a:latin typeface="Calibri"/>
                <a:cs typeface="Calibri"/>
              </a:rPr>
              <a:t> </a:t>
            </a:r>
            <a:r>
              <a:rPr sz="2700" dirty="0">
                <a:latin typeface="Calibri"/>
                <a:cs typeface="Calibri"/>
              </a:rPr>
              <a:t>with</a:t>
            </a:r>
            <a:r>
              <a:rPr sz="2700" spc="-20" dirty="0">
                <a:latin typeface="Calibri"/>
                <a:cs typeface="Calibri"/>
              </a:rPr>
              <a:t> </a:t>
            </a:r>
            <a:r>
              <a:rPr sz="2700" dirty="0">
                <a:latin typeface="Calibri"/>
                <a:cs typeface="Calibri"/>
              </a:rPr>
              <a:t>Appropriate</a:t>
            </a:r>
            <a:r>
              <a:rPr sz="2700" spc="-25" dirty="0">
                <a:latin typeface="Calibri"/>
                <a:cs typeface="Calibri"/>
              </a:rPr>
              <a:t> </a:t>
            </a:r>
            <a:r>
              <a:rPr sz="2700" dirty="0">
                <a:latin typeface="Calibri"/>
                <a:cs typeface="Calibri"/>
              </a:rPr>
              <a:t>Skills,</a:t>
            </a:r>
            <a:r>
              <a:rPr sz="2700" spc="-15" dirty="0">
                <a:latin typeface="Calibri"/>
                <a:cs typeface="Calibri"/>
              </a:rPr>
              <a:t> </a:t>
            </a:r>
            <a:r>
              <a:rPr sz="2700" spc="-10" dirty="0">
                <a:latin typeface="Calibri"/>
                <a:cs typeface="Calibri"/>
              </a:rPr>
              <a:t>Education, </a:t>
            </a:r>
            <a:r>
              <a:rPr sz="2700" dirty="0">
                <a:latin typeface="Calibri"/>
                <a:cs typeface="Calibri"/>
              </a:rPr>
              <a:t>and</a:t>
            </a:r>
            <a:r>
              <a:rPr sz="2700" spc="-20" dirty="0">
                <a:latin typeface="Calibri"/>
                <a:cs typeface="Calibri"/>
              </a:rPr>
              <a:t> </a:t>
            </a:r>
            <a:r>
              <a:rPr sz="2700" dirty="0">
                <a:latin typeface="Calibri"/>
                <a:cs typeface="Calibri"/>
              </a:rPr>
              <a:t>Work</a:t>
            </a:r>
            <a:r>
              <a:rPr sz="2700" spc="-15" dirty="0">
                <a:latin typeface="Calibri"/>
                <a:cs typeface="Calibri"/>
              </a:rPr>
              <a:t> </a:t>
            </a:r>
            <a:r>
              <a:rPr sz="2700" spc="-10" dirty="0">
                <a:latin typeface="Calibri"/>
                <a:cs typeface="Calibri"/>
              </a:rPr>
              <a:t>History</a:t>
            </a:r>
            <a:endParaRPr sz="2700">
              <a:latin typeface="Calibri"/>
              <a:cs typeface="Calibri"/>
            </a:endParaRPr>
          </a:p>
          <a:p>
            <a:pPr marL="565150" indent="-552450">
              <a:lnSpc>
                <a:spcPct val="100000"/>
              </a:lnSpc>
              <a:spcBef>
                <a:spcPts val="420"/>
              </a:spcBef>
              <a:buAutoNum type="arabicPeriod"/>
              <a:tabLst>
                <a:tab pos="564515" algn="l"/>
                <a:tab pos="565150" algn="l"/>
              </a:tabLst>
            </a:pPr>
            <a:r>
              <a:rPr sz="2700" dirty="0">
                <a:latin typeface="Calibri"/>
                <a:cs typeface="Calibri"/>
              </a:rPr>
              <a:t>A</a:t>
            </a:r>
            <a:r>
              <a:rPr sz="2700" spc="-25" dirty="0">
                <a:latin typeface="Calibri"/>
                <a:cs typeface="Calibri"/>
              </a:rPr>
              <a:t> </a:t>
            </a:r>
            <a:r>
              <a:rPr sz="2700" dirty="0">
                <a:latin typeface="Calibri"/>
                <a:cs typeface="Calibri"/>
              </a:rPr>
              <a:t>Working</a:t>
            </a:r>
            <a:r>
              <a:rPr sz="2700" spc="-5" dirty="0">
                <a:latin typeface="Calibri"/>
                <a:cs typeface="Calibri"/>
              </a:rPr>
              <a:t> </a:t>
            </a:r>
            <a:r>
              <a:rPr sz="2700" dirty="0">
                <a:latin typeface="Calibri"/>
                <a:cs typeface="Calibri"/>
              </a:rPr>
              <a:t>Demo,</a:t>
            </a:r>
            <a:r>
              <a:rPr sz="2700" spc="-15" dirty="0">
                <a:latin typeface="Calibri"/>
                <a:cs typeface="Calibri"/>
              </a:rPr>
              <a:t> </a:t>
            </a:r>
            <a:r>
              <a:rPr sz="2700" dirty="0">
                <a:latin typeface="Calibri"/>
                <a:cs typeface="Calibri"/>
              </a:rPr>
              <a:t>That</a:t>
            </a:r>
            <a:r>
              <a:rPr sz="2700" spc="-15" dirty="0">
                <a:latin typeface="Calibri"/>
                <a:cs typeface="Calibri"/>
              </a:rPr>
              <a:t> </a:t>
            </a:r>
            <a:r>
              <a:rPr sz="2700" dirty="0">
                <a:latin typeface="Calibri"/>
                <a:cs typeface="Calibri"/>
              </a:rPr>
              <a:t>We</a:t>
            </a:r>
            <a:r>
              <a:rPr sz="2700" spc="-15" dirty="0">
                <a:latin typeface="Calibri"/>
                <a:cs typeface="Calibri"/>
              </a:rPr>
              <a:t> </a:t>
            </a:r>
            <a:r>
              <a:rPr sz="2700" dirty="0">
                <a:latin typeface="Calibri"/>
                <a:cs typeface="Calibri"/>
              </a:rPr>
              <a:t>Can</a:t>
            </a:r>
            <a:r>
              <a:rPr sz="2700" spc="-15" dirty="0">
                <a:latin typeface="Calibri"/>
                <a:cs typeface="Calibri"/>
              </a:rPr>
              <a:t> </a:t>
            </a:r>
            <a:r>
              <a:rPr sz="2700" spc="-25" dirty="0">
                <a:latin typeface="Calibri"/>
                <a:cs typeface="Calibri"/>
              </a:rPr>
              <a:t>See</a:t>
            </a:r>
            <a:endParaRPr sz="2700">
              <a:latin typeface="Calibri"/>
              <a:cs typeface="Calibri"/>
            </a:endParaRPr>
          </a:p>
          <a:p>
            <a:pPr marL="564515" marR="398780" indent="-552450">
              <a:lnSpc>
                <a:spcPts val="2900"/>
              </a:lnSpc>
              <a:spcBef>
                <a:spcPts val="930"/>
              </a:spcBef>
              <a:buAutoNum type="arabicPeriod"/>
              <a:tabLst>
                <a:tab pos="564515" algn="l"/>
                <a:tab pos="565150" algn="l"/>
              </a:tabLst>
            </a:pPr>
            <a:r>
              <a:rPr sz="2700" dirty="0">
                <a:latin typeface="Calibri"/>
                <a:cs typeface="Calibri"/>
              </a:rPr>
              <a:t>A</a:t>
            </a:r>
            <a:r>
              <a:rPr sz="2700" spc="-30" dirty="0">
                <a:latin typeface="Calibri"/>
                <a:cs typeface="Calibri"/>
              </a:rPr>
              <a:t> </a:t>
            </a:r>
            <a:r>
              <a:rPr sz="2700" dirty="0">
                <a:latin typeface="Calibri"/>
                <a:cs typeface="Calibri"/>
              </a:rPr>
              <a:t>Credible</a:t>
            </a:r>
            <a:r>
              <a:rPr sz="2700" spc="-20" dirty="0">
                <a:latin typeface="Calibri"/>
                <a:cs typeface="Calibri"/>
              </a:rPr>
              <a:t> </a:t>
            </a:r>
            <a:r>
              <a:rPr sz="2700" dirty="0">
                <a:latin typeface="Calibri"/>
                <a:cs typeface="Calibri"/>
              </a:rPr>
              <a:t>Path</a:t>
            </a:r>
            <a:r>
              <a:rPr sz="2700" spc="-20" dirty="0">
                <a:latin typeface="Calibri"/>
                <a:cs typeface="Calibri"/>
              </a:rPr>
              <a:t> </a:t>
            </a:r>
            <a:r>
              <a:rPr sz="2700" dirty="0">
                <a:latin typeface="Calibri"/>
                <a:cs typeface="Calibri"/>
              </a:rPr>
              <a:t>to</a:t>
            </a:r>
            <a:r>
              <a:rPr sz="2700" spc="-15" dirty="0">
                <a:latin typeface="Calibri"/>
                <a:cs typeface="Calibri"/>
              </a:rPr>
              <a:t> </a:t>
            </a:r>
            <a:r>
              <a:rPr sz="2700" dirty="0">
                <a:latin typeface="Calibri"/>
                <a:cs typeface="Calibri"/>
              </a:rPr>
              <a:t>Commercialization,</a:t>
            </a:r>
            <a:r>
              <a:rPr sz="2700" spc="-15" dirty="0">
                <a:latin typeface="Calibri"/>
                <a:cs typeface="Calibri"/>
              </a:rPr>
              <a:t> </a:t>
            </a:r>
            <a:r>
              <a:rPr sz="2700" spc="-10" dirty="0">
                <a:latin typeface="Calibri"/>
                <a:cs typeface="Calibri"/>
              </a:rPr>
              <a:t>Especially </a:t>
            </a:r>
            <a:r>
              <a:rPr sz="2700" dirty="0">
                <a:latin typeface="Calibri"/>
                <a:cs typeface="Calibri"/>
              </a:rPr>
              <a:t>Cost</a:t>
            </a:r>
            <a:r>
              <a:rPr sz="2700" spc="-25" dirty="0">
                <a:latin typeface="Calibri"/>
                <a:cs typeface="Calibri"/>
              </a:rPr>
              <a:t> </a:t>
            </a:r>
            <a:r>
              <a:rPr sz="2700" dirty="0">
                <a:latin typeface="Calibri"/>
                <a:cs typeface="Calibri"/>
              </a:rPr>
              <a:t>and</a:t>
            </a:r>
            <a:r>
              <a:rPr sz="2700" spc="-20" dirty="0">
                <a:latin typeface="Calibri"/>
                <a:cs typeface="Calibri"/>
              </a:rPr>
              <a:t> </a:t>
            </a:r>
            <a:r>
              <a:rPr sz="2700" spc="-10" dirty="0">
                <a:latin typeface="Calibri"/>
                <a:cs typeface="Calibri"/>
              </a:rPr>
              <a:t>Quality</a:t>
            </a:r>
            <a:endParaRPr sz="2700">
              <a:latin typeface="Calibri"/>
              <a:cs typeface="Calibri"/>
            </a:endParaRPr>
          </a:p>
          <a:p>
            <a:pPr marL="565150" indent="-552450">
              <a:lnSpc>
                <a:spcPct val="100000"/>
              </a:lnSpc>
              <a:spcBef>
                <a:spcPts val="420"/>
              </a:spcBef>
              <a:buAutoNum type="arabicPeriod"/>
              <a:tabLst>
                <a:tab pos="564515" algn="l"/>
                <a:tab pos="565150" algn="l"/>
              </a:tabLst>
            </a:pPr>
            <a:r>
              <a:rPr sz="2700" dirty="0">
                <a:latin typeface="Calibri"/>
                <a:cs typeface="Calibri"/>
              </a:rPr>
              <a:t>Backing</a:t>
            </a:r>
            <a:r>
              <a:rPr sz="2700" spc="-35" dirty="0">
                <a:latin typeface="Calibri"/>
                <a:cs typeface="Calibri"/>
              </a:rPr>
              <a:t> </a:t>
            </a:r>
            <a:r>
              <a:rPr sz="2700" dirty="0">
                <a:latin typeface="Calibri"/>
                <a:cs typeface="Calibri"/>
              </a:rPr>
              <a:t>From</a:t>
            </a:r>
            <a:r>
              <a:rPr sz="2700" spc="-25" dirty="0">
                <a:latin typeface="Calibri"/>
                <a:cs typeface="Calibri"/>
              </a:rPr>
              <a:t> </a:t>
            </a:r>
            <a:r>
              <a:rPr sz="2700" dirty="0">
                <a:latin typeface="Calibri"/>
                <a:cs typeface="Calibri"/>
              </a:rPr>
              <a:t>Great</a:t>
            </a:r>
            <a:r>
              <a:rPr sz="2700" spc="-30" dirty="0">
                <a:latin typeface="Calibri"/>
                <a:cs typeface="Calibri"/>
              </a:rPr>
              <a:t> </a:t>
            </a:r>
            <a:r>
              <a:rPr sz="2700" spc="-10" dirty="0">
                <a:latin typeface="Calibri"/>
                <a:cs typeface="Calibri"/>
              </a:rPr>
              <a:t>Investors</a:t>
            </a:r>
            <a:endParaRPr sz="2700">
              <a:latin typeface="Calibri"/>
              <a:cs typeface="Calibri"/>
            </a:endParaRPr>
          </a:p>
          <a:p>
            <a:pPr marL="1633855">
              <a:lnSpc>
                <a:spcPct val="100000"/>
              </a:lnSpc>
              <a:spcBef>
                <a:spcPts val="1764"/>
              </a:spcBef>
            </a:pPr>
            <a:r>
              <a:rPr sz="3000" i="1" dirty="0">
                <a:solidFill>
                  <a:srgbClr val="00B0F0"/>
                </a:solidFill>
                <a:latin typeface="Calibri"/>
                <a:cs typeface="Calibri"/>
              </a:rPr>
              <a:t>What</a:t>
            </a:r>
            <a:r>
              <a:rPr sz="3000" i="1" spc="-20" dirty="0">
                <a:solidFill>
                  <a:srgbClr val="00B0F0"/>
                </a:solidFill>
                <a:latin typeface="Calibri"/>
                <a:cs typeface="Calibri"/>
              </a:rPr>
              <a:t> </a:t>
            </a:r>
            <a:r>
              <a:rPr sz="3000" i="1" dirty="0">
                <a:solidFill>
                  <a:srgbClr val="00B0F0"/>
                </a:solidFill>
                <a:latin typeface="Calibri"/>
                <a:cs typeface="Calibri"/>
              </a:rPr>
              <a:t>else</a:t>
            </a:r>
            <a:r>
              <a:rPr sz="3000" i="1" spc="-15" dirty="0">
                <a:solidFill>
                  <a:srgbClr val="00B0F0"/>
                </a:solidFill>
                <a:latin typeface="Calibri"/>
                <a:cs typeface="Calibri"/>
              </a:rPr>
              <a:t> </a:t>
            </a:r>
            <a:r>
              <a:rPr sz="3000" i="1" dirty="0">
                <a:solidFill>
                  <a:srgbClr val="00B0F0"/>
                </a:solidFill>
                <a:latin typeface="Calibri"/>
                <a:cs typeface="Calibri"/>
              </a:rPr>
              <a:t>do</a:t>
            </a:r>
            <a:r>
              <a:rPr sz="3000" i="1" spc="-20" dirty="0">
                <a:solidFill>
                  <a:srgbClr val="00B0F0"/>
                </a:solidFill>
                <a:latin typeface="Calibri"/>
                <a:cs typeface="Calibri"/>
              </a:rPr>
              <a:t> </a:t>
            </a:r>
            <a:r>
              <a:rPr sz="3000" i="1" dirty="0">
                <a:solidFill>
                  <a:srgbClr val="00B0F0"/>
                </a:solidFill>
                <a:latin typeface="Calibri"/>
                <a:cs typeface="Calibri"/>
              </a:rPr>
              <a:t>you</a:t>
            </a:r>
            <a:r>
              <a:rPr sz="3000" i="1" spc="-20" dirty="0">
                <a:solidFill>
                  <a:srgbClr val="00B0F0"/>
                </a:solidFill>
                <a:latin typeface="Calibri"/>
                <a:cs typeface="Calibri"/>
              </a:rPr>
              <a:t> </a:t>
            </a:r>
            <a:r>
              <a:rPr sz="3000" i="1" dirty="0">
                <a:solidFill>
                  <a:srgbClr val="00B0F0"/>
                </a:solidFill>
                <a:latin typeface="Calibri"/>
                <a:cs typeface="Calibri"/>
              </a:rPr>
              <a:t>look</a:t>
            </a:r>
            <a:r>
              <a:rPr sz="3000" i="1" spc="-20" dirty="0">
                <a:solidFill>
                  <a:srgbClr val="00B0F0"/>
                </a:solidFill>
                <a:latin typeface="Calibri"/>
                <a:cs typeface="Calibri"/>
              </a:rPr>
              <a:t> for?</a:t>
            </a:r>
            <a:endParaRPr sz="3000">
              <a:latin typeface="Calibri"/>
              <a:cs typeface="Calibri"/>
            </a:endParaRPr>
          </a:p>
        </p:txBody>
      </p:sp>
      <p:sp>
        <p:nvSpPr>
          <p:cNvPr id="5" name="object 10">
            <a:extLst>
              <a:ext uri="{FF2B5EF4-FFF2-40B4-BE49-F238E27FC236}">
                <a16:creationId xmlns:a16="http://schemas.microsoft.com/office/drawing/2014/main" id="{AD79CF2A-7664-9B46-94C5-118CB4FC1869}"/>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27</a:t>
            </a:fld>
            <a:endParaRPr spc="-25" dirty="0">
              <a:latin typeface="Stanley Regular" panose="02050506080406020003" pitchFamily="18" charset="77"/>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524" y="423163"/>
            <a:ext cx="6967855" cy="520655"/>
          </a:xfrm>
          <a:prstGeom prst="rect">
            <a:avLst/>
          </a:prstGeom>
        </p:spPr>
        <p:txBody>
          <a:bodyPr vert="horz" wrap="square" lIns="0" tIns="12700" rIns="0" bIns="0" rtlCol="0">
            <a:spAutoFit/>
          </a:bodyPr>
          <a:lstStyle/>
          <a:p>
            <a:pPr marL="12700">
              <a:lnSpc>
                <a:spcPct val="100000"/>
              </a:lnSpc>
              <a:spcBef>
                <a:spcPts val="100"/>
              </a:spcBef>
            </a:pPr>
            <a:r>
              <a:rPr sz="3300" b="1" dirty="0">
                <a:solidFill>
                  <a:srgbClr val="000000"/>
                </a:solidFill>
                <a:latin typeface="Calibri"/>
                <a:cs typeface="Calibri"/>
              </a:rPr>
              <a:t>Info</a:t>
            </a:r>
            <a:r>
              <a:rPr sz="3300" b="1" spc="-10" dirty="0">
                <a:solidFill>
                  <a:srgbClr val="000000"/>
                </a:solidFill>
                <a:latin typeface="Calibri"/>
                <a:cs typeface="Calibri"/>
              </a:rPr>
              <a:t> </a:t>
            </a:r>
            <a:r>
              <a:rPr sz="3300" b="1" dirty="0">
                <a:solidFill>
                  <a:srgbClr val="000000"/>
                </a:solidFill>
                <a:latin typeface="Calibri"/>
                <a:cs typeface="Calibri"/>
              </a:rPr>
              <a:t>You Might Share</a:t>
            </a:r>
            <a:r>
              <a:rPr sz="3300" b="1" spc="-5" dirty="0">
                <a:solidFill>
                  <a:srgbClr val="000000"/>
                </a:solidFill>
                <a:latin typeface="Calibri"/>
                <a:cs typeface="Calibri"/>
              </a:rPr>
              <a:t> </a:t>
            </a:r>
            <a:r>
              <a:rPr sz="3300" b="1" dirty="0">
                <a:solidFill>
                  <a:srgbClr val="000000"/>
                </a:solidFill>
                <a:latin typeface="Calibri"/>
                <a:cs typeface="Calibri"/>
              </a:rPr>
              <a:t>with a </a:t>
            </a:r>
            <a:r>
              <a:rPr sz="3300" b="1" spc="-10" dirty="0">
                <a:solidFill>
                  <a:srgbClr val="000000"/>
                </a:solidFill>
                <a:latin typeface="Calibri"/>
                <a:cs typeface="Calibri"/>
              </a:rPr>
              <a:t>Startup.</a:t>
            </a:r>
            <a:endParaRPr sz="3300" dirty="0">
              <a:latin typeface="Calibri"/>
              <a:cs typeface="Calibri"/>
            </a:endParaRPr>
          </a:p>
        </p:txBody>
      </p:sp>
      <p:sp>
        <p:nvSpPr>
          <p:cNvPr id="3" name="object 3"/>
          <p:cNvSpPr txBox="1"/>
          <p:nvPr/>
        </p:nvSpPr>
        <p:spPr>
          <a:xfrm>
            <a:off x="690875" y="1326896"/>
            <a:ext cx="7487920" cy="3566160"/>
          </a:xfrm>
          <a:prstGeom prst="rect">
            <a:avLst/>
          </a:prstGeom>
        </p:spPr>
        <p:txBody>
          <a:bodyPr vert="horz" wrap="square" lIns="0" tIns="60960" rIns="0" bIns="0" rtlCol="0">
            <a:spAutoFit/>
          </a:bodyPr>
          <a:lstStyle/>
          <a:p>
            <a:pPr marL="183515" marR="154940" indent="-171450">
              <a:lnSpc>
                <a:spcPts val="2900"/>
              </a:lnSpc>
              <a:spcBef>
                <a:spcPts val="480"/>
              </a:spcBef>
              <a:buFont typeface="Arial"/>
              <a:buChar char="•"/>
              <a:tabLst>
                <a:tab pos="184150" algn="l"/>
              </a:tabLst>
            </a:pPr>
            <a:r>
              <a:rPr sz="2700" dirty="0">
                <a:latin typeface="Calibri"/>
                <a:cs typeface="Calibri"/>
              </a:rPr>
              <a:t>Interest</a:t>
            </a:r>
            <a:r>
              <a:rPr sz="2700" spc="-40" dirty="0">
                <a:latin typeface="Calibri"/>
                <a:cs typeface="Calibri"/>
              </a:rPr>
              <a:t> </a:t>
            </a:r>
            <a:r>
              <a:rPr sz="2700" dirty="0">
                <a:latin typeface="Calibri"/>
                <a:cs typeface="Calibri"/>
              </a:rPr>
              <a:t>level</a:t>
            </a:r>
            <a:r>
              <a:rPr sz="2700" spc="-15" dirty="0">
                <a:latin typeface="Calibri"/>
                <a:cs typeface="Calibri"/>
              </a:rPr>
              <a:t> </a:t>
            </a:r>
            <a:r>
              <a:rPr sz="2700" dirty="0">
                <a:latin typeface="Calibri"/>
                <a:cs typeface="Calibri"/>
              </a:rPr>
              <a:t>your</a:t>
            </a:r>
            <a:r>
              <a:rPr sz="2700" spc="-30" dirty="0">
                <a:latin typeface="Calibri"/>
                <a:cs typeface="Calibri"/>
              </a:rPr>
              <a:t> </a:t>
            </a:r>
            <a:r>
              <a:rPr sz="2700" dirty="0">
                <a:latin typeface="Calibri"/>
                <a:cs typeface="Calibri"/>
              </a:rPr>
              <a:t>company</a:t>
            </a:r>
            <a:r>
              <a:rPr sz="2700" spc="-15" dirty="0">
                <a:latin typeface="Calibri"/>
                <a:cs typeface="Calibri"/>
              </a:rPr>
              <a:t> </a:t>
            </a:r>
            <a:r>
              <a:rPr sz="2700" dirty="0">
                <a:latin typeface="Calibri"/>
                <a:cs typeface="Calibri"/>
              </a:rPr>
              <a:t>has</a:t>
            </a:r>
            <a:r>
              <a:rPr sz="2700" spc="-30" dirty="0">
                <a:latin typeface="Calibri"/>
                <a:cs typeface="Calibri"/>
              </a:rPr>
              <a:t> </a:t>
            </a:r>
            <a:r>
              <a:rPr sz="2700" dirty="0">
                <a:latin typeface="Calibri"/>
                <a:cs typeface="Calibri"/>
              </a:rPr>
              <a:t>in</a:t>
            </a:r>
            <a:r>
              <a:rPr sz="2700" spc="-25" dirty="0">
                <a:latin typeface="Calibri"/>
                <a:cs typeface="Calibri"/>
              </a:rPr>
              <a:t> </a:t>
            </a:r>
            <a:r>
              <a:rPr sz="2700" dirty="0">
                <a:latin typeface="Calibri"/>
                <a:cs typeface="Calibri"/>
              </a:rPr>
              <a:t>their</a:t>
            </a:r>
            <a:r>
              <a:rPr sz="2700" spc="-25" dirty="0">
                <a:latin typeface="Calibri"/>
                <a:cs typeface="Calibri"/>
              </a:rPr>
              <a:t> </a:t>
            </a:r>
            <a:r>
              <a:rPr sz="2700" spc="-10" dirty="0">
                <a:latin typeface="Calibri"/>
                <a:cs typeface="Calibri"/>
              </a:rPr>
              <a:t>technology </a:t>
            </a:r>
            <a:r>
              <a:rPr sz="2700" dirty="0">
                <a:latin typeface="Calibri"/>
                <a:cs typeface="Calibri"/>
              </a:rPr>
              <a:t>area,</a:t>
            </a:r>
            <a:r>
              <a:rPr sz="2700" spc="-40" dirty="0">
                <a:latin typeface="Calibri"/>
                <a:cs typeface="Calibri"/>
              </a:rPr>
              <a:t> </a:t>
            </a:r>
            <a:r>
              <a:rPr sz="2700" dirty="0">
                <a:latin typeface="Calibri"/>
                <a:cs typeface="Calibri"/>
              </a:rPr>
              <a:t>and</a:t>
            </a:r>
            <a:r>
              <a:rPr sz="2700" spc="-30" dirty="0">
                <a:latin typeface="Calibri"/>
                <a:cs typeface="Calibri"/>
              </a:rPr>
              <a:t> </a:t>
            </a:r>
            <a:r>
              <a:rPr sz="2700" spc="-20" dirty="0">
                <a:latin typeface="Calibri"/>
                <a:cs typeface="Calibri"/>
              </a:rPr>
              <a:t>why.</a:t>
            </a:r>
            <a:endParaRPr sz="2700">
              <a:latin typeface="Calibri"/>
              <a:cs typeface="Calibri"/>
            </a:endParaRPr>
          </a:p>
          <a:p>
            <a:pPr marL="184150" indent="-171450">
              <a:lnSpc>
                <a:spcPct val="100000"/>
              </a:lnSpc>
              <a:spcBef>
                <a:spcPts val="420"/>
              </a:spcBef>
              <a:buFont typeface="Arial"/>
              <a:buChar char="•"/>
              <a:tabLst>
                <a:tab pos="184150" algn="l"/>
              </a:tabLst>
            </a:pPr>
            <a:r>
              <a:rPr sz="2700" dirty="0">
                <a:latin typeface="Calibri"/>
                <a:cs typeface="Calibri"/>
              </a:rPr>
              <a:t>Your</a:t>
            </a:r>
            <a:r>
              <a:rPr sz="2700" spc="-30" dirty="0">
                <a:latin typeface="Calibri"/>
                <a:cs typeface="Calibri"/>
              </a:rPr>
              <a:t> </a:t>
            </a:r>
            <a:r>
              <a:rPr sz="2700" dirty="0">
                <a:latin typeface="Calibri"/>
                <a:cs typeface="Calibri"/>
              </a:rPr>
              <a:t>realistic</a:t>
            </a:r>
            <a:r>
              <a:rPr sz="2700" spc="-15" dirty="0">
                <a:latin typeface="Calibri"/>
                <a:cs typeface="Calibri"/>
              </a:rPr>
              <a:t> </a:t>
            </a:r>
            <a:r>
              <a:rPr sz="2700" dirty="0">
                <a:latin typeface="Calibri"/>
                <a:cs typeface="Calibri"/>
              </a:rPr>
              <a:t>timing</a:t>
            </a:r>
            <a:r>
              <a:rPr sz="2700" spc="-5" dirty="0">
                <a:latin typeface="Calibri"/>
                <a:cs typeface="Calibri"/>
              </a:rPr>
              <a:t> </a:t>
            </a:r>
            <a:r>
              <a:rPr sz="2700" dirty="0">
                <a:latin typeface="Calibri"/>
                <a:cs typeface="Calibri"/>
              </a:rPr>
              <a:t>for</a:t>
            </a:r>
            <a:r>
              <a:rPr sz="2700" spc="-15" dirty="0">
                <a:latin typeface="Calibri"/>
                <a:cs typeface="Calibri"/>
              </a:rPr>
              <a:t> </a:t>
            </a:r>
            <a:r>
              <a:rPr sz="2700" spc="-10" dirty="0">
                <a:latin typeface="Calibri"/>
                <a:cs typeface="Calibri"/>
              </a:rPr>
              <a:t>go-to-</a:t>
            </a:r>
            <a:r>
              <a:rPr sz="2700" dirty="0">
                <a:latin typeface="Calibri"/>
                <a:cs typeface="Calibri"/>
              </a:rPr>
              <a:t>market</a:t>
            </a:r>
            <a:r>
              <a:rPr sz="2700" spc="-15" dirty="0">
                <a:latin typeface="Calibri"/>
                <a:cs typeface="Calibri"/>
              </a:rPr>
              <a:t> </a:t>
            </a:r>
            <a:r>
              <a:rPr sz="2700" dirty="0">
                <a:latin typeface="Calibri"/>
                <a:cs typeface="Calibri"/>
              </a:rPr>
              <a:t>w/</a:t>
            </a:r>
            <a:r>
              <a:rPr sz="2700" spc="-15" dirty="0">
                <a:latin typeface="Calibri"/>
                <a:cs typeface="Calibri"/>
              </a:rPr>
              <a:t> </a:t>
            </a:r>
            <a:r>
              <a:rPr sz="2700" dirty="0">
                <a:latin typeface="Calibri"/>
                <a:cs typeface="Calibri"/>
              </a:rPr>
              <a:t>new</a:t>
            </a:r>
            <a:r>
              <a:rPr sz="2700" spc="-15" dirty="0">
                <a:latin typeface="Calibri"/>
                <a:cs typeface="Calibri"/>
              </a:rPr>
              <a:t> </a:t>
            </a:r>
            <a:r>
              <a:rPr sz="2700" spc="-10" dirty="0">
                <a:latin typeface="Calibri"/>
                <a:cs typeface="Calibri"/>
              </a:rPr>
              <a:t>tech.</a:t>
            </a:r>
            <a:endParaRPr sz="2700">
              <a:latin typeface="Calibri"/>
              <a:cs typeface="Calibri"/>
            </a:endParaRPr>
          </a:p>
          <a:p>
            <a:pPr marL="183515" marR="5080" indent="-171450">
              <a:lnSpc>
                <a:spcPts val="2900"/>
              </a:lnSpc>
              <a:spcBef>
                <a:spcPts val="930"/>
              </a:spcBef>
              <a:buFont typeface="Arial"/>
              <a:buChar char="•"/>
              <a:tabLst>
                <a:tab pos="184150" algn="l"/>
              </a:tabLst>
            </a:pPr>
            <a:r>
              <a:rPr sz="2700" u="heavy" dirty="0">
                <a:uFill>
                  <a:solidFill>
                    <a:srgbClr val="000000"/>
                  </a:solidFill>
                </a:uFill>
                <a:latin typeface="Calibri"/>
                <a:cs typeface="Calibri"/>
              </a:rPr>
              <a:t>How</a:t>
            </a:r>
            <a:r>
              <a:rPr sz="2700" spc="-40" dirty="0">
                <a:latin typeface="Calibri"/>
                <a:cs typeface="Calibri"/>
              </a:rPr>
              <a:t> </a:t>
            </a:r>
            <a:r>
              <a:rPr sz="2700" dirty="0">
                <a:latin typeface="Calibri"/>
                <a:cs typeface="Calibri"/>
              </a:rPr>
              <a:t>your</a:t>
            </a:r>
            <a:r>
              <a:rPr sz="2700" spc="-25" dirty="0">
                <a:latin typeface="Calibri"/>
                <a:cs typeface="Calibri"/>
              </a:rPr>
              <a:t> </a:t>
            </a:r>
            <a:r>
              <a:rPr sz="2700" dirty="0">
                <a:latin typeface="Calibri"/>
                <a:cs typeface="Calibri"/>
              </a:rPr>
              <a:t>company</a:t>
            </a:r>
            <a:r>
              <a:rPr sz="2700" spc="-15" dirty="0">
                <a:latin typeface="Calibri"/>
                <a:cs typeface="Calibri"/>
              </a:rPr>
              <a:t> </a:t>
            </a:r>
            <a:r>
              <a:rPr sz="2700" dirty="0">
                <a:latin typeface="Calibri"/>
                <a:cs typeface="Calibri"/>
              </a:rPr>
              <a:t>will</a:t>
            </a:r>
            <a:r>
              <a:rPr sz="2700" spc="-15" dirty="0">
                <a:latin typeface="Calibri"/>
                <a:cs typeface="Calibri"/>
              </a:rPr>
              <a:t> </a:t>
            </a:r>
            <a:r>
              <a:rPr sz="2700" dirty="0">
                <a:latin typeface="Calibri"/>
                <a:cs typeface="Calibri"/>
              </a:rPr>
              <a:t>think</a:t>
            </a:r>
            <a:r>
              <a:rPr sz="2700" spc="-25" dirty="0">
                <a:latin typeface="Calibri"/>
                <a:cs typeface="Calibri"/>
              </a:rPr>
              <a:t> </a:t>
            </a:r>
            <a:r>
              <a:rPr sz="2700" dirty="0">
                <a:latin typeface="Calibri"/>
                <a:cs typeface="Calibri"/>
              </a:rPr>
              <a:t>about</a:t>
            </a:r>
            <a:r>
              <a:rPr sz="2700" spc="-25" dirty="0">
                <a:latin typeface="Calibri"/>
                <a:cs typeface="Calibri"/>
              </a:rPr>
              <a:t> </a:t>
            </a:r>
            <a:r>
              <a:rPr sz="2700" dirty="0">
                <a:latin typeface="Calibri"/>
                <a:cs typeface="Calibri"/>
              </a:rPr>
              <a:t>their</a:t>
            </a:r>
            <a:r>
              <a:rPr sz="2700" spc="-25" dirty="0">
                <a:latin typeface="Calibri"/>
                <a:cs typeface="Calibri"/>
              </a:rPr>
              <a:t> </a:t>
            </a:r>
            <a:r>
              <a:rPr sz="2700" dirty="0">
                <a:latin typeface="Calibri"/>
                <a:cs typeface="Calibri"/>
              </a:rPr>
              <a:t>startup.</a:t>
            </a:r>
            <a:r>
              <a:rPr sz="2700" spc="-15" dirty="0">
                <a:latin typeface="Calibri"/>
                <a:cs typeface="Calibri"/>
              </a:rPr>
              <a:t> </a:t>
            </a:r>
            <a:r>
              <a:rPr sz="2700" spc="-25" dirty="0">
                <a:latin typeface="Calibri"/>
                <a:cs typeface="Calibri"/>
              </a:rPr>
              <a:t>Be </a:t>
            </a:r>
            <a:r>
              <a:rPr sz="2700" dirty="0">
                <a:latin typeface="Calibri"/>
                <a:cs typeface="Calibri"/>
              </a:rPr>
              <a:t>constructive,</a:t>
            </a:r>
            <a:r>
              <a:rPr sz="2700" spc="-40" dirty="0">
                <a:latin typeface="Calibri"/>
                <a:cs typeface="Calibri"/>
              </a:rPr>
              <a:t> </a:t>
            </a:r>
            <a:r>
              <a:rPr sz="2700" dirty="0">
                <a:latin typeface="Calibri"/>
                <a:cs typeface="Calibri"/>
              </a:rPr>
              <a:t>but</a:t>
            </a:r>
            <a:r>
              <a:rPr sz="2700" spc="-35" dirty="0">
                <a:latin typeface="Calibri"/>
                <a:cs typeface="Calibri"/>
              </a:rPr>
              <a:t> </a:t>
            </a:r>
            <a:r>
              <a:rPr sz="2700" dirty="0">
                <a:latin typeface="Calibri"/>
                <a:cs typeface="Calibri"/>
              </a:rPr>
              <a:t>be</a:t>
            </a:r>
            <a:r>
              <a:rPr sz="2700" spc="-30" dirty="0">
                <a:latin typeface="Calibri"/>
                <a:cs typeface="Calibri"/>
              </a:rPr>
              <a:t> </a:t>
            </a:r>
            <a:r>
              <a:rPr sz="2700" spc="-10" dirty="0">
                <a:latin typeface="Calibri"/>
                <a:cs typeface="Calibri"/>
              </a:rPr>
              <a:t>frank.</a:t>
            </a:r>
            <a:endParaRPr sz="2700">
              <a:latin typeface="Calibri"/>
              <a:cs typeface="Calibri"/>
            </a:endParaRPr>
          </a:p>
          <a:p>
            <a:pPr marL="184150" indent="-171450">
              <a:lnSpc>
                <a:spcPct val="100000"/>
              </a:lnSpc>
              <a:spcBef>
                <a:spcPts val="420"/>
              </a:spcBef>
              <a:buFont typeface="Arial"/>
              <a:buChar char="•"/>
              <a:tabLst>
                <a:tab pos="184150" algn="l"/>
              </a:tabLst>
            </a:pPr>
            <a:r>
              <a:rPr sz="2700" dirty="0">
                <a:latin typeface="Calibri"/>
                <a:cs typeface="Calibri"/>
              </a:rPr>
              <a:t>Competitors</a:t>
            </a:r>
            <a:r>
              <a:rPr sz="2700" spc="-40" dirty="0">
                <a:latin typeface="Calibri"/>
                <a:cs typeface="Calibri"/>
              </a:rPr>
              <a:t> </a:t>
            </a:r>
            <a:r>
              <a:rPr sz="2700" dirty="0">
                <a:latin typeface="Calibri"/>
                <a:cs typeface="Calibri"/>
              </a:rPr>
              <a:t>they</a:t>
            </a:r>
            <a:r>
              <a:rPr sz="2700" spc="-20" dirty="0">
                <a:latin typeface="Calibri"/>
                <a:cs typeface="Calibri"/>
              </a:rPr>
              <a:t> </a:t>
            </a:r>
            <a:r>
              <a:rPr sz="2700" dirty="0">
                <a:latin typeface="Calibri"/>
                <a:cs typeface="Calibri"/>
              </a:rPr>
              <a:t>should</a:t>
            </a:r>
            <a:r>
              <a:rPr sz="2700" spc="-25" dirty="0">
                <a:latin typeface="Calibri"/>
                <a:cs typeface="Calibri"/>
              </a:rPr>
              <a:t> </a:t>
            </a:r>
            <a:r>
              <a:rPr sz="2700" dirty="0">
                <a:latin typeface="Calibri"/>
                <a:cs typeface="Calibri"/>
              </a:rPr>
              <a:t>be</a:t>
            </a:r>
            <a:r>
              <a:rPr sz="2700" spc="-25" dirty="0">
                <a:latin typeface="Calibri"/>
                <a:cs typeface="Calibri"/>
              </a:rPr>
              <a:t> </a:t>
            </a:r>
            <a:r>
              <a:rPr sz="2700" spc="-10" dirty="0">
                <a:latin typeface="Calibri"/>
                <a:cs typeface="Calibri"/>
              </a:rPr>
              <a:t>watching.</a:t>
            </a:r>
            <a:endParaRPr sz="2700">
              <a:latin typeface="Calibri"/>
              <a:cs typeface="Calibri"/>
            </a:endParaRPr>
          </a:p>
          <a:p>
            <a:pPr marL="184150" indent="-171450">
              <a:lnSpc>
                <a:spcPct val="100000"/>
              </a:lnSpc>
              <a:spcBef>
                <a:spcPts val="480"/>
              </a:spcBef>
              <a:buFont typeface="Arial"/>
              <a:buChar char="•"/>
              <a:tabLst>
                <a:tab pos="184150" algn="l"/>
              </a:tabLst>
            </a:pPr>
            <a:r>
              <a:rPr sz="2700" dirty="0">
                <a:latin typeface="Calibri"/>
                <a:cs typeface="Calibri"/>
              </a:rPr>
              <a:t>Ways</a:t>
            </a:r>
            <a:r>
              <a:rPr sz="2700" spc="-40" dirty="0">
                <a:latin typeface="Calibri"/>
                <a:cs typeface="Calibri"/>
              </a:rPr>
              <a:t> </a:t>
            </a:r>
            <a:r>
              <a:rPr sz="2700" dirty="0">
                <a:latin typeface="Calibri"/>
                <a:cs typeface="Calibri"/>
              </a:rPr>
              <a:t>you’ve</a:t>
            </a:r>
            <a:r>
              <a:rPr sz="2700" spc="-25" dirty="0">
                <a:latin typeface="Calibri"/>
                <a:cs typeface="Calibri"/>
              </a:rPr>
              <a:t> </a:t>
            </a:r>
            <a:r>
              <a:rPr sz="2700" dirty="0">
                <a:latin typeface="Calibri"/>
                <a:cs typeface="Calibri"/>
              </a:rPr>
              <a:t>successfully</a:t>
            </a:r>
            <a:r>
              <a:rPr sz="2700" spc="-20" dirty="0">
                <a:latin typeface="Calibri"/>
                <a:cs typeface="Calibri"/>
              </a:rPr>
              <a:t> </a:t>
            </a:r>
            <a:r>
              <a:rPr sz="2700" dirty="0">
                <a:latin typeface="Calibri"/>
                <a:cs typeface="Calibri"/>
              </a:rPr>
              <a:t>worked</a:t>
            </a:r>
            <a:r>
              <a:rPr sz="2700" spc="-25" dirty="0">
                <a:latin typeface="Calibri"/>
                <a:cs typeface="Calibri"/>
              </a:rPr>
              <a:t> </a:t>
            </a:r>
            <a:r>
              <a:rPr sz="2700" dirty="0">
                <a:latin typeface="Calibri"/>
                <a:cs typeface="Calibri"/>
              </a:rPr>
              <a:t>with</a:t>
            </a:r>
            <a:r>
              <a:rPr sz="2700" spc="-25" dirty="0">
                <a:latin typeface="Calibri"/>
                <a:cs typeface="Calibri"/>
              </a:rPr>
              <a:t> </a:t>
            </a:r>
            <a:r>
              <a:rPr sz="2700" spc="-10" dirty="0">
                <a:latin typeface="Calibri"/>
                <a:cs typeface="Calibri"/>
              </a:rPr>
              <a:t>startups.</a:t>
            </a:r>
            <a:endParaRPr sz="2700">
              <a:latin typeface="Calibri"/>
              <a:cs typeface="Calibri"/>
            </a:endParaRPr>
          </a:p>
          <a:p>
            <a:pPr marL="737870">
              <a:lnSpc>
                <a:spcPct val="100000"/>
              </a:lnSpc>
              <a:spcBef>
                <a:spcPts val="325"/>
              </a:spcBef>
            </a:pPr>
            <a:r>
              <a:rPr sz="3000" i="1" dirty="0">
                <a:solidFill>
                  <a:srgbClr val="00B0F0"/>
                </a:solidFill>
                <a:latin typeface="Calibri"/>
                <a:cs typeface="Calibri"/>
              </a:rPr>
              <a:t>What</a:t>
            </a:r>
            <a:r>
              <a:rPr sz="3000" i="1" spc="-30" dirty="0">
                <a:solidFill>
                  <a:srgbClr val="00B0F0"/>
                </a:solidFill>
                <a:latin typeface="Calibri"/>
                <a:cs typeface="Calibri"/>
              </a:rPr>
              <a:t> </a:t>
            </a:r>
            <a:r>
              <a:rPr sz="3000" i="1" dirty="0">
                <a:solidFill>
                  <a:srgbClr val="00B0F0"/>
                </a:solidFill>
                <a:latin typeface="Calibri"/>
                <a:cs typeface="Calibri"/>
              </a:rPr>
              <a:t>else</a:t>
            </a:r>
            <a:r>
              <a:rPr sz="3000" i="1" spc="-15" dirty="0">
                <a:solidFill>
                  <a:srgbClr val="00B0F0"/>
                </a:solidFill>
                <a:latin typeface="Calibri"/>
                <a:cs typeface="Calibri"/>
              </a:rPr>
              <a:t> </a:t>
            </a:r>
            <a:r>
              <a:rPr sz="3000" i="1" dirty="0">
                <a:solidFill>
                  <a:srgbClr val="00B0F0"/>
                </a:solidFill>
                <a:latin typeface="Calibri"/>
                <a:cs typeface="Calibri"/>
              </a:rPr>
              <a:t>do</a:t>
            </a:r>
            <a:r>
              <a:rPr sz="3000" i="1" spc="-20" dirty="0">
                <a:solidFill>
                  <a:srgbClr val="00B0F0"/>
                </a:solidFill>
                <a:latin typeface="Calibri"/>
                <a:cs typeface="Calibri"/>
              </a:rPr>
              <a:t> </a:t>
            </a:r>
            <a:r>
              <a:rPr sz="3000" i="1" dirty="0">
                <a:solidFill>
                  <a:srgbClr val="00B0F0"/>
                </a:solidFill>
                <a:latin typeface="Calibri"/>
                <a:cs typeface="Calibri"/>
              </a:rPr>
              <a:t>you</a:t>
            </a:r>
            <a:r>
              <a:rPr sz="3000" i="1" spc="-20" dirty="0">
                <a:solidFill>
                  <a:srgbClr val="00B0F0"/>
                </a:solidFill>
                <a:latin typeface="Calibri"/>
                <a:cs typeface="Calibri"/>
              </a:rPr>
              <a:t> </a:t>
            </a:r>
            <a:r>
              <a:rPr sz="3000" i="1" dirty="0">
                <a:solidFill>
                  <a:srgbClr val="00B0F0"/>
                </a:solidFill>
                <a:latin typeface="Calibri"/>
                <a:cs typeface="Calibri"/>
              </a:rPr>
              <a:t>share</a:t>
            </a:r>
            <a:r>
              <a:rPr sz="3000" i="1" spc="-15" dirty="0">
                <a:solidFill>
                  <a:srgbClr val="00B0F0"/>
                </a:solidFill>
                <a:latin typeface="Calibri"/>
                <a:cs typeface="Calibri"/>
              </a:rPr>
              <a:t> </a:t>
            </a:r>
            <a:r>
              <a:rPr sz="3000" i="1" dirty="0">
                <a:solidFill>
                  <a:srgbClr val="00B0F0"/>
                </a:solidFill>
                <a:latin typeface="Calibri"/>
                <a:cs typeface="Calibri"/>
              </a:rPr>
              <a:t>with</a:t>
            </a:r>
            <a:r>
              <a:rPr sz="3000" i="1" spc="-20" dirty="0">
                <a:solidFill>
                  <a:srgbClr val="00B0F0"/>
                </a:solidFill>
                <a:latin typeface="Calibri"/>
                <a:cs typeface="Calibri"/>
              </a:rPr>
              <a:t> </a:t>
            </a:r>
            <a:r>
              <a:rPr sz="3000" i="1" spc="-10" dirty="0">
                <a:solidFill>
                  <a:srgbClr val="00B0F0"/>
                </a:solidFill>
                <a:latin typeface="Calibri"/>
                <a:cs typeface="Calibri"/>
              </a:rPr>
              <a:t>startups?</a:t>
            </a:r>
            <a:endParaRPr sz="3000">
              <a:latin typeface="Calibri"/>
              <a:cs typeface="Calibri"/>
            </a:endParaRPr>
          </a:p>
        </p:txBody>
      </p:sp>
      <p:sp>
        <p:nvSpPr>
          <p:cNvPr id="5" name="object 10">
            <a:extLst>
              <a:ext uri="{FF2B5EF4-FFF2-40B4-BE49-F238E27FC236}">
                <a16:creationId xmlns:a16="http://schemas.microsoft.com/office/drawing/2014/main" id="{C8F777E1-79AB-B849-A4A3-E866F6B6DE7D}"/>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28</a:t>
            </a:fld>
            <a:endParaRPr spc="-25" dirty="0">
              <a:latin typeface="Stanley Regular" panose="02050506080406020003" pitchFamily="18"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82374" y="666750"/>
            <a:ext cx="1731264" cy="1731264"/>
          </a:xfrm>
          <a:prstGeom prst="rect">
            <a:avLst/>
          </a:prstGeom>
        </p:spPr>
      </p:pic>
      <p:sp>
        <p:nvSpPr>
          <p:cNvPr id="4" name="object 4"/>
          <p:cNvSpPr txBox="1"/>
          <p:nvPr/>
        </p:nvSpPr>
        <p:spPr>
          <a:xfrm>
            <a:off x="482374" y="1081275"/>
            <a:ext cx="8248650" cy="2935227"/>
          </a:xfrm>
          <a:prstGeom prst="rect">
            <a:avLst/>
          </a:prstGeom>
        </p:spPr>
        <p:txBody>
          <a:bodyPr vert="horz" wrap="square" lIns="0" tIns="12700" rIns="0" bIns="0" rtlCol="0">
            <a:spAutoFit/>
          </a:bodyPr>
          <a:lstStyle/>
          <a:p>
            <a:pPr marL="2043430" marR="146685">
              <a:lnSpc>
                <a:spcPct val="115399"/>
              </a:lnSpc>
              <a:spcBef>
                <a:spcPts val="100"/>
              </a:spcBef>
            </a:pPr>
            <a:r>
              <a:rPr sz="1300" dirty="0">
                <a:solidFill>
                  <a:srgbClr val="202020"/>
                </a:solidFill>
                <a:latin typeface="Stanley Regular" panose="02050506080406020003" pitchFamily="18" charset="77"/>
                <a:cs typeface="Palatino Linotype"/>
              </a:rPr>
              <a:t>Laura</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Buen</a:t>
            </a:r>
            <a:r>
              <a:rPr sz="1300" spc="25" dirty="0">
                <a:solidFill>
                  <a:srgbClr val="202020"/>
                </a:solidFill>
                <a:latin typeface="Stanley Regular" panose="02050506080406020003" pitchFamily="18" charset="77"/>
                <a:cs typeface="Palatino Linotype"/>
              </a:rPr>
              <a:t> </a:t>
            </a:r>
            <a:r>
              <a:rPr sz="1300" spc="-50" dirty="0">
                <a:solidFill>
                  <a:srgbClr val="202020"/>
                </a:solidFill>
                <a:latin typeface="Stanley Regular" panose="02050506080406020003" pitchFamily="18" charset="77"/>
                <a:cs typeface="Palatino Linotype"/>
              </a:rPr>
              <a:t>Abad</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is</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Senior</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Director</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of</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Technology</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and</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Marketing</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for</a:t>
            </a:r>
            <a:r>
              <a:rPr sz="1300" spc="20" dirty="0">
                <a:solidFill>
                  <a:srgbClr val="202020"/>
                </a:solidFill>
                <a:latin typeface="Stanley Regular" panose="02050506080406020003" pitchFamily="18" charset="77"/>
                <a:cs typeface="Palatino Linotype"/>
              </a:rPr>
              <a:t> </a:t>
            </a:r>
            <a:r>
              <a:rPr sz="1300" spc="-25" dirty="0">
                <a:solidFill>
                  <a:srgbClr val="202020"/>
                </a:solidFill>
                <a:latin typeface="Stanley Regular" panose="02050506080406020003" pitchFamily="18" charset="77"/>
                <a:cs typeface="Palatino Linotype"/>
              </a:rPr>
              <a:t>the </a:t>
            </a:r>
            <a:r>
              <a:rPr sz="1300" dirty="0">
                <a:solidFill>
                  <a:srgbClr val="202020"/>
                </a:solidFill>
                <a:latin typeface="Stanley Regular" panose="02050506080406020003" pitchFamily="18" charset="77"/>
                <a:cs typeface="Palatino Linotype"/>
              </a:rPr>
              <a:t>Flexible</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Packaging</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business</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unit</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at</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a:t>
            </a:r>
            <a:r>
              <a:rPr lang="en-US" sz="1300" dirty="0">
                <a:solidFill>
                  <a:srgbClr val="202020"/>
                </a:solidFill>
                <a:latin typeface="Stanley Regular" panose="02050506080406020003" pitchFamily="18" charset="77"/>
                <a:cs typeface="Palatino Linotype"/>
              </a:rPr>
              <a:t>ONOCO</a:t>
            </a:r>
            <a:r>
              <a:rPr sz="1300" dirty="0">
                <a:solidFill>
                  <a:srgbClr val="202020"/>
                </a:solidFill>
                <a:latin typeface="Stanley Regular" panose="02050506080406020003" pitchFamily="18" charset="77"/>
                <a:cs typeface="Palatino Linotype"/>
              </a:rPr>
              <a:t>.</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her</a:t>
            </a:r>
            <a:r>
              <a:rPr sz="1300" spc="2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role,</a:t>
            </a:r>
            <a:r>
              <a:rPr sz="1300" spc="2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she </a:t>
            </a:r>
            <a:r>
              <a:rPr sz="1300" dirty="0">
                <a:solidFill>
                  <a:srgbClr val="202020"/>
                </a:solidFill>
                <a:latin typeface="Stanley Regular" panose="02050506080406020003" pitchFamily="18" charset="77"/>
                <a:cs typeface="Palatino Linotype"/>
              </a:rPr>
              <a:t>leads</a:t>
            </a:r>
            <a:r>
              <a:rPr sz="1300" spc="-3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R&amp;D,</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product</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development,</a:t>
            </a:r>
            <a:r>
              <a:rPr sz="1300" spc="-3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product</a:t>
            </a:r>
            <a:r>
              <a:rPr sz="1300" spc="-3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marketing, </a:t>
            </a:r>
            <a:r>
              <a:rPr sz="1300" dirty="0">
                <a:solidFill>
                  <a:srgbClr val="202020"/>
                </a:solidFill>
                <a:latin typeface="Stanley Regular" panose="02050506080406020003" pitchFamily="18" charset="77"/>
                <a:cs typeface="Palatino Linotype"/>
              </a:rPr>
              <a:t>business </a:t>
            </a:r>
            <a:r>
              <a:rPr sz="1300" spc="-10" dirty="0">
                <a:solidFill>
                  <a:srgbClr val="202020"/>
                </a:solidFill>
                <a:latin typeface="Stanley Regular" panose="02050506080406020003" pitchFamily="18" charset="77"/>
                <a:cs typeface="Palatino Linotype"/>
              </a:rPr>
              <a:t>development,</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and</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acquisitions. Buen</a:t>
            </a:r>
            <a:r>
              <a:rPr sz="1300" spc="10" dirty="0">
                <a:solidFill>
                  <a:srgbClr val="202020"/>
                </a:solidFill>
                <a:latin typeface="Stanley Regular" panose="02050506080406020003" pitchFamily="18" charset="77"/>
                <a:cs typeface="Palatino Linotype"/>
              </a:rPr>
              <a:t> </a:t>
            </a:r>
            <a:r>
              <a:rPr sz="1300" spc="-50" dirty="0">
                <a:solidFill>
                  <a:srgbClr val="202020"/>
                </a:solidFill>
                <a:latin typeface="Stanley Regular" panose="02050506080406020003" pitchFamily="18" charset="77"/>
                <a:cs typeface="Palatino Linotype"/>
              </a:rPr>
              <a:t>Abad</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has over</a:t>
            </a:r>
            <a:r>
              <a:rPr sz="1300" spc="10" dirty="0">
                <a:solidFill>
                  <a:srgbClr val="202020"/>
                </a:solidFill>
                <a:latin typeface="Stanley Regular" panose="02050506080406020003" pitchFamily="18" charset="77"/>
                <a:cs typeface="Palatino Linotype"/>
              </a:rPr>
              <a:t> </a:t>
            </a:r>
            <a:r>
              <a:rPr sz="1300" spc="110" dirty="0">
                <a:solidFill>
                  <a:srgbClr val="202020"/>
                </a:solidFill>
                <a:latin typeface="Stanley Regular" panose="02050506080406020003" pitchFamily="18" charset="77"/>
                <a:cs typeface="Palatino Linotype"/>
              </a:rPr>
              <a:t>20</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years</a:t>
            </a:r>
            <a:r>
              <a:rPr sz="1300" spc="5" dirty="0">
                <a:solidFill>
                  <a:srgbClr val="202020"/>
                </a:solidFill>
                <a:latin typeface="Stanley Regular" panose="02050506080406020003" pitchFamily="18" charset="77"/>
                <a:cs typeface="Palatino Linotype"/>
              </a:rPr>
              <a:t> </a:t>
            </a:r>
            <a:r>
              <a:rPr sz="1300" spc="-25" dirty="0">
                <a:solidFill>
                  <a:srgbClr val="202020"/>
                </a:solidFill>
                <a:latin typeface="Stanley Regular" panose="02050506080406020003" pitchFamily="18" charset="77"/>
                <a:cs typeface="Palatino Linotype"/>
              </a:rPr>
              <a:t>of </a:t>
            </a:r>
            <a:r>
              <a:rPr sz="1300" dirty="0">
                <a:solidFill>
                  <a:srgbClr val="202020"/>
                </a:solidFill>
                <a:latin typeface="Stanley Regular" panose="02050506080406020003" pitchFamily="18" charset="77"/>
                <a:cs typeface="Palatino Linotype"/>
              </a:rPr>
              <a:t>experience in the</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industry,</a:t>
            </a:r>
            <a:r>
              <a:rPr sz="1300" spc="-10" dirty="0">
                <a:solidFill>
                  <a:srgbClr val="202020"/>
                </a:solidFill>
                <a:latin typeface="Stanley Regular" panose="02050506080406020003" pitchFamily="18" charset="77"/>
                <a:cs typeface="Palatino Linotype"/>
              </a:rPr>
              <a:t> having</a:t>
            </a:r>
            <a:r>
              <a:rPr sz="1300" spc="-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worked</a:t>
            </a:r>
            <a:r>
              <a:rPr sz="1300" dirty="0">
                <a:solidFill>
                  <a:srgbClr val="202020"/>
                </a:solidFill>
                <a:latin typeface="Stanley Regular" panose="02050506080406020003" pitchFamily="18" charset="77"/>
                <a:cs typeface="Palatino Linotype"/>
              </a:rPr>
              <a:t> in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several</a:t>
            </a:r>
            <a:r>
              <a:rPr sz="1300" spc="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countries.</a:t>
            </a:r>
            <a:endParaRPr sz="1300" dirty="0">
              <a:latin typeface="Stanley Regular" panose="02050506080406020003" pitchFamily="18" charset="77"/>
              <a:cs typeface="Palatino Linotype"/>
            </a:endParaRPr>
          </a:p>
          <a:p>
            <a:pPr>
              <a:lnSpc>
                <a:spcPct val="100000"/>
              </a:lnSpc>
              <a:spcBef>
                <a:spcPts val="20"/>
              </a:spcBef>
            </a:pPr>
            <a:endParaRPr sz="1300" dirty="0">
              <a:latin typeface="Stanley Regular" panose="02050506080406020003" pitchFamily="18" charset="77"/>
              <a:cs typeface="Palatino Linotype"/>
            </a:endParaRPr>
          </a:p>
          <a:p>
            <a:pPr marL="12700" marR="379730">
              <a:lnSpc>
                <a:spcPct val="115399"/>
              </a:lnSpc>
            </a:pPr>
            <a:r>
              <a:rPr sz="1300" dirty="0">
                <a:solidFill>
                  <a:srgbClr val="202020"/>
                </a:solidFill>
                <a:latin typeface="Stanley Regular" panose="02050506080406020003" pitchFamily="18" charset="77"/>
                <a:cs typeface="Palatino Linotype"/>
              </a:rPr>
              <a:t>In</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slides</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shared</a:t>
            </a:r>
            <a:r>
              <a:rPr sz="1300" spc="-1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with </a:t>
            </a:r>
            <a:r>
              <a:rPr sz="1300" dirty="0">
                <a:solidFill>
                  <a:srgbClr val="202020"/>
                </a:solidFill>
                <a:latin typeface="Stanley Regular" panose="02050506080406020003" pitchFamily="18" charset="77"/>
                <a:cs typeface="Palatino Linotype"/>
              </a:rPr>
              <a:t>us,</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Buen</a:t>
            </a:r>
            <a:r>
              <a:rPr sz="1300" spc="-10" dirty="0">
                <a:solidFill>
                  <a:srgbClr val="202020"/>
                </a:solidFill>
                <a:latin typeface="Stanley Regular" panose="02050506080406020003" pitchFamily="18" charset="77"/>
                <a:cs typeface="Palatino Linotype"/>
              </a:rPr>
              <a:t> </a:t>
            </a:r>
            <a:r>
              <a:rPr sz="1300" spc="-50" dirty="0">
                <a:solidFill>
                  <a:srgbClr val="202020"/>
                </a:solidFill>
                <a:latin typeface="Stanley Regular" panose="02050506080406020003" pitchFamily="18" charset="77"/>
                <a:cs typeface="Palatino Linotype"/>
              </a:rPr>
              <a:t>Abad</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addresses</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how</a:t>
            </a:r>
            <a:r>
              <a:rPr sz="1300" spc="-10" dirty="0">
                <a:solidFill>
                  <a:srgbClr val="202020"/>
                </a:solidFill>
                <a:latin typeface="Stanley Regular" panose="02050506080406020003" pitchFamily="18" charset="77"/>
                <a:cs typeface="Palatino Linotype"/>
              </a:rPr>
              <a:t> R&amp;D</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and</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innovation</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leaders</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can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align</a:t>
            </a:r>
            <a:r>
              <a:rPr sz="1300" spc="-10" dirty="0">
                <a:solidFill>
                  <a:srgbClr val="202020"/>
                </a:solidFill>
                <a:latin typeface="Stanley Regular" panose="02050506080406020003" pitchFamily="18" charset="77"/>
                <a:cs typeface="Palatino Linotype"/>
              </a:rPr>
              <a:t> with </a:t>
            </a:r>
            <a:r>
              <a:rPr sz="1300" spc="-25" dirty="0">
                <a:solidFill>
                  <a:srgbClr val="202020"/>
                </a:solidFill>
                <a:latin typeface="Stanley Regular" panose="02050506080406020003" pitchFamily="18" charset="77"/>
                <a:cs typeface="Palatino Linotype"/>
              </a:rPr>
              <a:t>the </a:t>
            </a:r>
            <a:r>
              <a:rPr sz="1300" dirty="0">
                <a:solidFill>
                  <a:srgbClr val="202020"/>
                </a:solidFill>
                <a:latin typeface="Stanley Regular" panose="02050506080406020003" pitchFamily="18" charset="77"/>
                <a:cs typeface="Palatino Linotype"/>
              </a:rPr>
              <a:t>business units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an</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organization</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to</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create</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successful</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processes and</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outcomes.</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She</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said</a:t>
            </a:r>
            <a:r>
              <a:rPr sz="1300" spc="1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having</a:t>
            </a:r>
            <a:r>
              <a:rPr sz="1300" dirty="0">
                <a:solidFill>
                  <a:srgbClr val="202020"/>
                </a:solidFill>
                <a:latin typeface="Stanley Regular" panose="02050506080406020003" pitchFamily="18" charset="77"/>
                <a:cs typeface="Palatino Linotype"/>
              </a:rPr>
              <a:t> diversity</a:t>
            </a:r>
            <a:r>
              <a:rPr sz="1300" spc="15" dirty="0">
                <a:solidFill>
                  <a:srgbClr val="202020"/>
                </a:solidFill>
                <a:latin typeface="Stanley Regular" panose="02050506080406020003" pitchFamily="18" charset="77"/>
                <a:cs typeface="Palatino Linotype"/>
              </a:rPr>
              <a:t> </a:t>
            </a:r>
            <a:r>
              <a:rPr sz="1300" spc="-25" dirty="0">
                <a:solidFill>
                  <a:srgbClr val="202020"/>
                </a:solidFill>
                <a:latin typeface="Stanley Regular" panose="02050506080406020003" pitchFamily="18" charset="77"/>
                <a:cs typeface="Palatino Linotype"/>
              </a:rPr>
              <a:t>of </a:t>
            </a:r>
            <a:r>
              <a:rPr sz="1300" dirty="0">
                <a:solidFill>
                  <a:srgbClr val="202020"/>
                </a:solidFill>
                <a:latin typeface="Stanley Regular" panose="02050506080406020003" pitchFamily="18" charset="77"/>
                <a:cs typeface="Palatino Linotype"/>
              </a:rPr>
              <a:t>perspectives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innovation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helps an organization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to succeed,</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both</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 the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long term</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and in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short</a:t>
            </a:r>
            <a:r>
              <a:rPr sz="1300" spc="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term.</a:t>
            </a:r>
            <a:endParaRPr sz="1300" dirty="0">
              <a:latin typeface="Stanley Regular" panose="02050506080406020003" pitchFamily="18" charset="77"/>
              <a:cs typeface="Palatino Linotype"/>
            </a:endParaRPr>
          </a:p>
          <a:p>
            <a:pPr>
              <a:lnSpc>
                <a:spcPct val="100000"/>
              </a:lnSpc>
              <a:spcBef>
                <a:spcPts val="45"/>
              </a:spcBef>
            </a:pPr>
            <a:endParaRPr sz="1300" dirty="0">
              <a:latin typeface="Stanley Regular" panose="02050506080406020003" pitchFamily="18" charset="77"/>
              <a:cs typeface="Palatino Linotype"/>
            </a:endParaRPr>
          </a:p>
          <a:p>
            <a:pPr marL="12700" marR="5080">
              <a:lnSpc>
                <a:spcPct val="115399"/>
              </a:lnSpc>
            </a:pPr>
            <a:r>
              <a:rPr lang="en-US" sz="1300" spc="-80" dirty="0">
                <a:solidFill>
                  <a:srgbClr val="202020"/>
                </a:solidFill>
                <a:latin typeface="Stanley Regular" panose="02050506080406020003" pitchFamily="18" charset="77"/>
                <a:cs typeface="Palatino Linotype"/>
              </a:rPr>
              <a:t>“</a:t>
            </a:r>
            <a:r>
              <a:rPr sz="1300" spc="-80" dirty="0">
                <a:solidFill>
                  <a:srgbClr val="202020"/>
                </a:solidFill>
                <a:latin typeface="Stanley Regular" panose="02050506080406020003" pitchFamily="18" charset="77"/>
                <a:cs typeface="Palatino Linotype"/>
              </a:rPr>
              <a:t>A</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lot</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of</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times,</a:t>
            </a:r>
            <a:r>
              <a:rPr sz="1300" spc="-10" dirty="0">
                <a:solidFill>
                  <a:srgbClr val="202020"/>
                </a:solidFill>
                <a:latin typeface="Stanley Regular" panose="02050506080406020003" pitchFamily="18" charset="77"/>
                <a:cs typeface="Palatino Linotype"/>
              </a:rPr>
              <a:t> </a:t>
            </a:r>
            <a:r>
              <a:rPr sz="1300" spc="-20" dirty="0">
                <a:solidFill>
                  <a:srgbClr val="202020"/>
                </a:solidFill>
                <a:latin typeface="Stanley Regular" panose="02050506080406020003" pitchFamily="18" charset="77"/>
                <a:cs typeface="Palatino Linotype"/>
              </a:rPr>
              <a:t>what</a:t>
            </a:r>
            <a:r>
              <a:rPr sz="1300" dirty="0">
                <a:solidFill>
                  <a:srgbClr val="202020"/>
                </a:solidFill>
                <a:latin typeface="Stanley Regular" panose="02050506080406020003" pitchFamily="18" charset="77"/>
                <a:cs typeface="Palatino Linotype"/>
              </a:rPr>
              <a:t> you</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find</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corporate </a:t>
            </a:r>
            <a:r>
              <a:rPr sz="1300" spc="-10" dirty="0">
                <a:solidFill>
                  <a:srgbClr val="202020"/>
                </a:solidFill>
                <a:latin typeface="Stanley Regular" panose="02050506080406020003" pitchFamily="18" charset="77"/>
                <a:cs typeface="Palatino Linotype"/>
              </a:rPr>
              <a:t>R&amp;D</a:t>
            </a:r>
            <a:r>
              <a:rPr sz="1300" spc="-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groups...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are</a:t>
            </a:r>
            <a:r>
              <a:rPr sz="1300" spc="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put</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box,</a:t>
            </a:r>
            <a:r>
              <a:rPr lang="en-US" sz="1300" dirty="0">
                <a:solidFill>
                  <a:srgbClr val="202020"/>
                </a:solidFill>
                <a:latin typeface="Stanley Regular" panose="02050506080406020003" pitchFamily="18" charset="77"/>
                <a:cs typeface="Palatino Linotype"/>
              </a:rPr>
              <a:t>”</a:t>
            </a:r>
            <a:r>
              <a:rPr sz="1300" dirty="0">
                <a:solidFill>
                  <a:srgbClr val="202020"/>
                </a:solidFill>
                <a:latin typeface="Stanley Regular" panose="02050506080406020003" pitchFamily="18" charset="77"/>
                <a:cs typeface="Palatino Linotype"/>
              </a:rPr>
              <a:t> she</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said.</a:t>
            </a:r>
            <a:r>
              <a:rPr sz="1300" spc="-5" dirty="0">
                <a:solidFill>
                  <a:srgbClr val="202020"/>
                </a:solidFill>
                <a:latin typeface="Stanley Regular" panose="02050506080406020003" pitchFamily="18" charset="77"/>
                <a:cs typeface="Palatino Linotype"/>
              </a:rPr>
              <a:t> </a:t>
            </a:r>
            <a:r>
              <a:rPr lang="en-US" sz="1300" spc="-5" dirty="0">
                <a:solidFill>
                  <a:srgbClr val="202020"/>
                </a:solidFill>
                <a:latin typeface="Stanley Regular" panose="02050506080406020003" pitchFamily="18" charset="77"/>
                <a:cs typeface="Palatino Linotype"/>
              </a:rPr>
              <a:t>“</a:t>
            </a:r>
            <a:r>
              <a:rPr sz="1300" dirty="0">
                <a:solidFill>
                  <a:srgbClr val="202020"/>
                </a:solidFill>
                <a:latin typeface="Stanley Regular" panose="02050506080406020003" pitchFamily="18" charset="77"/>
                <a:cs typeface="Palatino Linotype"/>
              </a:rPr>
              <a:t>It becomes</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this</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black</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box</a:t>
            </a:r>
            <a:r>
              <a:rPr sz="1300" spc="-10" dirty="0">
                <a:solidFill>
                  <a:srgbClr val="202020"/>
                </a:solidFill>
                <a:latin typeface="Stanley Regular" panose="02050506080406020003" pitchFamily="18" charset="77"/>
                <a:cs typeface="Palatino Linotype"/>
              </a:rPr>
              <a:t> </a:t>
            </a:r>
            <a:r>
              <a:rPr sz="1300" spc="-25" dirty="0">
                <a:solidFill>
                  <a:srgbClr val="202020"/>
                </a:solidFill>
                <a:latin typeface="Stanley Regular" panose="02050506080406020003" pitchFamily="18" charset="77"/>
                <a:cs typeface="Palatino Linotype"/>
              </a:rPr>
              <a:t>of </a:t>
            </a:r>
            <a:r>
              <a:rPr sz="1300" dirty="0">
                <a:solidFill>
                  <a:srgbClr val="202020"/>
                </a:solidFill>
                <a:latin typeface="Stanley Regular" panose="02050506080406020003" pitchFamily="18" charset="77"/>
                <a:cs typeface="Palatino Linotype"/>
              </a:rPr>
              <a:t>activity.</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Money</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goes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there;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resources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go</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there,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but</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it</a:t>
            </a:r>
            <a:r>
              <a:rPr lang="en-US" sz="1300" dirty="0">
                <a:solidFill>
                  <a:srgbClr val="202020"/>
                </a:solidFill>
                <a:latin typeface="Stanley Regular" panose="02050506080406020003" pitchFamily="18" charset="77"/>
                <a:cs typeface="Palatino Linotype"/>
              </a:rPr>
              <a:t>’</a:t>
            </a:r>
            <a:r>
              <a:rPr sz="1300" dirty="0">
                <a:solidFill>
                  <a:srgbClr val="202020"/>
                </a:solidFill>
                <a:latin typeface="Stanley Regular" panose="02050506080406020003" pitchFamily="18" charset="77"/>
                <a:cs typeface="Palatino Linotype"/>
              </a:rPr>
              <a:t>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very</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difficult</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for</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business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to</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see</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benefit,</a:t>
            </a:r>
            <a:r>
              <a:rPr sz="1300" spc="1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because </a:t>
            </a:r>
            <a:r>
              <a:rPr sz="1300" dirty="0">
                <a:solidFill>
                  <a:srgbClr val="202020"/>
                </a:solidFill>
                <a:latin typeface="Stanley Regular" panose="02050506080406020003" pitchFamily="18" charset="77"/>
                <a:cs typeface="Palatino Linotype"/>
              </a:rPr>
              <a:t>they</a:t>
            </a:r>
            <a:r>
              <a:rPr sz="1300" spc="-2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may</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not</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be</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aligned</a:t>
            </a:r>
            <a:r>
              <a:rPr sz="1300" spc="-2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on</a:t>
            </a:r>
            <a:r>
              <a:rPr sz="1300" spc="-20" dirty="0">
                <a:solidFill>
                  <a:srgbClr val="202020"/>
                </a:solidFill>
                <a:latin typeface="Stanley Regular" panose="02050506080406020003" pitchFamily="18" charset="77"/>
                <a:cs typeface="Palatino Linotype"/>
              </a:rPr>
              <a:t> what</a:t>
            </a:r>
            <a:r>
              <a:rPr sz="1300" spc="-15" dirty="0">
                <a:solidFill>
                  <a:srgbClr val="202020"/>
                </a:solidFill>
                <a:latin typeface="Stanley Regular" panose="02050506080406020003" pitchFamily="18" charset="77"/>
                <a:cs typeface="Palatino Linotype"/>
              </a:rPr>
              <a:t> </a:t>
            </a:r>
            <a:r>
              <a:rPr sz="1300" spc="-30" dirty="0">
                <a:solidFill>
                  <a:srgbClr val="202020"/>
                </a:solidFill>
                <a:latin typeface="Stanley Regular" panose="02050506080406020003" pitchFamily="18" charset="77"/>
                <a:cs typeface="Palatino Linotype"/>
              </a:rPr>
              <a:t>[R&amp;D]</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is</a:t>
            </a:r>
            <a:r>
              <a:rPr sz="1300" spc="-25"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working</a:t>
            </a:r>
            <a:r>
              <a:rPr sz="1300" spc="-25" dirty="0">
                <a:solidFill>
                  <a:srgbClr val="202020"/>
                </a:solidFill>
                <a:latin typeface="Stanley Regular" panose="02050506080406020003" pitchFamily="18" charset="77"/>
                <a:cs typeface="Palatino Linotype"/>
              </a:rPr>
              <a:t> </a:t>
            </a:r>
            <a:r>
              <a:rPr sz="1300" spc="-20" dirty="0">
                <a:solidFill>
                  <a:srgbClr val="202020"/>
                </a:solidFill>
                <a:latin typeface="Stanley Regular" panose="02050506080406020003" pitchFamily="18" charset="77"/>
                <a:cs typeface="Palatino Linotype"/>
              </a:rPr>
              <a:t>on.</a:t>
            </a:r>
            <a:r>
              <a:rPr lang="en-US" sz="1300" spc="-20" dirty="0">
                <a:solidFill>
                  <a:srgbClr val="202020"/>
                </a:solidFill>
                <a:latin typeface="Stanley Regular" panose="02050506080406020003" pitchFamily="18" charset="77"/>
                <a:cs typeface="Palatino Linotype"/>
              </a:rPr>
              <a:t>”</a:t>
            </a:r>
            <a:endParaRPr sz="1300" dirty="0">
              <a:latin typeface="Stanley Regular" panose="02050506080406020003" pitchFamily="18" charset="77"/>
              <a:cs typeface="Palatino Linotype"/>
            </a:endParaRPr>
          </a:p>
        </p:txBody>
      </p:sp>
      <p:sp>
        <p:nvSpPr>
          <p:cNvPr id="5" name="object 5"/>
          <p:cNvSpPr txBox="1"/>
          <p:nvPr/>
        </p:nvSpPr>
        <p:spPr>
          <a:xfrm>
            <a:off x="482374" y="4132579"/>
            <a:ext cx="7964805" cy="711200"/>
          </a:xfrm>
          <a:prstGeom prst="rect">
            <a:avLst/>
          </a:prstGeom>
        </p:spPr>
        <p:txBody>
          <a:bodyPr vert="horz" wrap="square" lIns="0" tIns="12700" rIns="0" bIns="0" rtlCol="0">
            <a:spAutoFit/>
          </a:bodyPr>
          <a:lstStyle/>
          <a:p>
            <a:pPr marL="12700" marR="5080">
              <a:lnSpc>
                <a:spcPct val="115399"/>
              </a:lnSpc>
              <a:spcBef>
                <a:spcPts val="100"/>
              </a:spcBef>
            </a:pPr>
            <a:r>
              <a:rPr sz="1300" dirty="0">
                <a:solidFill>
                  <a:srgbClr val="202020"/>
                </a:solidFill>
                <a:latin typeface="Stanley Regular" panose="02050506080406020003" pitchFamily="18" charset="77"/>
                <a:cs typeface="Palatino Linotype"/>
              </a:rPr>
              <a:t>She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said</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sharing goals,</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assigning cross-functional</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responsibilities, and</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showing other</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teams how</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1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newest </a:t>
            </a:r>
            <a:r>
              <a:rPr sz="1300" dirty="0">
                <a:solidFill>
                  <a:srgbClr val="202020"/>
                </a:solidFill>
                <a:latin typeface="Stanley Regular" panose="02050506080406020003" pitchFamily="18" charset="77"/>
                <a:cs typeface="Palatino Linotype"/>
              </a:rPr>
              <a:t>innovation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or</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idea</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can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help</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them</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throughout</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10"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process</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can</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mitigate</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these</a:t>
            </a:r>
            <a:r>
              <a:rPr sz="1300" spc="1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misunderstandings</a:t>
            </a:r>
            <a:r>
              <a:rPr sz="1300" dirty="0">
                <a:solidFill>
                  <a:srgbClr val="202020"/>
                </a:solidFill>
                <a:latin typeface="Stanley Regular" panose="02050506080406020003" pitchFamily="18" charset="77"/>
                <a:cs typeface="Palatino Linotype"/>
              </a:rPr>
              <a:t> and</a:t>
            </a:r>
            <a:r>
              <a:rPr sz="1300" spc="10" dirty="0">
                <a:solidFill>
                  <a:srgbClr val="202020"/>
                </a:solidFill>
                <a:latin typeface="Stanley Regular" panose="02050506080406020003" pitchFamily="18" charset="77"/>
                <a:cs typeface="Palatino Linotype"/>
              </a:rPr>
              <a:t> </a:t>
            </a:r>
            <a:r>
              <a:rPr sz="1300" spc="-10" dirty="0">
                <a:solidFill>
                  <a:srgbClr val="202020"/>
                </a:solidFill>
                <a:latin typeface="Stanley Regular" panose="02050506080406020003" pitchFamily="18" charset="77"/>
                <a:cs typeface="Palatino Linotype"/>
              </a:rPr>
              <a:t>share value</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to</a:t>
            </a:r>
            <a:r>
              <a:rPr sz="1300" spc="-1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the</a:t>
            </a:r>
            <a:r>
              <a:rPr sz="1300" spc="-5" dirty="0">
                <a:solidFill>
                  <a:srgbClr val="202020"/>
                </a:solidFill>
                <a:latin typeface="Stanley Regular" panose="02050506080406020003" pitchFamily="18" charset="77"/>
                <a:cs typeface="Palatino Linotype"/>
              </a:rPr>
              <a:t> </a:t>
            </a:r>
            <a:r>
              <a:rPr sz="1300" dirty="0">
                <a:solidFill>
                  <a:srgbClr val="202020"/>
                </a:solidFill>
                <a:latin typeface="Stanley Regular" panose="02050506080406020003" pitchFamily="18" charset="77"/>
                <a:cs typeface="Palatino Linotype"/>
              </a:rPr>
              <a:t>larger</a:t>
            </a:r>
            <a:r>
              <a:rPr sz="1300" spc="-10" dirty="0">
                <a:solidFill>
                  <a:srgbClr val="202020"/>
                </a:solidFill>
                <a:latin typeface="Stanley Regular" panose="02050506080406020003" pitchFamily="18" charset="77"/>
                <a:cs typeface="Palatino Linotype"/>
              </a:rPr>
              <a:t> organization.</a:t>
            </a:r>
            <a:endParaRPr sz="1300" dirty="0">
              <a:latin typeface="Stanley Regular" panose="02050506080406020003" pitchFamily="18" charset="77"/>
              <a:cs typeface="Palatino Linotype"/>
            </a:endParaRPr>
          </a:p>
        </p:txBody>
      </p:sp>
      <p:grpSp>
        <p:nvGrpSpPr>
          <p:cNvPr id="6" name="object 6"/>
          <p:cNvGrpSpPr/>
          <p:nvPr/>
        </p:nvGrpSpPr>
        <p:grpSpPr>
          <a:xfrm>
            <a:off x="0" y="-4762"/>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Laura </a:t>
            </a:r>
            <a:r>
              <a:rPr lang="en-US" sz="1600" b="1" spc="55" dirty="0" err="1">
                <a:latin typeface="Stanley Regular" panose="02050506080406020003" pitchFamily="18" charset="77"/>
              </a:rPr>
              <a:t>Buen</a:t>
            </a:r>
            <a:r>
              <a:rPr lang="en-US" sz="1600" b="1" spc="55" dirty="0">
                <a:latin typeface="Stanley Regular" panose="02050506080406020003" pitchFamily="18" charset="77"/>
              </a:rPr>
              <a:t> Abad, SONOCO</a:t>
            </a:r>
            <a:endParaRPr sz="1600" b="1" spc="40" dirty="0">
              <a:latin typeface="Stanley Regular" panose="02050506080406020003" pitchFamily="18" charset="77"/>
            </a:endParaRPr>
          </a:p>
        </p:txBody>
      </p:sp>
      <p:sp>
        <p:nvSpPr>
          <p:cNvPr id="13" name="object 10">
            <a:extLst>
              <a:ext uri="{FF2B5EF4-FFF2-40B4-BE49-F238E27FC236}">
                <a16:creationId xmlns:a16="http://schemas.microsoft.com/office/drawing/2014/main" id="{7BF29636-C901-674A-85A7-AD56FEB19428}"/>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29</a:t>
            </a:fld>
            <a:endParaRPr spc="-25" dirty="0">
              <a:latin typeface="Stanley Regular" panose="02050506080406020003" pitchFamily="18"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96219"/>
            <a:ext cx="9220200" cy="4552052"/>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FFF6C0"/>
          </a:solidFill>
        </p:spPr>
        <p:txBody>
          <a:bodyPr wrap="square" lIns="0" tIns="0" rIns="0" bIns="0" rtlCol="0"/>
          <a:lstStyle/>
          <a:p>
            <a:endParaRPr/>
          </a:p>
        </p:txBody>
      </p:sp>
      <p:sp>
        <p:nvSpPr>
          <p:cNvPr id="3" name="object 3"/>
          <p:cNvSpPr txBox="1"/>
          <p:nvPr/>
        </p:nvSpPr>
        <p:spPr>
          <a:xfrm>
            <a:off x="498752" y="914989"/>
            <a:ext cx="8341531" cy="4411657"/>
          </a:xfrm>
          <a:prstGeom prst="rect">
            <a:avLst/>
          </a:prstGeom>
        </p:spPr>
        <p:txBody>
          <a:bodyPr vert="horz" wrap="square" lIns="0" tIns="12700" rIns="0" bIns="0" rtlCol="0">
            <a:spAutoFit/>
          </a:bodyPr>
          <a:lstStyle/>
          <a:p>
            <a:pPr marL="12700" marR="439420">
              <a:lnSpc>
                <a:spcPct val="103299"/>
              </a:lnSpc>
              <a:spcBef>
                <a:spcPts val="50"/>
              </a:spcBef>
            </a:pPr>
            <a:r>
              <a:rPr lang="en-US" sz="1300" spc="-65" dirty="0">
                <a:solidFill>
                  <a:srgbClr val="202020"/>
                </a:solidFill>
                <a:latin typeface="Stanley Regular" panose="02050506080406020003" pitchFamily="18" charset="77"/>
                <a:cs typeface="Palatino Linotype"/>
              </a:rPr>
              <a:t>At</a:t>
            </a:r>
            <a:r>
              <a:rPr lang="en-US" sz="1300" spc="-5" dirty="0">
                <a:solidFill>
                  <a:srgbClr val="202020"/>
                </a:solidFill>
                <a:latin typeface="Stanley Regular" panose="02050506080406020003" pitchFamily="18" charset="77"/>
                <a:cs typeface="Palatino Linotype"/>
              </a:rPr>
              <a:t> </a:t>
            </a:r>
            <a:r>
              <a:rPr lang="en-US" sz="1300" dirty="0" err="1">
                <a:solidFill>
                  <a:srgbClr val="202020"/>
                </a:solidFill>
                <a:latin typeface="Stanley Regular" panose="02050506080406020003" pitchFamily="18" charset="77"/>
                <a:cs typeface="Palatino Linotype"/>
              </a:rPr>
              <a:t>InnoLead</a:t>
            </a:r>
            <a:r>
              <a:rPr lang="en-US" sz="1300" dirty="0">
                <a:solidFill>
                  <a:srgbClr val="202020"/>
                </a:solidFill>
                <a:latin typeface="Stanley Regular" panose="02050506080406020003" pitchFamily="18" charset="77"/>
                <a:cs typeface="Palatino Linotype"/>
              </a:rPr>
              <a:t>,</a:t>
            </a:r>
            <a:r>
              <a:rPr lang="en-US" sz="1300" spc="-5"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we’ve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learned</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over</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years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that</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people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really</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enjoy</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seeing slides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their peers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have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created.</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They</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are</a:t>
            </a:r>
            <a:r>
              <a:rPr lang="en-US" sz="1300" spc="5" dirty="0">
                <a:solidFill>
                  <a:srgbClr val="202020"/>
                </a:solidFill>
                <a:latin typeface="Stanley Regular" panose="02050506080406020003" pitchFamily="18" charset="77"/>
                <a:cs typeface="Palatino Linotype"/>
              </a:rPr>
              <a:t> </a:t>
            </a:r>
            <a:r>
              <a:rPr lang="en-US" sz="1300" spc="-50" dirty="0">
                <a:solidFill>
                  <a:srgbClr val="202020"/>
                </a:solidFill>
                <a:latin typeface="Stanley Regular" panose="02050506080406020003" pitchFamily="18" charset="77"/>
                <a:cs typeface="Palatino Linotype"/>
              </a:rPr>
              <a:t>a </a:t>
            </a:r>
            <a:r>
              <a:rPr lang="en-US" sz="1300" dirty="0">
                <a:solidFill>
                  <a:srgbClr val="202020"/>
                </a:solidFill>
                <a:latin typeface="Stanley Regular" panose="02050506080406020003" pitchFamily="18" charset="77"/>
                <a:cs typeface="Palatino Linotype"/>
              </a:rPr>
              <a:t>great </a:t>
            </a:r>
            <a:r>
              <a:rPr lang="en-US" sz="1300" spc="-30" dirty="0">
                <a:solidFill>
                  <a:srgbClr val="202020"/>
                </a:solidFill>
                <a:latin typeface="Stanley Regular" panose="02050506080406020003" pitchFamily="18" charset="77"/>
                <a:cs typeface="Palatino Linotype"/>
              </a:rPr>
              <a:t>way</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understand how</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others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approach the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challenges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of</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innovation, research and </a:t>
            </a:r>
            <a:r>
              <a:rPr lang="en-US" sz="1300" spc="-10" dirty="0">
                <a:solidFill>
                  <a:srgbClr val="202020"/>
                </a:solidFill>
                <a:latin typeface="Stanley Regular" panose="02050506080406020003" pitchFamily="18" charset="77"/>
                <a:cs typeface="Palatino Linotype"/>
              </a:rPr>
              <a:t>development,</a:t>
            </a:r>
            <a:r>
              <a:rPr lang="en-US" sz="1300" dirty="0">
                <a:solidFill>
                  <a:srgbClr val="202020"/>
                </a:solidFill>
                <a:latin typeface="Stanley Regular" panose="02050506080406020003" pitchFamily="18" charset="77"/>
                <a:cs typeface="Palatino Linotype"/>
              </a:rPr>
              <a:t> and </a:t>
            </a:r>
            <a:r>
              <a:rPr lang="en-US" sz="1300" spc="-25" dirty="0">
                <a:solidFill>
                  <a:srgbClr val="202020"/>
                </a:solidFill>
                <a:latin typeface="Stanley Regular" panose="02050506080406020003" pitchFamily="18" charset="77"/>
                <a:cs typeface="Palatino Linotype"/>
              </a:rPr>
              <a:t>new</a:t>
            </a:r>
            <a:r>
              <a:rPr lang="en-US" sz="1300" spc="-25" dirty="0">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product</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creation.</a:t>
            </a:r>
            <a:r>
              <a:rPr lang="en-US" sz="1300" spc="-10"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How</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do they</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think</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about</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various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horizons</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and</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timeframes?</a:t>
            </a:r>
            <a:r>
              <a:rPr lang="en-US" sz="1300" spc="-15"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How</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do</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they</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structure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their</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teams?</a:t>
            </a:r>
            <a:r>
              <a:rPr lang="en-US" sz="1300" spc="-15"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What </a:t>
            </a:r>
            <a:r>
              <a:rPr lang="en-US" sz="1300" dirty="0">
                <a:solidFill>
                  <a:srgbClr val="202020"/>
                </a:solidFill>
                <a:latin typeface="Stanley Regular" panose="02050506080406020003" pitchFamily="18" charset="77"/>
                <a:cs typeface="Palatino Linotype"/>
              </a:rPr>
              <a:t>criteria</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do</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they</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use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a:t>
            </a:r>
            <a:r>
              <a:rPr lang="en-US" sz="1300" spc="-10" dirty="0">
                <a:solidFill>
                  <a:srgbClr val="202020"/>
                </a:solidFill>
                <a:latin typeface="Stanley Regular" panose="02050506080406020003" pitchFamily="18" charset="77"/>
                <a:cs typeface="Palatino Linotype"/>
              </a:rPr>
              <a:t> evaluate </a:t>
            </a:r>
            <a:r>
              <a:rPr lang="en-US" sz="1300" spc="-20" dirty="0">
                <a:solidFill>
                  <a:srgbClr val="202020"/>
                </a:solidFill>
                <a:latin typeface="Stanley Regular" panose="02050506080406020003" pitchFamily="18" charset="77"/>
                <a:cs typeface="Palatino Linotype"/>
              </a:rPr>
              <a:t>what </a:t>
            </a:r>
            <a:r>
              <a:rPr lang="en-US" sz="1300" dirty="0">
                <a:solidFill>
                  <a:srgbClr val="202020"/>
                </a:solidFill>
                <a:latin typeface="Stanley Regular" panose="02050506080406020003" pitchFamily="18" charset="77"/>
                <a:cs typeface="Palatino Linotype"/>
              </a:rPr>
              <a:t>moves</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ahead,</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and</a:t>
            </a:r>
            <a:r>
              <a:rPr lang="en-US" sz="1300" spc="-20" dirty="0">
                <a:solidFill>
                  <a:srgbClr val="202020"/>
                </a:solidFill>
                <a:latin typeface="Stanley Regular" panose="02050506080406020003" pitchFamily="18" charset="77"/>
                <a:cs typeface="Palatino Linotype"/>
              </a:rPr>
              <a:t> what </a:t>
            </a:r>
            <a:r>
              <a:rPr lang="en-US" sz="1300" dirty="0">
                <a:solidFill>
                  <a:srgbClr val="202020"/>
                </a:solidFill>
                <a:latin typeface="Stanley Regular" panose="02050506080406020003" pitchFamily="18" charset="77"/>
                <a:cs typeface="Palatino Linotype"/>
              </a:rPr>
              <a:t>gets</a:t>
            </a:r>
            <a:r>
              <a:rPr lang="en-US" sz="1300" spc="-15" dirty="0">
                <a:solidFill>
                  <a:srgbClr val="202020"/>
                </a:solidFill>
                <a:latin typeface="Stanley Regular" panose="02050506080406020003" pitchFamily="18" charset="77"/>
                <a:cs typeface="Palatino Linotype"/>
              </a:rPr>
              <a:t> </a:t>
            </a:r>
            <a:r>
              <a:rPr lang="en-US" sz="1300" spc="-10" dirty="0">
                <a:solidFill>
                  <a:srgbClr val="202020"/>
                </a:solidFill>
                <a:latin typeface="Stanley Regular" panose="02050506080406020003" pitchFamily="18" charset="77"/>
                <a:cs typeface="Palatino Linotype"/>
              </a:rPr>
              <a:t>killed?</a:t>
            </a:r>
            <a:endParaRPr lang="en-US" sz="1300" spc="-10" dirty="0">
              <a:latin typeface="Stanley Regular" panose="02050506080406020003" pitchFamily="18" charset="77"/>
              <a:cs typeface="Palatino Linotype"/>
            </a:endParaRPr>
          </a:p>
          <a:p>
            <a:pPr marL="12700" marR="439420">
              <a:lnSpc>
                <a:spcPct val="103299"/>
              </a:lnSpc>
              <a:spcBef>
                <a:spcPts val="50"/>
              </a:spcBef>
            </a:pPr>
            <a:endParaRPr lang="en-US" sz="1000" spc="-10" dirty="0">
              <a:solidFill>
                <a:srgbClr val="202020"/>
              </a:solidFill>
              <a:latin typeface="Stanley Regular" panose="02050506080406020003" pitchFamily="18" charset="77"/>
              <a:cs typeface="Palatino Linotype"/>
            </a:endParaRPr>
          </a:p>
          <a:p>
            <a:pPr marL="12700" marR="439420">
              <a:lnSpc>
                <a:spcPct val="103299"/>
              </a:lnSpc>
              <a:spcBef>
                <a:spcPts val="50"/>
              </a:spcBef>
            </a:pPr>
            <a:r>
              <a:rPr lang="en-US" sz="1300" dirty="0">
                <a:solidFill>
                  <a:srgbClr val="202020"/>
                </a:solidFill>
                <a:latin typeface="Stanley Regular" panose="02050506080406020003" pitchFamily="18" charset="77"/>
                <a:cs typeface="Palatino Linotype"/>
              </a:rPr>
              <a:t>That’s </a:t>
            </a:r>
            <a:r>
              <a:rPr lang="en-US" sz="1300" spc="-25" dirty="0">
                <a:solidFill>
                  <a:srgbClr val="202020"/>
                </a:solidFill>
                <a:latin typeface="Stanley Regular" panose="02050506080406020003" pitchFamily="18" charset="77"/>
                <a:cs typeface="Palatino Linotype"/>
              </a:rPr>
              <a:t>why</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we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were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excited</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a:t>
            </a:r>
            <a:r>
              <a:rPr lang="en-US" sz="1300" spc="5" dirty="0">
                <a:solidFill>
                  <a:srgbClr val="202020"/>
                </a:solidFill>
                <a:latin typeface="Stanley Regular" panose="02050506080406020003" pitchFamily="18" charset="77"/>
                <a:cs typeface="Palatino Linotype"/>
              </a:rPr>
              <a:t> </a:t>
            </a:r>
            <a:r>
              <a:rPr lang="en-US" sz="1300" spc="-10" dirty="0">
                <a:solidFill>
                  <a:srgbClr val="202020"/>
                </a:solidFill>
                <a:latin typeface="Stanley Regular" panose="02050506080406020003" pitchFamily="18" charset="77"/>
                <a:cs typeface="Palatino Linotype"/>
              </a:rPr>
              <a:t>work</a:t>
            </a:r>
            <a:r>
              <a:rPr lang="en-US" sz="1300" spc="5" dirty="0">
                <a:solidFill>
                  <a:srgbClr val="202020"/>
                </a:solidFill>
                <a:latin typeface="Stanley Regular" panose="02050506080406020003" pitchFamily="18" charset="77"/>
                <a:cs typeface="Palatino Linotype"/>
              </a:rPr>
              <a:t> </a:t>
            </a:r>
            <a:r>
              <a:rPr lang="en-US" sz="1300" spc="-10" dirty="0">
                <a:solidFill>
                  <a:srgbClr val="202020"/>
                </a:solidFill>
                <a:latin typeface="Stanley Regular" panose="02050506080406020003" pitchFamily="18" charset="77"/>
                <a:cs typeface="Palatino Linotype"/>
              </a:rPr>
              <a:t>with</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our friends at </a:t>
            </a:r>
            <a:r>
              <a:rPr lang="en-US" sz="1300" dirty="0" err="1">
                <a:solidFill>
                  <a:srgbClr val="202020"/>
                </a:solidFill>
                <a:latin typeface="Stanley Regular" panose="02050506080406020003" pitchFamily="18" charset="77"/>
                <a:cs typeface="Palatino Linotype"/>
              </a:rPr>
              <a:t>PatSnap</a:t>
            </a:r>
            <a:r>
              <a:rPr lang="en-US" sz="1300" dirty="0">
                <a:solidFill>
                  <a:srgbClr val="202020"/>
                </a:solidFill>
                <a:latin typeface="Stanley Regular" panose="02050506080406020003" pitchFamily="18" charset="77"/>
                <a:cs typeface="Palatino Linotype"/>
              </a:rPr>
              <a:t> to</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assemble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collection of</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“best</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practices” slides</a:t>
            </a:r>
            <a:r>
              <a:rPr lang="en-US" sz="1300" spc="5"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from </a:t>
            </a:r>
            <a:r>
              <a:rPr lang="en-US" sz="1300" spc="-10" dirty="0">
                <a:solidFill>
                  <a:srgbClr val="202020"/>
                </a:solidFill>
                <a:latin typeface="Stanley Regular" panose="02050506080406020003" pitchFamily="18" charset="77"/>
                <a:cs typeface="Palatino Linotype"/>
              </a:rPr>
              <a:t>R&amp;D</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and</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innovation</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veterans.</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We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asked</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our</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contributors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share</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 </a:t>
            </a:r>
            <a:r>
              <a:rPr lang="en-US" sz="1300" spc="-10" dirty="0">
                <a:solidFill>
                  <a:srgbClr val="202020"/>
                </a:solidFill>
                <a:latin typeface="Stanley Regular" panose="02050506080406020003" pitchFamily="18" charset="77"/>
                <a:cs typeface="Palatino Linotype"/>
              </a:rPr>
              <a:t>kind</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of</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slide</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that</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prompts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everyone in an audience to</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grab</a:t>
            </a:r>
            <a:r>
              <a:rPr lang="en-US" sz="1300" spc="-5" dirty="0">
                <a:solidFill>
                  <a:srgbClr val="202020"/>
                </a:solidFill>
                <a:latin typeface="Stanley Regular" panose="02050506080406020003" pitchFamily="18" charset="77"/>
                <a:cs typeface="Palatino Linotype"/>
              </a:rPr>
              <a:t> </a:t>
            </a:r>
            <a:r>
              <a:rPr lang="en-US" sz="1300" spc="-10" dirty="0">
                <a:solidFill>
                  <a:srgbClr val="202020"/>
                </a:solidFill>
                <a:latin typeface="Stanley Regular" panose="02050506080406020003" pitchFamily="18" charset="77"/>
                <a:cs typeface="Palatino Linotype"/>
              </a:rPr>
              <a:t>their </a:t>
            </a:r>
            <a:r>
              <a:rPr lang="en-US" sz="1300" dirty="0">
                <a:solidFill>
                  <a:srgbClr val="202020"/>
                </a:solidFill>
                <a:latin typeface="Stanley Regular" panose="02050506080406020003" pitchFamily="18" charset="77"/>
                <a:cs typeface="Palatino Linotype"/>
              </a:rPr>
              <a:t>phones for</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 photo</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when</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it</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pops onto the </a:t>
            </a:r>
            <a:r>
              <a:rPr lang="en-US" sz="1300" spc="-10" dirty="0">
                <a:solidFill>
                  <a:srgbClr val="202020"/>
                </a:solidFill>
                <a:latin typeface="Stanley Regular" panose="02050506080406020003" pitchFamily="18" charset="77"/>
                <a:cs typeface="Palatino Linotype"/>
              </a:rPr>
              <a:t>screen.</a:t>
            </a:r>
            <a:endParaRPr lang="en-US" sz="1300" dirty="0">
              <a:latin typeface="Stanley Regular" panose="02050506080406020003" pitchFamily="18" charset="77"/>
              <a:cs typeface="Palatino Linotype"/>
            </a:endParaRPr>
          </a:p>
          <a:p>
            <a:pPr>
              <a:lnSpc>
                <a:spcPct val="100000"/>
              </a:lnSpc>
              <a:spcBef>
                <a:spcPts val="40"/>
              </a:spcBef>
            </a:pPr>
            <a:endParaRPr lang="en-US" sz="1000" dirty="0">
              <a:latin typeface="Stanley Regular" panose="02050506080406020003" pitchFamily="18" charset="77"/>
              <a:cs typeface="Palatino Linotype"/>
            </a:endParaRPr>
          </a:p>
          <a:p>
            <a:pPr marL="12700" marR="5080">
              <a:lnSpc>
                <a:spcPct val="108300"/>
              </a:lnSpc>
            </a:pPr>
            <a:r>
              <a:rPr lang="en-US" sz="1300" dirty="0">
                <a:solidFill>
                  <a:srgbClr val="202020"/>
                </a:solidFill>
                <a:latin typeface="Stanley Regular" panose="02050506080406020003" pitchFamily="18" charset="77"/>
                <a:cs typeface="Palatino Linotype"/>
              </a:rPr>
              <a:t>What did we get? An array of thought-provoking ways to evaluate the innovation pipeline; drive transformation and scout relevant technologies; and overcome internal resistance. Before</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each</a:t>
            </a:r>
            <a:r>
              <a:rPr lang="en-US" sz="1300" spc="2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section,</a:t>
            </a:r>
            <a:r>
              <a:rPr lang="en-US" sz="1300" spc="25" dirty="0">
                <a:solidFill>
                  <a:srgbClr val="202020"/>
                </a:solidFill>
                <a:latin typeface="Stanley Regular" panose="02050506080406020003" pitchFamily="18" charset="77"/>
                <a:cs typeface="Palatino Linotype"/>
              </a:rPr>
              <a:t> </a:t>
            </a:r>
            <a:r>
              <a:rPr lang="en-US" sz="1300" spc="-25" dirty="0">
                <a:solidFill>
                  <a:srgbClr val="202020"/>
                </a:solidFill>
                <a:latin typeface="Stanley Regular" panose="02050506080406020003" pitchFamily="18" charset="77"/>
                <a:cs typeface="Palatino Linotype"/>
              </a:rPr>
              <a:t>we’ve</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given</a:t>
            </a:r>
            <a:r>
              <a:rPr lang="en-US" sz="1300" spc="2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you</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short</a:t>
            </a:r>
            <a:r>
              <a:rPr lang="en-US" sz="1300" spc="1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intro</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a:t>
            </a:r>
            <a:r>
              <a:rPr lang="en-US" sz="1300" spc="3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contributor,</a:t>
            </a:r>
            <a:r>
              <a:rPr lang="en-US" sz="1300" spc="2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along</a:t>
            </a:r>
            <a:r>
              <a:rPr lang="en-US" sz="1300" spc="25" dirty="0">
                <a:solidFill>
                  <a:srgbClr val="202020"/>
                </a:solidFill>
                <a:latin typeface="Stanley Regular" panose="02050506080406020003" pitchFamily="18" charset="77"/>
                <a:cs typeface="Palatino Linotype"/>
              </a:rPr>
              <a:t> </a:t>
            </a:r>
            <a:r>
              <a:rPr lang="en-US" sz="1300" spc="-20" dirty="0">
                <a:solidFill>
                  <a:srgbClr val="202020"/>
                </a:solidFill>
                <a:latin typeface="Stanley Regular" panose="02050506080406020003" pitchFamily="18" charset="77"/>
                <a:cs typeface="Palatino Linotype"/>
              </a:rPr>
              <a:t>with </a:t>
            </a:r>
            <a:r>
              <a:rPr lang="en-US" sz="1300" dirty="0">
                <a:solidFill>
                  <a:srgbClr val="202020"/>
                </a:solidFill>
                <a:latin typeface="Stanley Regular" panose="02050506080406020003" pitchFamily="18" charset="77"/>
                <a:cs typeface="Palatino Linotype"/>
              </a:rPr>
              <a:t>some context</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about</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 slides</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they shared</a:t>
            </a:r>
            <a:r>
              <a:rPr lang="en-US" sz="1300" spc="-10" dirty="0">
                <a:solidFill>
                  <a:srgbClr val="202020"/>
                </a:solidFill>
                <a:latin typeface="Stanley Regular" panose="02050506080406020003" pitchFamily="18" charset="77"/>
                <a:cs typeface="Palatino Linotype"/>
              </a:rPr>
              <a:t> with </a:t>
            </a:r>
            <a:r>
              <a:rPr lang="en-US" sz="1300" spc="-25" dirty="0">
                <a:solidFill>
                  <a:srgbClr val="202020"/>
                </a:solidFill>
                <a:latin typeface="Stanley Regular" panose="02050506080406020003" pitchFamily="18" charset="77"/>
                <a:cs typeface="Palatino Linotype"/>
              </a:rPr>
              <a:t>us.  (We’ve left the slides mostly as originally created and designed, making only small adjustments for readability.)</a:t>
            </a:r>
          </a:p>
          <a:p>
            <a:pPr marL="12700" marR="5080">
              <a:lnSpc>
                <a:spcPct val="108300"/>
              </a:lnSpc>
            </a:pPr>
            <a:endParaRPr lang="en-US" sz="1000" spc="-25" dirty="0">
              <a:solidFill>
                <a:srgbClr val="202020"/>
              </a:solidFill>
              <a:latin typeface="Stanley Regular" panose="02050506080406020003" pitchFamily="18" charset="77"/>
              <a:cs typeface="Palatino Linotype"/>
            </a:endParaRPr>
          </a:p>
          <a:p>
            <a:pPr marL="12700" marR="5080">
              <a:lnSpc>
                <a:spcPct val="103299"/>
              </a:lnSpc>
              <a:spcBef>
                <a:spcPts val="50"/>
              </a:spcBef>
            </a:pPr>
            <a:r>
              <a:rPr lang="en-US" sz="1300" dirty="0">
                <a:solidFill>
                  <a:srgbClr val="202020"/>
                </a:solidFill>
                <a:latin typeface="Stanley Regular" panose="02050506080406020003" pitchFamily="18" charset="77"/>
                <a:cs typeface="Palatino Linotype"/>
              </a:rPr>
              <a:t>We hope that</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this collection can</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help</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you compare, contrast, and level up</a:t>
            </a:r>
            <a:r>
              <a:rPr lang="en-US" sz="1300" spc="-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your organization’s approach</a:t>
            </a:r>
            <a:r>
              <a:rPr lang="en-US" sz="1300" spc="-10"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to </a:t>
            </a:r>
            <a:r>
              <a:rPr lang="en-US" sz="1300" spc="-10" dirty="0">
                <a:solidFill>
                  <a:srgbClr val="202020"/>
                </a:solidFill>
                <a:latin typeface="Stanley Regular" panose="02050506080406020003" pitchFamily="18" charset="77"/>
                <a:cs typeface="Palatino Linotype"/>
              </a:rPr>
              <a:t>R&amp;D</a:t>
            </a:r>
            <a:r>
              <a:rPr lang="en-US" sz="1300" spc="5" dirty="0">
                <a:solidFill>
                  <a:srgbClr val="202020"/>
                </a:solidFill>
                <a:latin typeface="Stanley Regular" panose="02050506080406020003" pitchFamily="18" charset="77"/>
                <a:cs typeface="Palatino Linotype"/>
              </a:rPr>
              <a:t> </a:t>
            </a:r>
            <a:r>
              <a:rPr lang="en-US" sz="1300" spc="-25" dirty="0">
                <a:solidFill>
                  <a:srgbClr val="202020"/>
                </a:solidFill>
                <a:latin typeface="Stanley Regular" panose="02050506080406020003" pitchFamily="18" charset="77"/>
                <a:cs typeface="Palatino Linotype"/>
              </a:rPr>
              <a:t>and </a:t>
            </a:r>
            <a:r>
              <a:rPr lang="en-US" sz="1300" dirty="0">
                <a:solidFill>
                  <a:srgbClr val="202020"/>
                </a:solidFill>
                <a:latin typeface="Stanley Regular" panose="02050506080406020003" pitchFamily="18" charset="77"/>
                <a:cs typeface="Palatino Linotype"/>
              </a:rPr>
              <a:t>innovation</a:t>
            </a:r>
            <a:r>
              <a:rPr lang="en-US" sz="1300" spc="-15" dirty="0">
                <a:solidFill>
                  <a:srgbClr val="202020"/>
                </a:solidFill>
                <a:latin typeface="Stanley Regular" panose="02050506080406020003" pitchFamily="18" charset="77"/>
                <a:cs typeface="Palatino Linotype"/>
              </a:rPr>
              <a:t>.</a:t>
            </a:r>
          </a:p>
          <a:p>
            <a:pPr marL="12700" marR="5080">
              <a:lnSpc>
                <a:spcPct val="103299"/>
              </a:lnSpc>
              <a:spcBef>
                <a:spcPts val="50"/>
              </a:spcBef>
            </a:pPr>
            <a:endParaRPr lang="en-US" sz="1000" dirty="0">
              <a:latin typeface="Stanley Regular" panose="02050506080406020003" pitchFamily="18" charset="77"/>
              <a:cs typeface="Palatino Linotype"/>
            </a:endParaRPr>
          </a:p>
          <a:p>
            <a:pPr marL="12700">
              <a:lnSpc>
                <a:spcPct val="100000"/>
              </a:lnSpc>
              <a:spcBef>
                <a:spcPts val="70"/>
              </a:spcBef>
            </a:pPr>
            <a:r>
              <a:rPr lang="en-US" sz="1300" dirty="0">
                <a:solidFill>
                  <a:srgbClr val="202020"/>
                </a:solidFill>
                <a:latin typeface="Stanley Regular" panose="02050506080406020003" pitchFamily="18" charset="77"/>
                <a:cs typeface="Palatino Linotype"/>
              </a:rPr>
              <a:t>Scott</a:t>
            </a:r>
            <a:r>
              <a:rPr lang="en-US" sz="1300" spc="95" dirty="0">
                <a:solidFill>
                  <a:srgbClr val="202020"/>
                </a:solidFill>
                <a:latin typeface="Stanley Regular" panose="02050506080406020003" pitchFamily="18" charset="77"/>
                <a:cs typeface="Palatino Linotype"/>
              </a:rPr>
              <a:t> </a:t>
            </a:r>
            <a:r>
              <a:rPr lang="en-US" sz="1300" spc="-10" dirty="0" err="1">
                <a:solidFill>
                  <a:srgbClr val="202020"/>
                </a:solidFill>
                <a:latin typeface="Stanley Regular" panose="02050506080406020003" pitchFamily="18" charset="77"/>
                <a:cs typeface="Palatino Linotype"/>
              </a:rPr>
              <a:t>Kirsner</a:t>
            </a:r>
            <a:endParaRPr lang="en-US" sz="1300" dirty="0">
              <a:latin typeface="Stanley Regular" panose="02050506080406020003" pitchFamily="18" charset="77"/>
              <a:cs typeface="Palatino Linotype"/>
            </a:endParaRPr>
          </a:p>
          <a:p>
            <a:pPr marL="12700">
              <a:lnSpc>
                <a:spcPct val="100000"/>
              </a:lnSpc>
              <a:spcBef>
                <a:spcPts val="50"/>
              </a:spcBef>
            </a:pPr>
            <a:r>
              <a:rPr lang="en-US" sz="1300" dirty="0">
                <a:solidFill>
                  <a:srgbClr val="202020"/>
                </a:solidFill>
                <a:latin typeface="Stanley Regular" panose="02050506080406020003" pitchFamily="18" charset="77"/>
                <a:cs typeface="Palatino Linotype"/>
              </a:rPr>
              <a:t>CEO</a:t>
            </a:r>
            <a:r>
              <a:rPr lang="en-US" sz="1300" spc="20" dirty="0">
                <a:solidFill>
                  <a:srgbClr val="202020"/>
                </a:solidFill>
                <a:latin typeface="Stanley Regular" panose="02050506080406020003" pitchFamily="18" charset="77"/>
                <a:cs typeface="Palatino Linotype"/>
              </a:rPr>
              <a:t> </a:t>
            </a:r>
            <a:r>
              <a:rPr lang="en-US" sz="1300" spc="-60" dirty="0">
                <a:solidFill>
                  <a:srgbClr val="202020"/>
                </a:solidFill>
                <a:latin typeface="Stanley Regular" panose="02050506080406020003" pitchFamily="18" charset="77"/>
                <a:cs typeface="Palatino Linotype"/>
              </a:rPr>
              <a:t>&amp;</a:t>
            </a:r>
            <a:r>
              <a:rPr lang="en-US" sz="1300" spc="25" dirty="0">
                <a:solidFill>
                  <a:srgbClr val="202020"/>
                </a:solidFill>
                <a:latin typeface="Stanley Regular" panose="02050506080406020003" pitchFamily="18" charset="77"/>
                <a:cs typeface="Palatino Linotype"/>
              </a:rPr>
              <a:t> </a:t>
            </a:r>
            <a:r>
              <a:rPr lang="en-US" sz="1300" dirty="0">
                <a:solidFill>
                  <a:srgbClr val="202020"/>
                </a:solidFill>
                <a:latin typeface="Stanley Regular" panose="02050506080406020003" pitchFamily="18" charset="77"/>
                <a:cs typeface="Palatino Linotype"/>
              </a:rPr>
              <a:t>Co-</a:t>
            </a:r>
            <a:r>
              <a:rPr lang="en-US" sz="1300" spc="-10" dirty="0">
                <a:solidFill>
                  <a:srgbClr val="202020"/>
                </a:solidFill>
                <a:latin typeface="Stanley Regular" panose="02050506080406020003" pitchFamily="18" charset="77"/>
                <a:cs typeface="Palatino Linotype"/>
              </a:rPr>
              <a:t>Founder</a:t>
            </a:r>
            <a:endParaRPr lang="en-US" sz="1300" dirty="0">
              <a:latin typeface="Stanley Regular" panose="02050506080406020003" pitchFamily="18" charset="77"/>
              <a:cs typeface="Palatino Linotype"/>
            </a:endParaRPr>
          </a:p>
          <a:p>
            <a:pPr marL="12700">
              <a:lnSpc>
                <a:spcPct val="100000"/>
              </a:lnSpc>
              <a:spcBef>
                <a:spcPts val="165"/>
              </a:spcBef>
            </a:pPr>
            <a:r>
              <a:rPr lang="en-US" sz="1300" spc="-10" dirty="0" err="1">
                <a:solidFill>
                  <a:srgbClr val="202020"/>
                </a:solidFill>
                <a:latin typeface="Stanley Regular" panose="02050506080406020003" pitchFamily="18" charset="77"/>
                <a:cs typeface="Palatino Linotype"/>
              </a:rPr>
              <a:t>InnoLead</a:t>
            </a:r>
            <a:endParaRPr lang="en-US" sz="1300" dirty="0">
              <a:latin typeface="Stanley Regular" panose="02050506080406020003" pitchFamily="18" charset="77"/>
              <a:cs typeface="Palatino Linotype"/>
            </a:endParaRPr>
          </a:p>
          <a:p>
            <a:pPr marL="12700" marR="5080">
              <a:lnSpc>
                <a:spcPct val="108300"/>
              </a:lnSpc>
            </a:pPr>
            <a:endParaRPr lang="en-US"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Introduction</a:t>
            </a:r>
            <a:endParaRPr sz="1600" b="1" spc="40" dirty="0">
              <a:latin typeface="Stanley Regular" panose="02050506080406020003" pitchFamily="18" charset="77"/>
            </a:endParaRPr>
          </a:p>
        </p:txBody>
      </p:sp>
      <p:sp>
        <p:nvSpPr>
          <p:cNvPr id="14" name="object 10">
            <a:extLst>
              <a:ext uri="{FF2B5EF4-FFF2-40B4-BE49-F238E27FC236}">
                <a16:creationId xmlns:a16="http://schemas.microsoft.com/office/drawing/2014/main" id="{AF6CFAAF-39CC-904F-BCFC-470DE2F81924}"/>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a:t>
            </a:fld>
            <a:endParaRPr spc="-25" dirty="0">
              <a:latin typeface="Stanley Regular" panose="02050506080406020003" pitchFamily="18" charset="77"/>
            </a:endParaRPr>
          </a:p>
        </p:txBody>
      </p:sp>
    </p:spTree>
    <p:extLst>
      <p:ext uri="{BB962C8B-B14F-4D97-AF65-F5344CB8AC3E}">
        <p14:creationId xmlns:p14="http://schemas.microsoft.com/office/powerpoint/2010/main" val="810802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535" y="85343"/>
            <a:ext cx="381000" cy="381000"/>
          </a:xfrm>
          <a:prstGeom prst="rect">
            <a:avLst/>
          </a:prstGeom>
        </p:spPr>
      </p:pic>
      <p:grpSp>
        <p:nvGrpSpPr>
          <p:cNvPr id="3" name="object 3"/>
          <p:cNvGrpSpPr/>
          <p:nvPr/>
        </p:nvGrpSpPr>
        <p:grpSpPr>
          <a:xfrm>
            <a:off x="4305362" y="858564"/>
            <a:ext cx="533400" cy="86995"/>
            <a:chOff x="4305362" y="858564"/>
            <a:chExt cx="533400" cy="86995"/>
          </a:xfrm>
        </p:grpSpPr>
        <p:sp>
          <p:nvSpPr>
            <p:cNvPr id="4" name="object 4"/>
            <p:cNvSpPr/>
            <p:nvPr/>
          </p:nvSpPr>
          <p:spPr>
            <a:xfrm>
              <a:off x="430536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4990"/>
            </a:solidFill>
          </p:spPr>
          <p:txBody>
            <a:bodyPr wrap="square" lIns="0" tIns="0" rIns="0" bIns="0" rtlCol="0"/>
            <a:lstStyle/>
            <a:p>
              <a:endParaRPr/>
            </a:p>
          </p:txBody>
        </p:sp>
        <p:sp>
          <p:nvSpPr>
            <p:cNvPr id="5" name="object 5"/>
            <p:cNvSpPr/>
            <p:nvPr/>
          </p:nvSpPr>
          <p:spPr>
            <a:xfrm>
              <a:off x="4412488"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78C0"/>
            </a:solidFill>
          </p:spPr>
          <p:txBody>
            <a:bodyPr wrap="square" lIns="0" tIns="0" rIns="0" bIns="0" rtlCol="0"/>
            <a:lstStyle/>
            <a:p>
              <a:endParaRPr/>
            </a:p>
          </p:txBody>
        </p:sp>
        <p:sp>
          <p:nvSpPr>
            <p:cNvPr id="6" name="object 6"/>
            <p:cNvSpPr/>
            <p:nvPr/>
          </p:nvSpPr>
          <p:spPr>
            <a:xfrm>
              <a:off x="451961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222C65"/>
            </a:solidFill>
          </p:spPr>
          <p:txBody>
            <a:bodyPr wrap="square" lIns="0" tIns="0" rIns="0" bIns="0" rtlCol="0"/>
            <a:lstStyle/>
            <a:p>
              <a:endParaRPr/>
            </a:p>
          </p:txBody>
        </p:sp>
        <p:sp>
          <p:nvSpPr>
            <p:cNvPr id="7" name="object 7"/>
            <p:cNvSpPr/>
            <p:nvPr/>
          </p:nvSpPr>
          <p:spPr>
            <a:xfrm>
              <a:off x="4626738" y="858564"/>
              <a:ext cx="104775" cy="86995"/>
            </a:xfrm>
            <a:custGeom>
              <a:avLst/>
              <a:gdLst/>
              <a:ahLst/>
              <a:cxnLst/>
              <a:rect l="l" t="t" r="r" b="b"/>
              <a:pathLst>
                <a:path w="104775" h="86994">
                  <a:moveTo>
                    <a:pt x="61479" y="0"/>
                  </a:moveTo>
                  <a:lnTo>
                    <a:pt x="0" y="0"/>
                  </a:lnTo>
                  <a:lnTo>
                    <a:pt x="43295" y="43295"/>
                  </a:lnTo>
                  <a:lnTo>
                    <a:pt x="0" y="86591"/>
                  </a:lnTo>
                  <a:lnTo>
                    <a:pt x="61479" y="86591"/>
                  </a:lnTo>
                  <a:lnTo>
                    <a:pt x="104775" y="43295"/>
                  </a:lnTo>
                  <a:lnTo>
                    <a:pt x="61479" y="0"/>
                  </a:lnTo>
                  <a:close/>
                </a:path>
              </a:pathLst>
            </a:custGeom>
            <a:solidFill>
              <a:srgbClr val="91BFE9"/>
            </a:solidFill>
          </p:spPr>
          <p:txBody>
            <a:bodyPr wrap="square" lIns="0" tIns="0" rIns="0" bIns="0" rtlCol="0"/>
            <a:lstStyle/>
            <a:p>
              <a:endParaRPr/>
            </a:p>
          </p:txBody>
        </p:sp>
        <p:sp>
          <p:nvSpPr>
            <p:cNvPr id="8" name="object 8"/>
            <p:cNvSpPr/>
            <p:nvPr/>
          </p:nvSpPr>
          <p:spPr>
            <a:xfrm>
              <a:off x="473386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F3476"/>
            </a:solidFill>
          </p:spPr>
          <p:txBody>
            <a:bodyPr wrap="square" lIns="0" tIns="0" rIns="0" bIns="0" rtlCol="0"/>
            <a:lstStyle/>
            <a:p>
              <a:endParaRPr/>
            </a:p>
          </p:txBody>
        </p:sp>
      </p:grpSp>
      <p:sp>
        <p:nvSpPr>
          <p:cNvPr id="9" name="object 9"/>
          <p:cNvSpPr txBox="1"/>
          <p:nvPr/>
        </p:nvSpPr>
        <p:spPr>
          <a:xfrm>
            <a:off x="4191000" y="2471927"/>
            <a:ext cx="423603" cy="689932"/>
          </a:xfrm>
          <a:prstGeom prst="rect">
            <a:avLst/>
          </a:prstGeom>
        </p:spPr>
        <p:txBody>
          <a:bodyPr vert="horz" wrap="square" lIns="0" tIns="12700" rIns="0" bIns="0" rtlCol="0">
            <a:spAutoFit/>
          </a:bodyPr>
          <a:lstStyle/>
          <a:p>
            <a:pPr marL="12700">
              <a:lnSpc>
                <a:spcPct val="100000"/>
              </a:lnSpc>
              <a:spcBef>
                <a:spcPts val="100"/>
              </a:spcBef>
            </a:pPr>
            <a:r>
              <a:rPr sz="4400" dirty="0">
                <a:latin typeface="Arial"/>
                <a:cs typeface="Arial"/>
              </a:rPr>
              <a:t>&amp;</a:t>
            </a:r>
          </a:p>
        </p:txBody>
      </p:sp>
      <p:grpSp>
        <p:nvGrpSpPr>
          <p:cNvPr id="10" name="object 10"/>
          <p:cNvGrpSpPr/>
          <p:nvPr/>
        </p:nvGrpSpPr>
        <p:grpSpPr>
          <a:xfrm>
            <a:off x="1524000" y="1359106"/>
            <a:ext cx="2537460" cy="2833370"/>
            <a:chOff x="1802794" y="1359106"/>
            <a:chExt cx="2537460" cy="2833370"/>
          </a:xfrm>
        </p:grpSpPr>
        <p:sp>
          <p:nvSpPr>
            <p:cNvPr id="11" name="object 11"/>
            <p:cNvSpPr/>
            <p:nvPr/>
          </p:nvSpPr>
          <p:spPr>
            <a:xfrm>
              <a:off x="2515619" y="2775612"/>
              <a:ext cx="686435" cy="0"/>
            </a:xfrm>
            <a:custGeom>
              <a:avLst/>
              <a:gdLst/>
              <a:ahLst/>
              <a:cxnLst/>
              <a:rect l="l" t="t" r="r" b="b"/>
              <a:pathLst>
                <a:path w="686435">
                  <a:moveTo>
                    <a:pt x="0" y="0"/>
                  </a:moveTo>
                  <a:lnTo>
                    <a:pt x="686400" y="1"/>
                  </a:lnTo>
                </a:path>
              </a:pathLst>
            </a:custGeom>
            <a:ln w="25400">
              <a:solidFill>
                <a:srgbClr val="D8D8D8"/>
              </a:solidFill>
            </a:ln>
          </p:spPr>
          <p:txBody>
            <a:bodyPr wrap="square" lIns="0" tIns="0" rIns="0" bIns="0" rtlCol="0"/>
            <a:lstStyle/>
            <a:p>
              <a:endParaRPr/>
            </a:p>
          </p:txBody>
        </p:sp>
        <p:sp>
          <p:nvSpPr>
            <p:cNvPr id="12" name="object 12"/>
            <p:cNvSpPr/>
            <p:nvPr/>
          </p:nvSpPr>
          <p:spPr>
            <a:xfrm>
              <a:off x="2519826" y="3293432"/>
              <a:ext cx="631190" cy="476250"/>
            </a:xfrm>
            <a:custGeom>
              <a:avLst/>
              <a:gdLst/>
              <a:ahLst/>
              <a:cxnLst/>
              <a:rect l="l" t="t" r="r" b="b"/>
              <a:pathLst>
                <a:path w="631189" h="476250">
                  <a:moveTo>
                    <a:pt x="630900" y="0"/>
                  </a:moveTo>
                  <a:lnTo>
                    <a:pt x="0" y="475800"/>
                  </a:lnTo>
                </a:path>
              </a:pathLst>
            </a:custGeom>
            <a:ln w="25400">
              <a:solidFill>
                <a:srgbClr val="D8D8D8"/>
              </a:solidFill>
            </a:ln>
          </p:spPr>
          <p:txBody>
            <a:bodyPr wrap="square" lIns="0" tIns="0" rIns="0" bIns="0" rtlCol="0"/>
            <a:lstStyle/>
            <a:p>
              <a:endParaRPr/>
            </a:p>
          </p:txBody>
        </p:sp>
        <p:sp>
          <p:nvSpPr>
            <p:cNvPr id="13" name="object 13"/>
            <p:cNvSpPr/>
            <p:nvPr/>
          </p:nvSpPr>
          <p:spPr>
            <a:xfrm>
              <a:off x="2465826" y="1844417"/>
              <a:ext cx="685165" cy="501015"/>
            </a:xfrm>
            <a:custGeom>
              <a:avLst/>
              <a:gdLst/>
              <a:ahLst/>
              <a:cxnLst/>
              <a:rect l="l" t="t" r="r" b="b"/>
              <a:pathLst>
                <a:path w="685164" h="501014">
                  <a:moveTo>
                    <a:pt x="0" y="0"/>
                  </a:moveTo>
                  <a:lnTo>
                    <a:pt x="684900" y="500700"/>
                  </a:lnTo>
                </a:path>
              </a:pathLst>
            </a:custGeom>
            <a:ln w="25400">
              <a:solidFill>
                <a:srgbClr val="D8D8D8"/>
              </a:solidFill>
            </a:ln>
          </p:spPr>
          <p:txBody>
            <a:bodyPr wrap="square" lIns="0" tIns="0" rIns="0" bIns="0" rtlCol="0"/>
            <a:lstStyle/>
            <a:p>
              <a:endParaRPr/>
            </a:p>
          </p:txBody>
        </p:sp>
        <p:sp>
          <p:nvSpPr>
            <p:cNvPr id="14" name="object 14"/>
            <p:cNvSpPr/>
            <p:nvPr/>
          </p:nvSpPr>
          <p:spPr>
            <a:xfrm>
              <a:off x="2954324" y="2148715"/>
              <a:ext cx="1341120" cy="1341120"/>
            </a:xfrm>
            <a:custGeom>
              <a:avLst/>
              <a:gdLst/>
              <a:ahLst/>
              <a:cxnLst/>
              <a:rect l="l" t="t" r="r" b="b"/>
              <a:pathLst>
                <a:path w="1341120" h="1341120">
                  <a:moveTo>
                    <a:pt x="670559" y="0"/>
                  </a:moveTo>
                  <a:lnTo>
                    <a:pt x="622671" y="1683"/>
                  </a:lnTo>
                  <a:lnTo>
                    <a:pt x="575691" y="6658"/>
                  </a:lnTo>
                  <a:lnTo>
                    <a:pt x="529733" y="14812"/>
                  </a:lnTo>
                  <a:lnTo>
                    <a:pt x="484912" y="26030"/>
                  </a:lnTo>
                  <a:lnTo>
                    <a:pt x="441339" y="40200"/>
                  </a:lnTo>
                  <a:lnTo>
                    <a:pt x="399129" y="57207"/>
                  </a:lnTo>
                  <a:lnTo>
                    <a:pt x="358395" y="76939"/>
                  </a:lnTo>
                  <a:lnTo>
                    <a:pt x="319251" y="99281"/>
                  </a:lnTo>
                  <a:lnTo>
                    <a:pt x="281810" y="124121"/>
                  </a:lnTo>
                  <a:lnTo>
                    <a:pt x="246185" y="151344"/>
                  </a:lnTo>
                  <a:lnTo>
                    <a:pt x="212490" y="180839"/>
                  </a:lnTo>
                  <a:lnTo>
                    <a:pt x="180839" y="212490"/>
                  </a:lnTo>
                  <a:lnTo>
                    <a:pt x="151345" y="246184"/>
                  </a:lnTo>
                  <a:lnTo>
                    <a:pt x="124121" y="281809"/>
                  </a:lnTo>
                  <a:lnTo>
                    <a:pt x="99281" y="319250"/>
                  </a:lnTo>
                  <a:lnTo>
                    <a:pt x="76939" y="358394"/>
                  </a:lnTo>
                  <a:lnTo>
                    <a:pt x="57207" y="399128"/>
                  </a:lnTo>
                  <a:lnTo>
                    <a:pt x="40200" y="441338"/>
                  </a:lnTo>
                  <a:lnTo>
                    <a:pt x="26030" y="484911"/>
                  </a:lnTo>
                  <a:lnTo>
                    <a:pt x="14812" y="529733"/>
                  </a:lnTo>
                  <a:lnTo>
                    <a:pt x="6658" y="575691"/>
                  </a:lnTo>
                  <a:lnTo>
                    <a:pt x="1683" y="622671"/>
                  </a:lnTo>
                  <a:lnTo>
                    <a:pt x="0" y="670559"/>
                  </a:lnTo>
                  <a:lnTo>
                    <a:pt x="1683" y="718448"/>
                  </a:lnTo>
                  <a:lnTo>
                    <a:pt x="6658" y="765428"/>
                  </a:lnTo>
                  <a:lnTo>
                    <a:pt x="14812" y="811386"/>
                  </a:lnTo>
                  <a:lnTo>
                    <a:pt x="26030" y="856207"/>
                  </a:lnTo>
                  <a:lnTo>
                    <a:pt x="40200" y="899780"/>
                  </a:lnTo>
                  <a:lnTo>
                    <a:pt x="57207" y="941990"/>
                  </a:lnTo>
                  <a:lnTo>
                    <a:pt x="76939" y="982724"/>
                  </a:lnTo>
                  <a:lnTo>
                    <a:pt x="99281" y="1021868"/>
                  </a:lnTo>
                  <a:lnTo>
                    <a:pt x="124121" y="1059309"/>
                  </a:lnTo>
                  <a:lnTo>
                    <a:pt x="151345" y="1094934"/>
                  </a:lnTo>
                  <a:lnTo>
                    <a:pt x="180839" y="1128629"/>
                  </a:lnTo>
                  <a:lnTo>
                    <a:pt x="212490" y="1160280"/>
                  </a:lnTo>
                  <a:lnTo>
                    <a:pt x="246185" y="1189774"/>
                  </a:lnTo>
                  <a:lnTo>
                    <a:pt x="281810" y="1216998"/>
                  </a:lnTo>
                  <a:lnTo>
                    <a:pt x="319251" y="1241838"/>
                  </a:lnTo>
                  <a:lnTo>
                    <a:pt x="358395" y="1264180"/>
                  </a:lnTo>
                  <a:lnTo>
                    <a:pt x="399129" y="1283912"/>
                  </a:lnTo>
                  <a:lnTo>
                    <a:pt x="441339" y="1300919"/>
                  </a:lnTo>
                  <a:lnTo>
                    <a:pt x="484912" y="1315089"/>
                  </a:lnTo>
                  <a:lnTo>
                    <a:pt x="529733" y="1326307"/>
                  </a:lnTo>
                  <a:lnTo>
                    <a:pt x="575691" y="1334461"/>
                  </a:lnTo>
                  <a:lnTo>
                    <a:pt x="622671" y="1339436"/>
                  </a:lnTo>
                  <a:lnTo>
                    <a:pt x="670559" y="1341120"/>
                  </a:lnTo>
                  <a:lnTo>
                    <a:pt x="718448" y="1339436"/>
                  </a:lnTo>
                  <a:lnTo>
                    <a:pt x="765428" y="1334461"/>
                  </a:lnTo>
                  <a:lnTo>
                    <a:pt x="811386" y="1326307"/>
                  </a:lnTo>
                  <a:lnTo>
                    <a:pt x="856207" y="1315089"/>
                  </a:lnTo>
                  <a:lnTo>
                    <a:pt x="899780" y="1300919"/>
                  </a:lnTo>
                  <a:lnTo>
                    <a:pt x="941990" y="1283912"/>
                  </a:lnTo>
                  <a:lnTo>
                    <a:pt x="982724" y="1264180"/>
                  </a:lnTo>
                  <a:lnTo>
                    <a:pt x="1021868" y="1241838"/>
                  </a:lnTo>
                  <a:lnTo>
                    <a:pt x="1059309" y="1216998"/>
                  </a:lnTo>
                  <a:lnTo>
                    <a:pt x="1094934" y="1189774"/>
                  </a:lnTo>
                  <a:lnTo>
                    <a:pt x="1128629" y="1160280"/>
                  </a:lnTo>
                  <a:lnTo>
                    <a:pt x="1160280" y="1128629"/>
                  </a:lnTo>
                  <a:lnTo>
                    <a:pt x="1189774" y="1094934"/>
                  </a:lnTo>
                  <a:lnTo>
                    <a:pt x="1216998" y="1059309"/>
                  </a:lnTo>
                  <a:lnTo>
                    <a:pt x="1241838" y="1021868"/>
                  </a:lnTo>
                  <a:lnTo>
                    <a:pt x="1264180" y="982724"/>
                  </a:lnTo>
                  <a:lnTo>
                    <a:pt x="1283912" y="941990"/>
                  </a:lnTo>
                  <a:lnTo>
                    <a:pt x="1300919" y="899780"/>
                  </a:lnTo>
                  <a:lnTo>
                    <a:pt x="1315089" y="856207"/>
                  </a:lnTo>
                  <a:lnTo>
                    <a:pt x="1326307" y="811386"/>
                  </a:lnTo>
                  <a:lnTo>
                    <a:pt x="1334461" y="765428"/>
                  </a:lnTo>
                  <a:lnTo>
                    <a:pt x="1339436" y="718448"/>
                  </a:lnTo>
                  <a:lnTo>
                    <a:pt x="1341120" y="670559"/>
                  </a:lnTo>
                  <a:lnTo>
                    <a:pt x="1339436" y="622671"/>
                  </a:lnTo>
                  <a:lnTo>
                    <a:pt x="1334461" y="575691"/>
                  </a:lnTo>
                  <a:lnTo>
                    <a:pt x="1326307" y="529733"/>
                  </a:lnTo>
                  <a:lnTo>
                    <a:pt x="1315089" y="484911"/>
                  </a:lnTo>
                  <a:lnTo>
                    <a:pt x="1300919" y="441338"/>
                  </a:lnTo>
                  <a:lnTo>
                    <a:pt x="1283912" y="399128"/>
                  </a:lnTo>
                  <a:lnTo>
                    <a:pt x="1264180" y="358394"/>
                  </a:lnTo>
                  <a:lnTo>
                    <a:pt x="1241838" y="319250"/>
                  </a:lnTo>
                  <a:lnTo>
                    <a:pt x="1216998" y="281809"/>
                  </a:lnTo>
                  <a:lnTo>
                    <a:pt x="1189774" y="246184"/>
                  </a:lnTo>
                  <a:lnTo>
                    <a:pt x="1160280" y="212490"/>
                  </a:lnTo>
                  <a:lnTo>
                    <a:pt x="1128629" y="180839"/>
                  </a:lnTo>
                  <a:lnTo>
                    <a:pt x="1094934" y="151344"/>
                  </a:lnTo>
                  <a:lnTo>
                    <a:pt x="1059309" y="124121"/>
                  </a:lnTo>
                  <a:lnTo>
                    <a:pt x="1021868" y="99281"/>
                  </a:lnTo>
                  <a:lnTo>
                    <a:pt x="982724" y="76939"/>
                  </a:lnTo>
                  <a:lnTo>
                    <a:pt x="941990" y="57207"/>
                  </a:lnTo>
                  <a:lnTo>
                    <a:pt x="899780" y="40200"/>
                  </a:lnTo>
                  <a:lnTo>
                    <a:pt x="856207" y="26030"/>
                  </a:lnTo>
                  <a:lnTo>
                    <a:pt x="811386" y="14812"/>
                  </a:lnTo>
                  <a:lnTo>
                    <a:pt x="765428" y="6658"/>
                  </a:lnTo>
                  <a:lnTo>
                    <a:pt x="718448" y="1683"/>
                  </a:lnTo>
                  <a:lnTo>
                    <a:pt x="670559" y="0"/>
                  </a:lnTo>
                  <a:close/>
                </a:path>
              </a:pathLst>
            </a:custGeom>
            <a:solidFill>
              <a:srgbClr val="004990"/>
            </a:solidFill>
          </p:spPr>
          <p:txBody>
            <a:bodyPr wrap="square" lIns="0" tIns="0" rIns="0" bIns="0" rtlCol="0"/>
            <a:lstStyle/>
            <a:p>
              <a:endParaRPr/>
            </a:p>
          </p:txBody>
        </p:sp>
        <p:sp>
          <p:nvSpPr>
            <p:cNvPr id="15" name="object 15"/>
            <p:cNvSpPr/>
            <p:nvPr/>
          </p:nvSpPr>
          <p:spPr>
            <a:xfrm>
              <a:off x="2954324" y="2148715"/>
              <a:ext cx="1341120" cy="1341120"/>
            </a:xfrm>
            <a:custGeom>
              <a:avLst/>
              <a:gdLst/>
              <a:ahLst/>
              <a:cxnLst/>
              <a:rect l="l" t="t" r="r" b="b"/>
              <a:pathLst>
                <a:path w="1341120" h="1341120">
                  <a:moveTo>
                    <a:pt x="0" y="670560"/>
                  </a:moveTo>
                  <a:lnTo>
                    <a:pt x="1683" y="622671"/>
                  </a:lnTo>
                  <a:lnTo>
                    <a:pt x="6658" y="575691"/>
                  </a:lnTo>
                  <a:lnTo>
                    <a:pt x="14812" y="529733"/>
                  </a:lnTo>
                  <a:lnTo>
                    <a:pt x="26030" y="484911"/>
                  </a:lnTo>
                  <a:lnTo>
                    <a:pt x="40200" y="441339"/>
                  </a:lnTo>
                  <a:lnTo>
                    <a:pt x="57207" y="399129"/>
                  </a:lnTo>
                  <a:lnTo>
                    <a:pt x="76939" y="358395"/>
                  </a:lnTo>
                  <a:lnTo>
                    <a:pt x="99281" y="319251"/>
                  </a:lnTo>
                  <a:lnTo>
                    <a:pt x="124121" y="281809"/>
                  </a:lnTo>
                  <a:lnTo>
                    <a:pt x="151345" y="246185"/>
                  </a:lnTo>
                  <a:lnTo>
                    <a:pt x="180839" y="212490"/>
                  </a:lnTo>
                  <a:lnTo>
                    <a:pt x="212490" y="180839"/>
                  </a:lnTo>
                  <a:lnTo>
                    <a:pt x="246185" y="151345"/>
                  </a:lnTo>
                  <a:lnTo>
                    <a:pt x="281809" y="124121"/>
                  </a:lnTo>
                  <a:lnTo>
                    <a:pt x="319251" y="99281"/>
                  </a:lnTo>
                  <a:lnTo>
                    <a:pt x="358395" y="76939"/>
                  </a:lnTo>
                  <a:lnTo>
                    <a:pt x="399129" y="57207"/>
                  </a:lnTo>
                  <a:lnTo>
                    <a:pt x="441339" y="40200"/>
                  </a:lnTo>
                  <a:lnTo>
                    <a:pt x="484911" y="26030"/>
                  </a:lnTo>
                  <a:lnTo>
                    <a:pt x="529733" y="14812"/>
                  </a:lnTo>
                  <a:lnTo>
                    <a:pt x="575691" y="6658"/>
                  </a:lnTo>
                  <a:lnTo>
                    <a:pt x="622671" y="1683"/>
                  </a:lnTo>
                  <a:lnTo>
                    <a:pt x="670560" y="0"/>
                  </a:lnTo>
                  <a:lnTo>
                    <a:pt x="718448" y="1683"/>
                  </a:lnTo>
                  <a:lnTo>
                    <a:pt x="765428" y="6658"/>
                  </a:lnTo>
                  <a:lnTo>
                    <a:pt x="811386" y="14812"/>
                  </a:lnTo>
                  <a:lnTo>
                    <a:pt x="856208" y="26030"/>
                  </a:lnTo>
                  <a:lnTo>
                    <a:pt x="899780" y="40200"/>
                  </a:lnTo>
                  <a:lnTo>
                    <a:pt x="941990" y="57207"/>
                  </a:lnTo>
                  <a:lnTo>
                    <a:pt x="982724" y="76939"/>
                  </a:lnTo>
                  <a:lnTo>
                    <a:pt x="1021868" y="99281"/>
                  </a:lnTo>
                  <a:lnTo>
                    <a:pt x="1059310" y="124121"/>
                  </a:lnTo>
                  <a:lnTo>
                    <a:pt x="1094934" y="151345"/>
                  </a:lnTo>
                  <a:lnTo>
                    <a:pt x="1128629" y="180839"/>
                  </a:lnTo>
                  <a:lnTo>
                    <a:pt x="1160280" y="212490"/>
                  </a:lnTo>
                  <a:lnTo>
                    <a:pt x="1189774" y="246185"/>
                  </a:lnTo>
                  <a:lnTo>
                    <a:pt x="1216998" y="281809"/>
                  </a:lnTo>
                  <a:lnTo>
                    <a:pt x="1241838" y="319251"/>
                  </a:lnTo>
                  <a:lnTo>
                    <a:pt x="1264180" y="358395"/>
                  </a:lnTo>
                  <a:lnTo>
                    <a:pt x="1283912" y="399129"/>
                  </a:lnTo>
                  <a:lnTo>
                    <a:pt x="1300919" y="441339"/>
                  </a:lnTo>
                  <a:lnTo>
                    <a:pt x="1315089" y="484911"/>
                  </a:lnTo>
                  <a:lnTo>
                    <a:pt x="1326307" y="529733"/>
                  </a:lnTo>
                  <a:lnTo>
                    <a:pt x="1334461" y="575691"/>
                  </a:lnTo>
                  <a:lnTo>
                    <a:pt x="1339436" y="622671"/>
                  </a:lnTo>
                  <a:lnTo>
                    <a:pt x="1341120" y="670560"/>
                  </a:lnTo>
                  <a:lnTo>
                    <a:pt x="1339436" y="718448"/>
                  </a:lnTo>
                  <a:lnTo>
                    <a:pt x="1334461" y="765428"/>
                  </a:lnTo>
                  <a:lnTo>
                    <a:pt x="1326307" y="811386"/>
                  </a:lnTo>
                  <a:lnTo>
                    <a:pt x="1315089" y="856208"/>
                  </a:lnTo>
                  <a:lnTo>
                    <a:pt x="1300919" y="899780"/>
                  </a:lnTo>
                  <a:lnTo>
                    <a:pt x="1283912" y="941990"/>
                  </a:lnTo>
                  <a:lnTo>
                    <a:pt x="1264180" y="982724"/>
                  </a:lnTo>
                  <a:lnTo>
                    <a:pt x="1241838" y="1021868"/>
                  </a:lnTo>
                  <a:lnTo>
                    <a:pt x="1216998" y="1059310"/>
                  </a:lnTo>
                  <a:lnTo>
                    <a:pt x="1189774" y="1094934"/>
                  </a:lnTo>
                  <a:lnTo>
                    <a:pt x="1160280" y="1128629"/>
                  </a:lnTo>
                  <a:lnTo>
                    <a:pt x="1128629" y="1160280"/>
                  </a:lnTo>
                  <a:lnTo>
                    <a:pt x="1094934" y="1189774"/>
                  </a:lnTo>
                  <a:lnTo>
                    <a:pt x="1059310" y="1216998"/>
                  </a:lnTo>
                  <a:lnTo>
                    <a:pt x="1021868" y="1241838"/>
                  </a:lnTo>
                  <a:lnTo>
                    <a:pt x="982724" y="1264180"/>
                  </a:lnTo>
                  <a:lnTo>
                    <a:pt x="941990" y="1283912"/>
                  </a:lnTo>
                  <a:lnTo>
                    <a:pt x="899780" y="1300919"/>
                  </a:lnTo>
                  <a:lnTo>
                    <a:pt x="856208" y="1315089"/>
                  </a:lnTo>
                  <a:lnTo>
                    <a:pt x="811386" y="1326307"/>
                  </a:lnTo>
                  <a:lnTo>
                    <a:pt x="765428" y="1334461"/>
                  </a:lnTo>
                  <a:lnTo>
                    <a:pt x="718448" y="1339436"/>
                  </a:lnTo>
                  <a:lnTo>
                    <a:pt x="670560" y="1341120"/>
                  </a:lnTo>
                  <a:lnTo>
                    <a:pt x="622671" y="1339436"/>
                  </a:lnTo>
                  <a:lnTo>
                    <a:pt x="575691" y="1334461"/>
                  </a:lnTo>
                  <a:lnTo>
                    <a:pt x="529733" y="1326307"/>
                  </a:lnTo>
                  <a:lnTo>
                    <a:pt x="484911" y="1315089"/>
                  </a:lnTo>
                  <a:lnTo>
                    <a:pt x="441339" y="1300919"/>
                  </a:lnTo>
                  <a:lnTo>
                    <a:pt x="399129" y="1283912"/>
                  </a:lnTo>
                  <a:lnTo>
                    <a:pt x="358395" y="1264180"/>
                  </a:lnTo>
                  <a:lnTo>
                    <a:pt x="319251" y="1241838"/>
                  </a:lnTo>
                  <a:lnTo>
                    <a:pt x="281809" y="1216998"/>
                  </a:lnTo>
                  <a:lnTo>
                    <a:pt x="246185" y="1189774"/>
                  </a:lnTo>
                  <a:lnTo>
                    <a:pt x="212490" y="1160280"/>
                  </a:lnTo>
                  <a:lnTo>
                    <a:pt x="180839" y="1128629"/>
                  </a:lnTo>
                  <a:lnTo>
                    <a:pt x="151345" y="1094934"/>
                  </a:lnTo>
                  <a:lnTo>
                    <a:pt x="124121" y="1059310"/>
                  </a:lnTo>
                  <a:lnTo>
                    <a:pt x="99281" y="1021868"/>
                  </a:lnTo>
                  <a:lnTo>
                    <a:pt x="76939" y="982724"/>
                  </a:lnTo>
                  <a:lnTo>
                    <a:pt x="57207" y="941990"/>
                  </a:lnTo>
                  <a:lnTo>
                    <a:pt x="40200" y="899780"/>
                  </a:lnTo>
                  <a:lnTo>
                    <a:pt x="26030" y="856208"/>
                  </a:lnTo>
                  <a:lnTo>
                    <a:pt x="14812" y="811386"/>
                  </a:lnTo>
                  <a:lnTo>
                    <a:pt x="6658" y="765428"/>
                  </a:lnTo>
                  <a:lnTo>
                    <a:pt x="1683" y="718448"/>
                  </a:lnTo>
                  <a:lnTo>
                    <a:pt x="0" y="670560"/>
                  </a:lnTo>
                  <a:close/>
                </a:path>
              </a:pathLst>
            </a:custGeom>
            <a:ln w="88900">
              <a:solidFill>
                <a:srgbClr val="B5DAFF"/>
              </a:solidFill>
            </a:ln>
          </p:spPr>
          <p:txBody>
            <a:bodyPr wrap="square" lIns="0" tIns="0" rIns="0" bIns="0" rtlCol="0"/>
            <a:lstStyle/>
            <a:p>
              <a:endParaRPr/>
            </a:p>
          </p:txBody>
        </p:sp>
        <p:sp>
          <p:nvSpPr>
            <p:cNvPr id="16" name="object 16"/>
            <p:cNvSpPr/>
            <p:nvPr/>
          </p:nvSpPr>
          <p:spPr>
            <a:xfrm>
              <a:off x="2076975" y="1359106"/>
              <a:ext cx="713105" cy="713105"/>
            </a:xfrm>
            <a:custGeom>
              <a:avLst/>
              <a:gdLst/>
              <a:ahLst/>
              <a:cxnLst/>
              <a:rect l="l" t="t" r="r" b="b"/>
              <a:pathLst>
                <a:path w="713105" h="713105">
                  <a:moveTo>
                    <a:pt x="356412" y="0"/>
                  </a:moveTo>
                  <a:lnTo>
                    <a:pt x="308049" y="3253"/>
                  </a:lnTo>
                  <a:lnTo>
                    <a:pt x="261664" y="12731"/>
                  </a:lnTo>
                  <a:lnTo>
                    <a:pt x="217680" y="28008"/>
                  </a:lnTo>
                  <a:lnTo>
                    <a:pt x="176524" y="48660"/>
                  </a:lnTo>
                  <a:lnTo>
                    <a:pt x="138619" y="74263"/>
                  </a:lnTo>
                  <a:lnTo>
                    <a:pt x="104390" y="104390"/>
                  </a:lnTo>
                  <a:lnTo>
                    <a:pt x="74263"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3" y="574205"/>
                  </a:lnTo>
                  <a:lnTo>
                    <a:pt x="104390" y="608434"/>
                  </a:lnTo>
                  <a:lnTo>
                    <a:pt x="138619" y="638562"/>
                  </a:lnTo>
                  <a:lnTo>
                    <a:pt x="176524" y="664164"/>
                  </a:lnTo>
                  <a:lnTo>
                    <a:pt x="217680" y="684816"/>
                  </a:lnTo>
                  <a:lnTo>
                    <a:pt x="261664" y="700094"/>
                  </a:lnTo>
                  <a:lnTo>
                    <a:pt x="308049" y="709571"/>
                  </a:lnTo>
                  <a:lnTo>
                    <a:pt x="356412" y="712825"/>
                  </a:lnTo>
                  <a:lnTo>
                    <a:pt x="404775" y="709571"/>
                  </a:lnTo>
                  <a:lnTo>
                    <a:pt x="451161" y="700094"/>
                  </a:lnTo>
                  <a:lnTo>
                    <a:pt x="495144" y="684816"/>
                  </a:lnTo>
                  <a:lnTo>
                    <a:pt x="536301" y="664164"/>
                  </a:lnTo>
                  <a:lnTo>
                    <a:pt x="574205" y="638562"/>
                  </a:lnTo>
                  <a:lnTo>
                    <a:pt x="608434" y="608434"/>
                  </a:lnTo>
                  <a:lnTo>
                    <a:pt x="638562" y="574205"/>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004990"/>
            </a:solidFill>
          </p:spPr>
          <p:txBody>
            <a:bodyPr wrap="square" lIns="0" tIns="0" rIns="0" bIns="0" rtlCol="0"/>
            <a:lstStyle/>
            <a:p>
              <a:endParaRPr/>
            </a:p>
          </p:txBody>
        </p:sp>
        <p:sp>
          <p:nvSpPr>
            <p:cNvPr id="17" name="object 17"/>
            <p:cNvSpPr/>
            <p:nvPr/>
          </p:nvSpPr>
          <p:spPr>
            <a:xfrm>
              <a:off x="1802794" y="2419200"/>
              <a:ext cx="713105" cy="713105"/>
            </a:xfrm>
            <a:custGeom>
              <a:avLst/>
              <a:gdLst/>
              <a:ahLst/>
              <a:cxnLst/>
              <a:rect l="l" t="t" r="r" b="b"/>
              <a:pathLst>
                <a:path w="713105" h="713105">
                  <a:moveTo>
                    <a:pt x="356412" y="0"/>
                  </a:moveTo>
                  <a:lnTo>
                    <a:pt x="308049" y="3253"/>
                  </a:lnTo>
                  <a:lnTo>
                    <a:pt x="261664" y="12731"/>
                  </a:lnTo>
                  <a:lnTo>
                    <a:pt x="217680" y="28008"/>
                  </a:lnTo>
                  <a:lnTo>
                    <a:pt x="176524" y="48660"/>
                  </a:lnTo>
                  <a:lnTo>
                    <a:pt x="138619" y="74263"/>
                  </a:lnTo>
                  <a:lnTo>
                    <a:pt x="104390" y="104390"/>
                  </a:lnTo>
                  <a:lnTo>
                    <a:pt x="74263"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3" y="574205"/>
                  </a:lnTo>
                  <a:lnTo>
                    <a:pt x="104390" y="608434"/>
                  </a:lnTo>
                  <a:lnTo>
                    <a:pt x="138619" y="638562"/>
                  </a:lnTo>
                  <a:lnTo>
                    <a:pt x="176524" y="664164"/>
                  </a:lnTo>
                  <a:lnTo>
                    <a:pt x="217680" y="684816"/>
                  </a:lnTo>
                  <a:lnTo>
                    <a:pt x="261664" y="700094"/>
                  </a:lnTo>
                  <a:lnTo>
                    <a:pt x="308049" y="709571"/>
                  </a:lnTo>
                  <a:lnTo>
                    <a:pt x="356412" y="712825"/>
                  </a:lnTo>
                  <a:lnTo>
                    <a:pt x="404775" y="709571"/>
                  </a:lnTo>
                  <a:lnTo>
                    <a:pt x="451161" y="700094"/>
                  </a:lnTo>
                  <a:lnTo>
                    <a:pt x="495144" y="684816"/>
                  </a:lnTo>
                  <a:lnTo>
                    <a:pt x="536301" y="664164"/>
                  </a:lnTo>
                  <a:lnTo>
                    <a:pt x="574205" y="638562"/>
                  </a:lnTo>
                  <a:lnTo>
                    <a:pt x="608434" y="608434"/>
                  </a:lnTo>
                  <a:lnTo>
                    <a:pt x="638562" y="574205"/>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0078C0"/>
            </a:solidFill>
          </p:spPr>
          <p:txBody>
            <a:bodyPr wrap="square" lIns="0" tIns="0" rIns="0" bIns="0" rtlCol="0"/>
            <a:lstStyle/>
            <a:p>
              <a:endParaRPr/>
            </a:p>
          </p:txBody>
        </p:sp>
        <p:sp>
          <p:nvSpPr>
            <p:cNvPr id="18" name="object 18"/>
            <p:cNvSpPr/>
            <p:nvPr/>
          </p:nvSpPr>
          <p:spPr>
            <a:xfrm>
              <a:off x="2076975" y="3479293"/>
              <a:ext cx="713105" cy="713105"/>
            </a:xfrm>
            <a:custGeom>
              <a:avLst/>
              <a:gdLst/>
              <a:ahLst/>
              <a:cxnLst/>
              <a:rect l="l" t="t" r="r" b="b"/>
              <a:pathLst>
                <a:path w="713105" h="713104">
                  <a:moveTo>
                    <a:pt x="356412" y="0"/>
                  </a:moveTo>
                  <a:lnTo>
                    <a:pt x="308049" y="3253"/>
                  </a:lnTo>
                  <a:lnTo>
                    <a:pt x="261664" y="12731"/>
                  </a:lnTo>
                  <a:lnTo>
                    <a:pt x="217680" y="28008"/>
                  </a:lnTo>
                  <a:lnTo>
                    <a:pt x="176524" y="48660"/>
                  </a:lnTo>
                  <a:lnTo>
                    <a:pt x="138619" y="74263"/>
                  </a:lnTo>
                  <a:lnTo>
                    <a:pt x="104390" y="104390"/>
                  </a:lnTo>
                  <a:lnTo>
                    <a:pt x="74263"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3" y="574206"/>
                  </a:lnTo>
                  <a:lnTo>
                    <a:pt x="104390" y="608434"/>
                  </a:lnTo>
                  <a:lnTo>
                    <a:pt x="138619" y="638562"/>
                  </a:lnTo>
                  <a:lnTo>
                    <a:pt x="176524" y="664164"/>
                  </a:lnTo>
                  <a:lnTo>
                    <a:pt x="217680" y="684817"/>
                  </a:lnTo>
                  <a:lnTo>
                    <a:pt x="261664" y="700094"/>
                  </a:lnTo>
                  <a:lnTo>
                    <a:pt x="308049" y="709572"/>
                  </a:lnTo>
                  <a:lnTo>
                    <a:pt x="356412" y="712825"/>
                  </a:lnTo>
                  <a:lnTo>
                    <a:pt x="404775" y="709572"/>
                  </a:lnTo>
                  <a:lnTo>
                    <a:pt x="451161" y="700094"/>
                  </a:lnTo>
                  <a:lnTo>
                    <a:pt x="495144" y="684817"/>
                  </a:lnTo>
                  <a:lnTo>
                    <a:pt x="536301" y="664164"/>
                  </a:lnTo>
                  <a:lnTo>
                    <a:pt x="574205" y="638562"/>
                  </a:lnTo>
                  <a:lnTo>
                    <a:pt x="608434" y="608434"/>
                  </a:lnTo>
                  <a:lnTo>
                    <a:pt x="638562" y="574206"/>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222C65"/>
            </a:solidFill>
          </p:spPr>
          <p:txBody>
            <a:bodyPr wrap="square" lIns="0" tIns="0" rIns="0" bIns="0" rtlCol="0"/>
            <a:lstStyle/>
            <a:p>
              <a:endParaRPr/>
            </a:p>
          </p:txBody>
        </p:sp>
      </p:grpSp>
      <p:grpSp>
        <p:nvGrpSpPr>
          <p:cNvPr id="19" name="object 19"/>
          <p:cNvGrpSpPr/>
          <p:nvPr/>
        </p:nvGrpSpPr>
        <p:grpSpPr>
          <a:xfrm>
            <a:off x="4685548" y="1359106"/>
            <a:ext cx="2536190" cy="2833370"/>
            <a:chOff x="4685548" y="1359106"/>
            <a:chExt cx="2536190" cy="2833370"/>
          </a:xfrm>
        </p:grpSpPr>
        <p:sp>
          <p:nvSpPr>
            <p:cNvPr id="20" name="object 20"/>
            <p:cNvSpPr/>
            <p:nvPr/>
          </p:nvSpPr>
          <p:spPr>
            <a:xfrm>
              <a:off x="5806839" y="2775611"/>
              <a:ext cx="1402080" cy="0"/>
            </a:xfrm>
            <a:custGeom>
              <a:avLst/>
              <a:gdLst/>
              <a:ahLst/>
              <a:cxnLst/>
              <a:rect l="l" t="t" r="r" b="b"/>
              <a:pathLst>
                <a:path w="1402079">
                  <a:moveTo>
                    <a:pt x="1401600" y="1"/>
                  </a:moveTo>
                  <a:lnTo>
                    <a:pt x="0" y="0"/>
                  </a:lnTo>
                </a:path>
              </a:pathLst>
            </a:custGeom>
            <a:ln w="25400">
              <a:solidFill>
                <a:srgbClr val="D8D8D8"/>
              </a:solidFill>
            </a:ln>
          </p:spPr>
          <p:txBody>
            <a:bodyPr wrap="square" lIns="0" tIns="0" rIns="0" bIns="0" rtlCol="0"/>
            <a:lstStyle/>
            <a:p>
              <a:endParaRPr/>
            </a:p>
          </p:txBody>
        </p:sp>
        <p:sp>
          <p:nvSpPr>
            <p:cNvPr id="21" name="object 21"/>
            <p:cNvSpPr/>
            <p:nvPr/>
          </p:nvSpPr>
          <p:spPr>
            <a:xfrm>
              <a:off x="4926383" y="1815889"/>
              <a:ext cx="1579245" cy="1424305"/>
            </a:xfrm>
            <a:custGeom>
              <a:avLst/>
              <a:gdLst/>
              <a:ahLst/>
              <a:cxnLst/>
              <a:rect l="l" t="t" r="r" b="b"/>
              <a:pathLst>
                <a:path w="1579245" h="1424305">
                  <a:moveTo>
                    <a:pt x="0" y="1424100"/>
                  </a:moveTo>
                  <a:lnTo>
                    <a:pt x="1579200" y="0"/>
                  </a:lnTo>
                </a:path>
              </a:pathLst>
            </a:custGeom>
            <a:ln w="25400">
              <a:solidFill>
                <a:srgbClr val="D8D8D8"/>
              </a:solidFill>
            </a:ln>
          </p:spPr>
          <p:txBody>
            <a:bodyPr wrap="square" lIns="0" tIns="0" rIns="0" bIns="0" rtlCol="0"/>
            <a:lstStyle/>
            <a:p>
              <a:endParaRPr/>
            </a:p>
          </p:txBody>
        </p:sp>
        <p:sp>
          <p:nvSpPr>
            <p:cNvPr id="22" name="object 22"/>
            <p:cNvSpPr/>
            <p:nvPr/>
          </p:nvSpPr>
          <p:spPr>
            <a:xfrm>
              <a:off x="4926382" y="2291759"/>
              <a:ext cx="1633220" cy="1449070"/>
            </a:xfrm>
            <a:custGeom>
              <a:avLst/>
              <a:gdLst/>
              <a:ahLst/>
              <a:cxnLst/>
              <a:rect l="l" t="t" r="r" b="b"/>
              <a:pathLst>
                <a:path w="1633220" h="1449070">
                  <a:moveTo>
                    <a:pt x="1633200" y="1449000"/>
                  </a:moveTo>
                  <a:lnTo>
                    <a:pt x="0" y="0"/>
                  </a:lnTo>
                </a:path>
              </a:pathLst>
            </a:custGeom>
            <a:ln w="25400">
              <a:solidFill>
                <a:srgbClr val="D8D8D8"/>
              </a:solidFill>
            </a:ln>
          </p:spPr>
          <p:txBody>
            <a:bodyPr wrap="square" lIns="0" tIns="0" rIns="0" bIns="0" rtlCol="0"/>
            <a:lstStyle/>
            <a:p>
              <a:endParaRPr/>
            </a:p>
          </p:txBody>
        </p:sp>
        <p:sp>
          <p:nvSpPr>
            <p:cNvPr id="23" name="object 23"/>
            <p:cNvSpPr/>
            <p:nvPr/>
          </p:nvSpPr>
          <p:spPr>
            <a:xfrm>
              <a:off x="4729998" y="2095375"/>
              <a:ext cx="1341120" cy="1341120"/>
            </a:xfrm>
            <a:custGeom>
              <a:avLst/>
              <a:gdLst/>
              <a:ahLst/>
              <a:cxnLst/>
              <a:rect l="l" t="t" r="r" b="b"/>
              <a:pathLst>
                <a:path w="1341120" h="1341120">
                  <a:moveTo>
                    <a:pt x="670500" y="0"/>
                  </a:moveTo>
                  <a:lnTo>
                    <a:pt x="622615" y="1683"/>
                  </a:lnTo>
                  <a:lnTo>
                    <a:pt x="575640" y="6658"/>
                  </a:lnTo>
                  <a:lnTo>
                    <a:pt x="529686" y="14811"/>
                  </a:lnTo>
                  <a:lnTo>
                    <a:pt x="484868" y="26028"/>
                  </a:lnTo>
                  <a:lnTo>
                    <a:pt x="441299" y="40196"/>
                  </a:lnTo>
                  <a:lnTo>
                    <a:pt x="399093" y="57202"/>
                  </a:lnTo>
                  <a:lnTo>
                    <a:pt x="358363" y="76932"/>
                  </a:lnTo>
                  <a:lnTo>
                    <a:pt x="319222" y="99272"/>
                  </a:lnTo>
                  <a:lnTo>
                    <a:pt x="281784" y="124110"/>
                  </a:lnTo>
                  <a:lnTo>
                    <a:pt x="246162" y="151331"/>
                  </a:lnTo>
                  <a:lnTo>
                    <a:pt x="212471" y="180822"/>
                  </a:lnTo>
                  <a:lnTo>
                    <a:pt x="180823" y="212471"/>
                  </a:lnTo>
                  <a:lnTo>
                    <a:pt x="151331" y="246162"/>
                  </a:lnTo>
                  <a:lnTo>
                    <a:pt x="124110" y="281784"/>
                  </a:lnTo>
                  <a:lnTo>
                    <a:pt x="99272" y="319221"/>
                  </a:lnTo>
                  <a:lnTo>
                    <a:pt x="76932" y="358362"/>
                  </a:lnTo>
                  <a:lnTo>
                    <a:pt x="57202" y="399092"/>
                  </a:lnTo>
                  <a:lnTo>
                    <a:pt x="40196" y="441299"/>
                  </a:lnTo>
                  <a:lnTo>
                    <a:pt x="26028" y="484867"/>
                  </a:lnTo>
                  <a:lnTo>
                    <a:pt x="14811" y="529685"/>
                  </a:lnTo>
                  <a:lnTo>
                    <a:pt x="6658" y="575639"/>
                  </a:lnTo>
                  <a:lnTo>
                    <a:pt x="1683" y="622614"/>
                  </a:lnTo>
                  <a:lnTo>
                    <a:pt x="0" y="670499"/>
                  </a:lnTo>
                  <a:lnTo>
                    <a:pt x="1683" y="718383"/>
                  </a:lnTo>
                  <a:lnTo>
                    <a:pt x="6658" y="765359"/>
                  </a:lnTo>
                  <a:lnTo>
                    <a:pt x="14811" y="811312"/>
                  </a:lnTo>
                  <a:lnTo>
                    <a:pt x="26028" y="856130"/>
                  </a:lnTo>
                  <a:lnTo>
                    <a:pt x="40196" y="899699"/>
                  </a:lnTo>
                  <a:lnTo>
                    <a:pt x="57202" y="941905"/>
                  </a:lnTo>
                  <a:lnTo>
                    <a:pt x="76932" y="982635"/>
                  </a:lnTo>
                  <a:lnTo>
                    <a:pt x="99272" y="1021776"/>
                  </a:lnTo>
                  <a:lnTo>
                    <a:pt x="124110" y="1059214"/>
                  </a:lnTo>
                  <a:lnTo>
                    <a:pt x="151331" y="1094835"/>
                  </a:lnTo>
                  <a:lnTo>
                    <a:pt x="180823" y="1128527"/>
                  </a:lnTo>
                  <a:lnTo>
                    <a:pt x="212471" y="1160175"/>
                  </a:lnTo>
                  <a:lnTo>
                    <a:pt x="246162" y="1189667"/>
                  </a:lnTo>
                  <a:lnTo>
                    <a:pt x="281784" y="1216888"/>
                  </a:lnTo>
                  <a:lnTo>
                    <a:pt x="319222" y="1241726"/>
                  </a:lnTo>
                  <a:lnTo>
                    <a:pt x="358363" y="1264066"/>
                  </a:lnTo>
                  <a:lnTo>
                    <a:pt x="399093" y="1283796"/>
                  </a:lnTo>
                  <a:lnTo>
                    <a:pt x="441299" y="1300802"/>
                  </a:lnTo>
                  <a:lnTo>
                    <a:pt x="484868" y="1314970"/>
                  </a:lnTo>
                  <a:lnTo>
                    <a:pt x="529686" y="1326188"/>
                  </a:lnTo>
                  <a:lnTo>
                    <a:pt x="575640" y="1334340"/>
                  </a:lnTo>
                  <a:lnTo>
                    <a:pt x="622615" y="1339315"/>
                  </a:lnTo>
                  <a:lnTo>
                    <a:pt x="670500" y="1340999"/>
                  </a:lnTo>
                  <a:lnTo>
                    <a:pt x="718384" y="1339315"/>
                  </a:lnTo>
                  <a:lnTo>
                    <a:pt x="765360" y="1334340"/>
                  </a:lnTo>
                  <a:lnTo>
                    <a:pt x="811313" y="1326188"/>
                  </a:lnTo>
                  <a:lnTo>
                    <a:pt x="856131" y="1314970"/>
                  </a:lnTo>
                  <a:lnTo>
                    <a:pt x="899700" y="1300802"/>
                  </a:lnTo>
                  <a:lnTo>
                    <a:pt x="941906" y="1283796"/>
                  </a:lnTo>
                  <a:lnTo>
                    <a:pt x="982636" y="1264066"/>
                  </a:lnTo>
                  <a:lnTo>
                    <a:pt x="1021777" y="1241726"/>
                  </a:lnTo>
                  <a:lnTo>
                    <a:pt x="1059215" y="1216888"/>
                  </a:lnTo>
                  <a:lnTo>
                    <a:pt x="1094836" y="1189667"/>
                  </a:lnTo>
                  <a:lnTo>
                    <a:pt x="1128528" y="1160175"/>
                  </a:lnTo>
                  <a:lnTo>
                    <a:pt x="1160176" y="1128527"/>
                  </a:lnTo>
                  <a:lnTo>
                    <a:pt x="1189667" y="1094835"/>
                  </a:lnTo>
                  <a:lnTo>
                    <a:pt x="1216889" y="1059214"/>
                  </a:lnTo>
                  <a:lnTo>
                    <a:pt x="1241726" y="1021776"/>
                  </a:lnTo>
                  <a:lnTo>
                    <a:pt x="1264067" y="982635"/>
                  </a:lnTo>
                  <a:lnTo>
                    <a:pt x="1283796" y="941905"/>
                  </a:lnTo>
                  <a:lnTo>
                    <a:pt x="1300802" y="899699"/>
                  </a:lnTo>
                  <a:lnTo>
                    <a:pt x="1314970" y="856130"/>
                  </a:lnTo>
                  <a:lnTo>
                    <a:pt x="1326188" y="811312"/>
                  </a:lnTo>
                  <a:lnTo>
                    <a:pt x="1334340" y="765359"/>
                  </a:lnTo>
                  <a:lnTo>
                    <a:pt x="1339315" y="718383"/>
                  </a:lnTo>
                  <a:lnTo>
                    <a:pt x="1340999" y="670499"/>
                  </a:lnTo>
                  <a:lnTo>
                    <a:pt x="1339315" y="622614"/>
                  </a:lnTo>
                  <a:lnTo>
                    <a:pt x="1334340" y="575639"/>
                  </a:lnTo>
                  <a:lnTo>
                    <a:pt x="1326188" y="529685"/>
                  </a:lnTo>
                  <a:lnTo>
                    <a:pt x="1314970" y="484867"/>
                  </a:lnTo>
                  <a:lnTo>
                    <a:pt x="1300802" y="441299"/>
                  </a:lnTo>
                  <a:lnTo>
                    <a:pt x="1283796" y="399092"/>
                  </a:lnTo>
                  <a:lnTo>
                    <a:pt x="1264067" y="358362"/>
                  </a:lnTo>
                  <a:lnTo>
                    <a:pt x="1241726" y="319221"/>
                  </a:lnTo>
                  <a:lnTo>
                    <a:pt x="1216889" y="281784"/>
                  </a:lnTo>
                  <a:lnTo>
                    <a:pt x="1189667" y="246162"/>
                  </a:lnTo>
                  <a:lnTo>
                    <a:pt x="1160176" y="212471"/>
                  </a:lnTo>
                  <a:lnTo>
                    <a:pt x="1128528" y="180822"/>
                  </a:lnTo>
                  <a:lnTo>
                    <a:pt x="1094836" y="151331"/>
                  </a:lnTo>
                  <a:lnTo>
                    <a:pt x="1059215" y="124110"/>
                  </a:lnTo>
                  <a:lnTo>
                    <a:pt x="1021777" y="99272"/>
                  </a:lnTo>
                  <a:lnTo>
                    <a:pt x="982636" y="76932"/>
                  </a:lnTo>
                  <a:lnTo>
                    <a:pt x="941906" y="57202"/>
                  </a:lnTo>
                  <a:lnTo>
                    <a:pt x="899700" y="40196"/>
                  </a:lnTo>
                  <a:lnTo>
                    <a:pt x="856131" y="26028"/>
                  </a:lnTo>
                  <a:lnTo>
                    <a:pt x="811313" y="14811"/>
                  </a:lnTo>
                  <a:lnTo>
                    <a:pt x="765360" y="6658"/>
                  </a:lnTo>
                  <a:lnTo>
                    <a:pt x="718384" y="1683"/>
                  </a:lnTo>
                  <a:lnTo>
                    <a:pt x="670500" y="0"/>
                  </a:lnTo>
                  <a:close/>
                </a:path>
              </a:pathLst>
            </a:custGeom>
            <a:solidFill>
              <a:srgbClr val="555555"/>
            </a:solidFill>
          </p:spPr>
          <p:txBody>
            <a:bodyPr wrap="square" lIns="0" tIns="0" rIns="0" bIns="0" rtlCol="0"/>
            <a:lstStyle/>
            <a:p>
              <a:endParaRPr/>
            </a:p>
          </p:txBody>
        </p:sp>
        <p:sp>
          <p:nvSpPr>
            <p:cNvPr id="24" name="object 24"/>
            <p:cNvSpPr/>
            <p:nvPr/>
          </p:nvSpPr>
          <p:spPr>
            <a:xfrm>
              <a:off x="4729998" y="2095375"/>
              <a:ext cx="1341120" cy="1341120"/>
            </a:xfrm>
            <a:custGeom>
              <a:avLst/>
              <a:gdLst/>
              <a:ahLst/>
              <a:cxnLst/>
              <a:rect l="l" t="t" r="r" b="b"/>
              <a:pathLst>
                <a:path w="1341120" h="1341120">
                  <a:moveTo>
                    <a:pt x="0" y="670500"/>
                  </a:moveTo>
                  <a:lnTo>
                    <a:pt x="1683" y="622615"/>
                  </a:lnTo>
                  <a:lnTo>
                    <a:pt x="6658" y="575639"/>
                  </a:lnTo>
                  <a:lnTo>
                    <a:pt x="14811" y="529686"/>
                  </a:lnTo>
                  <a:lnTo>
                    <a:pt x="26028" y="484868"/>
                  </a:lnTo>
                  <a:lnTo>
                    <a:pt x="40196" y="441299"/>
                  </a:lnTo>
                  <a:lnTo>
                    <a:pt x="57202" y="399093"/>
                  </a:lnTo>
                  <a:lnTo>
                    <a:pt x="76932" y="358363"/>
                  </a:lnTo>
                  <a:lnTo>
                    <a:pt x="99272" y="319222"/>
                  </a:lnTo>
                  <a:lnTo>
                    <a:pt x="124110" y="281784"/>
                  </a:lnTo>
                  <a:lnTo>
                    <a:pt x="151331" y="246163"/>
                  </a:lnTo>
                  <a:lnTo>
                    <a:pt x="180823" y="212471"/>
                  </a:lnTo>
                  <a:lnTo>
                    <a:pt x="212471" y="180823"/>
                  </a:lnTo>
                  <a:lnTo>
                    <a:pt x="246163" y="151331"/>
                  </a:lnTo>
                  <a:lnTo>
                    <a:pt x="281784" y="124110"/>
                  </a:lnTo>
                  <a:lnTo>
                    <a:pt x="319222" y="99272"/>
                  </a:lnTo>
                  <a:lnTo>
                    <a:pt x="358363" y="76932"/>
                  </a:lnTo>
                  <a:lnTo>
                    <a:pt x="399093" y="57202"/>
                  </a:lnTo>
                  <a:lnTo>
                    <a:pt x="441299" y="40196"/>
                  </a:lnTo>
                  <a:lnTo>
                    <a:pt x="484868" y="26028"/>
                  </a:lnTo>
                  <a:lnTo>
                    <a:pt x="529686" y="14811"/>
                  </a:lnTo>
                  <a:lnTo>
                    <a:pt x="575639" y="6658"/>
                  </a:lnTo>
                  <a:lnTo>
                    <a:pt x="622615" y="1683"/>
                  </a:lnTo>
                  <a:lnTo>
                    <a:pt x="670500" y="0"/>
                  </a:lnTo>
                  <a:lnTo>
                    <a:pt x="718384" y="1683"/>
                  </a:lnTo>
                  <a:lnTo>
                    <a:pt x="765360" y="6658"/>
                  </a:lnTo>
                  <a:lnTo>
                    <a:pt x="811313" y="14811"/>
                  </a:lnTo>
                  <a:lnTo>
                    <a:pt x="856131" y="26028"/>
                  </a:lnTo>
                  <a:lnTo>
                    <a:pt x="899700" y="40196"/>
                  </a:lnTo>
                  <a:lnTo>
                    <a:pt x="941906" y="57202"/>
                  </a:lnTo>
                  <a:lnTo>
                    <a:pt x="982636" y="76932"/>
                  </a:lnTo>
                  <a:lnTo>
                    <a:pt x="1021777" y="99272"/>
                  </a:lnTo>
                  <a:lnTo>
                    <a:pt x="1059215" y="124110"/>
                  </a:lnTo>
                  <a:lnTo>
                    <a:pt x="1094836" y="151331"/>
                  </a:lnTo>
                  <a:lnTo>
                    <a:pt x="1128528" y="180823"/>
                  </a:lnTo>
                  <a:lnTo>
                    <a:pt x="1160176" y="212471"/>
                  </a:lnTo>
                  <a:lnTo>
                    <a:pt x="1189668" y="246163"/>
                  </a:lnTo>
                  <a:lnTo>
                    <a:pt x="1216889" y="281784"/>
                  </a:lnTo>
                  <a:lnTo>
                    <a:pt x="1241727" y="319222"/>
                  </a:lnTo>
                  <a:lnTo>
                    <a:pt x="1264067" y="358363"/>
                  </a:lnTo>
                  <a:lnTo>
                    <a:pt x="1283797" y="399093"/>
                  </a:lnTo>
                  <a:lnTo>
                    <a:pt x="1300803" y="441299"/>
                  </a:lnTo>
                  <a:lnTo>
                    <a:pt x="1314971" y="484868"/>
                  </a:lnTo>
                  <a:lnTo>
                    <a:pt x="1326188" y="529686"/>
                  </a:lnTo>
                  <a:lnTo>
                    <a:pt x="1334341" y="575639"/>
                  </a:lnTo>
                  <a:lnTo>
                    <a:pt x="1339316" y="622615"/>
                  </a:lnTo>
                  <a:lnTo>
                    <a:pt x="1341000" y="670500"/>
                  </a:lnTo>
                  <a:lnTo>
                    <a:pt x="1339316" y="718384"/>
                  </a:lnTo>
                  <a:lnTo>
                    <a:pt x="1334341" y="765360"/>
                  </a:lnTo>
                  <a:lnTo>
                    <a:pt x="1326188" y="811313"/>
                  </a:lnTo>
                  <a:lnTo>
                    <a:pt x="1314971" y="856131"/>
                  </a:lnTo>
                  <a:lnTo>
                    <a:pt x="1300803" y="899700"/>
                  </a:lnTo>
                  <a:lnTo>
                    <a:pt x="1283797" y="941906"/>
                  </a:lnTo>
                  <a:lnTo>
                    <a:pt x="1264067" y="982636"/>
                  </a:lnTo>
                  <a:lnTo>
                    <a:pt x="1241727" y="1021777"/>
                  </a:lnTo>
                  <a:lnTo>
                    <a:pt x="1216889" y="1059215"/>
                  </a:lnTo>
                  <a:lnTo>
                    <a:pt x="1189668" y="1094836"/>
                  </a:lnTo>
                  <a:lnTo>
                    <a:pt x="1160176" y="1128528"/>
                  </a:lnTo>
                  <a:lnTo>
                    <a:pt x="1128528" y="1160176"/>
                  </a:lnTo>
                  <a:lnTo>
                    <a:pt x="1094836" y="1189668"/>
                  </a:lnTo>
                  <a:lnTo>
                    <a:pt x="1059215" y="1216889"/>
                  </a:lnTo>
                  <a:lnTo>
                    <a:pt x="1021777" y="1241727"/>
                  </a:lnTo>
                  <a:lnTo>
                    <a:pt x="982636" y="1264067"/>
                  </a:lnTo>
                  <a:lnTo>
                    <a:pt x="941906" y="1283797"/>
                  </a:lnTo>
                  <a:lnTo>
                    <a:pt x="899700" y="1300803"/>
                  </a:lnTo>
                  <a:lnTo>
                    <a:pt x="856131" y="1314971"/>
                  </a:lnTo>
                  <a:lnTo>
                    <a:pt x="811313" y="1326188"/>
                  </a:lnTo>
                  <a:lnTo>
                    <a:pt x="765360" y="1334341"/>
                  </a:lnTo>
                  <a:lnTo>
                    <a:pt x="718384" y="1339316"/>
                  </a:lnTo>
                  <a:lnTo>
                    <a:pt x="670500" y="1341000"/>
                  </a:lnTo>
                  <a:lnTo>
                    <a:pt x="622615" y="1339316"/>
                  </a:lnTo>
                  <a:lnTo>
                    <a:pt x="575639" y="1334341"/>
                  </a:lnTo>
                  <a:lnTo>
                    <a:pt x="529686" y="1326188"/>
                  </a:lnTo>
                  <a:lnTo>
                    <a:pt x="484868" y="1314971"/>
                  </a:lnTo>
                  <a:lnTo>
                    <a:pt x="441299" y="1300803"/>
                  </a:lnTo>
                  <a:lnTo>
                    <a:pt x="399093" y="1283797"/>
                  </a:lnTo>
                  <a:lnTo>
                    <a:pt x="358363" y="1264067"/>
                  </a:lnTo>
                  <a:lnTo>
                    <a:pt x="319222" y="1241727"/>
                  </a:lnTo>
                  <a:lnTo>
                    <a:pt x="281784" y="1216889"/>
                  </a:lnTo>
                  <a:lnTo>
                    <a:pt x="246163" y="1189668"/>
                  </a:lnTo>
                  <a:lnTo>
                    <a:pt x="212471" y="1160176"/>
                  </a:lnTo>
                  <a:lnTo>
                    <a:pt x="180823" y="1128528"/>
                  </a:lnTo>
                  <a:lnTo>
                    <a:pt x="151331" y="1094836"/>
                  </a:lnTo>
                  <a:lnTo>
                    <a:pt x="124110" y="1059215"/>
                  </a:lnTo>
                  <a:lnTo>
                    <a:pt x="99272" y="1021777"/>
                  </a:lnTo>
                  <a:lnTo>
                    <a:pt x="76932" y="982636"/>
                  </a:lnTo>
                  <a:lnTo>
                    <a:pt x="57202" y="941906"/>
                  </a:lnTo>
                  <a:lnTo>
                    <a:pt x="40196" y="899700"/>
                  </a:lnTo>
                  <a:lnTo>
                    <a:pt x="26028" y="856131"/>
                  </a:lnTo>
                  <a:lnTo>
                    <a:pt x="14811" y="811313"/>
                  </a:lnTo>
                  <a:lnTo>
                    <a:pt x="6658" y="765360"/>
                  </a:lnTo>
                  <a:lnTo>
                    <a:pt x="1683" y="718384"/>
                  </a:lnTo>
                  <a:lnTo>
                    <a:pt x="0" y="670500"/>
                  </a:lnTo>
                  <a:close/>
                </a:path>
              </a:pathLst>
            </a:custGeom>
            <a:ln w="88900">
              <a:solidFill>
                <a:srgbClr val="DDDDDD"/>
              </a:solidFill>
            </a:ln>
          </p:spPr>
          <p:txBody>
            <a:bodyPr wrap="square" lIns="0" tIns="0" rIns="0" bIns="0" rtlCol="0"/>
            <a:lstStyle/>
            <a:p>
              <a:endParaRPr/>
            </a:p>
          </p:txBody>
        </p:sp>
        <p:sp>
          <p:nvSpPr>
            <p:cNvPr id="25" name="object 25"/>
            <p:cNvSpPr/>
            <p:nvPr/>
          </p:nvSpPr>
          <p:spPr>
            <a:xfrm>
              <a:off x="6246186" y="3479293"/>
              <a:ext cx="713105" cy="713105"/>
            </a:xfrm>
            <a:custGeom>
              <a:avLst/>
              <a:gdLst/>
              <a:ahLst/>
              <a:cxnLst/>
              <a:rect l="l" t="t" r="r" b="b"/>
              <a:pathLst>
                <a:path w="713104" h="713104">
                  <a:moveTo>
                    <a:pt x="356412" y="0"/>
                  </a:moveTo>
                  <a:lnTo>
                    <a:pt x="308049" y="3253"/>
                  </a:lnTo>
                  <a:lnTo>
                    <a:pt x="261664" y="12731"/>
                  </a:lnTo>
                  <a:lnTo>
                    <a:pt x="217680" y="28008"/>
                  </a:lnTo>
                  <a:lnTo>
                    <a:pt x="176524" y="48660"/>
                  </a:lnTo>
                  <a:lnTo>
                    <a:pt x="138619" y="74263"/>
                  </a:lnTo>
                  <a:lnTo>
                    <a:pt x="104390" y="104390"/>
                  </a:lnTo>
                  <a:lnTo>
                    <a:pt x="74263"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3" y="574206"/>
                  </a:lnTo>
                  <a:lnTo>
                    <a:pt x="104390" y="608434"/>
                  </a:lnTo>
                  <a:lnTo>
                    <a:pt x="138619" y="638562"/>
                  </a:lnTo>
                  <a:lnTo>
                    <a:pt x="176524" y="664164"/>
                  </a:lnTo>
                  <a:lnTo>
                    <a:pt x="217680" y="684817"/>
                  </a:lnTo>
                  <a:lnTo>
                    <a:pt x="261664" y="700094"/>
                  </a:lnTo>
                  <a:lnTo>
                    <a:pt x="308049" y="709572"/>
                  </a:lnTo>
                  <a:lnTo>
                    <a:pt x="356412" y="712825"/>
                  </a:lnTo>
                  <a:lnTo>
                    <a:pt x="404775" y="709572"/>
                  </a:lnTo>
                  <a:lnTo>
                    <a:pt x="451161" y="700094"/>
                  </a:lnTo>
                  <a:lnTo>
                    <a:pt x="495144" y="684817"/>
                  </a:lnTo>
                  <a:lnTo>
                    <a:pt x="536301" y="664164"/>
                  </a:lnTo>
                  <a:lnTo>
                    <a:pt x="574205" y="638562"/>
                  </a:lnTo>
                  <a:lnTo>
                    <a:pt x="608434" y="608434"/>
                  </a:lnTo>
                  <a:lnTo>
                    <a:pt x="638562" y="574206"/>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555555"/>
            </a:solidFill>
          </p:spPr>
          <p:txBody>
            <a:bodyPr wrap="square" lIns="0" tIns="0" rIns="0" bIns="0" rtlCol="0"/>
            <a:lstStyle/>
            <a:p>
              <a:endParaRPr/>
            </a:p>
          </p:txBody>
        </p:sp>
        <p:sp>
          <p:nvSpPr>
            <p:cNvPr id="26" name="object 26"/>
            <p:cNvSpPr/>
            <p:nvPr/>
          </p:nvSpPr>
          <p:spPr>
            <a:xfrm>
              <a:off x="6495614" y="2419200"/>
              <a:ext cx="713105" cy="713105"/>
            </a:xfrm>
            <a:custGeom>
              <a:avLst/>
              <a:gdLst/>
              <a:ahLst/>
              <a:cxnLst/>
              <a:rect l="l" t="t" r="r" b="b"/>
              <a:pathLst>
                <a:path w="713104" h="713105">
                  <a:moveTo>
                    <a:pt x="356412" y="0"/>
                  </a:moveTo>
                  <a:lnTo>
                    <a:pt x="308049" y="3253"/>
                  </a:lnTo>
                  <a:lnTo>
                    <a:pt x="261663" y="12731"/>
                  </a:lnTo>
                  <a:lnTo>
                    <a:pt x="217680" y="28008"/>
                  </a:lnTo>
                  <a:lnTo>
                    <a:pt x="176523" y="48660"/>
                  </a:lnTo>
                  <a:lnTo>
                    <a:pt x="138619" y="74263"/>
                  </a:lnTo>
                  <a:lnTo>
                    <a:pt x="104390" y="104390"/>
                  </a:lnTo>
                  <a:lnTo>
                    <a:pt x="74262"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2" y="574205"/>
                  </a:lnTo>
                  <a:lnTo>
                    <a:pt x="104390" y="608434"/>
                  </a:lnTo>
                  <a:lnTo>
                    <a:pt x="138619" y="638562"/>
                  </a:lnTo>
                  <a:lnTo>
                    <a:pt x="176523" y="664164"/>
                  </a:lnTo>
                  <a:lnTo>
                    <a:pt x="217680" y="684816"/>
                  </a:lnTo>
                  <a:lnTo>
                    <a:pt x="261663" y="700094"/>
                  </a:lnTo>
                  <a:lnTo>
                    <a:pt x="308049" y="709571"/>
                  </a:lnTo>
                  <a:lnTo>
                    <a:pt x="356412" y="712825"/>
                  </a:lnTo>
                  <a:lnTo>
                    <a:pt x="404775" y="709571"/>
                  </a:lnTo>
                  <a:lnTo>
                    <a:pt x="451161" y="700094"/>
                  </a:lnTo>
                  <a:lnTo>
                    <a:pt x="495144" y="684816"/>
                  </a:lnTo>
                  <a:lnTo>
                    <a:pt x="536301" y="664164"/>
                  </a:lnTo>
                  <a:lnTo>
                    <a:pt x="574205" y="638562"/>
                  </a:lnTo>
                  <a:lnTo>
                    <a:pt x="608434" y="608434"/>
                  </a:lnTo>
                  <a:lnTo>
                    <a:pt x="638562" y="574205"/>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0F3476"/>
            </a:solidFill>
          </p:spPr>
          <p:txBody>
            <a:bodyPr wrap="square" lIns="0" tIns="0" rIns="0" bIns="0" rtlCol="0"/>
            <a:lstStyle/>
            <a:p>
              <a:endParaRPr/>
            </a:p>
          </p:txBody>
        </p:sp>
        <p:sp>
          <p:nvSpPr>
            <p:cNvPr id="27" name="object 27"/>
            <p:cNvSpPr/>
            <p:nvPr/>
          </p:nvSpPr>
          <p:spPr>
            <a:xfrm>
              <a:off x="6246186" y="1359106"/>
              <a:ext cx="713105" cy="713105"/>
            </a:xfrm>
            <a:custGeom>
              <a:avLst/>
              <a:gdLst/>
              <a:ahLst/>
              <a:cxnLst/>
              <a:rect l="l" t="t" r="r" b="b"/>
              <a:pathLst>
                <a:path w="713104" h="713105">
                  <a:moveTo>
                    <a:pt x="356412" y="0"/>
                  </a:moveTo>
                  <a:lnTo>
                    <a:pt x="308049" y="3253"/>
                  </a:lnTo>
                  <a:lnTo>
                    <a:pt x="261664" y="12731"/>
                  </a:lnTo>
                  <a:lnTo>
                    <a:pt x="217680" y="28008"/>
                  </a:lnTo>
                  <a:lnTo>
                    <a:pt x="176524" y="48660"/>
                  </a:lnTo>
                  <a:lnTo>
                    <a:pt x="138619" y="74263"/>
                  </a:lnTo>
                  <a:lnTo>
                    <a:pt x="104390" y="104390"/>
                  </a:lnTo>
                  <a:lnTo>
                    <a:pt x="74263" y="138619"/>
                  </a:lnTo>
                  <a:lnTo>
                    <a:pt x="48660" y="176524"/>
                  </a:lnTo>
                  <a:lnTo>
                    <a:pt x="28008" y="217680"/>
                  </a:lnTo>
                  <a:lnTo>
                    <a:pt x="12731" y="261664"/>
                  </a:lnTo>
                  <a:lnTo>
                    <a:pt x="3253" y="308049"/>
                  </a:lnTo>
                  <a:lnTo>
                    <a:pt x="0" y="356412"/>
                  </a:lnTo>
                  <a:lnTo>
                    <a:pt x="3253" y="404775"/>
                  </a:lnTo>
                  <a:lnTo>
                    <a:pt x="12731" y="451161"/>
                  </a:lnTo>
                  <a:lnTo>
                    <a:pt x="28008" y="495144"/>
                  </a:lnTo>
                  <a:lnTo>
                    <a:pt x="48660" y="536301"/>
                  </a:lnTo>
                  <a:lnTo>
                    <a:pt x="74263" y="574205"/>
                  </a:lnTo>
                  <a:lnTo>
                    <a:pt x="104390" y="608434"/>
                  </a:lnTo>
                  <a:lnTo>
                    <a:pt x="138619" y="638562"/>
                  </a:lnTo>
                  <a:lnTo>
                    <a:pt x="176524" y="664164"/>
                  </a:lnTo>
                  <a:lnTo>
                    <a:pt x="217680" y="684816"/>
                  </a:lnTo>
                  <a:lnTo>
                    <a:pt x="261664" y="700094"/>
                  </a:lnTo>
                  <a:lnTo>
                    <a:pt x="308049" y="709571"/>
                  </a:lnTo>
                  <a:lnTo>
                    <a:pt x="356412" y="712825"/>
                  </a:lnTo>
                  <a:lnTo>
                    <a:pt x="404775" y="709571"/>
                  </a:lnTo>
                  <a:lnTo>
                    <a:pt x="451161" y="700094"/>
                  </a:lnTo>
                  <a:lnTo>
                    <a:pt x="495144" y="684816"/>
                  </a:lnTo>
                  <a:lnTo>
                    <a:pt x="536301" y="664164"/>
                  </a:lnTo>
                  <a:lnTo>
                    <a:pt x="574205" y="638562"/>
                  </a:lnTo>
                  <a:lnTo>
                    <a:pt x="608434" y="608434"/>
                  </a:lnTo>
                  <a:lnTo>
                    <a:pt x="638562" y="574205"/>
                  </a:lnTo>
                  <a:lnTo>
                    <a:pt x="664164" y="536301"/>
                  </a:lnTo>
                  <a:lnTo>
                    <a:pt x="684816" y="495144"/>
                  </a:lnTo>
                  <a:lnTo>
                    <a:pt x="700094" y="451161"/>
                  </a:lnTo>
                  <a:lnTo>
                    <a:pt x="709571" y="404775"/>
                  </a:lnTo>
                  <a:lnTo>
                    <a:pt x="712825" y="356412"/>
                  </a:lnTo>
                  <a:lnTo>
                    <a:pt x="709571" y="308049"/>
                  </a:lnTo>
                  <a:lnTo>
                    <a:pt x="700094" y="261664"/>
                  </a:lnTo>
                  <a:lnTo>
                    <a:pt x="684816" y="217680"/>
                  </a:lnTo>
                  <a:lnTo>
                    <a:pt x="664164" y="176524"/>
                  </a:lnTo>
                  <a:lnTo>
                    <a:pt x="638562" y="138619"/>
                  </a:lnTo>
                  <a:lnTo>
                    <a:pt x="608434" y="104390"/>
                  </a:lnTo>
                  <a:lnTo>
                    <a:pt x="574205" y="74263"/>
                  </a:lnTo>
                  <a:lnTo>
                    <a:pt x="536301" y="48660"/>
                  </a:lnTo>
                  <a:lnTo>
                    <a:pt x="495144" y="28008"/>
                  </a:lnTo>
                  <a:lnTo>
                    <a:pt x="451161" y="12731"/>
                  </a:lnTo>
                  <a:lnTo>
                    <a:pt x="404775" y="3253"/>
                  </a:lnTo>
                  <a:lnTo>
                    <a:pt x="356412" y="0"/>
                  </a:lnTo>
                  <a:close/>
                </a:path>
              </a:pathLst>
            </a:custGeom>
            <a:solidFill>
              <a:srgbClr val="91BFE9"/>
            </a:solidFill>
          </p:spPr>
          <p:txBody>
            <a:bodyPr wrap="square" lIns="0" tIns="0" rIns="0" bIns="0" rtlCol="0"/>
            <a:lstStyle/>
            <a:p>
              <a:endParaRPr/>
            </a:p>
          </p:txBody>
        </p:sp>
      </p:grpSp>
      <p:sp>
        <p:nvSpPr>
          <p:cNvPr id="28" name="object 28"/>
          <p:cNvSpPr txBox="1"/>
          <p:nvPr/>
        </p:nvSpPr>
        <p:spPr>
          <a:xfrm>
            <a:off x="2895600" y="3579367"/>
            <a:ext cx="872490" cy="458470"/>
          </a:xfrm>
          <a:prstGeom prst="rect">
            <a:avLst/>
          </a:prstGeom>
        </p:spPr>
        <p:txBody>
          <a:bodyPr vert="horz" wrap="square" lIns="0" tIns="39370" rIns="0" bIns="0" rtlCol="0">
            <a:spAutoFit/>
          </a:bodyPr>
          <a:lstStyle/>
          <a:p>
            <a:pPr marL="251460" marR="5080" indent="-239395">
              <a:lnSpc>
                <a:spcPts val="1610"/>
              </a:lnSpc>
              <a:spcBef>
                <a:spcPts val="310"/>
              </a:spcBef>
            </a:pPr>
            <a:r>
              <a:rPr sz="1500" b="1" spc="-10" dirty="0">
                <a:latin typeface="Arial"/>
                <a:cs typeface="Arial"/>
              </a:rPr>
              <a:t>Business </a:t>
            </a:r>
            <a:r>
              <a:rPr sz="1500" b="1" spc="-20" dirty="0">
                <a:latin typeface="Arial"/>
                <a:cs typeface="Arial"/>
              </a:rPr>
              <a:t>Unit</a:t>
            </a:r>
            <a:endParaRPr sz="1500" dirty="0">
              <a:latin typeface="Arial"/>
              <a:cs typeface="Arial"/>
            </a:endParaRPr>
          </a:p>
        </p:txBody>
      </p:sp>
      <p:sp>
        <p:nvSpPr>
          <p:cNvPr id="29" name="object 29"/>
          <p:cNvSpPr txBox="1"/>
          <p:nvPr/>
        </p:nvSpPr>
        <p:spPr>
          <a:xfrm>
            <a:off x="4887085" y="3588511"/>
            <a:ext cx="1091565" cy="455295"/>
          </a:xfrm>
          <a:prstGeom prst="rect">
            <a:avLst/>
          </a:prstGeom>
        </p:spPr>
        <p:txBody>
          <a:bodyPr vert="horz" wrap="square" lIns="0" tIns="42545" rIns="0" bIns="0" rtlCol="0">
            <a:spAutoFit/>
          </a:bodyPr>
          <a:lstStyle/>
          <a:p>
            <a:pPr marL="15875" marR="5080" indent="-3175">
              <a:lnSpc>
                <a:spcPts val="1580"/>
              </a:lnSpc>
              <a:spcBef>
                <a:spcPts val="335"/>
              </a:spcBef>
            </a:pPr>
            <a:r>
              <a:rPr sz="1500" b="1" spc="-10" dirty="0">
                <a:latin typeface="Arial"/>
                <a:cs typeface="Arial"/>
              </a:rPr>
              <a:t>Technology Department</a:t>
            </a:r>
            <a:endParaRPr sz="1500">
              <a:latin typeface="Arial"/>
              <a:cs typeface="Arial"/>
            </a:endParaRPr>
          </a:p>
        </p:txBody>
      </p:sp>
      <p:sp>
        <p:nvSpPr>
          <p:cNvPr id="30" name="object 30"/>
          <p:cNvSpPr txBox="1"/>
          <p:nvPr/>
        </p:nvSpPr>
        <p:spPr>
          <a:xfrm>
            <a:off x="7130073" y="1376171"/>
            <a:ext cx="1054100" cy="44005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91BFE9"/>
                </a:solidFill>
                <a:latin typeface="Arial"/>
                <a:cs typeface="Arial"/>
              </a:rPr>
              <a:t>Growth</a:t>
            </a:r>
            <a:endParaRPr sz="1400">
              <a:latin typeface="Arial"/>
              <a:cs typeface="Arial"/>
            </a:endParaRPr>
          </a:p>
          <a:p>
            <a:pPr marL="12700">
              <a:lnSpc>
                <a:spcPct val="100000"/>
              </a:lnSpc>
              <a:spcBef>
                <a:spcPts val="625"/>
              </a:spcBef>
            </a:pPr>
            <a:r>
              <a:rPr sz="800" dirty="0">
                <a:latin typeface="Arial"/>
                <a:cs typeface="Arial"/>
              </a:rPr>
              <a:t>Incremental</a:t>
            </a:r>
            <a:r>
              <a:rPr sz="800" spc="15" dirty="0">
                <a:latin typeface="Arial"/>
                <a:cs typeface="Arial"/>
              </a:rPr>
              <a:t> </a:t>
            </a:r>
            <a:r>
              <a:rPr sz="800" spc="-10" dirty="0">
                <a:latin typeface="Arial"/>
                <a:cs typeface="Arial"/>
              </a:rPr>
              <a:t>innovation</a:t>
            </a:r>
            <a:endParaRPr sz="800">
              <a:latin typeface="Arial"/>
              <a:cs typeface="Arial"/>
            </a:endParaRPr>
          </a:p>
        </p:txBody>
      </p:sp>
      <p:sp>
        <p:nvSpPr>
          <p:cNvPr id="31" name="object 31"/>
          <p:cNvSpPr txBox="1"/>
          <p:nvPr/>
        </p:nvSpPr>
        <p:spPr>
          <a:xfrm>
            <a:off x="7130073" y="1921764"/>
            <a:ext cx="1190625" cy="388620"/>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Next</a:t>
            </a:r>
            <a:r>
              <a:rPr sz="800" spc="10" dirty="0">
                <a:latin typeface="Arial"/>
                <a:cs typeface="Arial"/>
              </a:rPr>
              <a:t> </a:t>
            </a:r>
            <a:r>
              <a:rPr sz="800" dirty="0">
                <a:latin typeface="Arial"/>
                <a:cs typeface="Arial"/>
              </a:rPr>
              <a:t>Generation</a:t>
            </a:r>
            <a:r>
              <a:rPr sz="800" spc="15" dirty="0">
                <a:latin typeface="Arial"/>
                <a:cs typeface="Arial"/>
              </a:rPr>
              <a:t> </a:t>
            </a:r>
            <a:r>
              <a:rPr sz="800" spc="-10" dirty="0">
                <a:latin typeface="Arial"/>
                <a:cs typeface="Arial"/>
              </a:rPr>
              <a:t>products</a:t>
            </a:r>
            <a:endParaRPr sz="800">
              <a:latin typeface="Arial"/>
              <a:cs typeface="Arial"/>
            </a:endParaRPr>
          </a:p>
          <a:p>
            <a:pPr>
              <a:lnSpc>
                <a:spcPct val="100000"/>
              </a:lnSpc>
              <a:spcBef>
                <a:spcPts val="15"/>
              </a:spcBef>
            </a:pPr>
            <a:endParaRPr sz="800">
              <a:latin typeface="Arial"/>
              <a:cs typeface="Arial"/>
            </a:endParaRPr>
          </a:p>
          <a:p>
            <a:pPr marL="12700">
              <a:lnSpc>
                <a:spcPct val="100000"/>
              </a:lnSpc>
            </a:pPr>
            <a:r>
              <a:rPr sz="800" dirty="0">
                <a:latin typeface="Arial"/>
                <a:cs typeface="Arial"/>
              </a:rPr>
              <a:t>Transformational</a:t>
            </a:r>
            <a:r>
              <a:rPr sz="800" spc="10" dirty="0">
                <a:latin typeface="Arial"/>
                <a:cs typeface="Arial"/>
              </a:rPr>
              <a:t> </a:t>
            </a:r>
            <a:r>
              <a:rPr sz="800" spc="-25" dirty="0">
                <a:latin typeface="Arial"/>
                <a:cs typeface="Arial"/>
              </a:rPr>
              <a:t>R&amp;D</a:t>
            </a:r>
            <a:endParaRPr sz="800">
              <a:latin typeface="Arial"/>
              <a:cs typeface="Arial"/>
            </a:endParaRPr>
          </a:p>
        </p:txBody>
      </p:sp>
      <p:sp>
        <p:nvSpPr>
          <p:cNvPr id="32" name="object 32"/>
          <p:cNvSpPr txBox="1"/>
          <p:nvPr/>
        </p:nvSpPr>
        <p:spPr>
          <a:xfrm>
            <a:off x="7130073" y="3585972"/>
            <a:ext cx="932180" cy="671830"/>
          </a:xfrm>
          <a:prstGeom prst="rect">
            <a:avLst/>
          </a:prstGeom>
        </p:spPr>
        <p:txBody>
          <a:bodyPr vert="horz" wrap="square" lIns="0" tIns="26670" rIns="0" bIns="0" rtlCol="0">
            <a:spAutoFit/>
          </a:bodyPr>
          <a:lstStyle/>
          <a:p>
            <a:pPr marL="12700" marR="5080">
              <a:lnSpc>
                <a:spcPts val="1610"/>
              </a:lnSpc>
              <a:spcBef>
                <a:spcPts val="210"/>
              </a:spcBef>
            </a:pPr>
            <a:r>
              <a:rPr sz="1400" b="1" spc="-10" dirty="0">
                <a:solidFill>
                  <a:srgbClr val="555555"/>
                </a:solidFill>
                <a:latin typeface="Arial"/>
                <a:cs typeface="Arial"/>
              </a:rPr>
              <a:t>Supply Assurance</a:t>
            </a:r>
            <a:endParaRPr sz="1400">
              <a:latin typeface="Arial"/>
              <a:cs typeface="Arial"/>
            </a:endParaRPr>
          </a:p>
          <a:p>
            <a:pPr marL="50800">
              <a:lnSpc>
                <a:spcPct val="100000"/>
              </a:lnSpc>
              <a:spcBef>
                <a:spcPts val="795"/>
              </a:spcBef>
            </a:pPr>
            <a:r>
              <a:rPr sz="800" dirty="0">
                <a:latin typeface="Arial"/>
                <a:cs typeface="Arial"/>
              </a:rPr>
              <a:t>Risk</a:t>
            </a:r>
            <a:r>
              <a:rPr sz="800" spc="-20" dirty="0">
                <a:latin typeface="Arial"/>
                <a:cs typeface="Arial"/>
              </a:rPr>
              <a:t> </a:t>
            </a:r>
            <a:r>
              <a:rPr sz="800" spc="-10" dirty="0">
                <a:latin typeface="Arial"/>
                <a:cs typeface="Arial"/>
              </a:rPr>
              <a:t>Mitigation</a:t>
            </a:r>
            <a:endParaRPr sz="800">
              <a:latin typeface="Arial"/>
              <a:cs typeface="Arial"/>
            </a:endParaRPr>
          </a:p>
        </p:txBody>
      </p:sp>
      <p:sp>
        <p:nvSpPr>
          <p:cNvPr id="33" name="object 33"/>
          <p:cNvSpPr txBox="1"/>
          <p:nvPr/>
        </p:nvSpPr>
        <p:spPr>
          <a:xfrm>
            <a:off x="1996659" y="4317966"/>
            <a:ext cx="6525259" cy="506095"/>
          </a:xfrm>
          <a:prstGeom prst="rect">
            <a:avLst/>
          </a:prstGeom>
        </p:spPr>
        <p:txBody>
          <a:bodyPr vert="horz" wrap="square" lIns="0" tIns="57785" rIns="0" bIns="0" rtlCol="0">
            <a:spAutoFit/>
          </a:bodyPr>
          <a:lstStyle/>
          <a:p>
            <a:pPr marR="5080" algn="r">
              <a:lnSpc>
                <a:spcPct val="100000"/>
              </a:lnSpc>
              <a:spcBef>
                <a:spcPts val="455"/>
              </a:spcBef>
            </a:pPr>
            <a:r>
              <a:rPr sz="800" dirty="0">
                <a:latin typeface="Arial"/>
                <a:cs typeface="Arial"/>
              </a:rPr>
              <a:t>Material/Supplier </a:t>
            </a:r>
            <a:r>
              <a:rPr sz="800" spc="-10" dirty="0">
                <a:latin typeface="Arial"/>
                <a:cs typeface="Arial"/>
              </a:rPr>
              <a:t>Substitution</a:t>
            </a:r>
            <a:endParaRPr sz="800">
              <a:latin typeface="Arial"/>
              <a:cs typeface="Arial"/>
            </a:endParaRPr>
          </a:p>
          <a:p>
            <a:pPr marL="12700">
              <a:lnSpc>
                <a:spcPct val="100000"/>
              </a:lnSpc>
              <a:spcBef>
                <a:spcPts val="670"/>
              </a:spcBef>
            </a:pPr>
            <a:r>
              <a:rPr sz="1500" b="1" dirty="0">
                <a:solidFill>
                  <a:srgbClr val="00366C"/>
                </a:solidFill>
                <a:latin typeface="Arial"/>
                <a:cs typeface="Arial"/>
              </a:rPr>
              <a:t>Key</a:t>
            </a:r>
            <a:r>
              <a:rPr sz="1500" b="1" spc="-20" dirty="0">
                <a:solidFill>
                  <a:srgbClr val="00366C"/>
                </a:solidFill>
                <a:latin typeface="Arial"/>
                <a:cs typeface="Arial"/>
              </a:rPr>
              <a:t> </a:t>
            </a:r>
            <a:r>
              <a:rPr sz="1500" b="1" dirty="0">
                <a:solidFill>
                  <a:srgbClr val="00366C"/>
                </a:solidFill>
                <a:latin typeface="Arial"/>
                <a:cs typeface="Arial"/>
              </a:rPr>
              <a:t>success</a:t>
            </a:r>
            <a:r>
              <a:rPr sz="1500" b="1" spc="-10" dirty="0">
                <a:solidFill>
                  <a:srgbClr val="00366C"/>
                </a:solidFill>
                <a:latin typeface="Arial"/>
                <a:cs typeface="Arial"/>
              </a:rPr>
              <a:t> </a:t>
            </a:r>
            <a:r>
              <a:rPr sz="1500" b="1" dirty="0">
                <a:solidFill>
                  <a:srgbClr val="00366C"/>
                </a:solidFill>
                <a:latin typeface="Arial"/>
                <a:cs typeface="Arial"/>
              </a:rPr>
              <a:t>factor: </a:t>
            </a:r>
            <a:r>
              <a:rPr sz="1500" dirty="0">
                <a:solidFill>
                  <a:srgbClr val="00366C"/>
                </a:solidFill>
                <a:latin typeface="Arial"/>
                <a:cs typeface="Arial"/>
              </a:rPr>
              <a:t>Balance</a:t>
            </a:r>
            <a:r>
              <a:rPr sz="1500" spc="-10" dirty="0">
                <a:solidFill>
                  <a:srgbClr val="00366C"/>
                </a:solidFill>
                <a:latin typeface="Arial"/>
                <a:cs typeface="Arial"/>
              </a:rPr>
              <a:t> </a:t>
            </a:r>
            <a:r>
              <a:rPr sz="1500" dirty="0">
                <a:solidFill>
                  <a:srgbClr val="00366C"/>
                </a:solidFill>
                <a:latin typeface="Arial"/>
                <a:cs typeface="Arial"/>
              </a:rPr>
              <a:t>of</a:t>
            </a:r>
            <a:r>
              <a:rPr sz="1500" spc="-15" dirty="0">
                <a:solidFill>
                  <a:srgbClr val="00366C"/>
                </a:solidFill>
                <a:latin typeface="Arial"/>
                <a:cs typeface="Arial"/>
              </a:rPr>
              <a:t> </a:t>
            </a:r>
            <a:r>
              <a:rPr sz="1500" dirty="0">
                <a:solidFill>
                  <a:srgbClr val="00366C"/>
                </a:solidFill>
                <a:latin typeface="Arial"/>
                <a:cs typeface="Arial"/>
              </a:rPr>
              <a:t>short-</a:t>
            </a:r>
            <a:r>
              <a:rPr sz="1500" spc="-5" dirty="0">
                <a:solidFill>
                  <a:srgbClr val="00366C"/>
                </a:solidFill>
                <a:latin typeface="Arial"/>
                <a:cs typeface="Arial"/>
              </a:rPr>
              <a:t> </a:t>
            </a:r>
            <a:r>
              <a:rPr sz="1500" dirty="0">
                <a:solidFill>
                  <a:srgbClr val="00366C"/>
                </a:solidFill>
                <a:latin typeface="Arial"/>
                <a:cs typeface="Arial"/>
              </a:rPr>
              <a:t>and</a:t>
            </a:r>
            <a:r>
              <a:rPr sz="1500" spc="-10" dirty="0">
                <a:solidFill>
                  <a:srgbClr val="00366C"/>
                </a:solidFill>
                <a:latin typeface="Arial"/>
                <a:cs typeface="Arial"/>
              </a:rPr>
              <a:t> </a:t>
            </a:r>
            <a:r>
              <a:rPr sz="1500" dirty="0">
                <a:solidFill>
                  <a:srgbClr val="00366C"/>
                </a:solidFill>
                <a:latin typeface="Arial"/>
                <a:cs typeface="Arial"/>
              </a:rPr>
              <a:t>long-term</a:t>
            </a:r>
            <a:r>
              <a:rPr sz="1500" spc="-5" dirty="0">
                <a:solidFill>
                  <a:srgbClr val="00366C"/>
                </a:solidFill>
                <a:latin typeface="Arial"/>
                <a:cs typeface="Arial"/>
              </a:rPr>
              <a:t> </a:t>
            </a:r>
            <a:r>
              <a:rPr sz="1500" spc="-10" dirty="0">
                <a:solidFill>
                  <a:srgbClr val="00366C"/>
                </a:solidFill>
                <a:latin typeface="Arial"/>
                <a:cs typeface="Arial"/>
              </a:rPr>
              <a:t>priorities</a:t>
            </a:r>
            <a:endParaRPr sz="1500">
              <a:latin typeface="Arial"/>
              <a:cs typeface="Arial"/>
            </a:endParaRPr>
          </a:p>
        </p:txBody>
      </p:sp>
      <p:sp>
        <p:nvSpPr>
          <p:cNvPr id="34" name="object 34"/>
          <p:cNvSpPr txBox="1"/>
          <p:nvPr/>
        </p:nvSpPr>
        <p:spPr>
          <a:xfrm>
            <a:off x="7378572" y="2436876"/>
            <a:ext cx="1049655" cy="4552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F3476"/>
                </a:solidFill>
                <a:latin typeface="Arial"/>
                <a:cs typeface="Arial"/>
              </a:rPr>
              <a:t>Productivity</a:t>
            </a:r>
            <a:endParaRPr sz="1400">
              <a:latin typeface="Arial"/>
              <a:cs typeface="Arial"/>
            </a:endParaRPr>
          </a:p>
          <a:p>
            <a:pPr marL="12700">
              <a:lnSpc>
                <a:spcPct val="100000"/>
              </a:lnSpc>
              <a:spcBef>
                <a:spcPts val="740"/>
              </a:spcBef>
            </a:pPr>
            <a:r>
              <a:rPr sz="800" spc="-10" dirty="0">
                <a:latin typeface="Arial"/>
                <a:cs typeface="Arial"/>
              </a:rPr>
              <a:t>Material/Supplier</a:t>
            </a:r>
            <a:endParaRPr sz="800">
              <a:latin typeface="Arial"/>
              <a:cs typeface="Arial"/>
            </a:endParaRPr>
          </a:p>
        </p:txBody>
      </p:sp>
      <p:sp>
        <p:nvSpPr>
          <p:cNvPr id="35" name="object 35"/>
          <p:cNvSpPr txBox="1"/>
          <p:nvPr/>
        </p:nvSpPr>
        <p:spPr>
          <a:xfrm>
            <a:off x="7378574" y="3000755"/>
            <a:ext cx="560070" cy="147320"/>
          </a:xfrm>
          <a:prstGeom prst="rect">
            <a:avLst/>
          </a:prstGeom>
        </p:spPr>
        <p:txBody>
          <a:bodyPr vert="horz" wrap="square" lIns="0" tIns="12700" rIns="0" bIns="0" rtlCol="0">
            <a:spAutoFit/>
          </a:bodyPr>
          <a:lstStyle/>
          <a:p>
            <a:pPr marL="12700">
              <a:lnSpc>
                <a:spcPct val="100000"/>
              </a:lnSpc>
              <a:spcBef>
                <a:spcPts val="100"/>
              </a:spcBef>
            </a:pPr>
            <a:r>
              <a:rPr sz="800" spc="-10" dirty="0">
                <a:latin typeface="Arial"/>
                <a:cs typeface="Arial"/>
              </a:rPr>
              <a:t>Substitution</a:t>
            </a:r>
            <a:endParaRPr sz="800">
              <a:latin typeface="Arial"/>
              <a:cs typeface="Arial"/>
            </a:endParaRPr>
          </a:p>
        </p:txBody>
      </p:sp>
      <p:sp>
        <p:nvSpPr>
          <p:cNvPr id="36" name="object 36"/>
          <p:cNvSpPr txBox="1"/>
          <p:nvPr/>
        </p:nvSpPr>
        <p:spPr>
          <a:xfrm>
            <a:off x="914400" y="2485644"/>
            <a:ext cx="489584" cy="238760"/>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78C0"/>
                </a:solidFill>
                <a:latin typeface="Arial"/>
                <a:cs typeface="Arial"/>
              </a:rPr>
              <a:t>Profit</a:t>
            </a:r>
            <a:endParaRPr sz="1400" dirty="0">
              <a:latin typeface="Arial"/>
              <a:cs typeface="Arial"/>
            </a:endParaRPr>
          </a:p>
        </p:txBody>
      </p:sp>
      <p:sp>
        <p:nvSpPr>
          <p:cNvPr id="37" name="object 37"/>
          <p:cNvSpPr txBox="1"/>
          <p:nvPr/>
        </p:nvSpPr>
        <p:spPr>
          <a:xfrm>
            <a:off x="838200" y="1376171"/>
            <a:ext cx="763905" cy="238760"/>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4990"/>
                </a:solidFill>
                <a:latin typeface="Arial"/>
                <a:cs typeface="Arial"/>
              </a:rPr>
              <a:t>Revenue</a:t>
            </a:r>
            <a:endParaRPr sz="1400" dirty="0">
              <a:latin typeface="Arial"/>
              <a:cs typeface="Arial"/>
            </a:endParaRPr>
          </a:p>
        </p:txBody>
      </p:sp>
      <p:sp>
        <p:nvSpPr>
          <p:cNvPr id="38" name="object 38"/>
          <p:cNvSpPr txBox="1"/>
          <p:nvPr/>
        </p:nvSpPr>
        <p:spPr>
          <a:xfrm>
            <a:off x="685800" y="3585972"/>
            <a:ext cx="902335" cy="238760"/>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22C65"/>
                </a:solidFill>
                <a:latin typeface="Arial"/>
                <a:cs typeface="Arial"/>
              </a:rPr>
              <a:t>Resilience</a:t>
            </a:r>
            <a:endParaRPr sz="1400" dirty="0">
              <a:latin typeface="Arial"/>
              <a:cs typeface="Arial"/>
            </a:endParaRPr>
          </a:p>
        </p:txBody>
      </p:sp>
      <p:grpSp>
        <p:nvGrpSpPr>
          <p:cNvPr id="39" name="object 39"/>
          <p:cNvGrpSpPr/>
          <p:nvPr/>
        </p:nvGrpSpPr>
        <p:grpSpPr>
          <a:xfrm>
            <a:off x="1600200" y="1432560"/>
            <a:ext cx="2085339" cy="2682240"/>
            <a:chOff x="1895855" y="1432560"/>
            <a:chExt cx="2085339" cy="2682240"/>
          </a:xfrm>
        </p:grpSpPr>
        <p:pic>
          <p:nvPicPr>
            <p:cNvPr id="40" name="object 40"/>
            <p:cNvPicPr/>
            <p:nvPr/>
          </p:nvPicPr>
          <p:blipFill>
            <a:blip r:embed="rId3" cstate="print"/>
            <a:stretch>
              <a:fillRect/>
            </a:stretch>
          </p:blipFill>
          <p:spPr>
            <a:xfrm>
              <a:off x="2136647" y="1432560"/>
              <a:ext cx="573024" cy="573023"/>
            </a:xfrm>
            <a:prstGeom prst="rect">
              <a:avLst/>
            </a:prstGeom>
          </p:spPr>
        </p:pic>
        <p:pic>
          <p:nvPicPr>
            <p:cNvPr id="41" name="object 41"/>
            <p:cNvPicPr/>
            <p:nvPr/>
          </p:nvPicPr>
          <p:blipFill>
            <a:blip r:embed="rId4" cstate="print"/>
            <a:stretch>
              <a:fillRect/>
            </a:stretch>
          </p:blipFill>
          <p:spPr>
            <a:xfrm>
              <a:off x="1895855" y="2471927"/>
              <a:ext cx="585216" cy="585216"/>
            </a:xfrm>
            <a:prstGeom prst="rect">
              <a:avLst/>
            </a:prstGeom>
          </p:spPr>
        </p:pic>
        <p:pic>
          <p:nvPicPr>
            <p:cNvPr id="42" name="object 42"/>
            <p:cNvPicPr/>
            <p:nvPr/>
          </p:nvPicPr>
          <p:blipFill>
            <a:blip r:embed="rId5" cstate="print"/>
            <a:stretch>
              <a:fillRect/>
            </a:stretch>
          </p:blipFill>
          <p:spPr>
            <a:xfrm>
              <a:off x="2170175" y="3557015"/>
              <a:ext cx="554736" cy="557784"/>
            </a:xfrm>
            <a:prstGeom prst="rect">
              <a:avLst/>
            </a:prstGeom>
          </p:spPr>
        </p:pic>
        <p:pic>
          <p:nvPicPr>
            <p:cNvPr id="43" name="object 43"/>
            <p:cNvPicPr/>
            <p:nvPr/>
          </p:nvPicPr>
          <p:blipFill>
            <a:blip r:embed="rId6" cstate="print"/>
            <a:stretch>
              <a:fillRect/>
            </a:stretch>
          </p:blipFill>
          <p:spPr>
            <a:xfrm>
              <a:off x="3291839" y="2444496"/>
              <a:ext cx="688848" cy="688848"/>
            </a:xfrm>
            <a:prstGeom prst="rect">
              <a:avLst/>
            </a:prstGeom>
          </p:spPr>
        </p:pic>
      </p:grpSp>
      <p:grpSp>
        <p:nvGrpSpPr>
          <p:cNvPr id="44" name="object 44"/>
          <p:cNvGrpSpPr/>
          <p:nvPr/>
        </p:nvGrpSpPr>
        <p:grpSpPr>
          <a:xfrm>
            <a:off x="5029200" y="1423416"/>
            <a:ext cx="2136775" cy="2703830"/>
            <a:chOff x="5029200" y="1423416"/>
            <a:chExt cx="2136775" cy="2703830"/>
          </a:xfrm>
        </p:grpSpPr>
        <p:pic>
          <p:nvPicPr>
            <p:cNvPr id="45" name="object 45"/>
            <p:cNvPicPr/>
            <p:nvPr/>
          </p:nvPicPr>
          <p:blipFill>
            <a:blip r:embed="rId7" cstate="print"/>
            <a:stretch>
              <a:fillRect/>
            </a:stretch>
          </p:blipFill>
          <p:spPr>
            <a:xfrm>
              <a:off x="5029200" y="2383536"/>
              <a:ext cx="688848" cy="688848"/>
            </a:xfrm>
            <a:prstGeom prst="rect">
              <a:avLst/>
            </a:prstGeom>
          </p:spPr>
        </p:pic>
        <p:pic>
          <p:nvPicPr>
            <p:cNvPr id="46" name="object 46"/>
            <p:cNvPicPr/>
            <p:nvPr/>
          </p:nvPicPr>
          <p:blipFill>
            <a:blip r:embed="rId8" cstate="print"/>
            <a:stretch>
              <a:fillRect/>
            </a:stretch>
          </p:blipFill>
          <p:spPr>
            <a:xfrm>
              <a:off x="6333744" y="1423416"/>
              <a:ext cx="554735" cy="557784"/>
            </a:xfrm>
            <a:prstGeom prst="rect">
              <a:avLst/>
            </a:prstGeom>
          </p:spPr>
        </p:pic>
        <p:pic>
          <p:nvPicPr>
            <p:cNvPr id="47" name="object 47"/>
            <p:cNvPicPr/>
            <p:nvPr/>
          </p:nvPicPr>
          <p:blipFill>
            <a:blip r:embed="rId9" cstate="print"/>
            <a:stretch>
              <a:fillRect/>
            </a:stretch>
          </p:blipFill>
          <p:spPr>
            <a:xfrm>
              <a:off x="6559296" y="2450591"/>
              <a:ext cx="606551" cy="609600"/>
            </a:xfrm>
            <a:prstGeom prst="rect">
              <a:avLst/>
            </a:prstGeom>
          </p:spPr>
        </p:pic>
        <p:pic>
          <p:nvPicPr>
            <p:cNvPr id="48" name="object 48"/>
            <p:cNvPicPr/>
            <p:nvPr/>
          </p:nvPicPr>
          <p:blipFill>
            <a:blip r:embed="rId10" cstate="print"/>
            <a:stretch>
              <a:fillRect/>
            </a:stretch>
          </p:blipFill>
          <p:spPr>
            <a:xfrm>
              <a:off x="6318503" y="3538727"/>
              <a:ext cx="588264" cy="588263"/>
            </a:xfrm>
            <a:prstGeom prst="rect">
              <a:avLst/>
            </a:prstGeom>
          </p:spPr>
        </p:pic>
      </p:grpSp>
      <p:sp>
        <p:nvSpPr>
          <p:cNvPr id="49" name="object 49"/>
          <p:cNvSpPr txBox="1">
            <a:spLocks noGrp="1"/>
          </p:cNvSpPr>
          <p:nvPr>
            <p:ph type="title"/>
          </p:nvPr>
        </p:nvSpPr>
        <p:spPr>
          <a:prstGeom prst="rect">
            <a:avLst/>
          </a:prstGeom>
        </p:spPr>
        <p:txBody>
          <a:bodyPr vert="horz" wrap="square" lIns="0" tIns="295655" rIns="0" bIns="0" rtlCol="0">
            <a:spAutoFit/>
          </a:bodyPr>
          <a:lstStyle/>
          <a:p>
            <a:pPr marL="1857375">
              <a:lnSpc>
                <a:spcPct val="100000"/>
              </a:lnSpc>
              <a:spcBef>
                <a:spcPts val="100"/>
              </a:spcBef>
            </a:pPr>
            <a:r>
              <a:rPr sz="2100" dirty="0">
                <a:solidFill>
                  <a:srgbClr val="000000"/>
                </a:solidFill>
                <a:latin typeface="Arial"/>
                <a:cs typeface="Arial"/>
              </a:rPr>
              <a:t>Business</a:t>
            </a:r>
            <a:r>
              <a:rPr sz="2100" spc="-55" dirty="0">
                <a:solidFill>
                  <a:srgbClr val="000000"/>
                </a:solidFill>
                <a:latin typeface="Arial"/>
                <a:cs typeface="Arial"/>
              </a:rPr>
              <a:t> </a:t>
            </a:r>
            <a:r>
              <a:rPr sz="2100" dirty="0">
                <a:solidFill>
                  <a:srgbClr val="000000"/>
                </a:solidFill>
                <a:latin typeface="Arial"/>
                <a:cs typeface="Arial"/>
              </a:rPr>
              <a:t>and</a:t>
            </a:r>
            <a:r>
              <a:rPr sz="2100" spc="-40" dirty="0">
                <a:solidFill>
                  <a:srgbClr val="000000"/>
                </a:solidFill>
                <a:latin typeface="Arial"/>
                <a:cs typeface="Arial"/>
              </a:rPr>
              <a:t> </a:t>
            </a:r>
            <a:r>
              <a:rPr sz="2100" dirty="0">
                <a:solidFill>
                  <a:srgbClr val="000000"/>
                </a:solidFill>
                <a:latin typeface="Arial"/>
                <a:cs typeface="Arial"/>
              </a:rPr>
              <a:t>Technology</a:t>
            </a:r>
            <a:r>
              <a:rPr sz="2100" spc="-40" dirty="0">
                <a:solidFill>
                  <a:srgbClr val="000000"/>
                </a:solidFill>
                <a:latin typeface="Arial"/>
                <a:cs typeface="Arial"/>
              </a:rPr>
              <a:t> </a:t>
            </a:r>
            <a:r>
              <a:rPr sz="2100" dirty="0">
                <a:solidFill>
                  <a:srgbClr val="000000"/>
                </a:solidFill>
                <a:latin typeface="Arial"/>
                <a:cs typeface="Arial"/>
              </a:rPr>
              <a:t>Strategic</a:t>
            </a:r>
            <a:r>
              <a:rPr sz="2100" spc="-40" dirty="0">
                <a:solidFill>
                  <a:srgbClr val="000000"/>
                </a:solidFill>
                <a:latin typeface="Arial"/>
                <a:cs typeface="Arial"/>
              </a:rPr>
              <a:t> </a:t>
            </a:r>
            <a:r>
              <a:rPr sz="2100" spc="-10" dirty="0">
                <a:solidFill>
                  <a:srgbClr val="000000"/>
                </a:solidFill>
                <a:latin typeface="Arial"/>
                <a:cs typeface="Arial"/>
              </a:rPr>
              <a:t>Alignment</a:t>
            </a:r>
            <a:endParaRPr sz="2100">
              <a:latin typeface="Arial"/>
              <a:cs typeface="Arial"/>
            </a:endParaRPr>
          </a:p>
        </p:txBody>
      </p:sp>
      <p:sp>
        <p:nvSpPr>
          <p:cNvPr id="51" name="object 51"/>
          <p:cNvSpPr txBox="1"/>
          <p:nvPr/>
        </p:nvSpPr>
        <p:spPr>
          <a:xfrm>
            <a:off x="129426" y="4849019"/>
            <a:ext cx="216535" cy="15367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z="900" spc="-25" dirty="0">
                <a:solidFill>
                  <a:srgbClr val="888888"/>
                </a:solidFill>
                <a:latin typeface="Arial"/>
                <a:cs typeface="Arial"/>
              </a:rPr>
              <a:t>30</a:t>
            </a:fld>
            <a:endParaRPr sz="900">
              <a:latin typeface="Arial"/>
              <a:cs typeface="Arial"/>
            </a:endParaRPr>
          </a:p>
        </p:txBody>
      </p:sp>
      <p:sp>
        <p:nvSpPr>
          <p:cNvPr id="52" name="object 10">
            <a:extLst>
              <a:ext uri="{FF2B5EF4-FFF2-40B4-BE49-F238E27FC236}">
                <a16:creationId xmlns:a16="http://schemas.microsoft.com/office/drawing/2014/main" id="{5DA22F89-9B3E-6946-9B35-20B7C3CBCC59}"/>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30</a:t>
            </a:fld>
            <a:endParaRPr spc="-25" dirty="0">
              <a:latin typeface="Stanley Regular" panose="02050506080406020003" pitchFamily="18" charset="77"/>
            </a:endParaRPr>
          </a:p>
        </p:txBody>
      </p:sp>
      <p:sp>
        <p:nvSpPr>
          <p:cNvPr id="53" name="Rectangle 52">
            <a:extLst>
              <a:ext uri="{FF2B5EF4-FFF2-40B4-BE49-F238E27FC236}">
                <a16:creationId xmlns:a16="http://schemas.microsoft.com/office/drawing/2014/main" id="{B806AE68-392A-6942-9E7D-E976B4460B4F}"/>
              </a:ext>
            </a:extLst>
          </p:cNvPr>
          <p:cNvSpPr/>
          <p:nvPr/>
        </p:nvSpPr>
        <p:spPr>
          <a:xfrm>
            <a:off x="141445" y="4711692"/>
            <a:ext cx="226174" cy="330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535" y="85343"/>
            <a:ext cx="381000" cy="381000"/>
          </a:xfrm>
          <a:prstGeom prst="rect">
            <a:avLst/>
          </a:prstGeom>
        </p:spPr>
      </p:pic>
      <p:sp>
        <p:nvSpPr>
          <p:cNvPr id="3" name="object 3"/>
          <p:cNvSpPr txBox="1">
            <a:spLocks noGrp="1"/>
          </p:cNvSpPr>
          <p:nvPr>
            <p:ph type="title"/>
          </p:nvPr>
        </p:nvSpPr>
        <p:spPr>
          <a:xfrm>
            <a:off x="2230437" y="220471"/>
            <a:ext cx="4684395" cy="638175"/>
          </a:xfrm>
          <a:prstGeom prst="rect">
            <a:avLst/>
          </a:prstGeom>
        </p:spPr>
        <p:txBody>
          <a:bodyPr vert="horz" wrap="square" lIns="0" tIns="45720" rIns="0" bIns="0" rtlCol="0">
            <a:spAutoFit/>
          </a:bodyPr>
          <a:lstStyle/>
          <a:p>
            <a:pPr marL="515620" marR="5080" indent="-503555">
              <a:lnSpc>
                <a:spcPts val="2300"/>
              </a:lnSpc>
              <a:spcBef>
                <a:spcPts val="360"/>
              </a:spcBef>
            </a:pPr>
            <a:r>
              <a:rPr sz="2100" dirty="0">
                <a:solidFill>
                  <a:srgbClr val="000000"/>
                </a:solidFill>
                <a:latin typeface="Arial"/>
                <a:cs typeface="Arial"/>
              </a:rPr>
              <a:t>Technology</a:t>
            </a:r>
            <a:r>
              <a:rPr sz="2100" spc="-55" dirty="0">
                <a:solidFill>
                  <a:srgbClr val="000000"/>
                </a:solidFill>
                <a:latin typeface="Arial"/>
                <a:cs typeface="Arial"/>
              </a:rPr>
              <a:t> </a:t>
            </a:r>
            <a:r>
              <a:rPr sz="2100" dirty="0">
                <a:solidFill>
                  <a:srgbClr val="000000"/>
                </a:solidFill>
                <a:latin typeface="Arial"/>
                <a:cs typeface="Arial"/>
              </a:rPr>
              <a:t>Delivering</a:t>
            </a:r>
            <a:r>
              <a:rPr sz="2100" spc="-50" dirty="0">
                <a:solidFill>
                  <a:srgbClr val="000000"/>
                </a:solidFill>
                <a:latin typeface="Arial"/>
                <a:cs typeface="Arial"/>
              </a:rPr>
              <a:t> </a:t>
            </a:r>
            <a:r>
              <a:rPr sz="2100" dirty="0">
                <a:solidFill>
                  <a:srgbClr val="000000"/>
                </a:solidFill>
                <a:latin typeface="Arial"/>
                <a:cs typeface="Arial"/>
              </a:rPr>
              <a:t>Results</a:t>
            </a:r>
            <a:r>
              <a:rPr sz="2100" spc="-40" dirty="0">
                <a:solidFill>
                  <a:srgbClr val="000000"/>
                </a:solidFill>
                <a:latin typeface="Arial"/>
                <a:cs typeface="Arial"/>
              </a:rPr>
              <a:t> </a:t>
            </a:r>
            <a:r>
              <a:rPr sz="2100" spc="-10" dirty="0">
                <a:solidFill>
                  <a:srgbClr val="000000"/>
                </a:solidFill>
                <a:latin typeface="Arial"/>
                <a:cs typeface="Arial"/>
              </a:rPr>
              <a:t>Through </a:t>
            </a:r>
            <a:r>
              <a:rPr sz="2100" spc="-10" dirty="0">
                <a:solidFill>
                  <a:srgbClr val="007DC7"/>
                </a:solidFill>
                <a:latin typeface="Arial"/>
                <a:cs typeface="Arial"/>
              </a:rPr>
              <a:t>Cross-</a:t>
            </a:r>
            <a:r>
              <a:rPr sz="2100" dirty="0">
                <a:solidFill>
                  <a:srgbClr val="007DC7"/>
                </a:solidFill>
                <a:latin typeface="Arial"/>
                <a:cs typeface="Arial"/>
              </a:rPr>
              <a:t>Functional</a:t>
            </a:r>
            <a:r>
              <a:rPr sz="2100" spc="-20" dirty="0">
                <a:solidFill>
                  <a:srgbClr val="007DC7"/>
                </a:solidFill>
                <a:latin typeface="Arial"/>
                <a:cs typeface="Arial"/>
              </a:rPr>
              <a:t> </a:t>
            </a:r>
            <a:r>
              <a:rPr sz="2100" spc="-10" dirty="0">
                <a:solidFill>
                  <a:srgbClr val="000000"/>
                </a:solidFill>
                <a:latin typeface="Arial"/>
                <a:cs typeface="Arial"/>
              </a:rPr>
              <a:t>Collaboration</a:t>
            </a:r>
            <a:endParaRPr sz="2100">
              <a:latin typeface="Arial"/>
              <a:cs typeface="Arial"/>
            </a:endParaRPr>
          </a:p>
        </p:txBody>
      </p:sp>
      <p:sp>
        <p:nvSpPr>
          <p:cNvPr id="4" name="object 4"/>
          <p:cNvSpPr/>
          <p:nvPr/>
        </p:nvSpPr>
        <p:spPr>
          <a:xfrm>
            <a:off x="1872061" y="2256760"/>
            <a:ext cx="1666875" cy="1442085"/>
          </a:xfrm>
          <a:custGeom>
            <a:avLst/>
            <a:gdLst/>
            <a:ahLst/>
            <a:cxnLst/>
            <a:rect l="l" t="t" r="r" b="b"/>
            <a:pathLst>
              <a:path w="1666875" h="1442085">
                <a:moveTo>
                  <a:pt x="1254560" y="0"/>
                </a:moveTo>
                <a:lnTo>
                  <a:pt x="411838" y="0"/>
                </a:lnTo>
                <a:lnTo>
                  <a:pt x="0" y="720751"/>
                </a:lnTo>
                <a:lnTo>
                  <a:pt x="411838" y="1441500"/>
                </a:lnTo>
                <a:lnTo>
                  <a:pt x="1254560" y="1441500"/>
                </a:lnTo>
                <a:lnTo>
                  <a:pt x="1666397" y="720751"/>
                </a:lnTo>
                <a:lnTo>
                  <a:pt x="1254560" y="0"/>
                </a:lnTo>
                <a:close/>
              </a:path>
            </a:pathLst>
          </a:custGeom>
          <a:solidFill>
            <a:srgbClr val="0078C0"/>
          </a:solidFill>
        </p:spPr>
        <p:txBody>
          <a:bodyPr wrap="square" lIns="0" tIns="0" rIns="0" bIns="0" rtlCol="0"/>
          <a:lstStyle/>
          <a:p>
            <a:endParaRPr/>
          </a:p>
        </p:txBody>
      </p:sp>
      <p:sp>
        <p:nvSpPr>
          <p:cNvPr id="5" name="object 5"/>
          <p:cNvSpPr txBox="1"/>
          <p:nvPr/>
        </p:nvSpPr>
        <p:spPr>
          <a:xfrm>
            <a:off x="2272666" y="2636520"/>
            <a:ext cx="865505" cy="650240"/>
          </a:xfrm>
          <a:prstGeom prst="rect">
            <a:avLst/>
          </a:prstGeom>
        </p:spPr>
        <p:txBody>
          <a:bodyPr vert="horz" wrap="square" lIns="0" tIns="30480" rIns="0" bIns="0" rtlCol="0">
            <a:spAutoFit/>
          </a:bodyPr>
          <a:lstStyle/>
          <a:p>
            <a:pPr marL="12065" marR="5080" algn="ctr">
              <a:lnSpc>
                <a:spcPts val="1200"/>
              </a:lnSpc>
              <a:spcBef>
                <a:spcPts val="240"/>
              </a:spcBef>
            </a:pPr>
            <a:r>
              <a:rPr sz="1100" dirty="0">
                <a:solidFill>
                  <a:srgbClr val="FFFFFF"/>
                </a:solidFill>
                <a:latin typeface="Arial"/>
                <a:cs typeface="Arial"/>
              </a:rPr>
              <a:t>Technology</a:t>
            </a:r>
            <a:r>
              <a:rPr sz="1100" spc="-15" dirty="0">
                <a:solidFill>
                  <a:srgbClr val="FFFFFF"/>
                </a:solidFill>
                <a:latin typeface="Arial"/>
                <a:cs typeface="Arial"/>
              </a:rPr>
              <a:t> </a:t>
            </a:r>
            <a:r>
              <a:rPr sz="1100" spc="-50" dirty="0">
                <a:solidFill>
                  <a:srgbClr val="FFFFFF"/>
                </a:solidFill>
                <a:latin typeface="Arial"/>
                <a:cs typeface="Arial"/>
              </a:rPr>
              <a:t>– </a:t>
            </a:r>
            <a:r>
              <a:rPr sz="1100" spc="-10" dirty="0">
                <a:solidFill>
                  <a:srgbClr val="FFFFFF"/>
                </a:solidFill>
                <a:latin typeface="Arial"/>
                <a:cs typeface="Arial"/>
              </a:rPr>
              <a:t>Product Development </a:t>
            </a:r>
            <a:r>
              <a:rPr sz="1100" dirty="0">
                <a:solidFill>
                  <a:srgbClr val="FFFFFF"/>
                </a:solidFill>
                <a:latin typeface="Arial"/>
                <a:cs typeface="Arial"/>
              </a:rPr>
              <a:t>and</a:t>
            </a:r>
            <a:r>
              <a:rPr sz="1100" spc="-5" dirty="0">
                <a:solidFill>
                  <a:srgbClr val="FFFFFF"/>
                </a:solidFill>
                <a:latin typeface="Arial"/>
                <a:cs typeface="Arial"/>
              </a:rPr>
              <a:t> </a:t>
            </a:r>
            <a:r>
              <a:rPr sz="1100" spc="-25" dirty="0">
                <a:solidFill>
                  <a:srgbClr val="FFFFFF"/>
                </a:solidFill>
                <a:latin typeface="Arial"/>
                <a:cs typeface="Arial"/>
              </a:rPr>
              <a:t>R&amp;D</a:t>
            </a:r>
            <a:endParaRPr sz="1100">
              <a:latin typeface="Arial"/>
              <a:cs typeface="Arial"/>
            </a:endParaRPr>
          </a:p>
        </p:txBody>
      </p:sp>
      <p:grpSp>
        <p:nvGrpSpPr>
          <p:cNvPr id="6" name="object 6"/>
          <p:cNvGrpSpPr/>
          <p:nvPr/>
        </p:nvGrpSpPr>
        <p:grpSpPr>
          <a:xfrm>
            <a:off x="2019211" y="939364"/>
            <a:ext cx="1525270" cy="1194435"/>
            <a:chOff x="2019211" y="939364"/>
            <a:chExt cx="1525270" cy="1194435"/>
          </a:xfrm>
        </p:grpSpPr>
        <p:sp>
          <p:nvSpPr>
            <p:cNvPr id="7" name="object 7"/>
            <p:cNvSpPr/>
            <p:nvPr/>
          </p:nvSpPr>
          <p:spPr>
            <a:xfrm>
              <a:off x="2915546" y="1567099"/>
              <a:ext cx="629285" cy="542290"/>
            </a:xfrm>
            <a:custGeom>
              <a:avLst/>
              <a:gdLst/>
              <a:ahLst/>
              <a:cxnLst/>
              <a:rect l="l" t="t" r="r" b="b"/>
              <a:pathLst>
                <a:path w="629285" h="542289">
                  <a:moveTo>
                    <a:pt x="472166" y="0"/>
                  </a:moveTo>
                  <a:lnTo>
                    <a:pt x="156560" y="0"/>
                  </a:lnTo>
                  <a:lnTo>
                    <a:pt x="0" y="270865"/>
                  </a:lnTo>
                  <a:lnTo>
                    <a:pt x="156560" y="541731"/>
                  </a:lnTo>
                  <a:lnTo>
                    <a:pt x="472166" y="541731"/>
                  </a:lnTo>
                  <a:lnTo>
                    <a:pt x="628727" y="270865"/>
                  </a:lnTo>
                  <a:lnTo>
                    <a:pt x="472166" y="0"/>
                  </a:lnTo>
                  <a:close/>
                </a:path>
              </a:pathLst>
            </a:custGeom>
            <a:solidFill>
              <a:srgbClr val="CACEDB"/>
            </a:solidFill>
          </p:spPr>
          <p:txBody>
            <a:bodyPr wrap="square" lIns="0" tIns="0" rIns="0" bIns="0" rtlCol="0"/>
            <a:lstStyle/>
            <a:p>
              <a:endParaRPr/>
            </a:p>
          </p:txBody>
        </p:sp>
        <p:sp>
          <p:nvSpPr>
            <p:cNvPr id="8" name="object 8"/>
            <p:cNvSpPr/>
            <p:nvPr/>
          </p:nvSpPr>
          <p:spPr>
            <a:xfrm>
              <a:off x="2025561" y="945714"/>
              <a:ext cx="1365885" cy="1181735"/>
            </a:xfrm>
            <a:custGeom>
              <a:avLst/>
              <a:gdLst/>
              <a:ahLst/>
              <a:cxnLst/>
              <a:rect l="l" t="t" r="r" b="b"/>
              <a:pathLst>
                <a:path w="1365885" h="1181735">
                  <a:moveTo>
                    <a:pt x="1028072" y="0"/>
                  </a:moveTo>
                  <a:lnTo>
                    <a:pt x="337527" y="0"/>
                  </a:lnTo>
                  <a:lnTo>
                    <a:pt x="0" y="590703"/>
                  </a:lnTo>
                  <a:lnTo>
                    <a:pt x="337527" y="1181404"/>
                  </a:lnTo>
                  <a:lnTo>
                    <a:pt x="1028072" y="1181404"/>
                  </a:lnTo>
                  <a:lnTo>
                    <a:pt x="1365599" y="590703"/>
                  </a:lnTo>
                  <a:lnTo>
                    <a:pt x="1028072" y="0"/>
                  </a:lnTo>
                  <a:close/>
                </a:path>
              </a:pathLst>
            </a:custGeom>
            <a:solidFill>
              <a:srgbClr val="004990"/>
            </a:solidFill>
          </p:spPr>
          <p:txBody>
            <a:bodyPr wrap="square" lIns="0" tIns="0" rIns="0" bIns="0" rtlCol="0"/>
            <a:lstStyle/>
            <a:p>
              <a:endParaRPr/>
            </a:p>
          </p:txBody>
        </p:sp>
        <p:sp>
          <p:nvSpPr>
            <p:cNvPr id="9" name="object 9"/>
            <p:cNvSpPr/>
            <p:nvPr/>
          </p:nvSpPr>
          <p:spPr>
            <a:xfrm>
              <a:off x="2025561" y="945714"/>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10" name="object 10"/>
          <p:cNvSpPr txBox="1"/>
          <p:nvPr/>
        </p:nvSpPr>
        <p:spPr>
          <a:xfrm>
            <a:off x="2354347" y="1423415"/>
            <a:ext cx="70866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Arial"/>
                <a:cs typeface="Arial"/>
              </a:rPr>
              <a:t>Operations</a:t>
            </a:r>
            <a:endParaRPr sz="1100">
              <a:latin typeface="Arial"/>
              <a:cs typeface="Arial"/>
            </a:endParaRPr>
          </a:p>
        </p:txBody>
      </p:sp>
      <p:grpSp>
        <p:nvGrpSpPr>
          <p:cNvPr id="11" name="object 11"/>
          <p:cNvGrpSpPr/>
          <p:nvPr/>
        </p:nvGrpSpPr>
        <p:grpSpPr>
          <a:xfrm>
            <a:off x="3271625" y="1666007"/>
            <a:ext cx="1378585" cy="1456055"/>
            <a:chOff x="3271625" y="1666007"/>
            <a:chExt cx="1378585" cy="1456055"/>
          </a:xfrm>
        </p:grpSpPr>
        <p:sp>
          <p:nvSpPr>
            <p:cNvPr id="12" name="object 12"/>
            <p:cNvSpPr/>
            <p:nvPr/>
          </p:nvSpPr>
          <p:spPr>
            <a:xfrm>
              <a:off x="3649319" y="2579848"/>
              <a:ext cx="629285" cy="542290"/>
            </a:xfrm>
            <a:custGeom>
              <a:avLst/>
              <a:gdLst/>
              <a:ahLst/>
              <a:cxnLst/>
              <a:rect l="l" t="t" r="r" b="b"/>
              <a:pathLst>
                <a:path w="629285" h="542289">
                  <a:moveTo>
                    <a:pt x="472166" y="0"/>
                  </a:moveTo>
                  <a:lnTo>
                    <a:pt x="156560" y="0"/>
                  </a:lnTo>
                  <a:lnTo>
                    <a:pt x="0" y="270865"/>
                  </a:lnTo>
                  <a:lnTo>
                    <a:pt x="156560" y="541731"/>
                  </a:lnTo>
                  <a:lnTo>
                    <a:pt x="472166" y="541731"/>
                  </a:lnTo>
                  <a:lnTo>
                    <a:pt x="628727" y="270865"/>
                  </a:lnTo>
                  <a:lnTo>
                    <a:pt x="472166" y="0"/>
                  </a:lnTo>
                  <a:close/>
                </a:path>
              </a:pathLst>
            </a:custGeom>
            <a:solidFill>
              <a:srgbClr val="CACEDB"/>
            </a:solidFill>
          </p:spPr>
          <p:txBody>
            <a:bodyPr wrap="square" lIns="0" tIns="0" rIns="0" bIns="0" rtlCol="0"/>
            <a:lstStyle/>
            <a:p>
              <a:endParaRPr/>
            </a:p>
          </p:txBody>
        </p:sp>
        <p:sp>
          <p:nvSpPr>
            <p:cNvPr id="13" name="object 13"/>
            <p:cNvSpPr/>
            <p:nvPr/>
          </p:nvSpPr>
          <p:spPr>
            <a:xfrm>
              <a:off x="3277975" y="1672357"/>
              <a:ext cx="1365885" cy="1181735"/>
            </a:xfrm>
            <a:custGeom>
              <a:avLst/>
              <a:gdLst/>
              <a:ahLst/>
              <a:cxnLst/>
              <a:rect l="l" t="t" r="r" b="b"/>
              <a:pathLst>
                <a:path w="1365885" h="1181735">
                  <a:moveTo>
                    <a:pt x="1028072" y="0"/>
                  </a:moveTo>
                  <a:lnTo>
                    <a:pt x="337526" y="0"/>
                  </a:lnTo>
                  <a:lnTo>
                    <a:pt x="0" y="590703"/>
                  </a:lnTo>
                  <a:lnTo>
                    <a:pt x="337526" y="1181404"/>
                  </a:lnTo>
                  <a:lnTo>
                    <a:pt x="1028072" y="1181404"/>
                  </a:lnTo>
                  <a:lnTo>
                    <a:pt x="1365599" y="590703"/>
                  </a:lnTo>
                  <a:lnTo>
                    <a:pt x="1028072" y="0"/>
                  </a:lnTo>
                  <a:close/>
                </a:path>
              </a:pathLst>
            </a:custGeom>
            <a:solidFill>
              <a:srgbClr val="004990"/>
            </a:solidFill>
          </p:spPr>
          <p:txBody>
            <a:bodyPr wrap="square" lIns="0" tIns="0" rIns="0" bIns="0" rtlCol="0"/>
            <a:lstStyle/>
            <a:p>
              <a:endParaRPr/>
            </a:p>
          </p:txBody>
        </p:sp>
        <p:sp>
          <p:nvSpPr>
            <p:cNvPr id="14" name="object 14"/>
            <p:cNvSpPr/>
            <p:nvPr/>
          </p:nvSpPr>
          <p:spPr>
            <a:xfrm>
              <a:off x="3277975" y="1672357"/>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15" name="object 15"/>
          <p:cNvSpPr txBox="1"/>
          <p:nvPr/>
        </p:nvSpPr>
        <p:spPr>
          <a:xfrm>
            <a:off x="3540881" y="2072639"/>
            <a:ext cx="840740" cy="345440"/>
          </a:xfrm>
          <a:prstGeom prst="rect">
            <a:avLst/>
          </a:prstGeom>
        </p:spPr>
        <p:txBody>
          <a:bodyPr vert="horz" wrap="square" lIns="0" tIns="30480" rIns="0" bIns="0" rtlCol="0">
            <a:spAutoFit/>
          </a:bodyPr>
          <a:lstStyle/>
          <a:p>
            <a:pPr marL="12700" marR="5080" indent="192405">
              <a:lnSpc>
                <a:spcPts val="1200"/>
              </a:lnSpc>
              <a:spcBef>
                <a:spcPts val="240"/>
              </a:spcBef>
            </a:pPr>
            <a:r>
              <a:rPr sz="1100" spc="-10" dirty="0">
                <a:solidFill>
                  <a:srgbClr val="FFFFFF"/>
                </a:solidFill>
                <a:latin typeface="Arial"/>
                <a:cs typeface="Arial"/>
              </a:rPr>
              <a:t>Supply Management</a:t>
            </a:r>
            <a:endParaRPr sz="1100">
              <a:latin typeface="Arial"/>
              <a:cs typeface="Arial"/>
            </a:endParaRPr>
          </a:p>
        </p:txBody>
      </p:sp>
      <p:grpSp>
        <p:nvGrpSpPr>
          <p:cNvPr id="16" name="object 16"/>
          <p:cNvGrpSpPr/>
          <p:nvPr/>
        </p:nvGrpSpPr>
        <p:grpSpPr>
          <a:xfrm>
            <a:off x="3139592" y="3094503"/>
            <a:ext cx="1510665" cy="1194435"/>
            <a:chOff x="3139592" y="3094503"/>
            <a:chExt cx="1510665" cy="1194435"/>
          </a:xfrm>
        </p:grpSpPr>
        <p:sp>
          <p:nvSpPr>
            <p:cNvPr id="17" name="object 17"/>
            <p:cNvSpPr/>
            <p:nvPr/>
          </p:nvSpPr>
          <p:spPr>
            <a:xfrm>
              <a:off x="3139592" y="3723051"/>
              <a:ext cx="629285" cy="542290"/>
            </a:xfrm>
            <a:custGeom>
              <a:avLst/>
              <a:gdLst/>
              <a:ahLst/>
              <a:cxnLst/>
              <a:rect l="l" t="t" r="r" b="b"/>
              <a:pathLst>
                <a:path w="629285" h="542289">
                  <a:moveTo>
                    <a:pt x="472166" y="0"/>
                  </a:moveTo>
                  <a:lnTo>
                    <a:pt x="156560" y="0"/>
                  </a:lnTo>
                  <a:lnTo>
                    <a:pt x="0" y="270865"/>
                  </a:lnTo>
                  <a:lnTo>
                    <a:pt x="156560" y="541730"/>
                  </a:lnTo>
                  <a:lnTo>
                    <a:pt x="472166" y="541730"/>
                  </a:lnTo>
                  <a:lnTo>
                    <a:pt x="628727" y="270865"/>
                  </a:lnTo>
                  <a:lnTo>
                    <a:pt x="472166" y="0"/>
                  </a:lnTo>
                  <a:close/>
                </a:path>
              </a:pathLst>
            </a:custGeom>
            <a:solidFill>
              <a:srgbClr val="CACEDB"/>
            </a:solidFill>
          </p:spPr>
          <p:txBody>
            <a:bodyPr wrap="square" lIns="0" tIns="0" rIns="0" bIns="0" rtlCol="0"/>
            <a:lstStyle/>
            <a:p>
              <a:endParaRPr/>
            </a:p>
          </p:txBody>
        </p:sp>
        <p:sp>
          <p:nvSpPr>
            <p:cNvPr id="18" name="object 18"/>
            <p:cNvSpPr/>
            <p:nvPr/>
          </p:nvSpPr>
          <p:spPr>
            <a:xfrm>
              <a:off x="3277975" y="3100853"/>
              <a:ext cx="1365885" cy="1181735"/>
            </a:xfrm>
            <a:custGeom>
              <a:avLst/>
              <a:gdLst/>
              <a:ahLst/>
              <a:cxnLst/>
              <a:rect l="l" t="t" r="r" b="b"/>
              <a:pathLst>
                <a:path w="1365885" h="1181735">
                  <a:moveTo>
                    <a:pt x="1028072" y="0"/>
                  </a:moveTo>
                  <a:lnTo>
                    <a:pt x="337526" y="0"/>
                  </a:lnTo>
                  <a:lnTo>
                    <a:pt x="0" y="590703"/>
                  </a:lnTo>
                  <a:lnTo>
                    <a:pt x="337526" y="1181404"/>
                  </a:lnTo>
                  <a:lnTo>
                    <a:pt x="1028072" y="1181404"/>
                  </a:lnTo>
                  <a:lnTo>
                    <a:pt x="1365599" y="590703"/>
                  </a:lnTo>
                  <a:lnTo>
                    <a:pt x="1028072" y="0"/>
                  </a:lnTo>
                  <a:close/>
                </a:path>
              </a:pathLst>
            </a:custGeom>
            <a:solidFill>
              <a:srgbClr val="004990"/>
            </a:solidFill>
          </p:spPr>
          <p:txBody>
            <a:bodyPr wrap="square" lIns="0" tIns="0" rIns="0" bIns="0" rtlCol="0"/>
            <a:lstStyle/>
            <a:p>
              <a:endParaRPr/>
            </a:p>
          </p:txBody>
        </p:sp>
        <p:sp>
          <p:nvSpPr>
            <p:cNvPr id="19" name="object 19"/>
            <p:cNvSpPr/>
            <p:nvPr/>
          </p:nvSpPr>
          <p:spPr>
            <a:xfrm>
              <a:off x="3277975" y="3100853"/>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20" name="object 20"/>
          <p:cNvSpPr txBox="1"/>
          <p:nvPr/>
        </p:nvSpPr>
        <p:spPr>
          <a:xfrm>
            <a:off x="3772656" y="3578352"/>
            <a:ext cx="37655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Arial"/>
                <a:cs typeface="Arial"/>
              </a:rPr>
              <a:t>Sales</a:t>
            </a:r>
            <a:endParaRPr sz="1100">
              <a:latin typeface="Arial"/>
              <a:cs typeface="Arial"/>
            </a:endParaRPr>
          </a:p>
        </p:txBody>
      </p:sp>
      <p:grpSp>
        <p:nvGrpSpPr>
          <p:cNvPr id="21" name="object 21"/>
          <p:cNvGrpSpPr/>
          <p:nvPr/>
        </p:nvGrpSpPr>
        <p:grpSpPr>
          <a:xfrm>
            <a:off x="1875161" y="3821959"/>
            <a:ext cx="1530985" cy="1194435"/>
            <a:chOff x="1875161" y="3821959"/>
            <a:chExt cx="1530985" cy="1194435"/>
          </a:xfrm>
        </p:grpSpPr>
        <p:sp>
          <p:nvSpPr>
            <p:cNvPr id="22" name="object 22"/>
            <p:cNvSpPr/>
            <p:nvPr/>
          </p:nvSpPr>
          <p:spPr>
            <a:xfrm>
              <a:off x="1875161" y="3841720"/>
              <a:ext cx="629285" cy="542290"/>
            </a:xfrm>
            <a:custGeom>
              <a:avLst/>
              <a:gdLst/>
              <a:ahLst/>
              <a:cxnLst/>
              <a:rect l="l" t="t" r="r" b="b"/>
              <a:pathLst>
                <a:path w="629285" h="542289">
                  <a:moveTo>
                    <a:pt x="472166" y="0"/>
                  </a:moveTo>
                  <a:lnTo>
                    <a:pt x="156560" y="0"/>
                  </a:lnTo>
                  <a:lnTo>
                    <a:pt x="0" y="270865"/>
                  </a:lnTo>
                  <a:lnTo>
                    <a:pt x="156560" y="541730"/>
                  </a:lnTo>
                  <a:lnTo>
                    <a:pt x="472166" y="541730"/>
                  </a:lnTo>
                  <a:lnTo>
                    <a:pt x="628727" y="270865"/>
                  </a:lnTo>
                  <a:lnTo>
                    <a:pt x="472166" y="0"/>
                  </a:lnTo>
                  <a:close/>
                </a:path>
              </a:pathLst>
            </a:custGeom>
            <a:solidFill>
              <a:srgbClr val="CACEDB"/>
            </a:solidFill>
          </p:spPr>
          <p:txBody>
            <a:bodyPr wrap="square" lIns="0" tIns="0" rIns="0" bIns="0" rtlCol="0"/>
            <a:lstStyle/>
            <a:p>
              <a:endParaRPr/>
            </a:p>
          </p:txBody>
        </p:sp>
        <p:sp>
          <p:nvSpPr>
            <p:cNvPr id="23" name="object 23"/>
            <p:cNvSpPr/>
            <p:nvPr/>
          </p:nvSpPr>
          <p:spPr>
            <a:xfrm>
              <a:off x="2033714" y="3828309"/>
              <a:ext cx="1365885" cy="1181735"/>
            </a:xfrm>
            <a:custGeom>
              <a:avLst/>
              <a:gdLst/>
              <a:ahLst/>
              <a:cxnLst/>
              <a:rect l="l" t="t" r="r" b="b"/>
              <a:pathLst>
                <a:path w="1365885" h="1181735">
                  <a:moveTo>
                    <a:pt x="1028071" y="0"/>
                  </a:moveTo>
                  <a:lnTo>
                    <a:pt x="337526" y="0"/>
                  </a:lnTo>
                  <a:lnTo>
                    <a:pt x="0" y="590703"/>
                  </a:lnTo>
                  <a:lnTo>
                    <a:pt x="337526" y="1181404"/>
                  </a:lnTo>
                  <a:lnTo>
                    <a:pt x="1028071" y="1181404"/>
                  </a:lnTo>
                  <a:lnTo>
                    <a:pt x="1365599" y="590703"/>
                  </a:lnTo>
                  <a:lnTo>
                    <a:pt x="1028071" y="0"/>
                  </a:lnTo>
                  <a:close/>
                </a:path>
              </a:pathLst>
            </a:custGeom>
            <a:solidFill>
              <a:srgbClr val="004990"/>
            </a:solidFill>
          </p:spPr>
          <p:txBody>
            <a:bodyPr wrap="square" lIns="0" tIns="0" rIns="0" bIns="0" rtlCol="0"/>
            <a:lstStyle/>
            <a:p>
              <a:endParaRPr/>
            </a:p>
          </p:txBody>
        </p:sp>
        <p:sp>
          <p:nvSpPr>
            <p:cNvPr id="24" name="object 24"/>
            <p:cNvSpPr/>
            <p:nvPr/>
          </p:nvSpPr>
          <p:spPr>
            <a:xfrm>
              <a:off x="2033714" y="3828309"/>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25" name="object 25"/>
          <p:cNvSpPr txBox="1"/>
          <p:nvPr/>
        </p:nvSpPr>
        <p:spPr>
          <a:xfrm>
            <a:off x="2486325" y="4306823"/>
            <a:ext cx="46037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Arial"/>
                <a:cs typeface="Arial"/>
              </a:rPr>
              <a:t>Quality</a:t>
            </a:r>
            <a:endParaRPr sz="1100">
              <a:latin typeface="Arial"/>
              <a:cs typeface="Arial"/>
            </a:endParaRPr>
          </a:p>
        </p:txBody>
      </p:sp>
      <p:grpSp>
        <p:nvGrpSpPr>
          <p:cNvPr id="26" name="object 26"/>
          <p:cNvGrpSpPr/>
          <p:nvPr/>
        </p:nvGrpSpPr>
        <p:grpSpPr>
          <a:xfrm>
            <a:off x="760981" y="2829378"/>
            <a:ext cx="1378585" cy="1460500"/>
            <a:chOff x="760981" y="2829378"/>
            <a:chExt cx="1378585" cy="1460500"/>
          </a:xfrm>
        </p:grpSpPr>
        <p:sp>
          <p:nvSpPr>
            <p:cNvPr id="27" name="object 27"/>
            <p:cNvSpPr/>
            <p:nvPr/>
          </p:nvSpPr>
          <p:spPr>
            <a:xfrm>
              <a:off x="1129374" y="2829378"/>
              <a:ext cx="629285" cy="542290"/>
            </a:xfrm>
            <a:custGeom>
              <a:avLst/>
              <a:gdLst/>
              <a:ahLst/>
              <a:cxnLst/>
              <a:rect l="l" t="t" r="r" b="b"/>
              <a:pathLst>
                <a:path w="629285" h="542289">
                  <a:moveTo>
                    <a:pt x="472167" y="0"/>
                  </a:moveTo>
                  <a:lnTo>
                    <a:pt x="156560" y="0"/>
                  </a:lnTo>
                  <a:lnTo>
                    <a:pt x="0" y="270866"/>
                  </a:lnTo>
                  <a:lnTo>
                    <a:pt x="156560" y="541731"/>
                  </a:lnTo>
                  <a:lnTo>
                    <a:pt x="472167" y="541731"/>
                  </a:lnTo>
                  <a:lnTo>
                    <a:pt x="628727" y="270866"/>
                  </a:lnTo>
                  <a:lnTo>
                    <a:pt x="472167" y="0"/>
                  </a:lnTo>
                  <a:close/>
                </a:path>
              </a:pathLst>
            </a:custGeom>
            <a:solidFill>
              <a:srgbClr val="CACEDB"/>
            </a:solidFill>
          </p:spPr>
          <p:txBody>
            <a:bodyPr wrap="square" lIns="0" tIns="0" rIns="0" bIns="0" rtlCol="0"/>
            <a:lstStyle/>
            <a:p>
              <a:endParaRPr/>
            </a:p>
          </p:txBody>
        </p:sp>
        <p:sp>
          <p:nvSpPr>
            <p:cNvPr id="28" name="object 28"/>
            <p:cNvSpPr/>
            <p:nvPr/>
          </p:nvSpPr>
          <p:spPr>
            <a:xfrm>
              <a:off x="767331" y="3101666"/>
              <a:ext cx="1365885" cy="1181735"/>
            </a:xfrm>
            <a:custGeom>
              <a:avLst/>
              <a:gdLst/>
              <a:ahLst/>
              <a:cxnLst/>
              <a:rect l="l" t="t" r="r" b="b"/>
              <a:pathLst>
                <a:path w="1365885" h="1181735">
                  <a:moveTo>
                    <a:pt x="1028072" y="0"/>
                  </a:moveTo>
                  <a:lnTo>
                    <a:pt x="337527" y="0"/>
                  </a:lnTo>
                  <a:lnTo>
                    <a:pt x="0" y="590702"/>
                  </a:lnTo>
                  <a:lnTo>
                    <a:pt x="337527" y="1181403"/>
                  </a:lnTo>
                  <a:lnTo>
                    <a:pt x="1028072" y="1181403"/>
                  </a:lnTo>
                  <a:lnTo>
                    <a:pt x="1365600" y="590702"/>
                  </a:lnTo>
                  <a:lnTo>
                    <a:pt x="1028072" y="0"/>
                  </a:lnTo>
                  <a:close/>
                </a:path>
              </a:pathLst>
            </a:custGeom>
            <a:solidFill>
              <a:srgbClr val="004990"/>
            </a:solidFill>
          </p:spPr>
          <p:txBody>
            <a:bodyPr wrap="square" lIns="0" tIns="0" rIns="0" bIns="0" rtlCol="0"/>
            <a:lstStyle/>
            <a:p>
              <a:endParaRPr/>
            </a:p>
          </p:txBody>
        </p:sp>
        <p:sp>
          <p:nvSpPr>
            <p:cNvPr id="29" name="object 29"/>
            <p:cNvSpPr/>
            <p:nvPr/>
          </p:nvSpPr>
          <p:spPr>
            <a:xfrm>
              <a:off x="767331" y="3101666"/>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30" name="object 30"/>
          <p:cNvSpPr txBox="1"/>
          <p:nvPr/>
        </p:nvSpPr>
        <p:spPr>
          <a:xfrm>
            <a:off x="1024682" y="3578352"/>
            <a:ext cx="85090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Arial"/>
                <a:cs typeface="Arial"/>
              </a:rPr>
              <a:t>Sustainability</a:t>
            </a:r>
            <a:endParaRPr sz="1100">
              <a:latin typeface="Arial"/>
              <a:cs typeface="Arial"/>
            </a:endParaRPr>
          </a:p>
        </p:txBody>
      </p:sp>
      <p:grpSp>
        <p:nvGrpSpPr>
          <p:cNvPr id="31" name="object 31"/>
          <p:cNvGrpSpPr/>
          <p:nvPr/>
        </p:nvGrpSpPr>
        <p:grpSpPr>
          <a:xfrm>
            <a:off x="760981" y="1664381"/>
            <a:ext cx="1378585" cy="1194435"/>
            <a:chOff x="760981" y="1664381"/>
            <a:chExt cx="1378585" cy="1194435"/>
          </a:xfrm>
        </p:grpSpPr>
        <p:sp>
          <p:nvSpPr>
            <p:cNvPr id="32" name="object 32"/>
            <p:cNvSpPr/>
            <p:nvPr/>
          </p:nvSpPr>
          <p:spPr>
            <a:xfrm>
              <a:off x="767331" y="1670731"/>
              <a:ext cx="1365885" cy="1181735"/>
            </a:xfrm>
            <a:custGeom>
              <a:avLst/>
              <a:gdLst/>
              <a:ahLst/>
              <a:cxnLst/>
              <a:rect l="l" t="t" r="r" b="b"/>
              <a:pathLst>
                <a:path w="1365885" h="1181735">
                  <a:moveTo>
                    <a:pt x="1028072" y="0"/>
                  </a:moveTo>
                  <a:lnTo>
                    <a:pt x="337527" y="0"/>
                  </a:lnTo>
                  <a:lnTo>
                    <a:pt x="0" y="590702"/>
                  </a:lnTo>
                  <a:lnTo>
                    <a:pt x="337527" y="1181403"/>
                  </a:lnTo>
                  <a:lnTo>
                    <a:pt x="1028072" y="1181403"/>
                  </a:lnTo>
                  <a:lnTo>
                    <a:pt x="1365600" y="590702"/>
                  </a:lnTo>
                  <a:lnTo>
                    <a:pt x="1028072" y="0"/>
                  </a:lnTo>
                  <a:close/>
                </a:path>
              </a:pathLst>
            </a:custGeom>
            <a:solidFill>
              <a:srgbClr val="004990"/>
            </a:solidFill>
          </p:spPr>
          <p:txBody>
            <a:bodyPr wrap="square" lIns="0" tIns="0" rIns="0" bIns="0" rtlCol="0"/>
            <a:lstStyle/>
            <a:p>
              <a:endParaRPr/>
            </a:p>
          </p:txBody>
        </p:sp>
        <p:sp>
          <p:nvSpPr>
            <p:cNvPr id="33" name="object 33"/>
            <p:cNvSpPr/>
            <p:nvPr/>
          </p:nvSpPr>
          <p:spPr>
            <a:xfrm>
              <a:off x="767331" y="1670731"/>
              <a:ext cx="1365885" cy="1181735"/>
            </a:xfrm>
            <a:custGeom>
              <a:avLst/>
              <a:gdLst/>
              <a:ahLst/>
              <a:cxnLst/>
              <a:rect l="l" t="t" r="r" b="b"/>
              <a:pathLst>
                <a:path w="1365885" h="1181735">
                  <a:moveTo>
                    <a:pt x="0" y="590702"/>
                  </a:moveTo>
                  <a:lnTo>
                    <a:pt x="337527" y="0"/>
                  </a:lnTo>
                  <a:lnTo>
                    <a:pt x="1028073" y="0"/>
                  </a:lnTo>
                  <a:lnTo>
                    <a:pt x="1365600" y="590702"/>
                  </a:lnTo>
                  <a:lnTo>
                    <a:pt x="1028073" y="1181404"/>
                  </a:lnTo>
                  <a:lnTo>
                    <a:pt x="337527" y="1181404"/>
                  </a:lnTo>
                  <a:lnTo>
                    <a:pt x="0" y="590702"/>
                  </a:lnTo>
                  <a:close/>
                </a:path>
              </a:pathLst>
            </a:custGeom>
            <a:ln w="12700">
              <a:solidFill>
                <a:srgbClr val="FFFFFF"/>
              </a:solidFill>
            </a:ln>
          </p:spPr>
          <p:txBody>
            <a:bodyPr wrap="square" lIns="0" tIns="0" rIns="0" bIns="0" rtlCol="0"/>
            <a:lstStyle/>
            <a:p>
              <a:endParaRPr/>
            </a:p>
          </p:txBody>
        </p:sp>
      </p:grpSp>
      <p:sp>
        <p:nvSpPr>
          <p:cNvPr id="34" name="object 34"/>
          <p:cNvSpPr txBox="1"/>
          <p:nvPr/>
        </p:nvSpPr>
        <p:spPr>
          <a:xfrm>
            <a:off x="1131044" y="2148839"/>
            <a:ext cx="63817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Arial"/>
                <a:cs typeface="Arial"/>
              </a:rPr>
              <a:t>Marketing</a:t>
            </a:r>
            <a:endParaRPr sz="1100">
              <a:latin typeface="Arial"/>
              <a:cs typeface="Arial"/>
            </a:endParaRPr>
          </a:p>
        </p:txBody>
      </p:sp>
      <p:sp>
        <p:nvSpPr>
          <p:cNvPr id="37" name="object 37"/>
          <p:cNvSpPr txBox="1"/>
          <p:nvPr/>
        </p:nvSpPr>
        <p:spPr>
          <a:xfrm>
            <a:off x="129426" y="4849019"/>
            <a:ext cx="216535" cy="153670"/>
          </a:xfrm>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sz="900" spc="-25" dirty="0">
                <a:solidFill>
                  <a:srgbClr val="888888"/>
                </a:solidFill>
                <a:latin typeface="Arial"/>
                <a:cs typeface="Arial"/>
              </a:rPr>
              <a:t>31</a:t>
            </a:fld>
            <a:endParaRPr sz="900">
              <a:latin typeface="Arial"/>
              <a:cs typeface="Arial"/>
            </a:endParaRPr>
          </a:p>
        </p:txBody>
      </p:sp>
      <p:sp>
        <p:nvSpPr>
          <p:cNvPr id="35" name="object 35"/>
          <p:cNvSpPr txBox="1"/>
          <p:nvPr/>
        </p:nvSpPr>
        <p:spPr>
          <a:xfrm>
            <a:off x="5297165" y="1698751"/>
            <a:ext cx="3084195" cy="2082800"/>
          </a:xfrm>
          <a:prstGeom prst="rect">
            <a:avLst/>
          </a:prstGeom>
        </p:spPr>
        <p:txBody>
          <a:bodyPr vert="horz" wrap="square" lIns="0" tIns="12700" rIns="0" bIns="0" rtlCol="0">
            <a:spAutoFit/>
          </a:bodyPr>
          <a:lstStyle/>
          <a:p>
            <a:pPr marL="260350" indent="-247650">
              <a:lnSpc>
                <a:spcPct val="100000"/>
              </a:lnSpc>
              <a:spcBef>
                <a:spcPts val="100"/>
              </a:spcBef>
              <a:buChar char="·"/>
              <a:tabLst>
                <a:tab pos="259715" algn="l"/>
                <a:tab pos="260350" algn="l"/>
              </a:tabLst>
            </a:pPr>
            <a:r>
              <a:rPr sz="1500" dirty="0">
                <a:solidFill>
                  <a:srgbClr val="002060"/>
                </a:solidFill>
                <a:latin typeface="Calibri"/>
                <a:cs typeface="Calibri"/>
              </a:rPr>
              <a:t>Shared</a:t>
            </a:r>
            <a:r>
              <a:rPr sz="1500" spc="-25" dirty="0">
                <a:solidFill>
                  <a:srgbClr val="002060"/>
                </a:solidFill>
                <a:latin typeface="Calibri"/>
                <a:cs typeface="Calibri"/>
              </a:rPr>
              <a:t> </a:t>
            </a:r>
            <a:r>
              <a:rPr sz="1500" dirty="0">
                <a:solidFill>
                  <a:srgbClr val="002060"/>
                </a:solidFill>
                <a:latin typeface="Calibri"/>
                <a:cs typeface="Calibri"/>
              </a:rPr>
              <a:t>objectives</a:t>
            </a:r>
            <a:r>
              <a:rPr sz="1500" spc="-25" dirty="0">
                <a:solidFill>
                  <a:srgbClr val="002060"/>
                </a:solidFill>
                <a:latin typeface="Calibri"/>
                <a:cs typeface="Calibri"/>
              </a:rPr>
              <a:t> </a:t>
            </a:r>
            <a:r>
              <a:rPr sz="1500" dirty="0">
                <a:solidFill>
                  <a:srgbClr val="002060"/>
                </a:solidFill>
                <a:latin typeface="Calibri"/>
                <a:cs typeface="Calibri"/>
              </a:rPr>
              <a:t>among</a:t>
            </a:r>
            <a:r>
              <a:rPr sz="1500" spc="-25" dirty="0">
                <a:solidFill>
                  <a:srgbClr val="002060"/>
                </a:solidFill>
                <a:latin typeface="Calibri"/>
                <a:cs typeface="Calibri"/>
              </a:rPr>
              <a:t> </a:t>
            </a:r>
            <a:r>
              <a:rPr sz="1500" spc="-10" dirty="0">
                <a:solidFill>
                  <a:srgbClr val="002060"/>
                </a:solidFill>
                <a:latin typeface="Calibri"/>
                <a:cs typeface="Calibri"/>
              </a:rPr>
              <a:t>functions</a:t>
            </a:r>
            <a:endParaRPr sz="1500">
              <a:latin typeface="Calibri"/>
              <a:cs typeface="Calibri"/>
            </a:endParaRPr>
          </a:p>
          <a:p>
            <a:pPr marL="260350" marR="5080" indent="-247650">
              <a:lnSpc>
                <a:spcPct val="100000"/>
              </a:lnSpc>
              <a:buChar char="·"/>
              <a:tabLst>
                <a:tab pos="259715" algn="l"/>
                <a:tab pos="260350" algn="l"/>
              </a:tabLst>
            </a:pPr>
            <a:r>
              <a:rPr sz="1500" dirty="0">
                <a:solidFill>
                  <a:srgbClr val="002060"/>
                </a:solidFill>
                <a:latin typeface="Calibri"/>
                <a:cs typeface="Calibri"/>
              </a:rPr>
              <a:t>Aligned</a:t>
            </a:r>
            <a:r>
              <a:rPr sz="1500" spc="-15" dirty="0">
                <a:solidFill>
                  <a:srgbClr val="002060"/>
                </a:solidFill>
                <a:latin typeface="Calibri"/>
                <a:cs typeface="Calibri"/>
              </a:rPr>
              <a:t> </a:t>
            </a:r>
            <a:r>
              <a:rPr sz="1500" dirty="0">
                <a:solidFill>
                  <a:srgbClr val="002060"/>
                </a:solidFill>
                <a:latin typeface="Calibri"/>
                <a:cs typeface="Calibri"/>
              </a:rPr>
              <a:t>processes</a:t>
            </a:r>
            <a:r>
              <a:rPr sz="1500" spc="-15" dirty="0">
                <a:solidFill>
                  <a:srgbClr val="002060"/>
                </a:solidFill>
                <a:latin typeface="Calibri"/>
                <a:cs typeface="Calibri"/>
              </a:rPr>
              <a:t> </a:t>
            </a:r>
            <a:r>
              <a:rPr sz="1500" dirty="0">
                <a:solidFill>
                  <a:srgbClr val="002060"/>
                </a:solidFill>
                <a:latin typeface="Calibri"/>
                <a:cs typeface="Calibri"/>
              </a:rPr>
              <a:t>to</a:t>
            </a:r>
            <a:r>
              <a:rPr sz="1500" spc="-20" dirty="0">
                <a:solidFill>
                  <a:srgbClr val="002060"/>
                </a:solidFill>
                <a:latin typeface="Calibri"/>
                <a:cs typeface="Calibri"/>
              </a:rPr>
              <a:t> </a:t>
            </a:r>
            <a:r>
              <a:rPr sz="1500" dirty="0">
                <a:solidFill>
                  <a:srgbClr val="002060"/>
                </a:solidFill>
                <a:latin typeface="Calibri"/>
                <a:cs typeface="Calibri"/>
              </a:rPr>
              <a:t>prioritize</a:t>
            </a:r>
            <a:r>
              <a:rPr sz="1500" spc="-5" dirty="0">
                <a:solidFill>
                  <a:srgbClr val="002060"/>
                </a:solidFill>
                <a:latin typeface="Calibri"/>
                <a:cs typeface="Calibri"/>
              </a:rPr>
              <a:t> </a:t>
            </a:r>
            <a:r>
              <a:rPr sz="1500" spc="-20" dirty="0">
                <a:solidFill>
                  <a:srgbClr val="002060"/>
                </a:solidFill>
                <a:latin typeface="Calibri"/>
                <a:cs typeface="Calibri"/>
              </a:rPr>
              <a:t>(and </a:t>
            </a:r>
            <a:r>
              <a:rPr sz="1500" dirty="0">
                <a:solidFill>
                  <a:srgbClr val="002060"/>
                </a:solidFill>
                <a:latin typeface="Calibri"/>
                <a:cs typeface="Calibri"/>
              </a:rPr>
              <a:t>reprioritize),</a:t>
            </a:r>
            <a:r>
              <a:rPr sz="1500" spc="-15" dirty="0">
                <a:solidFill>
                  <a:srgbClr val="002060"/>
                </a:solidFill>
                <a:latin typeface="Calibri"/>
                <a:cs typeface="Calibri"/>
              </a:rPr>
              <a:t> </a:t>
            </a:r>
            <a:r>
              <a:rPr sz="1500" dirty="0">
                <a:solidFill>
                  <a:srgbClr val="002060"/>
                </a:solidFill>
                <a:latin typeface="Calibri"/>
                <a:cs typeface="Calibri"/>
              </a:rPr>
              <a:t>and</a:t>
            </a:r>
            <a:r>
              <a:rPr sz="1500" spc="-10" dirty="0">
                <a:solidFill>
                  <a:srgbClr val="002060"/>
                </a:solidFill>
                <a:latin typeface="Calibri"/>
                <a:cs typeface="Calibri"/>
              </a:rPr>
              <a:t> </a:t>
            </a:r>
            <a:r>
              <a:rPr sz="1500" dirty="0">
                <a:solidFill>
                  <a:srgbClr val="002060"/>
                </a:solidFill>
                <a:latin typeface="Calibri"/>
                <a:cs typeface="Calibri"/>
              </a:rPr>
              <a:t>clearly</a:t>
            </a:r>
            <a:r>
              <a:rPr sz="1500" spc="-20" dirty="0">
                <a:solidFill>
                  <a:srgbClr val="002060"/>
                </a:solidFill>
                <a:latin typeface="Calibri"/>
                <a:cs typeface="Calibri"/>
              </a:rPr>
              <a:t> </a:t>
            </a:r>
            <a:r>
              <a:rPr sz="1500" dirty="0">
                <a:solidFill>
                  <a:srgbClr val="002060"/>
                </a:solidFill>
                <a:latin typeface="Calibri"/>
                <a:cs typeface="Calibri"/>
              </a:rPr>
              <a:t>define</a:t>
            </a:r>
            <a:r>
              <a:rPr sz="1500" spc="-5" dirty="0">
                <a:solidFill>
                  <a:srgbClr val="002060"/>
                </a:solidFill>
                <a:latin typeface="Calibri"/>
                <a:cs typeface="Calibri"/>
              </a:rPr>
              <a:t> </a:t>
            </a:r>
            <a:r>
              <a:rPr sz="1500" spc="-20" dirty="0">
                <a:solidFill>
                  <a:srgbClr val="002060"/>
                </a:solidFill>
                <a:latin typeface="Calibri"/>
                <a:cs typeface="Calibri"/>
              </a:rPr>
              <a:t>roles </a:t>
            </a:r>
            <a:r>
              <a:rPr sz="1500" dirty="0">
                <a:solidFill>
                  <a:srgbClr val="002060"/>
                </a:solidFill>
                <a:latin typeface="Calibri"/>
                <a:cs typeface="Calibri"/>
              </a:rPr>
              <a:t>and</a:t>
            </a:r>
            <a:r>
              <a:rPr sz="1500" spc="-20" dirty="0">
                <a:solidFill>
                  <a:srgbClr val="002060"/>
                </a:solidFill>
                <a:latin typeface="Calibri"/>
                <a:cs typeface="Calibri"/>
              </a:rPr>
              <a:t> </a:t>
            </a:r>
            <a:r>
              <a:rPr sz="1500" spc="-10" dirty="0">
                <a:solidFill>
                  <a:srgbClr val="002060"/>
                </a:solidFill>
                <a:latin typeface="Calibri"/>
                <a:cs typeface="Calibri"/>
              </a:rPr>
              <a:t>responsibilities</a:t>
            </a:r>
            <a:endParaRPr sz="1500">
              <a:latin typeface="Calibri"/>
              <a:cs typeface="Calibri"/>
            </a:endParaRPr>
          </a:p>
          <a:p>
            <a:pPr marL="260350" marR="93345" indent="-247650">
              <a:lnSpc>
                <a:spcPct val="100000"/>
              </a:lnSpc>
              <a:buChar char="·"/>
              <a:tabLst>
                <a:tab pos="259715" algn="l"/>
                <a:tab pos="260350" algn="l"/>
              </a:tabLst>
            </a:pPr>
            <a:r>
              <a:rPr sz="1500" dirty="0">
                <a:solidFill>
                  <a:srgbClr val="002060"/>
                </a:solidFill>
                <a:latin typeface="Calibri"/>
                <a:cs typeface="Calibri"/>
              </a:rPr>
              <a:t>Teamwork,</a:t>
            </a:r>
            <a:r>
              <a:rPr sz="1500" spc="-20" dirty="0">
                <a:solidFill>
                  <a:srgbClr val="002060"/>
                </a:solidFill>
                <a:latin typeface="Calibri"/>
                <a:cs typeface="Calibri"/>
              </a:rPr>
              <a:t> </a:t>
            </a:r>
            <a:r>
              <a:rPr sz="1500" dirty="0">
                <a:solidFill>
                  <a:srgbClr val="002060"/>
                </a:solidFill>
                <a:latin typeface="Calibri"/>
                <a:cs typeface="Calibri"/>
              </a:rPr>
              <a:t>project</a:t>
            </a:r>
            <a:r>
              <a:rPr sz="1500" spc="-20" dirty="0">
                <a:solidFill>
                  <a:srgbClr val="002060"/>
                </a:solidFill>
                <a:latin typeface="Calibri"/>
                <a:cs typeface="Calibri"/>
              </a:rPr>
              <a:t> </a:t>
            </a:r>
            <a:r>
              <a:rPr sz="1500" spc="-10" dirty="0">
                <a:solidFill>
                  <a:srgbClr val="002060"/>
                </a:solidFill>
                <a:latin typeface="Calibri"/>
                <a:cs typeface="Calibri"/>
              </a:rPr>
              <a:t>management, </a:t>
            </a:r>
            <a:r>
              <a:rPr sz="1500" dirty="0">
                <a:solidFill>
                  <a:srgbClr val="002060"/>
                </a:solidFill>
                <a:latin typeface="Calibri"/>
                <a:cs typeface="Calibri"/>
              </a:rPr>
              <a:t>accountability,</a:t>
            </a:r>
            <a:r>
              <a:rPr sz="1500" spc="-30" dirty="0">
                <a:solidFill>
                  <a:srgbClr val="002060"/>
                </a:solidFill>
                <a:latin typeface="Calibri"/>
                <a:cs typeface="Calibri"/>
              </a:rPr>
              <a:t> </a:t>
            </a:r>
            <a:r>
              <a:rPr sz="1500" dirty="0">
                <a:solidFill>
                  <a:srgbClr val="002060"/>
                </a:solidFill>
                <a:latin typeface="Calibri"/>
                <a:cs typeface="Calibri"/>
              </a:rPr>
              <a:t>strategic</a:t>
            </a:r>
            <a:r>
              <a:rPr sz="1500" spc="-30" dirty="0">
                <a:solidFill>
                  <a:srgbClr val="002060"/>
                </a:solidFill>
                <a:latin typeface="Calibri"/>
                <a:cs typeface="Calibri"/>
              </a:rPr>
              <a:t> </a:t>
            </a:r>
            <a:r>
              <a:rPr sz="1500" dirty="0">
                <a:solidFill>
                  <a:srgbClr val="002060"/>
                </a:solidFill>
                <a:latin typeface="Calibri"/>
                <a:cs typeface="Calibri"/>
              </a:rPr>
              <a:t>thinking</a:t>
            </a:r>
            <a:r>
              <a:rPr sz="1500" spc="-30" dirty="0">
                <a:solidFill>
                  <a:srgbClr val="002060"/>
                </a:solidFill>
                <a:latin typeface="Calibri"/>
                <a:cs typeface="Calibri"/>
              </a:rPr>
              <a:t> </a:t>
            </a:r>
            <a:r>
              <a:rPr sz="1500" spc="-25" dirty="0">
                <a:solidFill>
                  <a:srgbClr val="002060"/>
                </a:solidFill>
                <a:latin typeface="Calibri"/>
                <a:cs typeface="Calibri"/>
              </a:rPr>
              <a:t>vs </a:t>
            </a:r>
            <a:r>
              <a:rPr sz="1500" dirty="0">
                <a:solidFill>
                  <a:srgbClr val="002060"/>
                </a:solidFill>
                <a:latin typeface="Calibri"/>
                <a:cs typeface="Calibri"/>
              </a:rPr>
              <a:t>tactical</a:t>
            </a:r>
            <a:r>
              <a:rPr sz="1500" spc="-25" dirty="0">
                <a:solidFill>
                  <a:srgbClr val="002060"/>
                </a:solidFill>
                <a:latin typeface="Calibri"/>
                <a:cs typeface="Calibri"/>
              </a:rPr>
              <a:t> </a:t>
            </a:r>
            <a:r>
              <a:rPr sz="1500" dirty="0">
                <a:solidFill>
                  <a:srgbClr val="002060"/>
                </a:solidFill>
                <a:latin typeface="Calibri"/>
                <a:cs typeface="Calibri"/>
              </a:rPr>
              <a:t>approach</a:t>
            </a:r>
            <a:r>
              <a:rPr sz="1500" spc="-25" dirty="0">
                <a:solidFill>
                  <a:srgbClr val="002060"/>
                </a:solidFill>
                <a:latin typeface="Calibri"/>
                <a:cs typeface="Calibri"/>
              </a:rPr>
              <a:t> </a:t>
            </a:r>
            <a:r>
              <a:rPr sz="1500" dirty="0">
                <a:solidFill>
                  <a:srgbClr val="002060"/>
                </a:solidFill>
                <a:latin typeface="Calibri"/>
                <a:cs typeface="Calibri"/>
              </a:rPr>
              <a:t>to</a:t>
            </a:r>
            <a:r>
              <a:rPr sz="1500" spc="-30" dirty="0">
                <a:solidFill>
                  <a:srgbClr val="002060"/>
                </a:solidFill>
                <a:latin typeface="Calibri"/>
                <a:cs typeface="Calibri"/>
              </a:rPr>
              <a:t> </a:t>
            </a:r>
            <a:r>
              <a:rPr sz="1500" spc="-10" dirty="0">
                <a:solidFill>
                  <a:srgbClr val="002060"/>
                </a:solidFill>
                <a:latin typeface="Calibri"/>
                <a:cs typeface="Calibri"/>
              </a:rPr>
              <a:t>detail</a:t>
            </a:r>
            <a:endParaRPr sz="1500">
              <a:latin typeface="Calibri"/>
              <a:cs typeface="Calibri"/>
            </a:endParaRPr>
          </a:p>
          <a:p>
            <a:pPr marL="260350" marR="101600" indent="-247650">
              <a:lnSpc>
                <a:spcPct val="100000"/>
              </a:lnSpc>
              <a:buChar char="·"/>
              <a:tabLst>
                <a:tab pos="259715" algn="l"/>
                <a:tab pos="260350" algn="l"/>
              </a:tabLst>
            </a:pPr>
            <a:r>
              <a:rPr sz="1500" dirty="0">
                <a:solidFill>
                  <a:srgbClr val="002060"/>
                </a:solidFill>
                <a:latin typeface="Calibri"/>
                <a:cs typeface="Calibri"/>
              </a:rPr>
              <a:t>Flexibility</a:t>
            </a:r>
            <a:r>
              <a:rPr sz="1500" spc="-15" dirty="0">
                <a:solidFill>
                  <a:srgbClr val="002060"/>
                </a:solidFill>
                <a:latin typeface="Calibri"/>
                <a:cs typeface="Calibri"/>
              </a:rPr>
              <a:t> </a:t>
            </a:r>
            <a:r>
              <a:rPr sz="1500" dirty="0">
                <a:solidFill>
                  <a:srgbClr val="002060"/>
                </a:solidFill>
                <a:latin typeface="Calibri"/>
                <a:cs typeface="Calibri"/>
              </a:rPr>
              <a:t>–</a:t>
            </a:r>
            <a:r>
              <a:rPr sz="1500" spc="-5" dirty="0">
                <a:solidFill>
                  <a:srgbClr val="002060"/>
                </a:solidFill>
                <a:latin typeface="Calibri"/>
                <a:cs typeface="Calibri"/>
              </a:rPr>
              <a:t> </a:t>
            </a:r>
            <a:r>
              <a:rPr sz="1500" dirty="0">
                <a:solidFill>
                  <a:srgbClr val="002060"/>
                </a:solidFill>
                <a:latin typeface="Calibri"/>
                <a:cs typeface="Calibri"/>
              </a:rPr>
              <a:t>ready</a:t>
            </a:r>
            <a:r>
              <a:rPr sz="1500" spc="-15" dirty="0">
                <a:solidFill>
                  <a:srgbClr val="002060"/>
                </a:solidFill>
                <a:latin typeface="Calibri"/>
                <a:cs typeface="Calibri"/>
              </a:rPr>
              <a:t> </a:t>
            </a:r>
            <a:r>
              <a:rPr sz="1500" dirty="0">
                <a:solidFill>
                  <a:srgbClr val="002060"/>
                </a:solidFill>
                <a:latin typeface="Calibri"/>
                <a:cs typeface="Calibri"/>
              </a:rPr>
              <a:t>to</a:t>
            </a:r>
            <a:r>
              <a:rPr sz="1500" spc="-15" dirty="0">
                <a:solidFill>
                  <a:srgbClr val="002060"/>
                </a:solidFill>
                <a:latin typeface="Calibri"/>
                <a:cs typeface="Calibri"/>
              </a:rPr>
              <a:t> </a:t>
            </a:r>
            <a:r>
              <a:rPr sz="1500" dirty="0">
                <a:solidFill>
                  <a:srgbClr val="002060"/>
                </a:solidFill>
                <a:latin typeface="Calibri"/>
                <a:cs typeface="Calibri"/>
              </a:rPr>
              <a:t>pivot</a:t>
            </a:r>
            <a:r>
              <a:rPr sz="1500" spc="-5" dirty="0">
                <a:solidFill>
                  <a:srgbClr val="002060"/>
                </a:solidFill>
                <a:latin typeface="Calibri"/>
                <a:cs typeface="Calibri"/>
              </a:rPr>
              <a:t> </a:t>
            </a:r>
            <a:r>
              <a:rPr sz="1500" spc="-10" dirty="0">
                <a:solidFill>
                  <a:srgbClr val="002060"/>
                </a:solidFill>
                <a:latin typeface="Calibri"/>
                <a:cs typeface="Calibri"/>
              </a:rPr>
              <a:t>together </a:t>
            </a:r>
            <a:r>
              <a:rPr sz="1500" dirty="0">
                <a:solidFill>
                  <a:srgbClr val="002060"/>
                </a:solidFill>
                <a:latin typeface="Calibri"/>
                <a:cs typeface="Calibri"/>
              </a:rPr>
              <a:t>in </a:t>
            </a:r>
            <a:r>
              <a:rPr sz="1500" spc="-10" dirty="0">
                <a:solidFill>
                  <a:srgbClr val="002060"/>
                </a:solidFill>
                <a:latin typeface="Calibri"/>
                <a:cs typeface="Calibri"/>
              </a:rPr>
              <a:t>crisis</a:t>
            </a:r>
            <a:endParaRPr sz="1500">
              <a:latin typeface="Calibri"/>
              <a:cs typeface="Calibri"/>
            </a:endParaRPr>
          </a:p>
        </p:txBody>
      </p:sp>
      <p:sp>
        <p:nvSpPr>
          <p:cNvPr id="38" name="object 10">
            <a:extLst>
              <a:ext uri="{FF2B5EF4-FFF2-40B4-BE49-F238E27FC236}">
                <a16:creationId xmlns:a16="http://schemas.microsoft.com/office/drawing/2014/main" id="{C606CA0B-6B80-B54F-85B9-D72AB917BBC4}"/>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31</a:t>
            </a:fld>
            <a:endParaRPr spc="-25" dirty="0">
              <a:latin typeface="Stanley Regular" panose="02050506080406020003" pitchFamily="18" charset="77"/>
            </a:endParaRPr>
          </a:p>
        </p:txBody>
      </p:sp>
      <p:sp>
        <p:nvSpPr>
          <p:cNvPr id="39" name="Rectangle 38">
            <a:extLst>
              <a:ext uri="{FF2B5EF4-FFF2-40B4-BE49-F238E27FC236}">
                <a16:creationId xmlns:a16="http://schemas.microsoft.com/office/drawing/2014/main" id="{8D1EB9AB-77B4-4141-A3AC-B1B8C89E1D37}"/>
              </a:ext>
            </a:extLst>
          </p:cNvPr>
          <p:cNvSpPr/>
          <p:nvPr/>
        </p:nvSpPr>
        <p:spPr>
          <a:xfrm>
            <a:off x="141445" y="4711692"/>
            <a:ext cx="226174" cy="330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535" y="85343"/>
            <a:ext cx="381000" cy="381000"/>
          </a:xfrm>
          <a:prstGeom prst="rect">
            <a:avLst/>
          </a:prstGeom>
        </p:spPr>
      </p:pic>
      <p:sp>
        <p:nvSpPr>
          <p:cNvPr id="3" name="object 3"/>
          <p:cNvSpPr txBox="1">
            <a:spLocks noGrp="1"/>
          </p:cNvSpPr>
          <p:nvPr>
            <p:ph type="title"/>
          </p:nvPr>
        </p:nvSpPr>
        <p:spPr>
          <a:xfrm>
            <a:off x="3427411" y="378967"/>
            <a:ext cx="2289810"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000000"/>
                </a:solidFill>
                <a:latin typeface="Arial"/>
                <a:cs typeface="Arial"/>
              </a:rPr>
              <a:t>Innovation</a:t>
            </a:r>
            <a:r>
              <a:rPr sz="2100" spc="-55" dirty="0">
                <a:solidFill>
                  <a:srgbClr val="000000"/>
                </a:solidFill>
                <a:latin typeface="Arial"/>
                <a:cs typeface="Arial"/>
              </a:rPr>
              <a:t> </a:t>
            </a:r>
            <a:r>
              <a:rPr sz="2100" spc="-10" dirty="0">
                <a:solidFill>
                  <a:srgbClr val="007DC7"/>
                </a:solidFill>
                <a:latin typeface="Arial"/>
                <a:cs typeface="Arial"/>
              </a:rPr>
              <a:t>Process</a:t>
            </a:r>
            <a:endParaRPr sz="2100">
              <a:latin typeface="Arial"/>
              <a:cs typeface="Arial"/>
            </a:endParaRPr>
          </a:p>
        </p:txBody>
      </p:sp>
      <p:sp>
        <p:nvSpPr>
          <p:cNvPr id="4" name="object 4"/>
          <p:cNvSpPr txBox="1"/>
          <p:nvPr/>
        </p:nvSpPr>
        <p:spPr>
          <a:xfrm>
            <a:off x="739443" y="1144015"/>
            <a:ext cx="1840230" cy="1465580"/>
          </a:xfrm>
          <a:prstGeom prst="rect">
            <a:avLst/>
          </a:prstGeom>
        </p:spPr>
        <p:txBody>
          <a:bodyPr vert="horz" wrap="square" lIns="0" tIns="12700" rIns="0" bIns="0" rtlCol="0">
            <a:spAutoFit/>
          </a:bodyPr>
          <a:lstStyle/>
          <a:p>
            <a:pPr marL="12700" marR="455295">
              <a:lnSpc>
                <a:spcPct val="100000"/>
              </a:lnSpc>
              <a:spcBef>
                <a:spcPts val="100"/>
              </a:spcBef>
            </a:pPr>
            <a:r>
              <a:rPr sz="1500" b="1" dirty="0">
                <a:solidFill>
                  <a:srgbClr val="0078C0"/>
                </a:solidFill>
                <a:latin typeface="Arial"/>
                <a:cs typeface="Arial"/>
              </a:rPr>
              <a:t>New</a:t>
            </a:r>
            <a:r>
              <a:rPr sz="1500" b="1" spc="-10" dirty="0">
                <a:solidFill>
                  <a:srgbClr val="0078C0"/>
                </a:solidFill>
                <a:latin typeface="Arial"/>
                <a:cs typeface="Arial"/>
              </a:rPr>
              <a:t> foresights </a:t>
            </a:r>
            <a:r>
              <a:rPr sz="1500" b="1" dirty="0">
                <a:solidFill>
                  <a:srgbClr val="0078C0"/>
                </a:solidFill>
                <a:latin typeface="Arial"/>
                <a:cs typeface="Arial"/>
              </a:rPr>
              <a:t>and</a:t>
            </a:r>
            <a:r>
              <a:rPr sz="1500" b="1" spc="-15" dirty="0">
                <a:solidFill>
                  <a:srgbClr val="0078C0"/>
                </a:solidFill>
                <a:latin typeface="Arial"/>
                <a:cs typeface="Arial"/>
              </a:rPr>
              <a:t> </a:t>
            </a:r>
            <a:r>
              <a:rPr sz="1500" b="1" spc="-10" dirty="0">
                <a:solidFill>
                  <a:srgbClr val="0078C0"/>
                </a:solidFill>
                <a:latin typeface="Arial"/>
                <a:cs typeface="Arial"/>
              </a:rPr>
              <a:t>insights</a:t>
            </a:r>
            <a:endParaRPr sz="1500">
              <a:latin typeface="Arial"/>
              <a:cs typeface="Arial"/>
            </a:endParaRPr>
          </a:p>
          <a:p>
            <a:pPr marL="12700" marR="654050">
              <a:lnSpc>
                <a:spcPct val="125000"/>
              </a:lnSpc>
              <a:spcBef>
                <a:spcPts val="540"/>
              </a:spcBef>
            </a:pPr>
            <a:r>
              <a:rPr sz="1200" dirty="0">
                <a:latin typeface="Arial"/>
                <a:cs typeface="Arial"/>
              </a:rPr>
              <a:t>Society</a:t>
            </a:r>
            <a:r>
              <a:rPr sz="1200" spc="-20" dirty="0">
                <a:latin typeface="Arial"/>
                <a:cs typeface="Arial"/>
              </a:rPr>
              <a:t> </a:t>
            </a:r>
            <a:r>
              <a:rPr sz="1200" spc="-10" dirty="0">
                <a:latin typeface="Arial"/>
                <a:cs typeface="Arial"/>
              </a:rPr>
              <a:t>problems Regulations</a:t>
            </a:r>
            <a:endParaRPr sz="1200">
              <a:latin typeface="Arial"/>
              <a:cs typeface="Arial"/>
            </a:endParaRPr>
          </a:p>
          <a:p>
            <a:pPr marL="12700" marR="5080">
              <a:lnSpc>
                <a:spcPct val="125000"/>
              </a:lnSpc>
            </a:pPr>
            <a:r>
              <a:rPr sz="1200" dirty="0">
                <a:latin typeface="Arial"/>
                <a:cs typeface="Arial"/>
              </a:rPr>
              <a:t>Technology</a:t>
            </a:r>
            <a:r>
              <a:rPr sz="1200" spc="-35" dirty="0">
                <a:latin typeface="Arial"/>
                <a:cs typeface="Arial"/>
              </a:rPr>
              <a:t> </a:t>
            </a:r>
            <a:r>
              <a:rPr sz="1200" spc="-10" dirty="0">
                <a:latin typeface="Arial"/>
                <a:cs typeface="Arial"/>
              </a:rPr>
              <a:t>advancements </a:t>
            </a:r>
            <a:r>
              <a:rPr sz="1200" dirty="0">
                <a:latin typeface="Arial"/>
                <a:cs typeface="Arial"/>
              </a:rPr>
              <a:t>Strengths</a:t>
            </a:r>
            <a:r>
              <a:rPr sz="1200" spc="-20" dirty="0">
                <a:latin typeface="Arial"/>
                <a:cs typeface="Arial"/>
              </a:rPr>
              <a:t> </a:t>
            </a:r>
            <a:r>
              <a:rPr sz="1200" dirty="0">
                <a:latin typeface="Arial"/>
                <a:cs typeface="Arial"/>
              </a:rPr>
              <a:t>and</a:t>
            </a:r>
            <a:r>
              <a:rPr sz="1200" spc="-20" dirty="0">
                <a:latin typeface="Arial"/>
                <a:cs typeface="Arial"/>
              </a:rPr>
              <a:t> </a:t>
            </a:r>
            <a:r>
              <a:rPr sz="1200" spc="-10" dirty="0">
                <a:latin typeface="Arial"/>
                <a:cs typeface="Arial"/>
              </a:rPr>
              <a:t>capabilities</a:t>
            </a:r>
            <a:endParaRPr sz="1200">
              <a:latin typeface="Arial"/>
              <a:cs typeface="Arial"/>
            </a:endParaRPr>
          </a:p>
        </p:txBody>
      </p:sp>
      <p:sp>
        <p:nvSpPr>
          <p:cNvPr id="5" name="object 5"/>
          <p:cNvSpPr txBox="1"/>
          <p:nvPr/>
        </p:nvSpPr>
        <p:spPr>
          <a:xfrm>
            <a:off x="751335" y="3064255"/>
            <a:ext cx="2009775" cy="977900"/>
          </a:xfrm>
          <a:prstGeom prst="rect">
            <a:avLst/>
          </a:prstGeom>
        </p:spPr>
        <p:txBody>
          <a:bodyPr vert="horz" wrap="square" lIns="0" tIns="12700" rIns="0" bIns="0" rtlCol="0">
            <a:spAutoFit/>
          </a:bodyPr>
          <a:lstStyle/>
          <a:p>
            <a:pPr marL="29845" marR="438784">
              <a:lnSpc>
                <a:spcPct val="100000"/>
              </a:lnSpc>
              <a:spcBef>
                <a:spcPts val="100"/>
              </a:spcBef>
            </a:pPr>
            <a:r>
              <a:rPr sz="1500" b="1" dirty="0">
                <a:solidFill>
                  <a:srgbClr val="222C65"/>
                </a:solidFill>
                <a:latin typeface="Arial"/>
                <a:cs typeface="Arial"/>
              </a:rPr>
              <a:t>New</a:t>
            </a:r>
            <a:r>
              <a:rPr sz="1500" b="1" spc="-10" dirty="0">
                <a:solidFill>
                  <a:srgbClr val="222C65"/>
                </a:solidFill>
                <a:latin typeface="Arial"/>
                <a:cs typeface="Arial"/>
              </a:rPr>
              <a:t> problems, </a:t>
            </a:r>
            <a:r>
              <a:rPr sz="1500" b="1" dirty="0">
                <a:solidFill>
                  <a:srgbClr val="222C65"/>
                </a:solidFill>
                <a:latin typeface="Arial"/>
                <a:cs typeface="Arial"/>
              </a:rPr>
              <a:t>wants</a:t>
            </a:r>
            <a:r>
              <a:rPr sz="1500" b="1" spc="-15" dirty="0">
                <a:solidFill>
                  <a:srgbClr val="222C65"/>
                </a:solidFill>
                <a:latin typeface="Arial"/>
                <a:cs typeface="Arial"/>
              </a:rPr>
              <a:t> </a:t>
            </a:r>
            <a:r>
              <a:rPr sz="1500" b="1" dirty="0">
                <a:solidFill>
                  <a:srgbClr val="222C65"/>
                </a:solidFill>
                <a:latin typeface="Arial"/>
                <a:cs typeface="Arial"/>
              </a:rPr>
              <a:t>and</a:t>
            </a:r>
            <a:r>
              <a:rPr sz="1500" b="1" spc="-15" dirty="0">
                <a:solidFill>
                  <a:srgbClr val="222C65"/>
                </a:solidFill>
                <a:latin typeface="Arial"/>
                <a:cs typeface="Arial"/>
              </a:rPr>
              <a:t> </a:t>
            </a:r>
            <a:r>
              <a:rPr sz="1500" b="1" spc="-10" dirty="0">
                <a:solidFill>
                  <a:srgbClr val="222C65"/>
                </a:solidFill>
                <a:latin typeface="Arial"/>
                <a:cs typeface="Arial"/>
              </a:rPr>
              <a:t>needs</a:t>
            </a:r>
            <a:endParaRPr sz="1500">
              <a:latin typeface="Arial"/>
              <a:cs typeface="Arial"/>
            </a:endParaRPr>
          </a:p>
          <a:p>
            <a:pPr marL="12700" marR="5080">
              <a:lnSpc>
                <a:spcPct val="125000"/>
              </a:lnSpc>
              <a:spcBef>
                <a:spcPts val="300"/>
              </a:spcBef>
            </a:pPr>
            <a:r>
              <a:rPr sz="1200" dirty="0">
                <a:latin typeface="Arial"/>
                <a:cs typeface="Arial"/>
              </a:rPr>
              <a:t>Technology</a:t>
            </a:r>
            <a:r>
              <a:rPr sz="1200" spc="-35" dirty="0">
                <a:latin typeface="Arial"/>
                <a:cs typeface="Arial"/>
              </a:rPr>
              <a:t> </a:t>
            </a:r>
            <a:r>
              <a:rPr sz="1200" spc="-10" dirty="0">
                <a:latin typeface="Arial"/>
                <a:cs typeface="Arial"/>
              </a:rPr>
              <a:t>roadmaps </a:t>
            </a:r>
            <a:r>
              <a:rPr sz="1200" dirty="0">
                <a:latin typeface="Arial"/>
                <a:cs typeface="Arial"/>
              </a:rPr>
              <a:t>Portfolio</a:t>
            </a:r>
            <a:r>
              <a:rPr sz="1200" spc="-30" dirty="0">
                <a:latin typeface="Arial"/>
                <a:cs typeface="Arial"/>
              </a:rPr>
              <a:t> </a:t>
            </a:r>
            <a:r>
              <a:rPr sz="1200" dirty="0">
                <a:latin typeface="Arial"/>
                <a:cs typeface="Arial"/>
              </a:rPr>
              <a:t>project</a:t>
            </a:r>
            <a:r>
              <a:rPr sz="1200" spc="-15" dirty="0">
                <a:latin typeface="Arial"/>
                <a:cs typeface="Arial"/>
              </a:rPr>
              <a:t> </a:t>
            </a:r>
            <a:r>
              <a:rPr sz="1200" spc="-10" dirty="0">
                <a:latin typeface="Arial"/>
                <a:cs typeface="Arial"/>
              </a:rPr>
              <a:t>management</a:t>
            </a:r>
            <a:endParaRPr sz="1200">
              <a:latin typeface="Arial"/>
              <a:cs typeface="Arial"/>
            </a:endParaRPr>
          </a:p>
        </p:txBody>
      </p:sp>
      <p:sp>
        <p:nvSpPr>
          <p:cNvPr id="6" name="object 6"/>
          <p:cNvSpPr txBox="1"/>
          <p:nvPr/>
        </p:nvSpPr>
        <p:spPr>
          <a:xfrm>
            <a:off x="6809702" y="1442720"/>
            <a:ext cx="1109980" cy="1004569"/>
          </a:xfrm>
          <a:prstGeom prst="rect">
            <a:avLst/>
          </a:prstGeom>
        </p:spPr>
        <p:txBody>
          <a:bodyPr vert="horz" wrap="square" lIns="0" tIns="12700" rIns="0" bIns="0" rtlCol="0">
            <a:spAutoFit/>
          </a:bodyPr>
          <a:lstStyle/>
          <a:p>
            <a:pPr marL="411480" marR="43815" indent="-230504" algn="r">
              <a:lnSpc>
                <a:spcPct val="100000"/>
              </a:lnSpc>
              <a:spcBef>
                <a:spcPts val="100"/>
              </a:spcBef>
            </a:pPr>
            <a:r>
              <a:rPr sz="1500" b="1" dirty="0">
                <a:solidFill>
                  <a:srgbClr val="004990"/>
                </a:solidFill>
                <a:latin typeface="Arial"/>
                <a:cs typeface="Arial"/>
              </a:rPr>
              <a:t>Grow</a:t>
            </a:r>
            <a:r>
              <a:rPr sz="1500" b="1" spc="-20" dirty="0">
                <a:solidFill>
                  <a:srgbClr val="004990"/>
                </a:solidFill>
                <a:latin typeface="Arial"/>
                <a:cs typeface="Arial"/>
              </a:rPr>
              <a:t> </a:t>
            </a:r>
            <a:r>
              <a:rPr sz="1500" b="1" spc="-25" dirty="0">
                <a:solidFill>
                  <a:srgbClr val="004990"/>
                </a:solidFill>
                <a:latin typeface="Arial"/>
                <a:cs typeface="Arial"/>
              </a:rPr>
              <a:t>and </a:t>
            </a:r>
            <a:r>
              <a:rPr sz="1500" b="1" spc="-10" dirty="0">
                <a:solidFill>
                  <a:srgbClr val="004990"/>
                </a:solidFill>
                <a:latin typeface="Arial"/>
                <a:cs typeface="Arial"/>
              </a:rPr>
              <a:t>Defend</a:t>
            </a:r>
            <a:endParaRPr sz="1500">
              <a:latin typeface="Arial"/>
              <a:cs typeface="Arial"/>
            </a:endParaRPr>
          </a:p>
          <a:p>
            <a:pPr marL="41275" marR="5080" indent="-28575" algn="r">
              <a:lnSpc>
                <a:spcPct val="112900"/>
              </a:lnSpc>
              <a:spcBef>
                <a:spcPts val="315"/>
              </a:spcBef>
            </a:pPr>
            <a:r>
              <a:rPr sz="1400" dirty="0">
                <a:latin typeface="Arial"/>
                <a:cs typeface="Arial"/>
              </a:rPr>
              <a:t>New</a:t>
            </a:r>
            <a:r>
              <a:rPr sz="1400" spc="-5" dirty="0">
                <a:latin typeface="Arial"/>
                <a:cs typeface="Arial"/>
              </a:rPr>
              <a:t> </a:t>
            </a:r>
            <a:r>
              <a:rPr sz="1400" spc="-10" dirty="0">
                <a:latin typeface="Arial"/>
                <a:cs typeface="Arial"/>
              </a:rPr>
              <a:t>products </a:t>
            </a:r>
            <a:r>
              <a:rPr sz="1400" dirty="0">
                <a:latin typeface="Arial"/>
                <a:cs typeface="Arial"/>
              </a:rPr>
              <a:t>New</a:t>
            </a:r>
            <a:r>
              <a:rPr sz="1400" spc="-5" dirty="0">
                <a:latin typeface="Arial"/>
                <a:cs typeface="Arial"/>
              </a:rPr>
              <a:t> </a:t>
            </a:r>
            <a:r>
              <a:rPr sz="1400" spc="-10" dirty="0">
                <a:latin typeface="Arial"/>
                <a:cs typeface="Arial"/>
              </a:rPr>
              <a:t>services</a:t>
            </a:r>
            <a:endParaRPr sz="1400">
              <a:latin typeface="Arial"/>
              <a:cs typeface="Arial"/>
            </a:endParaRPr>
          </a:p>
        </p:txBody>
      </p:sp>
      <p:sp>
        <p:nvSpPr>
          <p:cNvPr id="7" name="object 7"/>
          <p:cNvSpPr txBox="1"/>
          <p:nvPr/>
        </p:nvSpPr>
        <p:spPr>
          <a:xfrm>
            <a:off x="6689725" y="2948432"/>
            <a:ext cx="1343025" cy="1221740"/>
          </a:xfrm>
          <a:prstGeom prst="rect">
            <a:avLst/>
          </a:prstGeom>
        </p:spPr>
        <p:txBody>
          <a:bodyPr vert="horz" wrap="square" lIns="0" tIns="12700" rIns="0" bIns="0" rtlCol="0">
            <a:spAutoFit/>
          </a:bodyPr>
          <a:lstStyle/>
          <a:p>
            <a:pPr marL="484505" marR="5080" indent="-139700">
              <a:lnSpc>
                <a:spcPct val="100000"/>
              </a:lnSpc>
              <a:spcBef>
                <a:spcPts val="100"/>
              </a:spcBef>
            </a:pPr>
            <a:r>
              <a:rPr sz="1500" b="1" dirty="0">
                <a:solidFill>
                  <a:srgbClr val="91BFE9"/>
                </a:solidFill>
                <a:latin typeface="Arial"/>
                <a:cs typeface="Arial"/>
              </a:rPr>
              <a:t>New</a:t>
            </a:r>
            <a:r>
              <a:rPr sz="1500" b="1" spc="-10" dirty="0">
                <a:solidFill>
                  <a:srgbClr val="91BFE9"/>
                </a:solidFill>
                <a:latin typeface="Arial"/>
                <a:cs typeface="Arial"/>
              </a:rPr>
              <a:t> ideas, solutions</a:t>
            </a:r>
            <a:endParaRPr sz="1500">
              <a:latin typeface="Arial"/>
              <a:cs typeface="Arial"/>
            </a:endParaRPr>
          </a:p>
          <a:p>
            <a:pPr marL="12700" marR="19685" indent="356870" algn="r">
              <a:lnSpc>
                <a:spcPct val="125000"/>
              </a:lnSpc>
              <a:spcBef>
                <a:spcPts val="420"/>
              </a:spcBef>
            </a:pPr>
            <a:r>
              <a:rPr sz="1200" dirty="0">
                <a:latin typeface="Arial"/>
                <a:cs typeface="Arial"/>
              </a:rPr>
              <a:t>Right</a:t>
            </a:r>
            <a:r>
              <a:rPr sz="1200" spc="-25" dirty="0">
                <a:latin typeface="Arial"/>
                <a:cs typeface="Arial"/>
              </a:rPr>
              <a:t> </a:t>
            </a:r>
            <a:r>
              <a:rPr sz="1200" spc="-10" dirty="0">
                <a:latin typeface="Arial"/>
                <a:cs typeface="Arial"/>
              </a:rPr>
              <a:t>problem </a:t>
            </a:r>
            <a:r>
              <a:rPr sz="1200" dirty="0">
                <a:latin typeface="Arial"/>
                <a:cs typeface="Arial"/>
              </a:rPr>
              <a:t>Right</a:t>
            </a:r>
            <a:r>
              <a:rPr sz="1200" spc="-15" dirty="0">
                <a:latin typeface="Arial"/>
                <a:cs typeface="Arial"/>
              </a:rPr>
              <a:t> </a:t>
            </a:r>
            <a:r>
              <a:rPr sz="1200" spc="-10" dirty="0">
                <a:latin typeface="Arial"/>
                <a:cs typeface="Arial"/>
              </a:rPr>
              <a:t>solution</a:t>
            </a:r>
            <a:r>
              <a:rPr sz="1200" spc="500" dirty="0">
                <a:latin typeface="Arial"/>
                <a:cs typeface="Arial"/>
              </a:rPr>
              <a:t> </a:t>
            </a:r>
            <a:r>
              <a:rPr sz="1200" dirty="0">
                <a:latin typeface="Arial"/>
                <a:cs typeface="Arial"/>
              </a:rPr>
              <a:t>Right</a:t>
            </a:r>
            <a:r>
              <a:rPr sz="1200" spc="-10" dirty="0">
                <a:latin typeface="Arial"/>
                <a:cs typeface="Arial"/>
              </a:rPr>
              <a:t> </a:t>
            </a:r>
            <a:r>
              <a:rPr sz="1200" dirty="0">
                <a:latin typeface="Arial"/>
                <a:cs typeface="Arial"/>
              </a:rPr>
              <a:t>time</a:t>
            </a:r>
            <a:r>
              <a:rPr sz="1200" spc="-15" dirty="0">
                <a:latin typeface="Arial"/>
                <a:cs typeface="Arial"/>
              </a:rPr>
              <a:t> </a:t>
            </a:r>
            <a:r>
              <a:rPr sz="1200" dirty="0">
                <a:latin typeface="Arial"/>
                <a:cs typeface="Arial"/>
              </a:rPr>
              <a:t>and</a:t>
            </a:r>
            <a:r>
              <a:rPr sz="1200" spc="-15" dirty="0">
                <a:latin typeface="Arial"/>
                <a:cs typeface="Arial"/>
              </a:rPr>
              <a:t> </a:t>
            </a:r>
            <a:r>
              <a:rPr sz="1200" spc="-20" dirty="0">
                <a:latin typeface="Arial"/>
                <a:cs typeface="Arial"/>
              </a:rPr>
              <a:t>cost</a:t>
            </a:r>
            <a:endParaRPr sz="1200">
              <a:latin typeface="Arial"/>
              <a:cs typeface="Arial"/>
            </a:endParaRPr>
          </a:p>
        </p:txBody>
      </p:sp>
      <p:sp>
        <p:nvSpPr>
          <p:cNvPr id="8" name="object 8"/>
          <p:cNvSpPr txBox="1"/>
          <p:nvPr/>
        </p:nvSpPr>
        <p:spPr>
          <a:xfrm>
            <a:off x="2762250" y="778255"/>
            <a:ext cx="36201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7F7F"/>
                </a:solidFill>
                <a:latin typeface="Arial"/>
                <a:cs typeface="Arial"/>
              </a:rPr>
              <a:t>Innovation</a:t>
            </a:r>
            <a:r>
              <a:rPr sz="900" spc="-35" dirty="0">
                <a:solidFill>
                  <a:srgbClr val="7F7F7F"/>
                </a:solidFill>
                <a:latin typeface="Arial"/>
                <a:cs typeface="Arial"/>
              </a:rPr>
              <a:t> </a:t>
            </a:r>
            <a:r>
              <a:rPr sz="900" dirty="0">
                <a:solidFill>
                  <a:srgbClr val="7F7F7F"/>
                </a:solidFill>
                <a:latin typeface="Arial"/>
                <a:cs typeface="Arial"/>
              </a:rPr>
              <a:t>by</a:t>
            </a:r>
            <a:r>
              <a:rPr sz="900" spc="-15" dirty="0">
                <a:solidFill>
                  <a:srgbClr val="7F7F7F"/>
                </a:solidFill>
                <a:latin typeface="Arial"/>
                <a:cs typeface="Arial"/>
              </a:rPr>
              <a:t> </a:t>
            </a:r>
            <a:r>
              <a:rPr sz="900" dirty="0">
                <a:solidFill>
                  <a:srgbClr val="7F7F7F"/>
                </a:solidFill>
                <a:latin typeface="Arial"/>
                <a:cs typeface="Arial"/>
              </a:rPr>
              <a:t>serendipity</a:t>
            </a:r>
            <a:r>
              <a:rPr sz="900" spc="-15" dirty="0">
                <a:solidFill>
                  <a:srgbClr val="7F7F7F"/>
                </a:solidFill>
                <a:latin typeface="Arial"/>
                <a:cs typeface="Arial"/>
              </a:rPr>
              <a:t> </a:t>
            </a:r>
            <a:r>
              <a:rPr sz="900" dirty="0">
                <a:solidFill>
                  <a:srgbClr val="7F7F7F"/>
                </a:solidFill>
                <a:latin typeface="Arial"/>
                <a:cs typeface="Arial"/>
              </a:rPr>
              <a:t>is</a:t>
            </a:r>
            <a:r>
              <a:rPr sz="900" spc="-15" dirty="0">
                <a:solidFill>
                  <a:srgbClr val="7F7F7F"/>
                </a:solidFill>
                <a:latin typeface="Arial"/>
                <a:cs typeface="Arial"/>
              </a:rPr>
              <a:t> </a:t>
            </a:r>
            <a:r>
              <a:rPr sz="900" dirty="0">
                <a:solidFill>
                  <a:srgbClr val="7F7F7F"/>
                </a:solidFill>
                <a:latin typeface="Arial"/>
                <a:cs typeface="Arial"/>
              </a:rPr>
              <a:t>not</a:t>
            </a:r>
            <a:r>
              <a:rPr sz="900" spc="-25" dirty="0">
                <a:solidFill>
                  <a:srgbClr val="7F7F7F"/>
                </a:solidFill>
                <a:latin typeface="Arial"/>
                <a:cs typeface="Arial"/>
              </a:rPr>
              <a:t> </a:t>
            </a:r>
            <a:r>
              <a:rPr sz="900" dirty="0">
                <a:solidFill>
                  <a:srgbClr val="7F7F7F"/>
                </a:solidFill>
                <a:latin typeface="Arial"/>
                <a:cs typeface="Arial"/>
              </a:rPr>
              <a:t>repeatable,</a:t>
            </a:r>
            <a:r>
              <a:rPr sz="900" spc="-20" dirty="0">
                <a:solidFill>
                  <a:srgbClr val="7F7F7F"/>
                </a:solidFill>
                <a:latin typeface="Arial"/>
                <a:cs typeface="Arial"/>
              </a:rPr>
              <a:t> </a:t>
            </a:r>
            <a:r>
              <a:rPr sz="900" dirty="0">
                <a:solidFill>
                  <a:srgbClr val="7F7F7F"/>
                </a:solidFill>
                <a:latin typeface="Arial"/>
                <a:cs typeface="Arial"/>
              </a:rPr>
              <a:t>innovation</a:t>
            </a:r>
            <a:r>
              <a:rPr sz="900" spc="-20" dirty="0">
                <a:solidFill>
                  <a:srgbClr val="7F7F7F"/>
                </a:solidFill>
                <a:latin typeface="Arial"/>
                <a:cs typeface="Arial"/>
              </a:rPr>
              <a:t> </a:t>
            </a:r>
            <a:r>
              <a:rPr sz="900" dirty="0">
                <a:solidFill>
                  <a:srgbClr val="7F7F7F"/>
                </a:solidFill>
                <a:latin typeface="Arial"/>
                <a:cs typeface="Arial"/>
              </a:rPr>
              <a:t>needs</a:t>
            </a:r>
            <a:r>
              <a:rPr sz="900" spc="-15" dirty="0">
                <a:solidFill>
                  <a:srgbClr val="7F7F7F"/>
                </a:solidFill>
                <a:latin typeface="Arial"/>
                <a:cs typeface="Arial"/>
              </a:rPr>
              <a:t> </a:t>
            </a:r>
            <a:r>
              <a:rPr sz="900" dirty="0">
                <a:solidFill>
                  <a:srgbClr val="7F7F7F"/>
                </a:solidFill>
                <a:latin typeface="Arial"/>
                <a:cs typeface="Arial"/>
              </a:rPr>
              <a:t>a</a:t>
            </a:r>
            <a:r>
              <a:rPr sz="900" spc="-20" dirty="0">
                <a:solidFill>
                  <a:srgbClr val="7F7F7F"/>
                </a:solidFill>
                <a:latin typeface="Arial"/>
                <a:cs typeface="Arial"/>
              </a:rPr>
              <a:t> </a:t>
            </a:r>
            <a:r>
              <a:rPr sz="900" spc="-10" dirty="0">
                <a:solidFill>
                  <a:srgbClr val="7F7F7F"/>
                </a:solidFill>
                <a:latin typeface="Arial"/>
                <a:cs typeface="Arial"/>
              </a:rPr>
              <a:t>process</a:t>
            </a:r>
            <a:endParaRPr sz="900">
              <a:latin typeface="Arial"/>
              <a:cs typeface="Arial"/>
            </a:endParaRPr>
          </a:p>
        </p:txBody>
      </p:sp>
      <p:sp>
        <p:nvSpPr>
          <p:cNvPr id="9" name="object 9"/>
          <p:cNvSpPr txBox="1"/>
          <p:nvPr/>
        </p:nvSpPr>
        <p:spPr>
          <a:xfrm>
            <a:off x="3944900" y="2581655"/>
            <a:ext cx="138239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3F3F3F"/>
                </a:solidFill>
                <a:latin typeface="Arial"/>
                <a:cs typeface="Arial"/>
              </a:rPr>
              <a:t>INNOVATION</a:t>
            </a:r>
            <a:endParaRPr sz="1700">
              <a:latin typeface="Arial"/>
              <a:cs typeface="Arial"/>
            </a:endParaRPr>
          </a:p>
        </p:txBody>
      </p:sp>
      <p:grpSp>
        <p:nvGrpSpPr>
          <p:cNvPr id="10" name="object 10"/>
          <p:cNvGrpSpPr/>
          <p:nvPr/>
        </p:nvGrpSpPr>
        <p:grpSpPr>
          <a:xfrm>
            <a:off x="2337816" y="1197863"/>
            <a:ext cx="4584700" cy="3127375"/>
            <a:chOff x="2337816" y="1197863"/>
            <a:chExt cx="4584700" cy="3127375"/>
          </a:xfrm>
        </p:grpSpPr>
        <p:sp>
          <p:nvSpPr>
            <p:cNvPr id="11" name="object 11"/>
            <p:cNvSpPr/>
            <p:nvPr/>
          </p:nvSpPr>
          <p:spPr>
            <a:xfrm>
              <a:off x="4302244" y="1808077"/>
              <a:ext cx="614680" cy="242570"/>
            </a:xfrm>
            <a:custGeom>
              <a:avLst/>
              <a:gdLst/>
              <a:ahLst/>
              <a:cxnLst/>
              <a:rect l="l" t="t" r="r" b="b"/>
              <a:pathLst>
                <a:path w="614679" h="242569">
                  <a:moveTo>
                    <a:pt x="155060" y="0"/>
                  </a:moveTo>
                  <a:lnTo>
                    <a:pt x="0" y="121187"/>
                  </a:lnTo>
                  <a:lnTo>
                    <a:pt x="155060" y="242374"/>
                  </a:lnTo>
                  <a:lnTo>
                    <a:pt x="155060" y="180455"/>
                  </a:lnTo>
                  <a:lnTo>
                    <a:pt x="614453" y="180455"/>
                  </a:lnTo>
                  <a:lnTo>
                    <a:pt x="614453" y="61920"/>
                  </a:lnTo>
                  <a:lnTo>
                    <a:pt x="155060" y="61920"/>
                  </a:lnTo>
                  <a:lnTo>
                    <a:pt x="155060" y="0"/>
                  </a:lnTo>
                  <a:close/>
                </a:path>
              </a:pathLst>
            </a:custGeom>
            <a:solidFill>
              <a:srgbClr val="004990"/>
            </a:solidFill>
          </p:spPr>
          <p:txBody>
            <a:bodyPr wrap="square" lIns="0" tIns="0" rIns="0" bIns="0" rtlCol="0"/>
            <a:lstStyle/>
            <a:p>
              <a:endParaRPr/>
            </a:p>
          </p:txBody>
        </p:sp>
        <p:pic>
          <p:nvPicPr>
            <p:cNvPr id="12" name="object 12"/>
            <p:cNvPicPr/>
            <p:nvPr/>
          </p:nvPicPr>
          <p:blipFill>
            <a:blip r:embed="rId3" cstate="print"/>
            <a:stretch>
              <a:fillRect/>
            </a:stretch>
          </p:blipFill>
          <p:spPr>
            <a:xfrm>
              <a:off x="3343088" y="2639823"/>
              <a:ext cx="175684" cy="206725"/>
            </a:xfrm>
            <a:prstGeom prst="rect">
              <a:avLst/>
            </a:prstGeom>
          </p:spPr>
        </p:pic>
        <p:pic>
          <p:nvPicPr>
            <p:cNvPr id="13" name="object 13"/>
            <p:cNvPicPr/>
            <p:nvPr/>
          </p:nvPicPr>
          <p:blipFill>
            <a:blip r:embed="rId4" cstate="print"/>
            <a:stretch>
              <a:fillRect/>
            </a:stretch>
          </p:blipFill>
          <p:spPr>
            <a:xfrm>
              <a:off x="2337816" y="1197863"/>
              <a:ext cx="2188463" cy="1459992"/>
            </a:xfrm>
            <a:prstGeom prst="rect">
              <a:avLst/>
            </a:prstGeom>
          </p:spPr>
        </p:pic>
        <p:pic>
          <p:nvPicPr>
            <p:cNvPr id="14" name="object 14"/>
            <p:cNvPicPr/>
            <p:nvPr/>
          </p:nvPicPr>
          <p:blipFill>
            <a:blip r:embed="rId5" cstate="print"/>
            <a:stretch>
              <a:fillRect/>
            </a:stretch>
          </p:blipFill>
          <p:spPr>
            <a:xfrm>
              <a:off x="5700170" y="2639823"/>
              <a:ext cx="229591" cy="206725"/>
            </a:xfrm>
            <a:prstGeom prst="rect">
              <a:avLst/>
            </a:prstGeom>
          </p:spPr>
        </p:pic>
        <p:pic>
          <p:nvPicPr>
            <p:cNvPr id="15" name="object 15"/>
            <p:cNvPicPr/>
            <p:nvPr/>
          </p:nvPicPr>
          <p:blipFill>
            <a:blip r:embed="rId6" cstate="print"/>
            <a:stretch>
              <a:fillRect/>
            </a:stretch>
          </p:blipFill>
          <p:spPr>
            <a:xfrm>
              <a:off x="4693920" y="1197863"/>
              <a:ext cx="2188464" cy="1459992"/>
            </a:xfrm>
            <a:prstGeom prst="rect">
              <a:avLst/>
            </a:prstGeom>
          </p:spPr>
        </p:pic>
        <p:sp>
          <p:nvSpPr>
            <p:cNvPr id="16" name="object 16"/>
            <p:cNvSpPr/>
            <p:nvPr/>
          </p:nvSpPr>
          <p:spPr>
            <a:xfrm>
              <a:off x="4302244" y="3435920"/>
              <a:ext cx="614680" cy="242570"/>
            </a:xfrm>
            <a:custGeom>
              <a:avLst/>
              <a:gdLst/>
              <a:ahLst/>
              <a:cxnLst/>
              <a:rect l="l" t="t" r="r" b="b"/>
              <a:pathLst>
                <a:path w="614679" h="242570">
                  <a:moveTo>
                    <a:pt x="493265" y="0"/>
                  </a:moveTo>
                  <a:lnTo>
                    <a:pt x="493265" y="60592"/>
                  </a:lnTo>
                  <a:lnTo>
                    <a:pt x="0" y="60592"/>
                  </a:lnTo>
                  <a:lnTo>
                    <a:pt x="0" y="181780"/>
                  </a:lnTo>
                  <a:lnTo>
                    <a:pt x="493265" y="181780"/>
                  </a:lnTo>
                  <a:lnTo>
                    <a:pt x="493265" y="242374"/>
                  </a:lnTo>
                  <a:lnTo>
                    <a:pt x="614453" y="121187"/>
                  </a:lnTo>
                  <a:lnTo>
                    <a:pt x="493265" y="0"/>
                  </a:lnTo>
                  <a:close/>
                </a:path>
              </a:pathLst>
            </a:custGeom>
            <a:solidFill>
              <a:srgbClr val="222C65"/>
            </a:solidFill>
          </p:spPr>
          <p:txBody>
            <a:bodyPr wrap="square" lIns="0" tIns="0" rIns="0" bIns="0" rtlCol="0"/>
            <a:lstStyle/>
            <a:p>
              <a:endParaRPr/>
            </a:p>
          </p:txBody>
        </p:sp>
        <p:pic>
          <p:nvPicPr>
            <p:cNvPr id="17" name="object 17"/>
            <p:cNvPicPr/>
            <p:nvPr/>
          </p:nvPicPr>
          <p:blipFill>
            <a:blip r:embed="rId7" cstate="print"/>
            <a:stretch>
              <a:fillRect/>
            </a:stretch>
          </p:blipFill>
          <p:spPr>
            <a:xfrm>
              <a:off x="4733544" y="2868167"/>
              <a:ext cx="2188463" cy="1456944"/>
            </a:xfrm>
            <a:prstGeom prst="rect">
              <a:avLst/>
            </a:prstGeom>
          </p:spPr>
        </p:pic>
        <p:pic>
          <p:nvPicPr>
            <p:cNvPr id="18" name="object 18"/>
            <p:cNvPicPr/>
            <p:nvPr/>
          </p:nvPicPr>
          <p:blipFill>
            <a:blip r:embed="rId8" cstate="print"/>
            <a:stretch>
              <a:fillRect/>
            </a:stretch>
          </p:blipFill>
          <p:spPr>
            <a:xfrm>
              <a:off x="2337816" y="2828543"/>
              <a:ext cx="2188463" cy="1459992"/>
            </a:xfrm>
            <a:prstGeom prst="rect">
              <a:avLst/>
            </a:prstGeom>
          </p:spPr>
        </p:pic>
        <p:pic>
          <p:nvPicPr>
            <p:cNvPr id="19" name="object 19"/>
            <p:cNvPicPr/>
            <p:nvPr/>
          </p:nvPicPr>
          <p:blipFill>
            <a:blip r:embed="rId9" cstate="print"/>
            <a:stretch>
              <a:fillRect/>
            </a:stretch>
          </p:blipFill>
          <p:spPr>
            <a:xfrm>
              <a:off x="3136392" y="1603247"/>
              <a:ext cx="688847" cy="688847"/>
            </a:xfrm>
            <a:prstGeom prst="rect">
              <a:avLst/>
            </a:prstGeom>
          </p:spPr>
        </p:pic>
        <p:pic>
          <p:nvPicPr>
            <p:cNvPr id="20" name="object 20"/>
            <p:cNvPicPr/>
            <p:nvPr/>
          </p:nvPicPr>
          <p:blipFill>
            <a:blip r:embed="rId10" cstate="print"/>
            <a:stretch>
              <a:fillRect/>
            </a:stretch>
          </p:blipFill>
          <p:spPr>
            <a:xfrm>
              <a:off x="3017520" y="3188207"/>
              <a:ext cx="688847" cy="688848"/>
            </a:xfrm>
            <a:prstGeom prst="rect">
              <a:avLst/>
            </a:prstGeom>
          </p:spPr>
        </p:pic>
        <p:pic>
          <p:nvPicPr>
            <p:cNvPr id="21" name="object 21"/>
            <p:cNvPicPr/>
            <p:nvPr/>
          </p:nvPicPr>
          <p:blipFill>
            <a:blip r:embed="rId11" cstate="print"/>
            <a:stretch>
              <a:fillRect/>
            </a:stretch>
          </p:blipFill>
          <p:spPr>
            <a:xfrm>
              <a:off x="5419344" y="1539239"/>
              <a:ext cx="688848" cy="688848"/>
            </a:xfrm>
            <a:prstGeom prst="rect">
              <a:avLst/>
            </a:prstGeom>
          </p:spPr>
        </p:pic>
      </p:grpSp>
      <p:grpSp>
        <p:nvGrpSpPr>
          <p:cNvPr id="22" name="object 22"/>
          <p:cNvGrpSpPr/>
          <p:nvPr/>
        </p:nvGrpSpPr>
        <p:grpSpPr>
          <a:xfrm>
            <a:off x="4305362" y="1015886"/>
            <a:ext cx="533400" cy="86995"/>
            <a:chOff x="4305362" y="1015886"/>
            <a:chExt cx="533400" cy="86995"/>
          </a:xfrm>
        </p:grpSpPr>
        <p:sp>
          <p:nvSpPr>
            <p:cNvPr id="23" name="object 23"/>
            <p:cNvSpPr/>
            <p:nvPr/>
          </p:nvSpPr>
          <p:spPr>
            <a:xfrm>
              <a:off x="4305362" y="1015886"/>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4990"/>
            </a:solidFill>
          </p:spPr>
          <p:txBody>
            <a:bodyPr wrap="square" lIns="0" tIns="0" rIns="0" bIns="0" rtlCol="0"/>
            <a:lstStyle/>
            <a:p>
              <a:endParaRPr/>
            </a:p>
          </p:txBody>
        </p:sp>
        <p:sp>
          <p:nvSpPr>
            <p:cNvPr id="24" name="object 24"/>
            <p:cNvSpPr/>
            <p:nvPr/>
          </p:nvSpPr>
          <p:spPr>
            <a:xfrm>
              <a:off x="4412488" y="1015886"/>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78C0"/>
            </a:solidFill>
          </p:spPr>
          <p:txBody>
            <a:bodyPr wrap="square" lIns="0" tIns="0" rIns="0" bIns="0" rtlCol="0"/>
            <a:lstStyle/>
            <a:p>
              <a:endParaRPr/>
            </a:p>
          </p:txBody>
        </p:sp>
        <p:sp>
          <p:nvSpPr>
            <p:cNvPr id="25" name="object 25"/>
            <p:cNvSpPr/>
            <p:nvPr/>
          </p:nvSpPr>
          <p:spPr>
            <a:xfrm>
              <a:off x="4519612" y="1015886"/>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222C65"/>
            </a:solidFill>
          </p:spPr>
          <p:txBody>
            <a:bodyPr wrap="square" lIns="0" tIns="0" rIns="0" bIns="0" rtlCol="0"/>
            <a:lstStyle/>
            <a:p>
              <a:endParaRPr/>
            </a:p>
          </p:txBody>
        </p:sp>
        <p:sp>
          <p:nvSpPr>
            <p:cNvPr id="26" name="object 26"/>
            <p:cNvSpPr/>
            <p:nvPr/>
          </p:nvSpPr>
          <p:spPr>
            <a:xfrm>
              <a:off x="4626738" y="1015886"/>
              <a:ext cx="104775" cy="86995"/>
            </a:xfrm>
            <a:custGeom>
              <a:avLst/>
              <a:gdLst/>
              <a:ahLst/>
              <a:cxnLst/>
              <a:rect l="l" t="t" r="r" b="b"/>
              <a:pathLst>
                <a:path w="104775" h="86994">
                  <a:moveTo>
                    <a:pt x="61479" y="0"/>
                  </a:moveTo>
                  <a:lnTo>
                    <a:pt x="0" y="0"/>
                  </a:lnTo>
                  <a:lnTo>
                    <a:pt x="43295" y="43295"/>
                  </a:lnTo>
                  <a:lnTo>
                    <a:pt x="0" y="86591"/>
                  </a:lnTo>
                  <a:lnTo>
                    <a:pt x="61479" y="86591"/>
                  </a:lnTo>
                  <a:lnTo>
                    <a:pt x="104775" y="43295"/>
                  </a:lnTo>
                  <a:lnTo>
                    <a:pt x="61479" y="0"/>
                  </a:lnTo>
                  <a:close/>
                </a:path>
              </a:pathLst>
            </a:custGeom>
            <a:solidFill>
              <a:srgbClr val="91BFE9"/>
            </a:solidFill>
          </p:spPr>
          <p:txBody>
            <a:bodyPr wrap="square" lIns="0" tIns="0" rIns="0" bIns="0" rtlCol="0"/>
            <a:lstStyle/>
            <a:p>
              <a:endParaRPr/>
            </a:p>
          </p:txBody>
        </p:sp>
        <p:sp>
          <p:nvSpPr>
            <p:cNvPr id="27" name="object 27"/>
            <p:cNvSpPr/>
            <p:nvPr/>
          </p:nvSpPr>
          <p:spPr>
            <a:xfrm>
              <a:off x="4733862" y="1015886"/>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F3476"/>
            </a:solidFill>
          </p:spPr>
          <p:txBody>
            <a:bodyPr wrap="square" lIns="0" tIns="0" rIns="0" bIns="0" rtlCol="0"/>
            <a:lstStyle/>
            <a:p>
              <a:endParaRPr/>
            </a:p>
          </p:txBody>
        </p:sp>
      </p:grpSp>
      <p:sp>
        <p:nvSpPr>
          <p:cNvPr id="28" name="object 28"/>
          <p:cNvSpPr txBox="1"/>
          <p:nvPr/>
        </p:nvSpPr>
        <p:spPr>
          <a:xfrm>
            <a:off x="4111332" y="3751579"/>
            <a:ext cx="1113790" cy="934085"/>
          </a:xfrm>
          <a:prstGeom prst="rect">
            <a:avLst/>
          </a:prstGeom>
        </p:spPr>
        <p:txBody>
          <a:bodyPr vert="horz" wrap="square" lIns="0" tIns="13970" rIns="0" bIns="0" rtlCol="0">
            <a:spAutoFit/>
          </a:bodyPr>
          <a:lstStyle/>
          <a:p>
            <a:pPr marL="12700" marR="5080">
              <a:lnSpc>
                <a:spcPct val="99200"/>
              </a:lnSpc>
              <a:spcBef>
                <a:spcPts val="110"/>
              </a:spcBef>
            </a:pPr>
            <a:r>
              <a:rPr sz="1200" b="1" dirty="0">
                <a:latin typeface="Arial"/>
                <a:cs typeface="Arial"/>
              </a:rPr>
              <a:t>Innovate</a:t>
            </a:r>
            <a:r>
              <a:rPr sz="1200" b="1" spc="-10" dirty="0">
                <a:latin typeface="Arial"/>
                <a:cs typeface="Arial"/>
              </a:rPr>
              <a:t> </a:t>
            </a:r>
            <a:r>
              <a:rPr sz="1200" spc="-20" dirty="0">
                <a:latin typeface="Arial"/>
                <a:cs typeface="Arial"/>
              </a:rPr>
              <a:t>via: </a:t>
            </a:r>
            <a:r>
              <a:rPr sz="1200" spc="-10" dirty="0">
                <a:latin typeface="Arial"/>
                <a:cs typeface="Arial"/>
              </a:rPr>
              <a:t>Stage-</a:t>
            </a:r>
            <a:r>
              <a:rPr sz="1200" spc="-20" dirty="0">
                <a:latin typeface="Arial"/>
                <a:cs typeface="Arial"/>
              </a:rPr>
              <a:t>Gate </a:t>
            </a:r>
            <a:r>
              <a:rPr sz="1200" dirty="0">
                <a:latin typeface="Arial"/>
                <a:cs typeface="Arial"/>
              </a:rPr>
              <a:t>Design</a:t>
            </a:r>
            <a:r>
              <a:rPr sz="1200" spc="-25" dirty="0">
                <a:latin typeface="Arial"/>
                <a:cs typeface="Arial"/>
              </a:rPr>
              <a:t> </a:t>
            </a:r>
            <a:r>
              <a:rPr sz="1200" spc="-10" dirty="0">
                <a:latin typeface="Arial"/>
                <a:cs typeface="Arial"/>
              </a:rPr>
              <a:t>Thinking </a:t>
            </a:r>
            <a:r>
              <a:rPr sz="1200" dirty="0">
                <a:latin typeface="Arial"/>
                <a:cs typeface="Arial"/>
              </a:rPr>
              <a:t>Lean</a:t>
            </a:r>
            <a:r>
              <a:rPr sz="1200" spc="-20" dirty="0">
                <a:latin typeface="Arial"/>
                <a:cs typeface="Arial"/>
              </a:rPr>
              <a:t> </a:t>
            </a:r>
            <a:r>
              <a:rPr sz="1200" spc="-10" dirty="0">
                <a:latin typeface="Arial"/>
                <a:cs typeface="Arial"/>
              </a:rPr>
              <a:t>Startup Agile</a:t>
            </a:r>
            <a:endParaRPr sz="1200">
              <a:latin typeface="Arial"/>
              <a:cs typeface="Arial"/>
            </a:endParaRPr>
          </a:p>
        </p:txBody>
      </p:sp>
      <p:sp>
        <p:nvSpPr>
          <p:cNvPr id="29" name="object 29"/>
          <p:cNvSpPr txBox="1"/>
          <p:nvPr/>
        </p:nvSpPr>
        <p:spPr>
          <a:xfrm>
            <a:off x="938356" y="4753355"/>
            <a:ext cx="7236459" cy="238760"/>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0366C"/>
                </a:solidFill>
                <a:latin typeface="Arial"/>
                <a:cs typeface="Arial"/>
              </a:rPr>
              <a:t>Key</a:t>
            </a:r>
            <a:r>
              <a:rPr sz="1400" b="1" spc="-40" dirty="0">
                <a:solidFill>
                  <a:srgbClr val="00366C"/>
                </a:solidFill>
                <a:latin typeface="Arial"/>
                <a:cs typeface="Arial"/>
              </a:rPr>
              <a:t> </a:t>
            </a:r>
            <a:r>
              <a:rPr sz="1400" b="1" dirty="0">
                <a:solidFill>
                  <a:srgbClr val="00366C"/>
                </a:solidFill>
                <a:latin typeface="Arial"/>
                <a:cs typeface="Arial"/>
              </a:rPr>
              <a:t>success</a:t>
            </a:r>
            <a:r>
              <a:rPr sz="1400" b="1" spc="-25" dirty="0">
                <a:solidFill>
                  <a:srgbClr val="00366C"/>
                </a:solidFill>
                <a:latin typeface="Arial"/>
                <a:cs typeface="Arial"/>
              </a:rPr>
              <a:t> </a:t>
            </a:r>
            <a:r>
              <a:rPr sz="1400" b="1" dirty="0">
                <a:solidFill>
                  <a:srgbClr val="00366C"/>
                </a:solidFill>
                <a:latin typeface="Arial"/>
                <a:cs typeface="Arial"/>
              </a:rPr>
              <a:t>factor:</a:t>
            </a:r>
            <a:r>
              <a:rPr sz="1400" b="1" spc="-25" dirty="0">
                <a:solidFill>
                  <a:srgbClr val="00366C"/>
                </a:solidFill>
                <a:latin typeface="Arial"/>
                <a:cs typeface="Arial"/>
              </a:rPr>
              <a:t> </a:t>
            </a:r>
            <a:r>
              <a:rPr sz="1400" dirty="0">
                <a:solidFill>
                  <a:srgbClr val="00366C"/>
                </a:solidFill>
                <a:latin typeface="Arial"/>
                <a:cs typeface="Arial"/>
              </a:rPr>
              <a:t>parallel</a:t>
            </a:r>
            <a:r>
              <a:rPr sz="1400" spc="-25" dirty="0">
                <a:solidFill>
                  <a:srgbClr val="00366C"/>
                </a:solidFill>
                <a:latin typeface="Arial"/>
                <a:cs typeface="Arial"/>
              </a:rPr>
              <a:t> </a:t>
            </a:r>
            <a:r>
              <a:rPr sz="1400" dirty="0">
                <a:solidFill>
                  <a:srgbClr val="00366C"/>
                </a:solidFill>
                <a:latin typeface="Arial"/>
                <a:cs typeface="Arial"/>
              </a:rPr>
              <a:t>advancement</a:t>
            </a:r>
            <a:r>
              <a:rPr sz="1400" spc="-25" dirty="0">
                <a:solidFill>
                  <a:srgbClr val="00366C"/>
                </a:solidFill>
                <a:latin typeface="Arial"/>
                <a:cs typeface="Arial"/>
              </a:rPr>
              <a:t> </a:t>
            </a:r>
            <a:r>
              <a:rPr sz="1400" dirty="0">
                <a:solidFill>
                  <a:srgbClr val="00366C"/>
                </a:solidFill>
                <a:latin typeface="Arial"/>
                <a:cs typeface="Arial"/>
              </a:rPr>
              <a:t>of</a:t>
            </a:r>
            <a:r>
              <a:rPr sz="1400" spc="-25" dirty="0">
                <a:solidFill>
                  <a:srgbClr val="00366C"/>
                </a:solidFill>
                <a:latin typeface="Arial"/>
                <a:cs typeface="Arial"/>
              </a:rPr>
              <a:t> </a:t>
            </a:r>
            <a:r>
              <a:rPr sz="1400" dirty="0">
                <a:solidFill>
                  <a:srgbClr val="00366C"/>
                </a:solidFill>
                <a:latin typeface="Arial"/>
                <a:cs typeface="Arial"/>
              </a:rPr>
              <a:t>technical</a:t>
            </a:r>
            <a:r>
              <a:rPr sz="1400" spc="-25" dirty="0">
                <a:solidFill>
                  <a:srgbClr val="00366C"/>
                </a:solidFill>
                <a:latin typeface="Arial"/>
                <a:cs typeface="Arial"/>
              </a:rPr>
              <a:t> </a:t>
            </a:r>
            <a:r>
              <a:rPr sz="1400" dirty="0">
                <a:solidFill>
                  <a:srgbClr val="00366C"/>
                </a:solidFill>
                <a:latin typeface="Arial"/>
                <a:cs typeface="Arial"/>
              </a:rPr>
              <a:t>solutions</a:t>
            </a:r>
            <a:r>
              <a:rPr sz="1400" spc="-25" dirty="0">
                <a:solidFill>
                  <a:srgbClr val="00366C"/>
                </a:solidFill>
                <a:latin typeface="Arial"/>
                <a:cs typeface="Arial"/>
              </a:rPr>
              <a:t> </a:t>
            </a:r>
            <a:r>
              <a:rPr sz="1400" dirty="0">
                <a:solidFill>
                  <a:srgbClr val="00366C"/>
                </a:solidFill>
                <a:latin typeface="Arial"/>
                <a:cs typeface="Arial"/>
              </a:rPr>
              <a:t>and</a:t>
            </a:r>
            <a:r>
              <a:rPr sz="1400" spc="-25" dirty="0">
                <a:solidFill>
                  <a:srgbClr val="00366C"/>
                </a:solidFill>
                <a:latin typeface="Arial"/>
                <a:cs typeface="Arial"/>
              </a:rPr>
              <a:t> </a:t>
            </a:r>
            <a:r>
              <a:rPr sz="1400" dirty="0">
                <a:solidFill>
                  <a:srgbClr val="00366C"/>
                </a:solidFill>
                <a:latin typeface="Arial"/>
                <a:cs typeface="Arial"/>
              </a:rPr>
              <a:t>business</a:t>
            </a:r>
            <a:r>
              <a:rPr sz="1400" spc="-25" dirty="0">
                <a:solidFill>
                  <a:srgbClr val="00366C"/>
                </a:solidFill>
                <a:latin typeface="Arial"/>
                <a:cs typeface="Arial"/>
              </a:rPr>
              <a:t> </a:t>
            </a:r>
            <a:r>
              <a:rPr sz="1400" spc="-10" dirty="0">
                <a:solidFill>
                  <a:srgbClr val="00366C"/>
                </a:solidFill>
                <a:latin typeface="Arial"/>
                <a:cs typeface="Arial"/>
              </a:rPr>
              <a:t>experiments</a:t>
            </a:r>
            <a:endParaRPr sz="1400">
              <a:latin typeface="Arial"/>
              <a:cs typeface="Arial"/>
            </a:endParaRPr>
          </a:p>
        </p:txBody>
      </p:sp>
      <p:sp>
        <p:nvSpPr>
          <p:cNvPr id="30" name="object 30"/>
          <p:cNvSpPr txBox="1"/>
          <p:nvPr/>
        </p:nvSpPr>
        <p:spPr>
          <a:xfrm>
            <a:off x="154826" y="4838191"/>
            <a:ext cx="15303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888888"/>
                </a:solidFill>
                <a:latin typeface="Arial"/>
                <a:cs typeface="Arial"/>
              </a:rPr>
              <a:t>32</a:t>
            </a:r>
            <a:endParaRPr sz="900">
              <a:latin typeface="Arial"/>
              <a:cs typeface="Arial"/>
            </a:endParaRPr>
          </a:p>
        </p:txBody>
      </p:sp>
      <p:sp>
        <p:nvSpPr>
          <p:cNvPr id="32" name="object 10">
            <a:extLst>
              <a:ext uri="{FF2B5EF4-FFF2-40B4-BE49-F238E27FC236}">
                <a16:creationId xmlns:a16="http://schemas.microsoft.com/office/drawing/2014/main" id="{FB6B0FF3-C78F-3240-9421-BF00798795C8}"/>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32</a:t>
            </a:fld>
            <a:endParaRPr spc="-25" dirty="0">
              <a:latin typeface="Stanley Regular" panose="02050506080406020003" pitchFamily="18" charset="77"/>
            </a:endParaRPr>
          </a:p>
        </p:txBody>
      </p:sp>
      <p:sp>
        <p:nvSpPr>
          <p:cNvPr id="33" name="Rectangle 32">
            <a:extLst>
              <a:ext uri="{FF2B5EF4-FFF2-40B4-BE49-F238E27FC236}">
                <a16:creationId xmlns:a16="http://schemas.microsoft.com/office/drawing/2014/main" id="{642AB7B9-E579-254A-BBF6-1983CF2983C9}"/>
              </a:ext>
            </a:extLst>
          </p:cNvPr>
          <p:cNvSpPr/>
          <p:nvPr/>
        </p:nvSpPr>
        <p:spPr>
          <a:xfrm>
            <a:off x="141445" y="4711692"/>
            <a:ext cx="226174" cy="330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535" y="85343"/>
            <a:ext cx="381000" cy="381000"/>
          </a:xfrm>
          <a:prstGeom prst="rect">
            <a:avLst/>
          </a:prstGeom>
        </p:spPr>
      </p:pic>
      <p:grpSp>
        <p:nvGrpSpPr>
          <p:cNvPr id="3" name="object 3"/>
          <p:cNvGrpSpPr/>
          <p:nvPr/>
        </p:nvGrpSpPr>
        <p:grpSpPr>
          <a:xfrm>
            <a:off x="4305362" y="858564"/>
            <a:ext cx="533400" cy="86995"/>
            <a:chOff x="4305362" y="858564"/>
            <a:chExt cx="533400" cy="86995"/>
          </a:xfrm>
        </p:grpSpPr>
        <p:sp>
          <p:nvSpPr>
            <p:cNvPr id="4" name="object 4"/>
            <p:cNvSpPr/>
            <p:nvPr/>
          </p:nvSpPr>
          <p:spPr>
            <a:xfrm>
              <a:off x="430536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4990"/>
            </a:solidFill>
          </p:spPr>
          <p:txBody>
            <a:bodyPr wrap="square" lIns="0" tIns="0" rIns="0" bIns="0" rtlCol="0"/>
            <a:lstStyle/>
            <a:p>
              <a:endParaRPr/>
            </a:p>
          </p:txBody>
        </p:sp>
        <p:sp>
          <p:nvSpPr>
            <p:cNvPr id="5" name="object 5"/>
            <p:cNvSpPr/>
            <p:nvPr/>
          </p:nvSpPr>
          <p:spPr>
            <a:xfrm>
              <a:off x="4412488"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078C0"/>
            </a:solidFill>
          </p:spPr>
          <p:txBody>
            <a:bodyPr wrap="square" lIns="0" tIns="0" rIns="0" bIns="0" rtlCol="0"/>
            <a:lstStyle/>
            <a:p>
              <a:endParaRPr/>
            </a:p>
          </p:txBody>
        </p:sp>
        <p:sp>
          <p:nvSpPr>
            <p:cNvPr id="6" name="object 6"/>
            <p:cNvSpPr/>
            <p:nvPr/>
          </p:nvSpPr>
          <p:spPr>
            <a:xfrm>
              <a:off x="451961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222C65"/>
            </a:solidFill>
          </p:spPr>
          <p:txBody>
            <a:bodyPr wrap="square" lIns="0" tIns="0" rIns="0" bIns="0" rtlCol="0"/>
            <a:lstStyle/>
            <a:p>
              <a:endParaRPr/>
            </a:p>
          </p:txBody>
        </p:sp>
        <p:sp>
          <p:nvSpPr>
            <p:cNvPr id="7" name="object 7"/>
            <p:cNvSpPr/>
            <p:nvPr/>
          </p:nvSpPr>
          <p:spPr>
            <a:xfrm>
              <a:off x="4626738" y="858564"/>
              <a:ext cx="104775" cy="86995"/>
            </a:xfrm>
            <a:custGeom>
              <a:avLst/>
              <a:gdLst/>
              <a:ahLst/>
              <a:cxnLst/>
              <a:rect l="l" t="t" r="r" b="b"/>
              <a:pathLst>
                <a:path w="104775" h="86994">
                  <a:moveTo>
                    <a:pt x="61479" y="0"/>
                  </a:moveTo>
                  <a:lnTo>
                    <a:pt x="0" y="0"/>
                  </a:lnTo>
                  <a:lnTo>
                    <a:pt x="43295" y="43295"/>
                  </a:lnTo>
                  <a:lnTo>
                    <a:pt x="0" y="86591"/>
                  </a:lnTo>
                  <a:lnTo>
                    <a:pt x="61479" y="86591"/>
                  </a:lnTo>
                  <a:lnTo>
                    <a:pt x="104775" y="43295"/>
                  </a:lnTo>
                  <a:lnTo>
                    <a:pt x="61479" y="0"/>
                  </a:lnTo>
                  <a:close/>
                </a:path>
              </a:pathLst>
            </a:custGeom>
            <a:solidFill>
              <a:srgbClr val="91BFE9"/>
            </a:solidFill>
          </p:spPr>
          <p:txBody>
            <a:bodyPr wrap="square" lIns="0" tIns="0" rIns="0" bIns="0" rtlCol="0"/>
            <a:lstStyle/>
            <a:p>
              <a:endParaRPr/>
            </a:p>
          </p:txBody>
        </p:sp>
        <p:sp>
          <p:nvSpPr>
            <p:cNvPr id="8" name="object 8"/>
            <p:cNvSpPr/>
            <p:nvPr/>
          </p:nvSpPr>
          <p:spPr>
            <a:xfrm>
              <a:off x="4733862" y="858564"/>
              <a:ext cx="104775" cy="86995"/>
            </a:xfrm>
            <a:custGeom>
              <a:avLst/>
              <a:gdLst/>
              <a:ahLst/>
              <a:cxnLst/>
              <a:rect l="l" t="t" r="r" b="b"/>
              <a:pathLst>
                <a:path w="104775" h="86994">
                  <a:moveTo>
                    <a:pt x="61480" y="0"/>
                  </a:moveTo>
                  <a:lnTo>
                    <a:pt x="0" y="0"/>
                  </a:lnTo>
                  <a:lnTo>
                    <a:pt x="43295" y="43295"/>
                  </a:lnTo>
                  <a:lnTo>
                    <a:pt x="0" y="86591"/>
                  </a:lnTo>
                  <a:lnTo>
                    <a:pt x="61480" y="86591"/>
                  </a:lnTo>
                  <a:lnTo>
                    <a:pt x="104776" y="43295"/>
                  </a:lnTo>
                  <a:lnTo>
                    <a:pt x="61480" y="0"/>
                  </a:lnTo>
                  <a:close/>
                </a:path>
              </a:pathLst>
            </a:custGeom>
            <a:solidFill>
              <a:srgbClr val="0F3476"/>
            </a:solidFill>
          </p:spPr>
          <p:txBody>
            <a:bodyPr wrap="square" lIns="0" tIns="0" rIns="0" bIns="0" rtlCol="0"/>
            <a:lstStyle/>
            <a:p>
              <a:endParaRPr/>
            </a:p>
          </p:txBody>
        </p:sp>
      </p:grpSp>
      <p:sp>
        <p:nvSpPr>
          <p:cNvPr id="9" name="object 9"/>
          <p:cNvSpPr/>
          <p:nvPr/>
        </p:nvSpPr>
        <p:spPr>
          <a:xfrm>
            <a:off x="2247259" y="4067292"/>
            <a:ext cx="632460" cy="405130"/>
          </a:xfrm>
          <a:custGeom>
            <a:avLst/>
            <a:gdLst/>
            <a:ahLst/>
            <a:cxnLst/>
            <a:rect l="l" t="t" r="r" b="b"/>
            <a:pathLst>
              <a:path w="632460" h="405129">
                <a:moveTo>
                  <a:pt x="474314" y="0"/>
                </a:moveTo>
                <a:lnTo>
                  <a:pt x="158104" y="0"/>
                </a:lnTo>
                <a:lnTo>
                  <a:pt x="158104" y="202374"/>
                </a:lnTo>
                <a:lnTo>
                  <a:pt x="0" y="202374"/>
                </a:lnTo>
                <a:lnTo>
                  <a:pt x="316209" y="404749"/>
                </a:lnTo>
                <a:lnTo>
                  <a:pt x="632420" y="202374"/>
                </a:lnTo>
                <a:lnTo>
                  <a:pt x="474314" y="202374"/>
                </a:lnTo>
                <a:lnTo>
                  <a:pt x="474314" y="0"/>
                </a:lnTo>
                <a:close/>
              </a:path>
            </a:pathLst>
          </a:custGeom>
          <a:solidFill>
            <a:srgbClr val="A8AFC6"/>
          </a:solidFill>
        </p:spPr>
        <p:txBody>
          <a:bodyPr wrap="square" lIns="0" tIns="0" rIns="0" bIns="0" rtlCol="0"/>
          <a:lstStyle/>
          <a:p>
            <a:endParaRPr/>
          </a:p>
        </p:txBody>
      </p:sp>
      <p:sp>
        <p:nvSpPr>
          <p:cNvPr id="10" name="object 10"/>
          <p:cNvSpPr txBox="1"/>
          <p:nvPr/>
        </p:nvSpPr>
        <p:spPr>
          <a:xfrm>
            <a:off x="1187901" y="4527296"/>
            <a:ext cx="2751455" cy="455295"/>
          </a:xfrm>
          <a:prstGeom prst="rect">
            <a:avLst/>
          </a:prstGeom>
        </p:spPr>
        <p:txBody>
          <a:bodyPr vert="horz" wrap="square" lIns="0" tIns="42545" rIns="0" bIns="0" rtlCol="0">
            <a:spAutoFit/>
          </a:bodyPr>
          <a:lstStyle/>
          <a:p>
            <a:pPr marL="181610" marR="5080" indent="-169545">
              <a:lnSpc>
                <a:spcPts val="1580"/>
              </a:lnSpc>
              <a:spcBef>
                <a:spcPts val="335"/>
              </a:spcBef>
            </a:pPr>
            <a:r>
              <a:rPr sz="1500" dirty="0">
                <a:latin typeface="Arial"/>
                <a:cs typeface="Arial"/>
              </a:rPr>
              <a:t>Better</a:t>
            </a:r>
            <a:r>
              <a:rPr sz="1500" spc="-10" dirty="0">
                <a:latin typeface="Arial"/>
                <a:cs typeface="Arial"/>
              </a:rPr>
              <a:t> </a:t>
            </a:r>
            <a:r>
              <a:rPr sz="1500" dirty="0">
                <a:latin typeface="Arial"/>
                <a:cs typeface="Arial"/>
              </a:rPr>
              <a:t>decision</a:t>
            </a:r>
            <a:r>
              <a:rPr sz="1500" spc="-10" dirty="0">
                <a:latin typeface="Arial"/>
                <a:cs typeface="Arial"/>
              </a:rPr>
              <a:t> </a:t>
            </a:r>
            <a:r>
              <a:rPr sz="1500" dirty="0">
                <a:latin typeface="Arial"/>
                <a:cs typeface="Arial"/>
              </a:rPr>
              <a:t>making,</a:t>
            </a:r>
            <a:r>
              <a:rPr sz="1500" spc="-15" dirty="0">
                <a:latin typeface="Arial"/>
                <a:cs typeface="Arial"/>
              </a:rPr>
              <a:t> </a:t>
            </a:r>
            <a:r>
              <a:rPr sz="1500" spc="-10" dirty="0">
                <a:latin typeface="Arial"/>
                <a:cs typeface="Arial"/>
              </a:rPr>
              <a:t>problem </a:t>
            </a:r>
            <a:r>
              <a:rPr sz="1500" dirty="0">
                <a:latin typeface="Arial"/>
                <a:cs typeface="Arial"/>
              </a:rPr>
              <a:t>solving,</a:t>
            </a:r>
            <a:r>
              <a:rPr sz="1500" spc="-15" dirty="0">
                <a:latin typeface="Arial"/>
                <a:cs typeface="Arial"/>
              </a:rPr>
              <a:t> </a:t>
            </a:r>
            <a:r>
              <a:rPr sz="1500" dirty="0">
                <a:latin typeface="Arial"/>
                <a:cs typeface="Arial"/>
              </a:rPr>
              <a:t>and</a:t>
            </a:r>
            <a:r>
              <a:rPr sz="1500" spc="-5" dirty="0">
                <a:latin typeface="Arial"/>
                <a:cs typeface="Arial"/>
              </a:rPr>
              <a:t> </a:t>
            </a:r>
            <a:r>
              <a:rPr sz="1500" dirty="0">
                <a:latin typeface="Arial"/>
                <a:cs typeface="Arial"/>
              </a:rPr>
              <a:t>financial </a:t>
            </a:r>
            <a:r>
              <a:rPr sz="1500" spc="-10" dirty="0">
                <a:latin typeface="Arial"/>
                <a:cs typeface="Arial"/>
              </a:rPr>
              <a:t>results</a:t>
            </a:r>
            <a:endParaRPr sz="1500">
              <a:latin typeface="Arial"/>
              <a:cs typeface="Arial"/>
            </a:endParaRPr>
          </a:p>
        </p:txBody>
      </p:sp>
      <p:pic>
        <p:nvPicPr>
          <p:cNvPr id="11" name="object 11"/>
          <p:cNvPicPr/>
          <p:nvPr/>
        </p:nvPicPr>
        <p:blipFill>
          <a:blip r:embed="rId3" cstate="print"/>
          <a:stretch>
            <a:fillRect/>
          </a:stretch>
        </p:blipFill>
        <p:spPr>
          <a:xfrm>
            <a:off x="673627" y="1148331"/>
            <a:ext cx="3551113" cy="2842773"/>
          </a:xfrm>
          <a:prstGeom prst="rect">
            <a:avLst/>
          </a:prstGeom>
        </p:spPr>
      </p:pic>
      <p:sp>
        <p:nvSpPr>
          <p:cNvPr id="12" name="object 12"/>
          <p:cNvSpPr txBox="1"/>
          <p:nvPr/>
        </p:nvSpPr>
        <p:spPr>
          <a:xfrm>
            <a:off x="2202335" y="2863485"/>
            <a:ext cx="903797" cy="338554"/>
          </a:xfrm>
          <a:prstGeom prst="rect">
            <a:avLst/>
          </a:prstGeom>
        </p:spPr>
        <p:txBody>
          <a:bodyPr vert="horz" wrap="square" lIns="0" tIns="30480" rIns="0" bIns="0" rtlCol="0">
            <a:spAutoFit/>
          </a:bodyPr>
          <a:lstStyle/>
          <a:p>
            <a:pPr marL="12700" marR="5080" indent="-635" algn="ctr">
              <a:lnSpc>
                <a:spcPts val="1200"/>
              </a:lnSpc>
              <a:spcBef>
                <a:spcPts val="240"/>
              </a:spcBef>
            </a:pPr>
            <a:r>
              <a:rPr sz="1100" spc="-10" dirty="0">
                <a:solidFill>
                  <a:srgbClr val="FFFFFF"/>
                </a:solidFill>
                <a:latin typeface="Arial"/>
                <a:cs typeface="Arial"/>
              </a:rPr>
              <a:t>Diverse Background</a:t>
            </a:r>
            <a:r>
              <a:rPr sz="1100" spc="-50" dirty="0">
                <a:solidFill>
                  <a:srgbClr val="FFFFFF"/>
                </a:solidFill>
                <a:latin typeface="Arial"/>
                <a:cs typeface="Arial"/>
              </a:rPr>
              <a:t>s</a:t>
            </a:r>
            <a:endParaRPr sz="1100" dirty="0">
              <a:latin typeface="Arial"/>
              <a:cs typeface="Arial"/>
            </a:endParaRPr>
          </a:p>
        </p:txBody>
      </p:sp>
      <p:sp>
        <p:nvSpPr>
          <p:cNvPr id="13" name="object 13"/>
          <p:cNvSpPr txBox="1"/>
          <p:nvPr/>
        </p:nvSpPr>
        <p:spPr>
          <a:xfrm>
            <a:off x="1470138" y="2039111"/>
            <a:ext cx="795655" cy="345440"/>
          </a:xfrm>
          <a:prstGeom prst="rect">
            <a:avLst/>
          </a:prstGeom>
        </p:spPr>
        <p:txBody>
          <a:bodyPr vert="horz" wrap="square" lIns="0" tIns="30480" rIns="0" bIns="0" rtlCol="0">
            <a:spAutoFit/>
          </a:bodyPr>
          <a:lstStyle/>
          <a:p>
            <a:pPr marL="12700" marR="5080" indent="147320">
              <a:lnSpc>
                <a:spcPts val="1200"/>
              </a:lnSpc>
              <a:spcBef>
                <a:spcPts val="240"/>
              </a:spcBef>
            </a:pPr>
            <a:r>
              <a:rPr sz="1100" spc="-10" dirty="0">
                <a:solidFill>
                  <a:srgbClr val="FFFFFF"/>
                </a:solidFill>
                <a:latin typeface="Arial"/>
                <a:cs typeface="Arial"/>
              </a:rPr>
              <a:t>Diverse Experiences</a:t>
            </a:r>
            <a:endParaRPr sz="1100">
              <a:latin typeface="Arial"/>
              <a:cs typeface="Arial"/>
            </a:endParaRPr>
          </a:p>
        </p:txBody>
      </p:sp>
      <p:sp>
        <p:nvSpPr>
          <p:cNvPr id="14" name="object 14"/>
          <p:cNvSpPr txBox="1"/>
          <p:nvPr/>
        </p:nvSpPr>
        <p:spPr>
          <a:xfrm>
            <a:off x="2606500" y="1716871"/>
            <a:ext cx="851566" cy="338554"/>
          </a:xfrm>
          <a:prstGeom prst="rect">
            <a:avLst/>
          </a:prstGeom>
        </p:spPr>
        <p:txBody>
          <a:bodyPr vert="horz" wrap="square" lIns="0" tIns="30480" rIns="0" bIns="0" rtlCol="0">
            <a:spAutoFit/>
          </a:bodyPr>
          <a:lstStyle/>
          <a:p>
            <a:pPr marL="12700" marR="5080" indent="-635" algn="ctr">
              <a:lnSpc>
                <a:spcPts val="1200"/>
              </a:lnSpc>
              <a:spcBef>
                <a:spcPts val="240"/>
              </a:spcBef>
            </a:pPr>
            <a:r>
              <a:rPr sz="1100" spc="-10" dirty="0">
                <a:solidFill>
                  <a:srgbClr val="FFFFFF"/>
                </a:solidFill>
                <a:latin typeface="Arial"/>
                <a:cs typeface="Arial"/>
              </a:rPr>
              <a:t>Diverse Perspective</a:t>
            </a:r>
            <a:r>
              <a:rPr sz="1100" spc="-50" dirty="0">
                <a:solidFill>
                  <a:srgbClr val="FFFFFF"/>
                </a:solidFill>
                <a:latin typeface="Arial"/>
                <a:cs typeface="Arial"/>
              </a:rPr>
              <a:t>s</a:t>
            </a:r>
            <a:endParaRPr sz="1100" dirty="0">
              <a:latin typeface="Arial"/>
              <a:cs typeface="Arial"/>
            </a:endParaRPr>
          </a:p>
        </p:txBody>
      </p:sp>
      <p:sp>
        <p:nvSpPr>
          <p:cNvPr id="15" name="object 15"/>
          <p:cNvSpPr txBox="1"/>
          <p:nvPr/>
        </p:nvSpPr>
        <p:spPr>
          <a:xfrm>
            <a:off x="5548819" y="3543857"/>
            <a:ext cx="2908300" cy="1108075"/>
          </a:xfrm>
          <a:prstGeom prst="rect">
            <a:avLst/>
          </a:prstGeom>
          <a:solidFill>
            <a:srgbClr val="D2E5F6"/>
          </a:solidFill>
        </p:spPr>
        <p:txBody>
          <a:bodyPr vert="horz" wrap="square" lIns="0" tIns="36195" rIns="0" bIns="0" rtlCol="0">
            <a:spAutoFit/>
          </a:bodyPr>
          <a:lstStyle/>
          <a:p>
            <a:pPr marL="67945" marR="103505">
              <a:lnSpc>
                <a:spcPct val="98600"/>
              </a:lnSpc>
              <a:spcBef>
                <a:spcPts val="285"/>
              </a:spcBef>
            </a:pPr>
            <a:r>
              <a:rPr sz="1400" dirty="0">
                <a:solidFill>
                  <a:srgbClr val="333333"/>
                </a:solidFill>
                <a:latin typeface="Arial"/>
                <a:cs typeface="Arial"/>
              </a:rPr>
              <a:t>“Diverse</a:t>
            </a:r>
            <a:r>
              <a:rPr sz="1400" spc="-30" dirty="0">
                <a:solidFill>
                  <a:srgbClr val="333333"/>
                </a:solidFill>
                <a:latin typeface="Arial"/>
                <a:cs typeface="Arial"/>
              </a:rPr>
              <a:t> </a:t>
            </a:r>
            <a:r>
              <a:rPr sz="1400" dirty="0">
                <a:solidFill>
                  <a:srgbClr val="333333"/>
                </a:solidFill>
                <a:latin typeface="Arial"/>
                <a:cs typeface="Arial"/>
              </a:rPr>
              <a:t>and</a:t>
            </a:r>
            <a:r>
              <a:rPr sz="1400" spc="-20" dirty="0">
                <a:solidFill>
                  <a:srgbClr val="333333"/>
                </a:solidFill>
                <a:latin typeface="Arial"/>
                <a:cs typeface="Arial"/>
              </a:rPr>
              <a:t> </a:t>
            </a:r>
            <a:r>
              <a:rPr sz="1400" dirty="0">
                <a:solidFill>
                  <a:srgbClr val="333333"/>
                </a:solidFill>
                <a:latin typeface="Arial"/>
                <a:cs typeface="Arial"/>
              </a:rPr>
              <a:t>inclusive</a:t>
            </a:r>
            <a:r>
              <a:rPr sz="1400" spc="-20" dirty="0">
                <a:solidFill>
                  <a:srgbClr val="333333"/>
                </a:solidFill>
                <a:latin typeface="Arial"/>
                <a:cs typeface="Arial"/>
              </a:rPr>
              <a:t> </a:t>
            </a:r>
            <a:r>
              <a:rPr sz="1400" dirty="0">
                <a:solidFill>
                  <a:srgbClr val="333333"/>
                </a:solidFill>
                <a:latin typeface="Arial"/>
                <a:cs typeface="Arial"/>
              </a:rPr>
              <a:t>cultures</a:t>
            </a:r>
            <a:r>
              <a:rPr sz="1400" spc="-20" dirty="0">
                <a:solidFill>
                  <a:srgbClr val="333333"/>
                </a:solidFill>
                <a:latin typeface="Arial"/>
                <a:cs typeface="Arial"/>
              </a:rPr>
              <a:t> </a:t>
            </a:r>
            <a:r>
              <a:rPr sz="1400" spc="-25" dirty="0">
                <a:solidFill>
                  <a:srgbClr val="333333"/>
                </a:solidFill>
                <a:latin typeface="Arial"/>
                <a:cs typeface="Arial"/>
              </a:rPr>
              <a:t>are </a:t>
            </a:r>
            <a:r>
              <a:rPr sz="1400" dirty="0">
                <a:solidFill>
                  <a:srgbClr val="333333"/>
                </a:solidFill>
                <a:latin typeface="Arial"/>
                <a:cs typeface="Arial"/>
              </a:rPr>
              <a:t>providing</a:t>
            </a:r>
            <a:r>
              <a:rPr sz="1400" spc="-25" dirty="0">
                <a:solidFill>
                  <a:srgbClr val="333333"/>
                </a:solidFill>
                <a:latin typeface="Arial"/>
                <a:cs typeface="Arial"/>
              </a:rPr>
              <a:t> </a:t>
            </a:r>
            <a:r>
              <a:rPr sz="1400" dirty="0">
                <a:solidFill>
                  <a:srgbClr val="333333"/>
                </a:solidFill>
                <a:latin typeface="Arial"/>
                <a:cs typeface="Arial"/>
              </a:rPr>
              <a:t>companies</a:t>
            </a:r>
            <a:r>
              <a:rPr sz="1400" spc="-25" dirty="0">
                <a:solidFill>
                  <a:srgbClr val="333333"/>
                </a:solidFill>
                <a:latin typeface="Arial"/>
                <a:cs typeface="Arial"/>
              </a:rPr>
              <a:t> </a:t>
            </a:r>
            <a:r>
              <a:rPr sz="1400" dirty="0">
                <a:solidFill>
                  <a:srgbClr val="333333"/>
                </a:solidFill>
                <a:latin typeface="Arial"/>
                <a:cs typeface="Arial"/>
              </a:rPr>
              <a:t>with</a:t>
            </a:r>
            <a:r>
              <a:rPr sz="1400" spc="-25" dirty="0">
                <a:solidFill>
                  <a:srgbClr val="333333"/>
                </a:solidFill>
                <a:latin typeface="Arial"/>
                <a:cs typeface="Arial"/>
              </a:rPr>
              <a:t> </a:t>
            </a:r>
            <a:r>
              <a:rPr sz="1400" spc="-50" dirty="0">
                <a:solidFill>
                  <a:srgbClr val="333333"/>
                </a:solidFill>
                <a:latin typeface="Arial"/>
                <a:cs typeface="Arial"/>
              </a:rPr>
              <a:t>a </a:t>
            </a:r>
            <a:r>
              <a:rPr sz="1400" dirty="0">
                <a:solidFill>
                  <a:srgbClr val="333333"/>
                </a:solidFill>
                <a:latin typeface="Arial"/>
                <a:cs typeface="Arial"/>
              </a:rPr>
              <a:t>competitive</a:t>
            </a:r>
            <a:r>
              <a:rPr sz="1400" spc="-25" dirty="0">
                <a:solidFill>
                  <a:srgbClr val="333333"/>
                </a:solidFill>
                <a:latin typeface="Arial"/>
                <a:cs typeface="Arial"/>
              </a:rPr>
              <a:t> </a:t>
            </a:r>
            <a:r>
              <a:rPr sz="1400" dirty="0">
                <a:solidFill>
                  <a:srgbClr val="333333"/>
                </a:solidFill>
                <a:latin typeface="Arial"/>
                <a:cs typeface="Arial"/>
              </a:rPr>
              <a:t>edge</a:t>
            </a:r>
            <a:r>
              <a:rPr sz="1400" spc="-25" dirty="0">
                <a:solidFill>
                  <a:srgbClr val="333333"/>
                </a:solidFill>
                <a:latin typeface="Arial"/>
                <a:cs typeface="Arial"/>
              </a:rPr>
              <a:t> </a:t>
            </a:r>
            <a:r>
              <a:rPr sz="1400" dirty="0">
                <a:solidFill>
                  <a:srgbClr val="333333"/>
                </a:solidFill>
                <a:latin typeface="Arial"/>
                <a:cs typeface="Arial"/>
              </a:rPr>
              <a:t>over</a:t>
            </a:r>
            <a:r>
              <a:rPr sz="1400" spc="-25" dirty="0">
                <a:solidFill>
                  <a:srgbClr val="333333"/>
                </a:solidFill>
                <a:latin typeface="Arial"/>
                <a:cs typeface="Arial"/>
              </a:rPr>
              <a:t> </a:t>
            </a:r>
            <a:r>
              <a:rPr sz="1400" dirty="0">
                <a:solidFill>
                  <a:srgbClr val="333333"/>
                </a:solidFill>
                <a:latin typeface="Arial"/>
                <a:cs typeface="Arial"/>
              </a:rPr>
              <a:t>their</a:t>
            </a:r>
            <a:r>
              <a:rPr sz="1400" spc="-25" dirty="0">
                <a:solidFill>
                  <a:srgbClr val="333333"/>
                </a:solidFill>
                <a:latin typeface="Arial"/>
                <a:cs typeface="Arial"/>
              </a:rPr>
              <a:t> </a:t>
            </a:r>
            <a:r>
              <a:rPr sz="1400" spc="-10" dirty="0">
                <a:solidFill>
                  <a:srgbClr val="333333"/>
                </a:solidFill>
                <a:latin typeface="Arial"/>
                <a:cs typeface="Arial"/>
              </a:rPr>
              <a:t>peers.”</a:t>
            </a:r>
            <a:endParaRPr sz="1400">
              <a:latin typeface="Arial"/>
              <a:cs typeface="Arial"/>
            </a:endParaRPr>
          </a:p>
          <a:p>
            <a:pPr marL="67945" marR="196215">
              <a:lnSpc>
                <a:spcPct val="101099"/>
              </a:lnSpc>
              <a:spcBef>
                <a:spcPts val="10"/>
              </a:spcBef>
            </a:pPr>
            <a:r>
              <a:rPr sz="900" i="1" dirty="0">
                <a:solidFill>
                  <a:srgbClr val="333333"/>
                </a:solidFill>
                <a:latin typeface="Arial"/>
                <a:cs typeface="Arial"/>
              </a:rPr>
              <a:t>The</a:t>
            </a:r>
            <a:r>
              <a:rPr sz="900" i="1" spc="-20" dirty="0">
                <a:solidFill>
                  <a:srgbClr val="333333"/>
                </a:solidFill>
                <a:latin typeface="Arial"/>
                <a:cs typeface="Arial"/>
              </a:rPr>
              <a:t> </a:t>
            </a:r>
            <a:r>
              <a:rPr sz="900" i="1" dirty="0">
                <a:solidFill>
                  <a:srgbClr val="333333"/>
                </a:solidFill>
                <a:latin typeface="Arial"/>
                <a:cs typeface="Arial"/>
              </a:rPr>
              <a:t>Wall</a:t>
            </a:r>
            <a:r>
              <a:rPr sz="900" i="1" spc="-10" dirty="0">
                <a:solidFill>
                  <a:srgbClr val="333333"/>
                </a:solidFill>
                <a:latin typeface="Arial"/>
                <a:cs typeface="Arial"/>
              </a:rPr>
              <a:t> </a:t>
            </a:r>
            <a:r>
              <a:rPr sz="900" i="1" dirty="0">
                <a:solidFill>
                  <a:srgbClr val="333333"/>
                </a:solidFill>
                <a:latin typeface="Arial"/>
                <a:cs typeface="Arial"/>
              </a:rPr>
              <a:t>Street</a:t>
            </a:r>
            <a:r>
              <a:rPr sz="900" i="1" spc="-15" dirty="0">
                <a:solidFill>
                  <a:srgbClr val="333333"/>
                </a:solidFill>
                <a:latin typeface="Arial"/>
                <a:cs typeface="Arial"/>
              </a:rPr>
              <a:t> </a:t>
            </a:r>
            <a:r>
              <a:rPr sz="900" i="1" dirty="0">
                <a:solidFill>
                  <a:srgbClr val="333333"/>
                </a:solidFill>
                <a:latin typeface="Arial"/>
                <a:cs typeface="Arial"/>
              </a:rPr>
              <a:t>Journal’s</a:t>
            </a:r>
            <a:r>
              <a:rPr sz="900" i="1" spc="-20" dirty="0">
                <a:solidFill>
                  <a:srgbClr val="333333"/>
                </a:solidFill>
                <a:latin typeface="Arial"/>
                <a:cs typeface="Arial"/>
              </a:rPr>
              <a:t> </a:t>
            </a:r>
            <a:r>
              <a:rPr sz="900" dirty="0">
                <a:solidFill>
                  <a:srgbClr val="333333"/>
                </a:solidFill>
                <a:latin typeface="Arial"/>
                <a:cs typeface="Arial"/>
              </a:rPr>
              <a:t>first</a:t>
            </a:r>
            <a:r>
              <a:rPr sz="900" spc="-15" dirty="0">
                <a:solidFill>
                  <a:srgbClr val="333333"/>
                </a:solidFill>
                <a:latin typeface="Arial"/>
                <a:cs typeface="Arial"/>
              </a:rPr>
              <a:t> </a:t>
            </a:r>
            <a:r>
              <a:rPr sz="900" dirty="0">
                <a:solidFill>
                  <a:srgbClr val="333333"/>
                </a:solidFill>
                <a:latin typeface="Arial"/>
                <a:cs typeface="Arial"/>
              </a:rPr>
              <a:t>corporate</a:t>
            </a:r>
            <a:r>
              <a:rPr sz="900" spc="-15" dirty="0">
                <a:solidFill>
                  <a:srgbClr val="333333"/>
                </a:solidFill>
                <a:latin typeface="Arial"/>
                <a:cs typeface="Arial"/>
              </a:rPr>
              <a:t> </a:t>
            </a:r>
            <a:r>
              <a:rPr sz="900" dirty="0">
                <a:solidFill>
                  <a:srgbClr val="333333"/>
                </a:solidFill>
                <a:latin typeface="Arial"/>
                <a:cs typeface="Arial"/>
              </a:rPr>
              <a:t>ranking</a:t>
            </a:r>
            <a:r>
              <a:rPr sz="900" spc="-15" dirty="0">
                <a:solidFill>
                  <a:srgbClr val="333333"/>
                </a:solidFill>
                <a:latin typeface="Arial"/>
                <a:cs typeface="Arial"/>
              </a:rPr>
              <a:t> </a:t>
            </a:r>
            <a:r>
              <a:rPr sz="900" spc="-20" dirty="0">
                <a:solidFill>
                  <a:srgbClr val="333333"/>
                </a:solidFill>
                <a:latin typeface="Arial"/>
                <a:cs typeface="Arial"/>
              </a:rPr>
              <a:t>that </a:t>
            </a:r>
            <a:r>
              <a:rPr sz="900" dirty="0">
                <a:solidFill>
                  <a:srgbClr val="333333"/>
                </a:solidFill>
                <a:latin typeface="Arial"/>
                <a:cs typeface="Arial"/>
              </a:rPr>
              <a:t>examined</a:t>
            </a:r>
            <a:r>
              <a:rPr sz="900" spc="-20" dirty="0">
                <a:solidFill>
                  <a:srgbClr val="333333"/>
                </a:solidFill>
                <a:latin typeface="Arial"/>
                <a:cs typeface="Arial"/>
              </a:rPr>
              <a:t> </a:t>
            </a:r>
            <a:r>
              <a:rPr sz="900" dirty="0">
                <a:solidFill>
                  <a:srgbClr val="333333"/>
                </a:solidFill>
                <a:latin typeface="Arial"/>
                <a:cs typeface="Arial"/>
              </a:rPr>
              <a:t>diversity</a:t>
            </a:r>
            <a:r>
              <a:rPr sz="900" spc="-15" dirty="0">
                <a:solidFill>
                  <a:srgbClr val="333333"/>
                </a:solidFill>
                <a:latin typeface="Arial"/>
                <a:cs typeface="Arial"/>
              </a:rPr>
              <a:t> </a:t>
            </a:r>
            <a:r>
              <a:rPr sz="900" dirty="0">
                <a:solidFill>
                  <a:srgbClr val="333333"/>
                </a:solidFill>
                <a:latin typeface="Arial"/>
                <a:cs typeface="Arial"/>
              </a:rPr>
              <a:t>and</a:t>
            </a:r>
            <a:r>
              <a:rPr sz="900" spc="-20" dirty="0">
                <a:solidFill>
                  <a:srgbClr val="333333"/>
                </a:solidFill>
                <a:latin typeface="Arial"/>
                <a:cs typeface="Arial"/>
              </a:rPr>
              <a:t> </a:t>
            </a:r>
            <a:r>
              <a:rPr sz="900" dirty="0">
                <a:solidFill>
                  <a:srgbClr val="333333"/>
                </a:solidFill>
                <a:latin typeface="Arial"/>
                <a:cs typeface="Arial"/>
              </a:rPr>
              <a:t>inclusion</a:t>
            </a:r>
            <a:r>
              <a:rPr sz="900" spc="-15" dirty="0">
                <a:solidFill>
                  <a:srgbClr val="333333"/>
                </a:solidFill>
                <a:latin typeface="Arial"/>
                <a:cs typeface="Arial"/>
              </a:rPr>
              <a:t> </a:t>
            </a:r>
            <a:r>
              <a:rPr sz="900" dirty="0">
                <a:solidFill>
                  <a:srgbClr val="333333"/>
                </a:solidFill>
                <a:latin typeface="Arial"/>
                <a:cs typeface="Arial"/>
              </a:rPr>
              <a:t>among</a:t>
            </a:r>
            <a:r>
              <a:rPr sz="900" spc="-20" dirty="0">
                <a:solidFill>
                  <a:srgbClr val="333333"/>
                </a:solidFill>
                <a:latin typeface="Arial"/>
                <a:cs typeface="Arial"/>
              </a:rPr>
              <a:t> </a:t>
            </a:r>
            <a:r>
              <a:rPr sz="900" dirty="0">
                <a:solidFill>
                  <a:srgbClr val="333333"/>
                </a:solidFill>
                <a:latin typeface="Arial"/>
                <a:cs typeface="Arial"/>
              </a:rPr>
              <a:t>S&amp;P</a:t>
            </a:r>
            <a:r>
              <a:rPr sz="900" spc="-15" dirty="0">
                <a:solidFill>
                  <a:srgbClr val="333333"/>
                </a:solidFill>
                <a:latin typeface="Arial"/>
                <a:cs typeface="Arial"/>
              </a:rPr>
              <a:t> </a:t>
            </a:r>
            <a:r>
              <a:rPr sz="900" spc="-25" dirty="0">
                <a:solidFill>
                  <a:srgbClr val="333333"/>
                </a:solidFill>
                <a:latin typeface="Arial"/>
                <a:cs typeface="Arial"/>
              </a:rPr>
              <a:t>500 </a:t>
            </a:r>
            <a:r>
              <a:rPr sz="900" spc="-10" dirty="0">
                <a:solidFill>
                  <a:srgbClr val="333333"/>
                </a:solidFill>
                <a:latin typeface="Arial"/>
                <a:cs typeface="Arial"/>
              </a:rPr>
              <a:t>companies.</a:t>
            </a:r>
            <a:endParaRPr sz="900">
              <a:latin typeface="Arial"/>
              <a:cs typeface="Arial"/>
            </a:endParaRPr>
          </a:p>
        </p:txBody>
      </p:sp>
      <p:sp>
        <p:nvSpPr>
          <p:cNvPr id="16" name="object 16"/>
          <p:cNvSpPr txBox="1">
            <a:spLocks noGrp="1"/>
          </p:cNvSpPr>
          <p:nvPr>
            <p:ph type="title"/>
          </p:nvPr>
        </p:nvSpPr>
        <p:spPr>
          <a:prstGeom prst="rect">
            <a:avLst/>
          </a:prstGeom>
        </p:spPr>
        <p:txBody>
          <a:bodyPr vert="horz" wrap="square" lIns="0" tIns="295655" rIns="0" bIns="0" rtlCol="0">
            <a:spAutoFit/>
          </a:bodyPr>
          <a:lstStyle/>
          <a:p>
            <a:pPr marL="3284220">
              <a:lnSpc>
                <a:spcPct val="100000"/>
              </a:lnSpc>
              <a:spcBef>
                <a:spcPts val="100"/>
              </a:spcBef>
            </a:pPr>
            <a:r>
              <a:rPr sz="2100" dirty="0">
                <a:solidFill>
                  <a:srgbClr val="000000"/>
                </a:solidFill>
                <a:latin typeface="Arial"/>
                <a:cs typeface="Arial"/>
              </a:rPr>
              <a:t>Diversity</a:t>
            </a:r>
            <a:r>
              <a:rPr sz="2100" spc="-10" dirty="0">
                <a:solidFill>
                  <a:srgbClr val="000000"/>
                </a:solidFill>
                <a:latin typeface="Arial"/>
                <a:cs typeface="Arial"/>
              </a:rPr>
              <a:t> </a:t>
            </a:r>
            <a:r>
              <a:rPr sz="2100" dirty="0">
                <a:solidFill>
                  <a:srgbClr val="000000"/>
                </a:solidFill>
                <a:latin typeface="Arial"/>
                <a:cs typeface="Arial"/>
              </a:rPr>
              <a:t>&amp;</a:t>
            </a:r>
            <a:r>
              <a:rPr sz="2100" spc="-10" dirty="0">
                <a:solidFill>
                  <a:srgbClr val="000000"/>
                </a:solidFill>
                <a:latin typeface="Arial"/>
                <a:cs typeface="Arial"/>
              </a:rPr>
              <a:t> </a:t>
            </a:r>
            <a:r>
              <a:rPr sz="2100" spc="-10" dirty="0">
                <a:solidFill>
                  <a:srgbClr val="007DC7"/>
                </a:solidFill>
                <a:latin typeface="Arial"/>
                <a:cs typeface="Arial"/>
              </a:rPr>
              <a:t>Innovation</a:t>
            </a:r>
            <a:endParaRPr sz="2100">
              <a:latin typeface="Arial"/>
              <a:cs typeface="Arial"/>
            </a:endParaRPr>
          </a:p>
        </p:txBody>
      </p:sp>
      <p:sp>
        <p:nvSpPr>
          <p:cNvPr id="17" name="object 17"/>
          <p:cNvSpPr txBox="1"/>
          <p:nvPr/>
        </p:nvSpPr>
        <p:spPr>
          <a:xfrm>
            <a:off x="4650724" y="1446276"/>
            <a:ext cx="4036076" cy="1833835"/>
          </a:xfrm>
          <a:prstGeom prst="rect">
            <a:avLst/>
          </a:prstGeom>
        </p:spPr>
        <p:txBody>
          <a:bodyPr vert="horz" wrap="square" lIns="0" tIns="12700" rIns="0" bIns="0" rtlCol="0">
            <a:spAutoFit/>
          </a:bodyPr>
          <a:lstStyle/>
          <a:p>
            <a:pPr marL="12700">
              <a:lnSpc>
                <a:spcPts val="2295"/>
              </a:lnSpc>
              <a:spcBef>
                <a:spcPts val="100"/>
              </a:spcBef>
            </a:pPr>
            <a:r>
              <a:rPr sz="2000" dirty="0">
                <a:latin typeface="Arial"/>
                <a:cs typeface="Arial"/>
              </a:rPr>
              <a:t>Diverse</a:t>
            </a:r>
            <a:r>
              <a:rPr sz="2000" spc="-15" dirty="0">
                <a:latin typeface="Arial"/>
                <a:cs typeface="Arial"/>
              </a:rPr>
              <a:t> </a:t>
            </a:r>
            <a:r>
              <a:rPr sz="2000" dirty="0">
                <a:latin typeface="Arial"/>
                <a:cs typeface="Arial"/>
              </a:rPr>
              <a:t>teams</a:t>
            </a:r>
            <a:r>
              <a:rPr sz="2000" spc="-10" dirty="0">
                <a:latin typeface="Arial"/>
                <a:cs typeface="Arial"/>
              </a:rPr>
              <a:t> </a:t>
            </a:r>
            <a:r>
              <a:rPr sz="2000" dirty="0">
                <a:latin typeface="Arial"/>
                <a:cs typeface="Arial"/>
              </a:rPr>
              <a:t>are</a:t>
            </a:r>
            <a:r>
              <a:rPr sz="2000" spc="-15" dirty="0">
                <a:latin typeface="Arial"/>
                <a:cs typeface="Arial"/>
              </a:rPr>
              <a:t> </a:t>
            </a:r>
            <a:r>
              <a:rPr sz="2000" dirty="0">
                <a:latin typeface="Arial"/>
                <a:cs typeface="Arial"/>
              </a:rPr>
              <a:t>more</a:t>
            </a:r>
            <a:r>
              <a:rPr sz="2000" spc="-10" dirty="0">
                <a:latin typeface="Arial"/>
                <a:cs typeface="Arial"/>
              </a:rPr>
              <a:t> </a:t>
            </a:r>
            <a:r>
              <a:rPr sz="2000" dirty="0">
                <a:latin typeface="Arial"/>
                <a:cs typeface="Arial"/>
              </a:rPr>
              <a:t>likely</a:t>
            </a:r>
            <a:r>
              <a:rPr sz="2000" spc="-10" dirty="0">
                <a:latin typeface="Arial"/>
                <a:cs typeface="Arial"/>
              </a:rPr>
              <a:t> </a:t>
            </a:r>
            <a:r>
              <a:rPr sz="2000" spc="-25" dirty="0">
                <a:latin typeface="Arial"/>
                <a:cs typeface="Arial"/>
              </a:rPr>
              <a:t>to</a:t>
            </a:r>
            <a:r>
              <a:rPr lang="en-US" sz="2000" spc="-25" dirty="0">
                <a:latin typeface="Arial"/>
                <a:cs typeface="Arial"/>
              </a:rPr>
              <a:t>:</a:t>
            </a:r>
            <a:endParaRPr sz="2000" dirty="0">
              <a:latin typeface="Arial"/>
              <a:cs typeface="Arial"/>
            </a:endParaRPr>
          </a:p>
          <a:p>
            <a:pPr marL="93345" indent="-81280">
              <a:lnSpc>
                <a:spcPts val="1925"/>
              </a:lnSpc>
              <a:buSzPct val="94444"/>
              <a:buChar char="•"/>
              <a:tabLst>
                <a:tab pos="93980" algn="l"/>
              </a:tabLst>
            </a:pPr>
            <a:r>
              <a:rPr lang="en-US" sz="1600" dirty="0">
                <a:latin typeface="Arial"/>
                <a:cs typeface="Arial"/>
              </a:rPr>
              <a:t> </a:t>
            </a:r>
            <a:r>
              <a:rPr sz="1600" dirty="0">
                <a:latin typeface="Arial"/>
                <a:cs typeface="Arial"/>
              </a:rPr>
              <a:t>Embrace</a:t>
            </a:r>
            <a:r>
              <a:rPr sz="1600" spc="-20" dirty="0">
                <a:latin typeface="Arial"/>
                <a:cs typeface="Arial"/>
              </a:rPr>
              <a:t> </a:t>
            </a:r>
            <a:r>
              <a:rPr sz="1600" dirty="0">
                <a:latin typeface="Arial"/>
                <a:cs typeface="Arial"/>
              </a:rPr>
              <a:t>diverse</a:t>
            </a:r>
            <a:r>
              <a:rPr sz="1600" spc="-15" dirty="0">
                <a:latin typeface="Arial"/>
                <a:cs typeface="Arial"/>
              </a:rPr>
              <a:t> </a:t>
            </a:r>
            <a:r>
              <a:rPr sz="1600" spc="-10" dirty="0">
                <a:latin typeface="Arial"/>
                <a:cs typeface="Arial"/>
              </a:rPr>
              <a:t>perspectives</a:t>
            </a:r>
            <a:endParaRPr sz="1600" dirty="0">
              <a:latin typeface="Arial"/>
              <a:cs typeface="Arial"/>
            </a:endParaRPr>
          </a:p>
          <a:p>
            <a:pPr marL="93345" indent="-81280">
              <a:lnSpc>
                <a:spcPts val="1955"/>
              </a:lnSpc>
              <a:buSzPct val="94444"/>
              <a:buChar char="•"/>
              <a:tabLst>
                <a:tab pos="93980" algn="l"/>
              </a:tabLst>
            </a:pPr>
            <a:r>
              <a:rPr lang="en-US" sz="1600" dirty="0">
                <a:latin typeface="Arial"/>
                <a:cs typeface="Arial"/>
              </a:rPr>
              <a:t> </a:t>
            </a:r>
            <a:r>
              <a:rPr sz="1600" dirty="0">
                <a:latin typeface="Arial"/>
                <a:cs typeface="Arial"/>
              </a:rPr>
              <a:t>Develop</a:t>
            </a:r>
            <a:r>
              <a:rPr sz="1600" spc="-20" dirty="0">
                <a:latin typeface="Arial"/>
                <a:cs typeface="Arial"/>
              </a:rPr>
              <a:t> </a:t>
            </a:r>
            <a:r>
              <a:rPr sz="1600" dirty="0">
                <a:latin typeface="Arial"/>
                <a:cs typeface="Arial"/>
              </a:rPr>
              <a:t>more</a:t>
            </a:r>
            <a:r>
              <a:rPr sz="1600" spc="-20" dirty="0">
                <a:latin typeface="Arial"/>
                <a:cs typeface="Arial"/>
              </a:rPr>
              <a:t> </a:t>
            </a:r>
            <a:r>
              <a:rPr sz="1600" dirty="0">
                <a:latin typeface="Arial"/>
                <a:cs typeface="Arial"/>
              </a:rPr>
              <a:t>unique</a:t>
            </a:r>
            <a:r>
              <a:rPr sz="1600" spc="-15" dirty="0">
                <a:latin typeface="Arial"/>
                <a:cs typeface="Arial"/>
              </a:rPr>
              <a:t> </a:t>
            </a:r>
            <a:r>
              <a:rPr sz="1600" spc="-10" dirty="0">
                <a:latin typeface="Arial"/>
                <a:cs typeface="Arial"/>
              </a:rPr>
              <a:t>solutions</a:t>
            </a:r>
            <a:r>
              <a:rPr lang="en-US" sz="1600" spc="-10" dirty="0">
                <a:latin typeface="Arial"/>
                <a:cs typeface="Arial"/>
              </a:rPr>
              <a:t> </a:t>
            </a:r>
            <a:endParaRPr sz="1600" dirty="0">
              <a:latin typeface="Arial"/>
              <a:cs typeface="Arial"/>
            </a:endParaRPr>
          </a:p>
          <a:p>
            <a:pPr marL="93345" indent="-81280">
              <a:lnSpc>
                <a:spcPts val="1955"/>
              </a:lnSpc>
              <a:buSzPct val="94444"/>
              <a:buChar char="•"/>
              <a:tabLst>
                <a:tab pos="93980" algn="l"/>
              </a:tabLst>
            </a:pPr>
            <a:r>
              <a:rPr lang="en-US" sz="1600" dirty="0">
                <a:latin typeface="Arial"/>
                <a:cs typeface="Arial"/>
              </a:rPr>
              <a:t> </a:t>
            </a:r>
            <a:r>
              <a:rPr sz="1600" dirty="0">
                <a:latin typeface="Arial"/>
                <a:cs typeface="Arial"/>
              </a:rPr>
              <a:t>Attract</a:t>
            </a:r>
            <a:r>
              <a:rPr sz="1600" spc="-20"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retain</a:t>
            </a:r>
            <a:r>
              <a:rPr sz="1600" spc="-20" dirty="0">
                <a:latin typeface="Arial"/>
                <a:cs typeface="Arial"/>
              </a:rPr>
              <a:t> </a:t>
            </a:r>
            <a:r>
              <a:rPr sz="1600" dirty="0">
                <a:latin typeface="Arial"/>
                <a:cs typeface="Arial"/>
              </a:rPr>
              <a:t>diverse</a:t>
            </a:r>
            <a:r>
              <a:rPr sz="1600" spc="-15" dirty="0">
                <a:latin typeface="Arial"/>
                <a:cs typeface="Arial"/>
              </a:rPr>
              <a:t> </a:t>
            </a:r>
            <a:r>
              <a:rPr sz="1600" spc="-10" dirty="0">
                <a:latin typeface="Arial"/>
                <a:cs typeface="Arial"/>
              </a:rPr>
              <a:t>talent</a:t>
            </a:r>
            <a:endParaRPr sz="1600" dirty="0">
              <a:latin typeface="Arial"/>
              <a:cs typeface="Arial"/>
            </a:endParaRPr>
          </a:p>
          <a:p>
            <a:pPr marL="12700" marR="6350">
              <a:lnSpc>
                <a:spcPts val="1989"/>
              </a:lnSpc>
              <a:spcBef>
                <a:spcPts val="75"/>
              </a:spcBef>
              <a:buSzPct val="94444"/>
              <a:buChar char="•"/>
              <a:tabLst>
                <a:tab pos="93980" algn="l"/>
              </a:tabLst>
            </a:pPr>
            <a:r>
              <a:rPr lang="en-US" sz="1600" dirty="0">
                <a:latin typeface="Arial"/>
                <a:cs typeface="Arial"/>
              </a:rPr>
              <a:t> </a:t>
            </a:r>
            <a:r>
              <a:rPr sz="1600" dirty="0">
                <a:latin typeface="Arial"/>
                <a:cs typeface="Arial"/>
              </a:rPr>
              <a:t>Outperform</a:t>
            </a:r>
            <a:r>
              <a:rPr sz="1600" spc="-45" dirty="0">
                <a:latin typeface="Arial"/>
                <a:cs typeface="Arial"/>
              </a:rPr>
              <a:t> </a:t>
            </a:r>
            <a:r>
              <a:rPr sz="1600" dirty="0">
                <a:latin typeface="Arial"/>
                <a:cs typeface="Arial"/>
              </a:rPr>
              <a:t>homogenous</a:t>
            </a:r>
            <a:r>
              <a:rPr sz="1600" spc="-35" dirty="0">
                <a:latin typeface="Arial"/>
                <a:cs typeface="Arial"/>
              </a:rPr>
              <a:t> </a:t>
            </a:r>
            <a:r>
              <a:rPr sz="1600" dirty="0">
                <a:latin typeface="Arial"/>
                <a:cs typeface="Arial"/>
              </a:rPr>
              <a:t>teams</a:t>
            </a:r>
            <a:r>
              <a:rPr sz="1600" spc="-30" dirty="0">
                <a:latin typeface="Arial"/>
                <a:cs typeface="Arial"/>
              </a:rPr>
              <a:t> </a:t>
            </a:r>
            <a:r>
              <a:rPr sz="1600" spc="-25" dirty="0">
                <a:latin typeface="Arial"/>
                <a:cs typeface="Arial"/>
              </a:rPr>
              <a:t>on </a:t>
            </a:r>
            <a:r>
              <a:rPr sz="1600" spc="-10" dirty="0">
                <a:latin typeface="Arial"/>
                <a:cs typeface="Arial"/>
              </a:rPr>
              <a:t>innovation</a:t>
            </a:r>
            <a:endParaRPr sz="1600" dirty="0">
              <a:latin typeface="Arial"/>
              <a:cs typeface="Arial"/>
            </a:endParaRPr>
          </a:p>
          <a:p>
            <a:pPr marL="93345" indent="-81280">
              <a:lnSpc>
                <a:spcPts val="1860"/>
              </a:lnSpc>
              <a:buSzPct val="94444"/>
              <a:buChar char="•"/>
              <a:tabLst>
                <a:tab pos="93980" algn="l"/>
              </a:tabLst>
            </a:pPr>
            <a:r>
              <a:rPr lang="en-US" sz="1600" dirty="0">
                <a:latin typeface="Arial"/>
                <a:cs typeface="Arial"/>
              </a:rPr>
              <a:t> </a:t>
            </a:r>
            <a:r>
              <a:rPr sz="1600" dirty="0">
                <a:latin typeface="Arial"/>
                <a:cs typeface="Arial"/>
              </a:rPr>
              <a:t>Drive</a:t>
            </a:r>
            <a:r>
              <a:rPr sz="1600" spc="-20" dirty="0">
                <a:latin typeface="Arial"/>
                <a:cs typeface="Arial"/>
              </a:rPr>
              <a:t> </a:t>
            </a:r>
            <a:r>
              <a:rPr sz="1600" dirty="0">
                <a:latin typeface="Arial"/>
                <a:cs typeface="Arial"/>
              </a:rPr>
              <a:t>higher</a:t>
            </a:r>
            <a:r>
              <a:rPr sz="1600" spc="-15" dirty="0">
                <a:latin typeface="Arial"/>
                <a:cs typeface="Arial"/>
              </a:rPr>
              <a:t> </a:t>
            </a:r>
            <a:r>
              <a:rPr sz="1600" dirty="0">
                <a:latin typeface="Arial"/>
                <a:cs typeface="Arial"/>
              </a:rPr>
              <a:t>financial</a:t>
            </a:r>
            <a:r>
              <a:rPr sz="1600" spc="-15" dirty="0">
                <a:latin typeface="Arial"/>
                <a:cs typeface="Arial"/>
              </a:rPr>
              <a:t> </a:t>
            </a:r>
            <a:r>
              <a:rPr sz="1600" spc="-10" dirty="0">
                <a:latin typeface="Arial"/>
                <a:cs typeface="Arial"/>
              </a:rPr>
              <a:t>returns</a:t>
            </a:r>
            <a:endParaRPr sz="1600" dirty="0">
              <a:latin typeface="Arial"/>
              <a:cs typeface="Arial"/>
            </a:endParaRPr>
          </a:p>
        </p:txBody>
      </p:sp>
      <p:sp>
        <p:nvSpPr>
          <p:cNvPr id="18" name="object 18"/>
          <p:cNvSpPr txBox="1"/>
          <p:nvPr/>
        </p:nvSpPr>
        <p:spPr>
          <a:xfrm>
            <a:off x="154826" y="4838191"/>
            <a:ext cx="15303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888888"/>
                </a:solidFill>
                <a:latin typeface="Arial"/>
                <a:cs typeface="Arial"/>
              </a:rPr>
              <a:t>33</a:t>
            </a:r>
            <a:endParaRPr sz="900">
              <a:latin typeface="Arial"/>
              <a:cs typeface="Arial"/>
            </a:endParaRPr>
          </a:p>
        </p:txBody>
      </p:sp>
      <p:sp>
        <p:nvSpPr>
          <p:cNvPr id="21" name="object 10">
            <a:extLst>
              <a:ext uri="{FF2B5EF4-FFF2-40B4-BE49-F238E27FC236}">
                <a16:creationId xmlns:a16="http://schemas.microsoft.com/office/drawing/2014/main" id="{AAA4941D-8558-304A-A986-2EB088CCADB7}"/>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33</a:t>
            </a:fld>
            <a:endParaRPr spc="-25" dirty="0">
              <a:latin typeface="Stanley Regular" panose="02050506080406020003" pitchFamily="18" charset="77"/>
            </a:endParaRPr>
          </a:p>
        </p:txBody>
      </p:sp>
      <p:sp>
        <p:nvSpPr>
          <p:cNvPr id="19" name="Rectangle 18">
            <a:extLst>
              <a:ext uri="{FF2B5EF4-FFF2-40B4-BE49-F238E27FC236}">
                <a16:creationId xmlns:a16="http://schemas.microsoft.com/office/drawing/2014/main" id="{D21E1E24-6AC4-CA4C-96F4-BC5CFC4AF1AD}"/>
              </a:ext>
            </a:extLst>
          </p:cNvPr>
          <p:cNvSpPr/>
          <p:nvPr/>
        </p:nvSpPr>
        <p:spPr>
          <a:xfrm>
            <a:off x="141445" y="4711692"/>
            <a:ext cx="226174" cy="330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725423"/>
            <a:ext cx="1847088" cy="1847088"/>
          </a:xfrm>
          <a:prstGeom prst="rect">
            <a:avLst/>
          </a:prstGeom>
        </p:spPr>
      </p:pic>
      <p:sp>
        <p:nvSpPr>
          <p:cNvPr id="4" name="object 4"/>
          <p:cNvSpPr txBox="1"/>
          <p:nvPr/>
        </p:nvSpPr>
        <p:spPr>
          <a:xfrm>
            <a:off x="348874" y="757935"/>
            <a:ext cx="8625840" cy="1566070"/>
          </a:xfrm>
          <a:prstGeom prst="rect">
            <a:avLst/>
          </a:prstGeom>
        </p:spPr>
        <p:txBody>
          <a:bodyPr vert="horz" wrap="square" lIns="0" tIns="12700" rIns="0" bIns="0" rtlCol="0">
            <a:spAutoFit/>
          </a:bodyPr>
          <a:lstStyle/>
          <a:p>
            <a:pPr marL="2177415" marR="5080">
              <a:lnSpc>
                <a:spcPct val="115399"/>
              </a:lnSpc>
              <a:spcBef>
                <a:spcPts val="100"/>
              </a:spcBef>
            </a:pPr>
            <a:r>
              <a:rPr sz="1250" dirty="0">
                <a:solidFill>
                  <a:srgbClr val="202020"/>
                </a:solidFill>
                <a:latin typeface="Stanley Regular" panose="02050506080406020003" pitchFamily="18" charset="77"/>
                <a:cs typeface="Palatino Linotype"/>
              </a:rPr>
              <a:t>Dr.</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Francesca</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Scire-Scappuzzo</a:t>
            </a:r>
            <a:r>
              <a:rPr sz="1250" spc="37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has</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been</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professor,</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inventor,</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entrepreneur,</a:t>
            </a:r>
            <a:r>
              <a:rPr sz="1250" spc="25"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and </a:t>
            </a:r>
            <a:r>
              <a:rPr sz="1250" dirty="0">
                <a:solidFill>
                  <a:srgbClr val="202020"/>
                </a:solidFill>
                <a:latin typeface="Stanley Regular" panose="02050506080406020003" pitchFamily="18" charset="77"/>
                <a:cs typeface="Palatino Linotype"/>
              </a:rPr>
              <a:t>an</a:t>
            </a:r>
            <a:r>
              <a:rPr sz="1250" spc="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executive</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a:t>
            </a:r>
            <a:r>
              <a:rPr sz="1250" spc="1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small</a:t>
            </a:r>
            <a:r>
              <a:rPr sz="1250" spc="1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1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large</a:t>
            </a:r>
            <a:r>
              <a:rPr sz="1250" spc="15" dirty="0">
                <a:solidFill>
                  <a:srgbClr val="202020"/>
                </a:solidFill>
                <a:latin typeface="Stanley Regular" panose="02050506080406020003" pitchFamily="18" charset="77"/>
                <a:cs typeface="Palatino Linotype"/>
              </a:rPr>
              <a:t> </a:t>
            </a:r>
            <a:r>
              <a:rPr sz="1250" spc="-10" dirty="0">
                <a:solidFill>
                  <a:srgbClr val="202020"/>
                </a:solidFill>
                <a:latin typeface="Stanley Regular" panose="02050506080406020003" pitchFamily="18" charset="77"/>
                <a:cs typeface="Palatino Linotype"/>
              </a:rPr>
              <a:t>high-</a:t>
            </a:r>
            <a:r>
              <a:rPr sz="1250" dirty="0">
                <a:solidFill>
                  <a:srgbClr val="202020"/>
                </a:solidFill>
                <a:latin typeface="Stanley Regular" panose="02050506080406020003" pitchFamily="18" charset="77"/>
                <a:cs typeface="Palatino Linotype"/>
              </a:rPr>
              <a:t>tech</a:t>
            </a:r>
            <a:r>
              <a:rPr sz="1250" spc="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corporations,</a:t>
            </a:r>
            <a:r>
              <a:rPr sz="1250" spc="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both</a:t>
            </a:r>
            <a:r>
              <a:rPr sz="1250" spc="1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a:t>
            </a:r>
            <a:r>
              <a:rPr sz="1250" spc="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Europe</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1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a:t>
            </a:r>
            <a:r>
              <a:rPr sz="1250" spc="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the</a:t>
            </a:r>
            <a:r>
              <a:rPr sz="1250" spc="15"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US. </a:t>
            </a:r>
            <a:r>
              <a:rPr sz="1250" dirty="0">
                <a:solidFill>
                  <a:srgbClr val="202020"/>
                </a:solidFill>
                <a:latin typeface="Stanley Regular" panose="02050506080406020003" pitchFamily="18" charset="77"/>
                <a:cs typeface="Palatino Linotype"/>
              </a:rPr>
              <a:t>She</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has</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been</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Sr.</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Director</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of</a:t>
            </a:r>
            <a:r>
              <a:rPr sz="1250" spc="20"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Advanced</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Technology</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Innovation</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at</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BAE</a:t>
            </a:r>
            <a:r>
              <a:rPr sz="1250" spc="30" dirty="0">
                <a:solidFill>
                  <a:srgbClr val="202020"/>
                </a:solidFill>
                <a:latin typeface="Stanley Regular" panose="02050506080406020003" pitchFamily="18" charset="77"/>
                <a:cs typeface="Palatino Linotype"/>
              </a:rPr>
              <a:t> </a:t>
            </a:r>
            <a:r>
              <a:rPr sz="1250" spc="-10" dirty="0">
                <a:solidFill>
                  <a:srgbClr val="202020"/>
                </a:solidFill>
                <a:latin typeface="Stanley Regular" panose="02050506080406020003" pitchFamily="18" charset="77"/>
                <a:cs typeface="Palatino Linotype"/>
              </a:rPr>
              <a:t>Systems</a:t>
            </a:r>
            <a:endParaRPr lang="en-US" sz="1250" spc="500" dirty="0">
              <a:solidFill>
                <a:srgbClr val="202020"/>
              </a:solidFill>
              <a:latin typeface="Stanley Regular" panose="02050506080406020003" pitchFamily="18" charset="77"/>
              <a:cs typeface="Palatino Linotype"/>
            </a:endParaRPr>
          </a:p>
          <a:p>
            <a:pPr marL="2177415" marR="5080">
              <a:lnSpc>
                <a:spcPct val="115399"/>
              </a:lnSpc>
              <a:spcBef>
                <a:spcPts val="100"/>
              </a:spcBef>
            </a:pPr>
            <a:r>
              <a:rPr sz="1250" dirty="0">
                <a:solidFill>
                  <a:srgbClr val="202020"/>
                </a:solidFill>
                <a:latin typeface="Stanley Regular" panose="02050506080406020003" pitchFamily="18" charset="77"/>
                <a:cs typeface="Palatino Linotype"/>
              </a:rPr>
              <a:t>Inc.,</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large</a:t>
            </a:r>
            <a:r>
              <a:rPr sz="1250" spc="3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aerospace</a:t>
            </a:r>
            <a:r>
              <a:rPr sz="1250" spc="4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defense</a:t>
            </a:r>
            <a:r>
              <a:rPr sz="1250" spc="3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corporation.</a:t>
            </a:r>
            <a:r>
              <a:rPr sz="1250" spc="3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She</a:t>
            </a:r>
            <a:r>
              <a:rPr sz="1250" spc="3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also</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has</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extensive</a:t>
            </a:r>
            <a:r>
              <a:rPr sz="1250" spc="3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experience</a:t>
            </a:r>
            <a:r>
              <a:rPr sz="1250" spc="35"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in </a:t>
            </a:r>
            <a:r>
              <a:rPr sz="1250" dirty="0">
                <a:solidFill>
                  <a:srgbClr val="202020"/>
                </a:solidFill>
                <a:latin typeface="Stanley Regular" panose="02050506080406020003" pitchFamily="18" charset="77"/>
                <a:cs typeface="Palatino Linotype"/>
              </a:rPr>
              <a:t>small</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business</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the</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commercial</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sectors,</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as</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President</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CEO</a:t>
            </a:r>
            <a:r>
              <a:rPr sz="1250" spc="3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of</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Ondetech,</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20"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as </a:t>
            </a:r>
            <a:r>
              <a:rPr sz="1250" dirty="0">
                <a:solidFill>
                  <a:srgbClr val="202020"/>
                </a:solidFill>
                <a:latin typeface="Stanley Regular" panose="02050506080406020003" pitchFamily="18" charset="77"/>
                <a:cs typeface="Palatino Linotype"/>
              </a:rPr>
              <a:t>Vice</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President</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of</a:t>
            </a:r>
            <a:r>
              <a:rPr sz="1250" spc="15" dirty="0">
                <a:solidFill>
                  <a:srgbClr val="202020"/>
                </a:solidFill>
                <a:latin typeface="Stanley Regular" panose="02050506080406020003" pitchFamily="18" charset="77"/>
                <a:cs typeface="Palatino Linotype"/>
              </a:rPr>
              <a:t> </a:t>
            </a:r>
            <a:r>
              <a:rPr sz="1250" spc="-10" dirty="0">
                <a:solidFill>
                  <a:srgbClr val="202020"/>
                </a:solidFill>
                <a:latin typeface="Stanley Regular" panose="02050506080406020003" pitchFamily="18" charset="77"/>
                <a:cs typeface="Palatino Linotype"/>
              </a:rPr>
              <a:t>R&amp;D</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and</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CTO</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for</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Metamagnetics</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Inc.</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In</a:t>
            </a:r>
            <a:r>
              <a:rPr sz="1250" spc="2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addition</a:t>
            </a:r>
            <a:r>
              <a:rPr sz="1250" spc="2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to</a:t>
            </a:r>
            <a:r>
              <a:rPr sz="1250" spc="1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her</a:t>
            </a:r>
            <a:r>
              <a:rPr sz="1250" spc="20" dirty="0">
                <a:solidFill>
                  <a:srgbClr val="202020"/>
                </a:solidFill>
                <a:latin typeface="Stanley Regular" panose="02050506080406020003" pitchFamily="18" charset="77"/>
                <a:cs typeface="Palatino Linotype"/>
              </a:rPr>
              <a:t> </a:t>
            </a:r>
            <a:r>
              <a:rPr sz="1250" spc="-10" dirty="0">
                <a:solidFill>
                  <a:srgbClr val="202020"/>
                </a:solidFill>
                <a:latin typeface="Stanley Regular" panose="02050506080406020003" pitchFamily="18" charset="77"/>
                <a:cs typeface="Palatino Linotype"/>
              </a:rPr>
              <a:t>industry </a:t>
            </a:r>
            <a:r>
              <a:rPr sz="1250" dirty="0">
                <a:solidFill>
                  <a:srgbClr val="202020"/>
                </a:solidFill>
                <a:latin typeface="Stanley Regular" panose="02050506080406020003" pitchFamily="18" charset="77"/>
                <a:cs typeface="Palatino Linotype"/>
              </a:rPr>
              <a:t>experience,</a:t>
            </a:r>
            <a:r>
              <a:rPr sz="1250" spc="70" dirty="0">
                <a:solidFill>
                  <a:srgbClr val="202020"/>
                </a:solidFill>
                <a:latin typeface="Stanley Regular" panose="02050506080406020003" pitchFamily="18" charset="77"/>
                <a:cs typeface="Palatino Linotype"/>
              </a:rPr>
              <a:t> </a:t>
            </a:r>
            <a:r>
              <a:rPr lang="en-US" sz="1250" spc="70" dirty="0">
                <a:solidFill>
                  <a:srgbClr val="202020"/>
                </a:solidFill>
                <a:latin typeface="Stanley Regular" panose="02050506080406020003" pitchFamily="18" charset="77"/>
                <a:cs typeface="Palatino Linotype"/>
              </a:rPr>
              <a:t>she</a:t>
            </a:r>
            <a:r>
              <a:rPr sz="1250" spc="65" dirty="0">
                <a:solidFill>
                  <a:srgbClr val="202020"/>
                </a:solidFill>
                <a:latin typeface="Stanley Regular" panose="02050506080406020003" pitchFamily="18" charset="77"/>
                <a:cs typeface="Palatino Linotype"/>
              </a:rPr>
              <a:t> </a:t>
            </a:r>
            <a:r>
              <a:rPr sz="1250" spc="-20" dirty="0">
                <a:solidFill>
                  <a:srgbClr val="202020"/>
                </a:solidFill>
                <a:latin typeface="Stanley Regular" panose="02050506080406020003" pitchFamily="18" charset="77"/>
                <a:cs typeface="Palatino Linotype"/>
              </a:rPr>
              <a:t>was</a:t>
            </a:r>
            <a:r>
              <a:rPr sz="1250" spc="6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Tenure</a:t>
            </a:r>
            <a:r>
              <a:rPr lang="en-US" sz="1250" dirty="0">
                <a:solidFill>
                  <a:srgbClr val="202020"/>
                </a:solidFill>
                <a:latin typeface="Stanley Regular" panose="02050506080406020003" pitchFamily="18" charset="77"/>
                <a:cs typeface="Palatino Linotype"/>
              </a:rPr>
              <a:t>d</a:t>
            </a:r>
            <a:r>
              <a:rPr sz="1250" spc="7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Professor</a:t>
            </a:r>
            <a:r>
              <a:rPr sz="1250" spc="7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of</a:t>
            </a:r>
            <a:r>
              <a:rPr sz="1250" spc="6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Electrical</a:t>
            </a:r>
            <a:r>
              <a:rPr sz="1250" spc="8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Engineering</a:t>
            </a:r>
            <a:r>
              <a:rPr sz="1250" spc="65"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at</a:t>
            </a:r>
            <a:r>
              <a:rPr sz="1250" spc="70" dirty="0">
                <a:solidFill>
                  <a:srgbClr val="202020"/>
                </a:solidFill>
                <a:latin typeface="Stanley Regular" panose="02050506080406020003" pitchFamily="18" charset="77"/>
                <a:cs typeface="Palatino Linotype"/>
              </a:rPr>
              <a:t> </a:t>
            </a:r>
            <a:r>
              <a:rPr sz="1250" dirty="0">
                <a:solidFill>
                  <a:srgbClr val="202020"/>
                </a:solidFill>
                <a:latin typeface="Stanley Regular" panose="02050506080406020003" pitchFamily="18" charset="77"/>
                <a:cs typeface="Palatino Linotype"/>
              </a:rPr>
              <a:t>University</a:t>
            </a:r>
            <a:r>
              <a:rPr sz="1250" spc="70" dirty="0">
                <a:solidFill>
                  <a:srgbClr val="202020"/>
                </a:solidFill>
                <a:latin typeface="Stanley Regular" panose="02050506080406020003" pitchFamily="18" charset="77"/>
                <a:cs typeface="Palatino Linotype"/>
              </a:rPr>
              <a:t> </a:t>
            </a:r>
            <a:r>
              <a:rPr sz="1250" spc="-25" dirty="0">
                <a:solidFill>
                  <a:srgbClr val="202020"/>
                </a:solidFill>
                <a:latin typeface="Stanley Regular" panose="02050506080406020003" pitchFamily="18" charset="77"/>
                <a:cs typeface="Palatino Linotype"/>
              </a:rPr>
              <a:t>of </a:t>
            </a:r>
            <a:r>
              <a:rPr sz="1250" dirty="0">
                <a:solidFill>
                  <a:srgbClr val="202020"/>
                </a:solidFill>
                <a:latin typeface="Stanley Regular" panose="02050506080406020003" pitchFamily="18" charset="77"/>
                <a:cs typeface="Palatino Linotype"/>
              </a:rPr>
              <a:t>Catania</a:t>
            </a:r>
            <a:r>
              <a:rPr lang="en-US" sz="1250" spc="-25" dirty="0">
                <a:solidFill>
                  <a:srgbClr val="202020"/>
                </a:solidFill>
                <a:latin typeface="Stanley Regular" panose="02050506080406020003" pitchFamily="18" charset="77"/>
                <a:cs typeface="Palatino Linotype"/>
              </a:rPr>
              <a:t> in Italy.</a:t>
            </a:r>
          </a:p>
        </p:txBody>
      </p:sp>
      <p:grpSp>
        <p:nvGrpSpPr>
          <p:cNvPr id="6" name="object 6"/>
          <p:cNvGrpSpPr/>
          <p:nvPr/>
        </p:nvGrpSpPr>
        <p:grpSpPr>
          <a:xfrm>
            <a:off x="0" y="-4762"/>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482374" y="185016"/>
            <a:ext cx="5461226" cy="261610"/>
          </a:xfrm>
          <a:prstGeom prst="rect">
            <a:avLst/>
          </a:prstGeom>
        </p:spPr>
        <p:txBody>
          <a:bodyPr vert="horz" wrap="square" lIns="0" tIns="15240" rIns="0" bIns="0" rtlCol="0">
            <a:spAutoFit/>
          </a:bodyPr>
          <a:lstStyle/>
          <a:p>
            <a:pPr marL="12700">
              <a:lnSpc>
                <a:spcPct val="100000"/>
              </a:lnSpc>
              <a:spcBef>
                <a:spcPts val="120"/>
              </a:spcBef>
            </a:pPr>
            <a:r>
              <a:rPr lang="en-US" sz="1600" b="1" spc="55" dirty="0">
                <a:latin typeface="Stanley Regular" panose="02050506080406020003" pitchFamily="18" charset="77"/>
              </a:rPr>
              <a:t>Francesca Scire-</a:t>
            </a:r>
            <a:r>
              <a:rPr lang="en-US" sz="1600" b="1" spc="55" dirty="0" err="1">
                <a:latin typeface="Stanley Regular" panose="02050506080406020003" pitchFamily="18" charset="77"/>
              </a:rPr>
              <a:t>Scappuzzo</a:t>
            </a:r>
            <a:r>
              <a:rPr lang="en-US" sz="1600" b="1" spc="55" dirty="0">
                <a:latin typeface="Stanley Regular" panose="02050506080406020003" pitchFamily="18" charset="77"/>
              </a:rPr>
              <a:t>, formerly of BAE Systems</a:t>
            </a:r>
            <a:endParaRPr sz="1600" b="1" spc="40" dirty="0">
              <a:latin typeface="Stanley Regular" panose="02050506080406020003" pitchFamily="18" charset="77"/>
            </a:endParaRPr>
          </a:p>
        </p:txBody>
      </p:sp>
      <p:sp>
        <p:nvSpPr>
          <p:cNvPr id="12" name="TextBox 11">
            <a:extLst>
              <a:ext uri="{FF2B5EF4-FFF2-40B4-BE49-F238E27FC236}">
                <a16:creationId xmlns:a16="http://schemas.microsoft.com/office/drawing/2014/main" id="{4B7F4979-3DDE-EAB7-81E6-707A63AF6D70}"/>
              </a:ext>
            </a:extLst>
          </p:cNvPr>
          <p:cNvSpPr txBox="1"/>
          <p:nvPr/>
        </p:nvSpPr>
        <p:spPr>
          <a:xfrm>
            <a:off x="198943" y="2516698"/>
            <a:ext cx="8746114" cy="2682786"/>
          </a:xfrm>
          <a:prstGeom prst="rect">
            <a:avLst/>
          </a:prstGeom>
          <a:noFill/>
        </p:spPr>
        <p:txBody>
          <a:bodyPr wrap="square" rtlCol="0">
            <a:spAutoFit/>
          </a:bodyPr>
          <a:lstStyle/>
          <a:p>
            <a:pPr>
              <a:spcBef>
                <a:spcPts val="5"/>
              </a:spcBef>
            </a:pPr>
            <a:r>
              <a:rPr lang="en-US" sz="1250" dirty="0">
                <a:latin typeface="Stanley Regular" panose="02050506080406020003" pitchFamily="18" charset="77"/>
                <a:cs typeface="Palatino Linotype"/>
              </a:rPr>
              <a:t>Scire-</a:t>
            </a:r>
            <a:r>
              <a:rPr lang="en-US" sz="1250" spc="-10" dirty="0" err="1">
                <a:latin typeface="Stanley Regular" panose="02050506080406020003" pitchFamily="18" charset="77"/>
                <a:cs typeface="Palatino Linotype"/>
              </a:rPr>
              <a:t>Scappuzzo</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said</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innovation</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is</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process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of</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transforming</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idea</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that</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comes</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from</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need</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that</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transforms</a:t>
            </a:r>
            <a:r>
              <a:rPr lang="en-US" sz="1250" spc="10" dirty="0">
                <a:latin typeface="Stanley Regular" panose="02050506080406020003" pitchFamily="18" charset="77"/>
                <a:cs typeface="Palatino Linotype"/>
              </a:rPr>
              <a:t> </a:t>
            </a:r>
            <a:r>
              <a:rPr lang="en-US" sz="1250" spc="-50" dirty="0">
                <a:latin typeface="Stanley Regular" panose="02050506080406020003" pitchFamily="18" charset="77"/>
                <a:cs typeface="Palatino Linotype"/>
              </a:rPr>
              <a:t>a </a:t>
            </a:r>
            <a:r>
              <a:rPr lang="en-US" sz="1250" dirty="0">
                <a:latin typeface="Stanley Regular" panose="02050506080406020003" pitchFamily="18" charset="77"/>
                <a:cs typeface="Palatino Linotype"/>
              </a:rPr>
              <a:t>product</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into</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something that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creates</a:t>
            </a:r>
            <a:r>
              <a:rPr lang="en-US" sz="1250" spc="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value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society,</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 definition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she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feels is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often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misunderstood.</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“In</a:t>
            </a:r>
            <a:r>
              <a:rPr lang="en-US" sz="1250" spc="10"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R&amp;D,</a:t>
            </a:r>
            <a:r>
              <a:rPr lang="en-US" sz="1250" spc="10" dirty="0">
                <a:latin typeface="Stanley Regular" panose="02050506080406020003" pitchFamily="18" charset="77"/>
                <a:cs typeface="Palatino Linotype"/>
              </a:rPr>
              <a:t> </a:t>
            </a:r>
            <a:r>
              <a:rPr lang="en-US" sz="1250" spc="-25" dirty="0">
                <a:latin typeface="Stanley Regular" panose="02050506080406020003" pitchFamily="18" charset="77"/>
                <a:cs typeface="Palatino Linotype"/>
              </a:rPr>
              <a:t>we </a:t>
            </a:r>
            <a:r>
              <a:rPr lang="en-US" sz="1250" dirty="0">
                <a:latin typeface="Stanley Regular" panose="02050506080406020003" pitchFamily="18" charset="77"/>
                <a:cs typeface="Palatino Linotype"/>
              </a:rPr>
              <a:t>sometimes</a:t>
            </a:r>
            <a:r>
              <a:rPr lang="en-US" sz="1250" spc="-2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don’t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understand</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that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you</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can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come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up</a:t>
            </a:r>
            <a:r>
              <a:rPr lang="en-US" sz="1250" spc="-10" dirty="0">
                <a:latin typeface="Stanley Regular" panose="02050506080406020003" pitchFamily="18" charset="77"/>
                <a:cs typeface="Palatino Linotype"/>
              </a:rPr>
              <a:t> with</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greatest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idea,</a:t>
            </a:r>
            <a:r>
              <a:rPr lang="en-US" sz="1250" spc="-20" dirty="0">
                <a:latin typeface="Stanley Regular" panose="02050506080406020003" pitchFamily="18" charset="77"/>
                <a:cs typeface="Palatino Linotype"/>
              </a:rPr>
              <a:t> [but]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until</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brings</a:t>
            </a:r>
            <a:r>
              <a:rPr lang="en-US" sz="1250" spc="-2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value </a:t>
            </a:r>
            <a:r>
              <a:rPr lang="en-US" sz="1250" dirty="0">
                <a:latin typeface="Stanley Regular" panose="02050506080406020003" pitchFamily="18" charset="77"/>
                <a:cs typeface="Palatino Linotype"/>
              </a:rPr>
              <a:t>to</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society,</a:t>
            </a:r>
            <a:r>
              <a:rPr lang="en-US" sz="1250" spc="-15" dirty="0">
                <a:latin typeface="Stanley Regular" panose="02050506080406020003" pitchFamily="18" charset="77"/>
                <a:cs typeface="Palatino Linotype"/>
              </a:rPr>
              <a:t> </a:t>
            </a:r>
            <a:r>
              <a:rPr lang="en-US" sz="1250" spc="-20" dirty="0">
                <a:latin typeface="Stanley Regular" panose="02050506080406020003" pitchFamily="18" charset="77"/>
                <a:cs typeface="Palatino Linotype"/>
              </a:rPr>
              <a:t>it’s </a:t>
            </a:r>
            <a:r>
              <a:rPr lang="en-US" sz="1250" dirty="0">
                <a:latin typeface="Stanley Regular" panose="02050506080406020003" pitchFamily="18" charset="77"/>
                <a:cs typeface="Palatino Linotype"/>
              </a:rPr>
              <a:t>not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innovation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it</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has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make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a:t>
            </a:r>
            <a:r>
              <a:rPr lang="en-US" sz="1250" spc="-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impact,”</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she </a:t>
            </a:r>
            <a:r>
              <a:rPr lang="en-US" sz="1250" spc="-10" dirty="0">
                <a:latin typeface="Stanley Regular" panose="02050506080406020003" pitchFamily="18" charset="77"/>
                <a:cs typeface="Palatino Linotype"/>
              </a:rPr>
              <a:t>said.</a:t>
            </a:r>
            <a:endParaRPr lang="en-US" sz="1250" dirty="0">
              <a:latin typeface="Stanley Regular" panose="02050506080406020003" pitchFamily="18" charset="77"/>
              <a:cs typeface="Palatino Linotype"/>
            </a:endParaRPr>
          </a:p>
          <a:p>
            <a:pPr>
              <a:lnSpc>
                <a:spcPct val="100000"/>
              </a:lnSpc>
              <a:spcBef>
                <a:spcPts val="5"/>
              </a:spcBef>
            </a:pPr>
            <a:endParaRPr lang="en-US" sz="1250" dirty="0">
              <a:latin typeface="Stanley Regular" panose="02050506080406020003" pitchFamily="18" charset="77"/>
              <a:cs typeface="Palatino Linotype"/>
            </a:endParaRPr>
          </a:p>
          <a:p>
            <a:pPr marL="12700" marR="198120">
              <a:spcBef>
                <a:spcPts val="5"/>
              </a:spcBef>
            </a:pPr>
            <a:r>
              <a:rPr lang="en-US" sz="1250" dirty="0">
                <a:latin typeface="Stanley Regular" panose="02050506080406020003" pitchFamily="18" charset="77"/>
                <a:cs typeface="Palatino Linotype"/>
              </a:rPr>
              <a:t>She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offered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Thomas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Edison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example.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While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did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not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invent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lightbulb,</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found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a:t>
            </a:r>
            <a:r>
              <a:rPr lang="en-US" sz="1250" spc="-15" dirty="0">
                <a:latin typeface="Stanley Regular" panose="02050506080406020003" pitchFamily="18" charset="77"/>
                <a:cs typeface="Palatino Linotype"/>
              </a:rPr>
              <a:t> </a:t>
            </a:r>
            <a:r>
              <a:rPr lang="en-US" sz="1250" spc="-40" dirty="0">
                <a:latin typeface="Stanley Regular" panose="02050506080406020003" pitchFamily="18" charset="77"/>
                <a:cs typeface="Palatino Linotype"/>
              </a:rPr>
              <a:t>way</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1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make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it</a:t>
            </a:r>
            <a:r>
              <a:rPr lang="en-US" sz="1250" spc="-10" dirty="0">
                <a:latin typeface="Stanley Regular" panose="02050506080406020003" pitchFamily="18" charset="77"/>
                <a:cs typeface="Palatino Linotype"/>
              </a:rPr>
              <a:t> widely </a:t>
            </a:r>
            <a:r>
              <a:rPr lang="en-US" sz="1250" dirty="0">
                <a:latin typeface="Stanley Regular" panose="02050506080406020003" pitchFamily="18" charset="77"/>
                <a:cs typeface="Palatino Linotype"/>
              </a:rPr>
              <a:t>available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consumers.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took</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pain</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point</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and</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used</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existing</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idea</a:t>
            </a:r>
            <a:r>
              <a:rPr lang="en-US" sz="1250" spc="-2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2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solve</a:t>
            </a:r>
            <a:r>
              <a:rPr lang="en-US" sz="1250" spc="-10" dirty="0">
                <a:latin typeface="Stanley Regular" panose="02050506080406020003" pitchFamily="18" charset="77"/>
                <a:cs typeface="Palatino Linotype"/>
              </a:rPr>
              <a:t> </a:t>
            </a:r>
            <a:r>
              <a:rPr lang="en-US" sz="1250" spc="-25" dirty="0">
                <a:latin typeface="Stanley Regular" panose="02050506080406020003" pitchFamily="18" charset="77"/>
                <a:cs typeface="Palatino Linotype"/>
              </a:rPr>
              <a:t>it.</a:t>
            </a:r>
            <a:endParaRPr lang="en-US" sz="1250" dirty="0">
              <a:latin typeface="Stanley Regular" panose="02050506080406020003" pitchFamily="18" charset="77"/>
              <a:cs typeface="Palatino Linotype"/>
            </a:endParaRPr>
          </a:p>
          <a:p>
            <a:pPr>
              <a:spcBef>
                <a:spcPts val="50"/>
              </a:spcBef>
            </a:pPr>
            <a:endParaRPr lang="en-US" sz="1250" dirty="0">
              <a:latin typeface="Stanley Regular" panose="02050506080406020003" pitchFamily="18" charset="77"/>
              <a:cs typeface="Palatino Linotype"/>
            </a:endParaRPr>
          </a:p>
          <a:p>
            <a:pPr marL="12700" marR="230504" algn="just"/>
            <a:r>
              <a:rPr lang="en-US" sz="1250" dirty="0">
                <a:latin typeface="Stanley Regular" panose="02050506080406020003" pitchFamily="18" charset="77"/>
                <a:cs typeface="Palatino Linotype"/>
              </a:rPr>
              <a:t>In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her</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slide,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she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portrays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structured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approach</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for</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creating</a:t>
            </a:r>
            <a:r>
              <a:rPr lang="en-US" sz="1250" spc="10"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value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to</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consumers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once</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ideation</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has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already</a:t>
            </a:r>
            <a:r>
              <a:rPr lang="en-US" sz="1250" spc="1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begun. </a:t>
            </a:r>
            <a:r>
              <a:rPr lang="en-US" sz="1250" dirty="0">
                <a:latin typeface="Stanley Regular" panose="02050506080406020003" pitchFamily="18" charset="77"/>
                <a:cs typeface="Palatino Linotype"/>
              </a:rPr>
              <a:t>She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said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development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and</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commercialization</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phases</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are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extremely</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important</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and</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where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most</a:t>
            </a:r>
            <a:r>
              <a:rPr lang="en-US" sz="1250" spc="-1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startups</a:t>
            </a:r>
            <a:r>
              <a:rPr lang="en-US" sz="1250" spc="-1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fail, </a:t>
            </a:r>
            <a:r>
              <a:rPr lang="en-US" sz="1250" dirty="0">
                <a:latin typeface="Stanley Regular" panose="02050506080406020003" pitchFamily="18" charset="77"/>
                <a:cs typeface="Palatino Linotype"/>
              </a:rPr>
              <a:t>because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it’s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hard to</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scale</a:t>
            </a:r>
            <a:r>
              <a:rPr lang="en-US" sz="1250" spc="5" dirty="0">
                <a:latin typeface="Stanley Regular" panose="02050506080406020003" pitchFamily="18" charset="77"/>
                <a:cs typeface="Palatino Linotype"/>
              </a:rPr>
              <a:t> </a:t>
            </a:r>
            <a:r>
              <a:rPr lang="en-US" sz="1250" spc="-10" dirty="0">
                <a:latin typeface="Stanley Regular" panose="02050506080406020003" pitchFamily="18" charset="77"/>
                <a:cs typeface="Palatino Linotype"/>
              </a:rPr>
              <a:t>up.</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She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said she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recognizes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that the</a:t>
            </a:r>
            <a:r>
              <a:rPr lang="en-US" sz="1250" spc="10"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journey</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is</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not linear, nor simple,</a:t>
            </a:r>
            <a:r>
              <a:rPr lang="en-US" sz="1250" spc="5" dirty="0">
                <a:latin typeface="Stanley Regular" panose="02050506080406020003" pitchFamily="18" charset="77"/>
                <a:cs typeface="Palatino Linotype"/>
              </a:rPr>
              <a:t> </a:t>
            </a:r>
            <a:r>
              <a:rPr lang="en-US" sz="1250" dirty="0">
                <a:latin typeface="Stanley Regular" panose="02050506080406020003" pitchFamily="18" charset="77"/>
                <a:cs typeface="Palatino Linotype"/>
              </a:rPr>
              <a:t>which is</a:t>
            </a:r>
            <a:r>
              <a:rPr lang="en-US" sz="1250" spc="-5" dirty="0">
                <a:latin typeface="Stanley Regular" panose="02050506080406020003" pitchFamily="18" charset="77"/>
                <a:cs typeface="Palatino Linotype"/>
              </a:rPr>
              <a:t> </a:t>
            </a:r>
            <a:r>
              <a:rPr lang="en-US" sz="1250" spc="-25" dirty="0">
                <a:latin typeface="Stanley Regular" panose="02050506080406020003" pitchFamily="18" charset="77"/>
                <a:cs typeface="Palatino Linotype"/>
              </a:rPr>
              <a:t>why</a:t>
            </a:r>
            <a:r>
              <a:rPr lang="en-US" sz="1250" spc="5" dirty="0">
                <a:latin typeface="Stanley Regular" panose="02050506080406020003" pitchFamily="18" charset="77"/>
                <a:cs typeface="Palatino Linotype"/>
              </a:rPr>
              <a:t> </a:t>
            </a:r>
            <a:r>
              <a:rPr lang="en-US" sz="1250" spc="-25" dirty="0">
                <a:latin typeface="Stanley Regular" panose="02050506080406020003" pitchFamily="18" charset="77"/>
                <a:cs typeface="Palatino Linotype"/>
              </a:rPr>
              <a:t>she included the curved road graphic on her slide, featured next in our deck. </a:t>
            </a:r>
            <a:endParaRPr lang="en-US" sz="1250" dirty="0">
              <a:latin typeface="Stanley Regular" panose="02050506080406020003" pitchFamily="18" charset="77"/>
              <a:cs typeface="Palatino Linotype"/>
            </a:endParaRPr>
          </a:p>
          <a:p>
            <a:endParaRPr lang="en-US" dirty="0"/>
          </a:p>
        </p:txBody>
      </p:sp>
      <p:sp>
        <p:nvSpPr>
          <p:cNvPr id="13" name="object 10">
            <a:extLst>
              <a:ext uri="{FF2B5EF4-FFF2-40B4-BE49-F238E27FC236}">
                <a16:creationId xmlns:a16="http://schemas.microsoft.com/office/drawing/2014/main" id="{06DF95B0-B17A-B941-9864-3FDB5BA61174}"/>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34</a:t>
            </a:fld>
            <a:endParaRPr spc="-25" dirty="0">
              <a:latin typeface="Stanley Regular" panose="02050506080406020003" pitchFamily="18" charset="77"/>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8584" y="2696719"/>
            <a:ext cx="1151890" cy="1225550"/>
          </a:xfrm>
          <a:prstGeom prst="rect">
            <a:avLst/>
          </a:prstGeom>
          <a:solidFill>
            <a:srgbClr val="C00000"/>
          </a:solidFill>
        </p:spPr>
        <p:txBody>
          <a:bodyPr vert="horz" wrap="square" lIns="0" tIns="41910" rIns="0" bIns="0" rtlCol="0">
            <a:spAutoFit/>
          </a:bodyPr>
          <a:lstStyle/>
          <a:p>
            <a:pPr marL="358140" marR="349885" indent="-1270" algn="ctr">
              <a:lnSpc>
                <a:spcPct val="100000"/>
              </a:lnSpc>
              <a:spcBef>
                <a:spcPts val="330"/>
              </a:spcBef>
            </a:pPr>
            <a:r>
              <a:rPr sz="1500" spc="-20" dirty="0">
                <a:solidFill>
                  <a:srgbClr val="FFFFFF"/>
                </a:solidFill>
                <a:latin typeface="Arial"/>
                <a:cs typeface="Arial"/>
              </a:rPr>
              <a:t>Pain </a:t>
            </a:r>
            <a:r>
              <a:rPr sz="1500" spc="-10" dirty="0">
                <a:solidFill>
                  <a:srgbClr val="FFFFFF"/>
                </a:solidFill>
                <a:latin typeface="Arial"/>
                <a:cs typeface="Arial"/>
              </a:rPr>
              <a:t>Point</a:t>
            </a:r>
            <a:endParaRPr sz="1500">
              <a:latin typeface="Arial"/>
              <a:cs typeface="Arial"/>
            </a:endParaRPr>
          </a:p>
          <a:p>
            <a:pPr>
              <a:lnSpc>
                <a:spcPct val="100000"/>
              </a:lnSpc>
            </a:pPr>
            <a:endParaRPr sz="1700">
              <a:latin typeface="Arial"/>
              <a:cs typeface="Arial"/>
            </a:endParaRPr>
          </a:p>
          <a:p>
            <a:pPr algn="ctr">
              <a:lnSpc>
                <a:spcPct val="100000"/>
              </a:lnSpc>
              <a:spcBef>
                <a:spcPts val="1350"/>
              </a:spcBef>
            </a:pPr>
            <a:r>
              <a:rPr sz="1700" spc="-20" dirty="0">
                <a:solidFill>
                  <a:srgbClr val="FFFFFF"/>
                </a:solidFill>
                <a:latin typeface="Arial"/>
                <a:cs typeface="Arial"/>
              </a:rPr>
              <a:t>NEED</a:t>
            </a:r>
            <a:endParaRPr sz="1700">
              <a:latin typeface="Arial"/>
              <a:cs typeface="Arial"/>
            </a:endParaRPr>
          </a:p>
        </p:txBody>
      </p:sp>
      <p:sp>
        <p:nvSpPr>
          <p:cNvPr id="3" name="object 3"/>
          <p:cNvSpPr txBox="1"/>
          <p:nvPr/>
        </p:nvSpPr>
        <p:spPr>
          <a:xfrm>
            <a:off x="1741520" y="2690752"/>
            <a:ext cx="1444625" cy="1209675"/>
          </a:xfrm>
          <a:prstGeom prst="rect">
            <a:avLst/>
          </a:prstGeom>
          <a:solidFill>
            <a:srgbClr val="FF8932"/>
          </a:solidFill>
        </p:spPr>
        <p:txBody>
          <a:bodyPr vert="horz" wrap="square" lIns="0" tIns="1905" rIns="0" bIns="0" rtlCol="0">
            <a:spAutoFit/>
          </a:bodyPr>
          <a:lstStyle/>
          <a:p>
            <a:pPr marL="249554" marR="242570" algn="ctr">
              <a:lnSpc>
                <a:spcPct val="100000"/>
              </a:lnSpc>
              <a:spcBef>
                <a:spcPts val="15"/>
              </a:spcBef>
            </a:pPr>
            <a:r>
              <a:rPr sz="1500" spc="-10" dirty="0">
                <a:latin typeface="Arial"/>
                <a:cs typeface="Arial"/>
              </a:rPr>
              <a:t>Theoretical Solution </a:t>
            </a:r>
            <a:r>
              <a:rPr sz="1500" dirty="0">
                <a:latin typeface="Arial"/>
                <a:cs typeface="Arial"/>
              </a:rPr>
              <a:t>and</a:t>
            </a:r>
            <a:r>
              <a:rPr sz="1500" spc="-5" dirty="0">
                <a:latin typeface="Arial"/>
                <a:cs typeface="Arial"/>
              </a:rPr>
              <a:t> </a:t>
            </a:r>
            <a:r>
              <a:rPr sz="1500" spc="-20" dirty="0">
                <a:latin typeface="Arial"/>
                <a:cs typeface="Arial"/>
              </a:rPr>
              <a:t>Demo</a:t>
            </a:r>
            <a:endParaRPr sz="1500">
              <a:latin typeface="Arial"/>
              <a:cs typeface="Arial"/>
            </a:endParaRPr>
          </a:p>
          <a:p>
            <a:pPr>
              <a:lnSpc>
                <a:spcPct val="100000"/>
              </a:lnSpc>
              <a:spcBef>
                <a:spcPts val="55"/>
              </a:spcBef>
            </a:pPr>
            <a:endParaRPr sz="1700">
              <a:latin typeface="Arial"/>
              <a:cs typeface="Arial"/>
            </a:endParaRPr>
          </a:p>
          <a:p>
            <a:pPr algn="ctr">
              <a:lnSpc>
                <a:spcPct val="100000"/>
              </a:lnSpc>
            </a:pPr>
            <a:r>
              <a:rPr sz="1700" spc="-20" dirty="0">
                <a:latin typeface="Arial"/>
                <a:cs typeface="Arial"/>
              </a:rPr>
              <a:t>IDEA</a:t>
            </a:r>
            <a:endParaRPr sz="1700">
              <a:latin typeface="Arial"/>
              <a:cs typeface="Arial"/>
            </a:endParaRPr>
          </a:p>
        </p:txBody>
      </p:sp>
      <p:sp>
        <p:nvSpPr>
          <p:cNvPr id="4" name="object 4"/>
          <p:cNvSpPr txBox="1"/>
          <p:nvPr/>
        </p:nvSpPr>
        <p:spPr>
          <a:xfrm>
            <a:off x="3363679" y="2708577"/>
            <a:ext cx="2308860" cy="1209675"/>
          </a:xfrm>
          <a:prstGeom prst="rect">
            <a:avLst/>
          </a:prstGeom>
          <a:solidFill>
            <a:srgbClr val="FFFF00"/>
          </a:solidFill>
        </p:spPr>
        <p:txBody>
          <a:bodyPr vert="horz" wrap="square" lIns="0" tIns="26670" rIns="0" bIns="0" rtlCol="0">
            <a:spAutoFit/>
          </a:bodyPr>
          <a:lstStyle/>
          <a:p>
            <a:pPr marL="591185">
              <a:lnSpc>
                <a:spcPct val="100000"/>
              </a:lnSpc>
              <a:spcBef>
                <a:spcPts val="210"/>
              </a:spcBef>
            </a:pPr>
            <a:r>
              <a:rPr sz="1500" spc="-10" dirty="0">
                <a:latin typeface="Arial"/>
                <a:cs typeface="Arial"/>
              </a:rPr>
              <a:t>Development</a:t>
            </a:r>
            <a:endParaRPr sz="1500">
              <a:latin typeface="Arial"/>
              <a:cs typeface="Arial"/>
            </a:endParaRPr>
          </a:p>
          <a:p>
            <a:pPr>
              <a:lnSpc>
                <a:spcPct val="100000"/>
              </a:lnSpc>
            </a:pPr>
            <a:endParaRPr sz="1700">
              <a:latin typeface="Arial"/>
              <a:cs typeface="Arial"/>
            </a:endParaRPr>
          </a:p>
          <a:p>
            <a:pPr>
              <a:lnSpc>
                <a:spcPct val="100000"/>
              </a:lnSpc>
            </a:pPr>
            <a:endParaRPr sz="1700">
              <a:latin typeface="Arial"/>
              <a:cs typeface="Arial"/>
            </a:endParaRPr>
          </a:p>
          <a:p>
            <a:pPr marL="620395">
              <a:lnSpc>
                <a:spcPct val="100000"/>
              </a:lnSpc>
              <a:spcBef>
                <a:spcPts val="1290"/>
              </a:spcBef>
            </a:pPr>
            <a:r>
              <a:rPr sz="1700" spc="-10" dirty="0">
                <a:latin typeface="Arial"/>
                <a:cs typeface="Arial"/>
              </a:rPr>
              <a:t>PRODUCT</a:t>
            </a:r>
            <a:endParaRPr sz="1700">
              <a:latin typeface="Arial"/>
              <a:cs typeface="Arial"/>
            </a:endParaRPr>
          </a:p>
        </p:txBody>
      </p:sp>
      <p:sp>
        <p:nvSpPr>
          <p:cNvPr id="5" name="object 5"/>
          <p:cNvSpPr txBox="1"/>
          <p:nvPr/>
        </p:nvSpPr>
        <p:spPr>
          <a:xfrm>
            <a:off x="5850157" y="2717573"/>
            <a:ext cx="1369060" cy="1200785"/>
          </a:xfrm>
          <a:prstGeom prst="rect">
            <a:avLst/>
          </a:prstGeom>
          <a:solidFill>
            <a:srgbClr val="B7F04E"/>
          </a:solidFill>
        </p:spPr>
        <p:txBody>
          <a:bodyPr vert="horz" wrap="square" lIns="0" tIns="0" rIns="0" bIns="0" rtlCol="0">
            <a:spAutoFit/>
          </a:bodyPr>
          <a:lstStyle/>
          <a:p>
            <a:pPr algn="ctr">
              <a:lnSpc>
                <a:spcPts val="1605"/>
              </a:lnSpc>
            </a:pPr>
            <a:r>
              <a:rPr sz="1500" spc="-10" dirty="0">
                <a:latin typeface="Arial"/>
                <a:cs typeface="Arial"/>
              </a:rPr>
              <a:t>Commercializ</a:t>
            </a:r>
            <a:endParaRPr sz="1500">
              <a:latin typeface="Arial"/>
              <a:cs typeface="Arial"/>
            </a:endParaRPr>
          </a:p>
          <a:p>
            <a:pPr algn="ctr">
              <a:lnSpc>
                <a:spcPct val="100000"/>
              </a:lnSpc>
            </a:pPr>
            <a:r>
              <a:rPr sz="1500" dirty="0">
                <a:latin typeface="Arial"/>
                <a:cs typeface="Arial"/>
              </a:rPr>
              <a:t>-</a:t>
            </a:r>
            <a:r>
              <a:rPr sz="1500" spc="-10" dirty="0">
                <a:latin typeface="Arial"/>
                <a:cs typeface="Arial"/>
              </a:rPr>
              <a:t>ation</a:t>
            </a:r>
            <a:endParaRPr sz="1500">
              <a:latin typeface="Arial"/>
              <a:cs typeface="Arial"/>
            </a:endParaRPr>
          </a:p>
          <a:p>
            <a:pPr>
              <a:lnSpc>
                <a:spcPct val="100000"/>
              </a:lnSpc>
            </a:pPr>
            <a:endParaRPr sz="1700">
              <a:latin typeface="Arial"/>
              <a:cs typeface="Arial"/>
            </a:endParaRPr>
          </a:p>
          <a:p>
            <a:pPr>
              <a:lnSpc>
                <a:spcPct val="100000"/>
              </a:lnSpc>
              <a:spcBef>
                <a:spcPts val="50"/>
              </a:spcBef>
            </a:pPr>
            <a:endParaRPr sz="1900">
              <a:latin typeface="Arial"/>
              <a:cs typeface="Arial"/>
            </a:endParaRPr>
          </a:p>
          <a:p>
            <a:pPr algn="ctr">
              <a:lnSpc>
                <a:spcPts val="1855"/>
              </a:lnSpc>
            </a:pPr>
            <a:r>
              <a:rPr sz="1700" dirty="0">
                <a:latin typeface="Arial"/>
                <a:cs typeface="Arial"/>
              </a:rPr>
              <a:t>SCALE</a:t>
            </a:r>
            <a:r>
              <a:rPr sz="1700" spc="5" dirty="0">
                <a:latin typeface="Arial"/>
                <a:cs typeface="Arial"/>
              </a:rPr>
              <a:t> </a:t>
            </a:r>
            <a:r>
              <a:rPr sz="1700" spc="-25" dirty="0">
                <a:latin typeface="Arial"/>
                <a:cs typeface="Arial"/>
              </a:rPr>
              <a:t>UP</a:t>
            </a:r>
            <a:endParaRPr sz="1700">
              <a:latin typeface="Arial"/>
              <a:cs typeface="Arial"/>
            </a:endParaRPr>
          </a:p>
        </p:txBody>
      </p:sp>
      <p:sp>
        <p:nvSpPr>
          <p:cNvPr id="6" name="object 6"/>
          <p:cNvSpPr txBox="1"/>
          <p:nvPr/>
        </p:nvSpPr>
        <p:spPr>
          <a:xfrm>
            <a:off x="7355342" y="2696720"/>
            <a:ext cx="1578610" cy="1221740"/>
          </a:xfrm>
          <a:prstGeom prst="rect">
            <a:avLst/>
          </a:prstGeom>
          <a:solidFill>
            <a:srgbClr val="259ADD"/>
          </a:solidFill>
        </p:spPr>
        <p:txBody>
          <a:bodyPr vert="horz" wrap="square" lIns="0" tIns="38735" rIns="0" bIns="0" rtlCol="0">
            <a:spAutoFit/>
          </a:bodyPr>
          <a:lstStyle/>
          <a:p>
            <a:pPr marL="269875" marR="262255" algn="ctr">
              <a:lnSpc>
                <a:spcPct val="100000"/>
              </a:lnSpc>
              <a:spcBef>
                <a:spcPts val="305"/>
              </a:spcBef>
            </a:pPr>
            <a:r>
              <a:rPr sz="1500" spc="-10" dirty="0">
                <a:latin typeface="Arial"/>
                <a:cs typeface="Arial"/>
              </a:rPr>
              <a:t>Availability </a:t>
            </a:r>
            <a:r>
              <a:rPr sz="1500" dirty="0">
                <a:latin typeface="Arial"/>
                <a:cs typeface="Arial"/>
              </a:rPr>
              <a:t>to</a:t>
            </a:r>
            <a:r>
              <a:rPr sz="1500" spc="-10" dirty="0">
                <a:latin typeface="Arial"/>
                <a:cs typeface="Arial"/>
              </a:rPr>
              <a:t> Customer</a:t>
            </a:r>
            <a:endParaRPr sz="1500">
              <a:latin typeface="Arial"/>
              <a:cs typeface="Arial"/>
            </a:endParaRPr>
          </a:p>
          <a:p>
            <a:pPr>
              <a:lnSpc>
                <a:spcPct val="100000"/>
              </a:lnSpc>
            </a:pPr>
            <a:endParaRPr sz="1700">
              <a:latin typeface="Arial"/>
              <a:cs typeface="Arial"/>
            </a:endParaRPr>
          </a:p>
          <a:p>
            <a:pPr algn="ctr">
              <a:lnSpc>
                <a:spcPct val="100000"/>
              </a:lnSpc>
              <a:spcBef>
                <a:spcPts val="1350"/>
              </a:spcBef>
            </a:pPr>
            <a:r>
              <a:rPr sz="1700" spc="-10" dirty="0">
                <a:latin typeface="Arial"/>
                <a:cs typeface="Arial"/>
              </a:rPr>
              <a:t>VALUE</a:t>
            </a:r>
            <a:endParaRPr sz="1700">
              <a:latin typeface="Arial"/>
              <a:cs typeface="Arial"/>
            </a:endParaRPr>
          </a:p>
        </p:txBody>
      </p:sp>
      <p:sp>
        <p:nvSpPr>
          <p:cNvPr id="7" name="object 7"/>
          <p:cNvSpPr txBox="1"/>
          <p:nvPr/>
        </p:nvSpPr>
        <p:spPr>
          <a:xfrm>
            <a:off x="505707" y="1408176"/>
            <a:ext cx="1055370" cy="375920"/>
          </a:xfrm>
          <a:prstGeom prst="rect">
            <a:avLst/>
          </a:prstGeom>
        </p:spPr>
        <p:txBody>
          <a:bodyPr vert="horz" wrap="square" lIns="0" tIns="12700" rIns="0" bIns="0" rtlCol="0">
            <a:spAutoFit/>
          </a:bodyPr>
          <a:lstStyle/>
          <a:p>
            <a:pPr marL="12700">
              <a:lnSpc>
                <a:spcPct val="100000"/>
              </a:lnSpc>
              <a:spcBef>
                <a:spcPts val="100"/>
              </a:spcBef>
            </a:pPr>
            <a:r>
              <a:rPr sz="2300" b="1" spc="-10" dirty="0">
                <a:solidFill>
                  <a:srgbClr val="C00000"/>
                </a:solidFill>
                <a:latin typeface="Calibri"/>
                <a:cs typeface="Calibri"/>
              </a:rPr>
              <a:t>Problem</a:t>
            </a:r>
            <a:endParaRPr sz="2300">
              <a:latin typeface="Calibri"/>
              <a:cs typeface="Calibri"/>
            </a:endParaRPr>
          </a:p>
        </p:txBody>
      </p:sp>
      <p:sp>
        <p:nvSpPr>
          <p:cNvPr id="8" name="object 8"/>
          <p:cNvSpPr txBox="1"/>
          <p:nvPr/>
        </p:nvSpPr>
        <p:spPr>
          <a:xfrm>
            <a:off x="7520371" y="1432559"/>
            <a:ext cx="1036319" cy="375920"/>
          </a:xfrm>
          <a:prstGeom prst="rect">
            <a:avLst/>
          </a:prstGeom>
        </p:spPr>
        <p:txBody>
          <a:bodyPr vert="horz" wrap="square" lIns="0" tIns="12700" rIns="0" bIns="0" rtlCol="0">
            <a:spAutoFit/>
          </a:bodyPr>
          <a:lstStyle/>
          <a:p>
            <a:pPr marL="12700">
              <a:lnSpc>
                <a:spcPct val="100000"/>
              </a:lnSpc>
              <a:spcBef>
                <a:spcPts val="100"/>
              </a:spcBef>
            </a:pPr>
            <a:r>
              <a:rPr sz="2300" b="1" spc="-10" dirty="0">
                <a:solidFill>
                  <a:srgbClr val="3776B6"/>
                </a:solidFill>
                <a:latin typeface="Calibri"/>
                <a:cs typeface="Calibri"/>
              </a:rPr>
              <a:t>Solution</a:t>
            </a:r>
            <a:endParaRPr sz="2300">
              <a:latin typeface="Calibri"/>
              <a:cs typeface="Calibri"/>
            </a:endParaRPr>
          </a:p>
        </p:txBody>
      </p:sp>
      <p:grpSp>
        <p:nvGrpSpPr>
          <p:cNvPr id="9" name="object 9"/>
          <p:cNvGrpSpPr/>
          <p:nvPr/>
        </p:nvGrpSpPr>
        <p:grpSpPr>
          <a:xfrm>
            <a:off x="1801790" y="1471912"/>
            <a:ext cx="5478145" cy="1076325"/>
            <a:chOff x="1801790" y="1471912"/>
            <a:chExt cx="5478145" cy="1076325"/>
          </a:xfrm>
        </p:grpSpPr>
        <p:pic>
          <p:nvPicPr>
            <p:cNvPr id="10" name="object 10"/>
            <p:cNvPicPr/>
            <p:nvPr/>
          </p:nvPicPr>
          <p:blipFill>
            <a:blip r:embed="rId2" cstate="print"/>
            <a:stretch>
              <a:fillRect/>
            </a:stretch>
          </p:blipFill>
          <p:spPr>
            <a:xfrm>
              <a:off x="1923287" y="1716024"/>
              <a:ext cx="569976" cy="832103"/>
            </a:xfrm>
            <a:prstGeom prst="rect">
              <a:avLst/>
            </a:prstGeom>
          </p:spPr>
        </p:pic>
        <p:pic>
          <p:nvPicPr>
            <p:cNvPr id="11" name="object 11"/>
            <p:cNvPicPr/>
            <p:nvPr/>
          </p:nvPicPr>
          <p:blipFill>
            <a:blip r:embed="rId3" cstate="print"/>
            <a:stretch>
              <a:fillRect/>
            </a:stretch>
          </p:blipFill>
          <p:spPr>
            <a:xfrm>
              <a:off x="1801790" y="1471912"/>
              <a:ext cx="5477700" cy="236700"/>
            </a:xfrm>
            <a:prstGeom prst="rect">
              <a:avLst/>
            </a:prstGeom>
          </p:spPr>
        </p:pic>
      </p:grpSp>
      <p:pic>
        <p:nvPicPr>
          <p:cNvPr id="12" name="object 12"/>
          <p:cNvPicPr/>
          <p:nvPr/>
        </p:nvPicPr>
        <p:blipFill>
          <a:blip r:embed="rId4" cstate="print"/>
          <a:stretch>
            <a:fillRect/>
          </a:stretch>
        </p:blipFill>
        <p:spPr>
          <a:xfrm>
            <a:off x="6391655" y="2176272"/>
            <a:ext cx="481583" cy="362712"/>
          </a:xfrm>
          <a:prstGeom prst="rect">
            <a:avLst/>
          </a:prstGeom>
        </p:spPr>
      </p:pic>
      <p:pic>
        <p:nvPicPr>
          <p:cNvPr id="13" name="object 13"/>
          <p:cNvPicPr/>
          <p:nvPr/>
        </p:nvPicPr>
        <p:blipFill>
          <a:blip r:embed="rId5" cstate="print"/>
          <a:stretch>
            <a:fillRect/>
          </a:stretch>
        </p:blipFill>
        <p:spPr>
          <a:xfrm>
            <a:off x="7565135" y="1780032"/>
            <a:ext cx="938783" cy="765047"/>
          </a:xfrm>
          <a:prstGeom prst="rect">
            <a:avLst/>
          </a:prstGeom>
        </p:spPr>
      </p:pic>
      <p:sp>
        <p:nvSpPr>
          <p:cNvPr id="14" name="object 14"/>
          <p:cNvSpPr txBox="1"/>
          <p:nvPr/>
        </p:nvSpPr>
        <p:spPr>
          <a:xfrm>
            <a:off x="3713122" y="4074160"/>
            <a:ext cx="1717675" cy="1013460"/>
          </a:xfrm>
          <a:prstGeom prst="rect">
            <a:avLst/>
          </a:prstGeom>
        </p:spPr>
        <p:txBody>
          <a:bodyPr vert="horz" wrap="square" lIns="0" tIns="24130" rIns="0" bIns="0" rtlCol="0">
            <a:spAutoFit/>
          </a:bodyPr>
          <a:lstStyle/>
          <a:p>
            <a:pPr marL="335280" marR="327660" algn="ctr">
              <a:lnSpc>
                <a:spcPts val="1510"/>
              </a:lnSpc>
              <a:spcBef>
                <a:spcPts val="190"/>
              </a:spcBef>
            </a:pPr>
            <a:r>
              <a:rPr sz="1300" dirty="0">
                <a:latin typeface="Arial"/>
                <a:cs typeface="Arial"/>
              </a:rPr>
              <a:t>Business</a:t>
            </a:r>
            <a:r>
              <a:rPr sz="1300" spc="-10" dirty="0">
                <a:latin typeface="Arial"/>
                <a:cs typeface="Arial"/>
              </a:rPr>
              <a:t> </a:t>
            </a:r>
            <a:r>
              <a:rPr sz="1300" spc="-20" dirty="0">
                <a:latin typeface="Arial"/>
                <a:cs typeface="Arial"/>
              </a:rPr>
              <a:t>Plan Team</a:t>
            </a:r>
            <a:endParaRPr sz="1300">
              <a:latin typeface="Arial"/>
              <a:cs typeface="Arial"/>
            </a:endParaRPr>
          </a:p>
          <a:p>
            <a:pPr marL="490220" marR="482600" algn="ctr">
              <a:lnSpc>
                <a:spcPts val="1490"/>
              </a:lnSpc>
              <a:spcBef>
                <a:spcPts val="114"/>
              </a:spcBef>
            </a:pPr>
            <a:r>
              <a:rPr sz="1300" dirty="0">
                <a:latin typeface="Arial"/>
                <a:cs typeface="Arial"/>
              </a:rPr>
              <a:t>$ </a:t>
            </a:r>
            <a:r>
              <a:rPr sz="1300" spc="-10" dirty="0">
                <a:latin typeface="Arial"/>
                <a:cs typeface="Arial"/>
              </a:rPr>
              <a:t>Funding Growth</a:t>
            </a:r>
            <a:endParaRPr sz="1300">
              <a:latin typeface="Arial"/>
              <a:cs typeface="Arial"/>
            </a:endParaRPr>
          </a:p>
          <a:p>
            <a:pPr algn="ctr">
              <a:lnSpc>
                <a:spcPct val="100000"/>
              </a:lnSpc>
              <a:spcBef>
                <a:spcPts val="10"/>
              </a:spcBef>
            </a:pPr>
            <a:r>
              <a:rPr sz="1300" dirty="0">
                <a:latin typeface="Arial"/>
                <a:cs typeface="Arial"/>
              </a:rPr>
              <a:t>Customer </a:t>
            </a:r>
            <a:r>
              <a:rPr sz="1300" spc="-10" dirty="0">
                <a:latin typeface="Arial"/>
                <a:cs typeface="Arial"/>
              </a:rPr>
              <a:t>Identification</a:t>
            </a:r>
            <a:endParaRPr sz="1300">
              <a:latin typeface="Arial"/>
              <a:cs typeface="Arial"/>
            </a:endParaRPr>
          </a:p>
        </p:txBody>
      </p:sp>
      <p:sp>
        <p:nvSpPr>
          <p:cNvPr id="15" name="object 15"/>
          <p:cNvSpPr txBox="1"/>
          <p:nvPr/>
        </p:nvSpPr>
        <p:spPr>
          <a:xfrm>
            <a:off x="5808096" y="4074160"/>
            <a:ext cx="1385570" cy="1013460"/>
          </a:xfrm>
          <a:prstGeom prst="rect">
            <a:avLst/>
          </a:prstGeom>
        </p:spPr>
        <p:txBody>
          <a:bodyPr vert="horz" wrap="square" lIns="0" tIns="15240" rIns="0" bIns="0" rtlCol="0">
            <a:spAutoFit/>
          </a:bodyPr>
          <a:lstStyle/>
          <a:p>
            <a:pPr marL="167640" marR="160020" indent="-635" algn="ctr">
              <a:lnSpc>
                <a:spcPct val="98500"/>
              </a:lnSpc>
              <a:spcBef>
                <a:spcPts val="120"/>
              </a:spcBef>
            </a:pPr>
            <a:r>
              <a:rPr sz="1300" spc="-10" dirty="0">
                <a:latin typeface="Arial"/>
                <a:cs typeface="Arial"/>
              </a:rPr>
              <a:t>Production Manufacturing </a:t>
            </a:r>
            <a:r>
              <a:rPr sz="1300" dirty="0">
                <a:latin typeface="Arial"/>
                <a:cs typeface="Arial"/>
              </a:rPr>
              <a:t>Supply</a:t>
            </a:r>
            <a:r>
              <a:rPr sz="1300" spc="-20" dirty="0">
                <a:latin typeface="Arial"/>
                <a:cs typeface="Arial"/>
              </a:rPr>
              <a:t> Chain </a:t>
            </a:r>
            <a:r>
              <a:rPr sz="1300" spc="-10" dirty="0">
                <a:latin typeface="Arial"/>
                <a:cs typeface="Arial"/>
              </a:rPr>
              <a:t>Scale-</a:t>
            </a:r>
            <a:r>
              <a:rPr sz="1300" spc="-25" dirty="0">
                <a:latin typeface="Arial"/>
                <a:cs typeface="Arial"/>
              </a:rPr>
              <a:t>up</a:t>
            </a:r>
            <a:endParaRPr sz="1300">
              <a:latin typeface="Arial"/>
              <a:cs typeface="Arial"/>
            </a:endParaRPr>
          </a:p>
          <a:p>
            <a:pPr algn="ctr">
              <a:lnSpc>
                <a:spcPct val="100000"/>
              </a:lnSpc>
              <a:spcBef>
                <a:spcPts val="50"/>
              </a:spcBef>
            </a:pPr>
            <a:r>
              <a:rPr sz="1300" dirty="0">
                <a:latin typeface="Arial"/>
                <a:cs typeface="Arial"/>
              </a:rPr>
              <a:t>Voice</a:t>
            </a:r>
            <a:r>
              <a:rPr sz="1300" spc="-5" dirty="0">
                <a:latin typeface="Arial"/>
                <a:cs typeface="Arial"/>
              </a:rPr>
              <a:t> </a:t>
            </a:r>
            <a:r>
              <a:rPr sz="1300" dirty="0">
                <a:latin typeface="Arial"/>
                <a:cs typeface="Arial"/>
              </a:rPr>
              <a:t>of</a:t>
            </a:r>
            <a:r>
              <a:rPr sz="1300" spc="-5" dirty="0">
                <a:latin typeface="Arial"/>
                <a:cs typeface="Arial"/>
              </a:rPr>
              <a:t> </a:t>
            </a:r>
            <a:r>
              <a:rPr sz="1300" spc="-10" dirty="0">
                <a:latin typeface="Arial"/>
                <a:cs typeface="Arial"/>
              </a:rPr>
              <a:t>Customer</a:t>
            </a:r>
            <a:endParaRPr sz="1300">
              <a:latin typeface="Arial"/>
              <a:cs typeface="Arial"/>
            </a:endParaRPr>
          </a:p>
        </p:txBody>
      </p:sp>
      <p:sp>
        <p:nvSpPr>
          <p:cNvPr id="16" name="object 16"/>
          <p:cNvSpPr txBox="1"/>
          <p:nvPr/>
        </p:nvSpPr>
        <p:spPr>
          <a:xfrm>
            <a:off x="7441647" y="4068064"/>
            <a:ext cx="1257935" cy="1010285"/>
          </a:xfrm>
          <a:prstGeom prst="rect">
            <a:avLst/>
          </a:prstGeom>
        </p:spPr>
        <p:txBody>
          <a:bodyPr vert="horz" wrap="square" lIns="0" tIns="13970" rIns="0" bIns="0" rtlCol="0">
            <a:spAutoFit/>
          </a:bodyPr>
          <a:lstStyle/>
          <a:p>
            <a:pPr marL="12700" marR="5080">
              <a:lnSpc>
                <a:spcPct val="99200"/>
              </a:lnSpc>
              <a:spcBef>
                <a:spcPts val="110"/>
              </a:spcBef>
            </a:pPr>
            <a:r>
              <a:rPr sz="1300" dirty="0">
                <a:latin typeface="Arial"/>
                <a:cs typeface="Arial"/>
              </a:rPr>
              <a:t>Distribution</a:t>
            </a:r>
            <a:r>
              <a:rPr sz="1300" spc="-20" dirty="0">
                <a:latin typeface="Arial"/>
                <a:cs typeface="Arial"/>
              </a:rPr>
              <a:t> </a:t>
            </a:r>
            <a:r>
              <a:rPr sz="1300" spc="-25" dirty="0">
                <a:latin typeface="Arial"/>
                <a:cs typeface="Arial"/>
              </a:rPr>
              <a:t>(#) </a:t>
            </a:r>
            <a:r>
              <a:rPr sz="1300" dirty="0">
                <a:latin typeface="Arial"/>
                <a:cs typeface="Arial"/>
              </a:rPr>
              <a:t>Affordability</a:t>
            </a:r>
            <a:r>
              <a:rPr sz="1300" spc="-20" dirty="0">
                <a:latin typeface="Arial"/>
                <a:cs typeface="Arial"/>
              </a:rPr>
              <a:t> </a:t>
            </a:r>
            <a:r>
              <a:rPr sz="1300" spc="-25" dirty="0">
                <a:latin typeface="Arial"/>
                <a:cs typeface="Arial"/>
              </a:rPr>
              <a:t>($) </a:t>
            </a:r>
            <a:r>
              <a:rPr sz="1300" dirty="0">
                <a:latin typeface="Arial"/>
                <a:cs typeface="Arial"/>
              </a:rPr>
              <a:t>User </a:t>
            </a:r>
            <a:r>
              <a:rPr sz="1300" spc="-10" dirty="0">
                <a:latin typeface="Arial"/>
                <a:cs typeface="Arial"/>
              </a:rPr>
              <a:t>friendliness </a:t>
            </a:r>
            <a:r>
              <a:rPr sz="1300" dirty="0">
                <a:latin typeface="Arial"/>
                <a:cs typeface="Arial"/>
              </a:rPr>
              <a:t>Cyber </a:t>
            </a:r>
            <a:r>
              <a:rPr sz="1300" spc="-10" dirty="0">
                <a:latin typeface="Arial"/>
                <a:cs typeface="Arial"/>
              </a:rPr>
              <a:t>resilience Sustainability</a:t>
            </a:r>
            <a:endParaRPr sz="1300">
              <a:latin typeface="Arial"/>
              <a:cs typeface="Arial"/>
            </a:endParaRPr>
          </a:p>
        </p:txBody>
      </p:sp>
      <p:sp>
        <p:nvSpPr>
          <p:cNvPr id="17" name="object 17"/>
          <p:cNvSpPr txBox="1"/>
          <p:nvPr/>
        </p:nvSpPr>
        <p:spPr>
          <a:xfrm>
            <a:off x="1937439" y="4028440"/>
            <a:ext cx="1026160" cy="1066800"/>
          </a:xfrm>
          <a:prstGeom prst="rect">
            <a:avLst/>
          </a:prstGeom>
        </p:spPr>
        <p:txBody>
          <a:bodyPr vert="horz" wrap="square" lIns="0" tIns="14604" rIns="0" bIns="0" rtlCol="0">
            <a:spAutoFit/>
          </a:bodyPr>
          <a:lstStyle/>
          <a:p>
            <a:pPr marL="12700" marR="5080">
              <a:lnSpc>
                <a:spcPct val="98800"/>
              </a:lnSpc>
              <a:spcBef>
                <a:spcPts val="114"/>
              </a:spcBef>
            </a:pPr>
            <a:r>
              <a:rPr sz="1300" dirty="0">
                <a:latin typeface="Arial"/>
                <a:cs typeface="Arial"/>
              </a:rPr>
              <a:t>Internal</a:t>
            </a:r>
            <a:r>
              <a:rPr sz="1300" spc="-5" dirty="0">
                <a:latin typeface="Arial"/>
                <a:cs typeface="Arial"/>
              </a:rPr>
              <a:t> </a:t>
            </a:r>
            <a:r>
              <a:rPr sz="1300" spc="-25" dirty="0">
                <a:latin typeface="Arial"/>
                <a:cs typeface="Arial"/>
              </a:rPr>
              <a:t>R&amp;D </a:t>
            </a:r>
            <a:r>
              <a:rPr sz="1300" dirty="0">
                <a:latin typeface="Arial"/>
                <a:cs typeface="Arial"/>
              </a:rPr>
              <a:t>IP</a:t>
            </a:r>
            <a:r>
              <a:rPr sz="1300" spc="-15" dirty="0">
                <a:latin typeface="Arial"/>
                <a:cs typeface="Arial"/>
              </a:rPr>
              <a:t> </a:t>
            </a:r>
            <a:r>
              <a:rPr sz="1300" spc="-10" dirty="0">
                <a:latin typeface="Arial"/>
                <a:cs typeface="Arial"/>
              </a:rPr>
              <a:t>Licensing </a:t>
            </a:r>
            <a:r>
              <a:rPr sz="1300" dirty="0">
                <a:latin typeface="Arial"/>
                <a:cs typeface="Arial"/>
              </a:rPr>
              <a:t>External</a:t>
            </a:r>
            <a:r>
              <a:rPr sz="1300" spc="-5" dirty="0">
                <a:latin typeface="Arial"/>
                <a:cs typeface="Arial"/>
              </a:rPr>
              <a:t> </a:t>
            </a:r>
            <a:r>
              <a:rPr sz="1300" spc="-25" dirty="0">
                <a:latin typeface="Arial"/>
                <a:cs typeface="Arial"/>
              </a:rPr>
              <a:t>R&amp;D </a:t>
            </a:r>
            <a:r>
              <a:rPr sz="1500" spc="-10" dirty="0">
                <a:latin typeface="Calibri"/>
                <a:cs typeface="Calibri"/>
              </a:rPr>
              <a:t>Prototyping Testing</a:t>
            </a:r>
            <a:endParaRPr sz="1500">
              <a:latin typeface="Calibri"/>
              <a:cs typeface="Calibri"/>
            </a:endParaRPr>
          </a:p>
        </p:txBody>
      </p:sp>
      <p:pic>
        <p:nvPicPr>
          <p:cNvPr id="18" name="object 18"/>
          <p:cNvPicPr/>
          <p:nvPr/>
        </p:nvPicPr>
        <p:blipFill>
          <a:blip r:embed="rId6" cstate="print"/>
          <a:stretch>
            <a:fillRect/>
          </a:stretch>
        </p:blipFill>
        <p:spPr>
          <a:xfrm>
            <a:off x="697991" y="1752600"/>
            <a:ext cx="673608" cy="762000"/>
          </a:xfrm>
          <a:prstGeom prst="rect">
            <a:avLst/>
          </a:prstGeom>
        </p:spPr>
      </p:pic>
      <p:sp>
        <p:nvSpPr>
          <p:cNvPr id="19" name="object 19"/>
          <p:cNvSpPr txBox="1"/>
          <p:nvPr/>
        </p:nvSpPr>
        <p:spPr>
          <a:xfrm>
            <a:off x="403550" y="4016247"/>
            <a:ext cx="1075055" cy="1123315"/>
          </a:xfrm>
          <a:prstGeom prst="rect">
            <a:avLst/>
          </a:prstGeom>
        </p:spPr>
        <p:txBody>
          <a:bodyPr vert="horz" wrap="square" lIns="0" tIns="13970" rIns="0" bIns="0" rtlCol="0">
            <a:spAutoFit/>
          </a:bodyPr>
          <a:lstStyle/>
          <a:p>
            <a:pPr marL="12700" marR="5080">
              <a:lnSpc>
                <a:spcPct val="99200"/>
              </a:lnSpc>
              <a:spcBef>
                <a:spcPts val="110"/>
              </a:spcBef>
            </a:pPr>
            <a:r>
              <a:rPr sz="1300" spc="-10" dirty="0">
                <a:latin typeface="Arial"/>
                <a:cs typeface="Arial"/>
              </a:rPr>
              <a:t>Entrepreneurs versus Academics</a:t>
            </a:r>
            <a:endParaRPr sz="1300" dirty="0">
              <a:latin typeface="Arial"/>
              <a:cs typeface="Arial"/>
            </a:endParaRPr>
          </a:p>
          <a:p>
            <a:pPr marL="12700" marR="167005">
              <a:lnSpc>
                <a:spcPct val="105000"/>
              </a:lnSpc>
              <a:spcBef>
                <a:spcPts val="965"/>
              </a:spcBef>
            </a:pPr>
            <a:r>
              <a:rPr sz="1200" dirty="0">
                <a:latin typeface="Arial"/>
                <a:cs typeface="Arial"/>
              </a:rPr>
              <a:t>(problem</a:t>
            </a:r>
            <a:r>
              <a:rPr sz="1200" spc="-25" dirty="0">
                <a:latin typeface="Arial"/>
                <a:cs typeface="Arial"/>
              </a:rPr>
              <a:t> </a:t>
            </a:r>
            <a:r>
              <a:rPr sz="1200" spc="-10" dirty="0">
                <a:latin typeface="Arial"/>
                <a:cs typeface="Arial"/>
              </a:rPr>
              <a:t>first </a:t>
            </a:r>
            <a:r>
              <a:rPr sz="1200" dirty="0">
                <a:latin typeface="Arial"/>
                <a:cs typeface="Arial"/>
              </a:rPr>
              <a:t>vs</a:t>
            </a:r>
            <a:r>
              <a:rPr sz="1200" spc="-10" dirty="0">
                <a:latin typeface="Arial"/>
                <a:cs typeface="Arial"/>
              </a:rPr>
              <a:t> </a:t>
            </a:r>
            <a:r>
              <a:rPr sz="1200" dirty="0">
                <a:latin typeface="Arial"/>
                <a:cs typeface="Arial"/>
              </a:rPr>
              <a:t>idea</a:t>
            </a:r>
            <a:r>
              <a:rPr sz="1200" spc="-10" dirty="0">
                <a:latin typeface="Arial"/>
                <a:cs typeface="Arial"/>
              </a:rPr>
              <a:t> first)</a:t>
            </a:r>
            <a:endParaRPr sz="1200" dirty="0">
              <a:latin typeface="Arial"/>
              <a:cs typeface="Arial"/>
            </a:endParaRPr>
          </a:p>
        </p:txBody>
      </p:sp>
      <p:sp>
        <p:nvSpPr>
          <p:cNvPr id="20" name="object 20"/>
          <p:cNvSpPr txBox="1">
            <a:spLocks noGrp="1"/>
          </p:cNvSpPr>
          <p:nvPr>
            <p:ph type="title"/>
          </p:nvPr>
        </p:nvSpPr>
        <p:spPr>
          <a:xfrm>
            <a:off x="3087838" y="108203"/>
            <a:ext cx="3165475" cy="421640"/>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3776B6"/>
                </a:solidFill>
                <a:latin typeface="Calibri"/>
                <a:cs typeface="Calibri"/>
              </a:rPr>
              <a:t>Technology</a:t>
            </a:r>
            <a:r>
              <a:rPr sz="2600" b="1" spc="-5" dirty="0">
                <a:solidFill>
                  <a:srgbClr val="3776B6"/>
                </a:solidFill>
                <a:latin typeface="Calibri"/>
                <a:cs typeface="Calibri"/>
              </a:rPr>
              <a:t> </a:t>
            </a:r>
            <a:r>
              <a:rPr sz="2600" b="1" spc="-10" dirty="0">
                <a:solidFill>
                  <a:srgbClr val="3776B6"/>
                </a:solidFill>
                <a:latin typeface="Calibri"/>
                <a:cs typeface="Calibri"/>
              </a:rPr>
              <a:t>Innovation</a:t>
            </a:r>
            <a:endParaRPr sz="2600">
              <a:latin typeface="Calibri"/>
              <a:cs typeface="Calibri"/>
            </a:endParaRPr>
          </a:p>
        </p:txBody>
      </p:sp>
      <p:sp>
        <p:nvSpPr>
          <p:cNvPr id="21" name="object 21"/>
          <p:cNvSpPr txBox="1"/>
          <p:nvPr/>
        </p:nvSpPr>
        <p:spPr>
          <a:xfrm>
            <a:off x="4337747" y="1477264"/>
            <a:ext cx="338455" cy="223520"/>
          </a:xfrm>
          <a:prstGeom prst="rect">
            <a:avLst/>
          </a:prstGeom>
        </p:spPr>
        <p:txBody>
          <a:bodyPr vert="horz" wrap="square" lIns="0" tIns="12700" rIns="0" bIns="0" rtlCol="0">
            <a:spAutoFit/>
          </a:bodyPr>
          <a:lstStyle/>
          <a:p>
            <a:pPr marL="12700">
              <a:lnSpc>
                <a:spcPct val="100000"/>
              </a:lnSpc>
              <a:spcBef>
                <a:spcPts val="100"/>
              </a:spcBef>
            </a:pPr>
            <a:r>
              <a:rPr sz="1300" spc="-20" dirty="0">
                <a:latin typeface="Arial"/>
                <a:cs typeface="Arial"/>
              </a:rPr>
              <a:t>time</a:t>
            </a:r>
            <a:endParaRPr sz="1300">
              <a:latin typeface="Arial"/>
              <a:cs typeface="Arial"/>
            </a:endParaRPr>
          </a:p>
        </p:txBody>
      </p:sp>
      <p:grpSp>
        <p:nvGrpSpPr>
          <p:cNvPr id="22" name="object 22"/>
          <p:cNvGrpSpPr/>
          <p:nvPr/>
        </p:nvGrpSpPr>
        <p:grpSpPr>
          <a:xfrm>
            <a:off x="2724911" y="1798320"/>
            <a:ext cx="3435350" cy="749935"/>
            <a:chOff x="2724911" y="1798320"/>
            <a:chExt cx="3435350" cy="749935"/>
          </a:xfrm>
        </p:grpSpPr>
        <p:pic>
          <p:nvPicPr>
            <p:cNvPr id="23" name="object 23"/>
            <p:cNvPicPr/>
            <p:nvPr/>
          </p:nvPicPr>
          <p:blipFill>
            <a:blip r:embed="rId7" cstate="print"/>
            <a:stretch>
              <a:fillRect/>
            </a:stretch>
          </p:blipFill>
          <p:spPr>
            <a:xfrm>
              <a:off x="2724911" y="1798320"/>
              <a:ext cx="3435096" cy="749808"/>
            </a:xfrm>
            <a:prstGeom prst="rect">
              <a:avLst/>
            </a:prstGeom>
          </p:spPr>
        </p:pic>
        <p:sp>
          <p:nvSpPr>
            <p:cNvPr id="24" name="object 24"/>
            <p:cNvSpPr/>
            <p:nvPr/>
          </p:nvSpPr>
          <p:spPr>
            <a:xfrm>
              <a:off x="5465245" y="2266763"/>
              <a:ext cx="694055" cy="278765"/>
            </a:xfrm>
            <a:custGeom>
              <a:avLst/>
              <a:gdLst/>
              <a:ahLst/>
              <a:cxnLst/>
              <a:rect l="l" t="t" r="r" b="b"/>
              <a:pathLst>
                <a:path w="694054" h="278764">
                  <a:moveTo>
                    <a:pt x="693900" y="0"/>
                  </a:moveTo>
                  <a:lnTo>
                    <a:pt x="0" y="0"/>
                  </a:lnTo>
                  <a:lnTo>
                    <a:pt x="0" y="278639"/>
                  </a:lnTo>
                  <a:lnTo>
                    <a:pt x="693900" y="278639"/>
                  </a:lnTo>
                  <a:lnTo>
                    <a:pt x="693900" y="0"/>
                  </a:lnTo>
                  <a:close/>
                </a:path>
              </a:pathLst>
            </a:custGeom>
            <a:solidFill>
              <a:srgbClr val="FFFFFF"/>
            </a:solidFill>
          </p:spPr>
          <p:txBody>
            <a:bodyPr wrap="square" lIns="0" tIns="0" rIns="0" bIns="0" rtlCol="0"/>
            <a:lstStyle/>
            <a:p>
              <a:endParaRPr/>
            </a:p>
          </p:txBody>
        </p:sp>
      </p:grpSp>
      <p:sp>
        <p:nvSpPr>
          <p:cNvPr id="25" name="object 25"/>
          <p:cNvSpPr txBox="1"/>
          <p:nvPr/>
        </p:nvSpPr>
        <p:spPr>
          <a:xfrm>
            <a:off x="120834" y="534531"/>
            <a:ext cx="8902700" cy="886460"/>
          </a:xfrm>
          <a:prstGeom prst="rect">
            <a:avLst/>
          </a:prstGeom>
          <a:solidFill>
            <a:srgbClr val="3776B6"/>
          </a:solidFill>
        </p:spPr>
        <p:txBody>
          <a:bodyPr vert="horz" wrap="square" lIns="0" tIns="123825" rIns="0" bIns="0" rtlCol="0">
            <a:spAutoFit/>
          </a:bodyPr>
          <a:lstStyle/>
          <a:p>
            <a:pPr marL="75565" marR="217804">
              <a:lnSpc>
                <a:spcPct val="100000"/>
              </a:lnSpc>
              <a:spcBef>
                <a:spcPts val="975"/>
              </a:spcBef>
            </a:pPr>
            <a:r>
              <a:rPr sz="2500" dirty="0">
                <a:solidFill>
                  <a:srgbClr val="FFFFFF"/>
                </a:solidFill>
                <a:latin typeface="Calibri"/>
                <a:cs typeface="Calibri"/>
              </a:rPr>
              <a:t>The</a:t>
            </a:r>
            <a:r>
              <a:rPr sz="2500" spc="-20" dirty="0">
                <a:solidFill>
                  <a:srgbClr val="FFFFFF"/>
                </a:solidFill>
                <a:latin typeface="Calibri"/>
                <a:cs typeface="Calibri"/>
              </a:rPr>
              <a:t> </a:t>
            </a:r>
            <a:r>
              <a:rPr sz="2500" dirty="0">
                <a:solidFill>
                  <a:srgbClr val="FFFFFF"/>
                </a:solidFill>
                <a:latin typeface="Calibri"/>
                <a:cs typeface="Calibri"/>
              </a:rPr>
              <a:t>process</a:t>
            </a:r>
            <a:r>
              <a:rPr sz="2500" spc="-15" dirty="0">
                <a:solidFill>
                  <a:srgbClr val="FFFFFF"/>
                </a:solidFill>
                <a:latin typeface="Calibri"/>
                <a:cs typeface="Calibri"/>
              </a:rPr>
              <a:t> </a:t>
            </a:r>
            <a:r>
              <a:rPr sz="2500" dirty="0">
                <a:solidFill>
                  <a:srgbClr val="FFFFFF"/>
                </a:solidFill>
                <a:latin typeface="Calibri"/>
                <a:cs typeface="Calibri"/>
              </a:rPr>
              <a:t>of</a:t>
            </a:r>
            <a:r>
              <a:rPr sz="2500" spc="-15" dirty="0">
                <a:solidFill>
                  <a:srgbClr val="FFFFFF"/>
                </a:solidFill>
                <a:latin typeface="Calibri"/>
                <a:cs typeface="Calibri"/>
              </a:rPr>
              <a:t> </a:t>
            </a:r>
            <a:r>
              <a:rPr sz="2500" dirty="0">
                <a:solidFill>
                  <a:srgbClr val="FFFFFF"/>
                </a:solidFill>
                <a:latin typeface="Calibri"/>
                <a:cs typeface="Calibri"/>
              </a:rPr>
              <a:t>transforming</a:t>
            </a:r>
            <a:r>
              <a:rPr sz="2500" spc="-15" dirty="0">
                <a:solidFill>
                  <a:srgbClr val="FFFFFF"/>
                </a:solidFill>
                <a:latin typeface="Calibri"/>
                <a:cs typeface="Calibri"/>
              </a:rPr>
              <a:t> </a:t>
            </a:r>
            <a:r>
              <a:rPr sz="2500" dirty="0">
                <a:solidFill>
                  <a:srgbClr val="FFFFFF"/>
                </a:solidFill>
                <a:latin typeface="Calibri"/>
                <a:cs typeface="Calibri"/>
              </a:rPr>
              <a:t>an</a:t>
            </a:r>
            <a:r>
              <a:rPr sz="2500" spc="-10" dirty="0">
                <a:solidFill>
                  <a:srgbClr val="FFFFFF"/>
                </a:solidFill>
                <a:latin typeface="Calibri"/>
                <a:cs typeface="Calibri"/>
              </a:rPr>
              <a:t> </a:t>
            </a:r>
            <a:r>
              <a:rPr sz="2500" dirty="0">
                <a:solidFill>
                  <a:srgbClr val="ECB101"/>
                </a:solidFill>
                <a:latin typeface="Calibri"/>
                <a:cs typeface="Calibri"/>
              </a:rPr>
              <a:t>idea</a:t>
            </a:r>
            <a:r>
              <a:rPr sz="2500" spc="-10" dirty="0">
                <a:solidFill>
                  <a:srgbClr val="ECB101"/>
                </a:solidFill>
                <a:latin typeface="Calibri"/>
                <a:cs typeface="Calibri"/>
              </a:rPr>
              <a:t> </a:t>
            </a:r>
            <a:r>
              <a:rPr sz="2500" dirty="0">
                <a:solidFill>
                  <a:srgbClr val="FFFFFF"/>
                </a:solidFill>
                <a:latin typeface="Calibri"/>
                <a:cs typeface="Calibri"/>
              </a:rPr>
              <a:t>that</a:t>
            </a:r>
            <a:r>
              <a:rPr sz="2500" spc="-10" dirty="0">
                <a:solidFill>
                  <a:srgbClr val="FFFFFF"/>
                </a:solidFill>
                <a:latin typeface="Calibri"/>
                <a:cs typeface="Calibri"/>
              </a:rPr>
              <a:t> </a:t>
            </a:r>
            <a:r>
              <a:rPr sz="2500" dirty="0">
                <a:solidFill>
                  <a:srgbClr val="FFFFFF"/>
                </a:solidFill>
                <a:latin typeface="Calibri"/>
                <a:cs typeface="Calibri"/>
              </a:rPr>
              <a:t>comes</a:t>
            </a:r>
            <a:r>
              <a:rPr sz="2500" spc="-20" dirty="0">
                <a:solidFill>
                  <a:srgbClr val="FFFFFF"/>
                </a:solidFill>
                <a:latin typeface="Calibri"/>
                <a:cs typeface="Calibri"/>
              </a:rPr>
              <a:t> </a:t>
            </a:r>
            <a:r>
              <a:rPr sz="2500" dirty="0">
                <a:solidFill>
                  <a:srgbClr val="FFFFFF"/>
                </a:solidFill>
                <a:latin typeface="Calibri"/>
                <a:cs typeface="Calibri"/>
              </a:rPr>
              <a:t>from</a:t>
            </a:r>
            <a:r>
              <a:rPr sz="2500" spc="-5" dirty="0">
                <a:solidFill>
                  <a:srgbClr val="FFFFFF"/>
                </a:solidFill>
                <a:latin typeface="Calibri"/>
                <a:cs typeface="Calibri"/>
              </a:rPr>
              <a:t> </a:t>
            </a:r>
            <a:r>
              <a:rPr sz="2500" dirty="0">
                <a:solidFill>
                  <a:srgbClr val="FFFFFF"/>
                </a:solidFill>
                <a:latin typeface="Calibri"/>
                <a:cs typeface="Calibri"/>
              </a:rPr>
              <a:t>a</a:t>
            </a:r>
            <a:r>
              <a:rPr sz="2500" spc="-15" dirty="0">
                <a:solidFill>
                  <a:srgbClr val="FFFFFF"/>
                </a:solidFill>
                <a:latin typeface="Calibri"/>
                <a:cs typeface="Calibri"/>
              </a:rPr>
              <a:t> </a:t>
            </a:r>
            <a:r>
              <a:rPr sz="2500" dirty="0">
                <a:solidFill>
                  <a:srgbClr val="FF6C4E"/>
                </a:solidFill>
                <a:latin typeface="Calibri"/>
                <a:cs typeface="Calibri"/>
              </a:rPr>
              <a:t>need</a:t>
            </a:r>
            <a:r>
              <a:rPr sz="2500" spc="-10" dirty="0">
                <a:solidFill>
                  <a:srgbClr val="FF6C4E"/>
                </a:solidFill>
                <a:latin typeface="Calibri"/>
                <a:cs typeface="Calibri"/>
              </a:rPr>
              <a:t> </a:t>
            </a:r>
            <a:r>
              <a:rPr sz="2500" dirty="0">
                <a:solidFill>
                  <a:srgbClr val="FFFFFF"/>
                </a:solidFill>
                <a:latin typeface="Calibri"/>
                <a:cs typeface="Calibri"/>
              </a:rPr>
              <a:t>into</a:t>
            </a:r>
            <a:r>
              <a:rPr sz="2500" spc="-15" dirty="0">
                <a:solidFill>
                  <a:srgbClr val="FFFFFF"/>
                </a:solidFill>
                <a:latin typeface="Calibri"/>
                <a:cs typeface="Calibri"/>
              </a:rPr>
              <a:t> </a:t>
            </a:r>
            <a:r>
              <a:rPr sz="2500" spc="-50" dirty="0">
                <a:solidFill>
                  <a:srgbClr val="FFFFFF"/>
                </a:solidFill>
                <a:latin typeface="Calibri"/>
                <a:cs typeface="Calibri"/>
              </a:rPr>
              <a:t>a </a:t>
            </a:r>
            <a:r>
              <a:rPr sz="2500" dirty="0">
                <a:solidFill>
                  <a:srgbClr val="FFFF00"/>
                </a:solidFill>
                <a:latin typeface="Calibri"/>
                <a:cs typeface="Calibri"/>
              </a:rPr>
              <a:t>product</a:t>
            </a:r>
            <a:r>
              <a:rPr sz="2500" spc="-20" dirty="0">
                <a:solidFill>
                  <a:srgbClr val="FFFF00"/>
                </a:solidFill>
                <a:latin typeface="Calibri"/>
                <a:cs typeface="Calibri"/>
              </a:rPr>
              <a:t> </a:t>
            </a:r>
            <a:r>
              <a:rPr sz="2500" dirty="0">
                <a:solidFill>
                  <a:srgbClr val="FFFFFF"/>
                </a:solidFill>
                <a:latin typeface="Calibri"/>
                <a:cs typeface="Calibri"/>
              </a:rPr>
              <a:t>(or</a:t>
            </a:r>
            <a:r>
              <a:rPr sz="2500" spc="-10" dirty="0">
                <a:solidFill>
                  <a:srgbClr val="FFFFFF"/>
                </a:solidFill>
                <a:latin typeface="Calibri"/>
                <a:cs typeface="Calibri"/>
              </a:rPr>
              <a:t> </a:t>
            </a:r>
            <a:r>
              <a:rPr sz="2500" dirty="0">
                <a:solidFill>
                  <a:srgbClr val="FFFFFF"/>
                </a:solidFill>
                <a:latin typeface="Calibri"/>
                <a:cs typeface="Calibri"/>
              </a:rPr>
              <a:t>service)</a:t>
            </a:r>
            <a:r>
              <a:rPr sz="2500" spc="-5" dirty="0">
                <a:solidFill>
                  <a:srgbClr val="FFFFFF"/>
                </a:solidFill>
                <a:latin typeface="Calibri"/>
                <a:cs typeface="Calibri"/>
              </a:rPr>
              <a:t> </a:t>
            </a:r>
            <a:r>
              <a:rPr sz="2500" dirty="0">
                <a:solidFill>
                  <a:srgbClr val="FFFFFF"/>
                </a:solidFill>
                <a:latin typeface="Calibri"/>
                <a:cs typeface="Calibri"/>
              </a:rPr>
              <a:t>that</a:t>
            </a:r>
            <a:r>
              <a:rPr sz="2500" spc="-15" dirty="0">
                <a:solidFill>
                  <a:srgbClr val="FFFFFF"/>
                </a:solidFill>
                <a:latin typeface="Calibri"/>
                <a:cs typeface="Calibri"/>
              </a:rPr>
              <a:t> </a:t>
            </a:r>
            <a:r>
              <a:rPr sz="2500" dirty="0">
                <a:solidFill>
                  <a:srgbClr val="FFFFFF"/>
                </a:solidFill>
                <a:latin typeface="Calibri"/>
                <a:cs typeface="Calibri"/>
              </a:rPr>
              <a:t>brings</a:t>
            </a:r>
            <a:r>
              <a:rPr sz="2500" spc="-10" dirty="0">
                <a:solidFill>
                  <a:srgbClr val="FFFFFF"/>
                </a:solidFill>
                <a:latin typeface="Calibri"/>
                <a:cs typeface="Calibri"/>
              </a:rPr>
              <a:t> </a:t>
            </a:r>
            <a:r>
              <a:rPr sz="2500" dirty="0">
                <a:solidFill>
                  <a:srgbClr val="4AA1FE"/>
                </a:solidFill>
                <a:latin typeface="Calibri"/>
                <a:cs typeface="Calibri"/>
              </a:rPr>
              <a:t>value</a:t>
            </a:r>
            <a:r>
              <a:rPr sz="2500" spc="-10" dirty="0">
                <a:solidFill>
                  <a:srgbClr val="4AA1FE"/>
                </a:solidFill>
                <a:latin typeface="Calibri"/>
                <a:cs typeface="Calibri"/>
              </a:rPr>
              <a:t> </a:t>
            </a:r>
            <a:r>
              <a:rPr sz="2500" dirty="0">
                <a:solidFill>
                  <a:srgbClr val="FFFFFF"/>
                </a:solidFill>
                <a:latin typeface="Calibri"/>
                <a:cs typeface="Calibri"/>
              </a:rPr>
              <a:t>to</a:t>
            </a:r>
            <a:r>
              <a:rPr sz="2500" spc="-15" dirty="0">
                <a:solidFill>
                  <a:srgbClr val="FFFFFF"/>
                </a:solidFill>
                <a:latin typeface="Calibri"/>
                <a:cs typeface="Calibri"/>
              </a:rPr>
              <a:t> </a:t>
            </a:r>
            <a:r>
              <a:rPr sz="2500" spc="-10" dirty="0">
                <a:solidFill>
                  <a:srgbClr val="FFFFFF"/>
                </a:solidFill>
                <a:latin typeface="Calibri"/>
                <a:cs typeface="Calibri"/>
              </a:rPr>
              <a:t>society</a:t>
            </a:r>
            <a:endParaRPr sz="2500" dirty="0">
              <a:latin typeface="Calibri"/>
              <a:cs typeface="Calibri"/>
            </a:endParaRPr>
          </a:p>
        </p:txBody>
      </p:sp>
      <p:sp>
        <p:nvSpPr>
          <p:cNvPr id="27" name="object 10">
            <a:extLst>
              <a:ext uri="{FF2B5EF4-FFF2-40B4-BE49-F238E27FC236}">
                <a16:creationId xmlns:a16="http://schemas.microsoft.com/office/drawing/2014/main" id="{938A6490-A758-B643-9EEA-BED3478B0962}"/>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35</a:t>
            </a:fld>
            <a:endParaRPr spc="-25" dirty="0">
              <a:latin typeface="Stanley Regular" panose="02050506080406020003" pitchFamily="18" charset="77"/>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2513675" y="925575"/>
            <a:ext cx="6113780" cy="939800"/>
          </a:xfrm>
          <a:prstGeom prst="rect">
            <a:avLst/>
          </a:prstGeom>
        </p:spPr>
        <p:txBody>
          <a:bodyPr vert="horz" wrap="square" lIns="0" tIns="12700" rIns="0" bIns="0" rtlCol="0">
            <a:spAutoFit/>
          </a:bodyPr>
          <a:lstStyle/>
          <a:p>
            <a:pPr marL="12700" marR="5080">
              <a:lnSpc>
                <a:spcPct val="115399"/>
              </a:lnSpc>
              <a:spcBef>
                <a:spcPts val="100"/>
              </a:spcBef>
            </a:pPr>
            <a:r>
              <a:rPr sz="1300" spc="-10" dirty="0">
                <a:latin typeface="Stanley Regular" panose="02050506080406020003" pitchFamily="18" charset="77"/>
                <a:cs typeface="Palatino Linotype"/>
              </a:rPr>
              <a:t>Ari</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Kar 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VP and Chief Technology Officer at S</a:t>
            </a:r>
            <a:r>
              <a:rPr lang="en-US" sz="1300" dirty="0">
                <a:latin typeface="Stanley Regular" panose="02050506080406020003" pitchFamily="18" charset="77"/>
                <a:cs typeface="Palatino Linotype"/>
              </a:rPr>
              <a:t>ACHEM</a:t>
            </a:r>
            <a:r>
              <a:rPr sz="1300" dirty="0">
                <a:latin typeface="Stanley Regular" panose="02050506080406020003" pitchFamily="18" charset="77"/>
                <a:cs typeface="Palatino Linotype"/>
              </a:rPr>
              <a:t>,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Texas-based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provider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chemical</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services.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3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was</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previously</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Senior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Director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Halliburton,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Director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R&amp;D </a:t>
            </a:r>
            <a:r>
              <a:rPr sz="1300" dirty="0">
                <a:latin typeface="Stanley Regular" panose="02050506080406020003" pitchFamily="18" charset="77"/>
                <a:cs typeface="Palatino Linotype"/>
              </a:rPr>
              <a:t>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Nalco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Champion,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chemical supplier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lang="en-US" sz="1300" spc="-10" dirty="0">
                <a:latin typeface="Stanley Regular" panose="02050506080406020003" pitchFamily="18" charset="77"/>
                <a:cs typeface="Palatino Linotype"/>
              </a:rPr>
              <a:t> the oil </a:t>
            </a:r>
            <a:r>
              <a:rPr sz="1300" spc="-10" dirty="0">
                <a:latin typeface="Stanley Regular" panose="02050506080406020003" pitchFamily="18" charset="77"/>
                <a:cs typeface="Palatino Linotype"/>
              </a:rPr>
              <a:t>industry.</a:t>
            </a:r>
            <a:endParaRPr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482374" y="185016"/>
            <a:ext cx="4190365" cy="261610"/>
          </a:xfrm>
          <a:prstGeom prst="rect">
            <a:avLst/>
          </a:prstGeom>
        </p:spPr>
        <p:txBody>
          <a:bodyPr vert="horz" wrap="square" lIns="0" tIns="15240" rIns="0" bIns="0" rtlCol="0">
            <a:spAutoFit/>
          </a:bodyPr>
          <a:lstStyle/>
          <a:p>
            <a:pPr marL="12700">
              <a:lnSpc>
                <a:spcPct val="100000"/>
              </a:lnSpc>
              <a:spcBef>
                <a:spcPts val="120"/>
              </a:spcBef>
            </a:pPr>
            <a:r>
              <a:rPr lang="en-US" sz="1600" b="1" spc="55" dirty="0">
                <a:latin typeface="Stanley Regular" panose="02050506080406020003" pitchFamily="18" charset="77"/>
              </a:rPr>
              <a:t>Ari Kar, SACHEM, Inc.</a:t>
            </a:r>
            <a:endParaRPr sz="1600" b="1" spc="40" dirty="0">
              <a:latin typeface="Stanley Regular" panose="02050506080406020003" pitchFamily="18" charset="77"/>
            </a:endParaRPr>
          </a:p>
        </p:txBody>
      </p:sp>
      <p:pic>
        <p:nvPicPr>
          <p:cNvPr id="9" name="object 9"/>
          <p:cNvPicPr/>
          <p:nvPr/>
        </p:nvPicPr>
        <p:blipFill>
          <a:blip r:embed="rId3" cstate="print"/>
          <a:stretch>
            <a:fillRect/>
          </a:stretch>
        </p:blipFill>
        <p:spPr>
          <a:xfrm>
            <a:off x="402336" y="1023367"/>
            <a:ext cx="1929383" cy="1929383"/>
          </a:xfrm>
          <a:prstGeom prst="rect">
            <a:avLst/>
          </a:prstGeom>
        </p:spPr>
      </p:pic>
      <p:sp>
        <p:nvSpPr>
          <p:cNvPr id="10" name="object 10"/>
          <p:cNvSpPr txBox="1"/>
          <p:nvPr/>
        </p:nvSpPr>
        <p:spPr>
          <a:xfrm>
            <a:off x="482374" y="1962530"/>
            <a:ext cx="8012430" cy="2884805"/>
          </a:xfrm>
          <a:prstGeom prst="rect">
            <a:avLst/>
          </a:prstGeom>
        </p:spPr>
        <p:txBody>
          <a:bodyPr vert="horz" wrap="square" lIns="0" tIns="12700" rIns="0" bIns="0" rtlCol="0">
            <a:spAutoFit/>
          </a:bodyPr>
          <a:lstStyle/>
          <a:p>
            <a:pPr marL="2043430" marR="55244">
              <a:lnSpc>
                <a:spcPct val="115399"/>
              </a:lnSpc>
              <a:spcBef>
                <a:spcPts val="100"/>
              </a:spcBef>
            </a:pPr>
            <a:r>
              <a:rPr sz="1300" dirty="0">
                <a:latin typeface="Stanley Regular" panose="02050506080406020003" pitchFamily="18" charset="77"/>
                <a:cs typeface="Palatino Linotype"/>
              </a:rPr>
              <a:t>In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first</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two </a:t>
            </a:r>
            <a:r>
              <a:rPr sz="1300" dirty="0">
                <a:latin typeface="Stanley Regular" panose="02050506080406020003" pitchFamily="18" charset="77"/>
                <a:cs typeface="Palatino Linotype"/>
              </a:rPr>
              <a:t>slides,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Kar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shares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thinking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how</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sustainability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should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drive </a:t>
            </a:r>
            <a:r>
              <a:rPr sz="1300" dirty="0">
                <a:latin typeface="Stanley Regular" panose="02050506080406020003" pitchFamily="18" charset="77"/>
                <a:cs typeface="Palatino Linotype"/>
              </a:rPr>
              <a:t>innovation. </a:t>
            </a:r>
            <a:r>
              <a:rPr sz="1300" spc="-30" dirty="0">
                <a:latin typeface="Stanley Regular" panose="02050506080406020003" pitchFamily="18" charset="77"/>
                <a:cs typeface="Palatino Linotype"/>
              </a:rPr>
              <a:t>“You</a:t>
            </a:r>
            <a:r>
              <a:rPr sz="1300" dirty="0">
                <a:latin typeface="Stanley Regular" panose="02050506080406020003" pitchFamily="18" charset="77"/>
                <a:cs typeface="Palatino Linotype"/>
              </a:rPr>
              <a:t> can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build </a:t>
            </a:r>
            <a:r>
              <a:rPr lang="en-US" sz="1300" dirty="0">
                <a:latin typeface="Stanley Regular" panose="02050506080406020003" pitchFamily="18" charset="77"/>
                <a:cs typeface="Palatino Linotype"/>
              </a:rPr>
              <a:t>s</a:t>
            </a:r>
            <a:r>
              <a:rPr sz="1300" dirty="0">
                <a:latin typeface="Stanley Regular" panose="02050506080406020003" pitchFamily="18" charset="77"/>
                <a:cs typeface="Palatino Linotype"/>
              </a:rPr>
              <a:t>ustainability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into</a:t>
            </a:r>
            <a:r>
              <a:rPr sz="1300" spc="-5" dirty="0">
                <a:latin typeface="Stanley Regular" panose="02050506080406020003" pitchFamily="18" charset="77"/>
                <a:cs typeface="Palatino Linotype"/>
              </a:rPr>
              <a:t> </a:t>
            </a:r>
            <a:r>
              <a:rPr lang="en-US" sz="1300" spc="-40" dirty="0">
                <a:latin typeface="Stanley Regular" panose="02050506080406020003" pitchFamily="18" charset="77"/>
                <a:cs typeface="Palatino Linotype"/>
              </a:rPr>
              <a:t>n</a:t>
            </a:r>
            <a:r>
              <a:rPr sz="1300" spc="-40" dirty="0">
                <a:latin typeface="Stanley Regular" panose="02050506080406020003" pitchFamily="18" charset="77"/>
                <a:cs typeface="Palatino Linotype"/>
              </a:rPr>
              <a:t>ew</a:t>
            </a:r>
            <a:r>
              <a:rPr sz="1300" spc="5" dirty="0">
                <a:latin typeface="Stanley Regular" panose="02050506080406020003" pitchFamily="18" charset="77"/>
                <a:cs typeface="Palatino Linotype"/>
              </a:rPr>
              <a:t> </a:t>
            </a:r>
            <a:r>
              <a:rPr lang="en-US" sz="1300" spc="5" dirty="0">
                <a:latin typeface="Stanley Regular" panose="02050506080406020003" pitchFamily="18" charset="77"/>
                <a:cs typeface="Palatino Linotype"/>
              </a:rPr>
              <a:t>p</a:t>
            </a:r>
            <a:r>
              <a:rPr sz="1300" dirty="0">
                <a:latin typeface="Stanley Regular" panose="02050506080406020003" pitchFamily="18" charset="77"/>
                <a:cs typeface="Palatino Linotype"/>
              </a:rPr>
              <a:t>roduct</a:t>
            </a:r>
            <a:r>
              <a:rPr sz="1300" spc="5"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d</a:t>
            </a:r>
            <a:r>
              <a:rPr sz="1300" spc="-10" dirty="0">
                <a:latin typeface="Stanley Regular" panose="02050506080406020003" pitchFamily="18" charset="77"/>
                <a:cs typeface="Palatino Linotype"/>
              </a:rPr>
              <a:t>evelopment</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by </a:t>
            </a:r>
            <a:r>
              <a:rPr sz="1300" dirty="0">
                <a:latin typeface="Stanley Regular" panose="02050506080406020003" pitchFamily="18" charset="77"/>
                <a:cs typeface="Palatino Linotype"/>
              </a:rPr>
              <a:t>considering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sustainability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aspects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through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value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chain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across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four </a:t>
            </a:r>
            <a:r>
              <a:rPr sz="1300" dirty="0">
                <a:latin typeface="Stanley Regular" panose="02050506080406020003" pitchFamily="18" charset="77"/>
                <a:cs typeface="Palatino Linotype"/>
              </a:rPr>
              <a:t>dimensions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shown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first</a:t>
            </a:r>
            <a:r>
              <a:rPr sz="1300" spc="-10" dirty="0">
                <a:latin typeface="Stanley Regular" panose="02050506080406020003" pitchFamily="18" charset="77"/>
                <a:cs typeface="Palatino Linotype"/>
              </a:rPr>
              <a:t> </a:t>
            </a:r>
            <a:r>
              <a:rPr sz="1300" dirty="0" err="1">
                <a:latin typeface="Stanley Regular" panose="02050506080406020003" pitchFamily="18" charset="77"/>
                <a:cs typeface="Palatino Linotype"/>
              </a:rPr>
              <a:t>slide.This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will</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provide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better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understanding</a:t>
            </a:r>
            <a:r>
              <a:rPr sz="1300" spc="-2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the innovation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opportunity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decisions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are </a:t>
            </a:r>
            <a:r>
              <a:rPr sz="1300" spc="-10" dirty="0">
                <a:latin typeface="Stanley Regular" panose="02050506080406020003" pitchFamily="18" charset="77"/>
                <a:cs typeface="Palatino Linotype"/>
              </a:rPr>
              <a:t>making,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 impact</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these </a:t>
            </a:r>
            <a:r>
              <a:rPr sz="1300" dirty="0">
                <a:latin typeface="Stanley Regular" panose="02050506080406020003" pitchFamily="18" charset="77"/>
                <a:cs typeface="Palatino Linotype"/>
              </a:rPr>
              <a:t>decisions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will</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have</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downstream.”</a:t>
            </a:r>
            <a:endParaRPr sz="1300" dirty="0">
              <a:latin typeface="Stanley Regular" panose="02050506080406020003" pitchFamily="18" charset="77"/>
              <a:cs typeface="Palatino Linotype"/>
            </a:endParaRPr>
          </a:p>
          <a:p>
            <a:pPr marL="12700" marR="5080">
              <a:lnSpc>
                <a:spcPct val="115399"/>
              </a:lnSpc>
              <a:spcBef>
                <a:spcPts val="910"/>
              </a:spcBef>
            </a:pP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third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illustrates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 for </a:t>
            </a:r>
            <a:r>
              <a:rPr sz="1300" spc="-10" dirty="0">
                <a:latin typeface="Stanley Regular" panose="02050506080406020003" pitchFamily="18" charset="77"/>
                <a:cs typeface="Palatino Linotype"/>
              </a:rPr>
              <a:t>moving</a:t>
            </a:r>
            <a:r>
              <a:rPr sz="1300" dirty="0">
                <a:latin typeface="Stanley Regular" panose="02050506080406020003" pitchFamily="18" charset="77"/>
                <a:cs typeface="Palatino Linotype"/>
              </a:rPr>
              <a:t> ideas from</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concept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market.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Kar explain</a:t>
            </a:r>
            <a:r>
              <a:rPr lang="en-US" sz="1300" dirty="0">
                <a:latin typeface="Stanley Regular" panose="02050506080406020003" pitchFamily="18" charset="77"/>
                <a:cs typeface="Palatino Linotype"/>
              </a:rPr>
              <a:t>ed</a:t>
            </a:r>
            <a:r>
              <a:rPr sz="1300" dirty="0">
                <a:latin typeface="Stanley Regular" panose="02050506080406020003" pitchFamily="18" charset="77"/>
                <a:cs typeface="Palatino Linotype"/>
              </a:rPr>
              <a:t>, </a:t>
            </a:r>
            <a:r>
              <a:rPr sz="1300" spc="-40" dirty="0">
                <a:latin typeface="Stanley Regular" panose="02050506080406020003" pitchFamily="18" charset="77"/>
                <a:cs typeface="Palatino Linotype"/>
              </a:rPr>
              <a:t>“We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use</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 </a:t>
            </a:r>
            <a:r>
              <a:rPr sz="1300" dirty="0">
                <a:latin typeface="Stanley Regular" panose="02050506080406020003" pitchFamily="18" charset="77"/>
                <a:cs typeface="Palatino Linotype"/>
              </a:rPr>
              <a:t>integrated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idea-</a:t>
            </a:r>
            <a:r>
              <a:rPr sz="1300" dirty="0">
                <a:latin typeface="Stanley Regular" panose="02050506080406020003" pitchFamily="18" charset="77"/>
                <a:cs typeface="Palatino Linotype"/>
              </a:rPr>
              <a:t>to-launch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based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Bob</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Cooper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Stage-Gate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methodology,</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and </a:t>
            </a:r>
            <a:r>
              <a:rPr sz="1300" dirty="0">
                <a:latin typeface="Stanley Regular" panose="02050506080406020003" pitchFamily="18" charset="77"/>
                <a:cs typeface="Palatino Linotype"/>
              </a:rPr>
              <a:t>incorporating</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principles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25" dirty="0">
                <a:latin typeface="Stanley Regular" panose="02050506080406020003" pitchFamily="18" charset="77"/>
                <a:cs typeface="Palatino Linotype"/>
              </a:rPr>
              <a:t> </a:t>
            </a:r>
            <a:r>
              <a:rPr lang="en-US" sz="1300" spc="25" dirty="0">
                <a:latin typeface="Stanley Regular" panose="02050506080406020003" pitchFamily="18" charset="77"/>
                <a:cs typeface="Palatino Linotype"/>
              </a:rPr>
              <a:t>d</a:t>
            </a:r>
            <a:r>
              <a:rPr sz="1300" dirty="0">
                <a:latin typeface="Stanley Regular" panose="02050506080406020003" pitchFamily="18" charset="77"/>
                <a:cs typeface="Palatino Linotype"/>
              </a:rPr>
              <a:t>esign</a:t>
            </a:r>
            <a:r>
              <a:rPr sz="1300" spc="25" dirty="0">
                <a:latin typeface="Stanley Regular" panose="02050506080406020003" pitchFamily="18" charset="77"/>
                <a:cs typeface="Palatino Linotype"/>
              </a:rPr>
              <a:t> </a:t>
            </a:r>
            <a:r>
              <a:rPr lang="en-US" sz="1300" spc="25" dirty="0">
                <a:latin typeface="Stanley Regular" panose="02050506080406020003" pitchFamily="18" charset="77"/>
                <a:cs typeface="Palatino Linotype"/>
              </a:rPr>
              <a:t>t</a:t>
            </a:r>
            <a:r>
              <a:rPr sz="1300" dirty="0">
                <a:latin typeface="Stanley Regular" panose="02050506080406020003" pitchFamily="18" charset="77"/>
                <a:cs typeface="Palatino Linotype"/>
              </a:rPr>
              <a:t>heory,</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Readiness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levels,</a:t>
            </a:r>
            <a:r>
              <a:rPr sz="1300" spc="30" dirty="0">
                <a:latin typeface="Stanley Regular" panose="02050506080406020003" pitchFamily="18" charset="77"/>
                <a:cs typeface="Palatino Linotype"/>
              </a:rPr>
              <a:t> </a:t>
            </a:r>
            <a:r>
              <a:rPr lang="en-US" sz="1300" spc="30" dirty="0">
                <a:latin typeface="Stanley Regular" panose="02050506080406020003" pitchFamily="18" charset="77"/>
                <a:cs typeface="Palatino Linotype"/>
              </a:rPr>
              <a:t>s</a:t>
            </a:r>
            <a:r>
              <a:rPr sz="1300" dirty="0">
                <a:latin typeface="Stanley Regular" panose="02050506080406020003" pitchFamily="18" charset="77"/>
                <a:cs typeface="Palatino Linotype"/>
              </a:rPr>
              <a:t>ustainability</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30" dirty="0">
                <a:latin typeface="Stanley Regular" panose="02050506080406020003" pitchFamily="18" charset="77"/>
                <a:cs typeface="Palatino Linotype"/>
              </a:rPr>
              <a:t> </a:t>
            </a:r>
            <a:r>
              <a:rPr lang="en-US" sz="1300" spc="-10" dirty="0">
                <a:latin typeface="Stanley Regular" panose="02050506080406020003" pitchFamily="18" charset="77"/>
                <a:cs typeface="Palatino Linotype"/>
              </a:rPr>
              <a:t>p</a:t>
            </a:r>
            <a:r>
              <a:rPr sz="1300" spc="-10" dirty="0">
                <a:latin typeface="Stanley Regular" panose="02050506080406020003" pitchFamily="18" charset="77"/>
                <a:cs typeface="Palatino Linotype"/>
              </a:rPr>
              <a:t>ortfolio </a:t>
            </a:r>
            <a:r>
              <a:rPr lang="en-US" sz="1300" spc="-10" dirty="0">
                <a:latin typeface="Stanley Regular" panose="02050506080406020003" pitchFamily="18" charset="77"/>
                <a:cs typeface="Palatino Linotype"/>
              </a:rPr>
              <a:t>m</a:t>
            </a:r>
            <a:r>
              <a:rPr sz="1300" dirty="0">
                <a:latin typeface="Stanley Regular" panose="02050506080406020003" pitchFamily="18" charset="77"/>
                <a:cs typeface="Palatino Linotype"/>
              </a:rPr>
              <a:t>anagement.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We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incorporating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sustainability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concepts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into our</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NPD</a:t>
            </a:r>
            <a:r>
              <a:rPr sz="1300" dirty="0">
                <a:latin typeface="Stanley Regular" panose="02050506080406020003" pitchFamily="18" charset="77"/>
                <a:cs typeface="Palatino Linotype"/>
              </a:rPr>
              <a:t> process,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such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sustainability</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is </a:t>
            </a:r>
            <a:r>
              <a:rPr sz="1300" dirty="0">
                <a:latin typeface="Stanley Regular" panose="02050506080406020003" pitchFamily="18" charset="77"/>
                <a:cs typeface="Palatino Linotype"/>
              </a:rPr>
              <a:t>considered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from</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Stage</a:t>
            </a:r>
            <a:r>
              <a:rPr sz="1300" spc="15" dirty="0">
                <a:latin typeface="Stanley Regular" panose="02050506080406020003" pitchFamily="18" charset="77"/>
                <a:cs typeface="Palatino Linotype"/>
              </a:rPr>
              <a:t> </a:t>
            </a:r>
            <a:r>
              <a:rPr sz="1300" spc="-165" dirty="0">
                <a:latin typeface="Stanley Regular" panose="02050506080406020003" pitchFamily="18" charset="77"/>
                <a:cs typeface="Palatino Linotype"/>
              </a:rPr>
              <a:t>1</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including</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raw</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materials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selection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stage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5</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manufacturing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 and</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then </a:t>
            </a:r>
            <a:r>
              <a:rPr sz="1300" dirty="0">
                <a:latin typeface="Stanley Regular" panose="02050506080406020003" pitchFamily="18" charset="77"/>
                <a:cs typeface="Palatino Linotype"/>
              </a:rPr>
              <a:t>finally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through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customer application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impact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community.”</a:t>
            </a:r>
            <a:endParaRPr sz="1300" dirty="0">
              <a:latin typeface="Stanley Regular" panose="02050506080406020003" pitchFamily="18" charset="77"/>
              <a:cs typeface="Palatino Linotype"/>
            </a:endParaRPr>
          </a:p>
        </p:txBody>
      </p:sp>
      <p:sp>
        <p:nvSpPr>
          <p:cNvPr id="12" name="object 10">
            <a:extLst>
              <a:ext uri="{FF2B5EF4-FFF2-40B4-BE49-F238E27FC236}">
                <a16:creationId xmlns:a16="http://schemas.microsoft.com/office/drawing/2014/main" id="{76FC48AC-2511-5D43-9DBA-1788C28760A3}"/>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36</a:t>
            </a:fld>
            <a:endParaRPr spc="-25" dirty="0">
              <a:latin typeface="Stanley Regular" panose="02050506080406020003" pitchFamily="18" charset="77"/>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185" y="245363"/>
            <a:ext cx="6756415" cy="382156"/>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00000"/>
                </a:solidFill>
                <a:latin typeface="Arial"/>
                <a:cs typeface="Arial"/>
              </a:rPr>
              <a:t>Sustainability-</a:t>
            </a:r>
            <a:r>
              <a:rPr sz="2400" b="1" dirty="0">
                <a:solidFill>
                  <a:srgbClr val="000000"/>
                </a:solidFill>
                <a:latin typeface="Arial"/>
                <a:cs typeface="Arial"/>
              </a:rPr>
              <a:t>Driven</a:t>
            </a:r>
            <a:r>
              <a:rPr sz="2400" b="1" spc="15" dirty="0">
                <a:solidFill>
                  <a:srgbClr val="000000"/>
                </a:solidFill>
                <a:latin typeface="Arial"/>
                <a:cs typeface="Arial"/>
              </a:rPr>
              <a:t> </a:t>
            </a:r>
            <a:r>
              <a:rPr sz="2400" b="1" dirty="0">
                <a:solidFill>
                  <a:srgbClr val="000000"/>
                </a:solidFill>
                <a:latin typeface="Arial"/>
                <a:cs typeface="Arial"/>
              </a:rPr>
              <a:t>Innovation</a:t>
            </a:r>
            <a:r>
              <a:rPr sz="2400" b="1" spc="30" dirty="0">
                <a:solidFill>
                  <a:srgbClr val="000000"/>
                </a:solidFill>
                <a:latin typeface="Arial"/>
                <a:cs typeface="Arial"/>
              </a:rPr>
              <a:t> </a:t>
            </a:r>
            <a:r>
              <a:rPr sz="2400" b="1" spc="-10" dirty="0">
                <a:solidFill>
                  <a:srgbClr val="000000"/>
                </a:solidFill>
                <a:latin typeface="Arial"/>
                <a:cs typeface="Arial"/>
              </a:rPr>
              <a:t>Framework</a:t>
            </a:r>
            <a:endParaRPr sz="2400" b="1" dirty="0">
              <a:latin typeface="Arial"/>
              <a:cs typeface="Arial"/>
            </a:endParaRPr>
          </a:p>
        </p:txBody>
      </p:sp>
      <p:grpSp>
        <p:nvGrpSpPr>
          <p:cNvPr id="3" name="object 3"/>
          <p:cNvGrpSpPr/>
          <p:nvPr/>
        </p:nvGrpSpPr>
        <p:grpSpPr>
          <a:xfrm>
            <a:off x="2191511" y="975360"/>
            <a:ext cx="1823085" cy="1826260"/>
            <a:chOff x="2191511" y="975360"/>
            <a:chExt cx="1823085" cy="1826260"/>
          </a:xfrm>
        </p:grpSpPr>
        <p:pic>
          <p:nvPicPr>
            <p:cNvPr id="4" name="object 4"/>
            <p:cNvPicPr/>
            <p:nvPr/>
          </p:nvPicPr>
          <p:blipFill>
            <a:blip r:embed="rId2" cstate="print"/>
            <a:stretch>
              <a:fillRect/>
            </a:stretch>
          </p:blipFill>
          <p:spPr>
            <a:xfrm>
              <a:off x="2191511" y="975360"/>
              <a:ext cx="1822704" cy="1825752"/>
            </a:xfrm>
            <a:prstGeom prst="rect">
              <a:avLst/>
            </a:prstGeom>
          </p:spPr>
        </p:pic>
        <p:pic>
          <p:nvPicPr>
            <p:cNvPr id="5" name="object 5"/>
            <p:cNvPicPr/>
            <p:nvPr/>
          </p:nvPicPr>
          <p:blipFill>
            <a:blip r:embed="rId3" cstate="print"/>
            <a:stretch>
              <a:fillRect/>
            </a:stretch>
          </p:blipFill>
          <p:spPr>
            <a:xfrm>
              <a:off x="2249072" y="1016134"/>
              <a:ext cx="1706849" cy="1706850"/>
            </a:xfrm>
            <a:prstGeom prst="rect">
              <a:avLst/>
            </a:prstGeom>
          </p:spPr>
        </p:pic>
      </p:grpSp>
      <p:sp>
        <p:nvSpPr>
          <p:cNvPr id="6" name="object 6"/>
          <p:cNvSpPr txBox="1"/>
          <p:nvPr/>
        </p:nvSpPr>
        <p:spPr>
          <a:xfrm>
            <a:off x="2402390" y="1772782"/>
            <a:ext cx="1163955" cy="815975"/>
          </a:xfrm>
          <a:prstGeom prst="rect">
            <a:avLst/>
          </a:prstGeom>
        </p:spPr>
        <p:txBody>
          <a:bodyPr vert="horz" wrap="square" lIns="0" tIns="17145" rIns="0" bIns="0" rtlCol="0">
            <a:spAutoFit/>
          </a:bodyPr>
          <a:lstStyle/>
          <a:p>
            <a:pPr algn="ctr">
              <a:lnSpc>
                <a:spcPct val="90000"/>
              </a:lnSpc>
              <a:spcBef>
                <a:spcPts val="135"/>
              </a:spcBef>
            </a:pPr>
            <a:r>
              <a:rPr sz="1900" b="1" spc="-10" dirty="0">
                <a:solidFill>
                  <a:srgbClr val="00FF00"/>
                </a:solidFill>
                <a:latin typeface="Calibri"/>
                <a:cs typeface="Calibri"/>
              </a:rPr>
              <a:t>Sustainable </a:t>
            </a:r>
            <a:r>
              <a:rPr sz="1900" b="1" spc="-25" dirty="0">
                <a:solidFill>
                  <a:srgbClr val="00FF00"/>
                </a:solidFill>
                <a:latin typeface="Calibri"/>
                <a:cs typeface="Calibri"/>
              </a:rPr>
              <a:t>Raw </a:t>
            </a:r>
            <a:r>
              <a:rPr sz="1900" b="1" spc="-10" dirty="0">
                <a:solidFill>
                  <a:srgbClr val="00FF00"/>
                </a:solidFill>
                <a:latin typeface="Calibri"/>
                <a:cs typeface="Calibri"/>
              </a:rPr>
              <a:t>Materials</a:t>
            </a:r>
            <a:endParaRPr sz="1900">
              <a:latin typeface="Calibri"/>
              <a:cs typeface="Calibri"/>
            </a:endParaRPr>
          </a:p>
        </p:txBody>
      </p:sp>
      <p:grpSp>
        <p:nvGrpSpPr>
          <p:cNvPr id="7" name="object 7"/>
          <p:cNvGrpSpPr/>
          <p:nvPr/>
        </p:nvGrpSpPr>
        <p:grpSpPr>
          <a:xfrm>
            <a:off x="2191511" y="2798063"/>
            <a:ext cx="1823085" cy="1823085"/>
            <a:chOff x="2191511" y="2798063"/>
            <a:chExt cx="1823085" cy="1823085"/>
          </a:xfrm>
        </p:grpSpPr>
        <p:pic>
          <p:nvPicPr>
            <p:cNvPr id="8" name="object 8"/>
            <p:cNvPicPr/>
            <p:nvPr/>
          </p:nvPicPr>
          <p:blipFill>
            <a:blip r:embed="rId4" cstate="print"/>
            <a:stretch>
              <a:fillRect/>
            </a:stretch>
          </p:blipFill>
          <p:spPr>
            <a:xfrm>
              <a:off x="2191511" y="2798063"/>
              <a:ext cx="1822704" cy="1822704"/>
            </a:xfrm>
            <a:prstGeom prst="rect">
              <a:avLst/>
            </a:prstGeom>
          </p:spPr>
        </p:pic>
        <p:pic>
          <p:nvPicPr>
            <p:cNvPr id="9" name="object 9"/>
            <p:cNvPicPr/>
            <p:nvPr/>
          </p:nvPicPr>
          <p:blipFill>
            <a:blip r:embed="rId5" cstate="print"/>
            <a:stretch>
              <a:fillRect/>
            </a:stretch>
          </p:blipFill>
          <p:spPr>
            <a:xfrm>
              <a:off x="2249072" y="2837590"/>
              <a:ext cx="1706849" cy="1706849"/>
            </a:xfrm>
            <a:prstGeom prst="rect">
              <a:avLst/>
            </a:prstGeom>
          </p:spPr>
        </p:pic>
      </p:grpSp>
      <p:sp>
        <p:nvSpPr>
          <p:cNvPr id="10" name="object 10"/>
          <p:cNvSpPr txBox="1"/>
          <p:nvPr/>
        </p:nvSpPr>
        <p:spPr>
          <a:xfrm>
            <a:off x="2402390" y="2952358"/>
            <a:ext cx="1163955" cy="815975"/>
          </a:xfrm>
          <a:prstGeom prst="rect">
            <a:avLst/>
          </a:prstGeom>
        </p:spPr>
        <p:txBody>
          <a:bodyPr vert="horz" wrap="square" lIns="0" tIns="17145" rIns="0" bIns="0" rtlCol="0">
            <a:spAutoFit/>
          </a:bodyPr>
          <a:lstStyle/>
          <a:p>
            <a:pPr algn="ctr">
              <a:lnSpc>
                <a:spcPct val="90000"/>
              </a:lnSpc>
              <a:spcBef>
                <a:spcPts val="135"/>
              </a:spcBef>
            </a:pPr>
            <a:r>
              <a:rPr sz="1900" b="1" spc="-10" dirty="0">
                <a:solidFill>
                  <a:srgbClr val="00FF00"/>
                </a:solidFill>
                <a:latin typeface="Calibri"/>
                <a:cs typeface="Calibri"/>
              </a:rPr>
              <a:t>Sustainable Chemical Processes</a:t>
            </a:r>
            <a:endParaRPr sz="1900">
              <a:latin typeface="Calibri"/>
              <a:cs typeface="Calibri"/>
            </a:endParaRPr>
          </a:p>
        </p:txBody>
      </p:sp>
      <p:grpSp>
        <p:nvGrpSpPr>
          <p:cNvPr id="11" name="object 11"/>
          <p:cNvGrpSpPr/>
          <p:nvPr/>
        </p:nvGrpSpPr>
        <p:grpSpPr>
          <a:xfrm>
            <a:off x="368808" y="2798063"/>
            <a:ext cx="1826260" cy="1823085"/>
            <a:chOff x="368808" y="2798063"/>
            <a:chExt cx="1826260" cy="1823085"/>
          </a:xfrm>
        </p:grpSpPr>
        <p:pic>
          <p:nvPicPr>
            <p:cNvPr id="12" name="object 12"/>
            <p:cNvPicPr/>
            <p:nvPr/>
          </p:nvPicPr>
          <p:blipFill>
            <a:blip r:embed="rId6" cstate="print"/>
            <a:stretch>
              <a:fillRect/>
            </a:stretch>
          </p:blipFill>
          <p:spPr>
            <a:xfrm>
              <a:off x="368808" y="2798063"/>
              <a:ext cx="1825752" cy="1822704"/>
            </a:xfrm>
            <a:prstGeom prst="rect">
              <a:avLst/>
            </a:prstGeom>
          </p:spPr>
        </p:pic>
        <p:pic>
          <p:nvPicPr>
            <p:cNvPr id="13" name="object 13"/>
            <p:cNvPicPr/>
            <p:nvPr/>
          </p:nvPicPr>
          <p:blipFill>
            <a:blip r:embed="rId7" cstate="print"/>
            <a:stretch>
              <a:fillRect/>
            </a:stretch>
          </p:blipFill>
          <p:spPr>
            <a:xfrm>
              <a:off x="427616" y="2837590"/>
              <a:ext cx="1706850" cy="1706849"/>
            </a:xfrm>
            <a:prstGeom prst="rect">
              <a:avLst/>
            </a:prstGeom>
          </p:spPr>
        </p:pic>
      </p:grpSp>
      <p:sp>
        <p:nvSpPr>
          <p:cNvPr id="14" name="object 14"/>
          <p:cNvSpPr txBox="1"/>
          <p:nvPr/>
        </p:nvSpPr>
        <p:spPr>
          <a:xfrm>
            <a:off x="817431" y="3083422"/>
            <a:ext cx="1163955" cy="548005"/>
          </a:xfrm>
          <a:prstGeom prst="rect">
            <a:avLst/>
          </a:prstGeom>
        </p:spPr>
        <p:txBody>
          <a:bodyPr vert="horz" wrap="square" lIns="0" tIns="27305" rIns="0" bIns="0" rtlCol="0">
            <a:spAutoFit/>
          </a:bodyPr>
          <a:lstStyle/>
          <a:p>
            <a:pPr marL="137795" indent="-138430">
              <a:lnSpc>
                <a:spcPts val="1989"/>
              </a:lnSpc>
              <a:spcBef>
                <a:spcPts val="215"/>
              </a:spcBef>
            </a:pPr>
            <a:r>
              <a:rPr sz="1900" b="1" spc="-10" dirty="0">
                <a:solidFill>
                  <a:srgbClr val="00FF00"/>
                </a:solidFill>
                <a:latin typeface="Calibri"/>
                <a:cs typeface="Calibri"/>
              </a:rPr>
              <a:t>Sustainable Products</a:t>
            </a:r>
            <a:endParaRPr sz="1900">
              <a:latin typeface="Calibri"/>
              <a:cs typeface="Calibri"/>
            </a:endParaRPr>
          </a:p>
        </p:txBody>
      </p:sp>
      <p:grpSp>
        <p:nvGrpSpPr>
          <p:cNvPr id="15" name="object 15"/>
          <p:cNvGrpSpPr/>
          <p:nvPr/>
        </p:nvGrpSpPr>
        <p:grpSpPr>
          <a:xfrm>
            <a:off x="368808" y="975360"/>
            <a:ext cx="1826260" cy="1826260"/>
            <a:chOff x="368808" y="975360"/>
            <a:chExt cx="1826260" cy="1826260"/>
          </a:xfrm>
        </p:grpSpPr>
        <p:pic>
          <p:nvPicPr>
            <p:cNvPr id="16" name="object 16"/>
            <p:cNvPicPr/>
            <p:nvPr/>
          </p:nvPicPr>
          <p:blipFill>
            <a:blip r:embed="rId8" cstate="print"/>
            <a:stretch>
              <a:fillRect/>
            </a:stretch>
          </p:blipFill>
          <p:spPr>
            <a:xfrm>
              <a:off x="368808" y="975360"/>
              <a:ext cx="1825752" cy="1825752"/>
            </a:xfrm>
            <a:prstGeom prst="rect">
              <a:avLst/>
            </a:prstGeom>
          </p:spPr>
        </p:pic>
        <p:pic>
          <p:nvPicPr>
            <p:cNvPr id="17" name="object 17"/>
            <p:cNvPicPr/>
            <p:nvPr/>
          </p:nvPicPr>
          <p:blipFill>
            <a:blip r:embed="rId9" cstate="print"/>
            <a:stretch>
              <a:fillRect/>
            </a:stretch>
          </p:blipFill>
          <p:spPr>
            <a:xfrm>
              <a:off x="427616" y="1016134"/>
              <a:ext cx="1706850" cy="1706850"/>
            </a:xfrm>
            <a:prstGeom prst="rect">
              <a:avLst/>
            </a:prstGeom>
          </p:spPr>
        </p:pic>
      </p:grpSp>
      <p:sp>
        <p:nvSpPr>
          <p:cNvPr id="18" name="object 18"/>
          <p:cNvSpPr txBox="1"/>
          <p:nvPr/>
        </p:nvSpPr>
        <p:spPr>
          <a:xfrm>
            <a:off x="817431" y="1903846"/>
            <a:ext cx="1163955" cy="548005"/>
          </a:xfrm>
          <a:prstGeom prst="rect">
            <a:avLst/>
          </a:prstGeom>
        </p:spPr>
        <p:txBody>
          <a:bodyPr vert="horz" wrap="square" lIns="0" tIns="27305" rIns="0" bIns="0" rtlCol="0">
            <a:spAutoFit/>
          </a:bodyPr>
          <a:lstStyle/>
          <a:p>
            <a:pPr marL="114935" indent="-115570">
              <a:lnSpc>
                <a:spcPts val="1989"/>
              </a:lnSpc>
              <a:spcBef>
                <a:spcPts val="215"/>
              </a:spcBef>
            </a:pPr>
            <a:r>
              <a:rPr sz="1900" b="1" spc="-10" dirty="0">
                <a:solidFill>
                  <a:srgbClr val="00FF00"/>
                </a:solidFill>
                <a:latin typeface="Calibri"/>
                <a:cs typeface="Calibri"/>
              </a:rPr>
              <a:t>Sustainable Solutions</a:t>
            </a:r>
            <a:endParaRPr sz="1900">
              <a:latin typeface="Calibri"/>
              <a:cs typeface="Calibri"/>
            </a:endParaRPr>
          </a:p>
        </p:txBody>
      </p:sp>
      <p:grpSp>
        <p:nvGrpSpPr>
          <p:cNvPr id="19" name="object 19"/>
          <p:cNvGrpSpPr/>
          <p:nvPr/>
        </p:nvGrpSpPr>
        <p:grpSpPr>
          <a:xfrm>
            <a:off x="164592" y="774191"/>
            <a:ext cx="8785225" cy="4051300"/>
            <a:chOff x="164592" y="774191"/>
            <a:chExt cx="8785225" cy="4051300"/>
          </a:xfrm>
        </p:grpSpPr>
        <p:pic>
          <p:nvPicPr>
            <p:cNvPr id="20" name="object 20"/>
            <p:cNvPicPr/>
            <p:nvPr/>
          </p:nvPicPr>
          <p:blipFill>
            <a:blip r:embed="rId10" cstate="print"/>
            <a:stretch>
              <a:fillRect/>
            </a:stretch>
          </p:blipFill>
          <p:spPr>
            <a:xfrm>
              <a:off x="2191512" y="896111"/>
              <a:ext cx="2026919" cy="1905000"/>
            </a:xfrm>
            <a:prstGeom prst="rect">
              <a:avLst/>
            </a:prstGeom>
          </p:spPr>
        </p:pic>
        <p:pic>
          <p:nvPicPr>
            <p:cNvPr id="21" name="object 21"/>
            <p:cNvPicPr/>
            <p:nvPr/>
          </p:nvPicPr>
          <p:blipFill>
            <a:blip r:embed="rId11" cstate="print"/>
            <a:stretch>
              <a:fillRect/>
            </a:stretch>
          </p:blipFill>
          <p:spPr>
            <a:xfrm>
              <a:off x="2249093" y="934829"/>
              <a:ext cx="1910527" cy="1788177"/>
            </a:xfrm>
            <a:prstGeom prst="rect">
              <a:avLst/>
            </a:prstGeom>
          </p:spPr>
        </p:pic>
        <p:pic>
          <p:nvPicPr>
            <p:cNvPr id="22" name="object 22"/>
            <p:cNvPicPr/>
            <p:nvPr/>
          </p:nvPicPr>
          <p:blipFill>
            <a:blip r:embed="rId12" cstate="print"/>
            <a:stretch>
              <a:fillRect/>
            </a:stretch>
          </p:blipFill>
          <p:spPr>
            <a:xfrm>
              <a:off x="2191512" y="2798063"/>
              <a:ext cx="1905000" cy="2026919"/>
            </a:xfrm>
            <a:prstGeom prst="rect">
              <a:avLst/>
            </a:prstGeom>
          </p:spPr>
        </p:pic>
        <p:pic>
          <p:nvPicPr>
            <p:cNvPr id="23" name="object 23"/>
            <p:cNvPicPr/>
            <p:nvPr/>
          </p:nvPicPr>
          <p:blipFill>
            <a:blip r:embed="rId13" cstate="print"/>
            <a:stretch>
              <a:fillRect/>
            </a:stretch>
          </p:blipFill>
          <p:spPr>
            <a:xfrm>
              <a:off x="2249093" y="2837611"/>
              <a:ext cx="1788177" cy="1910527"/>
            </a:xfrm>
            <a:prstGeom prst="rect">
              <a:avLst/>
            </a:prstGeom>
          </p:spPr>
        </p:pic>
        <p:pic>
          <p:nvPicPr>
            <p:cNvPr id="24" name="object 24"/>
            <p:cNvPicPr/>
            <p:nvPr/>
          </p:nvPicPr>
          <p:blipFill>
            <a:blip r:embed="rId14" cstate="print"/>
            <a:stretch>
              <a:fillRect/>
            </a:stretch>
          </p:blipFill>
          <p:spPr>
            <a:xfrm>
              <a:off x="164592" y="2798063"/>
              <a:ext cx="2029968" cy="1905000"/>
            </a:xfrm>
            <a:prstGeom prst="rect">
              <a:avLst/>
            </a:prstGeom>
          </p:spPr>
        </p:pic>
        <p:pic>
          <p:nvPicPr>
            <p:cNvPr id="25" name="object 25"/>
            <p:cNvPicPr/>
            <p:nvPr/>
          </p:nvPicPr>
          <p:blipFill>
            <a:blip r:embed="rId15" cstate="print"/>
            <a:stretch>
              <a:fillRect/>
            </a:stretch>
          </p:blipFill>
          <p:spPr>
            <a:xfrm>
              <a:off x="223961" y="2837611"/>
              <a:ext cx="1910527" cy="1788178"/>
            </a:xfrm>
            <a:prstGeom prst="rect">
              <a:avLst/>
            </a:prstGeom>
          </p:spPr>
        </p:pic>
        <p:pic>
          <p:nvPicPr>
            <p:cNvPr id="26" name="object 26"/>
            <p:cNvPicPr/>
            <p:nvPr/>
          </p:nvPicPr>
          <p:blipFill>
            <a:blip r:embed="rId16" cstate="print"/>
            <a:stretch>
              <a:fillRect/>
            </a:stretch>
          </p:blipFill>
          <p:spPr>
            <a:xfrm>
              <a:off x="286512" y="774191"/>
              <a:ext cx="1908048" cy="2026919"/>
            </a:xfrm>
            <a:prstGeom prst="rect">
              <a:avLst/>
            </a:prstGeom>
          </p:spPr>
        </p:pic>
        <p:pic>
          <p:nvPicPr>
            <p:cNvPr id="27" name="object 27"/>
            <p:cNvPicPr/>
            <p:nvPr/>
          </p:nvPicPr>
          <p:blipFill>
            <a:blip r:embed="rId17" cstate="print"/>
            <a:stretch>
              <a:fillRect/>
            </a:stretch>
          </p:blipFill>
          <p:spPr>
            <a:xfrm>
              <a:off x="346310" y="812479"/>
              <a:ext cx="1788178" cy="1910527"/>
            </a:xfrm>
            <a:prstGeom prst="rect">
              <a:avLst/>
            </a:prstGeom>
          </p:spPr>
        </p:pic>
        <p:sp>
          <p:nvSpPr>
            <p:cNvPr id="28" name="object 28"/>
            <p:cNvSpPr/>
            <p:nvPr/>
          </p:nvSpPr>
          <p:spPr>
            <a:xfrm>
              <a:off x="4553856" y="3285873"/>
              <a:ext cx="4389120" cy="570230"/>
            </a:xfrm>
            <a:custGeom>
              <a:avLst/>
              <a:gdLst/>
              <a:ahLst/>
              <a:cxnLst/>
              <a:rect l="l" t="t" r="r" b="b"/>
              <a:pathLst>
                <a:path w="4389120" h="570229">
                  <a:moveTo>
                    <a:pt x="0" y="95004"/>
                  </a:moveTo>
                  <a:lnTo>
                    <a:pt x="7465" y="58024"/>
                  </a:lnTo>
                  <a:lnTo>
                    <a:pt x="27825" y="27826"/>
                  </a:lnTo>
                  <a:lnTo>
                    <a:pt x="58024" y="7465"/>
                  </a:lnTo>
                  <a:lnTo>
                    <a:pt x="95003" y="0"/>
                  </a:lnTo>
                  <a:lnTo>
                    <a:pt x="4293996" y="0"/>
                  </a:lnTo>
                  <a:lnTo>
                    <a:pt x="4330975" y="7465"/>
                  </a:lnTo>
                  <a:lnTo>
                    <a:pt x="4361173" y="27826"/>
                  </a:lnTo>
                  <a:lnTo>
                    <a:pt x="4381534" y="58024"/>
                  </a:lnTo>
                  <a:lnTo>
                    <a:pt x="4389000" y="95004"/>
                  </a:lnTo>
                  <a:lnTo>
                    <a:pt x="4389000" y="474996"/>
                  </a:lnTo>
                  <a:lnTo>
                    <a:pt x="4381534" y="511975"/>
                  </a:lnTo>
                  <a:lnTo>
                    <a:pt x="4361173" y="542173"/>
                  </a:lnTo>
                  <a:lnTo>
                    <a:pt x="4330975" y="562534"/>
                  </a:lnTo>
                  <a:lnTo>
                    <a:pt x="4293996" y="570000"/>
                  </a:lnTo>
                  <a:lnTo>
                    <a:pt x="95003" y="570000"/>
                  </a:lnTo>
                  <a:lnTo>
                    <a:pt x="58024" y="562534"/>
                  </a:lnTo>
                  <a:lnTo>
                    <a:pt x="27825" y="542173"/>
                  </a:lnTo>
                  <a:lnTo>
                    <a:pt x="7465" y="511975"/>
                  </a:lnTo>
                  <a:lnTo>
                    <a:pt x="0" y="474996"/>
                  </a:lnTo>
                  <a:lnTo>
                    <a:pt x="0" y="95004"/>
                  </a:lnTo>
                  <a:close/>
                </a:path>
              </a:pathLst>
            </a:custGeom>
            <a:ln w="12700">
              <a:solidFill>
                <a:srgbClr val="005D91"/>
              </a:solidFill>
            </a:ln>
          </p:spPr>
          <p:txBody>
            <a:bodyPr wrap="square" lIns="0" tIns="0" rIns="0" bIns="0" rtlCol="0"/>
            <a:lstStyle/>
            <a:p>
              <a:endParaRPr/>
            </a:p>
          </p:txBody>
        </p:sp>
      </p:grpSp>
      <p:sp>
        <p:nvSpPr>
          <p:cNvPr id="29" name="object 29"/>
          <p:cNvSpPr txBox="1"/>
          <p:nvPr/>
        </p:nvSpPr>
        <p:spPr>
          <a:xfrm>
            <a:off x="4866147" y="3354832"/>
            <a:ext cx="3716020" cy="412750"/>
          </a:xfrm>
          <a:prstGeom prst="rect">
            <a:avLst/>
          </a:prstGeom>
        </p:spPr>
        <p:txBody>
          <a:bodyPr vert="horz" wrap="square" lIns="0" tIns="26034" rIns="0" bIns="0" rtlCol="0">
            <a:spAutoFit/>
          </a:bodyPr>
          <a:lstStyle/>
          <a:p>
            <a:pPr marL="114935" marR="5080" indent="-102870">
              <a:lnSpc>
                <a:spcPts val="1490"/>
              </a:lnSpc>
              <a:spcBef>
                <a:spcPts val="204"/>
              </a:spcBef>
            </a:pPr>
            <a:r>
              <a:rPr sz="1300" b="1" i="1" spc="-20" dirty="0">
                <a:solidFill>
                  <a:srgbClr val="17365D"/>
                </a:solidFill>
                <a:latin typeface="Arial"/>
                <a:cs typeface="Arial"/>
              </a:rPr>
              <a:t>Sustainable</a:t>
            </a:r>
            <a:r>
              <a:rPr sz="1300" b="1" i="1" spc="-25" dirty="0">
                <a:solidFill>
                  <a:srgbClr val="17365D"/>
                </a:solidFill>
                <a:latin typeface="Arial"/>
                <a:cs typeface="Arial"/>
              </a:rPr>
              <a:t> </a:t>
            </a:r>
            <a:r>
              <a:rPr sz="1300" b="1" i="1" spc="-20" dirty="0">
                <a:solidFill>
                  <a:srgbClr val="17365D"/>
                </a:solidFill>
                <a:latin typeface="Arial"/>
                <a:cs typeface="Arial"/>
              </a:rPr>
              <a:t>Products </a:t>
            </a:r>
            <a:r>
              <a:rPr sz="1300" b="1" i="1" dirty="0">
                <a:solidFill>
                  <a:srgbClr val="17365D"/>
                </a:solidFill>
                <a:latin typeface="Arial"/>
                <a:cs typeface="Arial"/>
              </a:rPr>
              <a:t>–</a:t>
            </a:r>
            <a:r>
              <a:rPr sz="1300" b="1" i="1" spc="-25" dirty="0">
                <a:solidFill>
                  <a:srgbClr val="17365D"/>
                </a:solidFill>
                <a:latin typeface="Arial"/>
                <a:cs typeface="Arial"/>
              </a:rPr>
              <a:t> </a:t>
            </a:r>
            <a:r>
              <a:rPr sz="1300" b="1" i="1" spc="-20" dirty="0">
                <a:solidFill>
                  <a:srgbClr val="17365D"/>
                </a:solidFill>
                <a:latin typeface="Arial"/>
                <a:cs typeface="Arial"/>
              </a:rPr>
              <a:t>sustainable </a:t>
            </a:r>
            <a:r>
              <a:rPr sz="1300" b="1" i="1" spc="-25" dirty="0">
                <a:solidFill>
                  <a:srgbClr val="17365D"/>
                </a:solidFill>
                <a:latin typeface="Arial"/>
                <a:cs typeface="Arial"/>
              </a:rPr>
              <a:t>downstream </a:t>
            </a:r>
            <a:r>
              <a:rPr sz="1300" b="1" i="1" spc="-20" dirty="0">
                <a:solidFill>
                  <a:srgbClr val="17365D"/>
                </a:solidFill>
                <a:latin typeface="Arial"/>
                <a:cs typeface="Arial"/>
              </a:rPr>
              <a:t>processing,</a:t>
            </a:r>
            <a:r>
              <a:rPr sz="1300" b="1" i="1" spc="-40" dirty="0">
                <a:solidFill>
                  <a:srgbClr val="17365D"/>
                </a:solidFill>
                <a:latin typeface="Arial"/>
                <a:cs typeface="Arial"/>
              </a:rPr>
              <a:t> </a:t>
            </a:r>
            <a:r>
              <a:rPr sz="1300" b="1" i="1" spc="-20" dirty="0">
                <a:solidFill>
                  <a:srgbClr val="17365D"/>
                </a:solidFill>
                <a:latin typeface="Arial"/>
                <a:cs typeface="Arial"/>
              </a:rPr>
              <a:t>cradle-to-</a:t>
            </a:r>
            <a:r>
              <a:rPr sz="1300" b="1" i="1" spc="-10" dirty="0">
                <a:solidFill>
                  <a:srgbClr val="17365D"/>
                </a:solidFill>
                <a:latin typeface="Arial"/>
                <a:cs typeface="Arial"/>
              </a:rPr>
              <a:t>cradle</a:t>
            </a:r>
            <a:r>
              <a:rPr sz="1300" b="1" i="1" spc="-40" dirty="0">
                <a:solidFill>
                  <a:srgbClr val="17365D"/>
                </a:solidFill>
                <a:latin typeface="Arial"/>
                <a:cs typeface="Arial"/>
              </a:rPr>
              <a:t> </a:t>
            </a:r>
            <a:r>
              <a:rPr sz="1300" b="1" i="1" spc="-10" dirty="0">
                <a:solidFill>
                  <a:srgbClr val="17365D"/>
                </a:solidFill>
                <a:latin typeface="Arial"/>
                <a:cs typeface="Arial"/>
              </a:rPr>
              <a:t>considerations</a:t>
            </a:r>
            <a:endParaRPr sz="1300">
              <a:latin typeface="Arial"/>
              <a:cs typeface="Arial"/>
            </a:endParaRPr>
          </a:p>
        </p:txBody>
      </p:sp>
      <p:sp>
        <p:nvSpPr>
          <p:cNvPr id="30" name="object 30"/>
          <p:cNvSpPr/>
          <p:nvPr/>
        </p:nvSpPr>
        <p:spPr>
          <a:xfrm>
            <a:off x="4553856" y="1969170"/>
            <a:ext cx="4389120" cy="549275"/>
          </a:xfrm>
          <a:custGeom>
            <a:avLst/>
            <a:gdLst/>
            <a:ahLst/>
            <a:cxnLst/>
            <a:rect l="l" t="t" r="r" b="b"/>
            <a:pathLst>
              <a:path w="4389120" h="549275">
                <a:moveTo>
                  <a:pt x="0" y="91452"/>
                </a:moveTo>
                <a:lnTo>
                  <a:pt x="7186" y="55854"/>
                </a:lnTo>
                <a:lnTo>
                  <a:pt x="26785" y="26785"/>
                </a:lnTo>
                <a:lnTo>
                  <a:pt x="55854" y="7186"/>
                </a:lnTo>
                <a:lnTo>
                  <a:pt x="91451" y="0"/>
                </a:lnTo>
                <a:lnTo>
                  <a:pt x="4297548" y="0"/>
                </a:lnTo>
                <a:lnTo>
                  <a:pt x="4333145" y="7186"/>
                </a:lnTo>
                <a:lnTo>
                  <a:pt x="4362214" y="26785"/>
                </a:lnTo>
                <a:lnTo>
                  <a:pt x="4381813" y="55854"/>
                </a:lnTo>
                <a:lnTo>
                  <a:pt x="4389000" y="91452"/>
                </a:lnTo>
                <a:lnTo>
                  <a:pt x="4389000" y="457247"/>
                </a:lnTo>
                <a:lnTo>
                  <a:pt x="4381813" y="492844"/>
                </a:lnTo>
                <a:lnTo>
                  <a:pt x="4362214" y="521914"/>
                </a:lnTo>
                <a:lnTo>
                  <a:pt x="4333145" y="541513"/>
                </a:lnTo>
                <a:lnTo>
                  <a:pt x="4297548" y="548700"/>
                </a:lnTo>
                <a:lnTo>
                  <a:pt x="91451" y="548700"/>
                </a:lnTo>
                <a:lnTo>
                  <a:pt x="55854" y="541513"/>
                </a:lnTo>
                <a:lnTo>
                  <a:pt x="26785" y="521914"/>
                </a:lnTo>
                <a:lnTo>
                  <a:pt x="7186" y="492844"/>
                </a:lnTo>
                <a:lnTo>
                  <a:pt x="0" y="457247"/>
                </a:lnTo>
                <a:lnTo>
                  <a:pt x="0" y="91452"/>
                </a:lnTo>
                <a:close/>
              </a:path>
            </a:pathLst>
          </a:custGeom>
          <a:ln w="12700">
            <a:solidFill>
              <a:srgbClr val="005D91"/>
            </a:solidFill>
          </a:ln>
        </p:spPr>
        <p:txBody>
          <a:bodyPr wrap="square" lIns="0" tIns="0" rIns="0" bIns="0" rtlCol="0"/>
          <a:lstStyle/>
          <a:p>
            <a:endParaRPr/>
          </a:p>
        </p:txBody>
      </p:sp>
      <p:sp>
        <p:nvSpPr>
          <p:cNvPr id="31" name="object 31"/>
          <p:cNvSpPr txBox="1"/>
          <p:nvPr/>
        </p:nvSpPr>
        <p:spPr>
          <a:xfrm>
            <a:off x="4865107" y="2025904"/>
            <a:ext cx="3938270" cy="415925"/>
          </a:xfrm>
          <a:prstGeom prst="rect">
            <a:avLst/>
          </a:prstGeom>
        </p:spPr>
        <p:txBody>
          <a:bodyPr vert="horz" wrap="square" lIns="0" tIns="24130" rIns="0" bIns="0" rtlCol="0">
            <a:spAutoFit/>
          </a:bodyPr>
          <a:lstStyle/>
          <a:p>
            <a:pPr marL="115570" marR="5080" indent="-102870">
              <a:lnSpc>
                <a:spcPts val="1510"/>
              </a:lnSpc>
              <a:spcBef>
                <a:spcPts val="190"/>
              </a:spcBef>
            </a:pPr>
            <a:r>
              <a:rPr sz="1300" b="1" i="1" spc="-20" dirty="0">
                <a:solidFill>
                  <a:srgbClr val="17365D"/>
                </a:solidFill>
                <a:latin typeface="Arial"/>
                <a:cs typeface="Arial"/>
              </a:rPr>
              <a:t>Sustainable</a:t>
            </a:r>
            <a:r>
              <a:rPr sz="1300" b="1" i="1" spc="-50" dirty="0">
                <a:solidFill>
                  <a:srgbClr val="17365D"/>
                </a:solidFill>
                <a:latin typeface="Arial"/>
                <a:cs typeface="Arial"/>
              </a:rPr>
              <a:t> </a:t>
            </a:r>
            <a:r>
              <a:rPr sz="1300" b="1" i="1" spc="-10" dirty="0">
                <a:solidFill>
                  <a:srgbClr val="17365D"/>
                </a:solidFill>
                <a:latin typeface="Arial"/>
                <a:cs typeface="Arial"/>
              </a:rPr>
              <a:t>Raw</a:t>
            </a:r>
            <a:r>
              <a:rPr sz="1300" b="1" i="1" spc="-65" dirty="0">
                <a:solidFill>
                  <a:srgbClr val="17365D"/>
                </a:solidFill>
                <a:latin typeface="Arial"/>
                <a:cs typeface="Arial"/>
              </a:rPr>
              <a:t> </a:t>
            </a:r>
            <a:r>
              <a:rPr sz="1300" b="1" i="1" spc="-20" dirty="0">
                <a:solidFill>
                  <a:srgbClr val="17365D"/>
                </a:solidFill>
                <a:latin typeface="Arial"/>
                <a:cs typeface="Arial"/>
              </a:rPr>
              <a:t>Materials</a:t>
            </a:r>
            <a:r>
              <a:rPr sz="1300" b="1" i="1" spc="-45" dirty="0">
                <a:solidFill>
                  <a:srgbClr val="17365D"/>
                </a:solidFill>
                <a:latin typeface="Arial"/>
                <a:cs typeface="Arial"/>
              </a:rPr>
              <a:t> </a:t>
            </a:r>
            <a:r>
              <a:rPr sz="1300" b="1" i="1" dirty="0">
                <a:solidFill>
                  <a:srgbClr val="17365D"/>
                </a:solidFill>
                <a:latin typeface="Arial"/>
                <a:cs typeface="Arial"/>
              </a:rPr>
              <a:t>–</a:t>
            </a:r>
            <a:r>
              <a:rPr sz="1300" b="1" i="1" spc="-50" dirty="0">
                <a:solidFill>
                  <a:srgbClr val="17365D"/>
                </a:solidFill>
                <a:latin typeface="Arial"/>
                <a:cs typeface="Arial"/>
              </a:rPr>
              <a:t> </a:t>
            </a:r>
            <a:r>
              <a:rPr sz="1300" b="1" i="1" dirty="0">
                <a:solidFill>
                  <a:srgbClr val="17365D"/>
                </a:solidFill>
                <a:latin typeface="Arial"/>
                <a:cs typeface="Arial"/>
              </a:rPr>
              <a:t>e.g.</a:t>
            </a:r>
            <a:r>
              <a:rPr sz="1300" b="1" i="1" spc="-35" dirty="0">
                <a:solidFill>
                  <a:srgbClr val="17365D"/>
                </a:solidFill>
                <a:latin typeface="Arial"/>
                <a:cs typeface="Arial"/>
              </a:rPr>
              <a:t> </a:t>
            </a:r>
            <a:r>
              <a:rPr sz="1300" b="1" i="1" spc="-10" dirty="0">
                <a:solidFill>
                  <a:srgbClr val="17365D"/>
                </a:solidFill>
                <a:latin typeface="Arial"/>
                <a:cs typeface="Arial"/>
              </a:rPr>
              <a:t>RM’s</a:t>
            </a:r>
            <a:r>
              <a:rPr sz="1300" b="1" i="1" spc="-50" dirty="0">
                <a:solidFill>
                  <a:srgbClr val="17365D"/>
                </a:solidFill>
                <a:latin typeface="Arial"/>
                <a:cs typeface="Arial"/>
              </a:rPr>
              <a:t> </a:t>
            </a:r>
            <a:r>
              <a:rPr sz="1300" b="1" i="1" spc="-20" dirty="0">
                <a:solidFill>
                  <a:srgbClr val="17365D"/>
                </a:solidFill>
                <a:latin typeface="Arial"/>
                <a:cs typeface="Arial"/>
              </a:rPr>
              <a:t>derived</a:t>
            </a:r>
            <a:r>
              <a:rPr sz="1300" b="1" i="1" spc="-40" dirty="0">
                <a:solidFill>
                  <a:srgbClr val="17365D"/>
                </a:solidFill>
                <a:latin typeface="Arial"/>
                <a:cs typeface="Arial"/>
              </a:rPr>
              <a:t> </a:t>
            </a:r>
            <a:r>
              <a:rPr sz="1300" b="1" i="1" spc="-20" dirty="0">
                <a:solidFill>
                  <a:srgbClr val="17365D"/>
                </a:solidFill>
                <a:latin typeface="Arial"/>
                <a:cs typeface="Arial"/>
              </a:rPr>
              <a:t>from </a:t>
            </a:r>
            <a:r>
              <a:rPr sz="1300" b="1" i="1" spc="-10" dirty="0">
                <a:solidFill>
                  <a:srgbClr val="17365D"/>
                </a:solidFill>
                <a:latin typeface="Arial"/>
                <a:cs typeface="Arial"/>
              </a:rPr>
              <a:t>plants</a:t>
            </a:r>
            <a:r>
              <a:rPr sz="1300" b="1" i="1" spc="-55" dirty="0">
                <a:solidFill>
                  <a:srgbClr val="17365D"/>
                </a:solidFill>
                <a:latin typeface="Arial"/>
                <a:cs typeface="Arial"/>
              </a:rPr>
              <a:t> </a:t>
            </a:r>
            <a:r>
              <a:rPr sz="1300" b="1" i="1" dirty="0">
                <a:solidFill>
                  <a:srgbClr val="17365D"/>
                </a:solidFill>
                <a:latin typeface="Arial"/>
                <a:cs typeface="Arial"/>
              </a:rPr>
              <a:t>and</a:t>
            </a:r>
            <a:r>
              <a:rPr sz="1300" b="1" i="1" spc="-50" dirty="0">
                <a:solidFill>
                  <a:srgbClr val="17365D"/>
                </a:solidFill>
                <a:latin typeface="Arial"/>
                <a:cs typeface="Arial"/>
              </a:rPr>
              <a:t> </a:t>
            </a:r>
            <a:r>
              <a:rPr sz="1300" b="1" i="1" spc="-20" dirty="0">
                <a:solidFill>
                  <a:srgbClr val="17365D"/>
                </a:solidFill>
                <a:latin typeface="Arial"/>
                <a:cs typeface="Arial"/>
              </a:rPr>
              <a:t>sustainably</a:t>
            </a:r>
            <a:r>
              <a:rPr sz="1300" b="1" i="1" spc="-55" dirty="0">
                <a:solidFill>
                  <a:srgbClr val="17365D"/>
                </a:solidFill>
                <a:latin typeface="Arial"/>
                <a:cs typeface="Arial"/>
              </a:rPr>
              <a:t> </a:t>
            </a:r>
            <a:r>
              <a:rPr sz="1300" b="1" i="1" spc="-20" dirty="0">
                <a:solidFill>
                  <a:srgbClr val="17365D"/>
                </a:solidFill>
                <a:latin typeface="Arial"/>
                <a:cs typeface="Arial"/>
              </a:rPr>
              <a:t>harvested</a:t>
            </a:r>
            <a:r>
              <a:rPr sz="1300" b="1" i="1" spc="-50" dirty="0">
                <a:solidFill>
                  <a:srgbClr val="17365D"/>
                </a:solidFill>
                <a:latin typeface="Arial"/>
                <a:cs typeface="Arial"/>
              </a:rPr>
              <a:t> </a:t>
            </a:r>
            <a:r>
              <a:rPr sz="1300" b="1" i="1" dirty="0">
                <a:solidFill>
                  <a:srgbClr val="17365D"/>
                </a:solidFill>
                <a:latin typeface="Arial"/>
                <a:cs typeface="Arial"/>
              </a:rPr>
              <a:t>and</a:t>
            </a:r>
            <a:r>
              <a:rPr sz="1300" b="1" i="1" spc="-45" dirty="0">
                <a:solidFill>
                  <a:srgbClr val="17365D"/>
                </a:solidFill>
                <a:latin typeface="Arial"/>
                <a:cs typeface="Arial"/>
              </a:rPr>
              <a:t> </a:t>
            </a:r>
            <a:r>
              <a:rPr sz="1300" b="1" i="1" spc="-10" dirty="0">
                <a:solidFill>
                  <a:srgbClr val="17365D"/>
                </a:solidFill>
                <a:latin typeface="Arial"/>
                <a:cs typeface="Arial"/>
              </a:rPr>
              <a:t>processed</a:t>
            </a:r>
            <a:endParaRPr sz="1300">
              <a:latin typeface="Arial"/>
              <a:cs typeface="Arial"/>
            </a:endParaRPr>
          </a:p>
        </p:txBody>
      </p:sp>
      <p:sp>
        <p:nvSpPr>
          <p:cNvPr id="32" name="object 32"/>
          <p:cNvSpPr/>
          <p:nvPr/>
        </p:nvSpPr>
        <p:spPr>
          <a:xfrm>
            <a:off x="4553856" y="2645810"/>
            <a:ext cx="4389120" cy="549275"/>
          </a:xfrm>
          <a:custGeom>
            <a:avLst/>
            <a:gdLst/>
            <a:ahLst/>
            <a:cxnLst/>
            <a:rect l="l" t="t" r="r" b="b"/>
            <a:pathLst>
              <a:path w="4389120" h="549275">
                <a:moveTo>
                  <a:pt x="0" y="91452"/>
                </a:moveTo>
                <a:lnTo>
                  <a:pt x="7186" y="55854"/>
                </a:lnTo>
                <a:lnTo>
                  <a:pt x="26785" y="26785"/>
                </a:lnTo>
                <a:lnTo>
                  <a:pt x="55854" y="7186"/>
                </a:lnTo>
                <a:lnTo>
                  <a:pt x="91451" y="0"/>
                </a:lnTo>
                <a:lnTo>
                  <a:pt x="4297548" y="0"/>
                </a:lnTo>
                <a:lnTo>
                  <a:pt x="4333145" y="7186"/>
                </a:lnTo>
                <a:lnTo>
                  <a:pt x="4362214" y="26785"/>
                </a:lnTo>
                <a:lnTo>
                  <a:pt x="4381813" y="55854"/>
                </a:lnTo>
                <a:lnTo>
                  <a:pt x="4389000" y="91452"/>
                </a:lnTo>
                <a:lnTo>
                  <a:pt x="4389000" y="457247"/>
                </a:lnTo>
                <a:lnTo>
                  <a:pt x="4381813" y="492844"/>
                </a:lnTo>
                <a:lnTo>
                  <a:pt x="4362214" y="521914"/>
                </a:lnTo>
                <a:lnTo>
                  <a:pt x="4333145" y="541513"/>
                </a:lnTo>
                <a:lnTo>
                  <a:pt x="4297548" y="548700"/>
                </a:lnTo>
                <a:lnTo>
                  <a:pt x="91451" y="548700"/>
                </a:lnTo>
                <a:lnTo>
                  <a:pt x="55854" y="541513"/>
                </a:lnTo>
                <a:lnTo>
                  <a:pt x="26785" y="521914"/>
                </a:lnTo>
                <a:lnTo>
                  <a:pt x="7186" y="492844"/>
                </a:lnTo>
                <a:lnTo>
                  <a:pt x="0" y="457247"/>
                </a:lnTo>
                <a:lnTo>
                  <a:pt x="0" y="91452"/>
                </a:lnTo>
                <a:close/>
              </a:path>
            </a:pathLst>
          </a:custGeom>
          <a:ln w="12700">
            <a:solidFill>
              <a:srgbClr val="005D91"/>
            </a:solidFill>
          </a:ln>
        </p:spPr>
        <p:txBody>
          <a:bodyPr wrap="square" lIns="0" tIns="0" rIns="0" bIns="0" rtlCol="0"/>
          <a:lstStyle/>
          <a:p>
            <a:endParaRPr/>
          </a:p>
        </p:txBody>
      </p:sp>
      <p:sp>
        <p:nvSpPr>
          <p:cNvPr id="33" name="object 33"/>
          <p:cNvSpPr txBox="1"/>
          <p:nvPr/>
        </p:nvSpPr>
        <p:spPr>
          <a:xfrm>
            <a:off x="4865107" y="2702560"/>
            <a:ext cx="3946525" cy="415925"/>
          </a:xfrm>
          <a:prstGeom prst="rect">
            <a:avLst/>
          </a:prstGeom>
        </p:spPr>
        <p:txBody>
          <a:bodyPr vert="horz" wrap="square" lIns="0" tIns="24130" rIns="0" bIns="0" rtlCol="0">
            <a:spAutoFit/>
          </a:bodyPr>
          <a:lstStyle/>
          <a:p>
            <a:pPr marL="115570" marR="5080" indent="-102870">
              <a:lnSpc>
                <a:spcPts val="1510"/>
              </a:lnSpc>
              <a:spcBef>
                <a:spcPts val="190"/>
              </a:spcBef>
            </a:pPr>
            <a:r>
              <a:rPr sz="1300" b="1" i="1" spc="-20" dirty="0">
                <a:solidFill>
                  <a:srgbClr val="17365D"/>
                </a:solidFill>
                <a:latin typeface="Arial"/>
                <a:cs typeface="Arial"/>
              </a:rPr>
              <a:t>Sustainable</a:t>
            </a:r>
            <a:r>
              <a:rPr sz="1300" b="1" i="1" spc="-40" dirty="0">
                <a:solidFill>
                  <a:srgbClr val="17365D"/>
                </a:solidFill>
                <a:latin typeface="Arial"/>
                <a:cs typeface="Arial"/>
              </a:rPr>
              <a:t> </a:t>
            </a:r>
            <a:r>
              <a:rPr sz="1300" b="1" i="1" spc="-20" dirty="0">
                <a:solidFill>
                  <a:srgbClr val="17365D"/>
                </a:solidFill>
                <a:latin typeface="Arial"/>
                <a:cs typeface="Arial"/>
              </a:rPr>
              <a:t>Chemical</a:t>
            </a:r>
            <a:r>
              <a:rPr sz="1300" b="1" i="1" spc="-25" dirty="0">
                <a:solidFill>
                  <a:srgbClr val="17365D"/>
                </a:solidFill>
                <a:latin typeface="Arial"/>
                <a:cs typeface="Arial"/>
              </a:rPr>
              <a:t> Processes</a:t>
            </a:r>
            <a:r>
              <a:rPr sz="1300" b="1" i="1" spc="-40" dirty="0">
                <a:solidFill>
                  <a:srgbClr val="17365D"/>
                </a:solidFill>
                <a:latin typeface="Arial"/>
                <a:cs typeface="Arial"/>
              </a:rPr>
              <a:t> </a:t>
            </a:r>
            <a:r>
              <a:rPr sz="1300" b="1" i="1" dirty="0">
                <a:solidFill>
                  <a:srgbClr val="17365D"/>
                </a:solidFill>
                <a:latin typeface="Arial"/>
                <a:cs typeface="Arial"/>
              </a:rPr>
              <a:t>–</a:t>
            </a:r>
            <a:r>
              <a:rPr sz="1300" b="1" i="1" spc="-35" dirty="0">
                <a:solidFill>
                  <a:srgbClr val="17365D"/>
                </a:solidFill>
                <a:latin typeface="Arial"/>
                <a:cs typeface="Arial"/>
              </a:rPr>
              <a:t> </a:t>
            </a:r>
            <a:r>
              <a:rPr sz="1300" b="1" i="1" spc="-10" dirty="0">
                <a:solidFill>
                  <a:srgbClr val="17365D"/>
                </a:solidFill>
                <a:latin typeface="Arial"/>
                <a:cs typeface="Arial"/>
              </a:rPr>
              <a:t>green</a:t>
            </a:r>
            <a:r>
              <a:rPr sz="1300" b="1" i="1" spc="-30" dirty="0">
                <a:solidFill>
                  <a:srgbClr val="17365D"/>
                </a:solidFill>
                <a:latin typeface="Arial"/>
                <a:cs typeface="Arial"/>
              </a:rPr>
              <a:t> </a:t>
            </a:r>
            <a:r>
              <a:rPr sz="1300" b="1" i="1" spc="-20" dirty="0">
                <a:solidFill>
                  <a:srgbClr val="17365D"/>
                </a:solidFill>
                <a:latin typeface="Arial"/>
                <a:cs typeface="Arial"/>
              </a:rPr>
              <a:t>chemistry principles,</a:t>
            </a:r>
            <a:r>
              <a:rPr sz="1300" b="1" i="1" spc="-55" dirty="0">
                <a:solidFill>
                  <a:srgbClr val="17365D"/>
                </a:solidFill>
                <a:latin typeface="Arial"/>
                <a:cs typeface="Arial"/>
              </a:rPr>
              <a:t> </a:t>
            </a:r>
            <a:r>
              <a:rPr sz="1300" b="1" i="1" dirty="0">
                <a:solidFill>
                  <a:srgbClr val="17365D"/>
                </a:solidFill>
                <a:latin typeface="Arial"/>
                <a:cs typeface="Arial"/>
              </a:rPr>
              <a:t>e.g.</a:t>
            </a:r>
            <a:r>
              <a:rPr sz="1300" b="1" i="1" spc="-45" dirty="0">
                <a:solidFill>
                  <a:srgbClr val="17365D"/>
                </a:solidFill>
                <a:latin typeface="Arial"/>
                <a:cs typeface="Arial"/>
              </a:rPr>
              <a:t> </a:t>
            </a:r>
            <a:r>
              <a:rPr sz="1300" b="1" i="1" spc="-10" dirty="0">
                <a:solidFill>
                  <a:srgbClr val="17365D"/>
                </a:solidFill>
                <a:latin typeface="Arial"/>
                <a:cs typeface="Arial"/>
              </a:rPr>
              <a:t>less</a:t>
            </a:r>
            <a:r>
              <a:rPr sz="1300" b="1" i="1" spc="-50" dirty="0">
                <a:solidFill>
                  <a:srgbClr val="17365D"/>
                </a:solidFill>
                <a:latin typeface="Arial"/>
                <a:cs typeface="Arial"/>
              </a:rPr>
              <a:t> </a:t>
            </a:r>
            <a:r>
              <a:rPr sz="1300" b="1" i="1" spc="-20" dirty="0">
                <a:solidFill>
                  <a:srgbClr val="17365D"/>
                </a:solidFill>
                <a:latin typeface="Arial"/>
                <a:cs typeface="Arial"/>
              </a:rPr>
              <a:t>waste,</a:t>
            </a:r>
            <a:r>
              <a:rPr sz="1300" b="1" i="1" spc="-45" dirty="0">
                <a:solidFill>
                  <a:srgbClr val="17365D"/>
                </a:solidFill>
                <a:latin typeface="Arial"/>
                <a:cs typeface="Arial"/>
              </a:rPr>
              <a:t> </a:t>
            </a:r>
            <a:r>
              <a:rPr sz="1300" b="1" i="1" spc="-10" dirty="0">
                <a:solidFill>
                  <a:srgbClr val="17365D"/>
                </a:solidFill>
                <a:latin typeface="Arial"/>
                <a:cs typeface="Arial"/>
              </a:rPr>
              <a:t>safer,</a:t>
            </a:r>
            <a:r>
              <a:rPr sz="1300" b="1" i="1" spc="-40" dirty="0">
                <a:solidFill>
                  <a:srgbClr val="17365D"/>
                </a:solidFill>
                <a:latin typeface="Arial"/>
                <a:cs typeface="Arial"/>
              </a:rPr>
              <a:t> </a:t>
            </a:r>
            <a:r>
              <a:rPr sz="1300" b="1" i="1" spc="-20" dirty="0">
                <a:solidFill>
                  <a:srgbClr val="17365D"/>
                </a:solidFill>
                <a:latin typeface="Arial"/>
                <a:cs typeface="Arial"/>
              </a:rPr>
              <a:t>energy</a:t>
            </a:r>
            <a:r>
              <a:rPr sz="1300" b="1" i="1" spc="-50" dirty="0">
                <a:solidFill>
                  <a:srgbClr val="17365D"/>
                </a:solidFill>
                <a:latin typeface="Arial"/>
                <a:cs typeface="Arial"/>
              </a:rPr>
              <a:t> </a:t>
            </a:r>
            <a:r>
              <a:rPr sz="1300" b="1" i="1" spc="-10" dirty="0">
                <a:solidFill>
                  <a:srgbClr val="17365D"/>
                </a:solidFill>
                <a:latin typeface="Arial"/>
                <a:cs typeface="Arial"/>
              </a:rPr>
              <a:t>efficient</a:t>
            </a:r>
            <a:endParaRPr sz="1300">
              <a:latin typeface="Arial"/>
              <a:cs typeface="Arial"/>
            </a:endParaRPr>
          </a:p>
        </p:txBody>
      </p:sp>
      <p:sp>
        <p:nvSpPr>
          <p:cNvPr id="34" name="object 34"/>
          <p:cNvSpPr/>
          <p:nvPr/>
        </p:nvSpPr>
        <p:spPr>
          <a:xfrm>
            <a:off x="4553856" y="4002159"/>
            <a:ext cx="4389120" cy="431165"/>
          </a:xfrm>
          <a:custGeom>
            <a:avLst/>
            <a:gdLst/>
            <a:ahLst/>
            <a:cxnLst/>
            <a:rect l="l" t="t" r="r" b="b"/>
            <a:pathLst>
              <a:path w="4389120" h="431164">
                <a:moveTo>
                  <a:pt x="0" y="71801"/>
                </a:moveTo>
                <a:lnTo>
                  <a:pt x="5642" y="43853"/>
                </a:lnTo>
                <a:lnTo>
                  <a:pt x="21030" y="21030"/>
                </a:lnTo>
                <a:lnTo>
                  <a:pt x="43852" y="5642"/>
                </a:lnTo>
                <a:lnTo>
                  <a:pt x="71801" y="0"/>
                </a:lnTo>
                <a:lnTo>
                  <a:pt x="4317199" y="0"/>
                </a:lnTo>
                <a:lnTo>
                  <a:pt x="4345147" y="5642"/>
                </a:lnTo>
                <a:lnTo>
                  <a:pt x="4367969" y="21030"/>
                </a:lnTo>
                <a:lnTo>
                  <a:pt x="4383357" y="43853"/>
                </a:lnTo>
                <a:lnTo>
                  <a:pt x="4389000" y="71801"/>
                </a:lnTo>
                <a:lnTo>
                  <a:pt x="4389000" y="358998"/>
                </a:lnTo>
                <a:lnTo>
                  <a:pt x="4383357" y="386946"/>
                </a:lnTo>
                <a:lnTo>
                  <a:pt x="4367969" y="409769"/>
                </a:lnTo>
                <a:lnTo>
                  <a:pt x="4345147" y="425157"/>
                </a:lnTo>
                <a:lnTo>
                  <a:pt x="4317199" y="430800"/>
                </a:lnTo>
                <a:lnTo>
                  <a:pt x="71801" y="430800"/>
                </a:lnTo>
                <a:lnTo>
                  <a:pt x="43852" y="425157"/>
                </a:lnTo>
                <a:lnTo>
                  <a:pt x="21030" y="409769"/>
                </a:lnTo>
                <a:lnTo>
                  <a:pt x="5642" y="386946"/>
                </a:lnTo>
                <a:lnTo>
                  <a:pt x="0" y="358998"/>
                </a:lnTo>
                <a:lnTo>
                  <a:pt x="0" y="71801"/>
                </a:lnTo>
                <a:close/>
              </a:path>
            </a:pathLst>
          </a:custGeom>
          <a:ln w="12700">
            <a:solidFill>
              <a:srgbClr val="005D91"/>
            </a:solidFill>
          </a:ln>
        </p:spPr>
        <p:txBody>
          <a:bodyPr wrap="square" lIns="0" tIns="0" rIns="0" bIns="0" rtlCol="0"/>
          <a:lstStyle/>
          <a:p>
            <a:endParaRPr/>
          </a:p>
        </p:txBody>
      </p:sp>
      <p:sp>
        <p:nvSpPr>
          <p:cNvPr id="35" name="object 35"/>
          <p:cNvSpPr txBox="1"/>
          <p:nvPr/>
        </p:nvSpPr>
        <p:spPr>
          <a:xfrm>
            <a:off x="4859351" y="4001008"/>
            <a:ext cx="3943985" cy="412750"/>
          </a:xfrm>
          <a:prstGeom prst="rect">
            <a:avLst/>
          </a:prstGeom>
        </p:spPr>
        <p:txBody>
          <a:bodyPr vert="horz" wrap="square" lIns="0" tIns="26034" rIns="0" bIns="0" rtlCol="0">
            <a:spAutoFit/>
          </a:bodyPr>
          <a:lstStyle/>
          <a:p>
            <a:pPr marL="114935" marR="5080" indent="-102870">
              <a:lnSpc>
                <a:spcPts val="1490"/>
              </a:lnSpc>
              <a:spcBef>
                <a:spcPts val="204"/>
              </a:spcBef>
            </a:pPr>
            <a:r>
              <a:rPr sz="1300" b="1" i="1" spc="-20" dirty="0">
                <a:solidFill>
                  <a:srgbClr val="17365D"/>
                </a:solidFill>
                <a:latin typeface="Arial"/>
                <a:cs typeface="Arial"/>
              </a:rPr>
              <a:t>Sustainable</a:t>
            </a:r>
            <a:r>
              <a:rPr sz="1300" b="1" i="1" spc="-35" dirty="0">
                <a:solidFill>
                  <a:srgbClr val="17365D"/>
                </a:solidFill>
                <a:latin typeface="Arial"/>
                <a:cs typeface="Arial"/>
              </a:rPr>
              <a:t> </a:t>
            </a:r>
            <a:r>
              <a:rPr sz="1300" b="1" i="1" spc="-20" dirty="0">
                <a:solidFill>
                  <a:srgbClr val="17365D"/>
                </a:solidFill>
                <a:latin typeface="Arial"/>
                <a:cs typeface="Arial"/>
              </a:rPr>
              <a:t>Solutions</a:t>
            </a:r>
            <a:r>
              <a:rPr sz="1300" b="1" i="1" spc="-30" dirty="0">
                <a:solidFill>
                  <a:srgbClr val="17365D"/>
                </a:solidFill>
                <a:latin typeface="Arial"/>
                <a:cs typeface="Arial"/>
              </a:rPr>
              <a:t> </a:t>
            </a:r>
            <a:r>
              <a:rPr sz="1300" b="1" i="1" dirty="0">
                <a:solidFill>
                  <a:srgbClr val="17365D"/>
                </a:solidFill>
                <a:latin typeface="Arial"/>
                <a:cs typeface="Arial"/>
              </a:rPr>
              <a:t>–</a:t>
            </a:r>
            <a:r>
              <a:rPr sz="1300" b="1" i="1" spc="-30" dirty="0">
                <a:solidFill>
                  <a:srgbClr val="17365D"/>
                </a:solidFill>
                <a:latin typeface="Arial"/>
                <a:cs typeface="Arial"/>
              </a:rPr>
              <a:t> </a:t>
            </a:r>
            <a:r>
              <a:rPr sz="1300" b="1" i="1" spc="-20" dirty="0">
                <a:solidFill>
                  <a:srgbClr val="17365D"/>
                </a:solidFill>
                <a:latin typeface="Arial"/>
                <a:cs typeface="Arial"/>
              </a:rPr>
              <a:t>applications</a:t>
            </a:r>
            <a:r>
              <a:rPr sz="1300" b="1" i="1" spc="-30" dirty="0">
                <a:solidFill>
                  <a:srgbClr val="17365D"/>
                </a:solidFill>
                <a:latin typeface="Arial"/>
                <a:cs typeface="Arial"/>
              </a:rPr>
              <a:t> </a:t>
            </a:r>
            <a:r>
              <a:rPr sz="1300" b="1" i="1" dirty="0">
                <a:solidFill>
                  <a:srgbClr val="17365D"/>
                </a:solidFill>
                <a:latin typeface="Arial"/>
                <a:cs typeface="Arial"/>
              </a:rPr>
              <a:t>that</a:t>
            </a:r>
            <a:r>
              <a:rPr sz="1300" b="1" i="1" spc="-15" dirty="0">
                <a:solidFill>
                  <a:srgbClr val="17365D"/>
                </a:solidFill>
                <a:latin typeface="Arial"/>
                <a:cs typeface="Arial"/>
              </a:rPr>
              <a:t> </a:t>
            </a:r>
            <a:r>
              <a:rPr sz="1300" b="1" i="1" spc="-20" dirty="0">
                <a:solidFill>
                  <a:srgbClr val="17365D"/>
                </a:solidFill>
                <a:latin typeface="Arial"/>
                <a:cs typeface="Arial"/>
              </a:rPr>
              <a:t>positively </a:t>
            </a:r>
            <a:r>
              <a:rPr sz="1300" b="1" i="1" spc="-10" dirty="0">
                <a:solidFill>
                  <a:srgbClr val="17365D"/>
                </a:solidFill>
                <a:latin typeface="Arial"/>
                <a:cs typeface="Arial"/>
              </a:rPr>
              <a:t>impact</a:t>
            </a:r>
            <a:r>
              <a:rPr sz="1300" b="1" i="1" spc="-50" dirty="0">
                <a:solidFill>
                  <a:srgbClr val="17365D"/>
                </a:solidFill>
                <a:latin typeface="Arial"/>
                <a:cs typeface="Arial"/>
              </a:rPr>
              <a:t> </a:t>
            </a:r>
            <a:r>
              <a:rPr sz="1300" b="1" i="1" dirty="0">
                <a:solidFill>
                  <a:srgbClr val="17365D"/>
                </a:solidFill>
                <a:latin typeface="Arial"/>
                <a:cs typeface="Arial"/>
              </a:rPr>
              <a:t>air,</a:t>
            </a:r>
            <a:r>
              <a:rPr sz="1300" b="1" i="1" spc="-55" dirty="0">
                <a:solidFill>
                  <a:srgbClr val="17365D"/>
                </a:solidFill>
                <a:latin typeface="Arial"/>
                <a:cs typeface="Arial"/>
              </a:rPr>
              <a:t> </a:t>
            </a:r>
            <a:r>
              <a:rPr sz="1300" b="1" i="1" spc="-20" dirty="0">
                <a:solidFill>
                  <a:srgbClr val="17365D"/>
                </a:solidFill>
                <a:latin typeface="Arial"/>
                <a:cs typeface="Arial"/>
              </a:rPr>
              <a:t>water,</a:t>
            </a:r>
            <a:r>
              <a:rPr sz="1300" b="1" i="1" spc="-55" dirty="0">
                <a:solidFill>
                  <a:srgbClr val="17365D"/>
                </a:solidFill>
                <a:latin typeface="Arial"/>
                <a:cs typeface="Arial"/>
              </a:rPr>
              <a:t> </a:t>
            </a:r>
            <a:r>
              <a:rPr sz="1300" b="1" i="1" spc="-10" dirty="0">
                <a:solidFill>
                  <a:srgbClr val="17365D"/>
                </a:solidFill>
                <a:latin typeface="Arial"/>
                <a:cs typeface="Arial"/>
              </a:rPr>
              <a:t>safety,</a:t>
            </a:r>
            <a:r>
              <a:rPr sz="1300" b="1" i="1" spc="-50" dirty="0">
                <a:solidFill>
                  <a:srgbClr val="17365D"/>
                </a:solidFill>
                <a:latin typeface="Arial"/>
                <a:cs typeface="Arial"/>
              </a:rPr>
              <a:t> </a:t>
            </a:r>
            <a:r>
              <a:rPr sz="1300" b="1" i="1" spc="-20" dirty="0">
                <a:solidFill>
                  <a:srgbClr val="17365D"/>
                </a:solidFill>
                <a:latin typeface="Arial"/>
                <a:cs typeface="Arial"/>
              </a:rPr>
              <a:t>circularity,</a:t>
            </a:r>
            <a:r>
              <a:rPr sz="1300" b="1" i="1" spc="-55" dirty="0">
                <a:solidFill>
                  <a:srgbClr val="17365D"/>
                </a:solidFill>
                <a:latin typeface="Arial"/>
                <a:cs typeface="Arial"/>
              </a:rPr>
              <a:t> </a:t>
            </a:r>
            <a:r>
              <a:rPr sz="1300" b="1" i="1" spc="-10" dirty="0">
                <a:solidFill>
                  <a:srgbClr val="17365D"/>
                </a:solidFill>
                <a:latin typeface="Arial"/>
                <a:cs typeface="Arial"/>
              </a:rPr>
              <a:t>quality</a:t>
            </a:r>
            <a:r>
              <a:rPr sz="1300" b="1" i="1" spc="-65" dirty="0">
                <a:solidFill>
                  <a:srgbClr val="17365D"/>
                </a:solidFill>
                <a:latin typeface="Arial"/>
                <a:cs typeface="Arial"/>
              </a:rPr>
              <a:t> </a:t>
            </a:r>
            <a:r>
              <a:rPr sz="1300" b="1" i="1" dirty="0">
                <a:solidFill>
                  <a:srgbClr val="17365D"/>
                </a:solidFill>
                <a:latin typeface="Arial"/>
                <a:cs typeface="Arial"/>
              </a:rPr>
              <a:t>of</a:t>
            </a:r>
            <a:r>
              <a:rPr sz="1300" b="1" i="1" spc="-45" dirty="0">
                <a:solidFill>
                  <a:srgbClr val="17365D"/>
                </a:solidFill>
                <a:latin typeface="Arial"/>
                <a:cs typeface="Arial"/>
              </a:rPr>
              <a:t> </a:t>
            </a:r>
            <a:r>
              <a:rPr sz="1300" b="1" i="1" spc="-20" dirty="0">
                <a:solidFill>
                  <a:srgbClr val="17365D"/>
                </a:solidFill>
                <a:latin typeface="Arial"/>
                <a:cs typeface="Arial"/>
              </a:rPr>
              <a:t>life</a:t>
            </a:r>
            <a:endParaRPr sz="1300">
              <a:latin typeface="Arial"/>
              <a:cs typeface="Arial"/>
            </a:endParaRPr>
          </a:p>
        </p:txBody>
      </p:sp>
      <p:grpSp>
        <p:nvGrpSpPr>
          <p:cNvPr id="36" name="object 36"/>
          <p:cNvGrpSpPr/>
          <p:nvPr/>
        </p:nvGrpSpPr>
        <p:grpSpPr>
          <a:xfrm>
            <a:off x="4206240" y="1990344"/>
            <a:ext cx="530860" cy="527685"/>
            <a:chOff x="4206240" y="1990344"/>
            <a:chExt cx="530860" cy="527685"/>
          </a:xfrm>
        </p:grpSpPr>
        <p:pic>
          <p:nvPicPr>
            <p:cNvPr id="37" name="object 37"/>
            <p:cNvPicPr/>
            <p:nvPr/>
          </p:nvPicPr>
          <p:blipFill>
            <a:blip r:embed="rId18" cstate="print"/>
            <a:stretch>
              <a:fillRect/>
            </a:stretch>
          </p:blipFill>
          <p:spPr>
            <a:xfrm>
              <a:off x="4206240" y="1990344"/>
              <a:ext cx="530351" cy="527304"/>
            </a:xfrm>
            <a:prstGeom prst="rect">
              <a:avLst/>
            </a:prstGeom>
          </p:spPr>
        </p:pic>
        <p:pic>
          <p:nvPicPr>
            <p:cNvPr id="38" name="object 38"/>
            <p:cNvPicPr/>
            <p:nvPr/>
          </p:nvPicPr>
          <p:blipFill>
            <a:blip r:embed="rId19" cstate="print"/>
            <a:stretch>
              <a:fillRect/>
            </a:stretch>
          </p:blipFill>
          <p:spPr>
            <a:xfrm>
              <a:off x="4273296" y="2051304"/>
              <a:ext cx="396239" cy="451104"/>
            </a:xfrm>
            <a:prstGeom prst="rect">
              <a:avLst/>
            </a:prstGeom>
          </p:spPr>
        </p:pic>
        <p:sp>
          <p:nvSpPr>
            <p:cNvPr id="39" name="object 39"/>
            <p:cNvSpPr/>
            <p:nvPr/>
          </p:nvSpPr>
          <p:spPr>
            <a:xfrm>
              <a:off x="4265683" y="2028604"/>
              <a:ext cx="412115" cy="412115"/>
            </a:xfrm>
            <a:custGeom>
              <a:avLst/>
              <a:gdLst/>
              <a:ahLst/>
              <a:cxnLst/>
              <a:rect l="l" t="t" r="r" b="b"/>
              <a:pathLst>
                <a:path w="412114" h="412114">
                  <a:moveTo>
                    <a:pt x="205800" y="0"/>
                  </a:moveTo>
                  <a:lnTo>
                    <a:pt x="158612" y="5435"/>
                  </a:lnTo>
                  <a:lnTo>
                    <a:pt x="115294" y="20917"/>
                  </a:lnTo>
                  <a:lnTo>
                    <a:pt x="77082" y="45211"/>
                  </a:lnTo>
                  <a:lnTo>
                    <a:pt x="45212" y="77082"/>
                  </a:lnTo>
                  <a:lnTo>
                    <a:pt x="20917" y="115294"/>
                  </a:lnTo>
                  <a:lnTo>
                    <a:pt x="5435" y="158611"/>
                  </a:lnTo>
                  <a:lnTo>
                    <a:pt x="0" y="205799"/>
                  </a:lnTo>
                  <a:lnTo>
                    <a:pt x="5435" y="252987"/>
                  </a:lnTo>
                  <a:lnTo>
                    <a:pt x="20917" y="296305"/>
                  </a:lnTo>
                  <a:lnTo>
                    <a:pt x="45212" y="334516"/>
                  </a:lnTo>
                  <a:lnTo>
                    <a:pt x="77082" y="366387"/>
                  </a:lnTo>
                  <a:lnTo>
                    <a:pt x="115294" y="390681"/>
                  </a:lnTo>
                  <a:lnTo>
                    <a:pt x="158612" y="406164"/>
                  </a:lnTo>
                  <a:lnTo>
                    <a:pt x="205800" y="411599"/>
                  </a:lnTo>
                  <a:lnTo>
                    <a:pt x="252988" y="406164"/>
                  </a:lnTo>
                  <a:lnTo>
                    <a:pt x="296306" y="390681"/>
                  </a:lnTo>
                  <a:lnTo>
                    <a:pt x="334518" y="366387"/>
                  </a:lnTo>
                  <a:lnTo>
                    <a:pt x="366388" y="334516"/>
                  </a:lnTo>
                  <a:lnTo>
                    <a:pt x="390682" y="296305"/>
                  </a:lnTo>
                  <a:lnTo>
                    <a:pt x="406165" y="252987"/>
                  </a:lnTo>
                  <a:lnTo>
                    <a:pt x="411600" y="205799"/>
                  </a:lnTo>
                  <a:lnTo>
                    <a:pt x="406165" y="158611"/>
                  </a:lnTo>
                  <a:lnTo>
                    <a:pt x="390682" y="115294"/>
                  </a:lnTo>
                  <a:lnTo>
                    <a:pt x="366388" y="77082"/>
                  </a:lnTo>
                  <a:lnTo>
                    <a:pt x="334518" y="45211"/>
                  </a:lnTo>
                  <a:lnTo>
                    <a:pt x="296306" y="20917"/>
                  </a:lnTo>
                  <a:lnTo>
                    <a:pt x="252988" y="5435"/>
                  </a:lnTo>
                  <a:lnTo>
                    <a:pt x="205800" y="0"/>
                  </a:lnTo>
                  <a:close/>
                </a:path>
              </a:pathLst>
            </a:custGeom>
            <a:solidFill>
              <a:srgbClr val="00B050"/>
            </a:solidFill>
          </p:spPr>
          <p:txBody>
            <a:bodyPr wrap="square" lIns="0" tIns="0" rIns="0" bIns="0" rtlCol="0"/>
            <a:lstStyle/>
            <a:p>
              <a:endParaRPr/>
            </a:p>
          </p:txBody>
        </p:sp>
      </p:grpSp>
      <p:sp>
        <p:nvSpPr>
          <p:cNvPr id="40" name="object 40"/>
          <p:cNvSpPr txBox="1"/>
          <p:nvPr/>
        </p:nvSpPr>
        <p:spPr>
          <a:xfrm>
            <a:off x="4414333" y="2114295"/>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FFFFFF"/>
                </a:solidFill>
                <a:latin typeface="Arial"/>
                <a:cs typeface="Arial"/>
              </a:rPr>
              <a:t>1</a:t>
            </a:r>
            <a:endParaRPr sz="1300">
              <a:latin typeface="Arial"/>
              <a:cs typeface="Arial"/>
            </a:endParaRPr>
          </a:p>
        </p:txBody>
      </p:sp>
      <p:grpSp>
        <p:nvGrpSpPr>
          <p:cNvPr id="41" name="object 41"/>
          <p:cNvGrpSpPr/>
          <p:nvPr/>
        </p:nvGrpSpPr>
        <p:grpSpPr>
          <a:xfrm>
            <a:off x="4206240" y="2651760"/>
            <a:ext cx="530860" cy="527685"/>
            <a:chOff x="4206240" y="2651760"/>
            <a:chExt cx="530860" cy="527685"/>
          </a:xfrm>
        </p:grpSpPr>
        <p:pic>
          <p:nvPicPr>
            <p:cNvPr id="42" name="object 42"/>
            <p:cNvPicPr/>
            <p:nvPr/>
          </p:nvPicPr>
          <p:blipFill>
            <a:blip r:embed="rId20" cstate="print"/>
            <a:stretch>
              <a:fillRect/>
            </a:stretch>
          </p:blipFill>
          <p:spPr>
            <a:xfrm>
              <a:off x="4206240" y="2651760"/>
              <a:ext cx="530351" cy="527304"/>
            </a:xfrm>
            <a:prstGeom prst="rect">
              <a:avLst/>
            </a:prstGeom>
          </p:spPr>
        </p:pic>
        <p:pic>
          <p:nvPicPr>
            <p:cNvPr id="43" name="object 43"/>
            <p:cNvPicPr/>
            <p:nvPr/>
          </p:nvPicPr>
          <p:blipFill>
            <a:blip r:embed="rId21" cstate="print"/>
            <a:stretch>
              <a:fillRect/>
            </a:stretch>
          </p:blipFill>
          <p:spPr>
            <a:xfrm>
              <a:off x="4273296" y="2712720"/>
              <a:ext cx="396239" cy="451104"/>
            </a:xfrm>
            <a:prstGeom prst="rect">
              <a:avLst/>
            </a:prstGeom>
          </p:spPr>
        </p:pic>
        <p:sp>
          <p:nvSpPr>
            <p:cNvPr id="44" name="object 44"/>
            <p:cNvSpPr/>
            <p:nvPr/>
          </p:nvSpPr>
          <p:spPr>
            <a:xfrm>
              <a:off x="4265683" y="2690427"/>
              <a:ext cx="412115" cy="412115"/>
            </a:xfrm>
            <a:custGeom>
              <a:avLst/>
              <a:gdLst/>
              <a:ahLst/>
              <a:cxnLst/>
              <a:rect l="l" t="t" r="r" b="b"/>
              <a:pathLst>
                <a:path w="412114" h="412114">
                  <a:moveTo>
                    <a:pt x="205800" y="0"/>
                  </a:moveTo>
                  <a:lnTo>
                    <a:pt x="158612" y="5435"/>
                  </a:lnTo>
                  <a:lnTo>
                    <a:pt x="115294" y="20917"/>
                  </a:lnTo>
                  <a:lnTo>
                    <a:pt x="77082" y="45211"/>
                  </a:lnTo>
                  <a:lnTo>
                    <a:pt x="45212" y="77082"/>
                  </a:lnTo>
                  <a:lnTo>
                    <a:pt x="20917" y="115294"/>
                  </a:lnTo>
                  <a:lnTo>
                    <a:pt x="5435" y="158611"/>
                  </a:lnTo>
                  <a:lnTo>
                    <a:pt x="0" y="205799"/>
                  </a:lnTo>
                  <a:lnTo>
                    <a:pt x="5435" y="252988"/>
                  </a:lnTo>
                  <a:lnTo>
                    <a:pt x="20917" y="296305"/>
                  </a:lnTo>
                  <a:lnTo>
                    <a:pt x="45212" y="334517"/>
                  </a:lnTo>
                  <a:lnTo>
                    <a:pt x="77082" y="366388"/>
                  </a:lnTo>
                  <a:lnTo>
                    <a:pt x="115294" y="390682"/>
                  </a:lnTo>
                  <a:lnTo>
                    <a:pt x="158612" y="406165"/>
                  </a:lnTo>
                  <a:lnTo>
                    <a:pt x="205800" y="411600"/>
                  </a:lnTo>
                  <a:lnTo>
                    <a:pt x="252988" y="406165"/>
                  </a:lnTo>
                  <a:lnTo>
                    <a:pt x="296306" y="390682"/>
                  </a:lnTo>
                  <a:lnTo>
                    <a:pt x="334518" y="366388"/>
                  </a:lnTo>
                  <a:lnTo>
                    <a:pt x="366388" y="334517"/>
                  </a:lnTo>
                  <a:lnTo>
                    <a:pt x="390682" y="296305"/>
                  </a:lnTo>
                  <a:lnTo>
                    <a:pt x="406165" y="252988"/>
                  </a:lnTo>
                  <a:lnTo>
                    <a:pt x="411600" y="205799"/>
                  </a:lnTo>
                  <a:lnTo>
                    <a:pt x="406165" y="158611"/>
                  </a:lnTo>
                  <a:lnTo>
                    <a:pt x="390682" y="115294"/>
                  </a:lnTo>
                  <a:lnTo>
                    <a:pt x="366388" y="77082"/>
                  </a:lnTo>
                  <a:lnTo>
                    <a:pt x="334518" y="45211"/>
                  </a:lnTo>
                  <a:lnTo>
                    <a:pt x="296306" y="20917"/>
                  </a:lnTo>
                  <a:lnTo>
                    <a:pt x="252988" y="5435"/>
                  </a:lnTo>
                  <a:lnTo>
                    <a:pt x="205800" y="0"/>
                  </a:lnTo>
                  <a:close/>
                </a:path>
              </a:pathLst>
            </a:custGeom>
            <a:solidFill>
              <a:srgbClr val="00B050"/>
            </a:solidFill>
          </p:spPr>
          <p:txBody>
            <a:bodyPr wrap="square" lIns="0" tIns="0" rIns="0" bIns="0" rtlCol="0"/>
            <a:lstStyle/>
            <a:p>
              <a:endParaRPr/>
            </a:p>
          </p:txBody>
        </p:sp>
      </p:grpSp>
      <p:sp>
        <p:nvSpPr>
          <p:cNvPr id="45" name="object 45"/>
          <p:cNvSpPr txBox="1"/>
          <p:nvPr/>
        </p:nvSpPr>
        <p:spPr>
          <a:xfrm>
            <a:off x="4414333" y="2775711"/>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FFFFFF"/>
                </a:solidFill>
                <a:latin typeface="Arial"/>
                <a:cs typeface="Arial"/>
              </a:rPr>
              <a:t>2</a:t>
            </a:r>
            <a:endParaRPr sz="1300">
              <a:latin typeface="Arial"/>
              <a:cs typeface="Arial"/>
            </a:endParaRPr>
          </a:p>
        </p:txBody>
      </p:sp>
      <p:grpSp>
        <p:nvGrpSpPr>
          <p:cNvPr id="46" name="object 46"/>
          <p:cNvGrpSpPr/>
          <p:nvPr/>
        </p:nvGrpSpPr>
        <p:grpSpPr>
          <a:xfrm>
            <a:off x="4206240" y="3307079"/>
            <a:ext cx="530860" cy="527685"/>
            <a:chOff x="4206240" y="3307079"/>
            <a:chExt cx="530860" cy="527685"/>
          </a:xfrm>
        </p:grpSpPr>
        <p:pic>
          <p:nvPicPr>
            <p:cNvPr id="47" name="object 47"/>
            <p:cNvPicPr/>
            <p:nvPr/>
          </p:nvPicPr>
          <p:blipFill>
            <a:blip r:embed="rId22" cstate="print"/>
            <a:stretch>
              <a:fillRect/>
            </a:stretch>
          </p:blipFill>
          <p:spPr>
            <a:xfrm>
              <a:off x="4206240" y="3307079"/>
              <a:ext cx="530351" cy="527304"/>
            </a:xfrm>
            <a:prstGeom prst="rect">
              <a:avLst/>
            </a:prstGeom>
          </p:spPr>
        </p:pic>
        <p:pic>
          <p:nvPicPr>
            <p:cNvPr id="48" name="object 48"/>
            <p:cNvPicPr/>
            <p:nvPr/>
          </p:nvPicPr>
          <p:blipFill>
            <a:blip r:embed="rId23" cstate="print"/>
            <a:stretch>
              <a:fillRect/>
            </a:stretch>
          </p:blipFill>
          <p:spPr>
            <a:xfrm>
              <a:off x="4273296" y="3368039"/>
              <a:ext cx="396239" cy="451104"/>
            </a:xfrm>
            <a:prstGeom prst="rect">
              <a:avLst/>
            </a:prstGeom>
          </p:spPr>
        </p:pic>
        <p:sp>
          <p:nvSpPr>
            <p:cNvPr id="49" name="object 49"/>
            <p:cNvSpPr/>
            <p:nvPr/>
          </p:nvSpPr>
          <p:spPr>
            <a:xfrm>
              <a:off x="4265683" y="3345681"/>
              <a:ext cx="412115" cy="412115"/>
            </a:xfrm>
            <a:custGeom>
              <a:avLst/>
              <a:gdLst/>
              <a:ahLst/>
              <a:cxnLst/>
              <a:rect l="l" t="t" r="r" b="b"/>
              <a:pathLst>
                <a:path w="412114" h="412114">
                  <a:moveTo>
                    <a:pt x="205800" y="0"/>
                  </a:moveTo>
                  <a:lnTo>
                    <a:pt x="158612" y="5435"/>
                  </a:lnTo>
                  <a:lnTo>
                    <a:pt x="115294" y="20917"/>
                  </a:lnTo>
                  <a:lnTo>
                    <a:pt x="77082" y="45211"/>
                  </a:lnTo>
                  <a:lnTo>
                    <a:pt x="45212" y="77082"/>
                  </a:lnTo>
                  <a:lnTo>
                    <a:pt x="20917" y="115294"/>
                  </a:lnTo>
                  <a:lnTo>
                    <a:pt x="5435" y="158611"/>
                  </a:lnTo>
                  <a:lnTo>
                    <a:pt x="0" y="205799"/>
                  </a:lnTo>
                  <a:lnTo>
                    <a:pt x="5435" y="252988"/>
                  </a:lnTo>
                  <a:lnTo>
                    <a:pt x="20917" y="296305"/>
                  </a:lnTo>
                  <a:lnTo>
                    <a:pt x="45212" y="334517"/>
                  </a:lnTo>
                  <a:lnTo>
                    <a:pt x="77082" y="366388"/>
                  </a:lnTo>
                  <a:lnTo>
                    <a:pt x="115294" y="390682"/>
                  </a:lnTo>
                  <a:lnTo>
                    <a:pt x="158612" y="406165"/>
                  </a:lnTo>
                  <a:lnTo>
                    <a:pt x="205800" y="411600"/>
                  </a:lnTo>
                  <a:lnTo>
                    <a:pt x="252988" y="406165"/>
                  </a:lnTo>
                  <a:lnTo>
                    <a:pt x="296306" y="390682"/>
                  </a:lnTo>
                  <a:lnTo>
                    <a:pt x="334518" y="366388"/>
                  </a:lnTo>
                  <a:lnTo>
                    <a:pt x="366388" y="334517"/>
                  </a:lnTo>
                  <a:lnTo>
                    <a:pt x="390682" y="296305"/>
                  </a:lnTo>
                  <a:lnTo>
                    <a:pt x="406165" y="252988"/>
                  </a:lnTo>
                  <a:lnTo>
                    <a:pt x="411600" y="205799"/>
                  </a:lnTo>
                  <a:lnTo>
                    <a:pt x="406165" y="158611"/>
                  </a:lnTo>
                  <a:lnTo>
                    <a:pt x="390682" y="115294"/>
                  </a:lnTo>
                  <a:lnTo>
                    <a:pt x="366388" y="77082"/>
                  </a:lnTo>
                  <a:lnTo>
                    <a:pt x="334518" y="45211"/>
                  </a:lnTo>
                  <a:lnTo>
                    <a:pt x="296306" y="20917"/>
                  </a:lnTo>
                  <a:lnTo>
                    <a:pt x="252988" y="5435"/>
                  </a:lnTo>
                  <a:lnTo>
                    <a:pt x="205800" y="0"/>
                  </a:lnTo>
                  <a:close/>
                </a:path>
              </a:pathLst>
            </a:custGeom>
            <a:solidFill>
              <a:srgbClr val="00B050"/>
            </a:solidFill>
          </p:spPr>
          <p:txBody>
            <a:bodyPr wrap="square" lIns="0" tIns="0" rIns="0" bIns="0" rtlCol="0"/>
            <a:lstStyle/>
            <a:p>
              <a:endParaRPr/>
            </a:p>
          </p:txBody>
        </p:sp>
      </p:grpSp>
      <p:sp>
        <p:nvSpPr>
          <p:cNvPr id="50" name="object 50"/>
          <p:cNvSpPr txBox="1"/>
          <p:nvPr/>
        </p:nvSpPr>
        <p:spPr>
          <a:xfrm>
            <a:off x="4414333" y="3431032"/>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FFFFFF"/>
                </a:solidFill>
                <a:latin typeface="Arial"/>
                <a:cs typeface="Arial"/>
              </a:rPr>
              <a:t>3</a:t>
            </a:r>
            <a:endParaRPr sz="1300">
              <a:latin typeface="Arial"/>
              <a:cs typeface="Arial"/>
            </a:endParaRPr>
          </a:p>
        </p:txBody>
      </p:sp>
      <p:grpSp>
        <p:nvGrpSpPr>
          <p:cNvPr id="51" name="object 51"/>
          <p:cNvGrpSpPr/>
          <p:nvPr/>
        </p:nvGrpSpPr>
        <p:grpSpPr>
          <a:xfrm>
            <a:off x="4206240" y="3944111"/>
            <a:ext cx="530860" cy="530860"/>
            <a:chOff x="4206240" y="3944111"/>
            <a:chExt cx="530860" cy="530860"/>
          </a:xfrm>
        </p:grpSpPr>
        <p:pic>
          <p:nvPicPr>
            <p:cNvPr id="52" name="object 52"/>
            <p:cNvPicPr/>
            <p:nvPr/>
          </p:nvPicPr>
          <p:blipFill>
            <a:blip r:embed="rId24" cstate="print"/>
            <a:stretch>
              <a:fillRect/>
            </a:stretch>
          </p:blipFill>
          <p:spPr>
            <a:xfrm>
              <a:off x="4206240" y="3944111"/>
              <a:ext cx="530351" cy="530352"/>
            </a:xfrm>
            <a:prstGeom prst="rect">
              <a:avLst/>
            </a:prstGeom>
          </p:spPr>
        </p:pic>
        <p:pic>
          <p:nvPicPr>
            <p:cNvPr id="53" name="object 53"/>
            <p:cNvPicPr/>
            <p:nvPr/>
          </p:nvPicPr>
          <p:blipFill>
            <a:blip r:embed="rId25" cstate="print"/>
            <a:stretch>
              <a:fillRect/>
            </a:stretch>
          </p:blipFill>
          <p:spPr>
            <a:xfrm>
              <a:off x="4273296" y="4008119"/>
              <a:ext cx="396239" cy="451104"/>
            </a:xfrm>
            <a:prstGeom prst="rect">
              <a:avLst/>
            </a:prstGeom>
          </p:spPr>
        </p:pic>
        <p:sp>
          <p:nvSpPr>
            <p:cNvPr id="54" name="object 54"/>
            <p:cNvSpPr/>
            <p:nvPr/>
          </p:nvSpPr>
          <p:spPr>
            <a:xfrm>
              <a:off x="4265683" y="3984774"/>
              <a:ext cx="412115" cy="412115"/>
            </a:xfrm>
            <a:custGeom>
              <a:avLst/>
              <a:gdLst/>
              <a:ahLst/>
              <a:cxnLst/>
              <a:rect l="l" t="t" r="r" b="b"/>
              <a:pathLst>
                <a:path w="412114" h="412114">
                  <a:moveTo>
                    <a:pt x="205800" y="0"/>
                  </a:moveTo>
                  <a:lnTo>
                    <a:pt x="158612" y="5435"/>
                  </a:lnTo>
                  <a:lnTo>
                    <a:pt x="115294" y="20917"/>
                  </a:lnTo>
                  <a:lnTo>
                    <a:pt x="77082" y="45211"/>
                  </a:lnTo>
                  <a:lnTo>
                    <a:pt x="45212" y="77082"/>
                  </a:lnTo>
                  <a:lnTo>
                    <a:pt x="20917" y="115294"/>
                  </a:lnTo>
                  <a:lnTo>
                    <a:pt x="5435" y="158611"/>
                  </a:lnTo>
                  <a:lnTo>
                    <a:pt x="0" y="205799"/>
                  </a:lnTo>
                  <a:lnTo>
                    <a:pt x="5435" y="252988"/>
                  </a:lnTo>
                  <a:lnTo>
                    <a:pt x="20917" y="296305"/>
                  </a:lnTo>
                  <a:lnTo>
                    <a:pt x="45212" y="334517"/>
                  </a:lnTo>
                  <a:lnTo>
                    <a:pt x="77082" y="366388"/>
                  </a:lnTo>
                  <a:lnTo>
                    <a:pt x="115294" y="390682"/>
                  </a:lnTo>
                  <a:lnTo>
                    <a:pt x="158612" y="406164"/>
                  </a:lnTo>
                  <a:lnTo>
                    <a:pt x="205800" y="411600"/>
                  </a:lnTo>
                  <a:lnTo>
                    <a:pt x="252988" y="406164"/>
                  </a:lnTo>
                  <a:lnTo>
                    <a:pt x="296306" y="390682"/>
                  </a:lnTo>
                  <a:lnTo>
                    <a:pt x="334518" y="366388"/>
                  </a:lnTo>
                  <a:lnTo>
                    <a:pt x="366388" y="334517"/>
                  </a:lnTo>
                  <a:lnTo>
                    <a:pt x="390682" y="296305"/>
                  </a:lnTo>
                  <a:lnTo>
                    <a:pt x="406165" y="252988"/>
                  </a:lnTo>
                  <a:lnTo>
                    <a:pt x="411600" y="205799"/>
                  </a:lnTo>
                  <a:lnTo>
                    <a:pt x="406165" y="158611"/>
                  </a:lnTo>
                  <a:lnTo>
                    <a:pt x="390682" y="115294"/>
                  </a:lnTo>
                  <a:lnTo>
                    <a:pt x="366388" y="77082"/>
                  </a:lnTo>
                  <a:lnTo>
                    <a:pt x="334518" y="45211"/>
                  </a:lnTo>
                  <a:lnTo>
                    <a:pt x="296306" y="20917"/>
                  </a:lnTo>
                  <a:lnTo>
                    <a:pt x="252988" y="5435"/>
                  </a:lnTo>
                  <a:lnTo>
                    <a:pt x="205800" y="0"/>
                  </a:lnTo>
                  <a:close/>
                </a:path>
              </a:pathLst>
            </a:custGeom>
            <a:solidFill>
              <a:srgbClr val="00B050"/>
            </a:solidFill>
          </p:spPr>
          <p:txBody>
            <a:bodyPr wrap="square" lIns="0" tIns="0" rIns="0" bIns="0" rtlCol="0"/>
            <a:lstStyle/>
            <a:p>
              <a:endParaRPr/>
            </a:p>
          </p:txBody>
        </p:sp>
      </p:grpSp>
      <p:sp>
        <p:nvSpPr>
          <p:cNvPr id="55" name="object 55"/>
          <p:cNvSpPr txBox="1"/>
          <p:nvPr/>
        </p:nvSpPr>
        <p:spPr>
          <a:xfrm>
            <a:off x="4414333" y="4068064"/>
            <a:ext cx="117475" cy="223520"/>
          </a:xfrm>
          <a:prstGeom prst="rect">
            <a:avLst/>
          </a:prstGeom>
        </p:spPr>
        <p:txBody>
          <a:bodyPr vert="horz" wrap="square" lIns="0" tIns="12700" rIns="0" bIns="0" rtlCol="0">
            <a:spAutoFit/>
          </a:bodyPr>
          <a:lstStyle/>
          <a:p>
            <a:pPr marL="12700">
              <a:lnSpc>
                <a:spcPct val="100000"/>
              </a:lnSpc>
              <a:spcBef>
                <a:spcPts val="100"/>
              </a:spcBef>
            </a:pPr>
            <a:r>
              <a:rPr sz="1300" b="1" dirty="0">
                <a:solidFill>
                  <a:srgbClr val="FFFFFF"/>
                </a:solidFill>
                <a:latin typeface="Arial"/>
                <a:cs typeface="Arial"/>
              </a:rPr>
              <a:t>4</a:t>
            </a:r>
            <a:endParaRPr sz="1300">
              <a:latin typeface="Arial"/>
              <a:cs typeface="Arial"/>
            </a:endParaRPr>
          </a:p>
        </p:txBody>
      </p:sp>
      <p:grpSp>
        <p:nvGrpSpPr>
          <p:cNvPr id="56" name="object 56"/>
          <p:cNvGrpSpPr/>
          <p:nvPr/>
        </p:nvGrpSpPr>
        <p:grpSpPr>
          <a:xfrm>
            <a:off x="5553455" y="755904"/>
            <a:ext cx="2642870" cy="1118870"/>
            <a:chOff x="5553455" y="755904"/>
            <a:chExt cx="2642870" cy="1118870"/>
          </a:xfrm>
        </p:grpSpPr>
        <p:pic>
          <p:nvPicPr>
            <p:cNvPr id="57" name="object 57"/>
            <p:cNvPicPr/>
            <p:nvPr/>
          </p:nvPicPr>
          <p:blipFill>
            <a:blip r:embed="rId26" cstate="print"/>
            <a:stretch>
              <a:fillRect/>
            </a:stretch>
          </p:blipFill>
          <p:spPr>
            <a:xfrm>
              <a:off x="5602223" y="780288"/>
              <a:ext cx="2593848" cy="1005839"/>
            </a:xfrm>
            <a:prstGeom prst="rect">
              <a:avLst/>
            </a:prstGeom>
          </p:spPr>
        </p:pic>
        <p:pic>
          <p:nvPicPr>
            <p:cNvPr id="58" name="object 58"/>
            <p:cNvPicPr/>
            <p:nvPr/>
          </p:nvPicPr>
          <p:blipFill>
            <a:blip r:embed="rId27" cstate="print"/>
            <a:stretch>
              <a:fillRect/>
            </a:stretch>
          </p:blipFill>
          <p:spPr>
            <a:xfrm>
              <a:off x="5553455" y="755904"/>
              <a:ext cx="2511552" cy="1118615"/>
            </a:xfrm>
            <a:prstGeom prst="rect">
              <a:avLst/>
            </a:prstGeom>
          </p:spPr>
        </p:pic>
        <p:pic>
          <p:nvPicPr>
            <p:cNvPr id="59" name="object 59"/>
            <p:cNvPicPr/>
            <p:nvPr/>
          </p:nvPicPr>
          <p:blipFill>
            <a:blip r:embed="rId28" cstate="print"/>
            <a:stretch>
              <a:fillRect/>
            </a:stretch>
          </p:blipFill>
          <p:spPr>
            <a:xfrm>
              <a:off x="5643515" y="798965"/>
              <a:ext cx="2509800" cy="923400"/>
            </a:xfrm>
            <a:prstGeom prst="rect">
              <a:avLst/>
            </a:prstGeom>
          </p:spPr>
        </p:pic>
      </p:grpSp>
      <p:sp>
        <p:nvSpPr>
          <p:cNvPr id="60" name="object 60"/>
          <p:cNvSpPr txBox="1"/>
          <p:nvPr/>
        </p:nvSpPr>
        <p:spPr>
          <a:xfrm>
            <a:off x="5722241" y="819403"/>
            <a:ext cx="2175510" cy="845819"/>
          </a:xfrm>
          <a:prstGeom prst="rect">
            <a:avLst/>
          </a:prstGeom>
        </p:spPr>
        <p:txBody>
          <a:bodyPr vert="horz" wrap="square" lIns="0" tIns="13970" rIns="0" bIns="0" rtlCol="0">
            <a:spAutoFit/>
          </a:bodyPr>
          <a:lstStyle/>
          <a:p>
            <a:pPr marL="12700" marR="5080">
              <a:lnSpc>
                <a:spcPct val="99400"/>
              </a:lnSpc>
              <a:spcBef>
                <a:spcPts val="110"/>
              </a:spcBef>
            </a:pPr>
            <a:r>
              <a:rPr sz="1800" dirty="0">
                <a:solidFill>
                  <a:srgbClr val="CFF209"/>
                </a:solidFill>
                <a:latin typeface="Calibri"/>
                <a:cs typeface="Calibri"/>
              </a:rPr>
              <a:t>Good</a:t>
            </a:r>
            <a:r>
              <a:rPr sz="1800" spc="5" dirty="0">
                <a:solidFill>
                  <a:srgbClr val="CFF209"/>
                </a:solidFill>
                <a:latin typeface="Calibri"/>
                <a:cs typeface="Calibri"/>
              </a:rPr>
              <a:t> </a:t>
            </a:r>
            <a:r>
              <a:rPr sz="1800" dirty="0">
                <a:solidFill>
                  <a:srgbClr val="CFF209"/>
                </a:solidFill>
                <a:latin typeface="Calibri"/>
                <a:cs typeface="Calibri"/>
              </a:rPr>
              <a:t>for the</a:t>
            </a:r>
            <a:r>
              <a:rPr sz="1800" spc="5" dirty="0">
                <a:solidFill>
                  <a:srgbClr val="CFF209"/>
                </a:solidFill>
                <a:latin typeface="Calibri"/>
                <a:cs typeface="Calibri"/>
              </a:rPr>
              <a:t> </a:t>
            </a:r>
            <a:r>
              <a:rPr sz="1800" spc="-10" dirty="0">
                <a:solidFill>
                  <a:srgbClr val="CFF209"/>
                </a:solidFill>
                <a:latin typeface="Calibri"/>
                <a:cs typeface="Calibri"/>
              </a:rPr>
              <a:t>Planet </a:t>
            </a:r>
            <a:r>
              <a:rPr sz="1800" dirty="0">
                <a:solidFill>
                  <a:srgbClr val="CFF209"/>
                </a:solidFill>
                <a:latin typeface="Calibri"/>
                <a:cs typeface="Calibri"/>
              </a:rPr>
              <a:t>Good</a:t>
            </a:r>
            <a:r>
              <a:rPr sz="1800" spc="5" dirty="0">
                <a:solidFill>
                  <a:srgbClr val="CFF209"/>
                </a:solidFill>
                <a:latin typeface="Calibri"/>
                <a:cs typeface="Calibri"/>
              </a:rPr>
              <a:t> </a:t>
            </a:r>
            <a:r>
              <a:rPr sz="1800" dirty="0">
                <a:solidFill>
                  <a:srgbClr val="CFF209"/>
                </a:solidFill>
                <a:latin typeface="Calibri"/>
                <a:cs typeface="Calibri"/>
              </a:rPr>
              <a:t>for the</a:t>
            </a:r>
            <a:r>
              <a:rPr sz="1800" spc="5" dirty="0">
                <a:solidFill>
                  <a:srgbClr val="CFF209"/>
                </a:solidFill>
                <a:latin typeface="Calibri"/>
                <a:cs typeface="Calibri"/>
              </a:rPr>
              <a:t> </a:t>
            </a:r>
            <a:r>
              <a:rPr sz="1800" spc="-10" dirty="0">
                <a:solidFill>
                  <a:srgbClr val="CFF209"/>
                </a:solidFill>
                <a:latin typeface="Calibri"/>
                <a:cs typeface="Calibri"/>
              </a:rPr>
              <a:t>Customer </a:t>
            </a:r>
            <a:r>
              <a:rPr sz="1800" dirty="0">
                <a:solidFill>
                  <a:srgbClr val="CFF209"/>
                </a:solidFill>
                <a:latin typeface="Calibri"/>
                <a:cs typeface="Calibri"/>
              </a:rPr>
              <a:t>Good</a:t>
            </a:r>
            <a:r>
              <a:rPr sz="1800" spc="5" dirty="0">
                <a:solidFill>
                  <a:srgbClr val="CFF209"/>
                </a:solidFill>
                <a:latin typeface="Calibri"/>
                <a:cs typeface="Calibri"/>
              </a:rPr>
              <a:t> </a:t>
            </a:r>
            <a:r>
              <a:rPr sz="1800" dirty="0">
                <a:solidFill>
                  <a:srgbClr val="CFF209"/>
                </a:solidFill>
                <a:latin typeface="Calibri"/>
                <a:cs typeface="Calibri"/>
              </a:rPr>
              <a:t>for the</a:t>
            </a:r>
            <a:r>
              <a:rPr sz="1800" spc="5" dirty="0">
                <a:solidFill>
                  <a:srgbClr val="CFF209"/>
                </a:solidFill>
                <a:latin typeface="Calibri"/>
                <a:cs typeface="Calibri"/>
              </a:rPr>
              <a:t> </a:t>
            </a:r>
            <a:r>
              <a:rPr sz="1800" spc="-10" dirty="0">
                <a:solidFill>
                  <a:srgbClr val="CFF209"/>
                </a:solidFill>
                <a:latin typeface="Calibri"/>
                <a:cs typeface="Calibri"/>
              </a:rPr>
              <a:t>Company</a:t>
            </a:r>
            <a:endParaRPr sz="1800">
              <a:latin typeface="Calibri"/>
              <a:cs typeface="Calibri"/>
            </a:endParaRPr>
          </a:p>
        </p:txBody>
      </p:sp>
      <p:sp>
        <p:nvSpPr>
          <p:cNvPr id="62" name="object 10">
            <a:extLst>
              <a:ext uri="{FF2B5EF4-FFF2-40B4-BE49-F238E27FC236}">
                <a16:creationId xmlns:a16="http://schemas.microsoft.com/office/drawing/2014/main" id="{C5432578-E09A-1E4B-8165-C2428BAE7519}"/>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37</a:t>
            </a:fld>
            <a:endParaRPr spc="-25" dirty="0">
              <a:latin typeface="Stanley Regular" panose="02050506080406020003" pitchFamily="18" charset="77"/>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0186" y="245363"/>
            <a:ext cx="6680214" cy="382156"/>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Sustainable</a:t>
            </a:r>
            <a:r>
              <a:rPr sz="2400" b="1" spc="-40" dirty="0">
                <a:latin typeface="Arial"/>
                <a:cs typeface="Arial"/>
              </a:rPr>
              <a:t> </a:t>
            </a:r>
            <a:r>
              <a:rPr sz="2400" b="1" dirty="0">
                <a:latin typeface="Arial"/>
                <a:cs typeface="Arial"/>
              </a:rPr>
              <a:t>Portfolio</a:t>
            </a:r>
            <a:r>
              <a:rPr sz="2400" b="1" spc="-40" dirty="0">
                <a:latin typeface="Arial"/>
                <a:cs typeface="Arial"/>
              </a:rPr>
              <a:t> </a:t>
            </a:r>
            <a:r>
              <a:rPr sz="2400" b="1" dirty="0">
                <a:latin typeface="Arial"/>
                <a:cs typeface="Arial"/>
              </a:rPr>
              <a:t>Management</a:t>
            </a:r>
            <a:r>
              <a:rPr sz="2400" b="1" spc="-35" dirty="0">
                <a:latin typeface="Arial"/>
                <a:cs typeface="Arial"/>
              </a:rPr>
              <a:t> </a:t>
            </a:r>
            <a:r>
              <a:rPr sz="2400" b="1" spc="-10" dirty="0">
                <a:latin typeface="Arial"/>
                <a:cs typeface="Arial"/>
              </a:rPr>
              <a:t>Approach</a:t>
            </a:r>
            <a:endParaRPr sz="2400" b="1" dirty="0">
              <a:latin typeface="Arial"/>
              <a:cs typeface="Arial"/>
            </a:endParaRPr>
          </a:p>
        </p:txBody>
      </p:sp>
      <p:sp>
        <p:nvSpPr>
          <p:cNvPr id="3" name="object 3"/>
          <p:cNvSpPr txBox="1"/>
          <p:nvPr/>
        </p:nvSpPr>
        <p:spPr>
          <a:xfrm>
            <a:off x="216298" y="1196848"/>
            <a:ext cx="4364355" cy="1894205"/>
          </a:xfrm>
          <a:prstGeom prst="rect">
            <a:avLst/>
          </a:prstGeom>
        </p:spPr>
        <p:txBody>
          <a:bodyPr vert="horz" wrap="square" lIns="0" tIns="119380" rIns="0" bIns="0" rtlCol="0">
            <a:spAutoFit/>
          </a:bodyPr>
          <a:lstStyle/>
          <a:p>
            <a:pPr marL="269875" indent="-257175">
              <a:lnSpc>
                <a:spcPct val="100000"/>
              </a:lnSpc>
              <a:spcBef>
                <a:spcPts val="940"/>
              </a:spcBef>
              <a:buClr>
                <a:srgbClr val="595959"/>
              </a:buClr>
              <a:buFont typeface="Segoe UI Symbol"/>
              <a:buChar char="❑"/>
              <a:tabLst>
                <a:tab pos="269875" algn="l"/>
              </a:tabLst>
            </a:pPr>
            <a:r>
              <a:rPr sz="1300" b="1" spc="-20" dirty="0">
                <a:latin typeface="Arial"/>
                <a:cs typeface="Arial"/>
              </a:rPr>
              <a:t>Product</a:t>
            </a:r>
            <a:r>
              <a:rPr sz="1300" b="1" spc="-30" dirty="0">
                <a:latin typeface="Arial"/>
                <a:cs typeface="Arial"/>
              </a:rPr>
              <a:t> </a:t>
            </a:r>
            <a:r>
              <a:rPr sz="1300" b="1" spc="-20" dirty="0">
                <a:latin typeface="Arial"/>
                <a:cs typeface="Arial"/>
              </a:rPr>
              <a:t>sustainability</a:t>
            </a:r>
            <a:r>
              <a:rPr sz="1300" b="1" spc="-30" dirty="0">
                <a:latin typeface="Arial"/>
                <a:cs typeface="Arial"/>
              </a:rPr>
              <a:t> </a:t>
            </a:r>
            <a:r>
              <a:rPr sz="1300" b="1" spc="-10" dirty="0">
                <a:latin typeface="Arial"/>
                <a:cs typeface="Arial"/>
              </a:rPr>
              <a:t>will</a:t>
            </a:r>
            <a:r>
              <a:rPr sz="1300" b="1" spc="-20" dirty="0">
                <a:latin typeface="Arial"/>
                <a:cs typeface="Arial"/>
              </a:rPr>
              <a:t> </a:t>
            </a:r>
            <a:r>
              <a:rPr sz="1300" b="1" dirty="0">
                <a:latin typeface="Arial"/>
                <a:cs typeface="Arial"/>
              </a:rPr>
              <a:t>be</a:t>
            </a:r>
            <a:r>
              <a:rPr sz="1300" b="1" spc="-30" dirty="0">
                <a:latin typeface="Arial"/>
                <a:cs typeface="Arial"/>
              </a:rPr>
              <a:t> </a:t>
            </a:r>
            <a:r>
              <a:rPr sz="1300" b="1" spc="-25" dirty="0">
                <a:latin typeface="Arial"/>
                <a:cs typeface="Arial"/>
              </a:rPr>
              <a:t>measured</a:t>
            </a:r>
            <a:r>
              <a:rPr sz="1300" b="1" spc="-30" dirty="0">
                <a:latin typeface="Arial"/>
                <a:cs typeface="Arial"/>
              </a:rPr>
              <a:t> </a:t>
            </a:r>
            <a:r>
              <a:rPr sz="1300" b="1" spc="-10" dirty="0">
                <a:latin typeface="Arial"/>
                <a:cs typeface="Arial"/>
              </a:rPr>
              <a:t>against:</a:t>
            </a:r>
            <a:endParaRPr sz="1300">
              <a:latin typeface="Arial"/>
              <a:cs typeface="Arial"/>
            </a:endParaRPr>
          </a:p>
          <a:p>
            <a:pPr marL="681355" marR="5080" lvl="1" indent="-257175">
              <a:lnSpc>
                <a:spcPct val="127099"/>
              </a:lnSpc>
              <a:spcBef>
                <a:spcPts val="415"/>
              </a:spcBef>
              <a:buClr>
                <a:srgbClr val="595959"/>
              </a:buClr>
              <a:buChar char="○"/>
              <a:tabLst>
                <a:tab pos="680720" algn="l"/>
                <a:tab pos="681355" algn="l"/>
              </a:tabLst>
            </a:pPr>
            <a:r>
              <a:rPr sz="1300" dirty="0">
                <a:latin typeface="Arial"/>
                <a:cs typeface="Arial"/>
              </a:rPr>
              <a:t>The</a:t>
            </a:r>
            <a:r>
              <a:rPr sz="1300" spc="-20" dirty="0">
                <a:latin typeface="Arial"/>
                <a:cs typeface="Arial"/>
              </a:rPr>
              <a:t> </a:t>
            </a:r>
            <a:r>
              <a:rPr sz="1300" b="1" u="sng" spc="-25" dirty="0">
                <a:uFill>
                  <a:solidFill>
                    <a:srgbClr val="000000"/>
                  </a:solidFill>
                </a:uFill>
                <a:latin typeface="Arial"/>
                <a:cs typeface="Arial"/>
              </a:rPr>
              <a:t>benefits/challenges</a:t>
            </a:r>
            <a:r>
              <a:rPr sz="1300" b="1" u="sng" spc="-20" dirty="0">
                <a:uFill>
                  <a:solidFill>
                    <a:srgbClr val="000000"/>
                  </a:solidFill>
                </a:uFill>
                <a:latin typeface="Arial"/>
                <a:cs typeface="Arial"/>
              </a:rPr>
              <a:t> </a:t>
            </a:r>
            <a:r>
              <a:rPr sz="1300" b="1" u="sng" spc="-10" dirty="0">
                <a:uFill>
                  <a:solidFill>
                    <a:srgbClr val="000000"/>
                  </a:solidFill>
                </a:uFill>
                <a:latin typeface="Arial"/>
                <a:cs typeface="Arial"/>
              </a:rPr>
              <a:t>from</a:t>
            </a:r>
            <a:r>
              <a:rPr sz="1300" b="1" u="sng" spc="-30" dirty="0">
                <a:uFill>
                  <a:solidFill>
                    <a:srgbClr val="000000"/>
                  </a:solidFill>
                </a:uFill>
                <a:latin typeface="Arial"/>
                <a:cs typeface="Arial"/>
              </a:rPr>
              <a:t> </a:t>
            </a:r>
            <a:r>
              <a:rPr sz="1300" b="1" u="sng" dirty="0">
                <a:uFill>
                  <a:solidFill>
                    <a:srgbClr val="000000"/>
                  </a:solidFill>
                </a:uFill>
                <a:latin typeface="Arial"/>
                <a:cs typeface="Arial"/>
              </a:rPr>
              <a:t>a</a:t>
            </a:r>
            <a:r>
              <a:rPr sz="1300" b="1" u="sng" spc="-15" dirty="0">
                <a:uFill>
                  <a:solidFill>
                    <a:srgbClr val="000000"/>
                  </a:solidFill>
                </a:uFill>
                <a:latin typeface="Arial"/>
                <a:cs typeface="Arial"/>
              </a:rPr>
              <a:t> </a:t>
            </a:r>
            <a:r>
              <a:rPr sz="1300" b="1" u="sng" spc="-10" dirty="0">
                <a:uFill>
                  <a:solidFill>
                    <a:srgbClr val="000000"/>
                  </a:solidFill>
                </a:uFill>
                <a:latin typeface="Arial"/>
                <a:cs typeface="Arial"/>
              </a:rPr>
              <a:t>market</a:t>
            </a:r>
            <a:r>
              <a:rPr sz="1300" b="1" spc="-10" dirty="0">
                <a:latin typeface="Arial"/>
                <a:cs typeface="Arial"/>
              </a:rPr>
              <a:t> </a:t>
            </a:r>
            <a:r>
              <a:rPr sz="1300" b="1" u="sng" spc="-20" dirty="0">
                <a:uFill>
                  <a:solidFill>
                    <a:srgbClr val="000000"/>
                  </a:solidFill>
                </a:uFill>
                <a:latin typeface="Arial"/>
                <a:cs typeface="Arial"/>
              </a:rPr>
              <a:t>perspective</a:t>
            </a:r>
            <a:r>
              <a:rPr sz="1300" b="1" spc="-40" dirty="0">
                <a:latin typeface="Arial"/>
                <a:cs typeface="Arial"/>
              </a:rPr>
              <a:t> </a:t>
            </a:r>
            <a:r>
              <a:rPr sz="1300" spc="-25" dirty="0">
                <a:latin typeface="Arial"/>
                <a:cs typeface="Arial"/>
              </a:rPr>
              <a:t>(downstream</a:t>
            </a:r>
            <a:r>
              <a:rPr sz="1300" spc="-45" dirty="0">
                <a:latin typeface="Arial"/>
                <a:cs typeface="Arial"/>
              </a:rPr>
              <a:t> </a:t>
            </a:r>
            <a:r>
              <a:rPr sz="1300" spc="-10" dirty="0">
                <a:latin typeface="Arial"/>
                <a:cs typeface="Arial"/>
              </a:rPr>
              <a:t>value</a:t>
            </a:r>
            <a:r>
              <a:rPr sz="1300" spc="-35" dirty="0">
                <a:latin typeface="Arial"/>
                <a:cs typeface="Arial"/>
              </a:rPr>
              <a:t> </a:t>
            </a:r>
            <a:r>
              <a:rPr sz="1300" spc="-10" dirty="0">
                <a:latin typeface="Arial"/>
                <a:cs typeface="Arial"/>
              </a:rPr>
              <a:t>chain</a:t>
            </a:r>
            <a:r>
              <a:rPr sz="1300" spc="-35" dirty="0">
                <a:latin typeface="Arial"/>
                <a:cs typeface="Arial"/>
              </a:rPr>
              <a:t> </a:t>
            </a:r>
            <a:r>
              <a:rPr sz="1300" spc="-20" dirty="0">
                <a:latin typeface="Arial"/>
                <a:cs typeface="Arial"/>
              </a:rPr>
              <a:t>analysis</a:t>
            </a:r>
            <a:r>
              <a:rPr sz="1300" spc="-40" dirty="0">
                <a:latin typeface="Arial"/>
                <a:cs typeface="Arial"/>
              </a:rPr>
              <a:t> </a:t>
            </a:r>
            <a:r>
              <a:rPr sz="1300" spc="-25" dirty="0">
                <a:latin typeface="Arial"/>
                <a:cs typeface="Arial"/>
              </a:rPr>
              <a:t>of </a:t>
            </a:r>
            <a:r>
              <a:rPr sz="1300" spc="-20" dirty="0">
                <a:latin typeface="Arial"/>
                <a:cs typeface="Arial"/>
              </a:rPr>
              <a:t>product</a:t>
            </a:r>
            <a:r>
              <a:rPr sz="1300" spc="-40" dirty="0">
                <a:latin typeface="Arial"/>
                <a:cs typeface="Arial"/>
              </a:rPr>
              <a:t> </a:t>
            </a:r>
            <a:r>
              <a:rPr sz="1300" dirty="0">
                <a:latin typeface="Arial"/>
                <a:cs typeface="Arial"/>
              </a:rPr>
              <a:t>and</a:t>
            </a:r>
            <a:r>
              <a:rPr sz="1300" spc="-45" dirty="0">
                <a:latin typeface="Arial"/>
                <a:cs typeface="Arial"/>
              </a:rPr>
              <a:t> </a:t>
            </a:r>
            <a:r>
              <a:rPr sz="1300" spc="-20" dirty="0">
                <a:latin typeface="Arial"/>
                <a:cs typeface="Arial"/>
              </a:rPr>
              <a:t>application</a:t>
            </a:r>
            <a:r>
              <a:rPr sz="1300" spc="-40" dirty="0">
                <a:latin typeface="Arial"/>
                <a:cs typeface="Arial"/>
              </a:rPr>
              <a:t> </a:t>
            </a:r>
            <a:r>
              <a:rPr sz="1300" spc="-25" dirty="0">
                <a:latin typeface="Arial"/>
                <a:cs typeface="Arial"/>
              </a:rPr>
              <a:t>combination</a:t>
            </a:r>
            <a:r>
              <a:rPr sz="1300" spc="-45" dirty="0">
                <a:latin typeface="Arial"/>
                <a:cs typeface="Arial"/>
              </a:rPr>
              <a:t> </a:t>
            </a:r>
            <a:r>
              <a:rPr sz="1300" dirty="0">
                <a:latin typeface="Arial"/>
                <a:cs typeface="Arial"/>
              </a:rPr>
              <a:t>-</a:t>
            </a:r>
            <a:r>
              <a:rPr sz="1300" spc="-35" dirty="0">
                <a:latin typeface="Arial"/>
                <a:cs typeface="Arial"/>
              </a:rPr>
              <a:t> </a:t>
            </a:r>
            <a:r>
              <a:rPr sz="1300" dirty="0">
                <a:latin typeface="Arial"/>
                <a:cs typeface="Arial"/>
              </a:rPr>
              <a:t>how</a:t>
            </a:r>
            <a:r>
              <a:rPr sz="1300" spc="-50" dirty="0">
                <a:latin typeface="Arial"/>
                <a:cs typeface="Arial"/>
              </a:rPr>
              <a:t> </a:t>
            </a:r>
            <a:r>
              <a:rPr sz="1300" dirty="0">
                <a:latin typeface="Arial"/>
                <a:cs typeface="Arial"/>
              </a:rPr>
              <a:t>in</a:t>
            </a:r>
            <a:r>
              <a:rPr sz="1300" spc="-40" dirty="0">
                <a:latin typeface="Arial"/>
                <a:cs typeface="Arial"/>
              </a:rPr>
              <a:t> </a:t>
            </a:r>
            <a:r>
              <a:rPr sz="1300" spc="-10" dirty="0">
                <a:latin typeface="Arial"/>
                <a:cs typeface="Arial"/>
              </a:rPr>
              <a:t>their </a:t>
            </a:r>
            <a:r>
              <a:rPr sz="1300" spc="-20" dirty="0">
                <a:latin typeface="Arial"/>
                <a:cs typeface="Arial"/>
              </a:rPr>
              <a:t>application</a:t>
            </a:r>
            <a:r>
              <a:rPr sz="1300" spc="-45" dirty="0">
                <a:latin typeface="Arial"/>
                <a:cs typeface="Arial"/>
              </a:rPr>
              <a:t> </a:t>
            </a:r>
            <a:r>
              <a:rPr sz="1300" spc="-10" dirty="0">
                <a:latin typeface="Arial"/>
                <a:cs typeface="Arial"/>
              </a:rPr>
              <a:t>they</a:t>
            </a:r>
            <a:r>
              <a:rPr sz="1300" spc="-50" dirty="0">
                <a:latin typeface="Arial"/>
                <a:cs typeface="Arial"/>
              </a:rPr>
              <a:t> </a:t>
            </a:r>
            <a:r>
              <a:rPr sz="1300" spc="-10" dirty="0">
                <a:latin typeface="Arial"/>
                <a:cs typeface="Arial"/>
              </a:rPr>
              <a:t>bring</a:t>
            </a:r>
            <a:r>
              <a:rPr sz="1300" spc="-40" dirty="0">
                <a:latin typeface="Arial"/>
                <a:cs typeface="Arial"/>
              </a:rPr>
              <a:t> </a:t>
            </a:r>
            <a:r>
              <a:rPr sz="1300" spc="-20" dirty="0">
                <a:latin typeface="Arial"/>
                <a:cs typeface="Arial"/>
              </a:rPr>
              <a:t>benefits</a:t>
            </a:r>
            <a:r>
              <a:rPr sz="1300" spc="-50" dirty="0">
                <a:latin typeface="Arial"/>
                <a:cs typeface="Arial"/>
              </a:rPr>
              <a:t> </a:t>
            </a:r>
            <a:r>
              <a:rPr sz="1300" dirty="0">
                <a:latin typeface="Arial"/>
                <a:cs typeface="Arial"/>
              </a:rPr>
              <a:t>or</a:t>
            </a:r>
            <a:r>
              <a:rPr sz="1300" spc="-30" dirty="0">
                <a:latin typeface="Arial"/>
                <a:cs typeface="Arial"/>
              </a:rPr>
              <a:t> </a:t>
            </a:r>
            <a:r>
              <a:rPr sz="1300" spc="-20" dirty="0">
                <a:latin typeface="Arial"/>
                <a:cs typeface="Arial"/>
              </a:rPr>
              <a:t>faces</a:t>
            </a:r>
            <a:r>
              <a:rPr sz="1300" spc="-45" dirty="0">
                <a:latin typeface="Arial"/>
                <a:cs typeface="Arial"/>
              </a:rPr>
              <a:t> </a:t>
            </a:r>
            <a:r>
              <a:rPr sz="1300" spc="-10" dirty="0">
                <a:latin typeface="Arial"/>
                <a:cs typeface="Arial"/>
              </a:rPr>
              <a:t>challenges related</a:t>
            </a:r>
            <a:r>
              <a:rPr sz="1300" spc="-70" dirty="0">
                <a:latin typeface="Arial"/>
                <a:cs typeface="Arial"/>
              </a:rPr>
              <a:t> </a:t>
            </a:r>
            <a:r>
              <a:rPr sz="1300" dirty="0">
                <a:latin typeface="Arial"/>
                <a:cs typeface="Arial"/>
              </a:rPr>
              <a:t>to</a:t>
            </a:r>
            <a:r>
              <a:rPr sz="1300" spc="-55" dirty="0">
                <a:latin typeface="Arial"/>
                <a:cs typeface="Arial"/>
              </a:rPr>
              <a:t> </a:t>
            </a:r>
            <a:r>
              <a:rPr sz="1300" spc="-10" dirty="0">
                <a:latin typeface="Arial"/>
                <a:cs typeface="Arial"/>
              </a:rPr>
              <a:t>health</a:t>
            </a:r>
            <a:r>
              <a:rPr sz="1300" spc="-55" dirty="0">
                <a:latin typeface="Arial"/>
                <a:cs typeface="Arial"/>
              </a:rPr>
              <a:t> </a:t>
            </a:r>
            <a:r>
              <a:rPr sz="1300" dirty="0">
                <a:latin typeface="Arial"/>
                <a:cs typeface="Arial"/>
              </a:rPr>
              <a:t>and</a:t>
            </a:r>
            <a:r>
              <a:rPr sz="1300" spc="-55" dirty="0">
                <a:latin typeface="Arial"/>
                <a:cs typeface="Arial"/>
              </a:rPr>
              <a:t> </a:t>
            </a:r>
            <a:r>
              <a:rPr sz="1300" spc="-20" dirty="0">
                <a:latin typeface="Arial"/>
                <a:cs typeface="Arial"/>
              </a:rPr>
              <a:t>safety,</a:t>
            </a:r>
            <a:r>
              <a:rPr sz="1300" spc="-45" dirty="0">
                <a:latin typeface="Arial"/>
                <a:cs typeface="Arial"/>
              </a:rPr>
              <a:t> </a:t>
            </a:r>
            <a:r>
              <a:rPr sz="1300" spc="-20" dirty="0">
                <a:latin typeface="Arial"/>
                <a:cs typeface="Arial"/>
              </a:rPr>
              <a:t>climate</a:t>
            </a:r>
            <a:r>
              <a:rPr sz="1300" spc="-55" dirty="0">
                <a:latin typeface="Arial"/>
                <a:cs typeface="Arial"/>
              </a:rPr>
              <a:t> </a:t>
            </a:r>
            <a:r>
              <a:rPr sz="1300" spc="-20" dirty="0">
                <a:latin typeface="Arial"/>
                <a:cs typeface="Arial"/>
              </a:rPr>
              <a:t>change,</a:t>
            </a:r>
            <a:r>
              <a:rPr sz="1300" spc="-45" dirty="0">
                <a:latin typeface="Arial"/>
                <a:cs typeface="Arial"/>
              </a:rPr>
              <a:t> </a:t>
            </a:r>
            <a:r>
              <a:rPr sz="1300" spc="-10" dirty="0">
                <a:latin typeface="Arial"/>
                <a:cs typeface="Arial"/>
              </a:rPr>
              <a:t>natural </a:t>
            </a:r>
            <a:r>
              <a:rPr sz="1300" spc="-20" dirty="0">
                <a:latin typeface="Arial"/>
                <a:cs typeface="Arial"/>
              </a:rPr>
              <a:t>resources);</a:t>
            </a:r>
            <a:r>
              <a:rPr sz="1300" spc="-10" dirty="0">
                <a:latin typeface="Arial"/>
                <a:cs typeface="Arial"/>
              </a:rPr>
              <a:t> </a:t>
            </a:r>
            <a:r>
              <a:rPr sz="1300" spc="-25" dirty="0">
                <a:latin typeface="Arial"/>
                <a:cs typeface="Arial"/>
              </a:rPr>
              <a:t>AND</a:t>
            </a:r>
            <a:endParaRPr sz="1300">
              <a:latin typeface="Arial"/>
              <a:cs typeface="Arial"/>
            </a:endParaRPr>
          </a:p>
        </p:txBody>
      </p:sp>
      <p:sp>
        <p:nvSpPr>
          <p:cNvPr id="4" name="object 4"/>
          <p:cNvSpPr txBox="1"/>
          <p:nvPr/>
        </p:nvSpPr>
        <p:spPr>
          <a:xfrm>
            <a:off x="627778" y="3434079"/>
            <a:ext cx="4111625" cy="1281430"/>
          </a:xfrm>
          <a:prstGeom prst="rect">
            <a:avLst/>
          </a:prstGeom>
        </p:spPr>
        <p:txBody>
          <a:bodyPr vert="horz" wrap="square" lIns="0" tIns="14604" rIns="0" bIns="0" rtlCol="0">
            <a:spAutoFit/>
          </a:bodyPr>
          <a:lstStyle/>
          <a:p>
            <a:pPr marL="269875" marR="5080" indent="-257175">
              <a:lnSpc>
                <a:spcPct val="126499"/>
              </a:lnSpc>
              <a:spcBef>
                <a:spcPts val="114"/>
              </a:spcBef>
              <a:buClr>
                <a:srgbClr val="595959"/>
              </a:buClr>
              <a:buFont typeface="Arial"/>
              <a:buChar char="○"/>
              <a:tabLst>
                <a:tab pos="269240" algn="l"/>
                <a:tab pos="269875" algn="l"/>
              </a:tabLst>
            </a:pPr>
            <a:r>
              <a:rPr sz="1300" b="1" u="sng" spc="-20" dirty="0">
                <a:uFill>
                  <a:solidFill>
                    <a:srgbClr val="000000"/>
                  </a:solidFill>
                </a:uFill>
                <a:latin typeface="Arial"/>
                <a:cs typeface="Arial"/>
              </a:rPr>
              <a:t>Operational</a:t>
            </a:r>
            <a:r>
              <a:rPr sz="1300" b="1" u="sng" spc="-40" dirty="0">
                <a:uFill>
                  <a:solidFill>
                    <a:srgbClr val="000000"/>
                  </a:solidFill>
                </a:uFill>
                <a:latin typeface="Arial"/>
                <a:cs typeface="Arial"/>
              </a:rPr>
              <a:t> </a:t>
            </a:r>
            <a:r>
              <a:rPr sz="1300" b="1" u="sng" spc="-10" dirty="0">
                <a:uFill>
                  <a:solidFill>
                    <a:srgbClr val="000000"/>
                  </a:solidFill>
                </a:uFill>
                <a:latin typeface="Arial"/>
                <a:cs typeface="Arial"/>
              </a:rPr>
              <a:t>risk</a:t>
            </a:r>
            <a:r>
              <a:rPr sz="1300" b="1" u="sng" spc="-45" dirty="0">
                <a:uFill>
                  <a:solidFill>
                    <a:srgbClr val="000000"/>
                  </a:solidFill>
                </a:uFill>
                <a:latin typeface="Arial"/>
                <a:cs typeface="Arial"/>
              </a:rPr>
              <a:t> </a:t>
            </a:r>
            <a:r>
              <a:rPr sz="1300" b="1" u="sng" dirty="0">
                <a:uFill>
                  <a:solidFill>
                    <a:srgbClr val="000000"/>
                  </a:solidFill>
                </a:uFill>
                <a:latin typeface="Arial"/>
                <a:cs typeface="Arial"/>
              </a:rPr>
              <a:t>and</a:t>
            </a:r>
            <a:r>
              <a:rPr sz="1300" b="1" u="sng" spc="-45" dirty="0">
                <a:uFill>
                  <a:solidFill>
                    <a:srgbClr val="000000"/>
                  </a:solidFill>
                </a:uFill>
                <a:latin typeface="Arial"/>
                <a:cs typeface="Arial"/>
              </a:rPr>
              <a:t> </a:t>
            </a:r>
            <a:r>
              <a:rPr sz="1300" b="1" u="sng" spc="-20" dirty="0">
                <a:uFill>
                  <a:solidFill>
                    <a:srgbClr val="000000"/>
                  </a:solidFill>
                </a:uFill>
                <a:latin typeface="Arial"/>
                <a:cs typeface="Arial"/>
              </a:rPr>
              <a:t>impact</a:t>
            </a:r>
            <a:r>
              <a:rPr sz="1300" b="1" spc="-20" dirty="0">
                <a:latin typeface="Arial"/>
                <a:cs typeface="Arial"/>
              </a:rPr>
              <a:t>.</a:t>
            </a:r>
            <a:r>
              <a:rPr sz="1300" b="1" spc="-35" dirty="0">
                <a:latin typeface="Arial"/>
                <a:cs typeface="Arial"/>
              </a:rPr>
              <a:t> </a:t>
            </a:r>
            <a:r>
              <a:rPr sz="1300" spc="-20" dirty="0">
                <a:latin typeface="Arial"/>
                <a:cs typeface="Arial"/>
              </a:rPr>
              <a:t>Upstream</a:t>
            </a:r>
            <a:r>
              <a:rPr sz="1300" spc="-50" dirty="0">
                <a:latin typeface="Arial"/>
                <a:cs typeface="Arial"/>
              </a:rPr>
              <a:t> +</a:t>
            </a:r>
            <a:r>
              <a:rPr sz="1300" spc="500" dirty="0">
                <a:latin typeface="Arial"/>
                <a:cs typeface="Arial"/>
              </a:rPr>
              <a:t> </a:t>
            </a:r>
            <a:r>
              <a:rPr sz="1300" spc="-20" dirty="0">
                <a:latin typeface="Arial"/>
                <a:cs typeface="Arial"/>
              </a:rPr>
              <a:t>operational</a:t>
            </a:r>
            <a:r>
              <a:rPr sz="1300" spc="5" dirty="0">
                <a:latin typeface="Arial"/>
                <a:cs typeface="Arial"/>
              </a:rPr>
              <a:t> </a:t>
            </a:r>
            <a:r>
              <a:rPr sz="1300" spc="-25" dirty="0">
                <a:latin typeface="Arial"/>
                <a:cs typeface="Arial"/>
              </a:rPr>
              <a:t>environmental</a:t>
            </a:r>
            <a:r>
              <a:rPr sz="1300" spc="10" dirty="0">
                <a:latin typeface="Arial"/>
                <a:cs typeface="Arial"/>
              </a:rPr>
              <a:t> </a:t>
            </a:r>
            <a:r>
              <a:rPr sz="1300" spc="-25" dirty="0">
                <a:latin typeface="Arial"/>
                <a:cs typeface="Arial"/>
              </a:rPr>
              <a:t>manufacturing</a:t>
            </a:r>
            <a:r>
              <a:rPr sz="1300" spc="-5" dirty="0">
                <a:latin typeface="Arial"/>
                <a:cs typeface="Arial"/>
              </a:rPr>
              <a:t> </a:t>
            </a:r>
            <a:r>
              <a:rPr sz="1300" spc="-20" dirty="0">
                <a:latin typeface="Arial"/>
                <a:cs typeface="Arial"/>
              </a:rPr>
              <a:t>footprint</a:t>
            </a:r>
            <a:r>
              <a:rPr sz="1300" spc="10" dirty="0">
                <a:latin typeface="Arial"/>
                <a:cs typeface="Arial"/>
              </a:rPr>
              <a:t> </a:t>
            </a:r>
            <a:r>
              <a:rPr sz="1300" spc="-25" dirty="0">
                <a:latin typeface="Arial"/>
                <a:cs typeface="Arial"/>
              </a:rPr>
              <a:t>and </a:t>
            </a:r>
            <a:r>
              <a:rPr sz="1300" spc="-20" dirty="0">
                <a:latin typeface="Arial"/>
                <a:cs typeface="Arial"/>
              </a:rPr>
              <a:t>correlated</a:t>
            </a:r>
            <a:r>
              <a:rPr sz="1300" spc="-25" dirty="0">
                <a:latin typeface="Arial"/>
                <a:cs typeface="Arial"/>
              </a:rPr>
              <a:t> </a:t>
            </a:r>
            <a:r>
              <a:rPr sz="1300" spc="-10" dirty="0">
                <a:latin typeface="Arial"/>
                <a:cs typeface="Arial"/>
              </a:rPr>
              <a:t>risks</a:t>
            </a:r>
            <a:r>
              <a:rPr sz="1300" spc="-30" dirty="0">
                <a:latin typeface="Arial"/>
                <a:cs typeface="Arial"/>
              </a:rPr>
              <a:t> </a:t>
            </a:r>
            <a:r>
              <a:rPr sz="1300" dirty="0">
                <a:latin typeface="Arial"/>
                <a:cs typeface="Arial"/>
              </a:rPr>
              <a:t>and</a:t>
            </a:r>
            <a:r>
              <a:rPr sz="1300" spc="-20" dirty="0">
                <a:latin typeface="Arial"/>
                <a:cs typeface="Arial"/>
              </a:rPr>
              <a:t> </a:t>
            </a:r>
            <a:r>
              <a:rPr sz="1300" spc="-25" dirty="0">
                <a:latin typeface="Arial"/>
                <a:cs typeface="Arial"/>
              </a:rPr>
              <a:t>opportunities</a:t>
            </a:r>
            <a:r>
              <a:rPr sz="1300" spc="-30" dirty="0">
                <a:latin typeface="Arial"/>
                <a:cs typeface="Arial"/>
              </a:rPr>
              <a:t> </a:t>
            </a:r>
            <a:r>
              <a:rPr sz="1300" spc="-25" dirty="0">
                <a:latin typeface="Arial"/>
                <a:cs typeface="Arial"/>
              </a:rPr>
              <a:t>(Cradle-to-</a:t>
            </a:r>
            <a:r>
              <a:rPr sz="1300" spc="-10" dirty="0">
                <a:latin typeface="Arial"/>
                <a:cs typeface="Arial"/>
              </a:rPr>
              <a:t>Gate</a:t>
            </a:r>
            <a:r>
              <a:rPr sz="1300" spc="-20" dirty="0">
                <a:latin typeface="Arial"/>
                <a:cs typeface="Arial"/>
              </a:rPr>
              <a:t> Life </a:t>
            </a:r>
            <a:r>
              <a:rPr sz="1300" spc="-10" dirty="0">
                <a:latin typeface="Arial"/>
                <a:cs typeface="Arial"/>
              </a:rPr>
              <a:t>Cycle</a:t>
            </a:r>
            <a:r>
              <a:rPr sz="1300" spc="-80" dirty="0">
                <a:latin typeface="Arial"/>
                <a:cs typeface="Arial"/>
              </a:rPr>
              <a:t> </a:t>
            </a:r>
            <a:r>
              <a:rPr sz="1300" spc="-20" dirty="0">
                <a:latin typeface="Arial"/>
                <a:cs typeface="Arial"/>
              </a:rPr>
              <a:t>Analysis:</a:t>
            </a:r>
            <a:r>
              <a:rPr sz="1300" spc="-60" dirty="0">
                <a:latin typeface="Arial"/>
                <a:cs typeface="Arial"/>
              </a:rPr>
              <a:t> </a:t>
            </a:r>
            <a:r>
              <a:rPr sz="1300" spc="-10" dirty="0">
                <a:latin typeface="Arial"/>
                <a:cs typeface="Arial"/>
              </a:rPr>
              <a:t>RM’s,</a:t>
            </a:r>
            <a:r>
              <a:rPr sz="1300" spc="-60" dirty="0">
                <a:latin typeface="Arial"/>
                <a:cs typeface="Arial"/>
              </a:rPr>
              <a:t> </a:t>
            </a:r>
            <a:r>
              <a:rPr sz="1300" spc="-20" dirty="0">
                <a:latin typeface="Arial"/>
                <a:cs typeface="Arial"/>
              </a:rPr>
              <a:t>supply</a:t>
            </a:r>
            <a:r>
              <a:rPr sz="1300" spc="-70" dirty="0">
                <a:latin typeface="Arial"/>
                <a:cs typeface="Arial"/>
              </a:rPr>
              <a:t> </a:t>
            </a:r>
            <a:r>
              <a:rPr sz="1300" spc="-10" dirty="0">
                <a:latin typeface="Arial"/>
                <a:cs typeface="Arial"/>
              </a:rPr>
              <a:t>chain,</a:t>
            </a:r>
            <a:r>
              <a:rPr sz="1300" spc="-60" dirty="0">
                <a:latin typeface="Arial"/>
                <a:cs typeface="Arial"/>
              </a:rPr>
              <a:t> </a:t>
            </a:r>
            <a:r>
              <a:rPr sz="1300" spc="-10" dirty="0">
                <a:latin typeface="Arial"/>
                <a:cs typeface="Arial"/>
              </a:rPr>
              <a:t>water,</a:t>
            </a:r>
            <a:r>
              <a:rPr sz="1300" spc="-55" dirty="0">
                <a:latin typeface="Arial"/>
                <a:cs typeface="Arial"/>
              </a:rPr>
              <a:t> </a:t>
            </a:r>
            <a:r>
              <a:rPr sz="1300" spc="-10" dirty="0">
                <a:latin typeface="Arial"/>
                <a:cs typeface="Arial"/>
              </a:rPr>
              <a:t>energy, </a:t>
            </a:r>
            <a:r>
              <a:rPr sz="1300" spc="-20" dirty="0">
                <a:latin typeface="Arial"/>
                <a:cs typeface="Arial"/>
              </a:rPr>
              <a:t>waste,</a:t>
            </a:r>
            <a:r>
              <a:rPr sz="1300" spc="-25" dirty="0">
                <a:latin typeface="Arial"/>
                <a:cs typeface="Arial"/>
              </a:rPr>
              <a:t> </a:t>
            </a:r>
            <a:r>
              <a:rPr sz="1300" spc="-10" dirty="0">
                <a:latin typeface="Arial"/>
                <a:cs typeface="Arial"/>
              </a:rPr>
              <a:t>emissions)</a:t>
            </a:r>
            <a:endParaRPr sz="1300">
              <a:latin typeface="Arial"/>
              <a:cs typeface="Arial"/>
            </a:endParaRPr>
          </a:p>
        </p:txBody>
      </p:sp>
      <p:pic>
        <p:nvPicPr>
          <p:cNvPr id="5" name="object 5"/>
          <p:cNvPicPr/>
          <p:nvPr/>
        </p:nvPicPr>
        <p:blipFill>
          <a:blip r:embed="rId2" cstate="print"/>
          <a:stretch>
            <a:fillRect/>
          </a:stretch>
        </p:blipFill>
        <p:spPr>
          <a:xfrm>
            <a:off x="93989" y="802988"/>
            <a:ext cx="8955900" cy="341699"/>
          </a:xfrm>
          <a:prstGeom prst="rect">
            <a:avLst/>
          </a:prstGeom>
        </p:spPr>
      </p:pic>
      <p:sp>
        <p:nvSpPr>
          <p:cNvPr id="6" name="object 6"/>
          <p:cNvSpPr txBox="1">
            <a:spLocks noGrp="1"/>
          </p:cNvSpPr>
          <p:nvPr>
            <p:ph type="title"/>
          </p:nvPr>
        </p:nvSpPr>
        <p:spPr>
          <a:xfrm>
            <a:off x="93989" y="802988"/>
            <a:ext cx="8956040" cy="342265"/>
          </a:xfrm>
          <a:prstGeom prst="rect">
            <a:avLst/>
          </a:prstGeom>
          <a:ln w="9525">
            <a:solidFill>
              <a:srgbClr val="ED561B"/>
            </a:solidFill>
          </a:ln>
        </p:spPr>
        <p:txBody>
          <a:bodyPr vert="horz" wrap="square" lIns="0" tIns="33020" rIns="0" bIns="0" rtlCol="0">
            <a:spAutoFit/>
          </a:bodyPr>
          <a:lstStyle/>
          <a:p>
            <a:pPr marL="90805">
              <a:lnSpc>
                <a:spcPct val="100000"/>
              </a:lnSpc>
              <a:spcBef>
                <a:spcPts val="260"/>
              </a:spcBef>
            </a:pPr>
            <a:r>
              <a:rPr sz="1600" dirty="0">
                <a:solidFill>
                  <a:srgbClr val="000000"/>
                </a:solidFill>
                <a:latin typeface="Calibri"/>
                <a:cs typeface="Calibri"/>
              </a:rPr>
              <a:t>Assess</a:t>
            </a:r>
            <a:r>
              <a:rPr sz="1600" spc="35" dirty="0">
                <a:solidFill>
                  <a:srgbClr val="000000"/>
                </a:solidFill>
                <a:latin typeface="Calibri"/>
                <a:cs typeface="Calibri"/>
              </a:rPr>
              <a:t> </a:t>
            </a:r>
            <a:r>
              <a:rPr sz="1600" dirty="0">
                <a:solidFill>
                  <a:srgbClr val="000000"/>
                </a:solidFill>
                <a:latin typeface="Calibri"/>
                <a:cs typeface="Calibri"/>
              </a:rPr>
              <a:t>our</a:t>
            </a:r>
            <a:r>
              <a:rPr sz="1600" spc="35" dirty="0">
                <a:solidFill>
                  <a:srgbClr val="000000"/>
                </a:solidFill>
                <a:latin typeface="Calibri"/>
                <a:cs typeface="Calibri"/>
              </a:rPr>
              <a:t> </a:t>
            </a:r>
            <a:r>
              <a:rPr sz="1600" dirty="0">
                <a:solidFill>
                  <a:srgbClr val="000000"/>
                </a:solidFill>
                <a:latin typeface="Calibri"/>
                <a:cs typeface="Calibri"/>
              </a:rPr>
              <a:t>products</a:t>
            </a:r>
            <a:r>
              <a:rPr sz="1600" spc="35" dirty="0">
                <a:solidFill>
                  <a:srgbClr val="000000"/>
                </a:solidFill>
                <a:latin typeface="Calibri"/>
                <a:cs typeface="Calibri"/>
              </a:rPr>
              <a:t> </a:t>
            </a:r>
            <a:r>
              <a:rPr sz="1600" dirty="0">
                <a:solidFill>
                  <a:srgbClr val="000000"/>
                </a:solidFill>
                <a:latin typeface="Calibri"/>
                <a:cs typeface="Calibri"/>
              </a:rPr>
              <a:t>sustainability</a:t>
            </a:r>
            <a:r>
              <a:rPr sz="1600" spc="40" dirty="0">
                <a:solidFill>
                  <a:srgbClr val="000000"/>
                </a:solidFill>
                <a:latin typeface="Calibri"/>
                <a:cs typeface="Calibri"/>
              </a:rPr>
              <a:t> </a:t>
            </a:r>
            <a:r>
              <a:rPr sz="1600" dirty="0">
                <a:solidFill>
                  <a:srgbClr val="000000"/>
                </a:solidFill>
                <a:latin typeface="Calibri"/>
                <a:cs typeface="Calibri"/>
              </a:rPr>
              <a:t>risks</a:t>
            </a:r>
            <a:r>
              <a:rPr sz="1600" spc="40" dirty="0">
                <a:solidFill>
                  <a:srgbClr val="000000"/>
                </a:solidFill>
                <a:latin typeface="Calibri"/>
                <a:cs typeface="Calibri"/>
              </a:rPr>
              <a:t> </a:t>
            </a:r>
            <a:r>
              <a:rPr sz="1600" dirty="0">
                <a:solidFill>
                  <a:srgbClr val="000000"/>
                </a:solidFill>
                <a:latin typeface="Calibri"/>
                <a:cs typeface="Calibri"/>
              </a:rPr>
              <a:t>and</a:t>
            </a:r>
            <a:r>
              <a:rPr sz="1600" spc="40" dirty="0">
                <a:solidFill>
                  <a:srgbClr val="000000"/>
                </a:solidFill>
                <a:latin typeface="Calibri"/>
                <a:cs typeface="Calibri"/>
              </a:rPr>
              <a:t> </a:t>
            </a:r>
            <a:r>
              <a:rPr sz="1600" dirty="0">
                <a:solidFill>
                  <a:srgbClr val="000000"/>
                </a:solidFill>
                <a:latin typeface="Calibri"/>
                <a:cs typeface="Calibri"/>
              </a:rPr>
              <a:t>opportunities</a:t>
            </a:r>
            <a:r>
              <a:rPr sz="1600" spc="35" dirty="0">
                <a:solidFill>
                  <a:srgbClr val="000000"/>
                </a:solidFill>
                <a:latin typeface="Calibri"/>
                <a:cs typeface="Calibri"/>
              </a:rPr>
              <a:t> </a:t>
            </a:r>
            <a:r>
              <a:rPr sz="1600" dirty="0">
                <a:solidFill>
                  <a:srgbClr val="000000"/>
                </a:solidFill>
                <a:latin typeface="Calibri"/>
                <a:cs typeface="Calibri"/>
              </a:rPr>
              <a:t>in</a:t>
            </a:r>
            <a:r>
              <a:rPr sz="1600" spc="40" dirty="0">
                <a:solidFill>
                  <a:srgbClr val="000000"/>
                </a:solidFill>
                <a:latin typeface="Calibri"/>
                <a:cs typeface="Calibri"/>
              </a:rPr>
              <a:t> </a:t>
            </a:r>
            <a:r>
              <a:rPr sz="1600" dirty="0">
                <a:solidFill>
                  <a:srgbClr val="000000"/>
                </a:solidFill>
                <a:latin typeface="Calibri"/>
                <a:cs typeface="Calibri"/>
              </a:rPr>
              <a:t>their</a:t>
            </a:r>
            <a:r>
              <a:rPr sz="1600" spc="35" dirty="0">
                <a:solidFill>
                  <a:srgbClr val="000000"/>
                </a:solidFill>
                <a:latin typeface="Calibri"/>
                <a:cs typeface="Calibri"/>
              </a:rPr>
              <a:t> </a:t>
            </a:r>
            <a:r>
              <a:rPr sz="1600" dirty="0">
                <a:solidFill>
                  <a:srgbClr val="000000"/>
                </a:solidFill>
                <a:latin typeface="Calibri"/>
                <a:cs typeface="Calibri"/>
              </a:rPr>
              <a:t>operational</a:t>
            </a:r>
            <a:r>
              <a:rPr sz="1600" spc="30" dirty="0">
                <a:solidFill>
                  <a:srgbClr val="000000"/>
                </a:solidFill>
                <a:latin typeface="Calibri"/>
                <a:cs typeface="Calibri"/>
              </a:rPr>
              <a:t> </a:t>
            </a:r>
            <a:r>
              <a:rPr sz="1600" dirty="0">
                <a:solidFill>
                  <a:srgbClr val="000000"/>
                </a:solidFill>
                <a:latin typeface="Calibri"/>
                <a:cs typeface="Calibri"/>
              </a:rPr>
              <a:t>and</a:t>
            </a:r>
            <a:r>
              <a:rPr sz="1600" spc="40" dirty="0">
                <a:solidFill>
                  <a:srgbClr val="000000"/>
                </a:solidFill>
                <a:latin typeface="Calibri"/>
                <a:cs typeface="Calibri"/>
              </a:rPr>
              <a:t> </a:t>
            </a:r>
            <a:r>
              <a:rPr sz="1600" dirty="0">
                <a:solidFill>
                  <a:srgbClr val="000000"/>
                </a:solidFill>
                <a:latin typeface="Calibri"/>
                <a:cs typeface="Calibri"/>
              </a:rPr>
              <a:t>business</a:t>
            </a:r>
            <a:r>
              <a:rPr sz="1600" spc="40" dirty="0">
                <a:solidFill>
                  <a:srgbClr val="000000"/>
                </a:solidFill>
                <a:latin typeface="Calibri"/>
                <a:cs typeface="Calibri"/>
              </a:rPr>
              <a:t> </a:t>
            </a:r>
            <a:r>
              <a:rPr sz="1600" spc="-10" dirty="0">
                <a:solidFill>
                  <a:srgbClr val="000000"/>
                </a:solidFill>
                <a:latin typeface="Calibri"/>
                <a:cs typeface="Calibri"/>
              </a:rPr>
              <a:t>environments</a:t>
            </a:r>
            <a:endParaRPr sz="1600">
              <a:latin typeface="Calibri"/>
              <a:cs typeface="Calibri"/>
            </a:endParaRPr>
          </a:p>
        </p:txBody>
      </p:sp>
      <p:graphicFrame>
        <p:nvGraphicFramePr>
          <p:cNvPr id="7" name="object 7"/>
          <p:cNvGraphicFramePr>
            <a:graphicFrameLocks noGrp="1"/>
          </p:cNvGraphicFramePr>
          <p:nvPr/>
        </p:nvGraphicFramePr>
        <p:xfrm>
          <a:off x="6185752" y="1467924"/>
          <a:ext cx="2832733" cy="2903855"/>
        </p:xfrm>
        <a:graphic>
          <a:graphicData uri="http://schemas.openxmlformats.org/drawingml/2006/table">
            <a:tbl>
              <a:tblPr firstRow="1" bandRow="1">
                <a:tableStyleId>{2D5ABB26-0587-4C30-8999-92F81FD0307C}</a:tableStyleId>
              </a:tblPr>
              <a:tblGrid>
                <a:gridCol w="559435">
                  <a:extLst>
                    <a:ext uri="{9D8B030D-6E8A-4147-A177-3AD203B41FA5}">
                      <a16:colId xmlns:a16="http://schemas.microsoft.com/office/drawing/2014/main" val="20000"/>
                    </a:ext>
                  </a:extLst>
                </a:gridCol>
                <a:gridCol w="559435">
                  <a:extLst>
                    <a:ext uri="{9D8B030D-6E8A-4147-A177-3AD203B41FA5}">
                      <a16:colId xmlns:a16="http://schemas.microsoft.com/office/drawing/2014/main" val="20001"/>
                    </a:ext>
                  </a:extLst>
                </a:gridCol>
                <a:gridCol w="559434">
                  <a:extLst>
                    <a:ext uri="{9D8B030D-6E8A-4147-A177-3AD203B41FA5}">
                      <a16:colId xmlns:a16="http://schemas.microsoft.com/office/drawing/2014/main" val="20002"/>
                    </a:ext>
                  </a:extLst>
                </a:gridCol>
                <a:gridCol w="53975">
                  <a:extLst>
                    <a:ext uri="{9D8B030D-6E8A-4147-A177-3AD203B41FA5}">
                      <a16:colId xmlns:a16="http://schemas.microsoft.com/office/drawing/2014/main" val="20003"/>
                    </a:ext>
                  </a:extLst>
                </a:gridCol>
                <a:gridCol w="541655">
                  <a:extLst>
                    <a:ext uri="{9D8B030D-6E8A-4147-A177-3AD203B41FA5}">
                      <a16:colId xmlns:a16="http://schemas.microsoft.com/office/drawing/2014/main" val="20004"/>
                    </a:ext>
                  </a:extLst>
                </a:gridCol>
                <a:gridCol w="462280">
                  <a:extLst>
                    <a:ext uri="{9D8B030D-6E8A-4147-A177-3AD203B41FA5}">
                      <a16:colId xmlns:a16="http://schemas.microsoft.com/office/drawing/2014/main" val="20005"/>
                    </a:ext>
                  </a:extLst>
                </a:gridCol>
                <a:gridCol w="96519">
                  <a:extLst>
                    <a:ext uri="{9D8B030D-6E8A-4147-A177-3AD203B41FA5}">
                      <a16:colId xmlns:a16="http://schemas.microsoft.com/office/drawing/2014/main" val="20006"/>
                    </a:ext>
                  </a:extLst>
                </a:gridCol>
              </a:tblGrid>
              <a:tr h="372745">
                <a:tc row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A5A5A5"/>
                      </a:solidFill>
                      <a:prstDash val="sysDash"/>
                    </a:lnB>
                    <a:solidFill>
                      <a:srgbClr val="FF7C80"/>
                    </a:solidFill>
                  </a:tcPr>
                </a:tc>
                <a:tc row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A5A5A5"/>
                      </a:solidFill>
                      <a:prstDash val="sysDash"/>
                    </a:lnB>
                    <a:solidFill>
                      <a:srgbClr val="058DC7"/>
                    </a:solidFill>
                  </a:tcPr>
                </a:tc>
                <a:tc row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FFFFFF"/>
                      </a:solidFill>
                      <a:prstDash val="solid"/>
                    </a:lnT>
                    <a:lnB w="57150">
                      <a:solidFill>
                        <a:srgbClr val="FFFFFF"/>
                      </a:solidFill>
                      <a:prstDash val="solid"/>
                    </a:lnB>
                    <a:solidFill>
                      <a:srgbClr val="ED561B"/>
                    </a:solidFill>
                  </a:tcPr>
                </a:tc>
                <a:tc gridSpan="2">
                  <a:txBody>
                    <a:bodyPr/>
                    <a:lstStyle/>
                    <a:p>
                      <a:pPr marR="30480">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FFFFFF"/>
                      </a:solidFill>
                      <a:prstDash val="solid"/>
                    </a:lnT>
                    <a:solidFill>
                      <a:srgbClr val="ED561B"/>
                    </a:solidFill>
                  </a:tcPr>
                </a:tc>
                <a:tc hMerge="1">
                  <a:txBody>
                    <a:bodyPr/>
                    <a:lstStyle/>
                    <a:p>
                      <a:endParaRPr/>
                    </a:p>
                  </a:txBody>
                  <a:tcPr marL="0" marR="0" marT="0" marB="0"/>
                </a:tc>
                <a:tc gridSpan="2">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T w="19050">
                      <a:solidFill>
                        <a:srgbClr val="FFFFFF"/>
                      </a:solidFill>
                      <a:prstDash val="solid"/>
                    </a:lnT>
                    <a:solidFill>
                      <a:srgbClr val="ED561B"/>
                    </a:solidFill>
                  </a:tcPr>
                </a:tc>
                <a:tc hMerge="1">
                  <a:txBody>
                    <a:bodyPr/>
                    <a:lstStyle/>
                    <a:p>
                      <a:endParaRPr/>
                    </a:p>
                  </a:txBody>
                  <a:tcPr marL="0" marR="0" marT="0" marB="0"/>
                </a:tc>
                <a:extLst>
                  <a:ext uri="{0D108BD9-81ED-4DB2-BD59-A6C34878D82A}">
                    <a16:rowId xmlns:a16="http://schemas.microsoft.com/office/drawing/2014/main" val="10000"/>
                  </a:ext>
                </a:extLst>
              </a:tr>
              <a:tr h="207645">
                <a:tc vMerge="1">
                  <a:txBody>
                    <a:bodyPr/>
                    <a:lstStyle/>
                    <a:p>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A5A5A5"/>
                      </a:solidFill>
                      <a:prstDash val="sysDash"/>
                    </a:lnB>
                    <a:solidFill>
                      <a:srgbClr val="FF7C80"/>
                    </a:solidFill>
                  </a:tcPr>
                </a:tc>
                <a:tc vMerge="1">
                  <a:txBody>
                    <a:bodyPr/>
                    <a:lstStyle/>
                    <a:p>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A5A5A5"/>
                      </a:solidFill>
                      <a:prstDash val="sysDash"/>
                    </a:lnB>
                    <a:solidFill>
                      <a:srgbClr val="058DC7"/>
                    </a:solidFill>
                  </a:tcPr>
                </a:tc>
                <a:tc vMerge="1">
                  <a:txBody>
                    <a:bodyPr/>
                    <a:lstStyle/>
                    <a:p>
                      <a:endParaRPr/>
                    </a:p>
                  </a:txBody>
                  <a:tcPr marL="0" marR="0" marT="0" marB="0">
                    <a:lnL w="19050">
                      <a:solidFill>
                        <a:srgbClr val="FFFFFF"/>
                      </a:solidFill>
                      <a:prstDash val="solid"/>
                    </a:lnL>
                    <a:lnR w="19050">
                      <a:solidFill>
                        <a:srgbClr val="A5A5A5"/>
                      </a:solidFill>
                      <a:prstDash val="sysDash"/>
                    </a:lnR>
                    <a:lnT w="19050">
                      <a:solidFill>
                        <a:srgbClr val="FFFFFF"/>
                      </a:solidFill>
                      <a:prstDash val="solid"/>
                    </a:lnT>
                    <a:lnB w="57150">
                      <a:solidFill>
                        <a:srgbClr val="FFFFFF"/>
                      </a:solidFill>
                      <a:prstDash val="solid"/>
                    </a:lnB>
                    <a:solidFill>
                      <a:srgbClr val="ED561B"/>
                    </a:solidFill>
                  </a:tcPr>
                </a:tc>
                <a:tc>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B w="19050">
                      <a:solidFill>
                        <a:srgbClr val="A5A5A5"/>
                      </a:solidFill>
                      <a:prstDash val="sysDash"/>
                    </a:lnB>
                    <a:solidFill>
                      <a:srgbClr val="ED561B"/>
                    </a:solidFill>
                  </a:tcPr>
                </a:tc>
                <a:tc>
                  <a:txBody>
                    <a:bodyPr/>
                    <a:lstStyle/>
                    <a:p>
                      <a:pPr marL="110489" marR="30480">
                        <a:lnSpc>
                          <a:spcPts val="1280"/>
                        </a:lnSpc>
                        <a:spcBef>
                          <a:spcPts val="254"/>
                        </a:spcBef>
                      </a:pPr>
                      <a:r>
                        <a:rPr sz="1300" spc="-25" dirty="0">
                          <a:latin typeface="Calibri"/>
                          <a:cs typeface="Calibri"/>
                        </a:rPr>
                        <a:t>Sustai</a:t>
                      </a:r>
                      <a:endParaRPr sz="1300">
                        <a:latin typeface="Calibri"/>
                        <a:cs typeface="Calibri"/>
                      </a:endParaRPr>
                    </a:p>
                  </a:txBody>
                  <a:tcPr marL="0" marR="0" marT="32384" marB="0">
                    <a:lnR w="19050">
                      <a:solidFill>
                        <a:srgbClr val="A5A5A5"/>
                      </a:solidFill>
                      <a:prstDash val="sysDash"/>
                    </a:lnR>
                    <a:lnB w="19050">
                      <a:solidFill>
                        <a:srgbClr val="A5A5A5"/>
                      </a:solidFill>
                      <a:prstDash val="sysDash"/>
                    </a:lnB>
                    <a:solidFill>
                      <a:srgbClr val="ED561B"/>
                    </a:solidFill>
                  </a:tcPr>
                </a:tc>
                <a:tc>
                  <a:txBody>
                    <a:bodyPr/>
                    <a:lstStyle/>
                    <a:p>
                      <a:pPr marR="100330" algn="ctr">
                        <a:lnSpc>
                          <a:spcPts val="1280"/>
                        </a:lnSpc>
                        <a:spcBef>
                          <a:spcPts val="254"/>
                        </a:spcBef>
                      </a:pPr>
                      <a:r>
                        <a:rPr sz="1300" spc="-30" dirty="0">
                          <a:latin typeface="Calibri"/>
                          <a:cs typeface="Calibri"/>
                        </a:rPr>
                        <a:t>nable</a:t>
                      </a:r>
                      <a:endParaRPr sz="1300" dirty="0">
                        <a:latin typeface="Calibri"/>
                        <a:cs typeface="Calibri"/>
                      </a:endParaRPr>
                    </a:p>
                  </a:txBody>
                  <a:tcPr marL="0" marR="0" marT="32384" marB="0">
                    <a:lnL w="19050">
                      <a:solidFill>
                        <a:srgbClr val="A5A5A5"/>
                      </a:solidFill>
                      <a:prstDash val="sysDash"/>
                    </a:lnL>
                    <a:lnB w="19050">
                      <a:solidFill>
                        <a:srgbClr val="A5A5A5"/>
                      </a:solidFill>
                      <a:prstDash val="sysDash"/>
                    </a:lnB>
                    <a:solidFill>
                      <a:srgbClr val="ED561B"/>
                    </a:solidFill>
                  </a:tcPr>
                </a:tc>
                <a:tc>
                  <a:txBody>
                    <a:bodyPr/>
                    <a:lstStyle/>
                    <a:p>
                      <a:pPr>
                        <a:lnSpc>
                          <a:spcPct val="100000"/>
                        </a:lnSpc>
                      </a:pPr>
                      <a:endParaRPr sz="1200">
                        <a:latin typeface="Times New Roman"/>
                        <a:cs typeface="Times New Roman"/>
                      </a:endParaRPr>
                    </a:p>
                  </a:txBody>
                  <a:tcPr marL="0" marR="0" marT="0" marB="0">
                    <a:lnR w="19050">
                      <a:solidFill>
                        <a:srgbClr val="FFFFFF"/>
                      </a:solidFill>
                      <a:prstDash val="solid"/>
                    </a:lnR>
                    <a:lnB w="19050">
                      <a:solidFill>
                        <a:srgbClr val="A5A5A5"/>
                      </a:solidFill>
                      <a:prstDash val="sysDash"/>
                    </a:lnB>
                    <a:solidFill>
                      <a:srgbClr val="ED561B"/>
                    </a:solidFill>
                  </a:tcPr>
                </a:tc>
                <a:extLst>
                  <a:ext uri="{0D108BD9-81ED-4DB2-BD59-A6C34878D82A}">
                    <a16:rowId xmlns:a16="http://schemas.microsoft.com/office/drawing/2014/main" val="10001"/>
                  </a:ext>
                </a:extLst>
              </a:tr>
              <a:tr h="271780">
                <a:tc row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A5A5A5"/>
                      </a:solidFill>
                      <a:prstDash val="sysDash"/>
                    </a:lnT>
                    <a:lnB w="19050">
                      <a:solidFill>
                        <a:srgbClr val="A5A5A5"/>
                      </a:solidFill>
                      <a:prstDash val="sysDash"/>
                    </a:lnB>
                    <a:solidFill>
                      <a:srgbClr val="FF7C80"/>
                    </a:solidFill>
                  </a:tcPr>
                </a:tc>
                <a:tc row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A5A5A5"/>
                      </a:solidFill>
                      <a:prstDash val="sysDash"/>
                    </a:lnB>
                    <a:solidFill>
                      <a:srgbClr val="CAD6E9"/>
                    </a:solidFill>
                  </a:tcPr>
                </a:tc>
                <a:tc rowSpan="2">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T w="57150">
                      <a:solidFill>
                        <a:srgbClr val="FFFFFF"/>
                      </a:solidFill>
                      <a:prstDash val="solid"/>
                    </a:lnT>
                    <a:lnB w="19050">
                      <a:solidFill>
                        <a:srgbClr val="A5A5A5"/>
                      </a:solidFill>
                      <a:prstDash val="sysDash"/>
                    </a:lnB>
                    <a:solidFill>
                      <a:srgbClr val="CAD6E9"/>
                    </a:solidFill>
                  </a:tcPr>
                </a:tc>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T w="19050">
                      <a:solidFill>
                        <a:srgbClr val="A5A5A5"/>
                      </a:solidFill>
                      <a:prstDash val="sysDash"/>
                    </a:lnT>
                    <a:solidFill>
                      <a:srgbClr val="ED561B"/>
                    </a:solidFill>
                  </a:tcPr>
                </a:tc>
                <a:tc>
                  <a:txBody>
                    <a:bodyPr/>
                    <a:lstStyle/>
                    <a:p>
                      <a:pPr marL="227329">
                        <a:lnSpc>
                          <a:spcPct val="100000"/>
                        </a:lnSpc>
                        <a:spcBef>
                          <a:spcPts val="130"/>
                        </a:spcBef>
                      </a:pPr>
                      <a:r>
                        <a:rPr sz="1300" spc="-25" dirty="0">
                          <a:latin typeface="Calibri"/>
                          <a:cs typeface="Calibri"/>
                        </a:rPr>
                        <a:t>Prod</a:t>
                      </a:r>
                      <a:endParaRPr sz="1300">
                        <a:latin typeface="Calibri"/>
                        <a:cs typeface="Calibri"/>
                      </a:endParaRPr>
                    </a:p>
                  </a:txBody>
                  <a:tcPr marL="0" marR="0" marT="16510" marB="0">
                    <a:lnR w="19050">
                      <a:solidFill>
                        <a:srgbClr val="A5A5A5"/>
                      </a:solidFill>
                      <a:prstDash val="sysDash"/>
                    </a:lnR>
                    <a:lnT w="19050">
                      <a:solidFill>
                        <a:srgbClr val="A5A5A5"/>
                      </a:solidFill>
                      <a:prstDash val="sysDash"/>
                    </a:lnT>
                    <a:solidFill>
                      <a:srgbClr val="ED561B"/>
                    </a:solidFill>
                  </a:tcPr>
                </a:tc>
                <a:tc>
                  <a:txBody>
                    <a:bodyPr/>
                    <a:lstStyle/>
                    <a:p>
                      <a:pPr marR="189230" algn="ctr">
                        <a:lnSpc>
                          <a:spcPct val="100000"/>
                        </a:lnSpc>
                        <a:spcBef>
                          <a:spcPts val="130"/>
                        </a:spcBef>
                      </a:pPr>
                      <a:r>
                        <a:rPr sz="1300" spc="-25" dirty="0">
                          <a:latin typeface="Calibri"/>
                          <a:cs typeface="Calibri"/>
                        </a:rPr>
                        <a:t>uct</a:t>
                      </a:r>
                      <a:endParaRPr sz="1300">
                        <a:latin typeface="Calibri"/>
                        <a:cs typeface="Calibri"/>
                      </a:endParaRPr>
                    </a:p>
                  </a:txBody>
                  <a:tcPr marL="0" marR="0" marT="16510" marB="0">
                    <a:lnL w="19050">
                      <a:solidFill>
                        <a:srgbClr val="A5A5A5"/>
                      </a:solidFill>
                      <a:prstDash val="sysDash"/>
                    </a:lnL>
                    <a:lnT w="19050">
                      <a:solidFill>
                        <a:srgbClr val="A5A5A5"/>
                      </a:solidFill>
                      <a:prstDash val="sysDash"/>
                    </a:lnT>
                    <a:solidFill>
                      <a:srgbClr val="ED561B"/>
                    </a:solidFill>
                  </a:tcPr>
                </a:tc>
                <a:tc>
                  <a:txBody>
                    <a:bodyPr/>
                    <a:lstStyle/>
                    <a:p>
                      <a:pPr>
                        <a:lnSpc>
                          <a:spcPct val="100000"/>
                        </a:lnSpc>
                      </a:pPr>
                      <a:endParaRPr sz="1200">
                        <a:latin typeface="Times New Roman"/>
                        <a:cs typeface="Times New Roman"/>
                      </a:endParaRPr>
                    </a:p>
                  </a:txBody>
                  <a:tcPr marL="0" marR="0" marT="0" marB="0">
                    <a:lnR w="19050">
                      <a:solidFill>
                        <a:srgbClr val="FFFFFF"/>
                      </a:solidFill>
                      <a:prstDash val="solid"/>
                    </a:lnR>
                    <a:lnT w="19050">
                      <a:solidFill>
                        <a:srgbClr val="A5A5A5"/>
                      </a:solidFill>
                      <a:prstDash val="sysDash"/>
                    </a:lnT>
                    <a:solidFill>
                      <a:srgbClr val="ED561B"/>
                    </a:solidFill>
                  </a:tcPr>
                </a:tc>
                <a:extLst>
                  <a:ext uri="{0D108BD9-81ED-4DB2-BD59-A6C34878D82A}">
                    <a16:rowId xmlns:a16="http://schemas.microsoft.com/office/drawing/2014/main" val="10002"/>
                  </a:ext>
                </a:extLst>
              </a:tr>
              <a:tr h="308610">
                <a:tc vMerge="1">
                  <a:txBody>
                    <a:bodyPr/>
                    <a:lstStyle/>
                    <a:p>
                      <a:endParaRPr/>
                    </a:p>
                  </a:txBody>
                  <a:tcPr marL="0" marR="0" marT="0" marB="0">
                    <a:lnL w="19050">
                      <a:solidFill>
                        <a:srgbClr val="FFFFFF"/>
                      </a:solidFill>
                      <a:prstDash val="solid"/>
                    </a:lnL>
                    <a:lnR w="19050">
                      <a:solidFill>
                        <a:srgbClr val="FFFFFF"/>
                      </a:solidFill>
                      <a:prstDash val="solid"/>
                    </a:lnR>
                    <a:lnT w="19050">
                      <a:solidFill>
                        <a:srgbClr val="A5A5A5"/>
                      </a:solidFill>
                      <a:prstDash val="sysDash"/>
                    </a:lnT>
                    <a:lnB w="19050">
                      <a:solidFill>
                        <a:srgbClr val="A5A5A5"/>
                      </a:solidFill>
                      <a:prstDash val="sysDash"/>
                    </a:lnB>
                    <a:solidFill>
                      <a:srgbClr val="FF7C80"/>
                    </a:solidFill>
                  </a:tcPr>
                </a:tc>
                <a:tc vMerge="1">
                  <a:txBody>
                    <a:bodyPr/>
                    <a:lstStyle/>
                    <a:p>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A5A5A5"/>
                      </a:solidFill>
                      <a:prstDash val="sysDash"/>
                    </a:lnB>
                    <a:solidFill>
                      <a:srgbClr val="CAD6E9"/>
                    </a:solidFill>
                  </a:tcPr>
                </a:tc>
                <a:tc vMerge="1">
                  <a:txBody>
                    <a:bodyPr/>
                    <a:lstStyle/>
                    <a:p>
                      <a:endParaRPr/>
                    </a:p>
                  </a:txBody>
                  <a:tcPr marL="0" marR="0" marT="0" marB="0">
                    <a:lnL w="19050">
                      <a:solidFill>
                        <a:srgbClr val="A5A5A5"/>
                      </a:solidFill>
                      <a:prstDash val="sysDash"/>
                    </a:lnL>
                    <a:lnR w="19050">
                      <a:solidFill>
                        <a:srgbClr val="FFFFFF"/>
                      </a:solidFill>
                      <a:prstDash val="solid"/>
                    </a:lnR>
                    <a:lnT w="57150">
                      <a:solidFill>
                        <a:srgbClr val="FFFFFF"/>
                      </a:solidFill>
                      <a:prstDash val="solid"/>
                    </a:lnT>
                    <a:lnB w="19050">
                      <a:solidFill>
                        <a:srgbClr val="A5A5A5"/>
                      </a:solidFill>
                      <a:prstDash val="sysDash"/>
                    </a:lnB>
                    <a:solidFill>
                      <a:srgbClr val="CAD6E9"/>
                    </a:solidFill>
                  </a:tcPr>
                </a:tc>
                <a:tc gridSpan="2">
                  <a:txBody>
                    <a:bodyPr/>
                    <a:lstStyle/>
                    <a:p>
                      <a:pPr marR="30480">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B w="19050">
                      <a:solidFill>
                        <a:srgbClr val="FFFFFF"/>
                      </a:solidFill>
                      <a:prstDash val="solid"/>
                    </a:lnB>
                    <a:solidFill>
                      <a:srgbClr val="ED561B"/>
                    </a:solidFill>
                  </a:tcPr>
                </a:tc>
                <a:tc hMerge="1">
                  <a:txBody>
                    <a:bodyPr/>
                    <a:lstStyle/>
                    <a:p>
                      <a:endParaRPr/>
                    </a:p>
                  </a:txBody>
                  <a:tcPr marL="0" marR="0" marT="0" marB="0"/>
                </a:tc>
                <a:tc gridSpan="2">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B w="19050">
                      <a:solidFill>
                        <a:srgbClr val="A5A5A5"/>
                      </a:solidFill>
                      <a:prstDash val="sysDash"/>
                    </a:lnB>
                    <a:solidFill>
                      <a:srgbClr val="ED561B"/>
                    </a:solidFill>
                  </a:tcPr>
                </a:tc>
                <a:tc hMerge="1">
                  <a:txBody>
                    <a:bodyPr/>
                    <a:lstStyle/>
                    <a:p>
                      <a:endParaRPr/>
                    </a:p>
                  </a:txBody>
                  <a:tcPr marL="0" marR="0" marT="0" marB="0"/>
                </a:tc>
                <a:extLst>
                  <a:ext uri="{0D108BD9-81ED-4DB2-BD59-A6C34878D82A}">
                    <a16:rowId xmlns:a16="http://schemas.microsoft.com/office/drawing/2014/main" val="10003"/>
                  </a:ext>
                </a:extLst>
              </a:tr>
              <a:tr h="581025">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A5A5A5"/>
                      </a:solidFill>
                      <a:prstDash val="sysDash"/>
                    </a:lnT>
                    <a:lnB w="19050">
                      <a:solidFill>
                        <a:srgbClr val="A5A5A5"/>
                      </a:solidFill>
                      <a:prstDash val="sysDash"/>
                    </a:lnB>
                    <a:solidFill>
                      <a:srgbClr val="FF7C80"/>
                    </a:solidFill>
                  </a:tcPr>
                </a:tc>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FFFFFF"/>
                      </a:solidFill>
                      <a:prstDash val="solid"/>
                    </a:lnB>
                    <a:solidFill>
                      <a:srgbClr val="E6ECF4"/>
                    </a:solidFill>
                  </a:tcPr>
                </a:tc>
                <a:tc>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A5A5A5"/>
                      </a:solidFill>
                      <a:prstDash val="sysDash"/>
                    </a:lnT>
                    <a:lnB w="19050">
                      <a:solidFill>
                        <a:srgbClr val="A5A5A5"/>
                      </a:solidFill>
                      <a:prstDash val="sysDash"/>
                    </a:lnB>
                    <a:solidFill>
                      <a:srgbClr val="E6ECF4"/>
                    </a:solidFill>
                  </a:tcPr>
                </a:tc>
                <a:tc gridSpan="2">
                  <a:txBody>
                    <a:bodyPr/>
                    <a:lstStyle/>
                    <a:p>
                      <a:pPr marR="30480">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T w="19050">
                      <a:solidFill>
                        <a:srgbClr val="FFFFFF"/>
                      </a:solidFill>
                      <a:prstDash val="solid"/>
                    </a:lnT>
                    <a:lnB w="19050">
                      <a:solidFill>
                        <a:srgbClr val="A5A5A5"/>
                      </a:solidFill>
                      <a:prstDash val="sysDash"/>
                    </a:lnB>
                    <a:solidFill>
                      <a:srgbClr val="E6ECF4"/>
                    </a:solidFill>
                  </a:tcPr>
                </a:tc>
                <a:tc hMerge="1">
                  <a:txBody>
                    <a:bodyPr/>
                    <a:lstStyle/>
                    <a:p>
                      <a:endParaRPr/>
                    </a:p>
                  </a:txBody>
                  <a:tcPr marL="0" marR="0" marT="0" marB="0"/>
                </a:tc>
                <a:tc gridSpan="2">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A5A5A5"/>
                      </a:solidFill>
                      <a:prstDash val="sysDash"/>
                    </a:lnT>
                    <a:lnB w="19050">
                      <a:solidFill>
                        <a:srgbClr val="FFFFFF"/>
                      </a:solidFill>
                      <a:prstDash val="solid"/>
                    </a:lnB>
                    <a:solidFill>
                      <a:srgbClr val="ED561B"/>
                    </a:solidFill>
                  </a:tcPr>
                </a:tc>
                <a:tc hMerge="1">
                  <a:txBody>
                    <a:bodyPr/>
                    <a:lstStyle/>
                    <a:p>
                      <a:endParaRPr/>
                    </a:p>
                  </a:txBody>
                  <a:tcPr marL="0" marR="0" marT="0" marB="0"/>
                </a:tc>
                <a:extLst>
                  <a:ext uri="{0D108BD9-81ED-4DB2-BD59-A6C34878D82A}">
                    <a16:rowId xmlns:a16="http://schemas.microsoft.com/office/drawing/2014/main" val="10004"/>
                  </a:ext>
                </a:extLst>
              </a:tr>
              <a:tr h="581025">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A5A5A5"/>
                      </a:solidFill>
                      <a:prstDash val="sysDash"/>
                    </a:lnB>
                    <a:solidFill>
                      <a:srgbClr val="FF7C80"/>
                    </a:solidFill>
                  </a:tcPr>
                </a:tc>
                <a:tc>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T w="19050">
                      <a:solidFill>
                        <a:srgbClr val="FFFFFF"/>
                      </a:solidFill>
                      <a:prstDash val="solid"/>
                    </a:lnT>
                    <a:lnB w="19050">
                      <a:solidFill>
                        <a:srgbClr val="A5A5A5"/>
                      </a:solidFill>
                      <a:prstDash val="sysDash"/>
                    </a:lnB>
                    <a:solidFill>
                      <a:srgbClr val="FF7C80"/>
                    </a:solidFill>
                  </a:tcPr>
                </a:tc>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FFFFFF"/>
                      </a:solidFill>
                      <a:prstDash val="solid"/>
                    </a:lnB>
                    <a:solidFill>
                      <a:srgbClr val="CAD6E9"/>
                    </a:solidFill>
                  </a:tcPr>
                </a:tc>
                <a:tc gridSpan="2">
                  <a:txBody>
                    <a:bodyPr/>
                    <a:lstStyle/>
                    <a:p>
                      <a:pPr marR="30480">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A5A5A5"/>
                      </a:solidFill>
                      <a:prstDash val="sysDash"/>
                    </a:lnT>
                    <a:lnB w="19050">
                      <a:solidFill>
                        <a:srgbClr val="FFFFFF"/>
                      </a:solidFill>
                      <a:prstDash val="solid"/>
                    </a:lnB>
                    <a:solidFill>
                      <a:srgbClr val="CAD6E9"/>
                    </a:solidFill>
                  </a:tcPr>
                </a:tc>
                <a:tc hMerge="1">
                  <a:txBody>
                    <a:bodyPr/>
                    <a:lstStyle/>
                    <a:p>
                      <a:endParaRPr/>
                    </a:p>
                  </a:txBody>
                  <a:tcPr marL="0" marR="0" marT="0" marB="0"/>
                </a:tc>
                <a:tc gridSpan="2">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FFFFFF"/>
                      </a:solidFill>
                      <a:prstDash val="solid"/>
                    </a:lnR>
                    <a:lnT w="19050">
                      <a:solidFill>
                        <a:srgbClr val="FFFFFF"/>
                      </a:solidFill>
                      <a:prstDash val="solid"/>
                    </a:lnT>
                    <a:lnB w="19050">
                      <a:solidFill>
                        <a:srgbClr val="FFFFFF"/>
                      </a:solidFill>
                      <a:prstDash val="solid"/>
                    </a:lnB>
                    <a:solidFill>
                      <a:srgbClr val="CAD6E9"/>
                    </a:solidFill>
                  </a:tcPr>
                </a:tc>
                <a:tc hMerge="1">
                  <a:txBody>
                    <a:bodyPr/>
                    <a:lstStyle/>
                    <a:p>
                      <a:endParaRPr/>
                    </a:p>
                  </a:txBody>
                  <a:tcPr marL="0" marR="0" marT="0" marB="0"/>
                </a:tc>
                <a:extLst>
                  <a:ext uri="{0D108BD9-81ED-4DB2-BD59-A6C34878D82A}">
                    <a16:rowId xmlns:a16="http://schemas.microsoft.com/office/drawing/2014/main" val="10005"/>
                  </a:ext>
                </a:extLst>
              </a:tr>
              <a:tr h="581025">
                <a:tc>
                  <a:txBody>
                    <a:bodyPr/>
                    <a:lstStyle/>
                    <a:p>
                      <a:pPr>
                        <a:lnSpc>
                          <a:spcPct val="100000"/>
                        </a:lnSpc>
                      </a:pPr>
                      <a:endParaRPr sz="1200">
                        <a:latin typeface="Times New Roman"/>
                        <a:cs typeface="Times New Roman"/>
                      </a:endParaRPr>
                    </a:p>
                  </a:txBody>
                  <a:tcPr marL="0" marR="0" marT="0" marB="0">
                    <a:lnL w="19050">
                      <a:solidFill>
                        <a:srgbClr val="FFFFFF"/>
                      </a:solidFill>
                      <a:prstDash val="solid"/>
                    </a:lnL>
                    <a:lnR w="19050">
                      <a:solidFill>
                        <a:srgbClr val="A5A5A5"/>
                      </a:solidFill>
                      <a:prstDash val="sysDash"/>
                    </a:lnR>
                    <a:lnT w="19050">
                      <a:solidFill>
                        <a:srgbClr val="A5A5A5"/>
                      </a:solidFill>
                      <a:prstDash val="sysDash"/>
                    </a:lnT>
                    <a:lnB w="19050">
                      <a:solidFill>
                        <a:srgbClr val="FFFFFF"/>
                      </a:solidFill>
                      <a:prstDash val="solid"/>
                    </a:lnB>
                    <a:solidFill>
                      <a:srgbClr val="FF7C80"/>
                    </a:solidFill>
                  </a:tcPr>
                </a:tc>
                <a:tc>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A5A5A5"/>
                      </a:solidFill>
                      <a:prstDash val="sysDash"/>
                    </a:lnT>
                    <a:lnB w="19050">
                      <a:solidFill>
                        <a:srgbClr val="FFFFFF"/>
                      </a:solidFill>
                      <a:prstDash val="solid"/>
                    </a:lnB>
                    <a:solidFill>
                      <a:srgbClr val="FF7C80"/>
                    </a:solidFill>
                  </a:tcPr>
                </a:tc>
                <a:tc>
                  <a:txBody>
                    <a:bodyPr/>
                    <a:lstStyle/>
                    <a:p>
                      <a:pPr>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FFFFFF"/>
                      </a:solidFill>
                      <a:prstDash val="solid"/>
                    </a:lnT>
                    <a:lnB w="19050">
                      <a:solidFill>
                        <a:srgbClr val="FFFFFF"/>
                      </a:solidFill>
                      <a:prstDash val="solid"/>
                    </a:lnB>
                    <a:solidFill>
                      <a:srgbClr val="FF7C80"/>
                    </a:solidFill>
                  </a:tcPr>
                </a:tc>
                <a:tc gridSpan="2">
                  <a:txBody>
                    <a:bodyPr/>
                    <a:lstStyle/>
                    <a:p>
                      <a:pPr marR="30480">
                        <a:lnSpc>
                          <a:spcPct val="100000"/>
                        </a:lnSpc>
                      </a:pPr>
                      <a:endParaRPr sz="1200">
                        <a:latin typeface="Times New Roman"/>
                        <a:cs typeface="Times New Roman"/>
                      </a:endParaRPr>
                    </a:p>
                  </a:txBody>
                  <a:tcPr marL="0" marR="0" marT="0" marB="0">
                    <a:lnL w="19050">
                      <a:solidFill>
                        <a:srgbClr val="A5A5A5"/>
                      </a:solidFill>
                      <a:prstDash val="sysDash"/>
                    </a:lnL>
                    <a:lnR w="19050">
                      <a:solidFill>
                        <a:srgbClr val="A5A5A5"/>
                      </a:solidFill>
                      <a:prstDash val="sysDash"/>
                    </a:lnR>
                    <a:lnT w="19050">
                      <a:solidFill>
                        <a:srgbClr val="FFFFFF"/>
                      </a:solidFill>
                      <a:prstDash val="solid"/>
                    </a:lnT>
                    <a:lnB w="19050">
                      <a:solidFill>
                        <a:srgbClr val="FFFFFF"/>
                      </a:solidFill>
                      <a:prstDash val="solid"/>
                    </a:lnB>
                    <a:solidFill>
                      <a:srgbClr val="FF7C80"/>
                    </a:solidFill>
                  </a:tcPr>
                </a:tc>
                <a:tc hMerge="1">
                  <a:txBody>
                    <a:bodyPr/>
                    <a:lstStyle/>
                    <a:p>
                      <a:endParaRPr/>
                    </a:p>
                  </a:txBody>
                  <a:tcPr marL="0" marR="0" marT="0" marB="0"/>
                </a:tc>
                <a:tc gridSpan="2">
                  <a:txBody>
                    <a:bodyPr/>
                    <a:lstStyle/>
                    <a:p>
                      <a:pPr>
                        <a:lnSpc>
                          <a:spcPct val="100000"/>
                        </a:lnSpc>
                      </a:pPr>
                      <a:endParaRPr sz="1200" dirty="0">
                        <a:latin typeface="Times New Roman"/>
                        <a:cs typeface="Times New Roman"/>
                      </a:endParaRPr>
                    </a:p>
                  </a:txBody>
                  <a:tcPr marL="0" marR="0" marT="0" marB="0">
                    <a:lnL w="19050">
                      <a:solidFill>
                        <a:srgbClr val="A5A5A5"/>
                      </a:solidFill>
                      <a:prstDash val="sysDash"/>
                    </a:lnL>
                    <a:lnR w="19050">
                      <a:solidFill>
                        <a:srgbClr val="FFFFFF"/>
                      </a:solidFill>
                      <a:prstDash val="solid"/>
                    </a:lnR>
                    <a:lnT w="19050">
                      <a:solidFill>
                        <a:srgbClr val="FFFFFF"/>
                      </a:solidFill>
                      <a:prstDash val="solid"/>
                    </a:lnT>
                    <a:lnB w="19050">
                      <a:solidFill>
                        <a:srgbClr val="FFFFFF"/>
                      </a:solidFill>
                      <a:prstDash val="solid"/>
                    </a:lnB>
                    <a:solidFill>
                      <a:srgbClr val="FF7C80"/>
                    </a:solidFill>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8" name="object 8"/>
          <p:cNvSpPr txBox="1"/>
          <p:nvPr/>
        </p:nvSpPr>
        <p:spPr>
          <a:xfrm>
            <a:off x="5434603" y="1702308"/>
            <a:ext cx="69596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1BAFE"/>
                </a:solidFill>
                <a:latin typeface="Arial"/>
                <a:cs typeface="Arial"/>
              </a:rPr>
              <a:t>Very</a:t>
            </a:r>
            <a:r>
              <a:rPr sz="800" spc="35" dirty="0">
                <a:solidFill>
                  <a:srgbClr val="41BAFE"/>
                </a:solidFill>
                <a:latin typeface="Arial"/>
                <a:cs typeface="Arial"/>
              </a:rPr>
              <a:t> </a:t>
            </a:r>
            <a:r>
              <a:rPr sz="800" dirty="0">
                <a:solidFill>
                  <a:srgbClr val="41BAFE"/>
                </a:solidFill>
                <a:latin typeface="Arial"/>
                <a:cs typeface="Arial"/>
              </a:rPr>
              <a:t>Low</a:t>
            </a:r>
            <a:r>
              <a:rPr sz="800" spc="60" dirty="0">
                <a:solidFill>
                  <a:srgbClr val="41BAFE"/>
                </a:solidFill>
                <a:latin typeface="Arial"/>
                <a:cs typeface="Arial"/>
              </a:rPr>
              <a:t> </a:t>
            </a:r>
            <a:r>
              <a:rPr sz="800" spc="-20" dirty="0">
                <a:solidFill>
                  <a:srgbClr val="41BAFE"/>
                </a:solidFill>
                <a:latin typeface="Arial"/>
                <a:cs typeface="Arial"/>
              </a:rPr>
              <a:t>Risk</a:t>
            </a:r>
            <a:endParaRPr sz="800">
              <a:latin typeface="Arial"/>
              <a:cs typeface="Arial"/>
            </a:endParaRPr>
          </a:p>
        </p:txBody>
      </p:sp>
      <p:sp>
        <p:nvSpPr>
          <p:cNvPr id="9" name="object 9"/>
          <p:cNvSpPr txBox="1"/>
          <p:nvPr/>
        </p:nvSpPr>
        <p:spPr>
          <a:xfrm>
            <a:off x="5556822" y="2293620"/>
            <a:ext cx="45085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1BAFE"/>
                </a:solidFill>
                <a:latin typeface="Arial"/>
                <a:cs typeface="Arial"/>
              </a:rPr>
              <a:t>Low</a:t>
            </a:r>
            <a:r>
              <a:rPr sz="800" spc="55" dirty="0">
                <a:solidFill>
                  <a:srgbClr val="41BAFE"/>
                </a:solidFill>
                <a:latin typeface="Arial"/>
                <a:cs typeface="Arial"/>
              </a:rPr>
              <a:t> </a:t>
            </a:r>
            <a:r>
              <a:rPr sz="800" spc="-20" dirty="0">
                <a:solidFill>
                  <a:srgbClr val="41BAFE"/>
                </a:solidFill>
                <a:latin typeface="Arial"/>
                <a:cs typeface="Arial"/>
              </a:rPr>
              <a:t>Risk</a:t>
            </a:r>
            <a:endParaRPr sz="800">
              <a:latin typeface="Arial"/>
              <a:cs typeface="Arial"/>
            </a:endParaRPr>
          </a:p>
        </p:txBody>
      </p:sp>
      <p:sp>
        <p:nvSpPr>
          <p:cNvPr id="10" name="object 10"/>
          <p:cNvSpPr txBox="1"/>
          <p:nvPr/>
        </p:nvSpPr>
        <p:spPr>
          <a:xfrm>
            <a:off x="5453378" y="2863595"/>
            <a:ext cx="63246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1BAFE"/>
                </a:solidFill>
                <a:latin typeface="Arial"/>
                <a:cs typeface="Arial"/>
              </a:rPr>
              <a:t>Medium</a:t>
            </a:r>
            <a:r>
              <a:rPr sz="800" spc="90" dirty="0">
                <a:solidFill>
                  <a:srgbClr val="41BAFE"/>
                </a:solidFill>
                <a:latin typeface="Arial"/>
                <a:cs typeface="Arial"/>
              </a:rPr>
              <a:t> </a:t>
            </a:r>
            <a:r>
              <a:rPr sz="800" spc="-20" dirty="0">
                <a:solidFill>
                  <a:srgbClr val="41BAFE"/>
                </a:solidFill>
                <a:latin typeface="Arial"/>
                <a:cs typeface="Arial"/>
              </a:rPr>
              <a:t>Risk</a:t>
            </a:r>
            <a:endParaRPr sz="800">
              <a:latin typeface="Arial"/>
              <a:cs typeface="Arial"/>
            </a:endParaRPr>
          </a:p>
        </p:txBody>
      </p:sp>
      <p:sp>
        <p:nvSpPr>
          <p:cNvPr id="11" name="object 11"/>
          <p:cNvSpPr txBox="1"/>
          <p:nvPr/>
        </p:nvSpPr>
        <p:spPr>
          <a:xfrm>
            <a:off x="5531960" y="3442716"/>
            <a:ext cx="47498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1BAFE"/>
                </a:solidFill>
                <a:latin typeface="Arial"/>
                <a:cs typeface="Arial"/>
              </a:rPr>
              <a:t>High</a:t>
            </a:r>
            <a:r>
              <a:rPr sz="800" spc="60" dirty="0">
                <a:solidFill>
                  <a:srgbClr val="41BAFE"/>
                </a:solidFill>
                <a:latin typeface="Arial"/>
                <a:cs typeface="Arial"/>
              </a:rPr>
              <a:t> </a:t>
            </a:r>
            <a:r>
              <a:rPr sz="800" spc="-20" dirty="0">
                <a:solidFill>
                  <a:srgbClr val="41BAFE"/>
                </a:solidFill>
                <a:latin typeface="Arial"/>
                <a:cs typeface="Arial"/>
              </a:rPr>
              <a:t>Risk</a:t>
            </a:r>
            <a:endParaRPr sz="800">
              <a:latin typeface="Arial"/>
              <a:cs typeface="Arial"/>
            </a:endParaRPr>
          </a:p>
        </p:txBody>
      </p:sp>
      <p:sp>
        <p:nvSpPr>
          <p:cNvPr id="12" name="object 12"/>
          <p:cNvSpPr txBox="1"/>
          <p:nvPr/>
        </p:nvSpPr>
        <p:spPr>
          <a:xfrm>
            <a:off x="5389570" y="4018788"/>
            <a:ext cx="719455"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41BAFE"/>
                </a:solidFill>
                <a:latin typeface="Arial"/>
                <a:cs typeface="Arial"/>
              </a:rPr>
              <a:t>Very</a:t>
            </a:r>
            <a:r>
              <a:rPr sz="800" spc="40" dirty="0">
                <a:solidFill>
                  <a:srgbClr val="41BAFE"/>
                </a:solidFill>
                <a:latin typeface="Arial"/>
                <a:cs typeface="Arial"/>
              </a:rPr>
              <a:t> </a:t>
            </a:r>
            <a:r>
              <a:rPr sz="800" dirty="0">
                <a:solidFill>
                  <a:srgbClr val="41BAFE"/>
                </a:solidFill>
                <a:latin typeface="Arial"/>
                <a:cs typeface="Arial"/>
              </a:rPr>
              <a:t>High</a:t>
            </a:r>
            <a:r>
              <a:rPr sz="800" spc="60" dirty="0">
                <a:solidFill>
                  <a:srgbClr val="41BAFE"/>
                </a:solidFill>
                <a:latin typeface="Arial"/>
                <a:cs typeface="Arial"/>
              </a:rPr>
              <a:t> </a:t>
            </a:r>
            <a:r>
              <a:rPr sz="800" spc="-20" dirty="0">
                <a:solidFill>
                  <a:srgbClr val="41BAFE"/>
                </a:solidFill>
                <a:latin typeface="Arial"/>
                <a:cs typeface="Arial"/>
              </a:rPr>
              <a:t>Risk</a:t>
            </a:r>
            <a:endParaRPr sz="800">
              <a:latin typeface="Arial"/>
              <a:cs typeface="Arial"/>
            </a:endParaRPr>
          </a:p>
        </p:txBody>
      </p:sp>
      <p:sp>
        <p:nvSpPr>
          <p:cNvPr id="13" name="object 13"/>
          <p:cNvSpPr/>
          <p:nvPr/>
        </p:nvSpPr>
        <p:spPr>
          <a:xfrm>
            <a:off x="5285149" y="1514459"/>
            <a:ext cx="114300" cy="2925445"/>
          </a:xfrm>
          <a:custGeom>
            <a:avLst/>
            <a:gdLst/>
            <a:ahLst/>
            <a:cxnLst/>
            <a:rect l="l" t="t" r="r" b="b"/>
            <a:pathLst>
              <a:path w="114300" h="2925445">
                <a:moveTo>
                  <a:pt x="76200" y="95251"/>
                </a:moveTo>
                <a:lnTo>
                  <a:pt x="38100" y="95251"/>
                </a:lnTo>
                <a:lnTo>
                  <a:pt x="38101" y="2925000"/>
                </a:lnTo>
                <a:lnTo>
                  <a:pt x="76201" y="2925000"/>
                </a:lnTo>
                <a:lnTo>
                  <a:pt x="76200" y="95251"/>
                </a:lnTo>
                <a:close/>
              </a:path>
              <a:path w="114300" h="2925445">
                <a:moveTo>
                  <a:pt x="57150" y="0"/>
                </a:moveTo>
                <a:lnTo>
                  <a:pt x="0" y="114300"/>
                </a:lnTo>
                <a:lnTo>
                  <a:pt x="38100" y="114300"/>
                </a:lnTo>
                <a:lnTo>
                  <a:pt x="38100" y="95251"/>
                </a:lnTo>
                <a:lnTo>
                  <a:pt x="104775" y="95251"/>
                </a:lnTo>
                <a:lnTo>
                  <a:pt x="57150" y="0"/>
                </a:lnTo>
                <a:close/>
              </a:path>
              <a:path w="114300" h="2925445">
                <a:moveTo>
                  <a:pt x="104775" y="95251"/>
                </a:moveTo>
                <a:lnTo>
                  <a:pt x="76200" y="95251"/>
                </a:lnTo>
                <a:lnTo>
                  <a:pt x="76200" y="114300"/>
                </a:lnTo>
                <a:lnTo>
                  <a:pt x="114300" y="114300"/>
                </a:lnTo>
                <a:lnTo>
                  <a:pt x="104775" y="95251"/>
                </a:lnTo>
                <a:close/>
              </a:path>
            </a:pathLst>
          </a:custGeom>
          <a:solidFill>
            <a:srgbClr val="058DC7"/>
          </a:solidFill>
        </p:spPr>
        <p:txBody>
          <a:bodyPr wrap="square" lIns="0" tIns="0" rIns="0" bIns="0" rtlCol="0"/>
          <a:lstStyle/>
          <a:p>
            <a:endParaRPr/>
          </a:p>
        </p:txBody>
      </p:sp>
      <p:sp>
        <p:nvSpPr>
          <p:cNvPr id="14" name="object 14"/>
          <p:cNvSpPr txBox="1"/>
          <p:nvPr/>
        </p:nvSpPr>
        <p:spPr>
          <a:xfrm>
            <a:off x="5044399" y="1967842"/>
            <a:ext cx="238760" cy="2117090"/>
          </a:xfrm>
          <a:prstGeom prst="rect">
            <a:avLst/>
          </a:prstGeom>
        </p:spPr>
        <p:txBody>
          <a:bodyPr vert="vert270" wrap="square" lIns="0" tIns="0" rIns="0" bIns="0" rtlCol="0">
            <a:spAutoFit/>
          </a:bodyPr>
          <a:lstStyle/>
          <a:p>
            <a:pPr marL="12700">
              <a:lnSpc>
                <a:spcPts val="1760"/>
              </a:lnSpc>
            </a:pPr>
            <a:r>
              <a:rPr sz="1500" b="1" dirty="0">
                <a:solidFill>
                  <a:srgbClr val="007CC2"/>
                </a:solidFill>
                <a:latin typeface="Arial"/>
                <a:cs typeface="Arial"/>
              </a:rPr>
              <a:t>Operation</a:t>
            </a:r>
            <a:r>
              <a:rPr sz="1500" b="1" spc="-30" dirty="0">
                <a:solidFill>
                  <a:srgbClr val="007CC2"/>
                </a:solidFill>
                <a:latin typeface="Arial"/>
                <a:cs typeface="Arial"/>
              </a:rPr>
              <a:t> </a:t>
            </a:r>
            <a:r>
              <a:rPr sz="1500" b="1" spc="-10" dirty="0">
                <a:solidFill>
                  <a:srgbClr val="007CC2"/>
                </a:solidFill>
                <a:latin typeface="Arial"/>
                <a:cs typeface="Arial"/>
              </a:rPr>
              <a:t>Vulnerability</a:t>
            </a:r>
            <a:endParaRPr sz="1500">
              <a:latin typeface="Arial"/>
              <a:cs typeface="Arial"/>
            </a:endParaRPr>
          </a:p>
        </p:txBody>
      </p:sp>
      <p:sp>
        <p:nvSpPr>
          <p:cNvPr id="15" name="object 15"/>
          <p:cNvSpPr/>
          <p:nvPr/>
        </p:nvSpPr>
        <p:spPr>
          <a:xfrm>
            <a:off x="6131888" y="4629317"/>
            <a:ext cx="2838450" cy="114300"/>
          </a:xfrm>
          <a:custGeom>
            <a:avLst/>
            <a:gdLst/>
            <a:ahLst/>
            <a:cxnLst/>
            <a:rect l="l" t="t" r="r" b="b"/>
            <a:pathLst>
              <a:path w="2838450" h="114300">
                <a:moveTo>
                  <a:pt x="2724000" y="76199"/>
                </a:moveTo>
                <a:lnTo>
                  <a:pt x="2724000" y="114300"/>
                </a:lnTo>
                <a:lnTo>
                  <a:pt x="2800200" y="76200"/>
                </a:lnTo>
                <a:lnTo>
                  <a:pt x="2724000" y="76199"/>
                </a:lnTo>
                <a:close/>
              </a:path>
              <a:path w="2838450" h="114300">
                <a:moveTo>
                  <a:pt x="2724000" y="38099"/>
                </a:moveTo>
                <a:lnTo>
                  <a:pt x="2724000" y="76199"/>
                </a:lnTo>
                <a:lnTo>
                  <a:pt x="2743048" y="76200"/>
                </a:lnTo>
                <a:lnTo>
                  <a:pt x="2743048" y="38100"/>
                </a:lnTo>
                <a:lnTo>
                  <a:pt x="2724000" y="38099"/>
                </a:lnTo>
                <a:close/>
              </a:path>
              <a:path w="2838450" h="114300">
                <a:moveTo>
                  <a:pt x="2724000" y="0"/>
                </a:moveTo>
                <a:lnTo>
                  <a:pt x="2724000" y="38099"/>
                </a:lnTo>
                <a:lnTo>
                  <a:pt x="2743048" y="38100"/>
                </a:lnTo>
                <a:lnTo>
                  <a:pt x="2743048" y="76200"/>
                </a:lnTo>
                <a:lnTo>
                  <a:pt x="2800201" y="76199"/>
                </a:lnTo>
                <a:lnTo>
                  <a:pt x="2838300" y="57150"/>
                </a:lnTo>
                <a:lnTo>
                  <a:pt x="2724000" y="0"/>
                </a:lnTo>
                <a:close/>
              </a:path>
              <a:path w="2838450" h="114300">
                <a:moveTo>
                  <a:pt x="0" y="38099"/>
                </a:moveTo>
                <a:lnTo>
                  <a:pt x="0" y="76199"/>
                </a:lnTo>
                <a:lnTo>
                  <a:pt x="2724000" y="76199"/>
                </a:lnTo>
                <a:lnTo>
                  <a:pt x="2724000" y="38099"/>
                </a:lnTo>
                <a:lnTo>
                  <a:pt x="0" y="38099"/>
                </a:lnTo>
                <a:close/>
              </a:path>
            </a:pathLst>
          </a:custGeom>
          <a:solidFill>
            <a:srgbClr val="058DC7"/>
          </a:solidFill>
        </p:spPr>
        <p:txBody>
          <a:bodyPr wrap="square" lIns="0" tIns="0" rIns="0" bIns="0" rtlCol="0"/>
          <a:lstStyle/>
          <a:p>
            <a:endParaRPr/>
          </a:p>
        </p:txBody>
      </p:sp>
      <p:sp>
        <p:nvSpPr>
          <p:cNvPr id="16" name="object 16"/>
          <p:cNvSpPr txBox="1"/>
          <p:nvPr/>
        </p:nvSpPr>
        <p:spPr>
          <a:xfrm>
            <a:off x="6180623" y="4399246"/>
            <a:ext cx="2625725" cy="553085"/>
          </a:xfrm>
          <a:prstGeom prst="rect">
            <a:avLst/>
          </a:prstGeom>
        </p:spPr>
        <p:txBody>
          <a:bodyPr vert="horz" wrap="square" lIns="0" tIns="74295" rIns="0" bIns="0" rtlCol="0">
            <a:spAutoFit/>
          </a:bodyPr>
          <a:lstStyle/>
          <a:p>
            <a:pPr marL="12700">
              <a:lnSpc>
                <a:spcPct val="100000"/>
              </a:lnSpc>
              <a:spcBef>
                <a:spcPts val="585"/>
              </a:spcBef>
              <a:tabLst>
                <a:tab pos="679450" algn="l"/>
                <a:tab pos="1242060" algn="l"/>
                <a:tab pos="1809114" algn="l"/>
                <a:tab pos="2421255" algn="l"/>
              </a:tabLst>
            </a:pPr>
            <a:r>
              <a:rPr sz="800" spc="-10" dirty="0">
                <a:solidFill>
                  <a:srgbClr val="FF0000"/>
                </a:solidFill>
                <a:latin typeface="Arial"/>
                <a:cs typeface="Arial"/>
              </a:rPr>
              <a:t>Challenged</a:t>
            </a:r>
            <a:r>
              <a:rPr sz="800" dirty="0">
                <a:solidFill>
                  <a:srgbClr val="FF0000"/>
                </a:solidFill>
                <a:latin typeface="Arial"/>
                <a:cs typeface="Arial"/>
              </a:rPr>
              <a:t>	</a:t>
            </a:r>
            <a:r>
              <a:rPr sz="800" spc="-10" dirty="0">
                <a:solidFill>
                  <a:srgbClr val="D28424"/>
                </a:solidFill>
                <a:latin typeface="Arial"/>
                <a:cs typeface="Arial"/>
              </a:rPr>
              <a:t>Exposed</a:t>
            </a:r>
            <a:r>
              <a:rPr sz="800" dirty="0">
                <a:solidFill>
                  <a:srgbClr val="D28424"/>
                </a:solidFill>
                <a:latin typeface="Arial"/>
                <a:cs typeface="Arial"/>
              </a:rPr>
              <a:t>	</a:t>
            </a:r>
            <a:r>
              <a:rPr sz="800" spc="-10" dirty="0">
                <a:solidFill>
                  <a:srgbClr val="737A73"/>
                </a:solidFill>
                <a:latin typeface="Arial"/>
                <a:cs typeface="Arial"/>
              </a:rPr>
              <a:t>Neutral</a:t>
            </a:r>
            <a:r>
              <a:rPr sz="800" dirty="0">
                <a:solidFill>
                  <a:srgbClr val="737A73"/>
                </a:solidFill>
                <a:latin typeface="Arial"/>
                <a:cs typeface="Arial"/>
              </a:rPr>
              <a:t>	</a:t>
            </a:r>
            <a:r>
              <a:rPr sz="800" spc="-10" dirty="0">
                <a:solidFill>
                  <a:srgbClr val="BDD03B"/>
                </a:solidFill>
                <a:latin typeface="Arial"/>
                <a:cs typeface="Arial"/>
              </a:rPr>
              <a:t>Aligned</a:t>
            </a:r>
            <a:r>
              <a:rPr sz="800" dirty="0">
                <a:solidFill>
                  <a:srgbClr val="BDD03B"/>
                </a:solidFill>
                <a:latin typeface="Arial"/>
                <a:cs typeface="Arial"/>
              </a:rPr>
              <a:t>	</a:t>
            </a:r>
            <a:r>
              <a:rPr sz="800" spc="-20" dirty="0">
                <a:solidFill>
                  <a:srgbClr val="00B050"/>
                </a:solidFill>
                <a:latin typeface="Arial"/>
                <a:cs typeface="Arial"/>
              </a:rPr>
              <a:t>Star</a:t>
            </a:r>
            <a:endParaRPr sz="800">
              <a:latin typeface="Arial"/>
              <a:cs typeface="Arial"/>
            </a:endParaRPr>
          </a:p>
          <a:p>
            <a:pPr>
              <a:lnSpc>
                <a:spcPct val="100000"/>
              </a:lnSpc>
              <a:spcBef>
                <a:spcPts val="40"/>
              </a:spcBef>
            </a:pPr>
            <a:endParaRPr sz="750">
              <a:latin typeface="Arial"/>
              <a:cs typeface="Arial"/>
            </a:endParaRPr>
          </a:p>
          <a:p>
            <a:pPr marL="680720">
              <a:lnSpc>
                <a:spcPct val="100000"/>
              </a:lnSpc>
              <a:spcBef>
                <a:spcPts val="5"/>
              </a:spcBef>
            </a:pPr>
            <a:r>
              <a:rPr sz="1500" b="1" dirty="0">
                <a:solidFill>
                  <a:srgbClr val="058DC7"/>
                </a:solidFill>
                <a:latin typeface="Arial"/>
                <a:cs typeface="Arial"/>
              </a:rPr>
              <a:t>Market</a:t>
            </a:r>
            <a:r>
              <a:rPr sz="1500" b="1" spc="-5" dirty="0">
                <a:solidFill>
                  <a:srgbClr val="058DC7"/>
                </a:solidFill>
                <a:latin typeface="Arial"/>
                <a:cs typeface="Arial"/>
              </a:rPr>
              <a:t> </a:t>
            </a:r>
            <a:r>
              <a:rPr sz="1500" b="1" spc="-10" dirty="0">
                <a:solidFill>
                  <a:srgbClr val="058DC7"/>
                </a:solidFill>
                <a:latin typeface="Arial"/>
                <a:cs typeface="Arial"/>
              </a:rPr>
              <a:t>Alignment</a:t>
            </a:r>
            <a:endParaRPr sz="1500">
              <a:latin typeface="Arial"/>
              <a:cs typeface="Arial"/>
            </a:endParaRPr>
          </a:p>
        </p:txBody>
      </p:sp>
      <p:sp>
        <p:nvSpPr>
          <p:cNvPr id="17" name="object 17"/>
          <p:cNvSpPr txBox="1"/>
          <p:nvPr/>
        </p:nvSpPr>
        <p:spPr>
          <a:xfrm>
            <a:off x="137574" y="2003585"/>
            <a:ext cx="333425" cy="860010"/>
          </a:xfrm>
          <a:prstGeom prst="rect">
            <a:avLst/>
          </a:prstGeom>
          <a:ln w="12700">
            <a:solidFill>
              <a:srgbClr val="058DC7"/>
            </a:solidFill>
          </a:ln>
        </p:spPr>
        <p:txBody>
          <a:bodyPr vert="vert270" wrap="square" lIns="0" tIns="40640" rIns="0" bIns="0" rtlCol="0">
            <a:spAutoFit/>
          </a:bodyPr>
          <a:lstStyle/>
          <a:p>
            <a:pPr marL="90805" marR="90170">
              <a:lnSpc>
                <a:spcPts val="1300"/>
              </a:lnSpc>
              <a:spcBef>
                <a:spcPts val="320"/>
              </a:spcBef>
            </a:pPr>
            <a:r>
              <a:rPr sz="1100" spc="-20" dirty="0">
                <a:latin typeface="Calibri"/>
                <a:cs typeface="Calibri"/>
              </a:rPr>
              <a:t>Custome</a:t>
            </a:r>
            <a:r>
              <a:rPr lang="en-US" sz="1100" spc="-20" dirty="0">
                <a:latin typeface="Calibri"/>
                <a:cs typeface="Calibri"/>
              </a:rPr>
              <a:t>r</a:t>
            </a:r>
            <a:r>
              <a:rPr sz="1100" spc="-20" dirty="0">
                <a:latin typeface="Calibri"/>
                <a:cs typeface="Calibri"/>
              </a:rPr>
              <a:t> </a:t>
            </a:r>
            <a:r>
              <a:rPr sz="1100" spc="-10" dirty="0">
                <a:latin typeface="Calibri"/>
                <a:cs typeface="Calibri"/>
              </a:rPr>
              <a:t>Centered</a:t>
            </a:r>
            <a:endParaRPr sz="1100" dirty="0">
              <a:latin typeface="Calibri"/>
              <a:cs typeface="Calibri"/>
            </a:endParaRPr>
          </a:p>
        </p:txBody>
      </p:sp>
      <p:sp>
        <p:nvSpPr>
          <p:cNvPr id="18" name="object 18"/>
          <p:cNvSpPr txBox="1"/>
          <p:nvPr/>
        </p:nvSpPr>
        <p:spPr>
          <a:xfrm>
            <a:off x="165769" y="3670034"/>
            <a:ext cx="333425" cy="860009"/>
          </a:xfrm>
          <a:prstGeom prst="rect">
            <a:avLst/>
          </a:prstGeom>
          <a:ln w="12700">
            <a:solidFill>
              <a:srgbClr val="058DC7"/>
            </a:solidFill>
          </a:ln>
        </p:spPr>
        <p:txBody>
          <a:bodyPr vert="vert270" wrap="square" lIns="0" tIns="40640" rIns="0" bIns="0" rtlCol="0">
            <a:spAutoFit/>
          </a:bodyPr>
          <a:lstStyle/>
          <a:p>
            <a:pPr marL="91440" marR="88900">
              <a:lnSpc>
                <a:spcPts val="1300"/>
              </a:lnSpc>
              <a:spcBef>
                <a:spcPts val="320"/>
              </a:spcBef>
            </a:pPr>
            <a:r>
              <a:rPr sz="1100" spc="-25" dirty="0">
                <a:latin typeface="Calibri"/>
                <a:cs typeface="Calibri"/>
              </a:rPr>
              <a:t>Company </a:t>
            </a:r>
            <a:r>
              <a:rPr sz="1100" spc="-10" dirty="0">
                <a:latin typeface="Calibri"/>
                <a:cs typeface="Calibri"/>
              </a:rPr>
              <a:t>Centered</a:t>
            </a:r>
            <a:endParaRPr sz="1100">
              <a:latin typeface="Calibri"/>
              <a:cs typeface="Calibri"/>
            </a:endParaRPr>
          </a:p>
        </p:txBody>
      </p:sp>
      <p:sp>
        <p:nvSpPr>
          <p:cNvPr id="20" name="object 10">
            <a:extLst>
              <a:ext uri="{FF2B5EF4-FFF2-40B4-BE49-F238E27FC236}">
                <a16:creationId xmlns:a16="http://schemas.microsoft.com/office/drawing/2014/main" id="{18305E90-5406-8644-AB16-0CEACDA8CED6}"/>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38</a:t>
            </a:fld>
            <a:endParaRPr spc="-25" dirty="0">
              <a:latin typeface="Stanley Regular" panose="02050506080406020003" pitchFamily="18" charset="77"/>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312160"/>
            <a:ext cx="6934200" cy="382156"/>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Integrated</a:t>
            </a:r>
            <a:r>
              <a:rPr sz="2400" b="1" spc="-30" dirty="0">
                <a:latin typeface="Arial"/>
                <a:cs typeface="Arial"/>
              </a:rPr>
              <a:t> </a:t>
            </a:r>
            <a:r>
              <a:rPr sz="2400" b="1" spc="-10" dirty="0">
                <a:latin typeface="Arial"/>
                <a:cs typeface="Arial"/>
              </a:rPr>
              <a:t>Idea-to-</a:t>
            </a:r>
            <a:r>
              <a:rPr sz="2400" b="1" dirty="0">
                <a:latin typeface="Arial"/>
                <a:cs typeface="Arial"/>
              </a:rPr>
              <a:t>Launch</a:t>
            </a:r>
            <a:r>
              <a:rPr sz="2400" b="1" spc="-25" dirty="0">
                <a:latin typeface="Arial"/>
                <a:cs typeface="Arial"/>
              </a:rPr>
              <a:t> </a:t>
            </a:r>
            <a:r>
              <a:rPr sz="2400" b="1" dirty="0">
                <a:latin typeface="Arial"/>
                <a:cs typeface="Arial"/>
              </a:rPr>
              <a:t>Innovation</a:t>
            </a:r>
            <a:r>
              <a:rPr sz="2400" b="1" spc="-25" dirty="0">
                <a:latin typeface="Arial"/>
                <a:cs typeface="Arial"/>
              </a:rPr>
              <a:t> </a:t>
            </a:r>
            <a:r>
              <a:rPr sz="2400" b="1" spc="-10" dirty="0">
                <a:latin typeface="Arial"/>
                <a:cs typeface="Arial"/>
              </a:rPr>
              <a:t>Process</a:t>
            </a:r>
            <a:endParaRPr sz="2400" b="1" dirty="0">
              <a:latin typeface="Arial"/>
              <a:cs typeface="Arial"/>
            </a:endParaRPr>
          </a:p>
        </p:txBody>
      </p:sp>
      <p:grpSp>
        <p:nvGrpSpPr>
          <p:cNvPr id="3" name="object 3"/>
          <p:cNvGrpSpPr/>
          <p:nvPr/>
        </p:nvGrpSpPr>
        <p:grpSpPr>
          <a:xfrm>
            <a:off x="966414" y="955992"/>
            <a:ext cx="7211695" cy="3690620"/>
            <a:chOff x="966414" y="955992"/>
            <a:chExt cx="7211695" cy="3690620"/>
          </a:xfrm>
        </p:grpSpPr>
        <p:pic>
          <p:nvPicPr>
            <p:cNvPr id="4" name="object 4"/>
            <p:cNvPicPr/>
            <p:nvPr/>
          </p:nvPicPr>
          <p:blipFill>
            <a:blip r:embed="rId2" cstate="print"/>
            <a:stretch>
              <a:fillRect/>
            </a:stretch>
          </p:blipFill>
          <p:spPr>
            <a:xfrm>
              <a:off x="978407" y="966215"/>
              <a:ext cx="7187183" cy="3669791"/>
            </a:xfrm>
            <a:prstGeom prst="rect">
              <a:avLst/>
            </a:prstGeom>
          </p:spPr>
        </p:pic>
        <p:sp>
          <p:nvSpPr>
            <p:cNvPr id="5" name="object 5"/>
            <p:cNvSpPr/>
            <p:nvPr/>
          </p:nvSpPr>
          <p:spPr>
            <a:xfrm>
              <a:off x="972764" y="962342"/>
              <a:ext cx="7198995" cy="3677920"/>
            </a:xfrm>
            <a:custGeom>
              <a:avLst/>
              <a:gdLst/>
              <a:ahLst/>
              <a:cxnLst/>
              <a:rect l="l" t="t" r="r" b="b"/>
              <a:pathLst>
                <a:path w="7198995" h="3677920">
                  <a:moveTo>
                    <a:pt x="0" y="0"/>
                  </a:moveTo>
                  <a:lnTo>
                    <a:pt x="7198474" y="0"/>
                  </a:lnTo>
                  <a:lnTo>
                    <a:pt x="7198474" y="3677445"/>
                  </a:lnTo>
                  <a:lnTo>
                    <a:pt x="0" y="3677445"/>
                  </a:lnTo>
                  <a:lnTo>
                    <a:pt x="0" y="0"/>
                  </a:lnTo>
                  <a:close/>
                </a:path>
              </a:pathLst>
            </a:custGeom>
            <a:ln w="12700">
              <a:solidFill>
                <a:srgbClr val="003399"/>
              </a:solidFill>
            </a:ln>
          </p:spPr>
          <p:txBody>
            <a:bodyPr wrap="square" lIns="0" tIns="0" rIns="0" bIns="0" rtlCol="0"/>
            <a:lstStyle/>
            <a:p>
              <a:endParaRPr/>
            </a:p>
          </p:txBody>
        </p:sp>
      </p:grpSp>
      <p:sp>
        <p:nvSpPr>
          <p:cNvPr id="7" name="object 10">
            <a:extLst>
              <a:ext uri="{FF2B5EF4-FFF2-40B4-BE49-F238E27FC236}">
                <a16:creationId xmlns:a16="http://schemas.microsoft.com/office/drawing/2014/main" id="{79597351-FCA6-8D45-8EB2-4F7F8CC3B93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39</a:t>
            </a:fld>
            <a:endParaRPr spc="-25" dirty="0">
              <a:latin typeface="Stanley Regular" panose="02050506080406020003" pitchFamily="18"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278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2588374" y="971550"/>
            <a:ext cx="6101080" cy="1384803"/>
          </a:xfrm>
          <a:prstGeom prst="rect">
            <a:avLst/>
          </a:prstGeom>
        </p:spPr>
        <p:txBody>
          <a:bodyPr vert="horz" wrap="square" lIns="0" tIns="12700" rIns="0" bIns="0" rtlCol="0">
            <a:spAutoFit/>
          </a:bodyPr>
          <a:lstStyle/>
          <a:p>
            <a:pPr marL="12700" marR="5080">
              <a:lnSpc>
                <a:spcPct val="115399"/>
              </a:lnSpc>
              <a:spcBef>
                <a:spcPts val="100"/>
              </a:spcBef>
            </a:pPr>
            <a:r>
              <a:rPr sz="1300" dirty="0">
                <a:latin typeface="Stanley Regular" panose="02050506080406020003" pitchFamily="18" charset="77"/>
                <a:cs typeface="Palatino Linotype"/>
              </a:rPr>
              <a:t>Ravi</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Godbolé</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Senior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Engineering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Manager</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Global</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Research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Innovation </a:t>
            </a:r>
            <a:r>
              <a:rPr sz="1300" dirty="0">
                <a:latin typeface="Stanley Regular" panose="02050506080406020003" pitchFamily="18" charset="77"/>
                <a:cs typeface="Palatino Linotype"/>
              </a:rPr>
              <a:t>at</a:t>
            </a:r>
            <a:r>
              <a:rPr sz="1300" spc="-10"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AGCO</a:t>
            </a:r>
            <a:r>
              <a:rPr sz="1300" dirty="0">
                <a:latin typeface="Stanley Regular" panose="02050506080406020003" pitchFamily="18" charset="77"/>
                <a:cs typeface="Palatino Linotype"/>
              </a:rPr>
              <a:t> Corporation,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Georgia-</a:t>
            </a:r>
            <a:r>
              <a:rPr sz="1300" dirty="0">
                <a:latin typeface="Stanley Regular" panose="02050506080406020003" pitchFamily="18" charset="77"/>
                <a:cs typeface="Palatino Linotype"/>
              </a:rPr>
              <a:t>based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maker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agricultural machinery.</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Godbolé works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focus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Grain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Protein</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division’s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efforts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consumer-</a:t>
            </a:r>
            <a:r>
              <a:rPr sz="1300" dirty="0">
                <a:latin typeface="Stanley Regular" panose="02050506080406020003" pitchFamily="18" charset="77"/>
                <a:cs typeface="Palatino Linotype"/>
              </a:rPr>
              <a:t>oriented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solutions,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whether</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35" dirty="0">
                <a:latin typeface="Stanley Regular" panose="02050506080406020003" pitchFamily="18" charset="77"/>
                <a:cs typeface="Palatino Linotype"/>
              </a:rPr>
              <a:t> </a:t>
            </a:r>
            <a:r>
              <a:rPr sz="1300" spc="-35" dirty="0">
                <a:latin typeface="Stanley Regular" panose="02050506080406020003" pitchFamily="18" charset="77"/>
                <a:cs typeface="Palatino Linotype"/>
              </a:rPr>
              <a:t>AGCO-</a:t>
            </a:r>
            <a:r>
              <a:rPr sz="1300" dirty="0">
                <a:latin typeface="Stanley Regular" panose="02050506080406020003" pitchFamily="18" charset="77"/>
                <a:cs typeface="Palatino Linotype"/>
              </a:rPr>
              <a:t>specific</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or</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35" dirty="0">
                <a:latin typeface="Stanley Regular" panose="02050506080406020003" pitchFamily="18" charset="77"/>
                <a:cs typeface="Palatino Linotype"/>
              </a:rPr>
              <a:t> </a:t>
            </a:r>
            <a:r>
              <a:rPr sz="1300" spc="-40" dirty="0">
                <a:latin typeface="Stanley Regular" panose="02050506080406020003" pitchFamily="18" charset="77"/>
                <a:cs typeface="Palatino Linotype"/>
              </a:rPr>
              <a:t>AGCO</a:t>
            </a:r>
            <a:r>
              <a:rPr sz="1300" spc="4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products </a:t>
            </a:r>
            <a:r>
              <a:rPr sz="1300" dirty="0">
                <a:latin typeface="Stanley Regular" panose="02050506080406020003" pitchFamily="18" charset="77"/>
                <a:cs typeface="Palatino Linotype"/>
              </a:rPr>
              <a:t>that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pair</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other</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brands’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existing</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has</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worked</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with </a:t>
            </a:r>
            <a:r>
              <a:rPr sz="1300" spc="-30" dirty="0">
                <a:latin typeface="Stanley Regular" panose="02050506080406020003" pitchFamily="18" charset="77"/>
                <a:cs typeface="Palatino Linotype"/>
              </a:rPr>
              <a:t>AGCO</a:t>
            </a:r>
            <a:r>
              <a:rPr sz="1300" dirty="0">
                <a:latin typeface="Stanley Regular" panose="02050506080406020003" pitchFamily="18" charset="77"/>
                <a:cs typeface="Palatino Linotype"/>
              </a:rPr>
              <a:t> for </a:t>
            </a:r>
            <a:r>
              <a:rPr sz="1300" spc="-50" dirty="0">
                <a:latin typeface="Stanley Regular" panose="02050506080406020003" pitchFamily="18" charset="77"/>
                <a:cs typeface="Palatino Linotype"/>
              </a:rPr>
              <a:t>15</a:t>
            </a:r>
            <a:r>
              <a:rPr sz="1300" dirty="0">
                <a:latin typeface="Stanley Regular" panose="02050506080406020003" pitchFamily="18" charset="77"/>
                <a:cs typeface="Palatino Linotype"/>
              </a:rPr>
              <a:t> years</a:t>
            </a:r>
            <a:r>
              <a:rPr lang="en-US" sz="1300" dirty="0">
                <a:latin typeface="Stanley Regular" panose="02050506080406020003" pitchFamily="18" charset="77"/>
                <a:cs typeface="Palatino Linotype"/>
              </a:rPr>
              <a:t>.</a:t>
            </a:r>
            <a:endParaRPr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Ravi </a:t>
            </a:r>
            <a:r>
              <a:rPr lang="en-US" sz="1600" b="1" spc="55" dirty="0" err="1">
                <a:latin typeface="Stanley Regular" panose="02050506080406020003" pitchFamily="18" charset="77"/>
              </a:rPr>
              <a:t>Godbolé</a:t>
            </a:r>
            <a:r>
              <a:rPr lang="en-US" sz="1600" b="1" spc="55" dirty="0">
                <a:latin typeface="Stanley Regular" panose="02050506080406020003" pitchFamily="18" charset="77"/>
              </a:rPr>
              <a:t>, AGCO Corporation</a:t>
            </a:r>
            <a:endParaRPr sz="1600" b="1" spc="40" dirty="0">
              <a:latin typeface="Stanley Regular" panose="02050506080406020003" pitchFamily="18" charset="77"/>
            </a:endParaRPr>
          </a:p>
        </p:txBody>
      </p:sp>
      <p:pic>
        <p:nvPicPr>
          <p:cNvPr id="9" name="object 9"/>
          <p:cNvPicPr/>
          <p:nvPr/>
        </p:nvPicPr>
        <p:blipFill>
          <a:blip r:embed="rId3" cstate="print"/>
          <a:stretch>
            <a:fillRect/>
          </a:stretch>
        </p:blipFill>
        <p:spPr>
          <a:xfrm>
            <a:off x="454546" y="680054"/>
            <a:ext cx="1807464" cy="1810416"/>
          </a:xfrm>
          <a:prstGeom prst="rect">
            <a:avLst/>
          </a:prstGeom>
        </p:spPr>
      </p:pic>
      <p:sp>
        <p:nvSpPr>
          <p:cNvPr id="10" name="object 10"/>
          <p:cNvSpPr txBox="1"/>
          <p:nvPr/>
        </p:nvSpPr>
        <p:spPr>
          <a:xfrm>
            <a:off x="347923" y="2495550"/>
            <a:ext cx="8441690" cy="2204720"/>
          </a:xfrm>
          <a:prstGeom prst="rect">
            <a:avLst/>
          </a:prstGeom>
        </p:spPr>
        <p:txBody>
          <a:bodyPr vert="horz" wrap="square" lIns="0" tIns="12700" rIns="0" bIns="0" rtlCol="0">
            <a:spAutoFit/>
          </a:bodyPr>
          <a:lstStyle/>
          <a:p>
            <a:pPr marL="12700" marR="186690">
              <a:lnSpc>
                <a:spcPct val="100000"/>
              </a:lnSpc>
              <a:spcBef>
                <a:spcPts val="100"/>
              </a:spcBef>
            </a:pPr>
            <a:r>
              <a:rPr sz="1300" dirty="0">
                <a:latin typeface="Stanley Regular" panose="02050506080406020003" pitchFamily="18" charset="77"/>
                <a:cs typeface="Palatino Linotype"/>
              </a:rPr>
              <a:t>Godbolé</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shared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 </a:t>
            </a:r>
            <a:r>
              <a:rPr sz="1300" dirty="0">
                <a:latin typeface="Stanley Regular" panose="02050506080406020003" pitchFamily="18" charset="77"/>
                <a:cs typeface="Palatino Linotype"/>
              </a:rPr>
              <a:t>us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ideal</a:t>
            </a:r>
            <a:r>
              <a:rPr sz="1300" spc="-5" dirty="0">
                <a:latin typeface="Stanley Regular" panose="02050506080406020003" pitchFamily="18" charset="77"/>
                <a:cs typeface="Palatino Linotype"/>
              </a:rPr>
              <a:t> </a:t>
            </a:r>
            <a:r>
              <a:rPr sz="1300" spc="-40" dirty="0">
                <a:latin typeface="Stanley Regular" panose="02050506080406020003" pitchFamily="18" charset="77"/>
                <a:cs typeface="Palatino Linotype"/>
              </a:rPr>
              <a:t>way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run.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gates</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innovation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are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important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when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trying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launch</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new</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even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when</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making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minor,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seemingly</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obvious </a:t>
            </a:r>
            <a:r>
              <a:rPr sz="1300" dirty="0">
                <a:latin typeface="Stanley Regular" panose="02050506080406020003" pitchFamily="18" charset="77"/>
                <a:cs typeface="Palatino Linotype"/>
              </a:rPr>
              <a:t>changes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an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existing product.</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During</a:t>
            </a:r>
            <a:r>
              <a:rPr sz="1300" dirty="0">
                <a:latin typeface="Stanley Regular" panose="02050506080406020003" pitchFamily="18" charset="77"/>
                <a:cs typeface="Palatino Linotype"/>
              </a:rPr>
              <a:t> that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process, 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said, it’s important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 his team</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collaborate</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other </a:t>
            </a:r>
            <a:r>
              <a:rPr sz="1300" dirty="0">
                <a:latin typeface="Stanley Regular" panose="02050506080406020003" pitchFamily="18" charset="77"/>
                <a:cs typeface="Palatino Linotype"/>
              </a:rPr>
              <a:t>teams,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management,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make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sure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5" dirty="0">
                <a:latin typeface="Stanley Regular" panose="02050506080406020003" pitchFamily="18" charset="77"/>
                <a:cs typeface="Palatino Linotype"/>
              </a:rPr>
              <a:t> </a:t>
            </a:r>
            <a:r>
              <a:rPr lang="en-US" sz="1300" spc="-5" dirty="0">
                <a:latin typeface="Stanley Regular" panose="02050506080406020003" pitchFamily="18" charset="77"/>
                <a:cs typeface="Palatino Linotype"/>
              </a:rPr>
              <a:t>interest</a:t>
            </a:r>
            <a:r>
              <a:rPr sz="1300" dirty="0">
                <a:latin typeface="Stanley Regular" panose="02050506080406020003" pitchFamily="18" charset="77"/>
                <a:cs typeface="Palatino Linotype"/>
              </a:rPr>
              <a:t> in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project.</a:t>
            </a:r>
            <a:endParaRPr sz="1300" dirty="0">
              <a:latin typeface="Stanley Regular" panose="02050506080406020003" pitchFamily="18" charset="77"/>
              <a:cs typeface="Palatino Linotype"/>
            </a:endParaRPr>
          </a:p>
          <a:p>
            <a:pPr>
              <a:lnSpc>
                <a:spcPct val="100000"/>
              </a:lnSpc>
              <a:spcBef>
                <a:spcPts val="45"/>
              </a:spcBef>
            </a:pPr>
            <a:endParaRPr sz="1300" dirty="0">
              <a:latin typeface="Stanley Regular" panose="02050506080406020003" pitchFamily="18" charset="77"/>
              <a:cs typeface="Palatino Linotype"/>
            </a:endParaRPr>
          </a:p>
          <a:p>
            <a:pPr marL="12700" marR="77470">
              <a:lnSpc>
                <a:spcPts val="1490"/>
              </a:lnSpc>
              <a:spcBef>
                <a:spcPts val="5"/>
              </a:spcBef>
            </a:pPr>
            <a:r>
              <a:rPr sz="1300" dirty="0">
                <a:latin typeface="Stanley Regular" panose="02050506080406020003" pitchFamily="18" charset="77"/>
                <a:cs typeface="Palatino Linotype"/>
              </a:rPr>
              <a:t>“</a:t>
            </a:r>
            <a:r>
              <a:rPr lang="en-US" sz="1300" dirty="0">
                <a:latin typeface="Stanley Regular" panose="02050506080406020003" pitchFamily="18" charset="77"/>
                <a:cs typeface="Palatino Linotype"/>
              </a:rPr>
              <a:t>Eighty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percent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our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projects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are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aligned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management</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group,</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reduces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lot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friction</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later,”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said.</a:t>
            </a:r>
            <a:endParaRPr sz="1300" dirty="0">
              <a:latin typeface="Stanley Regular" panose="02050506080406020003" pitchFamily="18" charset="77"/>
              <a:cs typeface="Palatino Linotype"/>
            </a:endParaRPr>
          </a:p>
          <a:p>
            <a:pPr>
              <a:lnSpc>
                <a:spcPct val="100000"/>
              </a:lnSpc>
              <a:spcBef>
                <a:spcPts val="35"/>
              </a:spcBef>
            </a:pPr>
            <a:endParaRPr sz="1300" dirty="0">
              <a:latin typeface="Stanley Regular" panose="02050506080406020003" pitchFamily="18" charset="77"/>
              <a:cs typeface="Palatino Linotype"/>
            </a:endParaRPr>
          </a:p>
          <a:p>
            <a:pPr marL="12700" marR="5080">
              <a:lnSpc>
                <a:spcPct val="100000"/>
              </a:lnSpc>
              <a:spcBef>
                <a:spcPts val="5"/>
              </a:spcBef>
            </a:pPr>
            <a:r>
              <a:rPr sz="1300" dirty="0">
                <a:latin typeface="Stanley Regular" panose="02050506080406020003" pitchFamily="18" charset="77"/>
                <a:cs typeface="Palatino Linotype"/>
              </a:rPr>
              <a:t>Godbolé</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also shared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team’s</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multi-</a:t>
            </a:r>
            <a:r>
              <a:rPr sz="1300" dirty="0">
                <a:latin typeface="Stanley Regular" panose="02050506080406020003" pitchFamily="18" charset="77"/>
                <a:cs typeface="Palatino Linotype"/>
              </a:rPr>
              <a:t>faceted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approach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partnering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external</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entities,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universities,</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for </a:t>
            </a:r>
            <a:r>
              <a:rPr lang="en-US" sz="1300" dirty="0">
                <a:latin typeface="Stanley Regular" panose="02050506080406020003" pitchFamily="18" charset="77"/>
                <a:cs typeface="Palatino Linotype"/>
              </a:rPr>
              <a:t>research initiatives and recruiting</a:t>
            </a:r>
            <a:r>
              <a:rPr sz="1300" dirty="0">
                <a:latin typeface="Stanley Regular" panose="02050506080406020003" pitchFamily="18" charset="77"/>
                <a:cs typeface="Palatino Linotype"/>
              </a:rPr>
              <a:t>.</a:t>
            </a:r>
            <a:r>
              <a:rPr lang="en-US" sz="1300" spc="330" dirty="0">
                <a:latin typeface="Stanley Regular" panose="02050506080406020003" pitchFamily="18" charset="77"/>
                <a:cs typeface="Palatino Linotype"/>
              </a:rPr>
              <a:t> </a:t>
            </a:r>
            <a:r>
              <a:rPr sz="1300" dirty="0">
                <a:latin typeface="Stanley Regular" panose="02050506080406020003" pitchFamily="18" charset="77"/>
                <a:cs typeface="Palatino Linotype"/>
              </a:rPr>
              <a:t>He said </a:t>
            </a:r>
            <a:r>
              <a:rPr sz="1300" spc="-30" dirty="0">
                <a:latin typeface="Stanley Regular" panose="02050506080406020003" pitchFamily="18" charset="77"/>
                <a:cs typeface="Palatino Linotype"/>
              </a:rPr>
              <a:t>AGCO</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works</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dirty="0">
                <a:latin typeface="Stanley Regular" panose="02050506080406020003" pitchFamily="18" charset="77"/>
                <a:cs typeface="Palatino Linotype"/>
              </a:rPr>
              <a:t> its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partners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on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variety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different projects, from</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on-</a:t>
            </a:r>
            <a:r>
              <a:rPr sz="1300" dirty="0">
                <a:latin typeface="Stanley Regular" panose="02050506080406020003" pitchFamily="18" charset="77"/>
                <a:cs typeface="Palatino Linotype"/>
              </a:rPr>
              <a:t>campus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hackathons,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5" dirty="0">
                <a:latin typeface="Stanley Regular" panose="02050506080406020003" pitchFamily="18" charset="77"/>
                <a:cs typeface="Palatino Linotype"/>
              </a:rPr>
              <a:t> </a:t>
            </a:r>
            <a:r>
              <a:rPr lang="en-US" sz="1300" spc="25" dirty="0">
                <a:latin typeface="Stanley Regular" panose="02050506080406020003" pitchFamily="18" charset="77"/>
                <a:cs typeface="Palatino Linotype"/>
              </a:rPr>
              <a:t>sponsored </a:t>
            </a:r>
            <a:r>
              <a:rPr sz="1300" dirty="0">
                <a:latin typeface="Stanley Regular" panose="02050506080406020003" pitchFamily="18" charset="77"/>
                <a:cs typeface="Palatino Linotype"/>
              </a:rPr>
              <a:t>research,</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more.</a:t>
            </a:r>
            <a:endParaRPr sz="1300" dirty="0">
              <a:latin typeface="Stanley Regular" panose="02050506080406020003" pitchFamily="18" charset="77"/>
              <a:cs typeface="Palatino Linotype"/>
            </a:endParaRPr>
          </a:p>
        </p:txBody>
      </p:sp>
      <p:sp>
        <p:nvSpPr>
          <p:cNvPr id="12" name="object 10">
            <a:extLst>
              <a:ext uri="{FF2B5EF4-FFF2-40B4-BE49-F238E27FC236}">
                <a16:creationId xmlns:a16="http://schemas.microsoft.com/office/drawing/2014/main" id="{41D92F8E-237B-B543-8383-824A19957471}"/>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a:t>
            </a:fld>
            <a:endParaRPr spc="-25" dirty="0">
              <a:latin typeface="Stanley Regular" panose="02050506080406020003" pitchFamily="18" charset="77"/>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2513675" y="1135887"/>
            <a:ext cx="5754370" cy="1854200"/>
          </a:xfrm>
          <a:prstGeom prst="rect">
            <a:avLst/>
          </a:prstGeom>
        </p:spPr>
        <p:txBody>
          <a:bodyPr vert="horz" wrap="square" lIns="0" tIns="12700" rIns="0" bIns="0" rtlCol="0">
            <a:spAutoFit/>
          </a:bodyPr>
          <a:lstStyle/>
          <a:p>
            <a:pPr marL="12700" marR="5080">
              <a:lnSpc>
                <a:spcPct val="115399"/>
              </a:lnSpc>
              <a:spcBef>
                <a:spcPts val="100"/>
              </a:spcBef>
            </a:pPr>
            <a:r>
              <a:rPr sz="1300" dirty="0">
                <a:latin typeface="Stanley Regular" panose="02050506080406020003" pitchFamily="18" charset="77"/>
                <a:cs typeface="Palatino Linotype"/>
              </a:rPr>
              <a:t>Joyce</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Sidopoulos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Chief</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Operations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Mass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Robotics,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incubator</a:t>
            </a:r>
            <a:r>
              <a:rPr sz="1300" spc="4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in </a:t>
            </a:r>
            <a:r>
              <a:rPr sz="1300" dirty="0">
                <a:latin typeface="Stanley Regular" panose="02050506080406020003" pitchFamily="18" charset="77"/>
                <a:cs typeface="Palatino Linotype"/>
              </a:rPr>
              <a:t>Boston</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robotics</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startups.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began</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her</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career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engineer</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4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Naval </a:t>
            </a:r>
            <a:r>
              <a:rPr sz="1300" dirty="0">
                <a:latin typeface="Stanley Regular" panose="02050506080406020003" pitchFamily="18" charset="77"/>
                <a:cs typeface="Palatino Linotype"/>
              </a:rPr>
              <a:t>Undersea</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Warfare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Center,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later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served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3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deputy</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program</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manager</a:t>
            </a:r>
            <a:r>
              <a:rPr sz="1300" spc="-3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at </a:t>
            </a:r>
            <a:r>
              <a:rPr sz="1300" dirty="0">
                <a:latin typeface="Stanley Regular" panose="02050506080406020003" pitchFamily="18" charset="77"/>
                <a:cs typeface="Palatino Linotype"/>
              </a:rPr>
              <a:t>General</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Dynamics Information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 community manager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the </a:t>
            </a:r>
            <a:r>
              <a:rPr sz="1300" dirty="0">
                <a:latin typeface="Stanley Regular" panose="02050506080406020003" pitchFamily="18" charset="77"/>
                <a:cs typeface="Palatino Linotype"/>
              </a:rPr>
              <a:t>Massachusetts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Leadership</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Council.</a:t>
            </a:r>
            <a:endParaRPr sz="1300" dirty="0">
              <a:latin typeface="Stanley Regular" panose="02050506080406020003" pitchFamily="18" charset="77"/>
              <a:cs typeface="Palatino Linotype"/>
            </a:endParaRPr>
          </a:p>
          <a:p>
            <a:pPr>
              <a:lnSpc>
                <a:spcPct val="100000"/>
              </a:lnSpc>
              <a:spcBef>
                <a:spcPts val="45"/>
              </a:spcBef>
            </a:pPr>
            <a:endParaRPr sz="1300" dirty="0">
              <a:latin typeface="Stanley Regular" panose="02050506080406020003" pitchFamily="18" charset="77"/>
              <a:cs typeface="Palatino Linotype"/>
            </a:endParaRPr>
          </a:p>
          <a:p>
            <a:pPr marL="12700" marR="203200">
              <a:lnSpc>
                <a:spcPct val="115399"/>
              </a:lnSpc>
            </a:pPr>
            <a:r>
              <a:rPr sz="1300" dirty="0">
                <a:latin typeface="Stanley Regular" panose="02050506080406020003" pitchFamily="18" charset="77"/>
                <a:cs typeface="Palatino Linotype"/>
              </a:rPr>
              <a:t>In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Sidopoulos lays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her thinking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how</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robotics </a:t>
            </a:r>
            <a:r>
              <a:rPr sz="1300" spc="-10" dirty="0">
                <a:latin typeface="Stanley Regular" panose="02050506080406020003" pitchFamily="18" charset="77"/>
                <a:cs typeface="Palatino Linotype"/>
              </a:rPr>
              <a:t>may</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impact </a:t>
            </a:r>
            <a:r>
              <a:rPr sz="1300" dirty="0">
                <a:latin typeface="Stanley Regular" panose="02050506080406020003" pitchFamily="18" charset="77"/>
                <a:cs typeface="Palatino Linotype"/>
              </a:rPr>
              <a:t>established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industries,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some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big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trends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robotics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15" dirty="0">
                <a:latin typeface="Stanley Regular" panose="02050506080406020003" pitchFamily="18" charset="77"/>
                <a:cs typeface="Palatino Linotype"/>
              </a:rPr>
              <a:t> </a:t>
            </a:r>
            <a:r>
              <a:rPr sz="1300" spc="50" dirty="0">
                <a:latin typeface="Stanley Regular" panose="02050506080406020003" pitchFamily="18" charset="77"/>
                <a:cs typeface="Palatino Linotype"/>
              </a:rPr>
              <a:t>2022.</a:t>
            </a:r>
            <a:endParaRPr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Joyce </a:t>
            </a:r>
            <a:r>
              <a:rPr lang="en-US" sz="1600" b="1" spc="55" dirty="0" err="1">
                <a:latin typeface="Stanley Regular" panose="02050506080406020003" pitchFamily="18" charset="77"/>
              </a:rPr>
              <a:t>Sidopoulos</a:t>
            </a:r>
            <a:r>
              <a:rPr lang="en-US" sz="1600" b="1" spc="55" dirty="0">
                <a:latin typeface="Stanley Regular" panose="02050506080406020003" pitchFamily="18" charset="77"/>
              </a:rPr>
              <a:t>, Mass Robotics</a:t>
            </a:r>
            <a:endParaRPr sz="1600" b="1" spc="40" dirty="0">
              <a:latin typeface="Stanley Regular" panose="02050506080406020003" pitchFamily="18" charset="77"/>
            </a:endParaRPr>
          </a:p>
        </p:txBody>
      </p:sp>
      <p:pic>
        <p:nvPicPr>
          <p:cNvPr id="9" name="object 9"/>
          <p:cNvPicPr/>
          <p:nvPr/>
        </p:nvPicPr>
        <p:blipFill>
          <a:blip r:embed="rId3" cstate="print"/>
          <a:stretch>
            <a:fillRect/>
          </a:stretch>
        </p:blipFill>
        <p:spPr>
          <a:xfrm>
            <a:off x="402336" y="737616"/>
            <a:ext cx="1929383" cy="1929383"/>
          </a:xfrm>
          <a:prstGeom prst="rect">
            <a:avLst/>
          </a:prstGeom>
        </p:spPr>
      </p:pic>
      <p:sp>
        <p:nvSpPr>
          <p:cNvPr id="11" name="object 10">
            <a:extLst>
              <a:ext uri="{FF2B5EF4-FFF2-40B4-BE49-F238E27FC236}">
                <a16:creationId xmlns:a16="http://schemas.microsoft.com/office/drawing/2014/main" id="{44EF9CEF-CE02-1A43-A84B-513B9A0FFE04}"/>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40</a:t>
            </a:fld>
            <a:endParaRPr spc="-25" dirty="0">
              <a:latin typeface="Stanley Regular" panose="02050506080406020003" pitchFamily="18" charset="77"/>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0"/>
            <a:ext cx="8531206" cy="1031563"/>
          </a:xfrm>
          <a:prstGeom prst="rect">
            <a:avLst/>
          </a:prstGeom>
        </p:spPr>
        <p:txBody>
          <a:bodyPr vert="horz" wrap="square" lIns="0" tIns="594867" rIns="0" bIns="0" rtlCol="0">
            <a:spAutoFit/>
          </a:bodyPr>
          <a:lstStyle/>
          <a:p>
            <a:pPr marL="619125">
              <a:lnSpc>
                <a:spcPct val="100000"/>
              </a:lnSpc>
              <a:spcBef>
                <a:spcPts val="100"/>
              </a:spcBef>
            </a:pPr>
            <a:r>
              <a:rPr sz="2600" b="1" dirty="0">
                <a:solidFill>
                  <a:srgbClr val="000000"/>
                </a:solidFill>
                <a:latin typeface="Verdana"/>
                <a:cs typeface="Verdana"/>
              </a:rPr>
              <a:t>Markets</a:t>
            </a:r>
            <a:r>
              <a:rPr sz="2600" b="1" spc="-35" dirty="0">
                <a:solidFill>
                  <a:srgbClr val="000000"/>
                </a:solidFill>
                <a:latin typeface="Verdana"/>
                <a:cs typeface="Verdana"/>
              </a:rPr>
              <a:t> </a:t>
            </a:r>
            <a:r>
              <a:rPr sz="2600" b="1" dirty="0">
                <a:solidFill>
                  <a:srgbClr val="000000"/>
                </a:solidFill>
                <a:latin typeface="Verdana"/>
                <a:cs typeface="Verdana"/>
              </a:rPr>
              <a:t>Disrupted</a:t>
            </a:r>
            <a:r>
              <a:rPr sz="2600" b="1" spc="-15" dirty="0">
                <a:solidFill>
                  <a:srgbClr val="000000"/>
                </a:solidFill>
                <a:latin typeface="Verdana"/>
                <a:cs typeface="Verdana"/>
              </a:rPr>
              <a:t> </a:t>
            </a:r>
            <a:r>
              <a:rPr sz="2600" b="1" dirty="0">
                <a:solidFill>
                  <a:srgbClr val="000000"/>
                </a:solidFill>
                <a:latin typeface="Verdana"/>
                <a:cs typeface="Verdana"/>
              </a:rPr>
              <a:t>by</a:t>
            </a:r>
            <a:r>
              <a:rPr sz="2600" b="1" spc="-20" dirty="0">
                <a:solidFill>
                  <a:srgbClr val="000000"/>
                </a:solidFill>
                <a:latin typeface="Verdana"/>
                <a:cs typeface="Verdana"/>
              </a:rPr>
              <a:t> </a:t>
            </a:r>
            <a:r>
              <a:rPr sz="2600" b="1" dirty="0">
                <a:solidFill>
                  <a:srgbClr val="000000"/>
                </a:solidFill>
                <a:latin typeface="Verdana"/>
                <a:cs typeface="Verdana"/>
              </a:rPr>
              <a:t>Robotics:</a:t>
            </a:r>
            <a:r>
              <a:rPr sz="2600" b="1" spc="-15" dirty="0">
                <a:solidFill>
                  <a:srgbClr val="000000"/>
                </a:solidFill>
                <a:latin typeface="Verdana"/>
                <a:cs typeface="Verdana"/>
              </a:rPr>
              <a:t> </a:t>
            </a:r>
            <a:r>
              <a:rPr sz="2600" b="1" dirty="0">
                <a:solidFill>
                  <a:srgbClr val="000000"/>
                </a:solidFill>
                <a:latin typeface="Verdana"/>
                <a:cs typeface="Verdana"/>
              </a:rPr>
              <a:t>nearly</a:t>
            </a:r>
            <a:r>
              <a:rPr sz="2600" b="1" spc="-20" dirty="0">
                <a:solidFill>
                  <a:srgbClr val="000000"/>
                </a:solidFill>
                <a:latin typeface="Verdana"/>
                <a:cs typeface="Verdana"/>
              </a:rPr>
              <a:t> </a:t>
            </a:r>
            <a:r>
              <a:rPr sz="2600" b="1" spc="-25" dirty="0">
                <a:solidFill>
                  <a:srgbClr val="000000"/>
                </a:solidFill>
                <a:latin typeface="Verdana"/>
                <a:cs typeface="Verdana"/>
              </a:rPr>
              <a:t>ALL</a:t>
            </a:r>
            <a:endParaRPr sz="2600" b="1" dirty="0">
              <a:latin typeface="Verdana"/>
              <a:cs typeface="Verdana"/>
            </a:endParaRPr>
          </a:p>
        </p:txBody>
      </p:sp>
      <p:sp>
        <p:nvSpPr>
          <p:cNvPr id="3" name="object 3"/>
          <p:cNvSpPr txBox="1"/>
          <p:nvPr/>
        </p:nvSpPr>
        <p:spPr>
          <a:xfrm>
            <a:off x="612795" y="1253744"/>
            <a:ext cx="6696075" cy="3454400"/>
          </a:xfrm>
          <a:prstGeom prst="rect">
            <a:avLst/>
          </a:prstGeom>
        </p:spPr>
        <p:txBody>
          <a:bodyPr vert="horz" wrap="square" lIns="0" tIns="12700" rIns="0" bIns="0" rtlCol="0">
            <a:spAutoFit/>
          </a:bodyPr>
          <a:lstStyle/>
          <a:p>
            <a:pPr marL="260350" indent="-247650">
              <a:lnSpc>
                <a:spcPct val="100000"/>
              </a:lnSpc>
              <a:spcBef>
                <a:spcPts val="100"/>
              </a:spcBef>
              <a:buFont typeface="Arial"/>
              <a:buChar char="•"/>
              <a:tabLst>
                <a:tab pos="259715" algn="l"/>
                <a:tab pos="260350" algn="l"/>
              </a:tabLst>
            </a:pPr>
            <a:r>
              <a:rPr sz="1500" spc="-10" dirty="0">
                <a:latin typeface="Verdana"/>
                <a:cs typeface="Verdana"/>
              </a:rPr>
              <a:t>Manufacturing</a:t>
            </a:r>
            <a:endParaRPr sz="1500" dirty="0">
              <a:latin typeface="Verdana"/>
              <a:cs typeface="Verdana"/>
            </a:endParaRPr>
          </a:p>
          <a:p>
            <a:pPr marL="603250" lvl="1" indent="-247650">
              <a:lnSpc>
                <a:spcPct val="100000"/>
              </a:lnSpc>
              <a:buFont typeface="Arial"/>
              <a:buChar char="•"/>
              <a:tabLst>
                <a:tab pos="602615" algn="l"/>
                <a:tab pos="603250" algn="l"/>
              </a:tabLst>
            </a:pPr>
            <a:r>
              <a:rPr sz="1500" spc="-10" dirty="0">
                <a:latin typeface="Verdana"/>
                <a:cs typeface="Verdana"/>
              </a:rPr>
              <a:t>Multi-</a:t>
            </a:r>
            <a:r>
              <a:rPr sz="1500" dirty="0">
                <a:latin typeface="Verdana"/>
                <a:cs typeface="Verdana"/>
              </a:rPr>
              <a:t>arm</a:t>
            </a:r>
            <a:r>
              <a:rPr sz="1500" spc="-10" dirty="0">
                <a:latin typeface="Verdana"/>
                <a:cs typeface="Verdana"/>
              </a:rPr>
              <a:t> </a:t>
            </a:r>
            <a:r>
              <a:rPr sz="1500" dirty="0">
                <a:latin typeface="Verdana"/>
                <a:cs typeface="Verdana"/>
              </a:rPr>
              <a:t>collaborative, packaging, </a:t>
            </a:r>
            <a:r>
              <a:rPr sz="1500" spc="-10" dirty="0">
                <a:latin typeface="Verdana"/>
                <a:cs typeface="Verdana"/>
              </a:rPr>
              <a:t>inspecting</a:t>
            </a:r>
            <a:endParaRPr sz="1500" dirty="0">
              <a:latin typeface="Verdana"/>
              <a:cs typeface="Verdana"/>
            </a:endParaRPr>
          </a:p>
          <a:p>
            <a:pPr marL="260350" indent="-247650">
              <a:lnSpc>
                <a:spcPct val="100000"/>
              </a:lnSpc>
              <a:buFont typeface="Arial"/>
              <a:buChar char="•"/>
              <a:tabLst>
                <a:tab pos="259715" algn="l"/>
                <a:tab pos="260350" algn="l"/>
              </a:tabLst>
            </a:pPr>
            <a:r>
              <a:rPr sz="1500" spc="-10" dirty="0">
                <a:latin typeface="Verdana"/>
                <a:cs typeface="Verdana"/>
              </a:rPr>
              <a:t>Logistics</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Material</a:t>
            </a:r>
            <a:r>
              <a:rPr sz="1500" spc="-35" dirty="0">
                <a:latin typeface="Verdana"/>
                <a:cs typeface="Verdana"/>
              </a:rPr>
              <a:t> </a:t>
            </a:r>
            <a:r>
              <a:rPr sz="1500" dirty="0">
                <a:latin typeface="Verdana"/>
                <a:cs typeface="Verdana"/>
              </a:rPr>
              <a:t>moving,</a:t>
            </a:r>
            <a:r>
              <a:rPr sz="1500" spc="-25" dirty="0">
                <a:latin typeface="Verdana"/>
                <a:cs typeface="Verdana"/>
              </a:rPr>
              <a:t> </a:t>
            </a:r>
            <a:r>
              <a:rPr sz="1500" dirty="0">
                <a:latin typeface="Verdana"/>
                <a:cs typeface="Verdana"/>
              </a:rPr>
              <a:t>intelligent</a:t>
            </a:r>
            <a:r>
              <a:rPr sz="1500" spc="-25" dirty="0">
                <a:latin typeface="Verdana"/>
                <a:cs typeface="Verdana"/>
              </a:rPr>
              <a:t> </a:t>
            </a:r>
            <a:r>
              <a:rPr sz="1500" dirty="0">
                <a:latin typeface="Verdana"/>
                <a:cs typeface="Verdana"/>
              </a:rPr>
              <a:t>kitting,</a:t>
            </a:r>
            <a:r>
              <a:rPr sz="1500" spc="-25" dirty="0">
                <a:latin typeface="Verdana"/>
                <a:cs typeface="Verdana"/>
              </a:rPr>
              <a:t> </a:t>
            </a:r>
            <a:r>
              <a:rPr sz="1500" dirty="0">
                <a:latin typeface="Verdana"/>
                <a:cs typeface="Verdana"/>
              </a:rPr>
              <a:t>warehouse</a:t>
            </a:r>
            <a:r>
              <a:rPr sz="1500" spc="-25" dirty="0">
                <a:latin typeface="Verdana"/>
                <a:cs typeface="Verdana"/>
              </a:rPr>
              <a:t> </a:t>
            </a:r>
            <a:r>
              <a:rPr sz="1500" spc="-10" dirty="0">
                <a:latin typeface="Verdana"/>
                <a:cs typeface="Verdana"/>
              </a:rPr>
              <a:t>optimization</a:t>
            </a:r>
            <a:endParaRPr sz="1500" dirty="0">
              <a:latin typeface="Verdana"/>
              <a:cs typeface="Verdana"/>
            </a:endParaRPr>
          </a:p>
          <a:p>
            <a:pPr marL="260350" indent="-247650">
              <a:lnSpc>
                <a:spcPct val="100000"/>
              </a:lnSpc>
              <a:buFont typeface="Arial"/>
              <a:buChar char="•"/>
              <a:tabLst>
                <a:tab pos="259715" algn="l"/>
                <a:tab pos="260350" algn="l"/>
              </a:tabLst>
            </a:pPr>
            <a:r>
              <a:rPr sz="1500" dirty="0">
                <a:latin typeface="Verdana"/>
                <a:cs typeface="Verdana"/>
              </a:rPr>
              <a:t>Transportation</a:t>
            </a:r>
            <a:r>
              <a:rPr sz="1500" spc="-20" dirty="0">
                <a:latin typeface="Verdana"/>
                <a:cs typeface="Verdana"/>
              </a:rPr>
              <a:t> </a:t>
            </a:r>
            <a:r>
              <a:rPr sz="1500" dirty="0">
                <a:latin typeface="Verdana"/>
                <a:cs typeface="Verdana"/>
              </a:rPr>
              <a:t>&amp;</a:t>
            </a:r>
            <a:r>
              <a:rPr sz="1500" spc="-20" dirty="0">
                <a:latin typeface="Verdana"/>
                <a:cs typeface="Verdana"/>
              </a:rPr>
              <a:t> </a:t>
            </a:r>
            <a:r>
              <a:rPr sz="1500" spc="-10" dirty="0">
                <a:latin typeface="Verdana"/>
                <a:cs typeface="Verdana"/>
              </a:rPr>
              <a:t>Delivery</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Autonomous</a:t>
            </a:r>
            <a:r>
              <a:rPr sz="1500" spc="-15" dirty="0">
                <a:latin typeface="Verdana"/>
                <a:cs typeface="Verdana"/>
              </a:rPr>
              <a:t> </a:t>
            </a:r>
            <a:r>
              <a:rPr sz="1500" dirty="0">
                <a:latin typeface="Verdana"/>
                <a:cs typeface="Verdana"/>
              </a:rPr>
              <a:t>vehicles</a:t>
            </a:r>
            <a:r>
              <a:rPr sz="1500" spc="-5" dirty="0">
                <a:latin typeface="Verdana"/>
                <a:cs typeface="Verdana"/>
              </a:rPr>
              <a:t> </a:t>
            </a:r>
            <a:r>
              <a:rPr sz="1500" dirty="0">
                <a:latin typeface="Verdana"/>
                <a:cs typeface="Verdana"/>
              </a:rPr>
              <a:t>&amp;</a:t>
            </a:r>
            <a:r>
              <a:rPr sz="1500" spc="-10" dirty="0">
                <a:latin typeface="Verdana"/>
                <a:cs typeface="Verdana"/>
              </a:rPr>
              <a:t> </a:t>
            </a:r>
            <a:r>
              <a:rPr sz="1500" dirty="0">
                <a:latin typeface="Verdana"/>
                <a:cs typeface="Verdana"/>
              </a:rPr>
              <a:t>busses,</a:t>
            </a:r>
            <a:r>
              <a:rPr sz="1500" spc="-5" dirty="0">
                <a:latin typeface="Verdana"/>
                <a:cs typeface="Verdana"/>
              </a:rPr>
              <a:t> </a:t>
            </a:r>
            <a:r>
              <a:rPr sz="1500" dirty="0">
                <a:latin typeface="Verdana"/>
                <a:cs typeface="Verdana"/>
              </a:rPr>
              <a:t>mobility</a:t>
            </a:r>
            <a:r>
              <a:rPr sz="1500" spc="-5" dirty="0">
                <a:latin typeface="Verdana"/>
                <a:cs typeface="Verdana"/>
              </a:rPr>
              <a:t> </a:t>
            </a:r>
            <a:r>
              <a:rPr sz="1500" dirty="0">
                <a:latin typeface="Verdana"/>
                <a:cs typeface="Verdana"/>
              </a:rPr>
              <a:t>aids,</a:t>
            </a:r>
            <a:r>
              <a:rPr sz="1500" spc="-5" dirty="0">
                <a:latin typeface="Verdana"/>
                <a:cs typeface="Verdana"/>
              </a:rPr>
              <a:t> </a:t>
            </a:r>
            <a:r>
              <a:rPr sz="1500" dirty="0">
                <a:latin typeface="Verdana"/>
                <a:cs typeface="Verdana"/>
              </a:rPr>
              <a:t>last</a:t>
            </a:r>
            <a:r>
              <a:rPr sz="1500" spc="-15" dirty="0">
                <a:latin typeface="Verdana"/>
                <a:cs typeface="Verdana"/>
              </a:rPr>
              <a:t> </a:t>
            </a:r>
            <a:r>
              <a:rPr sz="1500" dirty="0">
                <a:latin typeface="Verdana"/>
                <a:cs typeface="Verdana"/>
              </a:rPr>
              <a:t>mile</a:t>
            </a:r>
            <a:r>
              <a:rPr sz="1500" spc="-10" dirty="0">
                <a:latin typeface="Verdana"/>
                <a:cs typeface="Verdana"/>
              </a:rPr>
              <a:t> delivery</a:t>
            </a:r>
            <a:endParaRPr sz="1500" dirty="0">
              <a:latin typeface="Verdana"/>
              <a:cs typeface="Verdana"/>
            </a:endParaRPr>
          </a:p>
          <a:p>
            <a:pPr marL="260350" indent="-247650">
              <a:lnSpc>
                <a:spcPct val="100000"/>
              </a:lnSpc>
              <a:buFont typeface="Arial"/>
              <a:buChar char="•"/>
              <a:tabLst>
                <a:tab pos="259715" algn="l"/>
                <a:tab pos="260350" algn="l"/>
              </a:tabLst>
            </a:pPr>
            <a:r>
              <a:rPr sz="1500" spc="-10" dirty="0">
                <a:latin typeface="Verdana"/>
                <a:cs typeface="Verdana"/>
              </a:rPr>
              <a:t>Healthcare</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Surgical,</a:t>
            </a:r>
            <a:r>
              <a:rPr sz="1500" spc="-40" dirty="0">
                <a:latin typeface="Verdana"/>
                <a:cs typeface="Verdana"/>
              </a:rPr>
              <a:t> </a:t>
            </a:r>
            <a:r>
              <a:rPr sz="1500" dirty="0">
                <a:latin typeface="Verdana"/>
                <a:cs typeface="Verdana"/>
              </a:rPr>
              <a:t>rehabilitation,</a:t>
            </a:r>
            <a:r>
              <a:rPr sz="1500" spc="-30" dirty="0">
                <a:latin typeface="Verdana"/>
                <a:cs typeface="Verdana"/>
              </a:rPr>
              <a:t> </a:t>
            </a:r>
            <a:r>
              <a:rPr sz="1500" dirty="0">
                <a:latin typeface="Verdana"/>
                <a:cs typeface="Verdana"/>
              </a:rPr>
              <a:t>exoskeleton,</a:t>
            </a:r>
            <a:r>
              <a:rPr sz="1500" spc="-25" dirty="0">
                <a:latin typeface="Verdana"/>
                <a:cs typeface="Verdana"/>
              </a:rPr>
              <a:t> </a:t>
            </a:r>
            <a:r>
              <a:rPr sz="1500" spc="-10" dirty="0">
                <a:latin typeface="Verdana"/>
                <a:cs typeface="Verdana"/>
              </a:rPr>
              <a:t>monitoring</a:t>
            </a:r>
            <a:endParaRPr sz="1500" dirty="0">
              <a:latin typeface="Verdana"/>
              <a:cs typeface="Verdana"/>
            </a:endParaRPr>
          </a:p>
          <a:p>
            <a:pPr marL="260350" indent="-247650">
              <a:lnSpc>
                <a:spcPct val="100000"/>
              </a:lnSpc>
              <a:buFont typeface="Arial"/>
              <a:buChar char="•"/>
              <a:tabLst>
                <a:tab pos="259715" algn="l"/>
                <a:tab pos="260350" algn="l"/>
              </a:tabLst>
            </a:pPr>
            <a:r>
              <a:rPr sz="1500" spc="-10" dirty="0">
                <a:latin typeface="Verdana"/>
                <a:cs typeface="Verdana"/>
              </a:rPr>
              <a:t>Agriculture</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Inspecting,</a:t>
            </a:r>
            <a:r>
              <a:rPr sz="1500" spc="-15" dirty="0">
                <a:latin typeface="Verdana"/>
                <a:cs typeface="Verdana"/>
              </a:rPr>
              <a:t> </a:t>
            </a:r>
            <a:r>
              <a:rPr sz="1500" dirty="0">
                <a:latin typeface="Verdana"/>
                <a:cs typeface="Verdana"/>
              </a:rPr>
              <a:t>planting,</a:t>
            </a:r>
            <a:r>
              <a:rPr sz="1500" spc="-5" dirty="0">
                <a:latin typeface="Verdana"/>
                <a:cs typeface="Verdana"/>
              </a:rPr>
              <a:t> </a:t>
            </a:r>
            <a:r>
              <a:rPr sz="1500" dirty="0">
                <a:latin typeface="Verdana"/>
                <a:cs typeface="Verdana"/>
              </a:rPr>
              <a:t>spraying,</a:t>
            </a:r>
            <a:r>
              <a:rPr sz="1500" spc="-5" dirty="0">
                <a:latin typeface="Verdana"/>
                <a:cs typeface="Verdana"/>
              </a:rPr>
              <a:t> </a:t>
            </a:r>
            <a:r>
              <a:rPr sz="1500" spc="-10" dirty="0">
                <a:latin typeface="Verdana"/>
                <a:cs typeface="Verdana"/>
              </a:rPr>
              <a:t>harvesting</a:t>
            </a:r>
            <a:endParaRPr sz="1500" dirty="0">
              <a:latin typeface="Verdana"/>
              <a:cs typeface="Verdana"/>
            </a:endParaRPr>
          </a:p>
          <a:p>
            <a:pPr marL="260350" indent="-247650">
              <a:lnSpc>
                <a:spcPct val="100000"/>
              </a:lnSpc>
              <a:buFont typeface="Arial"/>
              <a:buChar char="•"/>
              <a:tabLst>
                <a:tab pos="259715" algn="l"/>
                <a:tab pos="260350" algn="l"/>
              </a:tabLst>
            </a:pPr>
            <a:r>
              <a:rPr sz="1500" spc="-10" dirty="0">
                <a:latin typeface="Verdana"/>
                <a:cs typeface="Verdana"/>
              </a:rPr>
              <a:t>Construction</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material</a:t>
            </a:r>
            <a:r>
              <a:rPr sz="1500" spc="-30" dirty="0">
                <a:latin typeface="Verdana"/>
                <a:cs typeface="Verdana"/>
              </a:rPr>
              <a:t> </a:t>
            </a:r>
            <a:r>
              <a:rPr sz="1500" dirty="0">
                <a:latin typeface="Verdana"/>
                <a:cs typeface="Verdana"/>
              </a:rPr>
              <a:t>handling,</a:t>
            </a:r>
            <a:r>
              <a:rPr sz="1500" spc="-10" dirty="0">
                <a:latin typeface="Verdana"/>
                <a:cs typeface="Verdana"/>
              </a:rPr>
              <a:t> </a:t>
            </a:r>
            <a:r>
              <a:rPr sz="1500" dirty="0">
                <a:latin typeface="Verdana"/>
                <a:cs typeface="Verdana"/>
              </a:rPr>
              <a:t>surveying,</a:t>
            </a:r>
            <a:r>
              <a:rPr sz="1500" spc="-15" dirty="0">
                <a:latin typeface="Verdana"/>
                <a:cs typeface="Verdana"/>
              </a:rPr>
              <a:t> </a:t>
            </a:r>
            <a:r>
              <a:rPr sz="1500" dirty="0">
                <a:latin typeface="Verdana"/>
                <a:cs typeface="Verdana"/>
              </a:rPr>
              <a:t>3D</a:t>
            </a:r>
            <a:r>
              <a:rPr sz="1500" spc="-20" dirty="0">
                <a:latin typeface="Verdana"/>
                <a:cs typeface="Verdana"/>
              </a:rPr>
              <a:t> </a:t>
            </a:r>
            <a:r>
              <a:rPr sz="1500" dirty="0">
                <a:latin typeface="Verdana"/>
                <a:cs typeface="Verdana"/>
              </a:rPr>
              <a:t>printing,</a:t>
            </a:r>
            <a:r>
              <a:rPr sz="1500" spc="-10" dirty="0">
                <a:latin typeface="Verdana"/>
                <a:cs typeface="Verdana"/>
              </a:rPr>
              <a:t> demolition</a:t>
            </a:r>
            <a:endParaRPr sz="1500" dirty="0">
              <a:latin typeface="Verdana"/>
              <a:cs typeface="Verdana"/>
            </a:endParaRPr>
          </a:p>
          <a:p>
            <a:pPr marL="260350" indent="-247650">
              <a:lnSpc>
                <a:spcPct val="100000"/>
              </a:lnSpc>
              <a:buFont typeface="Arial"/>
              <a:buChar char="•"/>
              <a:tabLst>
                <a:tab pos="259715" algn="l"/>
                <a:tab pos="260350" algn="l"/>
              </a:tabLst>
            </a:pPr>
            <a:r>
              <a:rPr sz="1500" dirty="0">
                <a:latin typeface="Verdana"/>
                <a:cs typeface="Verdana"/>
              </a:rPr>
              <a:t>Defense</a:t>
            </a:r>
            <a:r>
              <a:rPr sz="1500" spc="-20" dirty="0">
                <a:latin typeface="Verdana"/>
                <a:cs typeface="Verdana"/>
              </a:rPr>
              <a:t> </a:t>
            </a:r>
            <a:r>
              <a:rPr sz="1500" dirty="0">
                <a:latin typeface="Verdana"/>
                <a:cs typeface="Verdana"/>
              </a:rPr>
              <a:t>&amp;</a:t>
            </a:r>
            <a:r>
              <a:rPr sz="1500" spc="-15" dirty="0">
                <a:latin typeface="Verdana"/>
                <a:cs typeface="Verdana"/>
              </a:rPr>
              <a:t> </a:t>
            </a:r>
            <a:r>
              <a:rPr sz="1500" dirty="0">
                <a:latin typeface="Verdana"/>
                <a:cs typeface="Verdana"/>
              </a:rPr>
              <a:t>First</a:t>
            </a:r>
            <a:r>
              <a:rPr sz="1500" spc="-20" dirty="0">
                <a:latin typeface="Verdana"/>
                <a:cs typeface="Verdana"/>
              </a:rPr>
              <a:t> </a:t>
            </a:r>
            <a:r>
              <a:rPr sz="1500" spc="-10" dirty="0">
                <a:latin typeface="Verdana"/>
                <a:cs typeface="Verdana"/>
              </a:rPr>
              <a:t>Responders</a:t>
            </a:r>
            <a:endParaRPr sz="1500" dirty="0">
              <a:latin typeface="Verdana"/>
              <a:cs typeface="Verdana"/>
            </a:endParaRPr>
          </a:p>
          <a:p>
            <a:pPr marL="603250" lvl="1" indent="-247650">
              <a:lnSpc>
                <a:spcPct val="100000"/>
              </a:lnSpc>
              <a:buFont typeface="Arial"/>
              <a:buChar char="•"/>
              <a:tabLst>
                <a:tab pos="602615" algn="l"/>
                <a:tab pos="603250" algn="l"/>
              </a:tabLst>
            </a:pPr>
            <a:r>
              <a:rPr sz="1500" dirty="0">
                <a:latin typeface="Verdana"/>
                <a:cs typeface="Verdana"/>
              </a:rPr>
              <a:t>search</a:t>
            </a:r>
            <a:r>
              <a:rPr sz="1500" spc="-30" dirty="0">
                <a:latin typeface="Verdana"/>
                <a:cs typeface="Verdana"/>
              </a:rPr>
              <a:t> </a:t>
            </a:r>
            <a:r>
              <a:rPr sz="1500" dirty="0">
                <a:latin typeface="Verdana"/>
                <a:cs typeface="Verdana"/>
              </a:rPr>
              <a:t>&amp;</a:t>
            </a:r>
            <a:r>
              <a:rPr sz="1500" spc="-15" dirty="0">
                <a:latin typeface="Verdana"/>
                <a:cs typeface="Verdana"/>
              </a:rPr>
              <a:t> </a:t>
            </a:r>
            <a:r>
              <a:rPr sz="1500" dirty="0">
                <a:latin typeface="Verdana"/>
                <a:cs typeface="Verdana"/>
              </a:rPr>
              <a:t>rescue,</a:t>
            </a:r>
            <a:r>
              <a:rPr sz="1500" spc="-10" dirty="0">
                <a:latin typeface="Verdana"/>
                <a:cs typeface="Verdana"/>
              </a:rPr>
              <a:t> </a:t>
            </a:r>
            <a:r>
              <a:rPr sz="1500" dirty="0">
                <a:latin typeface="Verdana"/>
                <a:cs typeface="Verdana"/>
              </a:rPr>
              <a:t>surveillance,</a:t>
            </a:r>
            <a:r>
              <a:rPr sz="1500" spc="-10" dirty="0">
                <a:latin typeface="Verdana"/>
                <a:cs typeface="Verdana"/>
              </a:rPr>
              <a:t> security</a:t>
            </a:r>
            <a:endParaRPr sz="1500" dirty="0">
              <a:latin typeface="Verdana"/>
              <a:cs typeface="Verdana"/>
            </a:endParaRPr>
          </a:p>
          <a:p>
            <a:pPr marL="260350" indent="-247650">
              <a:lnSpc>
                <a:spcPct val="100000"/>
              </a:lnSpc>
              <a:buFont typeface="Arial"/>
              <a:buChar char="•"/>
              <a:tabLst>
                <a:tab pos="259715" algn="l"/>
                <a:tab pos="260350" algn="l"/>
              </a:tabLst>
            </a:pPr>
            <a:r>
              <a:rPr sz="1500" dirty="0">
                <a:latin typeface="Verdana"/>
                <a:cs typeface="Verdana"/>
              </a:rPr>
              <a:t>Hospitality,</a:t>
            </a:r>
            <a:r>
              <a:rPr sz="1500" spc="-10" dirty="0">
                <a:latin typeface="Verdana"/>
                <a:cs typeface="Verdana"/>
              </a:rPr>
              <a:t> </a:t>
            </a:r>
            <a:r>
              <a:rPr sz="1500" dirty="0">
                <a:latin typeface="Verdana"/>
                <a:cs typeface="Verdana"/>
              </a:rPr>
              <a:t>education,</a:t>
            </a:r>
            <a:r>
              <a:rPr sz="1500" spc="-5" dirty="0">
                <a:latin typeface="Verdana"/>
                <a:cs typeface="Verdana"/>
              </a:rPr>
              <a:t> </a:t>
            </a:r>
            <a:r>
              <a:rPr sz="1500" spc="-10" dirty="0">
                <a:latin typeface="Verdana"/>
                <a:cs typeface="Verdana"/>
              </a:rPr>
              <a:t>in-</a:t>
            </a:r>
            <a:r>
              <a:rPr sz="1500" spc="-20" dirty="0">
                <a:latin typeface="Verdana"/>
                <a:cs typeface="Verdana"/>
              </a:rPr>
              <a:t>home</a:t>
            </a:r>
            <a:endParaRPr sz="1500" dirty="0">
              <a:latin typeface="Verdana"/>
              <a:cs typeface="Verdana"/>
            </a:endParaRPr>
          </a:p>
        </p:txBody>
      </p:sp>
      <p:sp>
        <p:nvSpPr>
          <p:cNvPr id="5" name="object 10">
            <a:extLst>
              <a:ext uri="{FF2B5EF4-FFF2-40B4-BE49-F238E27FC236}">
                <a16:creationId xmlns:a16="http://schemas.microsoft.com/office/drawing/2014/main" id="{4C4D3C6E-ABA4-834B-9B15-5FF2727E12A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41</a:t>
            </a:fld>
            <a:endParaRPr spc="-25" dirty="0">
              <a:latin typeface="Stanley Regular" panose="02050506080406020003" pitchFamily="18" charset="77"/>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1047750"/>
            <a:ext cx="7606116" cy="3365024"/>
          </a:xfrm>
          <a:prstGeom prst="rect">
            <a:avLst/>
          </a:prstGeom>
        </p:spPr>
        <p:txBody>
          <a:bodyPr vert="horz" wrap="square" lIns="0" tIns="12700" rIns="0" bIns="0" rtlCol="0">
            <a:spAutoFit/>
          </a:bodyPr>
          <a:lstStyle/>
          <a:p>
            <a:pPr marL="12700">
              <a:lnSpc>
                <a:spcPct val="100000"/>
              </a:lnSpc>
              <a:spcBef>
                <a:spcPts val="100"/>
              </a:spcBef>
            </a:pPr>
            <a:endParaRPr sz="2400" dirty="0">
              <a:latin typeface="Verdana"/>
              <a:cs typeface="Verdana"/>
            </a:endParaRPr>
          </a:p>
          <a:p>
            <a:pPr marL="847090" indent="-248285">
              <a:lnSpc>
                <a:spcPct val="100000"/>
              </a:lnSpc>
              <a:spcBef>
                <a:spcPts val="5"/>
              </a:spcBef>
              <a:buFont typeface="Arial"/>
              <a:buChar char="•"/>
              <a:tabLst>
                <a:tab pos="847725" algn="l"/>
              </a:tabLst>
            </a:pPr>
            <a:r>
              <a:rPr sz="2700" dirty="0">
                <a:latin typeface="Verdana"/>
                <a:cs typeface="Verdana"/>
              </a:rPr>
              <a:t>5G</a:t>
            </a:r>
            <a:r>
              <a:rPr sz="2700" spc="-10" dirty="0">
                <a:latin typeface="Verdana"/>
                <a:cs typeface="Verdana"/>
              </a:rPr>
              <a:t> </a:t>
            </a:r>
            <a:r>
              <a:rPr sz="2700" dirty="0">
                <a:latin typeface="Verdana"/>
                <a:cs typeface="Verdana"/>
              </a:rPr>
              <a:t>/</a:t>
            </a:r>
            <a:r>
              <a:rPr sz="2700" spc="-10" dirty="0">
                <a:latin typeface="Verdana"/>
                <a:cs typeface="Verdana"/>
              </a:rPr>
              <a:t> </a:t>
            </a:r>
            <a:r>
              <a:rPr sz="2700" dirty="0">
                <a:latin typeface="Verdana"/>
                <a:cs typeface="Verdana"/>
              </a:rPr>
              <a:t>Cloud </a:t>
            </a:r>
            <a:r>
              <a:rPr sz="2700" spc="-10" dirty="0">
                <a:latin typeface="Verdana"/>
                <a:cs typeface="Verdana"/>
              </a:rPr>
              <a:t>Robotics</a:t>
            </a:r>
            <a:endParaRPr sz="2700" dirty="0">
              <a:latin typeface="Verdana"/>
              <a:cs typeface="Verdana"/>
            </a:endParaRPr>
          </a:p>
          <a:p>
            <a:pPr marL="847090" indent="-248285">
              <a:lnSpc>
                <a:spcPts val="3215"/>
              </a:lnSpc>
              <a:spcBef>
                <a:spcPts val="70"/>
              </a:spcBef>
              <a:buFont typeface="Arial"/>
              <a:buChar char="•"/>
              <a:tabLst>
                <a:tab pos="847725" algn="l"/>
              </a:tabLst>
            </a:pPr>
            <a:r>
              <a:rPr sz="2700" dirty="0">
                <a:latin typeface="Verdana"/>
                <a:cs typeface="Verdana"/>
              </a:rPr>
              <a:t>New</a:t>
            </a:r>
            <a:r>
              <a:rPr sz="2700" spc="5" dirty="0">
                <a:latin typeface="Verdana"/>
                <a:cs typeface="Verdana"/>
              </a:rPr>
              <a:t> </a:t>
            </a:r>
            <a:r>
              <a:rPr sz="2700" spc="-10" dirty="0">
                <a:latin typeface="Verdana"/>
                <a:cs typeface="Verdana"/>
              </a:rPr>
              <a:t>Sensors</a:t>
            </a:r>
            <a:endParaRPr sz="2700" dirty="0">
              <a:latin typeface="Verdana"/>
              <a:cs typeface="Verdana"/>
            </a:endParaRPr>
          </a:p>
          <a:p>
            <a:pPr marL="847090" indent="-248285">
              <a:lnSpc>
                <a:spcPts val="3215"/>
              </a:lnSpc>
              <a:buFont typeface="Arial"/>
              <a:buChar char="•"/>
              <a:tabLst>
                <a:tab pos="847725" algn="l"/>
              </a:tabLst>
            </a:pPr>
            <a:r>
              <a:rPr sz="2700" dirty="0">
                <a:latin typeface="Verdana"/>
                <a:cs typeface="Verdana"/>
              </a:rPr>
              <a:t>Robot</a:t>
            </a:r>
            <a:r>
              <a:rPr sz="2700" spc="-30" dirty="0">
                <a:latin typeface="Verdana"/>
                <a:cs typeface="Verdana"/>
              </a:rPr>
              <a:t> </a:t>
            </a:r>
            <a:r>
              <a:rPr sz="2700" dirty="0">
                <a:latin typeface="Verdana"/>
                <a:cs typeface="Verdana"/>
              </a:rPr>
              <a:t>Operating</a:t>
            </a:r>
            <a:r>
              <a:rPr sz="2700" spc="-5" dirty="0">
                <a:latin typeface="Verdana"/>
                <a:cs typeface="Verdana"/>
              </a:rPr>
              <a:t> </a:t>
            </a:r>
            <a:r>
              <a:rPr sz="2700" spc="-10" dirty="0">
                <a:latin typeface="Verdana"/>
                <a:cs typeface="Verdana"/>
              </a:rPr>
              <a:t>System(ROS)</a:t>
            </a:r>
            <a:endParaRPr sz="2700" dirty="0">
              <a:latin typeface="Verdana"/>
              <a:cs typeface="Verdana"/>
            </a:endParaRPr>
          </a:p>
          <a:p>
            <a:pPr marL="847090" indent="-248285">
              <a:lnSpc>
                <a:spcPts val="3229"/>
              </a:lnSpc>
              <a:spcBef>
                <a:spcPts val="50"/>
              </a:spcBef>
              <a:buFont typeface="Arial"/>
              <a:buChar char="•"/>
              <a:tabLst>
                <a:tab pos="847725" algn="l"/>
              </a:tabLst>
            </a:pPr>
            <a:r>
              <a:rPr sz="2700" dirty="0">
                <a:latin typeface="Verdana"/>
                <a:cs typeface="Verdana"/>
              </a:rPr>
              <a:t>Mobile</a:t>
            </a:r>
            <a:r>
              <a:rPr sz="2700" spc="-15" dirty="0">
                <a:latin typeface="Verdana"/>
                <a:cs typeface="Verdana"/>
              </a:rPr>
              <a:t> </a:t>
            </a:r>
            <a:r>
              <a:rPr sz="2700" spc="-10" dirty="0">
                <a:latin typeface="Verdana"/>
                <a:cs typeface="Verdana"/>
              </a:rPr>
              <a:t>Manipulation</a:t>
            </a:r>
            <a:endParaRPr sz="2700" dirty="0">
              <a:latin typeface="Verdana"/>
              <a:cs typeface="Verdana"/>
            </a:endParaRPr>
          </a:p>
          <a:p>
            <a:pPr marL="847090" indent="-248285">
              <a:lnSpc>
                <a:spcPts val="3204"/>
              </a:lnSpc>
              <a:buFont typeface="Arial"/>
              <a:buChar char="•"/>
              <a:tabLst>
                <a:tab pos="847725" algn="l"/>
              </a:tabLst>
            </a:pPr>
            <a:r>
              <a:rPr sz="2700" spc="-10" dirty="0">
                <a:latin typeface="Verdana"/>
                <a:cs typeface="Verdana"/>
              </a:rPr>
              <a:t>Modularity</a:t>
            </a:r>
            <a:endParaRPr sz="2700" dirty="0">
              <a:latin typeface="Verdana"/>
              <a:cs typeface="Verdana"/>
            </a:endParaRPr>
          </a:p>
          <a:p>
            <a:pPr marL="847090" indent="-248285">
              <a:lnSpc>
                <a:spcPts val="3215"/>
              </a:lnSpc>
              <a:buFont typeface="Arial"/>
              <a:buChar char="•"/>
              <a:tabLst>
                <a:tab pos="847725" algn="l"/>
              </a:tabLst>
            </a:pPr>
            <a:r>
              <a:rPr sz="2700" spc="-10" dirty="0">
                <a:latin typeface="Verdana"/>
                <a:cs typeface="Verdana"/>
              </a:rPr>
              <a:t>Interoperability</a:t>
            </a:r>
            <a:endParaRPr sz="2700" dirty="0">
              <a:latin typeface="Verdana"/>
              <a:cs typeface="Verdana"/>
            </a:endParaRPr>
          </a:p>
          <a:p>
            <a:pPr marL="847090" indent="-248285">
              <a:lnSpc>
                <a:spcPct val="100000"/>
              </a:lnSpc>
              <a:spcBef>
                <a:spcPts val="70"/>
              </a:spcBef>
              <a:buFont typeface="Arial"/>
              <a:buChar char="•"/>
              <a:tabLst>
                <a:tab pos="847725" algn="l"/>
              </a:tabLst>
            </a:pPr>
            <a:r>
              <a:rPr sz="2700" dirty="0">
                <a:latin typeface="Verdana"/>
                <a:cs typeface="Verdana"/>
              </a:rPr>
              <a:t>Business Models </a:t>
            </a:r>
            <a:r>
              <a:rPr sz="2700" spc="-10" dirty="0">
                <a:latin typeface="Verdana"/>
                <a:cs typeface="Verdana"/>
              </a:rPr>
              <a:t>(RAAS)</a:t>
            </a:r>
            <a:endParaRPr sz="2700" dirty="0">
              <a:latin typeface="Verdana"/>
              <a:cs typeface="Verdana"/>
            </a:endParaRPr>
          </a:p>
        </p:txBody>
      </p:sp>
      <p:sp>
        <p:nvSpPr>
          <p:cNvPr id="4" name="TextBox 3">
            <a:extLst>
              <a:ext uri="{FF2B5EF4-FFF2-40B4-BE49-F238E27FC236}">
                <a16:creationId xmlns:a16="http://schemas.microsoft.com/office/drawing/2014/main" id="{A93F33E1-8919-378D-159E-CE939FE51DCF}"/>
              </a:ext>
            </a:extLst>
          </p:cNvPr>
          <p:cNvSpPr txBox="1"/>
          <p:nvPr/>
        </p:nvSpPr>
        <p:spPr>
          <a:xfrm>
            <a:off x="273242" y="484504"/>
            <a:ext cx="8597515" cy="492443"/>
          </a:xfrm>
          <a:prstGeom prst="rect">
            <a:avLst/>
          </a:prstGeom>
          <a:noFill/>
        </p:spPr>
        <p:txBody>
          <a:bodyPr wrap="square" rtlCol="0">
            <a:spAutoFit/>
          </a:bodyPr>
          <a:lstStyle/>
          <a:p>
            <a:pPr marL="12700">
              <a:lnSpc>
                <a:spcPct val="100000"/>
              </a:lnSpc>
              <a:spcBef>
                <a:spcPts val="100"/>
              </a:spcBef>
            </a:pPr>
            <a:r>
              <a:rPr lang="en-US" sz="2600" b="1" dirty="0">
                <a:latin typeface="Verdana"/>
                <a:cs typeface="Verdana"/>
              </a:rPr>
              <a:t>Big</a:t>
            </a:r>
            <a:r>
              <a:rPr lang="en-US" sz="2600" b="1" spc="-20" dirty="0">
                <a:latin typeface="Verdana"/>
                <a:cs typeface="Verdana"/>
              </a:rPr>
              <a:t> </a:t>
            </a:r>
            <a:r>
              <a:rPr lang="en-US" sz="2600" b="1" dirty="0">
                <a:latin typeface="Verdana"/>
                <a:cs typeface="Verdana"/>
              </a:rPr>
              <a:t>Trends</a:t>
            </a:r>
            <a:r>
              <a:rPr lang="en-US" sz="2600" b="1" spc="-15" dirty="0">
                <a:latin typeface="Verdana"/>
                <a:cs typeface="Verdana"/>
              </a:rPr>
              <a:t> </a:t>
            </a:r>
            <a:r>
              <a:rPr lang="en-US" sz="2600" b="1" dirty="0">
                <a:latin typeface="Verdana"/>
                <a:cs typeface="Verdana"/>
              </a:rPr>
              <a:t>–</a:t>
            </a:r>
            <a:r>
              <a:rPr lang="en-US" sz="2600" b="1" spc="-15" dirty="0">
                <a:latin typeface="Verdana"/>
                <a:cs typeface="Verdana"/>
              </a:rPr>
              <a:t> </a:t>
            </a:r>
            <a:r>
              <a:rPr lang="en-US" sz="2600" b="1" dirty="0">
                <a:latin typeface="Verdana"/>
                <a:cs typeface="Verdana"/>
              </a:rPr>
              <a:t>Enabling Robotics to </a:t>
            </a:r>
            <a:r>
              <a:rPr lang="en-US" sz="2600" b="1" spc="-10" dirty="0">
                <a:latin typeface="Verdana"/>
                <a:cs typeface="Verdana"/>
              </a:rPr>
              <a:t>Accelerate</a:t>
            </a:r>
            <a:endParaRPr lang="en-US" sz="2600" b="1" dirty="0">
              <a:latin typeface="Verdana"/>
              <a:cs typeface="Verdana"/>
            </a:endParaRPr>
          </a:p>
        </p:txBody>
      </p:sp>
      <p:sp>
        <p:nvSpPr>
          <p:cNvPr id="6" name="object 10">
            <a:extLst>
              <a:ext uri="{FF2B5EF4-FFF2-40B4-BE49-F238E27FC236}">
                <a16:creationId xmlns:a16="http://schemas.microsoft.com/office/drawing/2014/main" id="{A6F3184E-2E28-6848-9451-2211D973633A}"/>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42</a:t>
            </a:fld>
            <a:endParaRPr spc="-25" dirty="0">
              <a:latin typeface="Stanley Regular" panose="02050506080406020003" pitchFamily="18" charset="77"/>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819911"/>
            <a:ext cx="1755648" cy="1755648"/>
          </a:xfrm>
          <a:prstGeom prst="rect">
            <a:avLst/>
          </a:prstGeom>
        </p:spPr>
      </p:pic>
      <p:sp>
        <p:nvSpPr>
          <p:cNvPr id="4" name="object 4"/>
          <p:cNvSpPr txBox="1"/>
          <p:nvPr/>
        </p:nvSpPr>
        <p:spPr>
          <a:xfrm>
            <a:off x="324738" y="1059684"/>
            <a:ext cx="8416925" cy="3874266"/>
          </a:xfrm>
          <a:prstGeom prst="rect">
            <a:avLst/>
          </a:prstGeom>
        </p:spPr>
        <p:txBody>
          <a:bodyPr vert="horz" wrap="square" lIns="0" tIns="12700" rIns="0" bIns="0" rtlCol="0">
            <a:spAutoFit/>
          </a:bodyPr>
          <a:lstStyle/>
          <a:p>
            <a:pPr marL="1993900" marR="306070">
              <a:lnSpc>
                <a:spcPct val="115399"/>
              </a:lnSpc>
              <a:spcBef>
                <a:spcPts val="100"/>
              </a:spcBef>
            </a:pPr>
            <a:r>
              <a:rPr sz="1300" dirty="0">
                <a:latin typeface="Stanley Regular" panose="02050506080406020003" pitchFamily="18" charset="77"/>
                <a:cs typeface="Palatino Linotype"/>
              </a:rPr>
              <a:t>Jeremy</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Tole</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Senior</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Vice</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President</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45" dirty="0">
                <a:latin typeface="Stanley Regular" panose="02050506080406020003" pitchFamily="18" charset="77"/>
                <a:cs typeface="Palatino Linotype"/>
              </a:rPr>
              <a:t> </a:t>
            </a:r>
            <a:r>
              <a:rPr sz="1300" spc="-30" dirty="0">
                <a:latin typeface="Stanley Regular" panose="02050506080406020003" pitchFamily="18" charset="77"/>
                <a:cs typeface="Palatino Linotype"/>
              </a:rPr>
              <a:t>Azbil</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Corporation’s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5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Center, </a:t>
            </a:r>
            <a:r>
              <a:rPr sz="1300" dirty="0">
                <a:latin typeface="Stanley Regular" panose="02050506080406020003" pitchFamily="18" charset="77"/>
                <a:cs typeface="Palatino Linotype"/>
              </a:rPr>
              <a:t>located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Silicon</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Valley,</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California.</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oversees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integrating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new</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technologies</a:t>
            </a:r>
            <a:r>
              <a:rPr sz="1300" spc="2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into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Japan-based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company,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which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builds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advances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automation processes</a:t>
            </a:r>
            <a:r>
              <a:rPr sz="1300" spc="-1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and </a:t>
            </a:r>
            <a:r>
              <a:rPr sz="1300" dirty="0">
                <a:latin typeface="Stanley Regular" panose="02050506080406020003" pitchFamily="18" charset="77"/>
                <a:cs typeface="Palatino Linotype"/>
              </a:rPr>
              <a:t>services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its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customers.</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Prior</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joining</a:t>
            </a:r>
            <a:r>
              <a:rPr sz="1300" spc="2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Azbil,</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Tole</a:t>
            </a:r>
            <a:r>
              <a:rPr sz="1300" spc="3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worked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3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line </a:t>
            </a:r>
            <a:r>
              <a:rPr sz="1300" dirty="0">
                <a:latin typeface="Stanley Regular" panose="02050506080406020003" pitchFamily="18" charset="77"/>
                <a:cs typeface="Palatino Linotype"/>
              </a:rPr>
              <a:t>management and marketing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on semiconductors. 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Vice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President </a:t>
            </a:r>
            <a:r>
              <a:rPr sz="1300" spc="-25" dirty="0">
                <a:latin typeface="Stanley Regular" panose="02050506080406020003" pitchFamily="18" charset="77"/>
                <a:cs typeface="Palatino Linotype"/>
              </a:rPr>
              <a:t>an</a:t>
            </a:r>
            <a:r>
              <a:rPr lang="en-US" sz="1300" spc="-25" dirty="0">
                <a:latin typeface="Stanley Regular" panose="02050506080406020003" pitchFamily="18" charset="77"/>
                <a:cs typeface="Palatino Linotype"/>
              </a:rPr>
              <a:t>d Board </a:t>
            </a:r>
            <a:r>
              <a:rPr sz="1300" dirty="0">
                <a:latin typeface="Stanley Regular" panose="02050506080406020003" pitchFamily="18" charset="77"/>
                <a:cs typeface="Palatino Linotype"/>
              </a:rPr>
              <a:t>Director</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0" dirty="0">
                <a:latin typeface="Stanley Regular" panose="02050506080406020003" pitchFamily="18" charset="77"/>
                <a:cs typeface="Palatino Linotype"/>
              </a:rPr>
              <a:t> </a:t>
            </a:r>
            <a:r>
              <a:rPr sz="1300" dirty="0">
                <a:latin typeface="Stanley Regular" panose="02050506080406020003" pitchFamily="18" charset="77"/>
                <a:cs typeface="Palatino Linotype"/>
              </a:rPr>
              <a:t>Wireless</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Communication</a:t>
            </a:r>
            <a:r>
              <a:rPr sz="1300" spc="4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Alliance.</a:t>
            </a:r>
            <a:endParaRPr sz="1300" dirty="0">
              <a:latin typeface="Stanley Regular" panose="02050506080406020003" pitchFamily="18" charset="77"/>
              <a:cs typeface="Palatino Linotype"/>
            </a:endParaRPr>
          </a:p>
          <a:p>
            <a:pPr>
              <a:lnSpc>
                <a:spcPct val="100000"/>
              </a:lnSpc>
              <a:spcBef>
                <a:spcPts val="45"/>
              </a:spcBef>
            </a:pPr>
            <a:endParaRPr sz="1300" dirty="0">
              <a:latin typeface="Stanley Regular" panose="02050506080406020003" pitchFamily="18" charset="77"/>
              <a:cs typeface="Palatino Linotype"/>
            </a:endParaRPr>
          </a:p>
          <a:p>
            <a:pPr marL="12700" marR="81280" algn="just">
              <a:lnSpc>
                <a:spcPct val="99200"/>
              </a:lnSpc>
            </a:pPr>
            <a:r>
              <a:rPr sz="1300" dirty="0">
                <a:latin typeface="Stanley Regular" panose="02050506080406020003" pitchFamily="18" charset="77"/>
                <a:cs typeface="Palatino Linotype"/>
              </a:rPr>
              <a:t>In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slides,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Tole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focused</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importance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effective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scouting</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both</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terms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location</a:t>
            </a:r>
            <a:r>
              <a:rPr sz="1300" spc="3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and </a:t>
            </a:r>
            <a:r>
              <a:rPr sz="1300" dirty="0">
                <a:latin typeface="Stanley Regular" panose="02050506080406020003" pitchFamily="18" charset="77"/>
                <a:cs typeface="Palatino Linotype"/>
              </a:rPr>
              <a:t>strategy.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scouting</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allows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companies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expand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their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capabilities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learn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may</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be </a:t>
            </a:r>
            <a:r>
              <a:rPr sz="1300" dirty="0">
                <a:latin typeface="Stanley Regular" panose="02050506080406020003" pitchFamily="18" charset="77"/>
                <a:cs typeface="Palatino Linotype"/>
              </a:rPr>
              <a:t>coming </a:t>
            </a:r>
            <a:r>
              <a:rPr lang="en-US" sz="1300" spc="-10" dirty="0">
                <a:latin typeface="Stanley Regular" panose="02050506080406020003" pitchFamily="18" charset="77"/>
                <a:cs typeface="Palatino Linotype"/>
              </a:rPr>
              <a:t>around the next bend of the road.</a:t>
            </a:r>
            <a:endParaRPr sz="1300" dirty="0">
              <a:latin typeface="Stanley Regular" panose="02050506080406020003" pitchFamily="18" charset="77"/>
              <a:cs typeface="Palatino Linotype"/>
            </a:endParaRPr>
          </a:p>
          <a:p>
            <a:pPr>
              <a:lnSpc>
                <a:spcPct val="100000"/>
              </a:lnSpc>
              <a:spcBef>
                <a:spcPts val="20"/>
              </a:spcBef>
            </a:pPr>
            <a:endParaRPr sz="1300" dirty="0">
              <a:latin typeface="Stanley Regular" panose="02050506080406020003" pitchFamily="18" charset="77"/>
              <a:cs typeface="Palatino Linotype"/>
            </a:endParaRPr>
          </a:p>
          <a:p>
            <a:pPr marL="12700" marR="5080">
              <a:lnSpc>
                <a:spcPct val="99200"/>
              </a:lnSpc>
              <a:spcBef>
                <a:spcPts val="5"/>
              </a:spcBef>
            </a:pPr>
            <a:r>
              <a:rPr sz="1300" spc="-25" dirty="0">
                <a:latin typeface="Stanley Regular" panose="02050506080406020003" pitchFamily="18" charset="77"/>
                <a:cs typeface="Palatino Linotype"/>
              </a:rPr>
              <a:t>“We’re </a:t>
            </a:r>
            <a:r>
              <a:rPr sz="1300" dirty="0">
                <a:latin typeface="Stanley Regular" panose="02050506080406020003" pitchFamily="18" charset="77"/>
                <a:cs typeface="Palatino Linotype"/>
              </a:rPr>
              <a:t>trying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avoid</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tourism’</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thing,</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where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you're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just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going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talking</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different</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startup </a:t>
            </a:r>
            <a:r>
              <a:rPr sz="1300" dirty="0">
                <a:latin typeface="Stanley Regular" panose="02050506080406020003" pitchFamily="18" charset="77"/>
                <a:cs typeface="Palatino Linotype"/>
              </a:rPr>
              <a:t>companies 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getting information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from</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them,</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we're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not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really</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providing</a:t>
            </a:r>
            <a:r>
              <a:rPr sz="1300" dirty="0">
                <a:latin typeface="Stanley Regular" panose="02050506080406020003" pitchFamily="18" charset="77"/>
                <a:cs typeface="Palatino Linotype"/>
              </a:rPr>
              <a:t> information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back to the</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companies.</a:t>
            </a:r>
            <a:r>
              <a:rPr sz="1300" spc="500" dirty="0">
                <a:latin typeface="Stanley Regular" panose="02050506080406020003" pitchFamily="18" charset="77"/>
                <a:cs typeface="Palatino Linotype"/>
              </a:rPr>
              <a:t> </a:t>
            </a:r>
            <a:r>
              <a:rPr sz="1300" spc="90" dirty="0">
                <a:latin typeface="Stanley Regular" panose="02050506080406020003" pitchFamily="18" charset="77"/>
                <a:cs typeface="Palatino Linotype"/>
              </a:rPr>
              <a:t>I</a:t>
            </a:r>
            <a:r>
              <a:rPr sz="1300" spc="-3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always</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feel</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need</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have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two</a:t>
            </a:r>
            <a:r>
              <a:rPr lang="en-US" sz="1300" spc="-25" dirty="0">
                <a:latin typeface="Stanley Regular" panose="02050506080406020003" pitchFamily="18" charset="77"/>
                <a:cs typeface="Palatino Linotype"/>
              </a:rPr>
              <a:t>-</a:t>
            </a:r>
            <a:r>
              <a:rPr sz="1300" spc="-40" dirty="0">
                <a:latin typeface="Stanley Regular" panose="02050506080406020003" pitchFamily="18" charset="77"/>
                <a:cs typeface="Palatino Linotype"/>
              </a:rPr>
              <a:t>way</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street,”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said.</a:t>
            </a:r>
            <a:endParaRPr sz="1300" dirty="0">
              <a:latin typeface="Stanley Regular" panose="02050506080406020003" pitchFamily="18" charset="77"/>
              <a:cs typeface="Palatino Linotype"/>
            </a:endParaRPr>
          </a:p>
          <a:p>
            <a:pPr>
              <a:lnSpc>
                <a:spcPct val="100000"/>
              </a:lnSpc>
              <a:spcBef>
                <a:spcPts val="35"/>
              </a:spcBef>
            </a:pPr>
            <a:endParaRPr sz="1300" dirty="0">
              <a:latin typeface="Stanley Regular" panose="02050506080406020003" pitchFamily="18" charset="77"/>
              <a:cs typeface="Palatino Linotype"/>
            </a:endParaRPr>
          </a:p>
          <a:p>
            <a:pPr marL="12700" marR="133350">
              <a:lnSpc>
                <a:spcPts val="1510"/>
              </a:lnSpc>
            </a:pPr>
            <a:r>
              <a:rPr sz="1300" spc="-30" dirty="0">
                <a:latin typeface="Stanley Regular" panose="02050506080406020003" pitchFamily="18" charset="77"/>
                <a:cs typeface="Palatino Linotype"/>
              </a:rPr>
              <a:t>Azbil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does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much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its technology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scouting 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North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America,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because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 technology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centers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wealth</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startups in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places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Boston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Silicon</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Valley.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good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technology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scout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has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basic</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understanding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 </a:t>
            </a:r>
            <a:r>
              <a:rPr sz="1300" spc="-50" dirty="0">
                <a:latin typeface="Stanley Regular" panose="02050506080406020003" pitchFamily="18" charset="77"/>
                <a:cs typeface="Palatino Linotype"/>
              </a:rPr>
              <a:t>a</a:t>
            </a:r>
            <a:r>
              <a:rPr lang="en-US" sz="1300" spc="-50" dirty="0">
                <a:latin typeface="Stanley Regular" panose="02050506080406020003" pitchFamily="18" charset="77"/>
                <a:cs typeface="Palatino Linotype"/>
              </a:rPr>
              <a:t> wide array of technologies a company has interest in, while also having a curious, outgoing personality. </a:t>
            </a:r>
            <a:endParaRPr sz="1300" dirty="0">
              <a:latin typeface="Stanley Regular" panose="02050506080406020003" pitchFamily="18" charset="77"/>
              <a:cs typeface="Palatino Linotype"/>
            </a:endParaRPr>
          </a:p>
        </p:txBody>
      </p:sp>
      <p:grpSp>
        <p:nvGrpSpPr>
          <p:cNvPr id="6" name="object 6"/>
          <p:cNvGrpSpPr/>
          <p:nvPr/>
        </p:nvGrpSpPr>
        <p:grpSpPr>
          <a:xfrm>
            <a:off x="0" y="-4762"/>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Jeremy Tole, </a:t>
            </a:r>
            <a:r>
              <a:rPr lang="en-US" sz="1600" b="1" spc="55" dirty="0" err="1">
                <a:latin typeface="Stanley Regular" panose="02050506080406020003" pitchFamily="18" charset="77"/>
              </a:rPr>
              <a:t>Azbil</a:t>
            </a:r>
            <a:r>
              <a:rPr lang="en-US" sz="1600" b="1" spc="55" dirty="0">
                <a:latin typeface="Stanley Regular" panose="02050506080406020003" pitchFamily="18" charset="77"/>
              </a:rPr>
              <a:t> Corporation</a:t>
            </a:r>
            <a:endParaRPr sz="1600" b="1" spc="40" dirty="0">
              <a:latin typeface="Stanley Regular" panose="02050506080406020003" pitchFamily="18" charset="77"/>
            </a:endParaRPr>
          </a:p>
        </p:txBody>
      </p:sp>
      <p:sp>
        <p:nvSpPr>
          <p:cNvPr id="13" name="object 10">
            <a:extLst>
              <a:ext uri="{FF2B5EF4-FFF2-40B4-BE49-F238E27FC236}">
                <a16:creationId xmlns:a16="http://schemas.microsoft.com/office/drawing/2014/main" id="{039E75F5-51E9-1446-9C00-87300AA3C40A}"/>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43</a:t>
            </a:fld>
            <a:endParaRPr spc="-25" dirty="0">
              <a:latin typeface="Stanley Regular" panose="02050506080406020003" pitchFamily="18" charset="77"/>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3226" y="0"/>
            <a:ext cx="8740775" cy="688975"/>
            <a:chOff x="403226" y="0"/>
            <a:chExt cx="8740775" cy="688975"/>
          </a:xfrm>
        </p:grpSpPr>
        <p:pic>
          <p:nvPicPr>
            <p:cNvPr id="3" name="object 3"/>
            <p:cNvPicPr/>
            <p:nvPr/>
          </p:nvPicPr>
          <p:blipFill>
            <a:blip r:embed="rId2" cstate="print"/>
            <a:stretch>
              <a:fillRect/>
            </a:stretch>
          </p:blipFill>
          <p:spPr>
            <a:xfrm>
              <a:off x="5721096" y="0"/>
              <a:ext cx="3422904" cy="688847"/>
            </a:xfrm>
            <a:prstGeom prst="rect">
              <a:avLst/>
            </a:prstGeom>
          </p:spPr>
        </p:pic>
        <p:sp>
          <p:nvSpPr>
            <p:cNvPr id="4" name="object 4"/>
            <p:cNvSpPr/>
            <p:nvPr/>
          </p:nvSpPr>
          <p:spPr>
            <a:xfrm>
              <a:off x="411164" y="616743"/>
              <a:ext cx="8402955" cy="0"/>
            </a:xfrm>
            <a:custGeom>
              <a:avLst/>
              <a:gdLst/>
              <a:ahLst/>
              <a:cxnLst/>
              <a:rect l="l" t="t" r="r" b="b"/>
              <a:pathLst>
                <a:path w="8402955">
                  <a:moveTo>
                    <a:pt x="0" y="0"/>
                  </a:moveTo>
                  <a:lnTo>
                    <a:pt x="8402637" y="1"/>
                  </a:lnTo>
                </a:path>
              </a:pathLst>
            </a:custGeom>
            <a:ln w="15875">
              <a:solidFill>
                <a:srgbClr val="C0C0C0"/>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7714488" y="4648200"/>
            <a:ext cx="1146048" cy="295656"/>
          </a:xfrm>
          <a:prstGeom prst="rect">
            <a:avLst/>
          </a:prstGeom>
        </p:spPr>
      </p:pic>
      <p:sp>
        <p:nvSpPr>
          <p:cNvPr id="6" name="object 6"/>
          <p:cNvSpPr/>
          <p:nvPr/>
        </p:nvSpPr>
        <p:spPr>
          <a:xfrm>
            <a:off x="444272" y="4814035"/>
            <a:ext cx="1146810" cy="161925"/>
          </a:xfrm>
          <a:custGeom>
            <a:avLst/>
            <a:gdLst/>
            <a:ahLst/>
            <a:cxnLst/>
            <a:rect l="l" t="t" r="r" b="b"/>
            <a:pathLst>
              <a:path w="1146810" h="161925">
                <a:moveTo>
                  <a:pt x="1065679" y="0"/>
                </a:moveTo>
                <a:lnTo>
                  <a:pt x="80961" y="0"/>
                </a:lnTo>
                <a:lnTo>
                  <a:pt x="49447" y="6362"/>
                </a:lnTo>
                <a:lnTo>
                  <a:pt x="23713" y="23713"/>
                </a:lnTo>
                <a:lnTo>
                  <a:pt x="6362" y="49448"/>
                </a:lnTo>
                <a:lnTo>
                  <a:pt x="0" y="80962"/>
                </a:lnTo>
                <a:lnTo>
                  <a:pt x="6362" y="112476"/>
                </a:lnTo>
                <a:lnTo>
                  <a:pt x="23713" y="138211"/>
                </a:lnTo>
                <a:lnTo>
                  <a:pt x="49447" y="155562"/>
                </a:lnTo>
                <a:lnTo>
                  <a:pt x="80961" y="161925"/>
                </a:lnTo>
                <a:lnTo>
                  <a:pt x="1065679" y="161925"/>
                </a:lnTo>
                <a:lnTo>
                  <a:pt x="1097193" y="155562"/>
                </a:lnTo>
                <a:lnTo>
                  <a:pt x="1122927" y="138211"/>
                </a:lnTo>
                <a:lnTo>
                  <a:pt x="1140278" y="112476"/>
                </a:lnTo>
                <a:lnTo>
                  <a:pt x="1146640" y="80962"/>
                </a:lnTo>
                <a:lnTo>
                  <a:pt x="1140278" y="49448"/>
                </a:lnTo>
                <a:lnTo>
                  <a:pt x="1122927" y="23713"/>
                </a:lnTo>
                <a:lnTo>
                  <a:pt x="1097193" y="6362"/>
                </a:lnTo>
                <a:lnTo>
                  <a:pt x="1065679" y="0"/>
                </a:lnTo>
                <a:close/>
              </a:path>
            </a:pathLst>
          </a:custGeom>
          <a:solidFill>
            <a:srgbClr val="A50000"/>
          </a:solidFill>
        </p:spPr>
        <p:txBody>
          <a:bodyPr wrap="square" lIns="0" tIns="0" rIns="0" bIns="0" rtlCol="0"/>
          <a:lstStyle/>
          <a:p>
            <a:endParaRPr/>
          </a:p>
        </p:txBody>
      </p:sp>
      <p:sp>
        <p:nvSpPr>
          <p:cNvPr id="7" name="object 7"/>
          <p:cNvSpPr txBox="1"/>
          <p:nvPr/>
        </p:nvSpPr>
        <p:spPr>
          <a:xfrm rot="19440000">
            <a:off x="2481207" y="2201893"/>
            <a:ext cx="3883169" cy="520700"/>
          </a:xfrm>
          <a:prstGeom prst="rect">
            <a:avLst/>
          </a:prstGeom>
        </p:spPr>
        <p:txBody>
          <a:bodyPr vert="horz" wrap="square" lIns="0" tIns="0" rIns="0" bIns="0" rtlCol="0">
            <a:spAutoFit/>
          </a:bodyPr>
          <a:lstStyle/>
          <a:p>
            <a:pPr>
              <a:lnSpc>
                <a:spcPts val="4100"/>
              </a:lnSpc>
            </a:pPr>
            <a:r>
              <a:rPr sz="4100" b="1" dirty="0">
                <a:solidFill>
                  <a:srgbClr val="BFBFBF"/>
                </a:solidFill>
                <a:latin typeface="Arial"/>
                <a:cs typeface="Arial"/>
              </a:rPr>
              <a:t>Proprietary</a:t>
            </a:r>
            <a:r>
              <a:rPr sz="4100" b="1" spc="-130" dirty="0">
                <a:solidFill>
                  <a:srgbClr val="BFBFBF"/>
                </a:solidFill>
                <a:latin typeface="Arial"/>
                <a:cs typeface="Arial"/>
              </a:rPr>
              <a:t> </a:t>
            </a:r>
            <a:r>
              <a:rPr sz="4100" b="1" spc="-25" dirty="0">
                <a:solidFill>
                  <a:srgbClr val="BFBFBF"/>
                </a:solidFill>
                <a:latin typeface="Arial"/>
                <a:cs typeface="Arial"/>
              </a:rPr>
              <a:t>and</a:t>
            </a:r>
            <a:endParaRPr sz="4100">
              <a:latin typeface="Arial"/>
              <a:cs typeface="Arial"/>
            </a:endParaRPr>
          </a:p>
        </p:txBody>
      </p:sp>
      <p:sp>
        <p:nvSpPr>
          <p:cNvPr id="8" name="object 8"/>
          <p:cNvSpPr txBox="1"/>
          <p:nvPr/>
        </p:nvSpPr>
        <p:spPr>
          <a:xfrm rot="19440000">
            <a:off x="3263728" y="2702932"/>
            <a:ext cx="3049601" cy="520700"/>
          </a:xfrm>
          <a:prstGeom prst="rect">
            <a:avLst/>
          </a:prstGeom>
        </p:spPr>
        <p:txBody>
          <a:bodyPr vert="horz" wrap="square" lIns="0" tIns="0" rIns="0" bIns="0" rtlCol="0">
            <a:spAutoFit/>
          </a:bodyPr>
          <a:lstStyle/>
          <a:p>
            <a:pPr>
              <a:lnSpc>
                <a:spcPts val="4100"/>
              </a:lnSpc>
            </a:pPr>
            <a:r>
              <a:rPr sz="4100" b="1" spc="-10" dirty="0">
                <a:solidFill>
                  <a:srgbClr val="BFBFBF"/>
                </a:solidFill>
                <a:latin typeface="Arial"/>
                <a:cs typeface="Arial"/>
              </a:rPr>
              <a:t>Confidential</a:t>
            </a:r>
            <a:endParaRPr sz="4100">
              <a:latin typeface="Arial"/>
              <a:cs typeface="Arial"/>
            </a:endParaRPr>
          </a:p>
        </p:txBody>
      </p:sp>
      <p:pic>
        <p:nvPicPr>
          <p:cNvPr id="9" name="object 9"/>
          <p:cNvPicPr/>
          <p:nvPr/>
        </p:nvPicPr>
        <p:blipFill>
          <a:blip r:embed="rId4" cstate="print"/>
          <a:stretch>
            <a:fillRect/>
          </a:stretch>
        </p:blipFill>
        <p:spPr>
          <a:xfrm>
            <a:off x="1466088" y="603503"/>
            <a:ext cx="6291071" cy="3282696"/>
          </a:xfrm>
          <a:prstGeom prst="rect">
            <a:avLst/>
          </a:prstGeom>
        </p:spPr>
      </p:pic>
      <p:sp>
        <p:nvSpPr>
          <p:cNvPr id="10" name="object 10"/>
          <p:cNvSpPr txBox="1"/>
          <p:nvPr/>
        </p:nvSpPr>
        <p:spPr>
          <a:xfrm>
            <a:off x="1513127" y="722376"/>
            <a:ext cx="5663565" cy="2811780"/>
          </a:xfrm>
          <a:prstGeom prst="rect">
            <a:avLst/>
          </a:prstGeom>
        </p:spPr>
        <p:txBody>
          <a:bodyPr vert="horz" wrap="square" lIns="0" tIns="12700" rIns="0" bIns="0" rtlCol="0">
            <a:spAutoFit/>
          </a:bodyPr>
          <a:lstStyle/>
          <a:p>
            <a:pPr marL="273050" indent="-260350">
              <a:lnSpc>
                <a:spcPct val="100000"/>
              </a:lnSpc>
              <a:spcBef>
                <a:spcPts val="100"/>
              </a:spcBef>
              <a:buFont typeface="Arial"/>
              <a:buChar char="•"/>
              <a:tabLst>
                <a:tab pos="272415" algn="l"/>
                <a:tab pos="273050" algn="l"/>
              </a:tabLst>
            </a:pPr>
            <a:r>
              <a:rPr sz="1700" dirty="0">
                <a:latin typeface="Calibri"/>
                <a:cs typeface="Calibri"/>
              </a:rPr>
              <a:t>Identifying</a:t>
            </a:r>
            <a:r>
              <a:rPr sz="1700" spc="-20" dirty="0">
                <a:latin typeface="Calibri"/>
                <a:cs typeface="Calibri"/>
              </a:rPr>
              <a:t> </a:t>
            </a:r>
            <a:r>
              <a:rPr sz="1700" dirty="0">
                <a:latin typeface="Calibri"/>
                <a:cs typeface="Calibri"/>
              </a:rPr>
              <a:t>emerging</a:t>
            </a:r>
            <a:r>
              <a:rPr sz="1700" spc="-20" dirty="0">
                <a:latin typeface="Calibri"/>
                <a:cs typeface="Calibri"/>
              </a:rPr>
              <a:t> </a:t>
            </a:r>
            <a:r>
              <a:rPr sz="1700" spc="-10" dirty="0">
                <a:latin typeface="Calibri"/>
                <a:cs typeface="Calibri"/>
              </a:rPr>
              <a:t>technologies</a:t>
            </a:r>
            <a:endParaRPr sz="1700">
              <a:latin typeface="Calibri"/>
              <a:cs typeface="Calibri"/>
            </a:endParaRPr>
          </a:p>
          <a:p>
            <a:pPr marL="273050" indent="-260350">
              <a:lnSpc>
                <a:spcPct val="100000"/>
              </a:lnSpc>
              <a:spcBef>
                <a:spcPts val="1365"/>
              </a:spcBef>
              <a:buFont typeface="Arial"/>
              <a:buChar char="•"/>
              <a:tabLst>
                <a:tab pos="272415" algn="l"/>
                <a:tab pos="273050" algn="l"/>
              </a:tabLst>
            </a:pPr>
            <a:r>
              <a:rPr sz="1700" dirty="0">
                <a:latin typeface="Calibri"/>
                <a:cs typeface="Calibri"/>
              </a:rPr>
              <a:t>Channeling</a:t>
            </a:r>
            <a:r>
              <a:rPr sz="1700" spc="-35" dirty="0">
                <a:latin typeface="Calibri"/>
                <a:cs typeface="Calibri"/>
              </a:rPr>
              <a:t> </a:t>
            </a:r>
            <a:r>
              <a:rPr sz="1700" dirty="0">
                <a:latin typeface="Calibri"/>
                <a:cs typeface="Calibri"/>
              </a:rPr>
              <a:t>technology</a:t>
            </a:r>
            <a:r>
              <a:rPr sz="1700" spc="-15" dirty="0">
                <a:latin typeface="Calibri"/>
                <a:cs typeface="Calibri"/>
              </a:rPr>
              <a:t> </a:t>
            </a:r>
            <a:r>
              <a:rPr sz="1700" dirty="0">
                <a:latin typeface="Calibri"/>
                <a:cs typeface="Calibri"/>
              </a:rPr>
              <a:t>related</a:t>
            </a:r>
            <a:r>
              <a:rPr sz="1700" spc="-30" dirty="0">
                <a:latin typeface="Calibri"/>
                <a:cs typeface="Calibri"/>
              </a:rPr>
              <a:t> </a:t>
            </a:r>
            <a:r>
              <a:rPr sz="1700" dirty="0">
                <a:latin typeface="Calibri"/>
                <a:cs typeface="Calibri"/>
              </a:rPr>
              <a:t>information</a:t>
            </a:r>
            <a:r>
              <a:rPr sz="1700" spc="-25" dirty="0">
                <a:latin typeface="Calibri"/>
                <a:cs typeface="Calibri"/>
              </a:rPr>
              <a:t> </a:t>
            </a:r>
            <a:r>
              <a:rPr sz="1700" dirty="0">
                <a:latin typeface="Calibri"/>
                <a:cs typeface="Calibri"/>
              </a:rPr>
              <a:t>into</a:t>
            </a:r>
            <a:r>
              <a:rPr sz="1700" spc="-15" dirty="0">
                <a:latin typeface="Calibri"/>
                <a:cs typeface="Calibri"/>
              </a:rPr>
              <a:t> </a:t>
            </a:r>
            <a:r>
              <a:rPr sz="1700" dirty="0">
                <a:latin typeface="Calibri"/>
                <a:cs typeface="Calibri"/>
              </a:rPr>
              <a:t>our</a:t>
            </a:r>
            <a:r>
              <a:rPr sz="1700" spc="-25" dirty="0">
                <a:latin typeface="Calibri"/>
                <a:cs typeface="Calibri"/>
              </a:rPr>
              <a:t> </a:t>
            </a:r>
            <a:r>
              <a:rPr sz="1700" spc="-10" dirty="0">
                <a:latin typeface="Calibri"/>
                <a:cs typeface="Calibri"/>
              </a:rPr>
              <a:t>company</a:t>
            </a:r>
            <a:endParaRPr sz="1700">
              <a:latin typeface="Calibri"/>
              <a:cs typeface="Calibri"/>
            </a:endParaRPr>
          </a:p>
          <a:p>
            <a:pPr marL="273050" indent="-260350">
              <a:lnSpc>
                <a:spcPct val="100000"/>
              </a:lnSpc>
              <a:spcBef>
                <a:spcPts val="1250"/>
              </a:spcBef>
              <a:buFont typeface="Arial"/>
              <a:buChar char="•"/>
              <a:tabLst>
                <a:tab pos="272415" algn="l"/>
                <a:tab pos="273050" algn="l"/>
              </a:tabLst>
            </a:pPr>
            <a:r>
              <a:rPr sz="1700" dirty="0">
                <a:latin typeface="Calibri"/>
                <a:cs typeface="Calibri"/>
              </a:rPr>
              <a:t>Supporting</a:t>
            </a:r>
            <a:r>
              <a:rPr sz="1700" spc="-25" dirty="0">
                <a:latin typeface="Calibri"/>
                <a:cs typeface="Calibri"/>
              </a:rPr>
              <a:t> </a:t>
            </a:r>
            <a:r>
              <a:rPr sz="1700" dirty="0">
                <a:latin typeface="Calibri"/>
                <a:cs typeface="Calibri"/>
              </a:rPr>
              <a:t>the</a:t>
            </a:r>
            <a:r>
              <a:rPr sz="1700" spc="-20" dirty="0">
                <a:latin typeface="Calibri"/>
                <a:cs typeface="Calibri"/>
              </a:rPr>
              <a:t> </a:t>
            </a:r>
            <a:r>
              <a:rPr sz="1700" dirty="0">
                <a:latin typeface="Calibri"/>
                <a:cs typeface="Calibri"/>
              </a:rPr>
              <a:t>acquisition</a:t>
            </a:r>
            <a:r>
              <a:rPr sz="1700" spc="-30" dirty="0">
                <a:latin typeface="Calibri"/>
                <a:cs typeface="Calibri"/>
              </a:rPr>
              <a:t> </a:t>
            </a:r>
            <a:r>
              <a:rPr sz="1700" dirty="0">
                <a:latin typeface="Calibri"/>
                <a:cs typeface="Calibri"/>
              </a:rPr>
              <a:t>of</a:t>
            </a:r>
            <a:r>
              <a:rPr sz="1700" spc="-15" dirty="0">
                <a:latin typeface="Calibri"/>
                <a:cs typeface="Calibri"/>
              </a:rPr>
              <a:t> </a:t>
            </a:r>
            <a:r>
              <a:rPr sz="1700" spc="-10" dirty="0">
                <a:latin typeface="Calibri"/>
                <a:cs typeface="Calibri"/>
              </a:rPr>
              <a:t>technologies</a:t>
            </a:r>
            <a:endParaRPr sz="1700">
              <a:latin typeface="Calibri"/>
              <a:cs typeface="Calibri"/>
            </a:endParaRPr>
          </a:p>
          <a:p>
            <a:pPr marL="266700" marR="139700" indent="-254000">
              <a:lnSpc>
                <a:spcPct val="147100"/>
              </a:lnSpc>
              <a:spcBef>
                <a:spcPts val="405"/>
              </a:spcBef>
              <a:buFont typeface="Arial"/>
              <a:buChar char="•"/>
              <a:tabLst>
                <a:tab pos="272415" algn="l"/>
                <a:tab pos="273050" algn="l"/>
              </a:tabLst>
            </a:pPr>
            <a:r>
              <a:rPr sz="1700" dirty="0">
                <a:latin typeface="Calibri"/>
                <a:cs typeface="Calibri"/>
              </a:rPr>
              <a:t>Matching</a:t>
            </a:r>
            <a:r>
              <a:rPr sz="1700" spc="-25" dirty="0">
                <a:latin typeface="Calibri"/>
                <a:cs typeface="Calibri"/>
              </a:rPr>
              <a:t> </a:t>
            </a:r>
            <a:r>
              <a:rPr sz="1700" dirty="0">
                <a:latin typeface="Calibri"/>
                <a:cs typeface="Calibri"/>
              </a:rPr>
              <a:t>process</a:t>
            </a:r>
            <a:r>
              <a:rPr sz="1700" spc="-15" dirty="0">
                <a:latin typeface="Calibri"/>
                <a:cs typeface="Calibri"/>
              </a:rPr>
              <a:t> </a:t>
            </a:r>
            <a:r>
              <a:rPr sz="1700" dirty="0">
                <a:latin typeface="Calibri"/>
                <a:cs typeface="Calibri"/>
              </a:rPr>
              <a:t>between</a:t>
            </a:r>
            <a:r>
              <a:rPr sz="1700" spc="-20" dirty="0">
                <a:latin typeface="Calibri"/>
                <a:cs typeface="Calibri"/>
              </a:rPr>
              <a:t> </a:t>
            </a:r>
            <a:r>
              <a:rPr sz="1700" dirty="0">
                <a:latin typeface="Calibri"/>
                <a:cs typeface="Calibri"/>
              </a:rPr>
              <a:t>external</a:t>
            </a:r>
            <a:r>
              <a:rPr sz="1700" spc="-15" dirty="0">
                <a:latin typeface="Calibri"/>
                <a:cs typeface="Calibri"/>
              </a:rPr>
              <a:t> </a:t>
            </a:r>
            <a:r>
              <a:rPr sz="1700" dirty="0">
                <a:latin typeface="Calibri"/>
                <a:cs typeface="Calibri"/>
              </a:rPr>
              <a:t>technologies</a:t>
            </a:r>
            <a:r>
              <a:rPr sz="1700" spc="-15" dirty="0">
                <a:latin typeface="Calibri"/>
                <a:cs typeface="Calibri"/>
              </a:rPr>
              <a:t> </a:t>
            </a:r>
            <a:r>
              <a:rPr sz="1700" dirty="0">
                <a:latin typeface="Calibri"/>
                <a:cs typeface="Calibri"/>
              </a:rPr>
              <a:t>&amp;</a:t>
            </a:r>
            <a:r>
              <a:rPr sz="1700" spc="-5" dirty="0">
                <a:latin typeface="Calibri"/>
                <a:cs typeface="Calibri"/>
              </a:rPr>
              <a:t> </a:t>
            </a:r>
            <a:r>
              <a:rPr sz="1700" spc="-10" dirty="0">
                <a:latin typeface="Calibri"/>
                <a:cs typeface="Calibri"/>
              </a:rPr>
              <a:t>internal </a:t>
            </a:r>
            <a:r>
              <a:rPr sz="1700" dirty="0">
                <a:latin typeface="Calibri"/>
                <a:cs typeface="Calibri"/>
              </a:rPr>
              <a:t>requirements</a:t>
            </a:r>
            <a:r>
              <a:rPr sz="1700" spc="-20" dirty="0">
                <a:latin typeface="Calibri"/>
                <a:cs typeface="Calibri"/>
              </a:rPr>
              <a:t> </a:t>
            </a:r>
            <a:r>
              <a:rPr sz="1700" dirty="0">
                <a:latin typeface="Calibri"/>
                <a:cs typeface="Calibri"/>
              </a:rPr>
              <a:t>for</a:t>
            </a:r>
            <a:r>
              <a:rPr sz="1700" spc="-20" dirty="0">
                <a:latin typeface="Calibri"/>
                <a:cs typeface="Calibri"/>
              </a:rPr>
              <a:t> </a:t>
            </a:r>
            <a:r>
              <a:rPr sz="1700" dirty="0">
                <a:latin typeface="Calibri"/>
                <a:cs typeface="Calibri"/>
              </a:rPr>
              <a:t>strategic</a:t>
            </a:r>
            <a:r>
              <a:rPr sz="1700" spc="-10" dirty="0">
                <a:latin typeface="Calibri"/>
                <a:cs typeface="Calibri"/>
              </a:rPr>
              <a:t> purposes</a:t>
            </a:r>
            <a:endParaRPr sz="1700">
              <a:latin typeface="Calibri"/>
              <a:cs typeface="Calibri"/>
            </a:endParaRPr>
          </a:p>
          <a:p>
            <a:pPr marL="273050" indent="-260350">
              <a:lnSpc>
                <a:spcPct val="100000"/>
              </a:lnSpc>
              <a:spcBef>
                <a:spcPts val="1345"/>
              </a:spcBef>
              <a:buFont typeface="Arial"/>
              <a:buChar char="•"/>
              <a:tabLst>
                <a:tab pos="272415" algn="l"/>
                <a:tab pos="273050" algn="l"/>
              </a:tabLst>
            </a:pPr>
            <a:r>
              <a:rPr sz="1700" dirty="0">
                <a:latin typeface="Calibri"/>
                <a:cs typeface="Calibri"/>
              </a:rPr>
              <a:t>Part</a:t>
            </a:r>
            <a:r>
              <a:rPr sz="1700" spc="-10" dirty="0">
                <a:latin typeface="Calibri"/>
                <a:cs typeface="Calibri"/>
              </a:rPr>
              <a:t> </a:t>
            </a:r>
            <a:r>
              <a:rPr sz="1700" dirty="0">
                <a:latin typeface="Calibri"/>
                <a:cs typeface="Calibri"/>
              </a:rPr>
              <a:t>of</a:t>
            </a:r>
            <a:r>
              <a:rPr sz="1700" spc="-5" dirty="0">
                <a:latin typeface="Calibri"/>
                <a:cs typeface="Calibri"/>
              </a:rPr>
              <a:t> </a:t>
            </a:r>
            <a:r>
              <a:rPr sz="1700" dirty="0">
                <a:latin typeface="Calibri"/>
                <a:cs typeface="Calibri"/>
              </a:rPr>
              <a:t>competitive</a:t>
            </a:r>
            <a:r>
              <a:rPr sz="1700" spc="-5" dirty="0">
                <a:latin typeface="Calibri"/>
                <a:cs typeface="Calibri"/>
              </a:rPr>
              <a:t> </a:t>
            </a:r>
            <a:r>
              <a:rPr sz="1700" dirty="0">
                <a:latin typeface="Calibri"/>
                <a:cs typeface="Calibri"/>
              </a:rPr>
              <a:t>intelligence</a:t>
            </a:r>
            <a:r>
              <a:rPr sz="1700" spc="-5" dirty="0">
                <a:latin typeface="Calibri"/>
                <a:cs typeface="Calibri"/>
              </a:rPr>
              <a:t> </a:t>
            </a:r>
            <a:r>
              <a:rPr sz="1700" dirty="0">
                <a:latin typeface="Calibri"/>
                <a:cs typeface="Calibri"/>
              </a:rPr>
              <a:t>&amp;</a:t>
            </a:r>
            <a:r>
              <a:rPr sz="1700" spc="-5" dirty="0">
                <a:latin typeface="Calibri"/>
                <a:cs typeface="Calibri"/>
              </a:rPr>
              <a:t> </a:t>
            </a:r>
            <a:r>
              <a:rPr sz="1700" spc="-10" dirty="0">
                <a:latin typeface="Calibri"/>
                <a:cs typeface="Calibri"/>
              </a:rPr>
              <a:t>strategy</a:t>
            </a:r>
            <a:endParaRPr sz="1700">
              <a:latin typeface="Calibri"/>
              <a:cs typeface="Calibri"/>
            </a:endParaRPr>
          </a:p>
          <a:p>
            <a:pPr marL="273050" indent="-260350">
              <a:lnSpc>
                <a:spcPct val="100000"/>
              </a:lnSpc>
              <a:spcBef>
                <a:spcPts val="1370"/>
              </a:spcBef>
              <a:buFont typeface="Arial"/>
              <a:buChar char="•"/>
              <a:tabLst>
                <a:tab pos="272415" algn="l"/>
                <a:tab pos="273050" algn="l"/>
              </a:tabLst>
            </a:pPr>
            <a:r>
              <a:rPr sz="1700" dirty="0">
                <a:latin typeface="Calibri"/>
                <a:cs typeface="Calibri"/>
              </a:rPr>
              <a:t>Method</a:t>
            </a:r>
            <a:r>
              <a:rPr sz="1700" spc="-25" dirty="0">
                <a:latin typeface="Calibri"/>
                <a:cs typeface="Calibri"/>
              </a:rPr>
              <a:t> </a:t>
            </a:r>
            <a:r>
              <a:rPr sz="1700" dirty="0">
                <a:latin typeface="Calibri"/>
                <a:cs typeface="Calibri"/>
              </a:rPr>
              <a:t>of</a:t>
            </a:r>
            <a:r>
              <a:rPr sz="1700" spc="-5" dirty="0">
                <a:latin typeface="Calibri"/>
                <a:cs typeface="Calibri"/>
              </a:rPr>
              <a:t> </a:t>
            </a:r>
            <a:r>
              <a:rPr sz="1700" dirty="0">
                <a:latin typeface="Calibri"/>
                <a:cs typeface="Calibri"/>
              </a:rPr>
              <a:t>technology</a:t>
            </a:r>
            <a:r>
              <a:rPr sz="1700" spc="-5" dirty="0">
                <a:latin typeface="Calibri"/>
                <a:cs typeface="Calibri"/>
              </a:rPr>
              <a:t> </a:t>
            </a:r>
            <a:r>
              <a:rPr sz="1700" dirty="0">
                <a:latin typeface="Calibri"/>
                <a:cs typeface="Calibri"/>
              </a:rPr>
              <a:t>forecasting</a:t>
            </a:r>
            <a:r>
              <a:rPr sz="1700" spc="-10" dirty="0">
                <a:latin typeface="Calibri"/>
                <a:cs typeface="Calibri"/>
              </a:rPr>
              <a:t> </a:t>
            </a:r>
            <a:r>
              <a:rPr sz="1700" dirty="0">
                <a:latin typeface="Calibri"/>
                <a:cs typeface="Calibri"/>
              </a:rPr>
              <a:t>&amp;</a:t>
            </a:r>
            <a:r>
              <a:rPr sz="1700" spc="-5" dirty="0">
                <a:latin typeface="Calibri"/>
                <a:cs typeface="Calibri"/>
              </a:rPr>
              <a:t> </a:t>
            </a:r>
            <a:r>
              <a:rPr sz="1700" dirty="0">
                <a:latin typeface="Calibri"/>
                <a:cs typeface="Calibri"/>
              </a:rPr>
              <a:t>corporate </a:t>
            </a:r>
            <a:r>
              <a:rPr sz="1700" spc="-10" dirty="0">
                <a:latin typeface="Calibri"/>
                <a:cs typeface="Calibri"/>
              </a:rPr>
              <a:t>foresight</a:t>
            </a:r>
            <a:endParaRPr sz="1700">
              <a:latin typeface="Calibri"/>
              <a:cs typeface="Calibri"/>
            </a:endParaRPr>
          </a:p>
        </p:txBody>
      </p:sp>
      <p:sp>
        <p:nvSpPr>
          <p:cNvPr id="11" name="object 11"/>
          <p:cNvSpPr txBox="1">
            <a:spLocks noGrp="1"/>
          </p:cNvSpPr>
          <p:nvPr>
            <p:ph type="title"/>
          </p:nvPr>
        </p:nvSpPr>
        <p:spPr>
          <a:xfrm>
            <a:off x="487215" y="276859"/>
            <a:ext cx="28511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0000"/>
                </a:solidFill>
                <a:latin typeface="Calibri"/>
                <a:cs typeface="Calibri"/>
              </a:rPr>
              <a:t>What</a:t>
            </a:r>
            <a:r>
              <a:rPr sz="1800" b="1" spc="-30" dirty="0">
                <a:solidFill>
                  <a:srgbClr val="000000"/>
                </a:solidFill>
                <a:latin typeface="Calibri"/>
                <a:cs typeface="Calibri"/>
              </a:rPr>
              <a:t> </a:t>
            </a:r>
            <a:r>
              <a:rPr sz="1800" b="1" dirty="0">
                <a:solidFill>
                  <a:srgbClr val="000000"/>
                </a:solidFill>
                <a:latin typeface="Calibri"/>
                <a:cs typeface="Calibri"/>
              </a:rPr>
              <a:t>is</a:t>
            </a:r>
            <a:r>
              <a:rPr sz="1800" b="1" spc="-30" dirty="0">
                <a:solidFill>
                  <a:srgbClr val="000000"/>
                </a:solidFill>
                <a:latin typeface="Calibri"/>
                <a:cs typeface="Calibri"/>
              </a:rPr>
              <a:t> </a:t>
            </a:r>
            <a:r>
              <a:rPr sz="1800" b="1" dirty="0">
                <a:solidFill>
                  <a:srgbClr val="000000"/>
                </a:solidFill>
                <a:latin typeface="Calibri"/>
                <a:cs typeface="Calibri"/>
              </a:rPr>
              <a:t>Technology</a:t>
            </a:r>
            <a:r>
              <a:rPr sz="1800" b="1" spc="-25" dirty="0">
                <a:solidFill>
                  <a:srgbClr val="000000"/>
                </a:solidFill>
                <a:latin typeface="Calibri"/>
                <a:cs typeface="Calibri"/>
              </a:rPr>
              <a:t> </a:t>
            </a:r>
            <a:r>
              <a:rPr sz="1800" b="1" spc="-10" dirty="0">
                <a:solidFill>
                  <a:srgbClr val="000000"/>
                </a:solidFill>
                <a:latin typeface="Calibri"/>
                <a:cs typeface="Calibri"/>
              </a:rPr>
              <a:t>Scouting?</a:t>
            </a:r>
            <a:endParaRPr sz="1800">
              <a:latin typeface="Calibri"/>
              <a:cs typeface="Calibri"/>
            </a:endParaRPr>
          </a:p>
        </p:txBody>
      </p:sp>
      <p:grpSp>
        <p:nvGrpSpPr>
          <p:cNvPr id="12" name="object 12"/>
          <p:cNvGrpSpPr/>
          <p:nvPr/>
        </p:nvGrpSpPr>
        <p:grpSpPr>
          <a:xfrm>
            <a:off x="1475232" y="3840479"/>
            <a:ext cx="6087110" cy="853440"/>
            <a:chOff x="1475232" y="3840479"/>
            <a:chExt cx="6087110" cy="853440"/>
          </a:xfrm>
        </p:grpSpPr>
        <p:pic>
          <p:nvPicPr>
            <p:cNvPr id="13" name="object 13"/>
            <p:cNvPicPr/>
            <p:nvPr/>
          </p:nvPicPr>
          <p:blipFill>
            <a:blip r:embed="rId5" cstate="print"/>
            <a:stretch>
              <a:fillRect/>
            </a:stretch>
          </p:blipFill>
          <p:spPr>
            <a:xfrm>
              <a:off x="1545336" y="3877055"/>
              <a:ext cx="6016752" cy="707136"/>
            </a:xfrm>
            <a:prstGeom prst="rect">
              <a:avLst/>
            </a:prstGeom>
          </p:spPr>
        </p:pic>
        <p:pic>
          <p:nvPicPr>
            <p:cNvPr id="14" name="object 14"/>
            <p:cNvPicPr/>
            <p:nvPr/>
          </p:nvPicPr>
          <p:blipFill>
            <a:blip r:embed="rId6" cstate="print"/>
            <a:stretch>
              <a:fillRect/>
            </a:stretch>
          </p:blipFill>
          <p:spPr>
            <a:xfrm>
              <a:off x="1475232" y="3840479"/>
              <a:ext cx="5769864" cy="853439"/>
            </a:xfrm>
            <a:prstGeom prst="rect">
              <a:avLst/>
            </a:prstGeom>
          </p:spPr>
        </p:pic>
        <p:pic>
          <p:nvPicPr>
            <p:cNvPr id="15" name="object 15"/>
            <p:cNvPicPr/>
            <p:nvPr/>
          </p:nvPicPr>
          <p:blipFill>
            <a:blip r:embed="rId7" cstate="print"/>
            <a:stretch>
              <a:fillRect/>
            </a:stretch>
          </p:blipFill>
          <p:spPr>
            <a:xfrm>
              <a:off x="1588115" y="3895684"/>
              <a:ext cx="5932356" cy="623247"/>
            </a:xfrm>
            <a:prstGeom prst="rect">
              <a:avLst/>
            </a:prstGeom>
          </p:spPr>
        </p:pic>
      </p:grpSp>
      <p:sp>
        <p:nvSpPr>
          <p:cNvPr id="16" name="object 16"/>
          <p:cNvSpPr txBox="1"/>
          <p:nvPr/>
        </p:nvSpPr>
        <p:spPr>
          <a:xfrm>
            <a:off x="1588115" y="3895684"/>
            <a:ext cx="5932805" cy="623570"/>
          </a:xfrm>
          <a:prstGeom prst="rect">
            <a:avLst/>
          </a:prstGeom>
        </p:spPr>
        <p:txBody>
          <a:bodyPr vert="horz" wrap="square" lIns="0" tIns="14604" rIns="0" bIns="0" rtlCol="0">
            <a:spAutoFit/>
          </a:bodyPr>
          <a:lstStyle/>
          <a:p>
            <a:pPr marL="67945" marR="499109">
              <a:lnSpc>
                <a:spcPct val="102200"/>
              </a:lnSpc>
              <a:spcBef>
                <a:spcPts val="114"/>
              </a:spcBef>
            </a:pPr>
            <a:r>
              <a:rPr sz="1800" b="1" dirty="0">
                <a:solidFill>
                  <a:srgbClr val="FFFF99"/>
                </a:solidFill>
                <a:latin typeface="Calibri"/>
                <a:cs typeface="Calibri"/>
              </a:rPr>
              <a:t>Technology</a:t>
            </a:r>
            <a:r>
              <a:rPr sz="1800" b="1" spc="-35" dirty="0">
                <a:solidFill>
                  <a:srgbClr val="FFFF99"/>
                </a:solidFill>
                <a:latin typeface="Calibri"/>
                <a:cs typeface="Calibri"/>
              </a:rPr>
              <a:t> </a:t>
            </a:r>
            <a:r>
              <a:rPr sz="1800" b="1" dirty="0">
                <a:solidFill>
                  <a:srgbClr val="FFFF99"/>
                </a:solidFill>
                <a:latin typeface="Calibri"/>
                <a:cs typeface="Calibri"/>
              </a:rPr>
              <a:t>scouting</a:t>
            </a:r>
            <a:r>
              <a:rPr sz="1800" b="1" spc="-25" dirty="0">
                <a:solidFill>
                  <a:srgbClr val="FFFF99"/>
                </a:solidFill>
                <a:latin typeface="Calibri"/>
                <a:cs typeface="Calibri"/>
              </a:rPr>
              <a:t> </a:t>
            </a:r>
            <a:r>
              <a:rPr sz="1800" b="1" dirty="0">
                <a:solidFill>
                  <a:srgbClr val="FFFF99"/>
                </a:solidFill>
                <a:latin typeface="Calibri"/>
                <a:cs typeface="Calibri"/>
              </a:rPr>
              <a:t>is</a:t>
            </a:r>
            <a:r>
              <a:rPr sz="1800" b="1" spc="-25" dirty="0">
                <a:solidFill>
                  <a:srgbClr val="FFFF99"/>
                </a:solidFill>
                <a:latin typeface="Calibri"/>
                <a:cs typeface="Calibri"/>
              </a:rPr>
              <a:t> </a:t>
            </a:r>
            <a:r>
              <a:rPr sz="1800" b="1" dirty="0">
                <a:solidFill>
                  <a:srgbClr val="FFFF99"/>
                </a:solidFill>
                <a:latin typeface="Calibri"/>
                <a:cs typeface="Calibri"/>
              </a:rPr>
              <a:t>an</a:t>
            </a:r>
            <a:r>
              <a:rPr sz="1800" b="1" spc="-25" dirty="0">
                <a:solidFill>
                  <a:srgbClr val="FFFF99"/>
                </a:solidFill>
                <a:latin typeface="Calibri"/>
                <a:cs typeface="Calibri"/>
              </a:rPr>
              <a:t> </a:t>
            </a:r>
            <a:r>
              <a:rPr sz="1800" b="1" dirty="0">
                <a:solidFill>
                  <a:srgbClr val="FFFF99"/>
                </a:solidFill>
                <a:latin typeface="Calibri"/>
                <a:cs typeface="Calibri"/>
              </a:rPr>
              <a:t>essential</a:t>
            </a:r>
            <a:r>
              <a:rPr sz="1800" b="1" spc="-25" dirty="0">
                <a:solidFill>
                  <a:srgbClr val="FFFF99"/>
                </a:solidFill>
                <a:latin typeface="Calibri"/>
                <a:cs typeface="Calibri"/>
              </a:rPr>
              <a:t> </a:t>
            </a:r>
            <a:r>
              <a:rPr sz="1800" b="1" dirty="0">
                <a:solidFill>
                  <a:srgbClr val="FFFF99"/>
                </a:solidFill>
                <a:latin typeface="Calibri"/>
                <a:cs typeface="Calibri"/>
              </a:rPr>
              <a:t>element</a:t>
            </a:r>
            <a:r>
              <a:rPr sz="1800" b="1" spc="-20" dirty="0">
                <a:solidFill>
                  <a:srgbClr val="FFFF99"/>
                </a:solidFill>
                <a:latin typeface="Calibri"/>
                <a:cs typeface="Calibri"/>
              </a:rPr>
              <a:t> </a:t>
            </a:r>
            <a:r>
              <a:rPr sz="1800" b="1" dirty="0">
                <a:solidFill>
                  <a:srgbClr val="FFFF99"/>
                </a:solidFill>
                <a:latin typeface="Calibri"/>
                <a:cs typeface="Calibri"/>
              </a:rPr>
              <a:t>of</a:t>
            </a:r>
            <a:r>
              <a:rPr sz="1800" b="1" spc="-20" dirty="0">
                <a:solidFill>
                  <a:srgbClr val="FFFF99"/>
                </a:solidFill>
                <a:latin typeface="Calibri"/>
                <a:cs typeface="Calibri"/>
              </a:rPr>
              <a:t> </a:t>
            </a:r>
            <a:r>
              <a:rPr sz="1800" b="1" dirty="0">
                <a:solidFill>
                  <a:srgbClr val="FFFF99"/>
                </a:solidFill>
                <a:latin typeface="Calibri"/>
                <a:cs typeface="Calibri"/>
              </a:rPr>
              <a:t>a</a:t>
            </a:r>
            <a:r>
              <a:rPr sz="1800" b="1" spc="-20" dirty="0">
                <a:solidFill>
                  <a:srgbClr val="FFFF99"/>
                </a:solidFill>
                <a:latin typeface="Calibri"/>
                <a:cs typeface="Calibri"/>
              </a:rPr>
              <a:t> </a:t>
            </a:r>
            <a:r>
              <a:rPr sz="1800" b="1" spc="-10" dirty="0">
                <a:solidFill>
                  <a:srgbClr val="FFFF99"/>
                </a:solidFill>
                <a:latin typeface="Calibri"/>
                <a:cs typeface="Calibri"/>
              </a:rPr>
              <a:t>modern </a:t>
            </a:r>
            <a:r>
              <a:rPr sz="1800" b="1" dirty="0">
                <a:solidFill>
                  <a:srgbClr val="FFFF99"/>
                </a:solidFill>
                <a:latin typeface="Calibri"/>
                <a:cs typeface="Calibri"/>
              </a:rPr>
              <a:t>technology</a:t>
            </a:r>
            <a:r>
              <a:rPr sz="1800" b="1" spc="-55" dirty="0">
                <a:solidFill>
                  <a:srgbClr val="FFFF99"/>
                </a:solidFill>
                <a:latin typeface="Calibri"/>
                <a:cs typeface="Calibri"/>
              </a:rPr>
              <a:t> </a:t>
            </a:r>
            <a:r>
              <a:rPr sz="1800" b="1" dirty="0">
                <a:solidFill>
                  <a:srgbClr val="FFFF99"/>
                </a:solidFill>
                <a:latin typeface="Calibri"/>
                <a:cs typeface="Calibri"/>
              </a:rPr>
              <a:t>management</a:t>
            </a:r>
            <a:r>
              <a:rPr sz="1800" b="1" spc="-45" dirty="0">
                <a:solidFill>
                  <a:srgbClr val="FFFF99"/>
                </a:solidFill>
                <a:latin typeface="Calibri"/>
                <a:cs typeface="Calibri"/>
              </a:rPr>
              <a:t> </a:t>
            </a:r>
            <a:r>
              <a:rPr sz="1800" b="1" spc="-10" dirty="0">
                <a:solidFill>
                  <a:srgbClr val="FFFF99"/>
                </a:solidFill>
                <a:latin typeface="Calibri"/>
                <a:cs typeface="Calibri"/>
              </a:rPr>
              <a:t>system</a:t>
            </a:r>
            <a:endParaRPr sz="1800">
              <a:latin typeface="Calibri"/>
              <a:cs typeface="Calibri"/>
            </a:endParaRPr>
          </a:p>
        </p:txBody>
      </p:sp>
      <p:sp>
        <p:nvSpPr>
          <p:cNvPr id="17" name="object 17"/>
          <p:cNvSpPr txBox="1"/>
          <p:nvPr/>
        </p:nvSpPr>
        <p:spPr>
          <a:xfrm>
            <a:off x="681042" y="4810785"/>
            <a:ext cx="673100" cy="181610"/>
          </a:xfrm>
          <a:prstGeom prst="rect">
            <a:avLst/>
          </a:prstGeom>
        </p:spPr>
        <p:txBody>
          <a:bodyPr vert="horz" wrap="square" lIns="0" tIns="0" rIns="0" bIns="0" rtlCol="0">
            <a:spAutoFit/>
          </a:bodyPr>
          <a:lstStyle/>
          <a:p>
            <a:pPr marL="12700">
              <a:lnSpc>
                <a:spcPts val="1315"/>
              </a:lnSpc>
            </a:pPr>
            <a:r>
              <a:rPr sz="1100" b="1" dirty="0">
                <a:solidFill>
                  <a:srgbClr val="FFFFFF"/>
                </a:solidFill>
                <a:latin typeface="Arial"/>
                <a:cs typeface="Arial"/>
              </a:rPr>
              <a:t>ANA</a:t>
            </a:r>
            <a:r>
              <a:rPr sz="1100" b="1" spc="5" dirty="0">
                <a:solidFill>
                  <a:srgbClr val="FFFFFF"/>
                </a:solidFill>
                <a:latin typeface="Arial"/>
                <a:cs typeface="Arial"/>
              </a:rPr>
              <a:t> </a:t>
            </a:r>
            <a:r>
              <a:rPr sz="1100" b="1" spc="-25" dirty="0">
                <a:solidFill>
                  <a:srgbClr val="FFFFFF"/>
                </a:solidFill>
                <a:latin typeface="Arial"/>
                <a:cs typeface="Arial"/>
              </a:rPr>
              <a:t>R&amp;D</a:t>
            </a:r>
            <a:endParaRPr sz="1100">
              <a:latin typeface="Arial"/>
              <a:cs typeface="Arial"/>
            </a:endParaRPr>
          </a:p>
        </p:txBody>
      </p:sp>
      <p:sp>
        <p:nvSpPr>
          <p:cNvPr id="18" name="object 18"/>
          <p:cNvSpPr txBox="1"/>
          <p:nvPr/>
        </p:nvSpPr>
        <p:spPr>
          <a:xfrm>
            <a:off x="8620730" y="4399533"/>
            <a:ext cx="244475" cy="166712"/>
          </a:xfrm>
          <a:prstGeom prst="rect">
            <a:avLst/>
          </a:prstGeom>
        </p:spPr>
        <p:txBody>
          <a:bodyPr vert="horz" wrap="square" lIns="0" tIns="0" rIns="0" bIns="0" rtlCol="0">
            <a:spAutoFit/>
          </a:bodyPr>
          <a:lstStyle/>
          <a:p>
            <a:pPr marL="38100">
              <a:lnSpc>
                <a:spcPts val="1315"/>
              </a:lnSpc>
            </a:pPr>
            <a:fld id="{81D60167-4931-47E6-BA6A-407CBD079E47}" type="slidenum">
              <a:rPr sz="1000" spc="-25" dirty="0">
                <a:solidFill>
                  <a:schemeClr val="tx1"/>
                </a:solidFill>
                <a:latin typeface="Stanley Regular" panose="02050506080406020003" pitchFamily="18" charset="77"/>
                <a:cs typeface="Arial"/>
              </a:rPr>
              <a:t>44</a:t>
            </a:fld>
            <a:endParaRPr sz="1000" dirty="0">
              <a:solidFill>
                <a:schemeClr val="tx1"/>
              </a:solidFill>
              <a:latin typeface="Stanley Regular" panose="02050506080406020003" pitchFamily="18" charset="77"/>
              <a:cs typeface="Arial"/>
            </a:endParaRPr>
          </a:p>
        </p:txBody>
      </p:sp>
      <p:sp>
        <p:nvSpPr>
          <p:cNvPr id="19" name="object 19"/>
          <p:cNvSpPr txBox="1"/>
          <p:nvPr/>
        </p:nvSpPr>
        <p:spPr>
          <a:xfrm>
            <a:off x="5841286" y="4864527"/>
            <a:ext cx="1740535" cy="96520"/>
          </a:xfrm>
          <a:prstGeom prst="rect">
            <a:avLst/>
          </a:prstGeom>
        </p:spPr>
        <p:txBody>
          <a:bodyPr vert="horz" wrap="square" lIns="0" tIns="6350" rIns="0" bIns="0" rtlCol="0">
            <a:spAutoFit/>
          </a:bodyPr>
          <a:lstStyle/>
          <a:p>
            <a:pPr marL="12700">
              <a:lnSpc>
                <a:spcPct val="100000"/>
              </a:lnSpc>
              <a:spcBef>
                <a:spcPts val="50"/>
              </a:spcBef>
            </a:pPr>
            <a:r>
              <a:rPr sz="500" dirty="0">
                <a:latin typeface="Arial"/>
                <a:cs typeface="Arial"/>
              </a:rPr>
              <a:t>© 2019</a:t>
            </a:r>
            <a:r>
              <a:rPr sz="500" spc="5" dirty="0">
                <a:latin typeface="Arial"/>
                <a:cs typeface="Arial"/>
              </a:rPr>
              <a:t> </a:t>
            </a:r>
            <a:r>
              <a:rPr sz="500" dirty="0">
                <a:latin typeface="Arial"/>
                <a:cs typeface="Arial"/>
              </a:rPr>
              <a:t>Azbil</a:t>
            </a:r>
            <a:r>
              <a:rPr sz="500" spc="10" dirty="0">
                <a:latin typeface="Arial"/>
                <a:cs typeface="Arial"/>
              </a:rPr>
              <a:t> </a:t>
            </a:r>
            <a:r>
              <a:rPr sz="500" spc="-10" dirty="0">
                <a:latin typeface="Arial"/>
                <a:cs typeface="Arial"/>
              </a:rPr>
              <a:t>Corporation</a:t>
            </a:r>
            <a:r>
              <a:rPr sz="500" spc="5" dirty="0">
                <a:latin typeface="Arial"/>
                <a:cs typeface="Arial"/>
              </a:rPr>
              <a:t> </a:t>
            </a:r>
            <a:r>
              <a:rPr sz="500" dirty="0">
                <a:latin typeface="Arial"/>
                <a:cs typeface="Arial"/>
              </a:rPr>
              <a:t>and</a:t>
            </a:r>
            <a:r>
              <a:rPr sz="500" spc="5" dirty="0">
                <a:latin typeface="Arial"/>
                <a:cs typeface="Arial"/>
              </a:rPr>
              <a:t> </a:t>
            </a:r>
            <a:r>
              <a:rPr sz="500" dirty="0">
                <a:latin typeface="Arial"/>
                <a:cs typeface="Arial"/>
              </a:rPr>
              <a:t>its</a:t>
            </a:r>
            <a:r>
              <a:rPr sz="500" spc="5" dirty="0">
                <a:latin typeface="Arial"/>
                <a:cs typeface="Arial"/>
              </a:rPr>
              <a:t> </a:t>
            </a:r>
            <a:r>
              <a:rPr sz="500" spc="-10" dirty="0">
                <a:latin typeface="Arial"/>
                <a:cs typeface="Arial"/>
              </a:rPr>
              <a:t>affiliates.</a:t>
            </a:r>
            <a:r>
              <a:rPr sz="500" spc="5" dirty="0">
                <a:latin typeface="Arial"/>
                <a:cs typeface="Arial"/>
              </a:rPr>
              <a:t> </a:t>
            </a:r>
            <a:r>
              <a:rPr sz="500" dirty="0">
                <a:latin typeface="Arial"/>
                <a:cs typeface="Arial"/>
              </a:rPr>
              <a:t>All</a:t>
            </a:r>
            <a:r>
              <a:rPr sz="500" spc="10" dirty="0">
                <a:latin typeface="Arial"/>
                <a:cs typeface="Arial"/>
              </a:rPr>
              <a:t> </a:t>
            </a:r>
            <a:r>
              <a:rPr sz="500" dirty="0">
                <a:latin typeface="Arial"/>
                <a:cs typeface="Arial"/>
              </a:rPr>
              <a:t>rights</a:t>
            </a:r>
            <a:r>
              <a:rPr sz="500" spc="10" dirty="0">
                <a:latin typeface="Arial"/>
                <a:cs typeface="Arial"/>
              </a:rPr>
              <a:t> </a:t>
            </a:r>
            <a:r>
              <a:rPr sz="500" spc="-10" dirty="0">
                <a:latin typeface="Arial"/>
                <a:cs typeface="Arial"/>
              </a:rPr>
              <a:t>reserved.</a:t>
            </a:r>
            <a:endParaRPr sz="5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3226" y="0"/>
            <a:ext cx="8740775" cy="4944110"/>
            <a:chOff x="403226" y="0"/>
            <a:chExt cx="8740775" cy="4944110"/>
          </a:xfrm>
        </p:grpSpPr>
        <p:pic>
          <p:nvPicPr>
            <p:cNvPr id="3" name="object 3"/>
            <p:cNvPicPr/>
            <p:nvPr/>
          </p:nvPicPr>
          <p:blipFill>
            <a:blip r:embed="rId2" cstate="print"/>
            <a:stretch>
              <a:fillRect/>
            </a:stretch>
          </p:blipFill>
          <p:spPr>
            <a:xfrm>
              <a:off x="5721096" y="0"/>
              <a:ext cx="3422904" cy="688847"/>
            </a:xfrm>
            <a:prstGeom prst="rect">
              <a:avLst/>
            </a:prstGeom>
          </p:spPr>
        </p:pic>
        <p:sp>
          <p:nvSpPr>
            <p:cNvPr id="4" name="object 4"/>
            <p:cNvSpPr/>
            <p:nvPr/>
          </p:nvSpPr>
          <p:spPr>
            <a:xfrm>
              <a:off x="411164" y="616743"/>
              <a:ext cx="8402955" cy="0"/>
            </a:xfrm>
            <a:custGeom>
              <a:avLst/>
              <a:gdLst/>
              <a:ahLst/>
              <a:cxnLst/>
              <a:rect l="l" t="t" r="r" b="b"/>
              <a:pathLst>
                <a:path w="8402955">
                  <a:moveTo>
                    <a:pt x="0" y="0"/>
                  </a:moveTo>
                  <a:lnTo>
                    <a:pt x="8402637" y="1"/>
                  </a:lnTo>
                </a:path>
              </a:pathLst>
            </a:custGeom>
            <a:ln w="15875">
              <a:solidFill>
                <a:srgbClr val="C0C0C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7714488" y="4648200"/>
              <a:ext cx="1146048" cy="295656"/>
            </a:xfrm>
            <a:prstGeom prst="rect">
              <a:avLst/>
            </a:prstGeom>
          </p:spPr>
        </p:pic>
      </p:grpSp>
      <p:sp>
        <p:nvSpPr>
          <p:cNvPr id="6" name="object 6"/>
          <p:cNvSpPr/>
          <p:nvPr/>
        </p:nvSpPr>
        <p:spPr>
          <a:xfrm>
            <a:off x="444272" y="4814035"/>
            <a:ext cx="1146810" cy="161925"/>
          </a:xfrm>
          <a:custGeom>
            <a:avLst/>
            <a:gdLst/>
            <a:ahLst/>
            <a:cxnLst/>
            <a:rect l="l" t="t" r="r" b="b"/>
            <a:pathLst>
              <a:path w="1146810" h="161925">
                <a:moveTo>
                  <a:pt x="1065679" y="0"/>
                </a:moveTo>
                <a:lnTo>
                  <a:pt x="80961" y="0"/>
                </a:lnTo>
                <a:lnTo>
                  <a:pt x="49447" y="6362"/>
                </a:lnTo>
                <a:lnTo>
                  <a:pt x="23713" y="23713"/>
                </a:lnTo>
                <a:lnTo>
                  <a:pt x="6362" y="49448"/>
                </a:lnTo>
                <a:lnTo>
                  <a:pt x="0" y="80962"/>
                </a:lnTo>
                <a:lnTo>
                  <a:pt x="6362" y="112476"/>
                </a:lnTo>
                <a:lnTo>
                  <a:pt x="23713" y="138211"/>
                </a:lnTo>
                <a:lnTo>
                  <a:pt x="49447" y="155562"/>
                </a:lnTo>
                <a:lnTo>
                  <a:pt x="80961" y="161925"/>
                </a:lnTo>
                <a:lnTo>
                  <a:pt x="1065679" y="161925"/>
                </a:lnTo>
                <a:lnTo>
                  <a:pt x="1097193" y="155562"/>
                </a:lnTo>
                <a:lnTo>
                  <a:pt x="1122927" y="138211"/>
                </a:lnTo>
                <a:lnTo>
                  <a:pt x="1140278" y="112476"/>
                </a:lnTo>
                <a:lnTo>
                  <a:pt x="1146640" y="80962"/>
                </a:lnTo>
                <a:lnTo>
                  <a:pt x="1140278" y="49448"/>
                </a:lnTo>
                <a:lnTo>
                  <a:pt x="1122927" y="23713"/>
                </a:lnTo>
                <a:lnTo>
                  <a:pt x="1097193" y="6362"/>
                </a:lnTo>
                <a:lnTo>
                  <a:pt x="1065679" y="0"/>
                </a:lnTo>
                <a:close/>
              </a:path>
            </a:pathLst>
          </a:custGeom>
          <a:solidFill>
            <a:srgbClr val="A50000"/>
          </a:solidFill>
        </p:spPr>
        <p:txBody>
          <a:bodyPr wrap="square" lIns="0" tIns="0" rIns="0" bIns="0" rtlCol="0"/>
          <a:lstStyle/>
          <a:p>
            <a:endParaRPr/>
          </a:p>
        </p:txBody>
      </p:sp>
      <p:pic>
        <p:nvPicPr>
          <p:cNvPr id="9" name="object 9"/>
          <p:cNvPicPr/>
          <p:nvPr/>
        </p:nvPicPr>
        <p:blipFill>
          <a:blip r:embed="rId4" cstate="print"/>
          <a:stretch>
            <a:fillRect/>
          </a:stretch>
        </p:blipFill>
        <p:spPr>
          <a:xfrm>
            <a:off x="3429000" y="3294888"/>
            <a:ext cx="1261872" cy="1389888"/>
          </a:xfrm>
          <a:prstGeom prst="rect">
            <a:avLst/>
          </a:prstGeom>
        </p:spPr>
      </p:pic>
      <p:sp>
        <p:nvSpPr>
          <p:cNvPr id="10" name="object 10"/>
          <p:cNvSpPr txBox="1">
            <a:spLocks noGrp="1"/>
          </p:cNvSpPr>
          <p:nvPr>
            <p:ph type="title"/>
          </p:nvPr>
        </p:nvSpPr>
        <p:spPr>
          <a:prstGeom prst="rect">
            <a:avLst/>
          </a:prstGeom>
        </p:spPr>
        <p:txBody>
          <a:bodyPr vert="horz" wrap="square" lIns="0" tIns="181355" rIns="0" bIns="0" rtlCol="0">
            <a:spAutoFit/>
          </a:bodyPr>
          <a:lstStyle/>
          <a:p>
            <a:pPr marL="499745">
              <a:lnSpc>
                <a:spcPct val="100000"/>
              </a:lnSpc>
              <a:spcBef>
                <a:spcPts val="100"/>
              </a:spcBef>
            </a:pPr>
            <a:r>
              <a:rPr sz="1800" b="1" dirty="0">
                <a:solidFill>
                  <a:srgbClr val="000000"/>
                </a:solidFill>
                <a:latin typeface="Calibri"/>
                <a:cs typeface="Calibri"/>
              </a:rPr>
              <a:t>What</a:t>
            </a:r>
            <a:r>
              <a:rPr sz="1800" b="1" spc="-25" dirty="0">
                <a:solidFill>
                  <a:srgbClr val="000000"/>
                </a:solidFill>
                <a:latin typeface="Calibri"/>
                <a:cs typeface="Calibri"/>
              </a:rPr>
              <a:t> </a:t>
            </a:r>
            <a:r>
              <a:rPr sz="1800" b="1" dirty="0">
                <a:solidFill>
                  <a:srgbClr val="000000"/>
                </a:solidFill>
                <a:latin typeface="Calibri"/>
                <a:cs typeface="Calibri"/>
              </a:rPr>
              <a:t>is</a:t>
            </a:r>
            <a:r>
              <a:rPr sz="1800" b="1" spc="-20" dirty="0">
                <a:solidFill>
                  <a:srgbClr val="000000"/>
                </a:solidFill>
                <a:latin typeface="Calibri"/>
                <a:cs typeface="Calibri"/>
              </a:rPr>
              <a:t> </a:t>
            </a:r>
            <a:r>
              <a:rPr sz="1800" b="1" dirty="0">
                <a:solidFill>
                  <a:srgbClr val="000000"/>
                </a:solidFill>
                <a:latin typeface="Calibri"/>
                <a:cs typeface="Calibri"/>
              </a:rPr>
              <a:t>a</a:t>
            </a:r>
            <a:r>
              <a:rPr sz="1800" b="1" spc="-20" dirty="0">
                <a:solidFill>
                  <a:srgbClr val="000000"/>
                </a:solidFill>
                <a:latin typeface="Calibri"/>
                <a:cs typeface="Calibri"/>
              </a:rPr>
              <a:t> </a:t>
            </a:r>
            <a:r>
              <a:rPr sz="1800" b="1" dirty="0">
                <a:solidFill>
                  <a:srgbClr val="000000"/>
                </a:solidFill>
                <a:latin typeface="Calibri"/>
                <a:cs typeface="Calibri"/>
              </a:rPr>
              <a:t>Technology</a:t>
            </a:r>
            <a:r>
              <a:rPr sz="1800" b="1" spc="-20" dirty="0">
                <a:solidFill>
                  <a:srgbClr val="000000"/>
                </a:solidFill>
                <a:latin typeface="Calibri"/>
                <a:cs typeface="Calibri"/>
              </a:rPr>
              <a:t> </a:t>
            </a:r>
            <a:r>
              <a:rPr sz="1800" b="1" spc="-10" dirty="0">
                <a:solidFill>
                  <a:srgbClr val="000000"/>
                </a:solidFill>
                <a:latin typeface="Calibri"/>
                <a:cs typeface="Calibri"/>
              </a:rPr>
              <a:t>Scout?</a:t>
            </a:r>
            <a:endParaRPr sz="1800">
              <a:latin typeface="Calibri"/>
              <a:cs typeface="Calibri"/>
            </a:endParaRPr>
          </a:p>
        </p:txBody>
      </p:sp>
      <p:sp>
        <p:nvSpPr>
          <p:cNvPr id="11" name="object 11"/>
          <p:cNvSpPr txBox="1"/>
          <p:nvPr/>
        </p:nvSpPr>
        <p:spPr>
          <a:xfrm>
            <a:off x="1174550" y="4613147"/>
            <a:ext cx="2365375" cy="147320"/>
          </a:xfrm>
          <a:prstGeom prst="rect">
            <a:avLst/>
          </a:prstGeom>
        </p:spPr>
        <p:txBody>
          <a:bodyPr vert="horz" wrap="square" lIns="0" tIns="12700" rIns="0" bIns="0" rtlCol="0">
            <a:spAutoFit/>
          </a:bodyPr>
          <a:lstStyle/>
          <a:p>
            <a:pPr marL="12700">
              <a:lnSpc>
                <a:spcPct val="100000"/>
              </a:lnSpc>
              <a:spcBef>
                <a:spcPts val="100"/>
              </a:spcBef>
            </a:pPr>
            <a:r>
              <a:rPr sz="800" spc="-10" dirty="0">
                <a:latin typeface="Calibri"/>
                <a:cs typeface="Calibri"/>
              </a:rPr>
              <a:t>https://ezassi.com/external-technology-scouting-works/</a:t>
            </a:r>
            <a:endParaRPr sz="800">
              <a:latin typeface="Calibri"/>
              <a:cs typeface="Calibri"/>
            </a:endParaRPr>
          </a:p>
        </p:txBody>
      </p:sp>
      <p:grpSp>
        <p:nvGrpSpPr>
          <p:cNvPr id="12" name="object 12"/>
          <p:cNvGrpSpPr/>
          <p:nvPr/>
        </p:nvGrpSpPr>
        <p:grpSpPr>
          <a:xfrm>
            <a:off x="4361688" y="268224"/>
            <a:ext cx="3624579" cy="3401695"/>
            <a:chOff x="4361688" y="268224"/>
            <a:chExt cx="3624579" cy="3401695"/>
          </a:xfrm>
        </p:grpSpPr>
        <p:pic>
          <p:nvPicPr>
            <p:cNvPr id="13" name="object 13"/>
            <p:cNvPicPr/>
            <p:nvPr/>
          </p:nvPicPr>
          <p:blipFill>
            <a:blip r:embed="rId5" cstate="print"/>
            <a:stretch>
              <a:fillRect/>
            </a:stretch>
          </p:blipFill>
          <p:spPr>
            <a:xfrm>
              <a:off x="4361688" y="268224"/>
              <a:ext cx="3624071" cy="3401567"/>
            </a:xfrm>
            <a:prstGeom prst="rect">
              <a:avLst/>
            </a:prstGeom>
          </p:spPr>
        </p:pic>
        <p:pic>
          <p:nvPicPr>
            <p:cNvPr id="14" name="object 14"/>
            <p:cNvPicPr/>
            <p:nvPr/>
          </p:nvPicPr>
          <p:blipFill>
            <a:blip r:embed="rId6" cstate="print"/>
            <a:stretch>
              <a:fillRect/>
            </a:stretch>
          </p:blipFill>
          <p:spPr>
            <a:xfrm>
              <a:off x="5096256" y="1228343"/>
              <a:ext cx="2084831" cy="1316735"/>
            </a:xfrm>
            <a:prstGeom prst="rect">
              <a:avLst/>
            </a:prstGeom>
          </p:spPr>
        </p:pic>
        <p:pic>
          <p:nvPicPr>
            <p:cNvPr id="15" name="object 15"/>
            <p:cNvPicPr/>
            <p:nvPr/>
          </p:nvPicPr>
          <p:blipFill>
            <a:blip r:embed="rId7" cstate="print"/>
            <a:stretch>
              <a:fillRect/>
            </a:stretch>
          </p:blipFill>
          <p:spPr>
            <a:xfrm>
              <a:off x="4409467" y="295681"/>
              <a:ext cx="3531167" cy="3306311"/>
            </a:xfrm>
            <a:prstGeom prst="rect">
              <a:avLst/>
            </a:prstGeom>
          </p:spPr>
        </p:pic>
        <p:sp>
          <p:nvSpPr>
            <p:cNvPr id="16" name="object 16"/>
            <p:cNvSpPr/>
            <p:nvPr/>
          </p:nvSpPr>
          <p:spPr>
            <a:xfrm>
              <a:off x="4409467" y="295681"/>
              <a:ext cx="3531235" cy="3306445"/>
            </a:xfrm>
            <a:custGeom>
              <a:avLst/>
              <a:gdLst/>
              <a:ahLst/>
              <a:cxnLst/>
              <a:rect l="l" t="t" r="r" b="b"/>
              <a:pathLst>
                <a:path w="3531234" h="3306445">
                  <a:moveTo>
                    <a:pt x="1765584" y="887806"/>
                  </a:moveTo>
                  <a:lnTo>
                    <a:pt x="2374057" y="0"/>
                  </a:lnTo>
                  <a:lnTo>
                    <a:pt x="2314059" y="815097"/>
                  </a:lnTo>
                  <a:lnTo>
                    <a:pt x="3004762" y="682233"/>
                  </a:lnTo>
                  <a:lnTo>
                    <a:pt x="2730443" y="1119707"/>
                  </a:lnTo>
                  <a:lnTo>
                    <a:pt x="3448937" y="1245531"/>
                  </a:lnTo>
                  <a:lnTo>
                    <a:pt x="2878392" y="1603408"/>
                  </a:lnTo>
                  <a:lnTo>
                    <a:pt x="3531168" y="2034300"/>
                  </a:lnTo>
                  <a:lnTo>
                    <a:pt x="2752513" y="1981032"/>
                  </a:lnTo>
                  <a:lnTo>
                    <a:pt x="2966344" y="2769802"/>
                  </a:lnTo>
                  <a:lnTo>
                    <a:pt x="2291989" y="2212933"/>
                  </a:lnTo>
                  <a:lnTo>
                    <a:pt x="2165620" y="3021143"/>
                  </a:lnTo>
                  <a:lnTo>
                    <a:pt x="1721771" y="2286100"/>
                  </a:lnTo>
                  <a:lnTo>
                    <a:pt x="1387128" y="3306312"/>
                  </a:lnTo>
                  <a:lnTo>
                    <a:pt x="1261248" y="2392025"/>
                  </a:lnTo>
                  <a:lnTo>
                    <a:pt x="778491" y="2696634"/>
                  </a:lnTo>
                  <a:lnTo>
                    <a:pt x="926441" y="2133337"/>
                  </a:lnTo>
                  <a:lnTo>
                    <a:pt x="22069" y="2232832"/>
                  </a:lnTo>
                  <a:lnTo>
                    <a:pt x="608472" y="1802399"/>
                  </a:lnTo>
                  <a:lnTo>
                    <a:pt x="0" y="1318698"/>
                  </a:lnTo>
                  <a:lnTo>
                    <a:pt x="756421" y="1165934"/>
                  </a:lnTo>
                  <a:lnTo>
                    <a:pt x="60487" y="351295"/>
                  </a:lnTo>
                  <a:lnTo>
                    <a:pt x="1195366" y="967402"/>
                  </a:lnTo>
                  <a:lnTo>
                    <a:pt x="1365385" y="351295"/>
                  </a:lnTo>
                  <a:lnTo>
                    <a:pt x="1765584" y="887806"/>
                  </a:lnTo>
                  <a:close/>
                </a:path>
              </a:pathLst>
            </a:custGeom>
            <a:ln w="9525">
              <a:solidFill>
                <a:srgbClr val="407ED9"/>
              </a:solidFill>
            </a:ln>
          </p:spPr>
          <p:txBody>
            <a:bodyPr wrap="square" lIns="0" tIns="0" rIns="0" bIns="0" rtlCol="0"/>
            <a:lstStyle/>
            <a:p>
              <a:endParaRPr/>
            </a:p>
          </p:txBody>
        </p:sp>
      </p:grpSp>
      <p:sp>
        <p:nvSpPr>
          <p:cNvPr id="17" name="object 17"/>
          <p:cNvSpPr txBox="1"/>
          <p:nvPr/>
        </p:nvSpPr>
        <p:spPr>
          <a:xfrm>
            <a:off x="5221764" y="1270508"/>
            <a:ext cx="1808480" cy="1122680"/>
          </a:xfrm>
          <a:prstGeom prst="rect">
            <a:avLst/>
          </a:prstGeom>
        </p:spPr>
        <p:txBody>
          <a:bodyPr vert="horz" wrap="square" lIns="0" tIns="3175" rIns="0" bIns="0" rtlCol="0">
            <a:spAutoFit/>
          </a:bodyPr>
          <a:lstStyle/>
          <a:p>
            <a:pPr marL="12700" marR="257175" algn="ctr">
              <a:lnSpc>
                <a:spcPct val="105000"/>
              </a:lnSpc>
              <a:spcBef>
                <a:spcPts val="25"/>
              </a:spcBef>
              <a:buChar char="-"/>
              <a:tabLst>
                <a:tab pos="139700" algn="l"/>
              </a:tabLst>
            </a:pPr>
            <a:r>
              <a:rPr sz="1200" dirty="0">
                <a:latin typeface="Calibri"/>
                <a:cs typeface="Calibri"/>
              </a:rPr>
              <a:t>Company</a:t>
            </a:r>
            <a:r>
              <a:rPr sz="1200" spc="-25" dirty="0">
                <a:latin typeface="Calibri"/>
                <a:cs typeface="Calibri"/>
              </a:rPr>
              <a:t> </a:t>
            </a:r>
            <a:r>
              <a:rPr sz="1200" dirty="0">
                <a:latin typeface="Calibri"/>
                <a:cs typeface="Calibri"/>
              </a:rPr>
              <a:t>employee</a:t>
            </a:r>
            <a:r>
              <a:rPr sz="1200" spc="-10" dirty="0">
                <a:latin typeface="Calibri"/>
                <a:cs typeface="Calibri"/>
              </a:rPr>
              <a:t> </a:t>
            </a:r>
            <a:r>
              <a:rPr sz="1200" spc="-25" dirty="0">
                <a:latin typeface="Calibri"/>
                <a:cs typeface="Calibri"/>
              </a:rPr>
              <a:t>or </a:t>
            </a:r>
            <a:r>
              <a:rPr sz="1200" dirty="0">
                <a:latin typeface="Calibri"/>
                <a:cs typeface="Calibri"/>
              </a:rPr>
              <a:t>external</a:t>
            </a:r>
            <a:r>
              <a:rPr sz="1200" spc="-20" dirty="0">
                <a:latin typeface="Calibri"/>
                <a:cs typeface="Calibri"/>
              </a:rPr>
              <a:t> </a:t>
            </a:r>
            <a:r>
              <a:rPr sz="1200" spc="-10" dirty="0">
                <a:latin typeface="Calibri"/>
                <a:cs typeface="Calibri"/>
              </a:rPr>
              <a:t>consultant</a:t>
            </a:r>
            <a:endParaRPr sz="1200">
              <a:latin typeface="Calibri"/>
              <a:cs typeface="Calibri"/>
            </a:endParaRPr>
          </a:p>
          <a:p>
            <a:pPr marL="127000" marR="345440" indent="-127000" algn="ctr">
              <a:lnSpc>
                <a:spcPts val="1390"/>
              </a:lnSpc>
              <a:buChar char="-"/>
              <a:tabLst>
                <a:tab pos="127000" algn="l"/>
              </a:tabLst>
            </a:pPr>
            <a:r>
              <a:rPr sz="1200" dirty="0">
                <a:latin typeface="Calibri"/>
                <a:cs typeface="Calibri"/>
              </a:rPr>
              <a:t>Engages</a:t>
            </a:r>
            <a:r>
              <a:rPr sz="1200" spc="-15" dirty="0">
                <a:latin typeface="Calibri"/>
                <a:cs typeface="Calibri"/>
              </a:rPr>
              <a:t> </a:t>
            </a:r>
            <a:r>
              <a:rPr sz="1200" dirty="0">
                <a:latin typeface="Calibri"/>
                <a:cs typeface="Calibri"/>
              </a:rPr>
              <a:t>in</a:t>
            </a:r>
            <a:r>
              <a:rPr sz="1200" spc="-10" dirty="0">
                <a:latin typeface="Calibri"/>
                <a:cs typeface="Calibri"/>
              </a:rPr>
              <a:t> </a:t>
            </a:r>
            <a:r>
              <a:rPr sz="1200" b="1" i="1" spc="-10" dirty="0">
                <a:latin typeface="Calibri"/>
                <a:cs typeface="Calibri"/>
              </a:rPr>
              <a:t>boundary</a:t>
            </a:r>
            <a:endParaRPr sz="1200">
              <a:latin typeface="Calibri"/>
              <a:cs typeface="Calibri"/>
            </a:endParaRPr>
          </a:p>
          <a:p>
            <a:pPr marR="291465" algn="ctr">
              <a:lnSpc>
                <a:spcPts val="1415"/>
              </a:lnSpc>
              <a:spcBef>
                <a:spcPts val="75"/>
              </a:spcBef>
            </a:pPr>
            <a:r>
              <a:rPr sz="1200" b="1" i="1" dirty="0">
                <a:latin typeface="Calibri"/>
                <a:cs typeface="Calibri"/>
              </a:rPr>
              <a:t>spanning</a:t>
            </a:r>
            <a:r>
              <a:rPr sz="1200" b="1" i="1" spc="15" dirty="0">
                <a:latin typeface="Calibri"/>
                <a:cs typeface="Calibri"/>
              </a:rPr>
              <a:t> </a:t>
            </a:r>
            <a:r>
              <a:rPr sz="1200" spc="-10" dirty="0">
                <a:latin typeface="Calibri"/>
                <a:cs typeface="Calibri"/>
              </a:rPr>
              <a:t>processes</a:t>
            </a:r>
            <a:endParaRPr sz="1200">
              <a:latin typeface="Calibri"/>
              <a:cs typeface="Calibri"/>
            </a:endParaRPr>
          </a:p>
          <a:p>
            <a:pPr marL="127000" indent="-127000" algn="ctr">
              <a:lnSpc>
                <a:spcPts val="1390"/>
              </a:lnSpc>
              <a:buChar char="-"/>
              <a:tabLst>
                <a:tab pos="127000" algn="l"/>
              </a:tabLst>
            </a:pPr>
            <a:r>
              <a:rPr sz="1200" dirty="0">
                <a:latin typeface="Calibri"/>
                <a:cs typeface="Calibri"/>
              </a:rPr>
              <a:t>Taps</a:t>
            </a:r>
            <a:r>
              <a:rPr sz="1200" spc="-10" dirty="0">
                <a:latin typeface="Calibri"/>
                <a:cs typeface="Calibri"/>
              </a:rPr>
              <a:t> </a:t>
            </a:r>
            <a:r>
              <a:rPr sz="1200" dirty="0">
                <a:latin typeface="Calibri"/>
                <a:cs typeface="Calibri"/>
              </a:rPr>
              <a:t>into</a:t>
            </a:r>
            <a:r>
              <a:rPr sz="1200" spc="-5" dirty="0">
                <a:latin typeface="Calibri"/>
                <a:cs typeface="Calibri"/>
              </a:rPr>
              <a:t> </a:t>
            </a:r>
            <a:r>
              <a:rPr sz="1200" dirty="0">
                <a:latin typeface="Calibri"/>
                <a:cs typeface="Calibri"/>
              </a:rPr>
              <a:t>novel</a:t>
            </a:r>
            <a:r>
              <a:rPr sz="1200" spc="-10" dirty="0">
                <a:latin typeface="Calibri"/>
                <a:cs typeface="Calibri"/>
              </a:rPr>
              <a:t> knowledge</a:t>
            </a:r>
            <a:endParaRPr sz="1200">
              <a:latin typeface="Calibri"/>
              <a:cs typeface="Calibri"/>
            </a:endParaRPr>
          </a:p>
          <a:p>
            <a:pPr marL="127000" marR="40640" indent="-127000" algn="ctr">
              <a:lnSpc>
                <a:spcPts val="1415"/>
              </a:lnSpc>
              <a:buChar char="-"/>
              <a:tabLst>
                <a:tab pos="127000" algn="l"/>
              </a:tabLst>
            </a:pPr>
            <a:r>
              <a:rPr sz="1200" dirty="0">
                <a:latin typeface="Calibri"/>
                <a:cs typeface="Calibri"/>
              </a:rPr>
              <a:t>Spans</a:t>
            </a:r>
            <a:r>
              <a:rPr sz="1200" spc="-25" dirty="0">
                <a:latin typeface="Calibri"/>
                <a:cs typeface="Calibri"/>
              </a:rPr>
              <a:t> </a:t>
            </a:r>
            <a:r>
              <a:rPr sz="1200" dirty="0">
                <a:latin typeface="Calibri"/>
                <a:cs typeface="Calibri"/>
              </a:rPr>
              <a:t>internal</a:t>
            </a:r>
            <a:r>
              <a:rPr sz="1200" spc="-30" dirty="0">
                <a:latin typeface="Calibri"/>
                <a:cs typeface="Calibri"/>
              </a:rPr>
              <a:t> </a:t>
            </a:r>
            <a:r>
              <a:rPr sz="1200" spc="-10" dirty="0">
                <a:latin typeface="Calibri"/>
                <a:cs typeface="Calibri"/>
              </a:rPr>
              <a:t>boundaries</a:t>
            </a:r>
            <a:endParaRPr sz="1200">
              <a:latin typeface="Calibri"/>
              <a:cs typeface="Calibri"/>
            </a:endParaRPr>
          </a:p>
        </p:txBody>
      </p:sp>
      <p:grpSp>
        <p:nvGrpSpPr>
          <p:cNvPr id="18" name="object 18"/>
          <p:cNvGrpSpPr/>
          <p:nvPr/>
        </p:nvGrpSpPr>
        <p:grpSpPr>
          <a:xfrm>
            <a:off x="931037" y="877064"/>
            <a:ext cx="3968750" cy="2880360"/>
            <a:chOff x="1182624" y="935736"/>
            <a:chExt cx="3968750" cy="2880360"/>
          </a:xfrm>
        </p:grpSpPr>
        <p:pic>
          <p:nvPicPr>
            <p:cNvPr id="19" name="object 19"/>
            <p:cNvPicPr/>
            <p:nvPr/>
          </p:nvPicPr>
          <p:blipFill>
            <a:blip r:embed="rId8" cstate="print"/>
            <a:stretch>
              <a:fillRect/>
            </a:stretch>
          </p:blipFill>
          <p:spPr>
            <a:xfrm>
              <a:off x="1182624" y="935736"/>
              <a:ext cx="3968496" cy="2880360"/>
            </a:xfrm>
            <a:prstGeom prst="rect">
              <a:avLst/>
            </a:prstGeom>
          </p:spPr>
        </p:pic>
        <p:pic>
          <p:nvPicPr>
            <p:cNvPr id="20" name="object 20"/>
            <p:cNvPicPr/>
            <p:nvPr/>
          </p:nvPicPr>
          <p:blipFill>
            <a:blip r:embed="rId9" cstate="print"/>
            <a:stretch>
              <a:fillRect/>
            </a:stretch>
          </p:blipFill>
          <p:spPr>
            <a:xfrm>
              <a:off x="1990344" y="1743455"/>
              <a:ext cx="2161032" cy="1139952"/>
            </a:xfrm>
            <a:prstGeom prst="rect">
              <a:avLst/>
            </a:prstGeom>
          </p:spPr>
        </p:pic>
        <p:pic>
          <p:nvPicPr>
            <p:cNvPr id="21" name="object 21"/>
            <p:cNvPicPr/>
            <p:nvPr/>
          </p:nvPicPr>
          <p:blipFill>
            <a:blip r:embed="rId10" cstate="print"/>
            <a:stretch>
              <a:fillRect/>
            </a:stretch>
          </p:blipFill>
          <p:spPr>
            <a:xfrm>
              <a:off x="1229082" y="962120"/>
              <a:ext cx="3877179" cy="2787670"/>
            </a:xfrm>
            <a:prstGeom prst="rect">
              <a:avLst/>
            </a:prstGeom>
          </p:spPr>
        </p:pic>
        <p:sp>
          <p:nvSpPr>
            <p:cNvPr id="22" name="object 22"/>
            <p:cNvSpPr/>
            <p:nvPr/>
          </p:nvSpPr>
          <p:spPr>
            <a:xfrm>
              <a:off x="1229082" y="962120"/>
              <a:ext cx="3877310" cy="2788285"/>
            </a:xfrm>
            <a:custGeom>
              <a:avLst/>
              <a:gdLst/>
              <a:ahLst/>
              <a:cxnLst/>
              <a:rect l="l" t="t" r="r" b="b"/>
              <a:pathLst>
                <a:path w="3877310" h="2788285">
                  <a:moveTo>
                    <a:pt x="1938590" y="748541"/>
                  </a:moveTo>
                  <a:lnTo>
                    <a:pt x="2606685" y="0"/>
                  </a:lnTo>
                  <a:lnTo>
                    <a:pt x="2540809" y="687238"/>
                  </a:lnTo>
                  <a:lnTo>
                    <a:pt x="3299192" y="575215"/>
                  </a:lnTo>
                  <a:lnTo>
                    <a:pt x="2997993" y="944065"/>
                  </a:lnTo>
                  <a:lnTo>
                    <a:pt x="3786891" y="1050151"/>
                  </a:lnTo>
                  <a:lnTo>
                    <a:pt x="3160440" y="1351891"/>
                  </a:lnTo>
                  <a:lnTo>
                    <a:pt x="3877179" y="1715191"/>
                  </a:lnTo>
                  <a:lnTo>
                    <a:pt x="3022225" y="1670279"/>
                  </a:lnTo>
                  <a:lnTo>
                    <a:pt x="3257010" y="2335319"/>
                  </a:lnTo>
                  <a:lnTo>
                    <a:pt x="2516576" y="1865803"/>
                  </a:lnTo>
                  <a:lnTo>
                    <a:pt x="2377824" y="2547234"/>
                  </a:lnTo>
                  <a:lnTo>
                    <a:pt x="1890484" y="1927493"/>
                  </a:lnTo>
                  <a:lnTo>
                    <a:pt x="1523049" y="2787670"/>
                  </a:lnTo>
                  <a:lnTo>
                    <a:pt x="1384835" y="2016802"/>
                  </a:lnTo>
                  <a:lnTo>
                    <a:pt x="854774" y="2273629"/>
                  </a:lnTo>
                  <a:lnTo>
                    <a:pt x="1017221" y="1798693"/>
                  </a:lnTo>
                  <a:lnTo>
                    <a:pt x="24232" y="1882581"/>
                  </a:lnTo>
                  <a:lnTo>
                    <a:pt x="668095" y="1519667"/>
                  </a:lnTo>
                  <a:lnTo>
                    <a:pt x="0" y="1111842"/>
                  </a:lnTo>
                  <a:lnTo>
                    <a:pt x="830542" y="983040"/>
                  </a:lnTo>
                  <a:lnTo>
                    <a:pt x="66414" y="296189"/>
                  </a:lnTo>
                  <a:lnTo>
                    <a:pt x="1312497" y="815651"/>
                  </a:lnTo>
                  <a:lnTo>
                    <a:pt x="1499176" y="296189"/>
                  </a:lnTo>
                  <a:lnTo>
                    <a:pt x="1938590" y="748541"/>
                  </a:lnTo>
                  <a:close/>
                </a:path>
              </a:pathLst>
            </a:custGeom>
            <a:ln w="9525">
              <a:solidFill>
                <a:srgbClr val="FDAA49"/>
              </a:solidFill>
            </a:ln>
          </p:spPr>
          <p:txBody>
            <a:bodyPr wrap="square" lIns="0" tIns="0" rIns="0" bIns="0" rtlCol="0"/>
            <a:lstStyle/>
            <a:p>
              <a:endParaRPr/>
            </a:p>
          </p:txBody>
        </p:sp>
      </p:grpSp>
      <p:sp>
        <p:nvSpPr>
          <p:cNvPr id="23" name="object 23"/>
          <p:cNvSpPr txBox="1"/>
          <p:nvPr/>
        </p:nvSpPr>
        <p:spPr>
          <a:xfrm>
            <a:off x="2115498" y="1785620"/>
            <a:ext cx="1883410" cy="946150"/>
          </a:xfrm>
          <a:prstGeom prst="rect">
            <a:avLst/>
          </a:prstGeom>
        </p:spPr>
        <p:txBody>
          <a:bodyPr vert="horz" wrap="square" lIns="0" tIns="12700" rIns="0" bIns="0" rtlCol="0">
            <a:spAutoFit/>
          </a:bodyPr>
          <a:lstStyle/>
          <a:p>
            <a:pPr marL="139700" indent="-127000">
              <a:lnSpc>
                <a:spcPct val="100000"/>
              </a:lnSpc>
              <a:spcBef>
                <a:spcPts val="100"/>
              </a:spcBef>
              <a:buChar char="-"/>
              <a:tabLst>
                <a:tab pos="139700" algn="l"/>
              </a:tabLst>
            </a:pPr>
            <a:r>
              <a:rPr sz="1200" dirty="0">
                <a:latin typeface="Calibri"/>
                <a:cs typeface="Calibri"/>
              </a:rPr>
              <a:t>A </a:t>
            </a:r>
            <a:r>
              <a:rPr sz="1200" b="1" i="1" dirty="0">
                <a:latin typeface="Calibri"/>
                <a:cs typeface="Calibri"/>
              </a:rPr>
              <a:t>lateral</a:t>
            </a:r>
            <a:r>
              <a:rPr sz="1200" b="1" i="1" spc="5" dirty="0">
                <a:latin typeface="Calibri"/>
                <a:cs typeface="Calibri"/>
              </a:rPr>
              <a:t> </a:t>
            </a:r>
            <a:r>
              <a:rPr sz="1200" b="1" i="1" spc="-10" dirty="0">
                <a:latin typeface="Calibri"/>
                <a:cs typeface="Calibri"/>
              </a:rPr>
              <a:t>thinker</a:t>
            </a:r>
            <a:endParaRPr sz="1200">
              <a:latin typeface="Calibri"/>
              <a:cs typeface="Calibri"/>
            </a:endParaRPr>
          </a:p>
          <a:p>
            <a:pPr marL="139700" marR="5080" indent="-127000">
              <a:lnSpc>
                <a:spcPts val="1390"/>
              </a:lnSpc>
              <a:spcBef>
                <a:spcPts val="160"/>
              </a:spcBef>
              <a:buChar char="-"/>
              <a:tabLst>
                <a:tab pos="139700" algn="l"/>
              </a:tabLst>
            </a:pPr>
            <a:r>
              <a:rPr sz="1200" dirty="0">
                <a:latin typeface="Calibri"/>
                <a:cs typeface="Calibri"/>
              </a:rPr>
              <a:t>Knowledgeable</a:t>
            </a:r>
            <a:r>
              <a:rPr sz="1200" spc="-20" dirty="0">
                <a:latin typeface="Calibri"/>
                <a:cs typeface="Calibri"/>
              </a:rPr>
              <a:t> </a:t>
            </a:r>
            <a:r>
              <a:rPr sz="1200" dirty="0">
                <a:latin typeface="Calibri"/>
                <a:cs typeface="Calibri"/>
              </a:rPr>
              <a:t>in</a:t>
            </a:r>
            <a:r>
              <a:rPr sz="1200" spc="-20" dirty="0">
                <a:latin typeface="Calibri"/>
                <a:cs typeface="Calibri"/>
              </a:rPr>
              <a:t> </a:t>
            </a:r>
            <a:r>
              <a:rPr sz="1200" dirty="0">
                <a:latin typeface="Calibri"/>
                <a:cs typeface="Calibri"/>
              </a:rPr>
              <a:t>science</a:t>
            </a:r>
            <a:r>
              <a:rPr sz="1200" spc="-15" dirty="0">
                <a:latin typeface="Calibri"/>
                <a:cs typeface="Calibri"/>
              </a:rPr>
              <a:t> </a:t>
            </a:r>
            <a:r>
              <a:rPr sz="1200" spc="-50" dirty="0">
                <a:latin typeface="Calibri"/>
                <a:cs typeface="Calibri"/>
              </a:rPr>
              <a:t>&amp; </a:t>
            </a:r>
            <a:r>
              <a:rPr sz="1200" spc="-10" dirty="0">
                <a:latin typeface="Calibri"/>
                <a:cs typeface="Calibri"/>
              </a:rPr>
              <a:t>technology</a:t>
            </a:r>
            <a:endParaRPr sz="1200">
              <a:latin typeface="Calibri"/>
              <a:cs typeface="Calibri"/>
            </a:endParaRPr>
          </a:p>
          <a:p>
            <a:pPr marL="139700" indent="-127000">
              <a:lnSpc>
                <a:spcPts val="1415"/>
              </a:lnSpc>
              <a:spcBef>
                <a:spcPts val="35"/>
              </a:spcBef>
              <a:buChar char="-"/>
              <a:tabLst>
                <a:tab pos="139700" algn="l"/>
              </a:tabLst>
            </a:pPr>
            <a:r>
              <a:rPr sz="1200" spc="-10" dirty="0">
                <a:latin typeface="Calibri"/>
                <a:cs typeface="Calibri"/>
              </a:rPr>
              <a:t>Cross-</a:t>
            </a:r>
            <a:r>
              <a:rPr sz="1200" dirty="0">
                <a:latin typeface="Calibri"/>
                <a:cs typeface="Calibri"/>
              </a:rPr>
              <a:t>disciplinary</a:t>
            </a:r>
            <a:r>
              <a:rPr sz="1200" spc="-15" dirty="0">
                <a:latin typeface="Calibri"/>
                <a:cs typeface="Calibri"/>
              </a:rPr>
              <a:t> </a:t>
            </a:r>
            <a:r>
              <a:rPr sz="1200" spc="-10" dirty="0">
                <a:latin typeface="Calibri"/>
                <a:cs typeface="Calibri"/>
              </a:rPr>
              <a:t>oriented</a:t>
            </a:r>
            <a:endParaRPr sz="1200">
              <a:latin typeface="Calibri"/>
              <a:cs typeface="Calibri"/>
            </a:endParaRPr>
          </a:p>
          <a:p>
            <a:pPr marL="139700" indent="-127000">
              <a:lnSpc>
                <a:spcPts val="1415"/>
              </a:lnSpc>
              <a:buChar char="-"/>
              <a:tabLst>
                <a:tab pos="139700" algn="l"/>
              </a:tabLst>
            </a:pPr>
            <a:r>
              <a:rPr sz="1200" dirty="0">
                <a:latin typeface="Calibri"/>
                <a:cs typeface="Calibri"/>
              </a:rPr>
              <a:t>Imaginative</a:t>
            </a:r>
            <a:r>
              <a:rPr sz="1200" spc="-25" dirty="0">
                <a:latin typeface="Calibri"/>
                <a:cs typeface="Calibri"/>
              </a:rPr>
              <a:t> </a:t>
            </a:r>
            <a:r>
              <a:rPr sz="1200" spc="-10" dirty="0">
                <a:latin typeface="Calibri"/>
                <a:cs typeface="Calibri"/>
              </a:rPr>
              <a:t>personality</a:t>
            </a:r>
            <a:endParaRPr sz="1200">
              <a:latin typeface="Calibri"/>
              <a:cs typeface="Calibri"/>
            </a:endParaRPr>
          </a:p>
        </p:txBody>
      </p:sp>
      <p:grpSp>
        <p:nvGrpSpPr>
          <p:cNvPr id="24" name="object 24"/>
          <p:cNvGrpSpPr/>
          <p:nvPr/>
        </p:nvGrpSpPr>
        <p:grpSpPr>
          <a:xfrm>
            <a:off x="4925567" y="2980943"/>
            <a:ext cx="3060700" cy="1844039"/>
            <a:chOff x="4925567" y="2980943"/>
            <a:chExt cx="3060700" cy="1844039"/>
          </a:xfrm>
        </p:grpSpPr>
        <p:pic>
          <p:nvPicPr>
            <p:cNvPr id="25" name="object 25"/>
            <p:cNvPicPr/>
            <p:nvPr/>
          </p:nvPicPr>
          <p:blipFill>
            <a:blip r:embed="rId11" cstate="print"/>
            <a:stretch>
              <a:fillRect/>
            </a:stretch>
          </p:blipFill>
          <p:spPr>
            <a:xfrm>
              <a:off x="4925567" y="2980943"/>
              <a:ext cx="3060191" cy="1844039"/>
            </a:xfrm>
            <a:prstGeom prst="rect">
              <a:avLst/>
            </a:prstGeom>
          </p:spPr>
        </p:pic>
        <p:pic>
          <p:nvPicPr>
            <p:cNvPr id="26" name="object 26"/>
            <p:cNvPicPr/>
            <p:nvPr/>
          </p:nvPicPr>
          <p:blipFill>
            <a:blip r:embed="rId12" cstate="print"/>
            <a:stretch>
              <a:fillRect/>
            </a:stretch>
          </p:blipFill>
          <p:spPr>
            <a:xfrm>
              <a:off x="5538215" y="3483863"/>
              <a:ext cx="1813560" cy="768096"/>
            </a:xfrm>
            <a:prstGeom prst="rect">
              <a:avLst/>
            </a:prstGeom>
          </p:spPr>
        </p:pic>
        <p:pic>
          <p:nvPicPr>
            <p:cNvPr id="27" name="object 27"/>
            <p:cNvPicPr/>
            <p:nvPr/>
          </p:nvPicPr>
          <p:blipFill>
            <a:blip r:embed="rId13" cstate="print"/>
            <a:stretch>
              <a:fillRect/>
            </a:stretch>
          </p:blipFill>
          <p:spPr>
            <a:xfrm>
              <a:off x="4971912" y="3007523"/>
              <a:ext cx="2968722" cy="1750396"/>
            </a:xfrm>
            <a:prstGeom prst="rect">
              <a:avLst/>
            </a:prstGeom>
          </p:spPr>
        </p:pic>
        <p:sp>
          <p:nvSpPr>
            <p:cNvPr id="28" name="object 28"/>
            <p:cNvSpPr/>
            <p:nvPr/>
          </p:nvSpPr>
          <p:spPr>
            <a:xfrm>
              <a:off x="4971912" y="3007523"/>
              <a:ext cx="2969260" cy="1750695"/>
            </a:xfrm>
            <a:custGeom>
              <a:avLst/>
              <a:gdLst/>
              <a:ahLst/>
              <a:cxnLst/>
              <a:rect l="l" t="t" r="r" b="b"/>
              <a:pathLst>
                <a:path w="2969259" h="1750695">
                  <a:moveTo>
                    <a:pt x="1484362" y="470014"/>
                  </a:moveTo>
                  <a:lnTo>
                    <a:pt x="1995917" y="0"/>
                  </a:lnTo>
                  <a:lnTo>
                    <a:pt x="1945476" y="431521"/>
                  </a:lnTo>
                  <a:lnTo>
                    <a:pt x="2526163" y="361181"/>
                  </a:lnTo>
                  <a:lnTo>
                    <a:pt x="2295538" y="592784"/>
                  </a:lnTo>
                  <a:lnTo>
                    <a:pt x="2899590" y="659397"/>
                  </a:lnTo>
                  <a:lnTo>
                    <a:pt x="2419922" y="848861"/>
                  </a:lnTo>
                  <a:lnTo>
                    <a:pt x="2968723" y="1076980"/>
                  </a:lnTo>
                  <a:lnTo>
                    <a:pt x="2314092" y="1048780"/>
                  </a:lnTo>
                  <a:lnTo>
                    <a:pt x="2493865" y="1466363"/>
                  </a:lnTo>
                  <a:lnTo>
                    <a:pt x="1926921" y="1171550"/>
                  </a:lnTo>
                  <a:lnTo>
                    <a:pt x="1820679" y="1599425"/>
                  </a:lnTo>
                  <a:lnTo>
                    <a:pt x="1447527" y="1210286"/>
                  </a:lnTo>
                  <a:lnTo>
                    <a:pt x="1166186" y="1750397"/>
                  </a:lnTo>
                  <a:lnTo>
                    <a:pt x="1060356" y="1266364"/>
                  </a:lnTo>
                  <a:lnTo>
                    <a:pt x="654493" y="1427627"/>
                  </a:lnTo>
                  <a:lnTo>
                    <a:pt x="778877" y="1129411"/>
                  </a:lnTo>
                  <a:lnTo>
                    <a:pt x="18554" y="1182085"/>
                  </a:lnTo>
                  <a:lnTo>
                    <a:pt x="511555" y="954209"/>
                  </a:lnTo>
                  <a:lnTo>
                    <a:pt x="0" y="698132"/>
                  </a:lnTo>
                  <a:lnTo>
                    <a:pt x="635938" y="617258"/>
                  </a:lnTo>
                  <a:lnTo>
                    <a:pt x="50853" y="185979"/>
                  </a:lnTo>
                  <a:lnTo>
                    <a:pt x="1004968" y="512153"/>
                  </a:lnTo>
                  <a:lnTo>
                    <a:pt x="1147906" y="185979"/>
                  </a:lnTo>
                  <a:lnTo>
                    <a:pt x="1484362" y="470014"/>
                  </a:lnTo>
                  <a:close/>
                </a:path>
              </a:pathLst>
            </a:custGeom>
            <a:ln w="9525">
              <a:solidFill>
                <a:srgbClr val="BDDBB3"/>
              </a:solidFill>
            </a:ln>
          </p:spPr>
          <p:txBody>
            <a:bodyPr wrap="square" lIns="0" tIns="0" rIns="0" bIns="0" rtlCol="0"/>
            <a:lstStyle/>
            <a:p>
              <a:endParaRPr/>
            </a:p>
          </p:txBody>
        </p:sp>
      </p:grpSp>
      <p:sp>
        <p:nvSpPr>
          <p:cNvPr id="29" name="object 29"/>
          <p:cNvSpPr txBox="1"/>
          <p:nvPr/>
        </p:nvSpPr>
        <p:spPr>
          <a:xfrm>
            <a:off x="5663727" y="3529076"/>
            <a:ext cx="1536065" cy="577215"/>
          </a:xfrm>
          <a:prstGeom prst="rect">
            <a:avLst/>
          </a:prstGeom>
        </p:spPr>
        <p:txBody>
          <a:bodyPr vert="horz" wrap="square" lIns="0" tIns="10795" rIns="0" bIns="0" rtlCol="0">
            <a:spAutoFit/>
          </a:bodyPr>
          <a:lstStyle/>
          <a:p>
            <a:pPr marL="139065" marR="5080" indent="-127000">
              <a:lnSpc>
                <a:spcPct val="100800"/>
              </a:lnSpc>
              <a:spcBef>
                <a:spcPts val="85"/>
              </a:spcBef>
            </a:pPr>
            <a:r>
              <a:rPr sz="1200" dirty="0">
                <a:latin typeface="Calibri"/>
                <a:cs typeface="Calibri"/>
              </a:rPr>
              <a:t>-</a:t>
            </a:r>
            <a:r>
              <a:rPr sz="1200" spc="335" dirty="0">
                <a:latin typeface="Calibri"/>
                <a:cs typeface="Calibri"/>
              </a:rPr>
              <a:t> </a:t>
            </a:r>
            <a:r>
              <a:rPr sz="1200" dirty="0">
                <a:latin typeface="Calibri"/>
                <a:cs typeface="Calibri"/>
              </a:rPr>
              <a:t>Plays a</a:t>
            </a:r>
            <a:r>
              <a:rPr sz="1200" spc="-5" dirty="0">
                <a:latin typeface="Calibri"/>
                <a:cs typeface="Calibri"/>
              </a:rPr>
              <a:t> </a:t>
            </a:r>
            <a:r>
              <a:rPr sz="1200" b="1" dirty="0">
                <a:latin typeface="Calibri"/>
                <a:cs typeface="Calibri"/>
              </a:rPr>
              <a:t>vital role</a:t>
            </a:r>
            <a:r>
              <a:rPr sz="1200" b="1" spc="-5" dirty="0">
                <a:latin typeface="Calibri"/>
                <a:cs typeface="Calibri"/>
              </a:rPr>
              <a:t> </a:t>
            </a:r>
            <a:r>
              <a:rPr sz="1200" dirty="0">
                <a:latin typeface="Calibri"/>
                <a:cs typeface="Calibri"/>
              </a:rPr>
              <a:t>in</a:t>
            </a:r>
            <a:r>
              <a:rPr sz="1200" spc="-10" dirty="0">
                <a:latin typeface="Calibri"/>
                <a:cs typeface="Calibri"/>
              </a:rPr>
              <a:t> </a:t>
            </a:r>
            <a:r>
              <a:rPr sz="1200" spc="-50" dirty="0">
                <a:latin typeface="Calibri"/>
                <a:cs typeface="Calibri"/>
              </a:rPr>
              <a:t>a </a:t>
            </a:r>
            <a:r>
              <a:rPr sz="1200" dirty="0">
                <a:latin typeface="Calibri"/>
                <a:cs typeface="Calibri"/>
              </a:rPr>
              <a:t>formalized</a:t>
            </a:r>
            <a:r>
              <a:rPr sz="1200" spc="-30" dirty="0">
                <a:latin typeface="Calibri"/>
                <a:cs typeface="Calibri"/>
              </a:rPr>
              <a:t> </a:t>
            </a:r>
            <a:r>
              <a:rPr sz="1200" spc="-10" dirty="0">
                <a:latin typeface="Calibri"/>
                <a:cs typeface="Calibri"/>
              </a:rPr>
              <a:t>technology </a:t>
            </a:r>
            <a:r>
              <a:rPr sz="1200" dirty="0">
                <a:latin typeface="Calibri"/>
                <a:cs typeface="Calibri"/>
              </a:rPr>
              <a:t>foresight</a:t>
            </a:r>
            <a:r>
              <a:rPr sz="1200" spc="-30" dirty="0">
                <a:latin typeface="Calibri"/>
                <a:cs typeface="Calibri"/>
              </a:rPr>
              <a:t> </a:t>
            </a:r>
            <a:r>
              <a:rPr sz="1200" spc="-10" dirty="0">
                <a:latin typeface="Calibri"/>
                <a:cs typeface="Calibri"/>
              </a:rPr>
              <a:t>process</a:t>
            </a:r>
            <a:endParaRPr sz="1200">
              <a:latin typeface="Calibri"/>
              <a:cs typeface="Calibri"/>
            </a:endParaRPr>
          </a:p>
        </p:txBody>
      </p:sp>
      <p:sp>
        <p:nvSpPr>
          <p:cNvPr id="30" name="object 30"/>
          <p:cNvSpPr txBox="1"/>
          <p:nvPr/>
        </p:nvSpPr>
        <p:spPr>
          <a:xfrm>
            <a:off x="681042" y="4810785"/>
            <a:ext cx="673100" cy="181610"/>
          </a:xfrm>
          <a:prstGeom prst="rect">
            <a:avLst/>
          </a:prstGeom>
        </p:spPr>
        <p:txBody>
          <a:bodyPr vert="horz" wrap="square" lIns="0" tIns="0" rIns="0" bIns="0" rtlCol="0">
            <a:spAutoFit/>
          </a:bodyPr>
          <a:lstStyle/>
          <a:p>
            <a:pPr marL="12700">
              <a:lnSpc>
                <a:spcPts val="1315"/>
              </a:lnSpc>
            </a:pPr>
            <a:r>
              <a:rPr sz="1100" b="1" dirty="0">
                <a:solidFill>
                  <a:srgbClr val="FFFFFF"/>
                </a:solidFill>
                <a:latin typeface="Arial"/>
                <a:cs typeface="Arial"/>
              </a:rPr>
              <a:t>ANA</a:t>
            </a:r>
            <a:r>
              <a:rPr sz="1100" b="1" spc="5" dirty="0">
                <a:solidFill>
                  <a:srgbClr val="FFFFFF"/>
                </a:solidFill>
                <a:latin typeface="Arial"/>
                <a:cs typeface="Arial"/>
              </a:rPr>
              <a:t> </a:t>
            </a:r>
            <a:r>
              <a:rPr sz="1100" b="1" spc="-25" dirty="0">
                <a:solidFill>
                  <a:srgbClr val="FFFFFF"/>
                </a:solidFill>
                <a:latin typeface="Arial"/>
                <a:cs typeface="Arial"/>
              </a:rPr>
              <a:t>R&amp;D</a:t>
            </a:r>
            <a:endParaRPr sz="1100">
              <a:latin typeface="Arial"/>
              <a:cs typeface="Arial"/>
            </a:endParaRPr>
          </a:p>
        </p:txBody>
      </p:sp>
      <p:sp>
        <p:nvSpPr>
          <p:cNvPr id="32" name="object 32"/>
          <p:cNvSpPr txBox="1"/>
          <p:nvPr/>
        </p:nvSpPr>
        <p:spPr>
          <a:xfrm>
            <a:off x="5841286" y="4864527"/>
            <a:ext cx="1740535" cy="96520"/>
          </a:xfrm>
          <a:prstGeom prst="rect">
            <a:avLst/>
          </a:prstGeom>
        </p:spPr>
        <p:txBody>
          <a:bodyPr vert="horz" wrap="square" lIns="0" tIns="6350" rIns="0" bIns="0" rtlCol="0">
            <a:spAutoFit/>
          </a:bodyPr>
          <a:lstStyle/>
          <a:p>
            <a:pPr marL="12700">
              <a:lnSpc>
                <a:spcPct val="100000"/>
              </a:lnSpc>
              <a:spcBef>
                <a:spcPts val="50"/>
              </a:spcBef>
            </a:pPr>
            <a:r>
              <a:rPr sz="500" dirty="0">
                <a:latin typeface="Arial"/>
                <a:cs typeface="Arial"/>
              </a:rPr>
              <a:t>© 2019</a:t>
            </a:r>
            <a:r>
              <a:rPr sz="500" spc="5" dirty="0">
                <a:latin typeface="Arial"/>
                <a:cs typeface="Arial"/>
              </a:rPr>
              <a:t> </a:t>
            </a:r>
            <a:r>
              <a:rPr sz="500" dirty="0">
                <a:latin typeface="Arial"/>
                <a:cs typeface="Arial"/>
              </a:rPr>
              <a:t>Azbil</a:t>
            </a:r>
            <a:r>
              <a:rPr sz="500" spc="10" dirty="0">
                <a:latin typeface="Arial"/>
                <a:cs typeface="Arial"/>
              </a:rPr>
              <a:t> </a:t>
            </a:r>
            <a:r>
              <a:rPr sz="500" spc="-10" dirty="0">
                <a:latin typeface="Arial"/>
                <a:cs typeface="Arial"/>
              </a:rPr>
              <a:t>Corporation</a:t>
            </a:r>
            <a:r>
              <a:rPr sz="500" spc="5" dirty="0">
                <a:latin typeface="Arial"/>
                <a:cs typeface="Arial"/>
              </a:rPr>
              <a:t> </a:t>
            </a:r>
            <a:r>
              <a:rPr sz="500" dirty="0">
                <a:latin typeface="Arial"/>
                <a:cs typeface="Arial"/>
              </a:rPr>
              <a:t>and</a:t>
            </a:r>
            <a:r>
              <a:rPr sz="500" spc="5" dirty="0">
                <a:latin typeface="Arial"/>
                <a:cs typeface="Arial"/>
              </a:rPr>
              <a:t> </a:t>
            </a:r>
            <a:r>
              <a:rPr sz="500" dirty="0">
                <a:latin typeface="Arial"/>
                <a:cs typeface="Arial"/>
              </a:rPr>
              <a:t>its</a:t>
            </a:r>
            <a:r>
              <a:rPr sz="500" spc="5" dirty="0">
                <a:latin typeface="Arial"/>
                <a:cs typeface="Arial"/>
              </a:rPr>
              <a:t> </a:t>
            </a:r>
            <a:r>
              <a:rPr sz="500" spc="-10" dirty="0">
                <a:latin typeface="Arial"/>
                <a:cs typeface="Arial"/>
              </a:rPr>
              <a:t>affiliates.</a:t>
            </a:r>
            <a:r>
              <a:rPr sz="500" spc="5" dirty="0">
                <a:latin typeface="Arial"/>
                <a:cs typeface="Arial"/>
              </a:rPr>
              <a:t> </a:t>
            </a:r>
            <a:r>
              <a:rPr sz="500" dirty="0">
                <a:latin typeface="Arial"/>
                <a:cs typeface="Arial"/>
              </a:rPr>
              <a:t>All</a:t>
            </a:r>
            <a:r>
              <a:rPr sz="500" spc="10" dirty="0">
                <a:latin typeface="Arial"/>
                <a:cs typeface="Arial"/>
              </a:rPr>
              <a:t> </a:t>
            </a:r>
            <a:r>
              <a:rPr sz="500" dirty="0">
                <a:latin typeface="Arial"/>
                <a:cs typeface="Arial"/>
              </a:rPr>
              <a:t>rights</a:t>
            </a:r>
            <a:r>
              <a:rPr sz="500" spc="10" dirty="0">
                <a:latin typeface="Arial"/>
                <a:cs typeface="Arial"/>
              </a:rPr>
              <a:t> </a:t>
            </a:r>
            <a:r>
              <a:rPr sz="500" spc="-10" dirty="0">
                <a:latin typeface="Arial"/>
                <a:cs typeface="Arial"/>
              </a:rPr>
              <a:t>reserved.</a:t>
            </a:r>
            <a:endParaRPr sz="500">
              <a:latin typeface="Arial"/>
              <a:cs typeface="Arial"/>
            </a:endParaRPr>
          </a:p>
        </p:txBody>
      </p:sp>
      <p:sp>
        <p:nvSpPr>
          <p:cNvPr id="33" name="object 18">
            <a:extLst>
              <a:ext uri="{FF2B5EF4-FFF2-40B4-BE49-F238E27FC236}">
                <a16:creationId xmlns:a16="http://schemas.microsoft.com/office/drawing/2014/main" id="{260331D5-C65C-3349-87AD-7E725DE3EFFC}"/>
              </a:ext>
            </a:extLst>
          </p:cNvPr>
          <p:cNvSpPr txBox="1"/>
          <p:nvPr/>
        </p:nvSpPr>
        <p:spPr>
          <a:xfrm>
            <a:off x="8620730" y="4399533"/>
            <a:ext cx="244475" cy="166712"/>
          </a:xfrm>
          <a:prstGeom prst="rect">
            <a:avLst/>
          </a:prstGeom>
        </p:spPr>
        <p:txBody>
          <a:bodyPr vert="horz" wrap="square" lIns="0" tIns="0" rIns="0" bIns="0" rtlCol="0">
            <a:spAutoFit/>
          </a:bodyPr>
          <a:lstStyle/>
          <a:p>
            <a:pPr marL="38100">
              <a:lnSpc>
                <a:spcPts val="1315"/>
              </a:lnSpc>
            </a:pPr>
            <a:fld id="{81D60167-4931-47E6-BA6A-407CBD079E47}" type="slidenum">
              <a:rPr sz="1000" spc="-25" dirty="0">
                <a:solidFill>
                  <a:schemeClr val="tx1"/>
                </a:solidFill>
                <a:latin typeface="Stanley Regular" panose="02050506080406020003" pitchFamily="18" charset="77"/>
                <a:cs typeface="Arial"/>
              </a:rPr>
              <a:t>45</a:t>
            </a:fld>
            <a:endParaRPr sz="1000" dirty="0">
              <a:solidFill>
                <a:schemeClr val="tx1"/>
              </a:solidFill>
              <a:latin typeface="Stanley Regular" panose="02050506080406020003" pitchFamily="18" charset="77"/>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11164" y="0"/>
            <a:ext cx="8733155" cy="688975"/>
            <a:chOff x="411164" y="0"/>
            <a:chExt cx="8733155" cy="688975"/>
          </a:xfrm>
        </p:grpSpPr>
        <p:pic>
          <p:nvPicPr>
            <p:cNvPr id="3" name="object 3"/>
            <p:cNvPicPr/>
            <p:nvPr/>
          </p:nvPicPr>
          <p:blipFill>
            <a:blip r:embed="rId2" cstate="print"/>
            <a:stretch>
              <a:fillRect/>
            </a:stretch>
          </p:blipFill>
          <p:spPr>
            <a:xfrm>
              <a:off x="5721096" y="0"/>
              <a:ext cx="3422904" cy="688847"/>
            </a:xfrm>
            <a:prstGeom prst="rect">
              <a:avLst/>
            </a:prstGeom>
          </p:spPr>
        </p:pic>
        <p:sp>
          <p:nvSpPr>
            <p:cNvPr id="4" name="object 4"/>
            <p:cNvSpPr/>
            <p:nvPr/>
          </p:nvSpPr>
          <p:spPr>
            <a:xfrm>
              <a:off x="411164" y="616743"/>
              <a:ext cx="8402955" cy="0"/>
            </a:xfrm>
            <a:custGeom>
              <a:avLst/>
              <a:gdLst/>
              <a:ahLst/>
              <a:cxnLst/>
              <a:rect l="l" t="t" r="r" b="b"/>
              <a:pathLst>
                <a:path w="8402955">
                  <a:moveTo>
                    <a:pt x="0" y="0"/>
                  </a:moveTo>
                  <a:lnTo>
                    <a:pt x="8402637" y="1"/>
                  </a:lnTo>
                </a:path>
              </a:pathLst>
            </a:custGeom>
            <a:ln w="15875">
              <a:solidFill>
                <a:srgbClr val="C0C0C0"/>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7714488" y="4648200"/>
            <a:ext cx="1146048" cy="295656"/>
          </a:xfrm>
          <a:prstGeom prst="rect">
            <a:avLst/>
          </a:prstGeom>
        </p:spPr>
      </p:pic>
      <p:sp>
        <p:nvSpPr>
          <p:cNvPr id="6" name="object 6"/>
          <p:cNvSpPr/>
          <p:nvPr/>
        </p:nvSpPr>
        <p:spPr>
          <a:xfrm>
            <a:off x="444272" y="4814035"/>
            <a:ext cx="1146810" cy="161925"/>
          </a:xfrm>
          <a:custGeom>
            <a:avLst/>
            <a:gdLst/>
            <a:ahLst/>
            <a:cxnLst/>
            <a:rect l="l" t="t" r="r" b="b"/>
            <a:pathLst>
              <a:path w="1146810" h="161925">
                <a:moveTo>
                  <a:pt x="1065679" y="0"/>
                </a:moveTo>
                <a:lnTo>
                  <a:pt x="80961" y="0"/>
                </a:lnTo>
                <a:lnTo>
                  <a:pt x="49447" y="6362"/>
                </a:lnTo>
                <a:lnTo>
                  <a:pt x="23713" y="23713"/>
                </a:lnTo>
                <a:lnTo>
                  <a:pt x="6362" y="49448"/>
                </a:lnTo>
                <a:lnTo>
                  <a:pt x="0" y="80962"/>
                </a:lnTo>
                <a:lnTo>
                  <a:pt x="6362" y="112476"/>
                </a:lnTo>
                <a:lnTo>
                  <a:pt x="23713" y="138211"/>
                </a:lnTo>
                <a:lnTo>
                  <a:pt x="49447" y="155562"/>
                </a:lnTo>
                <a:lnTo>
                  <a:pt x="80961" y="161925"/>
                </a:lnTo>
                <a:lnTo>
                  <a:pt x="1065679" y="161925"/>
                </a:lnTo>
                <a:lnTo>
                  <a:pt x="1097193" y="155562"/>
                </a:lnTo>
                <a:lnTo>
                  <a:pt x="1122927" y="138211"/>
                </a:lnTo>
                <a:lnTo>
                  <a:pt x="1140278" y="112476"/>
                </a:lnTo>
                <a:lnTo>
                  <a:pt x="1146640" y="80962"/>
                </a:lnTo>
                <a:lnTo>
                  <a:pt x="1140278" y="49448"/>
                </a:lnTo>
                <a:lnTo>
                  <a:pt x="1122927" y="23713"/>
                </a:lnTo>
                <a:lnTo>
                  <a:pt x="1097193" y="6362"/>
                </a:lnTo>
                <a:lnTo>
                  <a:pt x="1065679" y="0"/>
                </a:lnTo>
                <a:close/>
              </a:path>
            </a:pathLst>
          </a:custGeom>
          <a:solidFill>
            <a:srgbClr val="A50000"/>
          </a:solidFill>
        </p:spPr>
        <p:txBody>
          <a:bodyPr wrap="square" lIns="0" tIns="0" rIns="0" bIns="0" rtlCol="0"/>
          <a:lstStyle/>
          <a:p>
            <a:endParaRPr/>
          </a:p>
        </p:txBody>
      </p:sp>
      <p:sp>
        <p:nvSpPr>
          <p:cNvPr id="7" name="object 7"/>
          <p:cNvSpPr txBox="1"/>
          <p:nvPr/>
        </p:nvSpPr>
        <p:spPr>
          <a:xfrm rot="19440000">
            <a:off x="2481207" y="2201893"/>
            <a:ext cx="3883169" cy="520700"/>
          </a:xfrm>
          <a:prstGeom prst="rect">
            <a:avLst/>
          </a:prstGeom>
        </p:spPr>
        <p:txBody>
          <a:bodyPr vert="horz" wrap="square" lIns="0" tIns="0" rIns="0" bIns="0" rtlCol="0">
            <a:spAutoFit/>
          </a:bodyPr>
          <a:lstStyle/>
          <a:p>
            <a:pPr>
              <a:lnSpc>
                <a:spcPts val="4100"/>
              </a:lnSpc>
            </a:pPr>
            <a:r>
              <a:rPr sz="4100" b="1" dirty="0">
                <a:solidFill>
                  <a:srgbClr val="BFBFBF"/>
                </a:solidFill>
                <a:latin typeface="Arial"/>
                <a:cs typeface="Arial"/>
              </a:rPr>
              <a:t>Proprietary</a:t>
            </a:r>
            <a:r>
              <a:rPr sz="4100" b="1" spc="-130" dirty="0">
                <a:solidFill>
                  <a:srgbClr val="BFBFBF"/>
                </a:solidFill>
                <a:latin typeface="Arial"/>
                <a:cs typeface="Arial"/>
              </a:rPr>
              <a:t> </a:t>
            </a:r>
            <a:r>
              <a:rPr sz="4100" b="1" spc="-25" dirty="0">
                <a:solidFill>
                  <a:srgbClr val="BFBFBF"/>
                </a:solidFill>
                <a:latin typeface="Arial"/>
                <a:cs typeface="Arial"/>
              </a:rPr>
              <a:t>and</a:t>
            </a:r>
            <a:endParaRPr sz="4100">
              <a:latin typeface="Arial"/>
              <a:cs typeface="Arial"/>
            </a:endParaRPr>
          </a:p>
        </p:txBody>
      </p:sp>
      <p:sp>
        <p:nvSpPr>
          <p:cNvPr id="8" name="object 8"/>
          <p:cNvSpPr txBox="1"/>
          <p:nvPr/>
        </p:nvSpPr>
        <p:spPr>
          <a:xfrm rot="19440000">
            <a:off x="3263728" y="2702932"/>
            <a:ext cx="3049601" cy="520700"/>
          </a:xfrm>
          <a:prstGeom prst="rect">
            <a:avLst/>
          </a:prstGeom>
        </p:spPr>
        <p:txBody>
          <a:bodyPr vert="horz" wrap="square" lIns="0" tIns="0" rIns="0" bIns="0" rtlCol="0">
            <a:spAutoFit/>
          </a:bodyPr>
          <a:lstStyle/>
          <a:p>
            <a:pPr>
              <a:lnSpc>
                <a:spcPts val="4100"/>
              </a:lnSpc>
            </a:pPr>
            <a:r>
              <a:rPr sz="4100" b="1" spc="-10" dirty="0">
                <a:solidFill>
                  <a:srgbClr val="BFBFBF"/>
                </a:solidFill>
                <a:latin typeface="Arial"/>
                <a:cs typeface="Arial"/>
              </a:rPr>
              <a:t>Confidential</a:t>
            </a:r>
            <a:endParaRPr sz="4100">
              <a:latin typeface="Arial"/>
              <a:cs typeface="Arial"/>
            </a:endParaRPr>
          </a:p>
        </p:txBody>
      </p:sp>
      <p:sp>
        <p:nvSpPr>
          <p:cNvPr id="9" name="object 9"/>
          <p:cNvSpPr txBox="1">
            <a:spLocks noGrp="1"/>
          </p:cNvSpPr>
          <p:nvPr>
            <p:ph type="title"/>
          </p:nvPr>
        </p:nvSpPr>
        <p:spPr>
          <a:prstGeom prst="rect">
            <a:avLst/>
          </a:prstGeom>
        </p:spPr>
        <p:txBody>
          <a:bodyPr vert="horz" wrap="square" lIns="0" tIns="181355" rIns="0" bIns="0" rtlCol="0">
            <a:spAutoFit/>
          </a:bodyPr>
          <a:lstStyle/>
          <a:p>
            <a:pPr marL="499745">
              <a:lnSpc>
                <a:spcPct val="100000"/>
              </a:lnSpc>
              <a:spcBef>
                <a:spcPts val="100"/>
              </a:spcBef>
            </a:pPr>
            <a:r>
              <a:rPr sz="1800" b="1" dirty="0">
                <a:solidFill>
                  <a:srgbClr val="000000"/>
                </a:solidFill>
                <a:latin typeface="Calibri"/>
                <a:cs typeface="Calibri"/>
              </a:rPr>
              <a:t>Why</a:t>
            </a:r>
            <a:r>
              <a:rPr sz="1800" b="1" spc="-35" dirty="0">
                <a:solidFill>
                  <a:srgbClr val="000000"/>
                </a:solidFill>
                <a:latin typeface="Calibri"/>
                <a:cs typeface="Calibri"/>
              </a:rPr>
              <a:t> </a:t>
            </a:r>
            <a:r>
              <a:rPr sz="1800" b="1" dirty="0">
                <a:solidFill>
                  <a:srgbClr val="000000"/>
                </a:solidFill>
                <a:latin typeface="Calibri"/>
                <a:cs typeface="Calibri"/>
              </a:rPr>
              <a:t>Scout</a:t>
            </a:r>
            <a:r>
              <a:rPr sz="1800" b="1" spc="-25" dirty="0">
                <a:solidFill>
                  <a:srgbClr val="000000"/>
                </a:solidFill>
                <a:latin typeface="Calibri"/>
                <a:cs typeface="Calibri"/>
              </a:rPr>
              <a:t> </a:t>
            </a:r>
            <a:r>
              <a:rPr sz="1800" b="1" dirty="0">
                <a:solidFill>
                  <a:srgbClr val="000000"/>
                </a:solidFill>
                <a:latin typeface="Calibri"/>
                <a:cs typeface="Calibri"/>
              </a:rPr>
              <a:t>Technology</a:t>
            </a:r>
            <a:r>
              <a:rPr sz="1800" b="1" spc="-20" dirty="0">
                <a:solidFill>
                  <a:srgbClr val="000000"/>
                </a:solidFill>
                <a:latin typeface="Calibri"/>
                <a:cs typeface="Calibri"/>
              </a:rPr>
              <a:t> </a:t>
            </a:r>
            <a:r>
              <a:rPr sz="1800" b="1" dirty="0">
                <a:solidFill>
                  <a:srgbClr val="000000"/>
                </a:solidFill>
                <a:latin typeface="Calibri"/>
                <a:cs typeface="Calibri"/>
              </a:rPr>
              <a:t>in</a:t>
            </a:r>
            <a:r>
              <a:rPr sz="1800" b="1" spc="-25" dirty="0">
                <a:solidFill>
                  <a:srgbClr val="000000"/>
                </a:solidFill>
                <a:latin typeface="Calibri"/>
                <a:cs typeface="Calibri"/>
              </a:rPr>
              <a:t> </a:t>
            </a:r>
            <a:r>
              <a:rPr sz="1800" b="1" dirty="0">
                <a:solidFill>
                  <a:srgbClr val="000000"/>
                </a:solidFill>
                <a:latin typeface="Calibri"/>
                <a:cs typeface="Calibri"/>
              </a:rPr>
              <a:t>North</a:t>
            </a:r>
            <a:r>
              <a:rPr sz="1800" b="1" spc="-20" dirty="0">
                <a:solidFill>
                  <a:srgbClr val="000000"/>
                </a:solidFill>
                <a:latin typeface="Calibri"/>
                <a:cs typeface="Calibri"/>
              </a:rPr>
              <a:t> </a:t>
            </a:r>
            <a:r>
              <a:rPr sz="1800" b="1" spc="-10" dirty="0">
                <a:solidFill>
                  <a:srgbClr val="000000"/>
                </a:solidFill>
                <a:latin typeface="Calibri"/>
                <a:cs typeface="Calibri"/>
              </a:rPr>
              <a:t>America?</a:t>
            </a:r>
            <a:endParaRPr sz="1800">
              <a:latin typeface="Calibri"/>
              <a:cs typeface="Calibri"/>
            </a:endParaRPr>
          </a:p>
        </p:txBody>
      </p:sp>
      <p:grpSp>
        <p:nvGrpSpPr>
          <p:cNvPr id="10" name="object 10"/>
          <p:cNvGrpSpPr/>
          <p:nvPr/>
        </p:nvGrpSpPr>
        <p:grpSpPr>
          <a:xfrm>
            <a:off x="1438936" y="895789"/>
            <a:ext cx="6266180" cy="3352165"/>
            <a:chOff x="1438936" y="895789"/>
            <a:chExt cx="6266180" cy="3352165"/>
          </a:xfrm>
        </p:grpSpPr>
        <p:pic>
          <p:nvPicPr>
            <p:cNvPr id="11" name="object 11"/>
            <p:cNvPicPr/>
            <p:nvPr/>
          </p:nvPicPr>
          <p:blipFill>
            <a:blip r:embed="rId4" cstate="print"/>
            <a:stretch>
              <a:fillRect/>
            </a:stretch>
          </p:blipFill>
          <p:spPr>
            <a:xfrm>
              <a:off x="1443699" y="902850"/>
              <a:ext cx="6256603" cy="3340100"/>
            </a:xfrm>
            <a:prstGeom prst="rect">
              <a:avLst/>
            </a:prstGeom>
          </p:spPr>
        </p:pic>
        <p:sp>
          <p:nvSpPr>
            <p:cNvPr id="12" name="object 12"/>
            <p:cNvSpPr/>
            <p:nvPr/>
          </p:nvSpPr>
          <p:spPr>
            <a:xfrm>
              <a:off x="1443699" y="900551"/>
              <a:ext cx="6256655" cy="3342640"/>
            </a:xfrm>
            <a:custGeom>
              <a:avLst/>
              <a:gdLst/>
              <a:ahLst/>
              <a:cxnLst/>
              <a:rect l="l" t="t" r="r" b="b"/>
              <a:pathLst>
                <a:path w="6256655" h="3342640">
                  <a:moveTo>
                    <a:pt x="0" y="201939"/>
                  </a:moveTo>
                  <a:lnTo>
                    <a:pt x="37241" y="177837"/>
                  </a:lnTo>
                  <a:lnTo>
                    <a:pt x="74483" y="155477"/>
                  </a:lnTo>
                  <a:lnTo>
                    <a:pt x="111725" y="134817"/>
                  </a:lnTo>
                  <a:lnTo>
                    <a:pt x="148966" y="115814"/>
                  </a:lnTo>
                  <a:lnTo>
                    <a:pt x="186208" y="98426"/>
                  </a:lnTo>
                  <a:lnTo>
                    <a:pt x="223450" y="82611"/>
                  </a:lnTo>
                  <a:lnTo>
                    <a:pt x="260691" y="68325"/>
                  </a:lnTo>
                  <a:lnTo>
                    <a:pt x="297933" y="55527"/>
                  </a:lnTo>
                  <a:lnTo>
                    <a:pt x="335175" y="44174"/>
                  </a:lnTo>
                  <a:lnTo>
                    <a:pt x="372416" y="34223"/>
                  </a:lnTo>
                  <a:lnTo>
                    <a:pt x="409658" y="25631"/>
                  </a:lnTo>
                  <a:lnTo>
                    <a:pt x="484141" y="12359"/>
                  </a:lnTo>
                  <a:lnTo>
                    <a:pt x="558625" y="4015"/>
                  </a:lnTo>
                  <a:lnTo>
                    <a:pt x="633108" y="262"/>
                  </a:lnTo>
                  <a:lnTo>
                    <a:pt x="670350" y="0"/>
                  </a:lnTo>
                  <a:lnTo>
                    <a:pt x="707592" y="757"/>
                  </a:lnTo>
                  <a:lnTo>
                    <a:pt x="782075" y="5163"/>
                  </a:lnTo>
                  <a:lnTo>
                    <a:pt x="856558" y="13138"/>
                  </a:lnTo>
                  <a:lnTo>
                    <a:pt x="931042" y="24342"/>
                  </a:lnTo>
                  <a:lnTo>
                    <a:pt x="1005525" y="38437"/>
                  </a:lnTo>
                  <a:lnTo>
                    <a:pt x="1080008" y="55081"/>
                  </a:lnTo>
                  <a:lnTo>
                    <a:pt x="1117250" y="64253"/>
                  </a:lnTo>
                  <a:lnTo>
                    <a:pt x="1154492" y="73935"/>
                  </a:lnTo>
                  <a:lnTo>
                    <a:pt x="1191734" y="84084"/>
                  </a:lnTo>
                  <a:lnTo>
                    <a:pt x="1228975" y="94658"/>
                  </a:lnTo>
                  <a:lnTo>
                    <a:pt x="1266217" y="105615"/>
                  </a:lnTo>
                  <a:lnTo>
                    <a:pt x="1303459" y="116912"/>
                  </a:lnTo>
                  <a:lnTo>
                    <a:pt x="1340700" y="128506"/>
                  </a:lnTo>
                  <a:lnTo>
                    <a:pt x="1377942" y="140355"/>
                  </a:lnTo>
                  <a:lnTo>
                    <a:pt x="1415184" y="152417"/>
                  </a:lnTo>
                  <a:lnTo>
                    <a:pt x="1452425" y="164649"/>
                  </a:lnTo>
                  <a:lnTo>
                    <a:pt x="1489667" y="177008"/>
                  </a:lnTo>
                  <a:lnTo>
                    <a:pt x="1526909" y="189452"/>
                  </a:lnTo>
                  <a:lnTo>
                    <a:pt x="1564151" y="201939"/>
                  </a:lnTo>
                  <a:lnTo>
                    <a:pt x="1601392" y="214425"/>
                  </a:lnTo>
                  <a:lnTo>
                    <a:pt x="1638634" y="226869"/>
                  </a:lnTo>
                  <a:lnTo>
                    <a:pt x="1675876" y="239229"/>
                  </a:lnTo>
                  <a:lnTo>
                    <a:pt x="1713117" y="251460"/>
                  </a:lnTo>
                  <a:lnTo>
                    <a:pt x="1750359" y="263522"/>
                  </a:lnTo>
                  <a:lnTo>
                    <a:pt x="1787601" y="275371"/>
                  </a:lnTo>
                  <a:lnTo>
                    <a:pt x="1824842" y="286965"/>
                  </a:lnTo>
                  <a:lnTo>
                    <a:pt x="1862084" y="298262"/>
                  </a:lnTo>
                  <a:lnTo>
                    <a:pt x="1899326" y="309219"/>
                  </a:lnTo>
                  <a:lnTo>
                    <a:pt x="1936567" y="319793"/>
                  </a:lnTo>
                  <a:lnTo>
                    <a:pt x="1973809" y="329943"/>
                  </a:lnTo>
                  <a:lnTo>
                    <a:pt x="2011051" y="339625"/>
                  </a:lnTo>
                  <a:lnTo>
                    <a:pt x="2048293" y="348796"/>
                  </a:lnTo>
                  <a:lnTo>
                    <a:pt x="2085534" y="357416"/>
                  </a:lnTo>
                  <a:lnTo>
                    <a:pt x="2160018" y="372828"/>
                  </a:lnTo>
                  <a:lnTo>
                    <a:pt x="2234501" y="385520"/>
                  </a:lnTo>
                  <a:lnTo>
                    <a:pt x="2308984" y="395152"/>
                  </a:lnTo>
                  <a:lnTo>
                    <a:pt x="2383468" y="401385"/>
                  </a:lnTo>
                  <a:lnTo>
                    <a:pt x="2457951" y="403878"/>
                  </a:lnTo>
                  <a:lnTo>
                    <a:pt x="2495193" y="403616"/>
                  </a:lnTo>
                  <a:lnTo>
                    <a:pt x="2569676" y="399862"/>
                  </a:lnTo>
                  <a:lnTo>
                    <a:pt x="2644160" y="391519"/>
                  </a:lnTo>
                  <a:lnTo>
                    <a:pt x="2718643" y="378246"/>
                  </a:lnTo>
                  <a:lnTo>
                    <a:pt x="2755885" y="369655"/>
                  </a:lnTo>
                  <a:lnTo>
                    <a:pt x="2793126" y="359704"/>
                  </a:lnTo>
                  <a:lnTo>
                    <a:pt x="2830368" y="348350"/>
                  </a:lnTo>
                  <a:lnTo>
                    <a:pt x="2867610" y="335552"/>
                  </a:lnTo>
                  <a:lnTo>
                    <a:pt x="2904851" y="321266"/>
                  </a:lnTo>
                  <a:lnTo>
                    <a:pt x="2942093" y="305451"/>
                  </a:lnTo>
                  <a:lnTo>
                    <a:pt x="2979335" y="288063"/>
                  </a:lnTo>
                  <a:lnTo>
                    <a:pt x="3016577" y="269061"/>
                  </a:lnTo>
                  <a:lnTo>
                    <a:pt x="3053818" y="248401"/>
                  </a:lnTo>
                  <a:lnTo>
                    <a:pt x="3091060" y="226041"/>
                  </a:lnTo>
                  <a:lnTo>
                    <a:pt x="3128302" y="201939"/>
                  </a:lnTo>
                  <a:lnTo>
                    <a:pt x="3165543" y="177837"/>
                  </a:lnTo>
                  <a:lnTo>
                    <a:pt x="3202785" y="155477"/>
                  </a:lnTo>
                  <a:lnTo>
                    <a:pt x="3240027" y="134817"/>
                  </a:lnTo>
                  <a:lnTo>
                    <a:pt x="3277268" y="115814"/>
                  </a:lnTo>
                  <a:lnTo>
                    <a:pt x="3314510" y="98426"/>
                  </a:lnTo>
                  <a:lnTo>
                    <a:pt x="3351752" y="82611"/>
                  </a:lnTo>
                  <a:lnTo>
                    <a:pt x="3388993" y="68325"/>
                  </a:lnTo>
                  <a:lnTo>
                    <a:pt x="3426235" y="55527"/>
                  </a:lnTo>
                  <a:lnTo>
                    <a:pt x="3463477" y="44174"/>
                  </a:lnTo>
                  <a:lnTo>
                    <a:pt x="3500718" y="34223"/>
                  </a:lnTo>
                  <a:lnTo>
                    <a:pt x="3537960" y="25631"/>
                  </a:lnTo>
                  <a:lnTo>
                    <a:pt x="3612443" y="12359"/>
                  </a:lnTo>
                  <a:lnTo>
                    <a:pt x="3686927" y="4015"/>
                  </a:lnTo>
                  <a:lnTo>
                    <a:pt x="3761410" y="262"/>
                  </a:lnTo>
                  <a:lnTo>
                    <a:pt x="3798652" y="0"/>
                  </a:lnTo>
                  <a:lnTo>
                    <a:pt x="3835894" y="757"/>
                  </a:lnTo>
                  <a:lnTo>
                    <a:pt x="3910377" y="5163"/>
                  </a:lnTo>
                  <a:lnTo>
                    <a:pt x="3984860" y="13138"/>
                  </a:lnTo>
                  <a:lnTo>
                    <a:pt x="4059344" y="24342"/>
                  </a:lnTo>
                  <a:lnTo>
                    <a:pt x="4133827" y="38437"/>
                  </a:lnTo>
                  <a:lnTo>
                    <a:pt x="4208311" y="55081"/>
                  </a:lnTo>
                  <a:lnTo>
                    <a:pt x="4245552" y="64253"/>
                  </a:lnTo>
                  <a:lnTo>
                    <a:pt x="4282794" y="73935"/>
                  </a:lnTo>
                  <a:lnTo>
                    <a:pt x="4320036" y="84084"/>
                  </a:lnTo>
                  <a:lnTo>
                    <a:pt x="4357277" y="94658"/>
                  </a:lnTo>
                  <a:lnTo>
                    <a:pt x="4394519" y="105615"/>
                  </a:lnTo>
                  <a:lnTo>
                    <a:pt x="4431761" y="116912"/>
                  </a:lnTo>
                  <a:lnTo>
                    <a:pt x="4469002" y="128506"/>
                  </a:lnTo>
                  <a:lnTo>
                    <a:pt x="4506244" y="140355"/>
                  </a:lnTo>
                  <a:lnTo>
                    <a:pt x="4543486" y="152417"/>
                  </a:lnTo>
                  <a:lnTo>
                    <a:pt x="4580727" y="164649"/>
                  </a:lnTo>
                  <a:lnTo>
                    <a:pt x="4617969" y="177008"/>
                  </a:lnTo>
                  <a:lnTo>
                    <a:pt x="4655211" y="189452"/>
                  </a:lnTo>
                  <a:lnTo>
                    <a:pt x="4692453" y="201939"/>
                  </a:lnTo>
                  <a:lnTo>
                    <a:pt x="4729694" y="214425"/>
                  </a:lnTo>
                  <a:lnTo>
                    <a:pt x="4766936" y="226869"/>
                  </a:lnTo>
                  <a:lnTo>
                    <a:pt x="4804178" y="239229"/>
                  </a:lnTo>
                  <a:lnTo>
                    <a:pt x="4841419" y="251460"/>
                  </a:lnTo>
                  <a:lnTo>
                    <a:pt x="4878661" y="263522"/>
                  </a:lnTo>
                  <a:lnTo>
                    <a:pt x="4915903" y="275371"/>
                  </a:lnTo>
                  <a:lnTo>
                    <a:pt x="4953144" y="286965"/>
                  </a:lnTo>
                  <a:lnTo>
                    <a:pt x="4990386" y="298262"/>
                  </a:lnTo>
                  <a:lnTo>
                    <a:pt x="5027628" y="309219"/>
                  </a:lnTo>
                  <a:lnTo>
                    <a:pt x="5064870" y="319793"/>
                  </a:lnTo>
                  <a:lnTo>
                    <a:pt x="5102111" y="329943"/>
                  </a:lnTo>
                  <a:lnTo>
                    <a:pt x="5139353" y="339625"/>
                  </a:lnTo>
                  <a:lnTo>
                    <a:pt x="5176595" y="348796"/>
                  </a:lnTo>
                  <a:lnTo>
                    <a:pt x="5213836" y="357416"/>
                  </a:lnTo>
                  <a:lnTo>
                    <a:pt x="5288320" y="372828"/>
                  </a:lnTo>
                  <a:lnTo>
                    <a:pt x="5362803" y="385520"/>
                  </a:lnTo>
                  <a:lnTo>
                    <a:pt x="5437286" y="395152"/>
                  </a:lnTo>
                  <a:lnTo>
                    <a:pt x="5511770" y="401385"/>
                  </a:lnTo>
                  <a:lnTo>
                    <a:pt x="5586253" y="403878"/>
                  </a:lnTo>
                  <a:lnTo>
                    <a:pt x="5623495" y="403616"/>
                  </a:lnTo>
                  <a:lnTo>
                    <a:pt x="5697978" y="399862"/>
                  </a:lnTo>
                  <a:lnTo>
                    <a:pt x="5772462" y="391519"/>
                  </a:lnTo>
                  <a:lnTo>
                    <a:pt x="5846945" y="378246"/>
                  </a:lnTo>
                  <a:lnTo>
                    <a:pt x="5884187" y="369655"/>
                  </a:lnTo>
                  <a:lnTo>
                    <a:pt x="5921428" y="359704"/>
                  </a:lnTo>
                  <a:lnTo>
                    <a:pt x="5958670" y="348350"/>
                  </a:lnTo>
                  <a:lnTo>
                    <a:pt x="5995912" y="335552"/>
                  </a:lnTo>
                  <a:lnTo>
                    <a:pt x="6033154" y="321266"/>
                  </a:lnTo>
                  <a:lnTo>
                    <a:pt x="6070395" y="305451"/>
                  </a:lnTo>
                  <a:lnTo>
                    <a:pt x="6107637" y="288063"/>
                  </a:lnTo>
                  <a:lnTo>
                    <a:pt x="6144879" y="269061"/>
                  </a:lnTo>
                  <a:lnTo>
                    <a:pt x="6182120" y="248401"/>
                  </a:lnTo>
                  <a:lnTo>
                    <a:pt x="6219362" y="226041"/>
                  </a:lnTo>
                  <a:lnTo>
                    <a:pt x="6256604" y="201939"/>
                  </a:lnTo>
                  <a:lnTo>
                    <a:pt x="6256604" y="3140460"/>
                  </a:lnTo>
                  <a:lnTo>
                    <a:pt x="6219362" y="3164562"/>
                  </a:lnTo>
                  <a:lnTo>
                    <a:pt x="6182120" y="3186922"/>
                  </a:lnTo>
                  <a:lnTo>
                    <a:pt x="6144879" y="3207582"/>
                  </a:lnTo>
                  <a:lnTo>
                    <a:pt x="6107637" y="3226585"/>
                  </a:lnTo>
                  <a:lnTo>
                    <a:pt x="6070395" y="3243973"/>
                  </a:lnTo>
                  <a:lnTo>
                    <a:pt x="6033154" y="3259788"/>
                  </a:lnTo>
                  <a:lnTo>
                    <a:pt x="5995912" y="3274074"/>
                  </a:lnTo>
                  <a:lnTo>
                    <a:pt x="5958670" y="3286872"/>
                  </a:lnTo>
                  <a:lnTo>
                    <a:pt x="5921428" y="3298225"/>
                  </a:lnTo>
                  <a:lnTo>
                    <a:pt x="5884187" y="3308176"/>
                  </a:lnTo>
                  <a:lnTo>
                    <a:pt x="5846945" y="3316768"/>
                  </a:lnTo>
                  <a:lnTo>
                    <a:pt x="5772462" y="3330040"/>
                  </a:lnTo>
                  <a:lnTo>
                    <a:pt x="5697978" y="3338384"/>
                  </a:lnTo>
                  <a:lnTo>
                    <a:pt x="5623495" y="3342138"/>
                  </a:lnTo>
                  <a:lnTo>
                    <a:pt x="5586253" y="3342400"/>
                  </a:lnTo>
                  <a:lnTo>
                    <a:pt x="5549012" y="3341642"/>
                  </a:lnTo>
                  <a:lnTo>
                    <a:pt x="5474528" y="3337236"/>
                  </a:lnTo>
                  <a:lnTo>
                    <a:pt x="5400045" y="3329261"/>
                  </a:lnTo>
                  <a:lnTo>
                    <a:pt x="5325561" y="3318057"/>
                  </a:lnTo>
                  <a:lnTo>
                    <a:pt x="5251078" y="3303962"/>
                  </a:lnTo>
                  <a:lnTo>
                    <a:pt x="5176595" y="3287318"/>
                  </a:lnTo>
                  <a:lnTo>
                    <a:pt x="5139353" y="3278146"/>
                  </a:lnTo>
                  <a:lnTo>
                    <a:pt x="5102111" y="3268464"/>
                  </a:lnTo>
                  <a:lnTo>
                    <a:pt x="5064870" y="3258315"/>
                  </a:lnTo>
                  <a:lnTo>
                    <a:pt x="5027628" y="3247741"/>
                  </a:lnTo>
                  <a:lnTo>
                    <a:pt x="4990386" y="3236784"/>
                  </a:lnTo>
                  <a:lnTo>
                    <a:pt x="4953144" y="3225487"/>
                  </a:lnTo>
                  <a:lnTo>
                    <a:pt x="4915903" y="3213893"/>
                  </a:lnTo>
                  <a:lnTo>
                    <a:pt x="4878661" y="3202044"/>
                  </a:lnTo>
                  <a:lnTo>
                    <a:pt x="4841419" y="3189982"/>
                  </a:lnTo>
                  <a:lnTo>
                    <a:pt x="4804178" y="3177750"/>
                  </a:lnTo>
                  <a:lnTo>
                    <a:pt x="4766936" y="3165391"/>
                  </a:lnTo>
                  <a:lnTo>
                    <a:pt x="4729694" y="3152947"/>
                  </a:lnTo>
                  <a:lnTo>
                    <a:pt x="4692453" y="3140460"/>
                  </a:lnTo>
                  <a:lnTo>
                    <a:pt x="4655211" y="3127974"/>
                  </a:lnTo>
                  <a:lnTo>
                    <a:pt x="4617969" y="3115530"/>
                  </a:lnTo>
                  <a:lnTo>
                    <a:pt x="4580727" y="3103170"/>
                  </a:lnTo>
                  <a:lnTo>
                    <a:pt x="4543486" y="3090939"/>
                  </a:lnTo>
                  <a:lnTo>
                    <a:pt x="4506244" y="3078877"/>
                  </a:lnTo>
                  <a:lnTo>
                    <a:pt x="4469002" y="3067028"/>
                  </a:lnTo>
                  <a:lnTo>
                    <a:pt x="4431761" y="3055434"/>
                  </a:lnTo>
                  <a:lnTo>
                    <a:pt x="4394519" y="3044137"/>
                  </a:lnTo>
                  <a:lnTo>
                    <a:pt x="4357277" y="3033180"/>
                  </a:lnTo>
                  <a:lnTo>
                    <a:pt x="4320036" y="3022606"/>
                  </a:lnTo>
                  <a:lnTo>
                    <a:pt x="4282794" y="3012456"/>
                  </a:lnTo>
                  <a:lnTo>
                    <a:pt x="4245552" y="3002775"/>
                  </a:lnTo>
                  <a:lnTo>
                    <a:pt x="4208311" y="2993603"/>
                  </a:lnTo>
                  <a:lnTo>
                    <a:pt x="4171069" y="2984983"/>
                  </a:lnTo>
                  <a:lnTo>
                    <a:pt x="4096585" y="2969571"/>
                  </a:lnTo>
                  <a:lnTo>
                    <a:pt x="4022102" y="2956879"/>
                  </a:lnTo>
                  <a:lnTo>
                    <a:pt x="3947619" y="2947247"/>
                  </a:lnTo>
                  <a:lnTo>
                    <a:pt x="3873135" y="2941014"/>
                  </a:lnTo>
                  <a:lnTo>
                    <a:pt x="3798652" y="2938521"/>
                  </a:lnTo>
                  <a:lnTo>
                    <a:pt x="3761410" y="2938783"/>
                  </a:lnTo>
                  <a:lnTo>
                    <a:pt x="3686927" y="2942537"/>
                  </a:lnTo>
                  <a:lnTo>
                    <a:pt x="3612443" y="2950880"/>
                  </a:lnTo>
                  <a:lnTo>
                    <a:pt x="3537960" y="2964153"/>
                  </a:lnTo>
                  <a:lnTo>
                    <a:pt x="3500718" y="2972744"/>
                  </a:lnTo>
                  <a:lnTo>
                    <a:pt x="3463477" y="2982695"/>
                  </a:lnTo>
                  <a:lnTo>
                    <a:pt x="3426235" y="2994049"/>
                  </a:lnTo>
                  <a:lnTo>
                    <a:pt x="3388993" y="3006847"/>
                  </a:lnTo>
                  <a:lnTo>
                    <a:pt x="3351752" y="3021133"/>
                  </a:lnTo>
                  <a:lnTo>
                    <a:pt x="3314510" y="3036948"/>
                  </a:lnTo>
                  <a:lnTo>
                    <a:pt x="3277268" y="3054336"/>
                  </a:lnTo>
                  <a:lnTo>
                    <a:pt x="3240027" y="3073338"/>
                  </a:lnTo>
                  <a:lnTo>
                    <a:pt x="3202785" y="3093998"/>
                  </a:lnTo>
                  <a:lnTo>
                    <a:pt x="3165543" y="3116358"/>
                  </a:lnTo>
                  <a:lnTo>
                    <a:pt x="3128302" y="3140460"/>
                  </a:lnTo>
                  <a:lnTo>
                    <a:pt x="3091060" y="3164562"/>
                  </a:lnTo>
                  <a:lnTo>
                    <a:pt x="3053818" y="3186922"/>
                  </a:lnTo>
                  <a:lnTo>
                    <a:pt x="3016577" y="3207582"/>
                  </a:lnTo>
                  <a:lnTo>
                    <a:pt x="2979335" y="3226585"/>
                  </a:lnTo>
                  <a:lnTo>
                    <a:pt x="2942093" y="3243973"/>
                  </a:lnTo>
                  <a:lnTo>
                    <a:pt x="2904851" y="3259788"/>
                  </a:lnTo>
                  <a:lnTo>
                    <a:pt x="2867610" y="3274074"/>
                  </a:lnTo>
                  <a:lnTo>
                    <a:pt x="2830368" y="3286872"/>
                  </a:lnTo>
                  <a:lnTo>
                    <a:pt x="2793126" y="3298225"/>
                  </a:lnTo>
                  <a:lnTo>
                    <a:pt x="2755885" y="3308176"/>
                  </a:lnTo>
                  <a:lnTo>
                    <a:pt x="2718643" y="3316768"/>
                  </a:lnTo>
                  <a:lnTo>
                    <a:pt x="2644160" y="3330040"/>
                  </a:lnTo>
                  <a:lnTo>
                    <a:pt x="2569676" y="3338384"/>
                  </a:lnTo>
                  <a:lnTo>
                    <a:pt x="2495193" y="3342138"/>
                  </a:lnTo>
                  <a:lnTo>
                    <a:pt x="2457951" y="3342400"/>
                  </a:lnTo>
                  <a:lnTo>
                    <a:pt x="2420710" y="3341642"/>
                  </a:lnTo>
                  <a:lnTo>
                    <a:pt x="2346226" y="3337236"/>
                  </a:lnTo>
                  <a:lnTo>
                    <a:pt x="2271743" y="3329261"/>
                  </a:lnTo>
                  <a:lnTo>
                    <a:pt x="2197259" y="3318057"/>
                  </a:lnTo>
                  <a:lnTo>
                    <a:pt x="2122776" y="3303962"/>
                  </a:lnTo>
                  <a:lnTo>
                    <a:pt x="2048293" y="3287318"/>
                  </a:lnTo>
                  <a:lnTo>
                    <a:pt x="2011051" y="3278146"/>
                  </a:lnTo>
                  <a:lnTo>
                    <a:pt x="1973809" y="3268464"/>
                  </a:lnTo>
                  <a:lnTo>
                    <a:pt x="1936567" y="3258315"/>
                  </a:lnTo>
                  <a:lnTo>
                    <a:pt x="1899326" y="3247741"/>
                  </a:lnTo>
                  <a:lnTo>
                    <a:pt x="1862084" y="3236784"/>
                  </a:lnTo>
                  <a:lnTo>
                    <a:pt x="1824842" y="3225487"/>
                  </a:lnTo>
                  <a:lnTo>
                    <a:pt x="1787601" y="3213893"/>
                  </a:lnTo>
                  <a:lnTo>
                    <a:pt x="1750359" y="3202044"/>
                  </a:lnTo>
                  <a:lnTo>
                    <a:pt x="1713117" y="3189982"/>
                  </a:lnTo>
                  <a:lnTo>
                    <a:pt x="1675876" y="3177750"/>
                  </a:lnTo>
                  <a:lnTo>
                    <a:pt x="1638634" y="3165391"/>
                  </a:lnTo>
                  <a:lnTo>
                    <a:pt x="1601392" y="3152947"/>
                  </a:lnTo>
                  <a:lnTo>
                    <a:pt x="1564151" y="3140460"/>
                  </a:lnTo>
                  <a:lnTo>
                    <a:pt x="1526909" y="3127974"/>
                  </a:lnTo>
                  <a:lnTo>
                    <a:pt x="1489667" y="3115530"/>
                  </a:lnTo>
                  <a:lnTo>
                    <a:pt x="1452425" y="3103170"/>
                  </a:lnTo>
                  <a:lnTo>
                    <a:pt x="1415184" y="3090939"/>
                  </a:lnTo>
                  <a:lnTo>
                    <a:pt x="1377942" y="3078877"/>
                  </a:lnTo>
                  <a:lnTo>
                    <a:pt x="1340700" y="3067028"/>
                  </a:lnTo>
                  <a:lnTo>
                    <a:pt x="1303459" y="3055434"/>
                  </a:lnTo>
                  <a:lnTo>
                    <a:pt x="1266217" y="3044137"/>
                  </a:lnTo>
                  <a:lnTo>
                    <a:pt x="1228975" y="3033180"/>
                  </a:lnTo>
                  <a:lnTo>
                    <a:pt x="1191734" y="3022606"/>
                  </a:lnTo>
                  <a:lnTo>
                    <a:pt x="1154492" y="3012456"/>
                  </a:lnTo>
                  <a:lnTo>
                    <a:pt x="1117250" y="3002775"/>
                  </a:lnTo>
                  <a:lnTo>
                    <a:pt x="1080008" y="2993603"/>
                  </a:lnTo>
                  <a:lnTo>
                    <a:pt x="1042767" y="2984983"/>
                  </a:lnTo>
                  <a:lnTo>
                    <a:pt x="968283" y="2969571"/>
                  </a:lnTo>
                  <a:lnTo>
                    <a:pt x="893800" y="2956879"/>
                  </a:lnTo>
                  <a:lnTo>
                    <a:pt x="819317" y="2947247"/>
                  </a:lnTo>
                  <a:lnTo>
                    <a:pt x="744833" y="2941014"/>
                  </a:lnTo>
                  <a:lnTo>
                    <a:pt x="670350" y="2938521"/>
                  </a:lnTo>
                  <a:lnTo>
                    <a:pt x="633108" y="2938783"/>
                  </a:lnTo>
                  <a:lnTo>
                    <a:pt x="558625" y="2942537"/>
                  </a:lnTo>
                  <a:lnTo>
                    <a:pt x="484141" y="2950880"/>
                  </a:lnTo>
                  <a:lnTo>
                    <a:pt x="409658" y="2964153"/>
                  </a:lnTo>
                  <a:lnTo>
                    <a:pt x="372416" y="2972744"/>
                  </a:lnTo>
                  <a:lnTo>
                    <a:pt x="335175" y="2982695"/>
                  </a:lnTo>
                  <a:lnTo>
                    <a:pt x="297933" y="2994049"/>
                  </a:lnTo>
                  <a:lnTo>
                    <a:pt x="260691" y="3006847"/>
                  </a:lnTo>
                  <a:lnTo>
                    <a:pt x="223450" y="3021133"/>
                  </a:lnTo>
                  <a:lnTo>
                    <a:pt x="186208" y="3036948"/>
                  </a:lnTo>
                  <a:lnTo>
                    <a:pt x="148966" y="3054336"/>
                  </a:lnTo>
                  <a:lnTo>
                    <a:pt x="111725" y="3073338"/>
                  </a:lnTo>
                  <a:lnTo>
                    <a:pt x="74483" y="3093998"/>
                  </a:lnTo>
                  <a:lnTo>
                    <a:pt x="37241" y="3116358"/>
                  </a:lnTo>
                  <a:lnTo>
                    <a:pt x="0" y="3140460"/>
                  </a:lnTo>
                  <a:lnTo>
                    <a:pt x="0" y="201939"/>
                  </a:lnTo>
                  <a:close/>
                </a:path>
              </a:pathLst>
            </a:custGeom>
            <a:ln w="9525">
              <a:solidFill>
                <a:srgbClr val="000000"/>
              </a:solidFill>
            </a:ln>
          </p:spPr>
          <p:txBody>
            <a:bodyPr wrap="square" lIns="0" tIns="0" rIns="0" bIns="0" rtlCol="0"/>
            <a:lstStyle/>
            <a:p>
              <a:endParaRPr/>
            </a:p>
          </p:txBody>
        </p:sp>
      </p:grpSp>
      <p:sp>
        <p:nvSpPr>
          <p:cNvPr id="13" name="object 13"/>
          <p:cNvSpPr txBox="1"/>
          <p:nvPr/>
        </p:nvSpPr>
        <p:spPr>
          <a:xfrm>
            <a:off x="2401274" y="1239012"/>
            <a:ext cx="4418965" cy="2576830"/>
          </a:xfrm>
          <a:prstGeom prst="rect">
            <a:avLst/>
          </a:prstGeom>
        </p:spPr>
        <p:txBody>
          <a:bodyPr vert="horz" wrap="square" lIns="0" tIns="12700" rIns="0" bIns="0" rtlCol="0">
            <a:spAutoFit/>
          </a:bodyPr>
          <a:lstStyle/>
          <a:p>
            <a:pPr marL="12700" marR="837565">
              <a:lnSpc>
                <a:spcPct val="148600"/>
              </a:lnSpc>
              <a:spcBef>
                <a:spcPts val="100"/>
              </a:spcBef>
            </a:pPr>
            <a:r>
              <a:rPr sz="1400" b="1" i="1" dirty="0">
                <a:solidFill>
                  <a:srgbClr val="FFFFFF"/>
                </a:solidFill>
                <a:latin typeface="Calibri"/>
                <a:cs typeface="Calibri"/>
              </a:rPr>
              <a:t>Abundant</a:t>
            </a:r>
            <a:r>
              <a:rPr sz="1400" b="1" i="1" spc="-20" dirty="0">
                <a:solidFill>
                  <a:srgbClr val="FFFFFF"/>
                </a:solidFill>
                <a:latin typeface="Calibri"/>
                <a:cs typeface="Calibri"/>
              </a:rPr>
              <a:t> </a:t>
            </a:r>
            <a:r>
              <a:rPr sz="1400" b="1" i="1" dirty="0">
                <a:solidFill>
                  <a:srgbClr val="FFFFFF"/>
                </a:solidFill>
                <a:latin typeface="Calibri"/>
                <a:cs typeface="Calibri"/>
              </a:rPr>
              <a:t>access</a:t>
            </a:r>
            <a:r>
              <a:rPr sz="1400" b="1" i="1" spc="-25" dirty="0">
                <a:solidFill>
                  <a:srgbClr val="FFFFFF"/>
                </a:solidFill>
                <a:latin typeface="Calibri"/>
                <a:cs typeface="Calibri"/>
              </a:rPr>
              <a:t> </a:t>
            </a:r>
            <a:r>
              <a:rPr sz="1400" b="1" i="1" dirty="0">
                <a:solidFill>
                  <a:srgbClr val="FFFFFF"/>
                </a:solidFill>
                <a:latin typeface="Calibri"/>
                <a:cs typeface="Calibri"/>
              </a:rPr>
              <a:t>to</a:t>
            </a:r>
            <a:r>
              <a:rPr sz="1400" b="1" i="1" spc="-20" dirty="0">
                <a:solidFill>
                  <a:srgbClr val="FFFFFF"/>
                </a:solidFill>
                <a:latin typeface="Calibri"/>
                <a:cs typeface="Calibri"/>
              </a:rPr>
              <a:t> </a:t>
            </a:r>
            <a:r>
              <a:rPr sz="1400" b="1" i="1" dirty="0">
                <a:solidFill>
                  <a:srgbClr val="FFFFFF"/>
                </a:solidFill>
                <a:latin typeface="Calibri"/>
                <a:cs typeface="Calibri"/>
              </a:rPr>
              <a:t>technology</a:t>
            </a:r>
            <a:r>
              <a:rPr sz="1400" b="1" i="1" spc="-20" dirty="0">
                <a:solidFill>
                  <a:srgbClr val="FFFFFF"/>
                </a:solidFill>
                <a:latin typeface="Calibri"/>
                <a:cs typeface="Calibri"/>
              </a:rPr>
              <a:t> </a:t>
            </a:r>
            <a:r>
              <a:rPr sz="1400" b="1" i="1" dirty="0">
                <a:solidFill>
                  <a:srgbClr val="FFFFFF"/>
                </a:solidFill>
                <a:latin typeface="Calibri"/>
                <a:cs typeface="Calibri"/>
              </a:rPr>
              <a:t>(Azbil’s</a:t>
            </a:r>
            <a:r>
              <a:rPr sz="1400" b="1" i="1" spc="-20" dirty="0">
                <a:solidFill>
                  <a:srgbClr val="FFFFFF"/>
                </a:solidFill>
                <a:latin typeface="Calibri"/>
                <a:cs typeface="Calibri"/>
              </a:rPr>
              <a:t> </a:t>
            </a:r>
            <a:r>
              <a:rPr sz="1400" b="1" i="1" spc="-10" dirty="0">
                <a:solidFill>
                  <a:srgbClr val="FFFFFF"/>
                </a:solidFill>
                <a:latin typeface="Calibri"/>
                <a:cs typeface="Calibri"/>
              </a:rPr>
              <a:t>location) </a:t>
            </a:r>
            <a:r>
              <a:rPr sz="1400" b="1" i="1" dirty="0">
                <a:solidFill>
                  <a:srgbClr val="FFFFFF"/>
                </a:solidFill>
                <a:latin typeface="Calibri"/>
                <a:cs typeface="Calibri"/>
              </a:rPr>
              <a:t>Large</a:t>
            </a:r>
            <a:r>
              <a:rPr sz="1400" b="1" i="1" spc="-30" dirty="0">
                <a:solidFill>
                  <a:srgbClr val="FFFFFF"/>
                </a:solidFill>
                <a:latin typeface="Calibri"/>
                <a:cs typeface="Calibri"/>
              </a:rPr>
              <a:t> </a:t>
            </a:r>
            <a:r>
              <a:rPr sz="1400" b="1" i="1" dirty="0">
                <a:solidFill>
                  <a:srgbClr val="FFFFFF"/>
                </a:solidFill>
                <a:latin typeface="Calibri"/>
                <a:cs typeface="Calibri"/>
              </a:rPr>
              <a:t>concentration</a:t>
            </a:r>
            <a:r>
              <a:rPr sz="1400" b="1" i="1" spc="-25" dirty="0">
                <a:solidFill>
                  <a:srgbClr val="FFFFFF"/>
                </a:solidFill>
                <a:latin typeface="Calibri"/>
                <a:cs typeface="Calibri"/>
              </a:rPr>
              <a:t> </a:t>
            </a:r>
            <a:r>
              <a:rPr sz="1400" b="1" i="1" dirty="0">
                <a:solidFill>
                  <a:srgbClr val="FFFFFF"/>
                </a:solidFill>
                <a:latin typeface="Calibri"/>
                <a:cs typeface="Calibri"/>
              </a:rPr>
              <a:t>of</a:t>
            </a:r>
            <a:r>
              <a:rPr sz="1400" b="1" i="1" spc="-25" dirty="0">
                <a:solidFill>
                  <a:srgbClr val="FFFFFF"/>
                </a:solidFill>
                <a:latin typeface="Calibri"/>
                <a:cs typeface="Calibri"/>
              </a:rPr>
              <a:t> </a:t>
            </a:r>
            <a:r>
              <a:rPr sz="1400" b="1" i="1" spc="-10" dirty="0">
                <a:solidFill>
                  <a:srgbClr val="FFFFFF"/>
                </a:solidFill>
                <a:latin typeface="Calibri"/>
                <a:cs typeface="Calibri"/>
              </a:rPr>
              <a:t>innovation</a:t>
            </a:r>
            <a:endParaRPr sz="1400">
              <a:latin typeface="Calibri"/>
              <a:cs typeface="Calibri"/>
            </a:endParaRPr>
          </a:p>
          <a:p>
            <a:pPr marL="12700" marR="5080">
              <a:lnSpc>
                <a:spcPts val="2620"/>
              </a:lnSpc>
              <a:spcBef>
                <a:spcPts val="120"/>
              </a:spcBef>
            </a:pPr>
            <a:r>
              <a:rPr sz="1400" b="1" i="1" dirty="0">
                <a:solidFill>
                  <a:srgbClr val="FFFFFF"/>
                </a:solidFill>
                <a:latin typeface="Calibri"/>
                <a:cs typeface="Calibri"/>
              </a:rPr>
              <a:t>Strong,</a:t>
            </a:r>
            <a:r>
              <a:rPr sz="1400" b="1" i="1" spc="-35" dirty="0">
                <a:solidFill>
                  <a:srgbClr val="FFFFFF"/>
                </a:solidFill>
                <a:latin typeface="Calibri"/>
                <a:cs typeface="Calibri"/>
              </a:rPr>
              <a:t> </a:t>
            </a:r>
            <a:r>
              <a:rPr sz="1400" b="1" i="1" dirty="0">
                <a:solidFill>
                  <a:srgbClr val="FFFFFF"/>
                </a:solidFill>
                <a:latin typeface="Calibri"/>
                <a:cs typeface="Calibri"/>
              </a:rPr>
              <a:t>diverse</a:t>
            </a:r>
            <a:r>
              <a:rPr sz="1400" b="1" i="1" spc="-25" dirty="0">
                <a:solidFill>
                  <a:srgbClr val="FFFFFF"/>
                </a:solidFill>
                <a:latin typeface="Calibri"/>
                <a:cs typeface="Calibri"/>
              </a:rPr>
              <a:t> </a:t>
            </a:r>
            <a:r>
              <a:rPr sz="1400" b="1" i="1" dirty="0">
                <a:solidFill>
                  <a:srgbClr val="FFFFFF"/>
                </a:solidFill>
                <a:latin typeface="Calibri"/>
                <a:cs typeface="Calibri"/>
              </a:rPr>
              <a:t>network</a:t>
            </a:r>
            <a:r>
              <a:rPr sz="1400" b="1" i="1" spc="-25" dirty="0">
                <a:solidFill>
                  <a:srgbClr val="FFFFFF"/>
                </a:solidFill>
                <a:latin typeface="Calibri"/>
                <a:cs typeface="Calibri"/>
              </a:rPr>
              <a:t> </a:t>
            </a:r>
            <a:r>
              <a:rPr sz="1400" b="1" i="1" dirty="0">
                <a:solidFill>
                  <a:srgbClr val="FFFFFF"/>
                </a:solidFill>
                <a:latin typeface="Calibri"/>
                <a:cs typeface="Calibri"/>
              </a:rPr>
              <a:t>of</a:t>
            </a:r>
            <a:r>
              <a:rPr sz="1400" b="1" i="1" spc="-25" dirty="0">
                <a:solidFill>
                  <a:srgbClr val="FFFFFF"/>
                </a:solidFill>
                <a:latin typeface="Calibri"/>
                <a:cs typeface="Calibri"/>
              </a:rPr>
              <a:t> </a:t>
            </a:r>
            <a:r>
              <a:rPr sz="1400" b="1" i="1" dirty="0">
                <a:solidFill>
                  <a:srgbClr val="FFFFFF"/>
                </a:solidFill>
                <a:latin typeface="Calibri"/>
                <a:cs typeface="Calibri"/>
              </a:rPr>
              <a:t>research</a:t>
            </a:r>
            <a:r>
              <a:rPr sz="1400" b="1" i="1" spc="-30" dirty="0">
                <a:solidFill>
                  <a:srgbClr val="FFFFFF"/>
                </a:solidFill>
                <a:latin typeface="Calibri"/>
                <a:cs typeface="Calibri"/>
              </a:rPr>
              <a:t> </a:t>
            </a:r>
            <a:r>
              <a:rPr sz="1400" b="1" i="1" dirty="0">
                <a:solidFill>
                  <a:srgbClr val="FFFFFF"/>
                </a:solidFill>
                <a:latin typeface="Calibri"/>
                <a:cs typeface="Calibri"/>
              </a:rPr>
              <a:t>universities</a:t>
            </a:r>
            <a:r>
              <a:rPr sz="1400" b="1" i="1" spc="-25" dirty="0">
                <a:solidFill>
                  <a:srgbClr val="FFFFFF"/>
                </a:solidFill>
                <a:latin typeface="Calibri"/>
                <a:cs typeface="Calibri"/>
              </a:rPr>
              <a:t> </a:t>
            </a:r>
            <a:r>
              <a:rPr sz="1400" b="1" i="1" dirty="0">
                <a:solidFill>
                  <a:srgbClr val="FFFFFF"/>
                </a:solidFill>
                <a:latin typeface="Calibri"/>
                <a:cs typeface="Calibri"/>
              </a:rPr>
              <a:t>and</a:t>
            </a:r>
            <a:r>
              <a:rPr sz="1400" b="1" i="1" spc="-25" dirty="0">
                <a:solidFill>
                  <a:srgbClr val="FFFFFF"/>
                </a:solidFill>
                <a:latin typeface="Calibri"/>
                <a:cs typeface="Calibri"/>
              </a:rPr>
              <a:t> </a:t>
            </a:r>
            <a:r>
              <a:rPr sz="1400" b="1" i="1" spc="-10" dirty="0">
                <a:solidFill>
                  <a:srgbClr val="FFFFFF"/>
                </a:solidFill>
                <a:latin typeface="Calibri"/>
                <a:cs typeface="Calibri"/>
              </a:rPr>
              <a:t>startup companies</a:t>
            </a:r>
            <a:endParaRPr sz="1400">
              <a:latin typeface="Calibri"/>
              <a:cs typeface="Calibri"/>
            </a:endParaRPr>
          </a:p>
          <a:p>
            <a:pPr marL="12700">
              <a:lnSpc>
                <a:spcPct val="100000"/>
              </a:lnSpc>
              <a:spcBef>
                <a:spcPts val="565"/>
              </a:spcBef>
            </a:pPr>
            <a:r>
              <a:rPr sz="1400" b="1" i="1" spc="-10" dirty="0">
                <a:solidFill>
                  <a:srgbClr val="FFFFFF"/>
                </a:solidFill>
                <a:latin typeface="Calibri"/>
                <a:cs typeface="Calibri"/>
              </a:rPr>
              <a:t>Conferences</a:t>
            </a:r>
            <a:endParaRPr sz="1400">
              <a:latin typeface="Calibri"/>
              <a:cs typeface="Calibri"/>
            </a:endParaRPr>
          </a:p>
          <a:p>
            <a:pPr marL="12700" marR="2546350">
              <a:lnSpc>
                <a:spcPct val="148600"/>
              </a:lnSpc>
            </a:pPr>
            <a:r>
              <a:rPr sz="1400" b="1" i="1" spc="-10" dirty="0">
                <a:solidFill>
                  <a:srgbClr val="FFFFFF"/>
                </a:solidFill>
                <a:latin typeface="Calibri"/>
                <a:cs typeface="Calibri"/>
              </a:rPr>
              <a:t>Consortia/coalitions Partnerships/networking</a:t>
            </a:r>
            <a:endParaRPr sz="1400">
              <a:latin typeface="Calibri"/>
              <a:cs typeface="Calibri"/>
            </a:endParaRPr>
          </a:p>
          <a:p>
            <a:pPr marL="12700">
              <a:lnSpc>
                <a:spcPct val="100000"/>
              </a:lnSpc>
              <a:spcBef>
                <a:spcPts val="815"/>
              </a:spcBef>
            </a:pPr>
            <a:r>
              <a:rPr sz="1400" b="1" i="1" dirty="0">
                <a:solidFill>
                  <a:srgbClr val="FFFFFF"/>
                </a:solidFill>
                <a:latin typeface="Calibri"/>
                <a:cs typeface="Calibri"/>
              </a:rPr>
              <a:t>Promote</a:t>
            </a:r>
            <a:r>
              <a:rPr sz="1400" b="1" i="1" spc="-25" dirty="0">
                <a:solidFill>
                  <a:srgbClr val="FFFFFF"/>
                </a:solidFill>
                <a:latin typeface="Calibri"/>
                <a:cs typeface="Calibri"/>
              </a:rPr>
              <a:t> </a:t>
            </a:r>
            <a:r>
              <a:rPr sz="1400" b="1" i="1" dirty="0">
                <a:solidFill>
                  <a:srgbClr val="FFFFFF"/>
                </a:solidFill>
                <a:latin typeface="Calibri"/>
                <a:cs typeface="Calibri"/>
              </a:rPr>
              <a:t>Azbil</a:t>
            </a:r>
            <a:r>
              <a:rPr sz="1400" b="1" i="1" spc="-15" dirty="0">
                <a:solidFill>
                  <a:srgbClr val="FFFFFF"/>
                </a:solidFill>
                <a:latin typeface="Calibri"/>
                <a:cs typeface="Calibri"/>
              </a:rPr>
              <a:t> </a:t>
            </a:r>
            <a:r>
              <a:rPr sz="1400" b="1" i="1" dirty="0">
                <a:solidFill>
                  <a:srgbClr val="FFFFFF"/>
                </a:solidFill>
                <a:latin typeface="Calibri"/>
                <a:cs typeface="Calibri"/>
              </a:rPr>
              <a:t>brand</a:t>
            </a:r>
            <a:r>
              <a:rPr sz="1400" b="1" i="1" spc="-20" dirty="0">
                <a:solidFill>
                  <a:srgbClr val="FFFFFF"/>
                </a:solidFill>
                <a:latin typeface="Calibri"/>
                <a:cs typeface="Calibri"/>
              </a:rPr>
              <a:t> </a:t>
            </a:r>
            <a:r>
              <a:rPr sz="1400" b="1" i="1" dirty="0">
                <a:solidFill>
                  <a:srgbClr val="FFFFFF"/>
                </a:solidFill>
                <a:latin typeface="Calibri"/>
                <a:cs typeface="Calibri"/>
              </a:rPr>
              <a:t>name</a:t>
            </a:r>
            <a:r>
              <a:rPr sz="1400" b="1" i="1" spc="-20" dirty="0">
                <a:solidFill>
                  <a:srgbClr val="FFFFFF"/>
                </a:solidFill>
                <a:latin typeface="Calibri"/>
                <a:cs typeface="Calibri"/>
              </a:rPr>
              <a:t> </a:t>
            </a:r>
            <a:r>
              <a:rPr sz="1400" b="1" i="1" spc="-10" dirty="0">
                <a:solidFill>
                  <a:srgbClr val="FFFFFF"/>
                </a:solidFill>
                <a:latin typeface="Calibri"/>
                <a:cs typeface="Calibri"/>
              </a:rPr>
              <a:t>recognition</a:t>
            </a:r>
            <a:endParaRPr sz="1400">
              <a:latin typeface="Calibri"/>
              <a:cs typeface="Calibri"/>
            </a:endParaRPr>
          </a:p>
        </p:txBody>
      </p:sp>
      <p:sp>
        <p:nvSpPr>
          <p:cNvPr id="14" name="object 14"/>
          <p:cNvSpPr txBox="1"/>
          <p:nvPr/>
        </p:nvSpPr>
        <p:spPr>
          <a:xfrm>
            <a:off x="681042" y="4810785"/>
            <a:ext cx="673100" cy="181610"/>
          </a:xfrm>
          <a:prstGeom prst="rect">
            <a:avLst/>
          </a:prstGeom>
        </p:spPr>
        <p:txBody>
          <a:bodyPr vert="horz" wrap="square" lIns="0" tIns="0" rIns="0" bIns="0" rtlCol="0">
            <a:spAutoFit/>
          </a:bodyPr>
          <a:lstStyle/>
          <a:p>
            <a:pPr marL="12700">
              <a:lnSpc>
                <a:spcPts val="1315"/>
              </a:lnSpc>
            </a:pPr>
            <a:r>
              <a:rPr sz="1100" b="1" dirty="0">
                <a:solidFill>
                  <a:srgbClr val="FFFFFF"/>
                </a:solidFill>
                <a:latin typeface="Arial"/>
                <a:cs typeface="Arial"/>
              </a:rPr>
              <a:t>ANA</a:t>
            </a:r>
            <a:r>
              <a:rPr sz="1100" b="1" spc="5" dirty="0">
                <a:solidFill>
                  <a:srgbClr val="FFFFFF"/>
                </a:solidFill>
                <a:latin typeface="Arial"/>
                <a:cs typeface="Arial"/>
              </a:rPr>
              <a:t> </a:t>
            </a:r>
            <a:r>
              <a:rPr sz="1100" b="1" spc="-25" dirty="0">
                <a:solidFill>
                  <a:srgbClr val="FFFFFF"/>
                </a:solidFill>
                <a:latin typeface="Arial"/>
                <a:cs typeface="Arial"/>
              </a:rPr>
              <a:t>R&amp;D</a:t>
            </a:r>
            <a:endParaRPr sz="1100">
              <a:latin typeface="Arial"/>
              <a:cs typeface="Arial"/>
            </a:endParaRPr>
          </a:p>
        </p:txBody>
      </p:sp>
      <p:sp>
        <p:nvSpPr>
          <p:cNvPr id="16" name="object 16"/>
          <p:cNvSpPr txBox="1"/>
          <p:nvPr/>
        </p:nvSpPr>
        <p:spPr>
          <a:xfrm>
            <a:off x="5841286" y="4864527"/>
            <a:ext cx="1740535" cy="96520"/>
          </a:xfrm>
          <a:prstGeom prst="rect">
            <a:avLst/>
          </a:prstGeom>
        </p:spPr>
        <p:txBody>
          <a:bodyPr vert="horz" wrap="square" lIns="0" tIns="6350" rIns="0" bIns="0" rtlCol="0">
            <a:spAutoFit/>
          </a:bodyPr>
          <a:lstStyle/>
          <a:p>
            <a:pPr marL="12700">
              <a:lnSpc>
                <a:spcPct val="100000"/>
              </a:lnSpc>
              <a:spcBef>
                <a:spcPts val="50"/>
              </a:spcBef>
            </a:pPr>
            <a:r>
              <a:rPr sz="500" dirty="0">
                <a:latin typeface="Arial"/>
                <a:cs typeface="Arial"/>
              </a:rPr>
              <a:t>© 2019</a:t>
            </a:r>
            <a:r>
              <a:rPr sz="500" spc="5" dirty="0">
                <a:latin typeface="Arial"/>
                <a:cs typeface="Arial"/>
              </a:rPr>
              <a:t> </a:t>
            </a:r>
            <a:r>
              <a:rPr sz="500" dirty="0">
                <a:latin typeface="Arial"/>
                <a:cs typeface="Arial"/>
              </a:rPr>
              <a:t>Azbil</a:t>
            </a:r>
            <a:r>
              <a:rPr sz="500" spc="10" dirty="0">
                <a:latin typeface="Arial"/>
                <a:cs typeface="Arial"/>
              </a:rPr>
              <a:t> </a:t>
            </a:r>
            <a:r>
              <a:rPr sz="500" spc="-10" dirty="0">
                <a:latin typeface="Arial"/>
                <a:cs typeface="Arial"/>
              </a:rPr>
              <a:t>Corporation</a:t>
            </a:r>
            <a:r>
              <a:rPr sz="500" spc="5" dirty="0">
                <a:latin typeface="Arial"/>
                <a:cs typeface="Arial"/>
              </a:rPr>
              <a:t> </a:t>
            </a:r>
            <a:r>
              <a:rPr sz="500" dirty="0">
                <a:latin typeface="Arial"/>
                <a:cs typeface="Arial"/>
              </a:rPr>
              <a:t>and</a:t>
            </a:r>
            <a:r>
              <a:rPr sz="500" spc="5" dirty="0">
                <a:latin typeface="Arial"/>
                <a:cs typeface="Arial"/>
              </a:rPr>
              <a:t> </a:t>
            </a:r>
            <a:r>
              <a:rPr sz="500" dirty="0">
                <a:latin typeface="Arial"/>
                <a:cs typeface="Arial"/>
              </a:rPr>
              <a:t>its</a:t>
            </a:r>
            <a:r>
              <a:rPr sz="500" spc="5" dirty="0">
                <a:latin typeface="Arial"/>
                <a:cs typeface="Arial"/>
              </a:rPr>
              <a:t> </a:t>
            </a:r>
            <a:r>
              <a:rPr sz="500" spc="-10" dirty="0">
                <a:latin typeface="Arial"/>
                <a:cs typeface="Arial"/>
              </a:rPr>
              <a:t>affiliates.</a:t>
            </a:r>
            <a:r>
              <a:rPr sz="500" spc="5" dirty="0">
                <a:latin typeface="Arial"/>
                <a:cs typeface="Arial"/>
              </a:rPr>
              <a:t> </a:t>
            </a:r>
            <a:r>
              <a:rPr sz="500" dirty="0">
                <a:latin typeface="Arial"/>
                <a:cs typeface="Arial"/>
              </a:rPr>
              <a:t>All</a:t>
            </a:r>
            <a:r>
              <a:rPr sz="500" spc="10" dirty="0">
                <a:latin typeface="Arial"/>
                <a:cs typeface="Arial"/>
              </a:rPr>
              <a:t> </a:t>
            </a:r>
            <a:r>
              <a:rPr sz="500" dirty="0">
                <a:latin typeface="Arial"/>
                <a:cs typeface="Arial"/>
              </a:rPr>
              <a:t>rights</a:t>
            </a:r>
            <a:r>
              <a:rPr sz="500" spc="10" dirty="0">
                <a:latin typeface="Arial"/>
                <a:cs typeface="Arial"/>
              </a:rPr>
              <a:t> </a:t>
            </a:r>
            <a:r>
              <a:rPr sz="500" spc="-10" dirty="0">
                <a:latin typeface="Arial"/>
                <a:cs typeface="Arial"/>
              </a:rPr>
              <a:t>reserved.</a:t>
            </a:r>
            <a:endParaRPr sz="500">
              <a:latin typeface="Arial"/>
              <a:cs typeface="Arial"/>
            </a:endParaRPr>
          </a:p>
        </p:txBody>
      </p:sp>
      <p:sp>
        <p:nvSpPr>
          <p:cNvPr id="17" name="object 18">
            <a:extLst>
              <a:ext uri="{FF2B5EF4-FFF2-40B4-BE49-F238E27FC236}">
                <a16:creationId xmlns:a16="http://schemas.microsoft.com/office/drawing/2014/main" id="{4C00F8B0-AD46-B741-BDF6-ECB8815D5165}"/>
              </a:ext>
            </a:extLst>
          </p:cNvPr>
          <p:cNvSpPr txBox="1"/>
          <p:nvPr/>
        </p:nvSpPr>
        <p:spPr>
          <a:xfrm>
            <a:off x="8620730" y="4399533"/>
            <a:ext cx="244475" cy="166712"/>
          </a:xfrm>
          <a:prstGeom prst="rect">
            <a:avLst/>
          </a:prstGeom>
        </p:spPr>
        <p:txBody>
          <a:bodyPr vert="horz" wrap="square" lIns="0" tIns="0" rIns="0" bIns="0" rtlCol="0">
            <a:spAutoFit/>
          </a:bodyPr>
          <a:lstStyle/>
          <a:p>
            <a:pPr marL="38100">
              <a:lnSpc>
                <a:spcPts val="1315"/>
              </a:lnSpc>
            </a:pPr>
            <a:fld id="{81D60167-4931-47E6-BA6A-407CBD079E47}" type="slidenum">
              <a:rPr sz="1000" spc="-25" dirty="0">
                <a:solidFill>
                  <a:schemeClr val="tx1"/>
                </a:solidFill>
                <a:latin typeface="Stanley Regular" panose="02050506080406020003" pitchFamily="18" charset="77"/>
                <a:cs typeface="Arial"/>
              </a:rPr>
              <a:t>46</a:t>
            </a:fld>
            <a:endParaRPr sz="1000" dirty="0">
              <a:solidFill>
                <a:schemeClr val="tx1"/>
              </a:solidFill>
              <a:latin typeface="Stanley Regular" panose="02050506080406020003" pitchFamily="18" charset="77"/>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666750"/>
            <a:ext cx="1786127" cy="1786127"/>
          </a:xfrm>
          <a:prstGeom prst="rect">
            <a:avLst/>
          </a:prstGeom>
        </p:spPr>
      </p:pic>
      <p:sp>
        <p:nvSpPr>
          <p:cNvPr id="4" name="object 4"/>
          <p:cNvSpPr txBox="1"/>
          <p:nvPr/>
        </p:nvSpPr>
        <p:spPr>
          <a:xfrm>
            <a:off x="390144" y="962999"/>
            <a:ext cx="8411210" cy="3934795"/>
          </a:xfrm>
          <a:prstGeom prst="rect">
            <a:avLst/>
          </a:prstGeom>
        </p:spPr>
        <p:txBody>
          <a:bodyPr vert="horz" wrap="square" lIns="0" tIns="12700" rIns="0" bIns="0" rtlCol="0">
            <a:spAutoFit/>
          </a:bodyPr>
          <a:lstStyle/>
          <a:p>
            <a:pPr marL="2043430" marR="252095">
              <a:lnSpc>
                <a:spcPct val="115399"/>
              </a:lnSpc>
              <a:spcBef>
                <a:spcPts val="100"/>
              </a:spcBef>
            </a:pPr>
            <a:r>
              <a:rPr sz="1300" dirty="0">
                <a:latin typeface="Stanley Regular" panose="02050506080406020003" pitchFamily="18" charset="77"/>
                <a:cs typeface="Palatino Linotype"/>
              </a:rPr>
              <a:t>Jill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Lawrence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heads 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global</a:t>
            </a:r>
            <a:r>
              <a:rPr sz="1300" spc="15" dirty="0">
                <a:latin typeface="Stanley Regular" panose="02050506080406020003" pitchFamily="18" charset="77"/>
                <a:cs typeface="Palatino Linotype"/>
              </a:rPr>
              <a:t> </a:t>
            </a:r>
            <a:r>
              <a:rPr lang="en-US" sz="1300" spc="15" dirty="0">
                <a:latin typeface="Stanley Regular" panose="02050506080406020003" pitchFamily="18" charset="77"/>
                <a:cs typeface="Palatino Linotype"/>
              </a:rPr>
              <a:t>d</a:t>
            </a:r>
            <a:r>
              <a:rPr sz="1300" dirty="0">
                <a:latin typeface="Stanley Regular" panose="02050506080406020003" pitchFamily="18" charset="77"/>
                <a:cs typeface="Palatino Linotype"/>
              </a:rPr>
              <a:t>esign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team</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Crown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Equipment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Corporation, </a:t>
            </a:r>
            <a:r>
              <a:rPr sz="1300" spc="-25" dirty="0">
                <a:latin typeface="Stanley Regular" panose="02050506080406020003" pitchFamily="18" charset="77"/>
                <a:cs typeface="Palatino Linotype"/>
              </a:rPr>
              <a:t>the </a:t>
            </a:r>
            <a:r>
              <a:rPr sz="1300" spc="-20" dirty="0">
                <a:latin typeface="Stanley Regular" panose="02050506080406020003" pitchFamily="18" charset="77"/>
                <a:cs typeface="Palatino Linotype"/>
              </a:rPr>
              <a:t>world’s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fifth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largest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manufacturer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lift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trucks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related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services.</a:t>
            </a:r>
            <a:endParaRPr sz="1300" dirty="0">
              <a:latin typeface="Stanley Regular" panose="02050506080406020003" pitchFamily="18" charset="77"/>
              <a:cs typeface="Palatino Linotype"/>
            </a:endParaRPr>
          </a:p>
          <a:p>
            <a:pPr marL="2043430" marR="407670">
              <a:lnSpc>
                <a:spcPct val="115399"/>
              </a:lnSpc>
            </a:pPr>
            <a:r>
              <a:rPr sz="1300" dirty="0">
                <a:latin typeface="Stanley Regular" panose="02050506080406020003" pitchFamily="18" charset="77"/>
                <a:cs typeface="Palatino Linotype"/>
              </a:rPr>
              <a:t>Before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Crown,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Jill</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consulted</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World</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Bank</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practices</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3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was </a:t>
            </a:r>
            <a:r>
              <a:rPr sz="1300" dirty="0">
                <a:latin typeface="Stanley Regular" panose="02050506080406020003" pitchFamily="18" charset="77"/>
                <a:cs typeface="Palatino Linotype"/>
              </a:rPr>
              <a:t>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Director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Accelerated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Pitney</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Bowes.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has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background</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in </a:t>
            </a:r>
            <a:r>
              <a:rPr sz="1300" dirty="0">
                <a:latin typeface="Stanley Regular" panose="02050506080406020003" pitchFamily="18" charset="77"/>
                <a:cs typeface="Palatino Linotype"/>
              </a:rPr>
              <a:t>anthropology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over</a:t>
            </a:r>
            <a:r>
              <a:rPr sz="1300" spc="-5" dirty="0">
                <a:latin typeface="Stanley Regular" panose="02050506080406020003" pitchFamily="18" charset="77"/>
                <a:cs typeface="Palatino Linotype"/>
              </a:rPr>
              <a:t> </a:t>
            </a:r>
            <a:r>
              <a:rPr sz="1300" spc="110" dirty="0">
                <a:latin typeface="Stanley Regular" panose="02050506080406020003" pitchFamily="18" charset="77"/>
                <a:cs typeface="Palatino Linotype"/>
              </a:rPr>
              <a:t>20</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years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experience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working with</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multi-disciplinary </a:t>
            </a:r>
            <a:r>
              <a:rPr sz="1300" dirty="0">
                <a:latin typeface="Stanley Regular" panose="02050506080406020003" pitchFamily="18" charset="77"/>
                <a:cs typeface="Palatino Linotype"/>
              </a:rPr>
              <a:t>teams</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strategy.</a:t>
            </a:r>
            <a:endParaRPr sz="1300" dirty="0">
              <a:latin typeface="Stanley Regular" panose="02050506080406020003" pitchFamily="18" charset="77"/>
              <a:cs typeface="Palatino Linotype"/>
            </a:endParaRPr>
          </a:p>
          <a:p>
            <a:pPr marL="12700" marR="252095">
              <a:lnSpc>
                <a:spcPct val="100499"/>
              </a:lnSpc>
              <a:spcBef>
                <a:spcPts val="1335"/>
              </a:spcBef>
            </a:pPr>
            <a:r>
              <a:rPr sz="1300" dirty="0">
                <a:latin typeface="Stanley Regular" panose="02050506080406020003" pitchFamily="18" charset="77"/>
                <a:cs typeface="Palatino Linotype"/>
              </a:rPr>
              <a:t>Lawrence’s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best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practice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comes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from</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hlinkClick r:id="rId3"/>
              </a:rPr>
              <a:t>article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she</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co-authored</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Brendon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Clark</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focuses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an</a:t>
            </a:r>
            <a:r>
              <a:rPr sz="1300" spc="2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idea </a:t>
            </a:r>
            <a:r>
              <a:rPr sz="1300" spc="-10" dirty="0">
                <a:latin typeface="Stanley Regular" panose="02050506080406020003" pitchFamily="18" charset="77"/>
                <a:cs typeface="Palatino Linotype"/>
              </a:rPr>
              <a:t>known</a:t>
            </a:r>
            <a:r>
              <a:rPr sz="1300" dirty="0">
                <a:latin typeface="Stanley Regular" panose="02050506080406020003" pitchFamily="18" charset="77"/>
                <a:cs typeface="Palatino Linotype"/>
              </a:rPr>
              <a:t> as Tangible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Future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Scenario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planning. 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strategy</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allows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storytelling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take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 place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forefront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business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discussions. It asks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participants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create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short,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three-minute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puppet</a:t>
            </a:r>
            <a:r>
              <a:rPr sz="1300" dirty="0">
                <a:latin typeface="Stanley Regular" panose="02050506080406020003" pitchFamily="18" charset="77"/>
                <a:cs typeface="Palatino Linotype"/>
              </a:rPr>
              <a:t> play 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video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 a</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potential </a:t>
            </a:r>
            <a:r>
              <a:rPr sz="1300" dirty="0">
                <a:latin typeface="Stanley Regular" panose="02050506080406020003" pitchFamily="18" charset="77"/>
                <a:cs typeface="Palatino Linotype"/>
              </a:rPr>
              <a:t>product or service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that could come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out 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business, and how</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it could be</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valuable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 </a:t>
            </a:r>
            <a:r>
              <a:rPr sz="1300" spc="-10" dirty="0">
                <a:latin typeface="Stanley Regular" panose="02050506080406020003" pitchFamily="18" charset="77"/>
                <a:cs typeface="Palatino Linotype"/>
              </a:rPr>
              <a:t>users.</a:t>
            </a:r>
            <a:endParaRPr sz="1300" dirty="0">
              <a:latin typeface="Stanley Regular" panose="02050506080406020003" pitchFamily="18" charset="77"/>
              <a:cs typeface="Palatino Linotype"/>
            </a:endParaRPr>
          </a:p>
          <a:p>
            <a:pPr>
              <a:lnSpc>
                <a:spcPct val="100000"/>
              </a:lnSpc>
              <a:spcBef>
                <a:spcPts val="50"/>
              </a:spcBef>
            </a:pPr>
            <a:endParaRPr sz="1100" dirty="0">
              <a:latin typeface="Stanley Regular" panose="02050506080406020003" pitchFamily="18" charset="77"/>
              <a:cs typeface="Palatino Linotype"/>
            </a:endParaRPr>
          </a:p>
          <a:p>
            <a:pPr marL="12700" marR="5080">
              <a:lnSpc>
                <a:spcPct val="100000"/>
              </a:lnSpc>
            </a:pPr>
            <a:r>
              <a:rPr sz="1300" dirty="0">
                <a:latin typeface="Stanley Regular" panose="02050506080406020003" pitchFamily="18" charset="77"/>
                <a:cs typeface="Palatino Linotype"/>
              </a:rPr>
              <a:t>Lawrence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strategy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helpful because it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helps</a:t>
            </a:r>
            <a:r>
              <a:rPr sz="1300" spc="-10" dirty="0">
                <a:latin typeface="Stanley Regular" panose="02050506080406020003" pitchFamily="18" charset="77"/>
                <a:cs typeface="Palatino Linotype"/>
              </a:rPr>
              <a:t> R&amp;D </a:t>
            </a:r>
            <a:r>
              <a:rPr sz="1300" dirty="0">
                <a:latin typeface="Stanley Regular" panose="02050506080406020003" pitchFamily="18" charset="77"/>
                <a:cs typeface="Palatino Linotype"/>
              </a:rPr>
              <a:t>leaders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innovators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surpass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 Post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note </a:t>
            </a:r>
            <a:r>
              <a:rPr sz="1300" spc="-10" dirty="0">
                <a:latin typeface="Stanley Regular" panose="02050506080406020003" pitchFamily="18" charset="77"/>
                <a:cs typeface="Palatino Linotype"/>
              </a:rPr>
              <a:t>trap, </a:t>
            </a:r>
            <a:r>
              <a:rPr sz="1300" dirty="0">
                <a:latin typeface="Stanley Regular" panose="02050506080406020003" pitchFamily="18" charset="77"/>
                <a:cs typeface="Palatino Linotype"/>
              </a:rPr>
              <a:t>and instead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focus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something closer to a prototype — one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stimulates discussion and</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knowledge</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sharing </a:t>
            </a:r>
            <a:r>
              <a:rPr sz="1300" dirty="0">
                <a:latin typeface="Stanley Regular" panose="02050506080406020003" pitchFamily="18" charset="77"/>
                <a:cs typeface="Palatino Linotype"/>
              </a:rPr>
              <a:t>across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teams.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outline for using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method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highlighted in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Lawrence’s</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slide.</a:t>
            </a:r>
            <a:endParaRPr sz="1300" dirty="0">
              <a:latin typeface="Stanley Regular" panose="02050506080406020003" pitchFamily="18" charset="77"/>
              <a:cs typeface="Palatino Linotype"/>
            </a:endParaRPr>
          </a:p>
          <a:p>
            <a:pPr marL="12700" marR="6350">
              <a:lnSpc>
                <a:spcPct val="101499"/>
              </a:lnSpc>
              <a:spcBef>
                <a:spcPts val="1515"/>
              </a:spcBef>
            </a:pPr>
            <a:r>
              <a:rPr sz="1300" dirty="0">
                <a:latin typeface="Stanley Regular" panose="02050506080406020003" pitchFamily="18" charset="77"/>
                <a:cs typeface="Palatino Linotype"/>
              </a:rPr>
              <a:t>“I</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think</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could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easily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reduced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10" dirty="0">
                <a:latin typeface="Stanley Regular" panose="02050506080406020003" pitchFamily="18" charset="77"/>
                <a:cs typeface="Palatino Linotype"/>
              </a:rPr>
              <a:t> ‘Oh, </a:t>
            </a:r>
            <a:r>
              <a:rPr sz="1300" dirty="0">
                <a:latin typeface="Stanley Regular" panose="02050506080406020003" pitchFamily="18" charset="77"/>
                <a:cs typeface="Palatino Linotype"/>
              </a:rPr>
              <a:t>cool,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video</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prototypes.’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[But]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not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just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new</a:t>
            </a:r>
            <a:r>
              <a:rPr sz="1300" spc="500" dirty="0">
                <a:latin typeface="Stanley Regular" panose="02050506080406020003" pitchFamily="18" charset="77"/>
                <a:cs typeface="Palatino Linotype"/>
              </a:rPr>
              <a:t> </a:t>
            </a:r>
            <a:r>
              <a:rPr sz="1300" dirty="0">
                <a:latin typeface="Stanley Regular" panose="02050506080406020003" pitchFamily="18" charset="77"/>
                <a:cs typeface="Palatino Linotype"/>
              </a:rPr>
              <a:t>prototypes.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discovery through performance,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 how performance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can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tease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up</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tacit </a:t>
            </a:r>
            <a:r>
              <a:rPr sz="1300" spc="-10" dirty="0">
                <a:latin typeface="Stanley Regular" panose="02050506080406020003" pitchFamily="18" charset="77"/>
                <a:cs typeface="Palatino Linotype"/>
              </a:rPr>
              <a:t>knowledge</a:t>
            </a:r>
            <a:r>
              <a:rPr sz="130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and</a:t>
            </a:r>
            <a:r>
              <a:rPr lang="en-US" sz="1300" spc="-25" dirty="0">
                <a:latin typeface="Stanley Regular" panose="02050506080406020003" pitchFamily="18" charset="77"/>
                <a:cs typeface="Palatino Linotype"/>
              </a:rPr>
              <a:t> tacit beliefs, especially in a cross-functional group,” Lawrence said. </a:t>
            </a:r>
            <a:endParaRPr sz="1300" dirty="0">
              <a:latin typeface="Stanley Regular" panose="02050506080406020003" pitchFamily="18" charset="77"/>
              <a:cs typeface="Palatino Linotype"/>
            </a:endParaRPr>
          </a:p>
        </p:txBody>
      </p:sp>
      <p:grpSp>
        <p:nvGrpSpPr>
          <p:cNvPr id="6" name="object 6"/>
          <p:cNvGrpSpPr/>
          <p:nvPr/>
        </p:nvGrpSpPr>
        <p:grpSpPr>
          <a:xfrm>
            <a:off x="0" y="-19050"/>
            <a:ext cx="9144000" cy="643890"/>
            <a:chOff x="0" y="-4762"/>
            <a:chExt cx="9144000" cy="643890"/>
          </a:xfrm>
        </p:grpSpPr>
        <p:sp>
          <p:nvSpPr>
            <p:cNvPr id="7" name="object 7"/>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8" name="object 8"/>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9" name="object 9"/>
            <p:cNvPicPr/>
            <p:nvPr/>
          </p:nvPicPr>
          <p:blipFill>
            <a:blip r:embed="rId4" cstate="print"/>
            <a:stretch>
              <a:fillRect/>
            </a:stretch>
          </p:blipFill>
          <p:spPr>
            <a:xfrm>
              <a:off x="6812280" y="106679"/>
              <a:ext cx="1929383" cy="527303"/>
            </a:xfrm>
            <a:prstGeom prst="rect">
              <a:avLst/>
            </a:prstGeom>
          </p:spPr>
        </p:pic>
      </p:grpSp>
      <p:sp>
        <p:nvSpPr>
          <p:cNvPr id="10" name="object 10"/>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Jill Lawrence, Crown Equipment Corporation</a:t>
            </a:r>
            <a:endParaRPr sz="1600" b="1" spc="40" dirty="0">
              <a:latin typeface="Stanley Regular" panose="02050506080406020003" pitchFamily="18" charset="77"/>
            </a:endParaRPr>
          </a:p>
        </p:txBody>
      </p:sp>
      <p:sp>
        <p:nvSpPr>
          <p:cNvPr id="12" name="object 10">
            <a:extLst>
              <a:ext uri="{FF2B5EF4-FFF2-40B4-BE49-F238E27FC236}">
                <a16:creationId xmlns:a16="http://schemas.microsoft.com/office/drawing/2014/main" id="{FA3AE807-B453-DD48-974D-89C29091DCB1}"/>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47</a:t>
            </a:fld>
            <a:endParaRPr spc="-25" dirty="0">
              <a:latin typeface="Stanley Regular" panose="02050506080406020003" pitchFamily="18" charset="77"/>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52727" y="188976"/>
            <a:ext cx="6644640" cy="4498847"/>
          </a:xfrm>
          <a:prstGeom prst="rect">
            <a:avLst/>
          </a:prstGeom>
        </p:spPr>
      </p:pic>
      <p:sp>
        <p:nvSpPr>
          <p:cNvPr id="3" name="object 3"/>
          <p:cNvSpPr/>
          <p:nvPr/>
        </p:nvSpPr>
        <p:spPr>
          <a:xfrm>
            <a:off x="503885" y="4799749"/>
            <a:ext cx="7975600" cy="165100"/>
          </a:xfrm>
          <a:custGeom>
            <a:avLst/>
            <a:gdLst/>
            <a:ahLst/>
            <a:cxnLst/>
            <a:rect l="l" t="t" r="r" b="b"/>
            <a:pathLst>
              <a:path w="7975600" h="165100">
                <a:moveTo>
                  <a:pt x="7975600" y="0"/>
                </a:moveTo>
                <a:lnTo>
                  <a:pt x="6970712" y="0"/>
                </a:lnTo>
                <a:lnTo>
                  <a:pt x="6942137" y="0"/>
                </a:lnTo>
                <a:lnTo>
                  <a:pt x="6759575" y="0"/>
                </a:lnTo>
                <a:lnTo>
                  <a:pt x="0" y="0"/>
                </a:lnTo>
                <a:lnTo>
                  <a:pt x="0" y="165100"/>
                </a:lnTo>
                <a:lnTo>
                  <a:pt x="6759575" y="165100"/>
                </a:lnTo>
                <a:lnTo>
                  <a:pt x="6942137" y="165100"/>
                </a:lnTo>
                <a:lnTo>
                  <a:pt x="6970712" y="165100"/>
                </a:lnTo>
                <a:lnTo>
                  <a:pt x="7975600" y="165100"/>
                </a:lnTo>
                <a:lnTo>
                  <a:pt x="7975600" y="0"/>
                </a:lnTo>
                <a:close/>
              </a:path>
            </a:pathLst>
          </a:custGeom>
          <a:solidFill>
            <a:srgbClr val="FFFFFF"/>
          </a:solidFill>
        </p:spPr>
        <p:txBody>
          <a:bodyPr wrap="square" lIns="0" tIns="0" rIns="0" bIns="0" rtlCol="0"/>
          <a:lstStyle/>
          <a:p>
            <a:endParaRPr/>
          </a:p>
        </p:txBody>
      </p:sp>
      <p:sp>
        <p:nvSpPr>
          <p:cNvPr id="4" name="object 4"/>
          <p:cNvSpPr txBox="1"/>
          <p:nvPr/>
        </p:nvSpPr>
        <p:spPr>
          <a:xfrm>
            <a:off x="491193" y="4798567"/>
            <a:ext cx="8148922"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2222"/>
                </a:solidFill>
                <a:latin typeface="Stanley Regular" panose="02050506080406020003" pitchFamily="18" charset="77"/>
                <a:cs typeface="Palatino Linotype"/>
              </a:rPr>
              <a:t>Source:</a:t>
            </a:r>
            <a:r>
              <a:rPr sz="900" spc="3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“Building</a:t>
            </a:r>
            <a:r>
              <a:rPr sz="900" spc="30"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Alignment</a:t>
            </a:r>
            <a:r>
              <a:rPr sz="900" spc="4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and</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Sparking</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Momentum</a:t>
            </a:r>
            <a:r>
              <a:rPr sz="900" spc="3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with</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Tangible</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Future</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Scenarios</a:t>
            </a:r>
            <a:r>
              <a:rPr lang="en-US" sz="900" dirty="0">
                <a:solidFill>
                  <a:srgbClr val="222222"/>
                </a:solidFill>
                <a:latin typeface="Stanley Regular" panose="02050506080406020003" pitchFamily="18" charset="77"/>
                <a:cs typeface="Palatino Linotype"/>
              </a:rPr>
              <a:t>”</a:t>
            </a:r>
            <a:r>
              <a:rPr sz="900" spc="4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DMI</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Vol.29,</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Issue</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2</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2018</a:t>
            </a:r>
            <a:r>
              <a:rPr lang="en-US" sz="900" dirty="0">
                <a:solidFill>
                  <a:srgbClr val="222222"/>
                </a:solidFill>
                <a:latin typeface="Stanley Regular" panose="02050506080406020003" pitchFamily="18" charset="77"/>
                <a:cs typeface="Palatino Linotype"/>
              </a:rPr>
              <a:t>,</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authors</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Jill</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Lawrence</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and</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Brendon</a:t>
            </a:r>
            <a:r>
              <a:rPr sz="900" spc="3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Clark.</a:t>
            </a:r>
            <a:endParaRPr sz="900" dirty="0">
              <a:latin typeface="Stanley Regular" panose="02050506080406020003" pitchFamily="18" charset="77"/>
              <a:cs typeface="Palatino Linotype"/>
            </a:endParaRPr>
          </a:p>
        </p:txBody>
      </p:sp>
      <p:sp>
        <p:nvSpPr>
          <p:cNvPr id="6" name="object 10">
            <a:extLst>
              <a:ext uri="{FF2B5EF4-FFF2-40B4-BE49-F238E27FC236}">
                <a16:creationId xmlns:a16="http://schemas.microsoft.com/office/drawing/2014/main" id="{1739D093-C911-DF4B-B0D2-42598289C725}"/>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48</a:t>
            </a:fld>
            <a:endParaRPr spc="-25" dirty="0">
              <a:latin typeface="Stanley Regular" panose="02050506080406020003" pitchFamily="18" charset="77"/>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6176" y="0"/>
            <a:ext cx="7851648" cy="5141975"/>
          </a:xfrm>
          <a:prstGeom prst="rect">
            <a:avLst/>
          </a:prstGeom>
        </p:spPr>
      </p:pic>
      <p:sp>
        <p:nvSpPr>
          <p:cNvPr id="3" name="object 3"/>
          <p:cNvSpPr txBox="1"/>
          <p:nvPr/>
        </p:nvSpPr>
        <p:spPr>
          <a:xfrm>
            <a:off x="739124" y="4747824"/>
            <a:ext cx="7669530" cy="288541"/>
          </a:xfrm>
          <a:prstGeom prst="rect">
            <a:avLst/>
          </a:prstGeom>
          <a:solidFill>
            <a:schemeClr val="bg1">
              <a:lumMod val="75000"/>
            </a:schemeClr>
          </a:solidFill>
        </p:spPr>
        <p:txBody>
          <a:bodyPr vert="horz" wrap="square" lIns="0" tIns="11430" rIns="0" bIns="0" rtlCol="0">
            <a:spAutoFit/>
          </a:bodyPr>
          <a:lstStyle/>
          <a:p>
            <a:pPr>
              <a:lnSpc>
                <a:spcPct val="100000"/>
              </a:lnSpc>
              <a:spcBef>
                <a:spcPts val="90"/>
              </a:spcBef>
            </a:pPr>
            <a:r>
              <a:rPr sz="900" dirty="0">
                <a:solidFill>
                  <a:srgbClr val="222222"/>
                </a:solidFill>
                <a:latin typeface="Stanley Regular" panose="02050506080406020003" pitchFamily="18" charset="77"/>
                <a:cs typeface="Palatino Linotype"/>
              </a:rPr>
              <a:t>Source:</a:t>
            </a:r>
            <a:r>
              <a:rPr sz="900" spc="3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“Building</a:t>
            </a:r>
            <a:r>
              <a:rPr sz="900" spc="2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Alignment</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and</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Sparking</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Momentum</a:t>
            </a:r>
            <a:r>
              <a:rPr sz="900" spc="30"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with</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Tangible</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Future</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Scenarios</a:t>
            </a:r>
            <a:r>
              <a:rPr lang="en-US" sz="900" dirty="0">
                <a:solidFill>
                  <a:srgbClr val="222222"/>
                </a:solidFill>
                <a:latin typeface="Stanley Regular" panose="02050506080406020003" pitchFamily="18" charset="77"/>
                <a:cs typeface="Palatino Linotype"/>
              </a:rPr>
              <a:t>”</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DMI</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Vol.29,</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Issue</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2</a:t>
            </a:r>
            <a:r>
              <a:rPr sz="900" spc="3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2018</a:t>
            </a:r>
            <a:r>
              <a:rPr lang="en-US" sz="900" dirty="0">
                <a:solidFill>
                  <a:srgbClr val="222222"/>
                </a:solidFill>
                <a:latin typeface="Stanley Regular" panose="02050506080406020003" pitchFamily="18" charset="77"/>
                <a:cs typeface="Palatino Linotype"/>
              </a:rPr>
              <a:t>,</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authors</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Jill</a:t>
            </a:r>
            <a:r>
              <a:rPr sz="900" spc="25"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Lawrence</a:t>
            </a:r>
            <a:r>
              <a:rPr sz="900" spc="30" dirty="0">
                <a:solidFill>
                  <a:srgbClr val="222222"/>
                </a:solidFill>
                <a:latin typeface="Stanley Regular" panose="02050506080406020003" pitchFamily="18" charset="77"/>
                <a:cs typeface="Palatino Linotype"/>
              </a:rPr>
              <a:t> </a:t>
            </a:r>
            <a:r>
              <a:rPr sz="900" dirty="0">
                <a:solidFill>
                  <a:srgbClr val="222222"/>
                </a:solidFill>
                <a:latin typeface="Stanley Regular" panose="02050506080406020003" pitchFamily="18" charset="77"/>
                <a:cs typeface="Palatino Linotype"/>
              </a:rPr>
              <a:t>and</a:t>
            </a:r>
            <a:r>
              <a:rPr sz="900" spc="25" dirty="0">
                <a:solidFill>
                  <a:srgbClr val="222222"/>
                </a:solidFill>
                <a:latin typeface="Stanley Regular" panose="02050506080406020003" pitchFamily="18" charset="77"/>
                <a:cs typeface="Palatino Linotype"/>
              </a:rPr>
              <a:t> </a:t>
            </a:r>
            <a:r>
              <a:rPr sz="900" spc="-10" dirty="0">
                <a:solidFill>
                  <a:srgbClr val="222222"/>
                </a:solidFill>
                <a:latin typeface="Stanley Regular" panose="02050506080406020003" pitchFamily="18" charset="77"/>
                <a:cs typeface="Palatino Linotype"/>
              </a:rPr>
              <a:t>Brendon</a:t>
            </a:r>
            <a:r>
              <a:rPr lang="en-US" sz="900" spc="-10" dirty="0">
                <a:solidFill>
                  <a:srgbClr val="222222"/>
                </a:solidFill>
                <a:latin typeface="Stanley Regular" panose="02050506080406020003" pitchFamily="18" charset="77"/>
                <a:cs typeface="Palatino Linotype"/>
              </a:rPr>
              <a:t> Clark</a:t>
            </a:r>
            <a:endParaRPr sz="900" dirty="0">
              <a:latin typeface="Stanley Regular" panose="02050506080406020003" pitchFamily="18" charset="77"/>
              <a:cs typeface="Palatino Linotype"/>
            </a:endParaRPr>
          </a:p>
        </p:txBody>
      </p:sp>
      <p:sp>
        <p:nvSpPr>
          <p:cNvPr id="6" name="object 10">
            <a:extLst>
              <a:ext uri="{FF2B5EF4-FFF2-40B4-BE49-F238E27FC236}">
                <a16:creationId xmlns:a16="http://schemas.microsoft.com/office/drawing/2014/main" id="{14A2494B-CA38-B945-8883-D7EB6FC9025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49</a:t>
            </a:fld>
            <a:endParaRPr spc="-25" dirty="0">
              <a:latin typeface="Stanley Regular" panose="02050506080406020003" pitchFamily="18"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86638" y="4113276"/>
            <a:ext cx="510540" cy="431165"/>
          </a:xfrm>
          <a:prstGeom prst="rect">
            <a:avLst/>
          </a:prstGeom>
        </p:spPr>
        <p:txBody>
          <a:bodyPr vert="horz" wrap="square" lIns="0" tIns="12700" rIns="0" bIns="0" rtlCol="0">
            <a:spAutoFit/>
          </a:bodyPr>
          <a:lstStyle/>
          <a:p>
            <a:pPr algn="ctr">
              <a:lnSpc>
                <a:spcPts val="1595"/>
              </a:lnSpc>
              <a:spcBef>
                <a:spcPts val="100"/>
              </a:spcBef>
            </a:pPr>
            <a:r>
              <a:rPr sz="1400" b="1" spc="-25" dirty="0">
                <a:solidFill>
                  <a:srgbClr val="A6192E"/>
                </a:solidFill>
                <a:latin typeface="Arial"/>
                <a:cs typeface="Arial"/>
              </a:rPr>
              <a:t>15</a:t>
            </a:r>
            <a:endParaRPr sz="1400" dirty="0">
              <a:latin typeface="Arial"/>
              <a:cs typeface="Arial"/>
            </a:endParaRPr>
          </a:p>
          <a:p>
            <a:pPr algn="ctr">
              <a:lnSpc>
                <a:spcPts val="1595"/>
              </a:lnSpc>
            </a:pPr>
            <a:r>
              <a:rPr sz="1400" b="1" spc="-10" dirty="0">
                <a:solidFill>
                  <a:srgbClr val="A6192E"/>
                </a:solidFill>
                <a:latin typeface="Arial"/>
                <a:cs typeface="Arial"/>
              </a:rPr>
              <a:t>Years</a:t>
            </a:r>
            <a:endParaRPr sz="1400" dirty="0">
              <a:latin typeface="Arial"/>
              <a:cs typeface="Arial"/>
            </a:endParaRPr>
          </a:p>
        </p:txBody>
      </p:sp>
      <p:sp>
        <p:nvSpPr>
          <p:cNvPr id="3" name="object 3"/>
          <p:cNvSpPr txBox="1"/>
          <p:nvPr/>
        </p:nvSpPr>
        <p:spPr>
          <a:xfrm>
            <a:off x="3853714" y="4116323"/>
            <a:ext cx="510540" cy="427990"/>
          </a:xfrm>
          <a:prstGeom prst="rect">
            <a:avLst/>
          </a:prstGeom>
        </p:spPr>
        <p:txBody>
          <a:bodyPr vert="horz" wrap="square" lIns="0" tIns="12700" rIns="0" bIns="0" rtlCol="0">
            <a:spAutoFit/>
          </a:bodyPr>
          <a:lstStyle/>
          <a:p>
            <a:pPr algn="ctr">
              <a:lnSpc>
                <a:spcPts val="1585"/>
              </a:lnSpc>
              <a:spcBef>
                <a:spcPts val="100"/>
              </a:spcBef>
            </a:pPr>
            <a:r>
              <a:rPr sz="1400" b="1" spc="-25" dirty="0">
                <a:solidFill>
                  <a:srgbClr val="A6192E"/>
                </a:solidFill>
                <a:latin typeface="Arial"/>
                <a:cs typeface="Arial"/>
              </a:rPr>
              <a:t>10</a:t>
            </a:r>
            <a:endParaRPr sz="1400">
              <a:latin typeface="Arial"/>
              <a:cs typeface="Arial"/>
            </a:endParaRPr>
          </a:p>
          <a:p>
            <a:pPr algn="ctr">
              <a:lnSpc>
                <a:spcPts val="1585"/>
              </a:lnSpc>
            </a:pPr>
            <a:r>
              <a:rPr sz="1400" b="1" spc="-10" dirty="0">
                <a:solidFill>
                  <a:srgbClr val="A6192E"/>
                </a:solidFill>
                <a:latin typeface="Arial"/>
                <a:cs typeface="Arial"/>
              </a:rPr>
              <a:t>Years</a:t>
            </a:r>
            <a:endParaRPr sz="1400">
              <a:latin typeface="Arial"/>
              <a:cs typeface="Arial"/>
            </a:endParaRPr>
          </a:p>
        </p:txBody>
      </p:sp>
      <p:sp>
        <p:nvSpPr>
          <p:cNvPr id="4" name="object 4"/>
          <p:cNvSpPr txBox="1"/>
          <p:nvPr/>
        </p:nvSpPr>
        <p:spPr>
          <a:xfrm>
            <a:off x="5751494" y="4113276"/>
            <a:ext cx="510540" cy="431165"/>
          </a:xfrm>
          <a:prstGeom prst="rect">
            <a:avLst/>
          </a:prstGeom>
        </p:spPr>
        <p:txBody>
          <a:bodyPr vert="horz" wrap="square" lIns="0" tIns="12700" rIns="0" bIns="0" rtlCol="0">
            <a:spAutoFit/>
          </a:bodyPr>
          <a:lstStyle/>
          <a:p>
            <a:pPr algn="ctr">
              <a:lnSpc>
                <a:spcPts val="1595"/>
              </a:lnSpc>
              <a:spcBef>
                <a:spcPts val="100"/>
              </a:spcBef>
            </a:pPr>
            <a:r>
              <a:rPr sz="1400" b="1" dirty="0">
                <a:solidFill>
                  <a:srgbClr val="A6192E"/>
                </a:solidFill>
                <a:latin typeface="Arial"/>
                <a:cs typeface="Arial"/>
              </a:rPr>
              <a:t>6</a:t>
            </a:r>
            <a:endParaRPr sz="1400">
              <a:latin typeface="Arial"/>
              <a:cs typeface="Arial"/>
            </a:endParaRPr>
          </a:p>
          <a:p>
            <a:pPr algn="ctr">
              <a:lnSpc>
                <a:spcPts val="1595"/>
              </a:lnSpc>
            </a:pPr>
            <a:r>
              <a:rPr sz="1400" b="1" spc="-10" dirty="0">
                <a:solidFill>
                  <a:srgbClr val="A6192E"/>
                </a:solidFill>
                <a:latin typeface="Arial"/>
                <a:cs typeface="Arial"/>
              </a:rPr>
              <a:t>Years</a:t>
            </a:r>
            <a:endParaRPr sz="1400">
              <a:latin typeface="Arial"/>
              <a:cs typeface="Arial"/>
            </a:endParaRPr>
          </a:p>
        </p:txBody>
      </p:sp>
      <p:sp>
        <p:nvSpPr>
          <p:cNvPr id="5" name="object 5"/>
          <p:cNvSpPr txBox="1"/>
          <p:nvPr/>
        </p:nvSpPr>
        <p:spPr>
          <a:xfrm>
            <a:off x="7227096" y="4113276"/>
            <a:ext cx="510540" cy="431165"/>
          </a:xfrm>
          <a:prstGeom prst="rect">
            <a:avLst/>
          </a:prstGeom>
        </p:spPr>
        <p:txBody>
          <a:bodyPr vert="horz" wrap="square" lIns="0" tIns="12700" rIns="0" bIns="0" rtlCol="0">
            <a:spAutoFit/>
          </a:bodyPr>
          <a:lstStyle/>
          <a:p>
            <a:pPr algn="ctr">
              <a:lnSpc>
                <a:spcPts val="1595"/>
              </a:lnSpc>
              <a:spcBef>
                <a:spcPts val="100"/>
              </a:spcBef>
            </a:pPr>
            <a:r>
              <a:rPr sz="1400" b="1" dirty="0">
                <a:solidFill>
                  <a:srgbClr val="A6192E"/>
                </a:solidFill>
                <a:latin typeface="Arial"/>
                <a:cs typeface="Arial"/>
              </a:rPr>
              <a:t>3</a:t>
            </a:r>
            <a:endParaRPr sz="1400">
              <a:latin typeface="Arial"/>
              <a:cs typeface="Arial"/>
            </a:endParaRPr>
          </a:p>
          <a:p>
            <a:pPr algn="ctr">
              <a:lnSpc>
                <a:spcPts val="1595"/>
              </a:lnSpc>
            </a:pPr>
            <a:r>
              <a:rPr sz="1400" b="1" spc="-10" dirty="0">
                <a:solidFill>
                  <a:srgbClr val="A6192E"/>
                </a:solidFill>
                <a:latin typeface="Arial"/>
                <a:cs typeface="Arial"/>
              </a:rPr>
              <a:t>Years</a:t>
            </a:r>
            <a:endParaRPr sz="1400">
              <a:latin typeface="Arial"/>
              <a:cs typeface="Arial"/>
            </a:endParaRPr>
          </a:p>
        </p:txBody>
      </p:sp>
      <p:grpSp>
        <p:nvGrpSpPr>
          <p:cNvPr id="6" name="object 6"/>
          <p:cNvGrpSpPr/>
          <p:nvPr/>
        </p:nvGrpSpPr>
        <p:grpSpPr>
          <a:xfrm>
            <a:off x="586328" y="2014341"/>
            <a:ext cx="7874634" cy="2089785"/>
            <a:chOff x="586328" y="2014341"/>
            <a:chExt cx="7874634" cy="2089785"/>
          </a:xfrm>
        </p:grpSpPr>
        <p:sp>
          <p:nvSpPr>
            <p:cNvPr id="7" name="object 7"/>
            <p:cNvSpPr/>
            <p:nvPr/>
          </p:nvSpPr>
          <p:spPr>
            <a:xfrm>
              <a:off x="586328" y="3996096"/>
              <a:ext cx="7874634" cy="108585"/>
            </a:xfrm>
            <a:custGeom>
              <a:avLst/>
              <a:gdLst/>
              <a:ahLst/>
              <a:cxnLst/>
              <a:rect l="l" t="t" r="r" b="b"/>
              <a:pathLst>
                <a:path w="7874634" h="108585">
                  <a:moveTo>
                    <a:pt x="7820106" y="0"/>
                  </a:moveTo>
                  <a:lnTo>
                    <a:pt x="7820106" y="26997"/>
                  </a:lnTo>
                  <a:lnTo>
                    <a:pt x="0" y="26997"/>
                  </a:lnTo>
                  <a:lnTo>
                    <a:pt x="0" y="81002"/>
                  </a:lnTo>
                  <a:lnTo>
                    <a:pt x="7820106" y="81002"/>
                  </a:lnTo>
                  <a:lnTo>
                    <a:pt x="7820106" y="108000"/>
                  </a:lnTo>
                  <a:lnTo>
                    <a:pt x="7874099" y="54004"/>
                  </a:lnTo>
                  <a:lnTo>
                    <a:pt x="7820106" y="0"/>
                  </a:lnTo>
                  <a:close/>
                </a:path>
              </a:pathLst>
            </a:custGeom>
            <a:solidFill>
              <a:srgbClr val="A6192E"/>
            </a:solidFill>
          </p:spPr>
          <p:txBody>
            <a:bodyPr wrap="square" lIns="0" tIns="0" rIns="0" bIns="0" rtlCol="0"/>
            <a:lstStyle/>
            <a:p>
              <a:endParaRPr/>
            </a:p>
          </p:txBody>
        </p:sp>
        <p:sp>
          <p:nvSpPr>
            <p:cNvPr id="8" name="object 8"/>
            <p:cNvSpPr/>
            <p:nvPr/>
          </p:nvSpPr>
          <p:spPr>
            <a:xfrm>
              <a:off x="7239442" y="2014341"/>
              <a:ext cx="485140" cy="1998345"/>
            </a:xfrm>
            <a:custGeom>
              <a:avLst/>
              <a:gdLst/>
              <a:ahLst/>
              <a:cxnLst/>
              <a:rect l="l" t="t" r="r" b="b"/>
              <a:pathLst>
                <a:path w="485140" h="1998345">
                  <a:moveTo>
                    <a:pt x="484799" y="0"/>
                  </a:moveTo>
                  <a:lnTo>
                    <a:pt x="0" y="0"/>
                  </a:lnTo>
                  <a:lnTo>
                    <a:pt x="0" y="1997999"/>
                  </a:lnTo>
                  <a:lnTo>
                    <a:pt x="484799" y="1997999"/>
                  </a:lnTo>
                  <a:lnTo>
                    <a:pt x="484799" y="0"/>
                  </a:lnTo>
                  <a:close/>
                </a:path>
              </a:pathLst>
            </a:custGeom>
            <a:solidFill>
              <a:srgbClr val="FFFFFF">
                <a:alpha val="49798"/>
              </a:srgbClr>
            </a:solidFill>
          </p:spPr>
          <p:txBody>
            <a:bodyPr wrap="square" lIns="0" tIns="0" rIns="0" bIns="0" rtlCol="0"/>
            <a:lstStyle/>
            <a:p>
              <a:endParaRPr/>
            </a:p>
          </p:txBody>
        </p:sp>
      </p:grpSp>
      <p:sp>
        <p:nvSpPr>
          <p:cNvPr id="9" name="object 9"/>
          <p:cNvSpPr txBox="1"/>
          <p:nvPr/>
        </p:nvSpPr>
        <p:spPr>
          <a:xfrm>
            <a:off x="1842675" y="2839116"/>
            <a:ext cx="427355" cy="1108710"/>
          </a:xfrm>
          <a:prstGeom prst="rect">
            <a:avLst/>
          </a:prstGeom>
        </p:spPr>
        <p:txBody>
          <a:bodyPr vert="vert270" wrap="square" lIns="0" tIns="10795" rIns="0" bIns="0" rtlCol="0">
            <a:spAutoFit/>
          </a:bodyPr>
          <a:lstStyle/>
          <a:p>
            <a:pPr marL="12700" marR="5080">
              <a:lnSpc>
                <a:spcPts val="1600"/>
              </a:lnSpc>
              <a:spcBef>
                <a:spcPts val="85"/>
              </a:spcBef>
            </a:pPr>
            <a:r>
              <a:rPr sz="1400" b="1" spc="-10" dirty="0">
                <a:latin typeface="Arial"/>
                <a:cs typeface="Arial"/>
              </a:rPr>
              <a:t>Scenario Management</a:t>
            </a:r>
            <a:endParaRPr sz="1400">
              <a:latin typeface="Arial"/>
              <a:cs typeface="Arial"/>
            </a:endParaRPr>
          </a:p>
        </p:txBody>
      </p:sp>
      <p:sp>
        <p:nvSpPr>
          <p:cNvPr id="10" name="object 10"/>
          <p:cNvSpPr txBox="1"/>
          <p:nvPr/>
        </p:nvSpPr>
        <p:spPr>
          <a:xfrm>
            <a:off x="3877634" y="3000517"/>
            <a:ext cx="427355" cy="941069"/>
          </a:xfrm>
          <a:prstGeom prst="rect">
            <a:avLst/>
          </a:prstGeom>
        </p:spPr>
        <p:txBody>
          <a:bodyPr vert="vert270" wrap="square" lIns="0" tIns="10795" rIns="0" bIns="0" rtlCol="0">
            <a:spAutoFit/>
          </a:bodyPr>
          <a:lstStyle/>
          <a:p>
            <a:pPr marL="12700" marR="5080">
              <a:lnSpc>
                <a:spcPts val="1600"/>
              </a:lnSpc>
              <a:spcBef>
                <a:spcPts val="85"/>
              </a:spcBef>
            </a:pPr>
            <a:r>
              <a:rPr sz="1400" b="1" dirty="0">
                <a:latin typeface="Arial"/>
                <a:cs typeface="Arial"/>
              </a:rPr>
              <a:t>Long</a:t>
            </a:r>
            <a:r>
              <a:rPr sz="1400" b="1" spc="-35" dirty="0">
                <a:latin typeface="Arial"/>
                <a:cs typeface="Arial"/>
              </a:rPr>
              <a:t> </a:t>
            </a:r>
            <a:r>
              <a:rPr sz="1400" b="1" spc="-20" dirty="0">
                <a:latin typeface="Arial"/>
                <a:cs typeface="Arial"/>
              </a:rPr>
              <a:t>Term </a:t>
            </a:r>
            <a:r>
              <a:rPr sz="1400" b="1" spc="-10" dirty="0">
                <a:latin typeface="Arial"/>
                <a:cs typeface="Arial"/>
              </a:rPr>
              <a:t>Research</a:t>
            </a:r>
            <a:endParaRPr sz="1400">
              <a:latin typeface="Arial"/>
              <a:cs typeface="Arial"/>
            </a:endParaRPr>
          </a:p>
        </p:txBody>
      </p:sp>
      <p:sp>
        <p:nvSpPr>
          <p:cNvPr id="11" name="object 11"/>
          <p:cNvSpPr txBox="1"/>
          <p:nvPr/>
        </p:nvSpPr>
        <p:spPr>
          <a:xfrm>
            <a:off x="5778433" y="2892099"/>
            <a:ext cx="427355" cy="1049655"/>
          </a:xfrm>
          <a:prstGeom prst="rect">
            <a:avLst/>
          </a:prstGeom>
        </p:spPr>
        <p:txBody>
          <a:bodyPr vert="vert270" wrap="square" lIns="0" tIns="10795" rIns="0" bIns="0" rtlCol="0">
            <a:spAutoFit/>
          </a:bodyPr>
          <a:lstStyle/>
          <a:p>
            <a:pPr marL="12700" marR="5080">
              <a:lnSpc>
                <a:spcPts val="1600"/>
              </a:lnSpc>
              <a:spcBef>
                <a:spcPts val="85"/>
              </a:spcBef>
            </a:pPr>
            <a:r>
              <a:rPr sz="1400" b="1" spc="-10" dirty="0">
                <a:latin typeface="Arial"/>
                <a:cs typeface="Arial"/>
              </a:rPr>
              <a:t>Advanced Engineering</a:t>
            </a:r>
            <a:endParaRPr sz="1400">
              <a:latin typeface="Arial"/>
              <a:cs typeface="Arial"/>
            </a:endParaRPr>
          </a:p>
        </p:txBody>
      </p:sp>
      <p:sp>
        <p:nvSpPr>
          <p:cNvPr id="12" name="object 12"/>
          <p:cNvSpPr txBox="1"/>
          <p:nvPr/>
        </p:nvSpPr>
        <p:spPr>
          <a:xfrm>
            <a:off x="7120818" y="2848548"/>
            <a:ext cx="820738" cy="1118208"/>
          </a:xfrm>
          <a:prstGeom prst="rect">
            <a:avLst/>
          </a:prstGeom>
        </p:spPr>
        <p:txBody>
          <a:bodyPr vert="vert270" wrap="square" lIns="0" tIns="10795" rIns="0" bIns="0" rtlCol="0">
            <a:spAutoFit/>
          </a:bodyPr>
          <a:lstStyle/>
          <a:p>
            <a:pPr marL="12700" marR="5080">
              <a:lnSpc>
                <a:spcPts val="1600"/>
              </a:lnSpc>
              <a:spcBef>
                <a:spcPts val="85"/>
              </a:spcBef>
            </a:pPr>
            <a:r>
              <a:rPr sz="1400" b="1" dirty="0">
                <a:latin typeface="Arial"/>
                <a:cs typeface="Arial"/>
              </a:rPr>
              <a:t>N</a:t>
            </a:r>
            <a:r>
              <a:rPr lang="en-US" sz="1400" b="1" dirty="0">
                <a:latin typeface="Arial"/>
                <a:cs typeface="Arial"/>
              </a:rPr>
              <a:t>ew Product Introduction (NPI) </a:t>
            </a:r>
            <a:r>
              <a:rPr sz="1400" b="1" spc="-10" dirty="0">
                <a:latin typeface="Arial"/>
                <a:cs typeface="Arial"/>
              </a:rPr>
              <a:t>Project Kickoff</a:t>
            </a:r>
            <a:endParaRPr sz="1400" dirty="0">
              <a:latin typeface="Arial"/>
              <a:cs typeface="Arial"/>
            </a:endParaRPr>
          </a:p>
        </p:txBody>
      </p:sp>
      <p:sp>
        <p:nvSpPr>
          <p:cNvPr id="13" name="object 13"/>
          <p:cNvSpPr txBox="1"/>
          <p:nvPr/>
        </p:nvSpPr>
        <p:spPr>
          <a:xfrm>
            <a:off x="8168400" y="2301240"/>
            <a:ext cx="205184" cy="1665700"/>
          </a:xfrm>
          <a:prstGeom prst="rect">
            <a:avLst/>
          </a:prstGeom>
        </p:spPr>
        <p:txBody>
          <a:bodyPr vert="vert270" wrap="square" lIns="0" tIns="0" rIns="0" bIns="0" rtlCol="0">
            <a:spAutoFit/>
          </a:bodyPr>
          <a:lstStyle/>
          <a:p>
            <a:pPr marL="12700">
              <a:lnSpc>
                <a:spcPts val="1645"/>
              </a:lnSpc>
            </a:pPr>
            <a:r>
              <a:rPr lang="en-US" sz="1400" b="1" spc="-25" dirty="0">
                <a:latin typeface="Arial"/>
                <a:cs typeface="Arial"/>
              </a:rPr>
              <a:t>Start of Production</a:t>
            </a:r>
            <a:endParaRPr sz="1400" dirty="0">
              <a:latin typeface="Arial"/>
              <a:cs typeface="Arial"/>
            </a:endParaRPr>
          </a:p>
        </p:txBody>
      </p:sp>
      <p:grpSp>
        <p:nvGrpSpPr>
          <p:cNvPr id="14" name="object 14"/>
          <p:cNvGrpSpPr/>
          <p:nvPr/>
        </p:nvGrpSpPr>
        <p:grpSpPr>
          <a:xfrm>
            <a:off x="3971544" y="1085088"/>
            <a:ext cx="4334510" cy="1706880"/>
            <a:chOff x="3971544" y="1085088"/>
            <a:chExt cx="4334510" cy="1706880"/>
          </a:xfrm>
        </p:grpSpPr>
        <p:pic>
          <p:nvPicPr>
            <p:cNvPr id="15" name="object 15"/>
            <p:cNvPicPr/>
            <p:nvPr/>
          </p:nvPicPr>
          <p:blipFill>
            <a:blip r:embed="rId2" cstate="print"/>
            <a:stretch>
              <a:fillRect/>
            </a:stretch>
          </p:blipFill>
          <p:spPr>
            <a:xfrm>
              <a:off x="3971544" y="1085088"/>
              <a:ext cx="4334256" cy="1706880"/>
            </a:xfrm>
            <a:prstGeom prst="rect">
              <a:avLst/>
            </a:prstGeom>
          </p:spPr>
        </p:pic>
        <p:sp>
          <p:nvSpPr>
            <p:cNvPr id="16" name="object 16"/>
            <p:cNvSpPr/>
            <p:nvPr/>
          </p:nvSpPr>
          <p:spPr>
            <a:xfrm>
              <a:off x="5663295" y="1701402"/>
              <a:ext cx="633730" cy="633730"/>
            </a:xfrm>
            <a:custGeom>
              <a:avLst/>
              <a:gdLst/>
              <a:ahLst/>
              <a:cxnLst/>
              <a:rect l="l" t="t" r="r" b="b"/>
              <a:pathLst>
                <a:path w="633729" h="633730">
                  <a:moveTo>
                    <a:pt x="309998" y="0"/>
                  </a:moveTo>
                  <a:lnTo>
                    <a:pt x="252288" y="24807"/>
                  </a:lnTo>
                  <a:lnTo>
                    <a:pt x="23265" y="259999"/>
                  </a:lnTo>
                  <a:lnTo>
                    <a:pt x="0" y="318347"/>
                  </a:lnTo>
                  <a:lnTo>
                    <a:pt x="6419" y="349149"/>
                  </a:lnTo>
                  <a:lnTo>
                    <a:pt x="24807" y="376057"/>
                  </a:lnTo>
                  <a:lnTo>
                    <a:pt x="265069" y="610018"/>
                  </a:lnTo>
                  <a:lnTo>
                    <a:pt x="292456" y="627684"/>
                  </a:lnTo>
                  <a:lnTo>
                    <a:pt x="323417" y="633283"/>
                  </a:lnTo>
                  <a:lnTo>
                    <a:pt x="354218" y="626864"/>
                  </a:lnTo>
                  <a:lnTo>
                    <a:pt x="381127" y="608476"/>
                  </a:lnTo>
                  <a:lnTo>
                    <a:pt x="610151" y="373283"/>
                  </a:lnTo>
                  <a:lnTo>
                    <a:pt x="627817" y="345896"/>
                  </a:lnTo>
                  <a:lnTo>
                    <a:pt x="633416" y="314935"/>
                  </a:lnTo>
                  <a:lnTo>
                    <a:pt x="626996" y="284134"/>
                  </a:lnTo>
                  <a:lnTo>
                    <a:pt x="608608" y="257226"/>
                  </a:lnTo>
                  <a:lnTo>
                    <a:pt x="368346" y="23265"/>
                  </a:lnTo>
                  <a:lnTo>
                    <a:pt x="340959" y="5598"/>
                  </a:lnTo>
                  <a:lnTo>
                    <a:pt x="309998" y="0"/>
                  </a:lnTo>
                  <a:close/>
                </a:path>
              </a:pathLst>
            </a:custGeom>
            <a:solidFill>
              <a:srgbClr val="058DC7"/>
            </a:solidFill>
          </p:spPr>
          <p:txBody>
            <a:bodyPr wrap="square" lIns="0" tIns="0" rIns="0" bIns="0" rtlCol="0"/>
            <a:lstStyle/>
            <a:p>
              <a:endParaRPr/>
            </a:p>
          </p:txBody>
        </p:sp>
      </p:grpSp>
      <p:sp>
        <p:nvSpPr>
          <p:cNvPr id="17" name="object 17"/>
          <p:cNvSpPr txBox="1"/>
          <p:nvPr/>
        </p:nvSpPr>
        <p:spPr>
          <a:xfrm>
            <a:off x="5718725" y="1895261"/>
            <a:ext cx="498317" cy="257891"/>
          </a:xfrm>
          <a:prstGeom prst="rect">
            <a:avLst/>
          </a:prstGeom>
        </p:spPr>
        <p:txBody>
          <a:bodyPr vert="horz" wrap="square" lIns="0" tIns="13970" rIns="0" bIns="0" rtlCol="0">
            <a:spAutoFit/>
          </a:bodyPr>
          <a:lstStyle/>
          <a:p>
            <a:pPr marL="12700" marR="5080" algn="ctr">
              <a:lnSpc>
                <a:spcPct val="98700"/>
              </a:lnSpc>
              <a:spcBef>
                <a:spcPts val="110"/>
              </a:spcBef>
            </a:pPr>
            <a:r>
              <a:rPr sz="800" b="1" spc="-10" dirty="0">
                <a:solidFill>
                  <a:srgbClr val="FFFFFF"/>
                </a:solidFill>
                <a:latin typeface="Arial"/>
                <a:cs typeface="Arial"/>
              </a:rPr>
              <a:t>Priorit</a:t>
            </a:r>
            <a:r>
              <a:rPr sz="800" b="1" spc="-50" dirty="0">
                <a:solidFill>
                  <a:srgbClr val="FFFFFF"/>
                </a:solidFill>
                <a:latin typeface="Arial"/>
                <a:cs typeface="Arial"/>
              </a:rPr>
              <a:t>y</a:t>
            </a:r>
            <a:r>
              <a:rPr sz="800" b="1" spc="500" dirty="0">
                <a:solidFill>
                  <a:srgbClr val="FFFFFF"/>
                </a:solidFill>
                <a:latin typeface="Arial"/>
                <a:cs typeface="Arial"/>
              </a:rPr>
              <a:t> </a:t>
            </a:r>
            <a:r>
              <a:rPr sz="800" b="1" spc="-20" dirty="0">
                <a:solidFill>
                  <a:srgbClr val="FFFFFF"/>
                </a:solidFill>
                <a:latin typeface="Arial"/>
                <a:cs typeface="Arial"/>
              </a:rPr>
              <a:t>Gate</a:t>
            </a:r>
            <a:endParaRPr sz="800" dirty="0">
              <a:latin typeface="Arial"/>
              <a:cs typeface="Arial"/>
            </a:endParaRPr>
          </a:p>
        </p:txBody>
      </p:sp>
      <p:sp>
        <p:nvSpPr>
          <p:cNvPr id="18" name="object 18"/>
          <p:cNvSpPr/>
          <p:nvPr/>
        </p:nvSpPr>
        <p:spPr>
          <a:xfrm>
            <a:off x="4808386" y="1732822"/>
            <a:ext cx="672534" cy="622935"/>
          </a:xfrm>
          <a:custGeom>
            <a:avLst/>
            <a:gdLst/>
            <a:ahLst/>
            <a:cxnLst/>
            <a:rect l="l" t="t" r="r" b="b"/>
            <a:pathLst>
              <a:path w="622300" h="622935">
                <a:moveTo>
                  <a:pt x="311184" y="0"/>
                </a:moveTo>
                <a:lnTo>
                  <a:pt x="254803" y="24236"/>
                </a:lnTo>
                <a:lnTo>
                  <a:pt x="22729" y="262559"/>
                </a:lnTo>
                <a:lnTo>
                  <a:pt x="0" y="319565"/>
                </a:lnTo>
                <a:lnTo>
                  <a:pt x="6271" y="349657"/>
                </a:lnTo>
                <a:lnTo>
                  <a:pt x="24236" y="375946"/>
                </a:lnTo>
                <a:lnTo>
                  <a:pt x="254015" y="599699"/>
                </a:lnTo>
                <a:lnTo>
                  <a:pt x="280772" y="616958"/>
                </a:lnTo>
                <a:lnTo>
                  <a:pt x="311020" y="622428"/>
                </a:lnTo>
                <a:lnTo>
                  <a:pt x="341113" y="616156"/>
                </a:lnTo>
                <a:lnTo>
                  <a:pt x="367401" y="598191"/>
                </a:lnTo>
                <a:lnTo>
                  <a:pt x="599474" y="359868"/>
                </a:lnTo>
                <a:lnTo>
                  <a:pt x="616734" y="333111"/>
                </a:lnTo>
                <a:lnTo>
                  <a:pt x="622204" y="302863"/>
                </a:lnTo>
                <a:lnTo>
                  <a:pt x="615933" y="272770"/>
                </a:lnTo>
                <a:lnTo>
                  <a:pt x="597968" y="246481"/>
                </a:lnTo>
                <a:lnTo>
                  <a:pt x="368188" y="22729"/>
                </a:lnTo>
                <a:lnTo>
                  <a:pt x="341432" y="5469"/>
                </a:lnTo>
                <a:lnTo>
                  <a:pt x="311184" y="0"/>
                </a:lnTo>
                <a:close/>
              </a:path>
            </a:pathLst>
          </a:custGeom>
          <a:solidFill>
            <a:srgbClr val="058DC7"/>
          </a:solidFill>
        </p:spPr>
        <p:txBody>
          <a:bodyPr wrap="square" lIns="0" tIns="0" rIns="0" bIns="0" rtlCol="0"/>
          <a:lstStyle/>
          <a:p>
            <a:endParaRPr/>
          </a:p>
        </p:txBody>
      </p:sp>
      <p:sp>
        <p:nvSpPr>
          <p:cNvPr id="19" name="object 19"/>
          <p:cNvSpPr txBox="1"/>
          <p:nvPr/>
        </p:nvSpPr>
        <p:spPr>
          <a:xfrm>
            <a:off x="4926916" y="1906523"/>
            <a:ext cx="439932" cy="262251"/>
          </a:xfrm>
          <a:prstGeom prst="rect">
            <a:avLst/>
          </a:prstGeom>
        </p:spPr>
        <p:txBody>
          <a:bodyPr vert="horz" wrap="square" lIns="0" tIns="23495" rIns="0" bIns="0" rtlCol="0">
            <a:spAutoFit/>
          </a:bodyPr>
          <a:lstStyle/>
          <a:p>
            <a:pPr marL="159385" marR="5080" indent="-147320">
              <a:lnSpc>
                <a:spcPts val="890"/>
              </a:lnSpc>
              <a:spcBef>
                <a:spcPts val="185"/>
              </a:spcBef>
            </a:pPr>
            <a:r>
              <a:rPr sz="800" b="1" spc="-10" dirty="0">
                <a:solidFill>
                  <a:srgbClr val="FFFFFF"/>
                </a:solidFill>
                <a:latin typeface="Arial"/>
                <a:cs typeface="Arial"/>
              </a:rPr>
              <a:t>Strateg</a:t>
            </a:r>
            <a:r>
              <a:rPr sz="800" b="1" spc="-50" dirty="0">
                <a:solidFill>
                  <a:srgbClr val="FFFFFF"/>
                </a:solidFill>
                <a:latin typeface="Arial"/>
                <a:cs typeface="Arial"/>
              </a:rPr>
              <a:t>y</a:t>
            </a:r>
            <a:endParaRPr sz="800" dirty="0">
              <a:latin typeface="Arial"/>
              <a:cs typeface="Arial"/>
            </a:endParaRPr>
          </a:p>
          <a:p>
            <a:pPr marL="74295">
              <a:lnSpc>
                <a:spcPct val="100000"/>
              </a:lnSpc>
              <a:spcBef>
                <a:spcPts val="30"/>
              </a:spcBef>
            </a:pPr>
            <a:r>
              <a:rPr sz="800" b="1" spc="-20" dirty="0">
                <a:solidFill>
                  <a:srgbClr val="FFFFFF"/>
                </a:solidFill>
                <a:latin typeface="Arial"/>
                <a:cs typeface="Arial"/>
              </a:rPr>
              <a:t>Gate</a:t>
            </a:r>
            <a:endParaRPr sz="800" dirty="0">
              <a:latin typeface="Arial"/>
              <a:cs typeface="Arial"/>
            </a:endParaRPr>
          </a:p>
        </p:txBody>
      </p:sp>
      <p:grpSp>
        <p:nvGrpSpPr>
          <p:cNvPr id="20" name="object 20"/>
          <p:cNvGrpSpPr/>
          <p:nvPr/>
        </p:nvGrpSpPr>
        <p:grpSpPr>
          <a:xfrm>
            <a:off x="3785615" y="1784985"/>
            <a:ext cx="4615681" cy="481965"/>
            <a:chOff x="3785615" y="1784985"/>
            <a:chExt cx="4615681" cy="481965"/>
          </a:xfrm>
        </p:grpSpPr>
        <p:pic>
          <p:nvPicPr>
            <p:cNvPr id="21" name="object 21"/>
            <p:cNvPicPr/>
            <p:nvPr/>
          </p:nvPicPr>
          <p:blipFill>
            <a:blip r:embed="rId3" cstate="print"/>
            <a:stretch>
              <a:fillRect/>
            </a:stretch>
          </p:blipFill>
          <p:spPr>
            <a:xfrm>
              <a:off x="3785615" y="1798320"/>
              <a:ext cx="550001" cy="451774"/>
            </a:xfrm>
            <a:prstGeom prst="rect">
              <a:avLst/>
            </a:prstGeom>
          </p:spPr>
        </p:pic>
        <p:sp>
          <p:nvSpPr>
            <p:cNvPr id="22" name="object 22"/>
            <p:cNvSpPr/>
            <p:nvPr/>
          </p:nvSpPr>
          <p:spPr>
            <a:xfrm>
              <a:off x="7481816" y="1952551"/>
              <a:ext cx="919480" cy="81280"/>
            </a:xfrm>
            <a:custGeom>
              <a:avLst/>
              <a:gdLst/>
              <a:ahLst/>
              <a:cxnLst/>
              <a:rect l="l" t="t" r="r" b="b"/>
              <a:pathLst>
                <a:path w="919479" h="81280">
                  <a:moveTo>
                    <a:pt x="878700" y="0"/>
                  </a:moveTo>
                  <a:lnTo>
                    <a:pt x="878700" y="20248"/>
                  </a:lnTo>
                  <a:lnTo>
                    <a:pt x="0" y="20248"/>
                  </a:lnTo>
                  <a:lnTo>
                    <a:pt x="0" y="60750"/>
                  </a:lnTo>
                  <a:lnTo>
                    <a:pt x="878700" y="60750"/>
                  </a:lnTo>
                  <a:lnTo>
                    <a:pt x="878700" y="80999"/>
                  </a:lnTo>
                  <a:lnTo>
                    <a:pt x="919199" y="40500"/>
                  </a:lnTo>
                  <a:lnTo>
                    <a:pt x="878700" y="0"/>
                  </a:lnTo>
                  <a:close/>
                </a:path>
              </a:pathLst>
            </a:custGeom>
            <a:solidFill>
              <a:srgbClr val="000000"/>
            </a:solidFill>
          </p:spPr>
          <p:txBody>
            <a:bodyPr wrap="square" lIns="0" tIns="0" rIns="0" bIns="0" rtlCol="0"/>
            <a:lstStyle/>
            <a:p>
              <a:endParaRPr/>
            </a:p>
          </p:txBody>
        </p:sp>
        <p:sp>
          <p:nvSpPr>
            <p:cNvPr id="23" name="object 23"/>
            <p:cNvSpPr/>
            <p:nvPr/>
          </p:nvSpPr>
          <p:spPr>
            <a:xfrm>
              <a:off x="7200718" y="1784985"/>
              <a:ext cx="481330" cy="481965"/>
            </a:xfrm>
            <a:custGeom>
              <a:avLst/>
              <a:gdLst/>
              <a:ahLst/>
              <a:cxnLst/>
              <a:rect l="l" t="t" r="r" b="b"/>
              <a:pathLst>
                <a:path w="481329" h="481964">
                  <a:moveTo>
                    <a:pt x="240907" y="0"/>
                  </a:moveTo>
                  <a:lnTo>
                    <a:pt x="197346" y="18725"/>
                  </a:lnTo>
                  <a:lnTo>
                    <a:pt x="17561" y="203352"/>
                  </a:lnTo>
                  <a:lnTo>
                    <a:pt x="0" y="247396"/>
                  </a:lnTo>
                  <a:lnTo>
                    <a:pt x="4845" y="270647"/>
                  </a:lnTo>
                  <a:lnTo>
                    <a:pt x="18725" y="290959"/>
                  </a:lnTo>
                  <a:lnTo>
                    <a:pt x="196260" y="463836"/>
                  </a:lnTo>
                  <a:lnTo>
                    <a:pt x="216933" y="477172"/>
                  </a:lnTo>
                  <a:lnTo>
                    <a:pt x="240304" y="481398"/>
                  </a:lnTo>
                  <a:lnTo>
                    <a:pt x="263554" y="476553"/>
                  </a:lnTo>
                  <a:lnTo>
                    <a:pt x="283866" y="462673"/>
                  </a:lnTo>
                  <a:lnTo>
                    <a:pt x="463650" y="278045"/>
                  </a:lnTo>
                  <a:lnTo>
                    <a:pt x="476986" y="257373"/>
                  </a:lnTo>
                  <a:lnTo>
                    <a:pt x="481212" y="234002"/>
                  </a:lnTo>
                  <a:lnTo>
                    <a:pt x="476367" y="210751"/>
                  </a:lnTo>
                  <a:lnTo>
                    <a:pt x="462486" y="190439"/>
                  </a:lnTo>
                  <a:lnTo>
                    <a:pt x="284952" y="17562"/>
                  </a:lnTo>
                  <a:lnTo>
                    <a:pt x="264278" y="4226"/>
                  </a:lnTo>
                  <a:lnTo>
                    <a:pt x="240907" y="0"/>
                  </a:lnTo>
                  <a:close/>
                </a:path>
              </a:pathLst>
            </a:custGeom>
            <a:solidFill>
              <a:srgbClr val="058DC7"/>
            </a:solidFill>
          </p:spPr>
          <p:txBody>
            <a:bodyPr wrap="square" lIns="0" tIns="0" rIns="0" bIns="0" rtlCol="0"/>
            <a:lstStyle/>
            <a:p>
              <a:endParaRPr/>
            </a:p>
          </p:txBody>
        </p:sp>
      </p:grpSp>
      <p:sp>
        <p:nvSpPr>
          <p:cNvPr id="24" name="object 24"/>
          <p:cNvSpPr txBox="1"/>
          <p:nvPr/>
        </p:nvSpPr>
        <p:spPr>
          <a:xfrm>
            <a:off x="7330625" y="1894271"/>
            <a:ext cx="272889"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N</a:t>
            </a:r>
            <a:r>
              <a:rPr lang="en-US" sz="800" b="1" dirty="0">
                <a:solidFill>
                  <a:srgbClr val="FFFFFF"/>
                </a:solidFill>
                <a:latin typeface="Arial"/>
                <a:cs typeface="Arial"/>
              </a:rPr>
              <a:t>PI</a:t>
            </a:r>
            <a:endParaRPr sz="800" dirty="0">
              <a:latin typeface="Arial"/>
              <a:cs typeface="Arial"/>
            </a:endParaRPr>
          </a:p>
        </p:txBody>
      </p:sp>
      <p:sp>
        <p:nvSpPr>
          <p:cNvPr id="25" name="object 25"/>
          <p:cNvSpPr txBox="1"/>
          <p:nvPr/>
        </p:nvSpPr>
        <p:spPr>
          <a:xfrm>
            <a:off x="7308062" y="2001422"/>
            <a:ext cx="1386874" cy="141834"/>
          </a:xfrm>
          <a:prstGeom prst="rect">
            <a:avLst/>
          </a:prstGeom>
        </p:spPr>
        <p:txBody>
          <a:bodyPr vert="horz" wrap="square" lIns="0" tIns="9525" rIns="0" bIns="0" rtlCol="0">
            <a:spAutoFit/>
          </a:bodyPr>
          <a:lstStyle/>
          <a:p>
            <a:pPr marL="20955" marR="5080" indent="-8890">
              <a:lnSpc>
                <a:spcPct val="102499"/>
              </a:lnSpc>
              <a:spcBef>
                <a:spcPts val="75"/>
              </a:spcBef>
            </a:pPr>
            <a:r>
              <a:rPr lang="en-US" sz="900" b="1" spc="-50" dirty="0">
                <a:solidFill>
                  <a:srgbClr val="FFFFFF"/>
                </a:solidFill>
                <a:latin typeface="Arial"/>
                <a:cs typeface="Arial"/>
              </a:rPr>
              <a:t>Gate</a:t>
            </a:r>
            <a:endParaRPr sz="900" dirty="0">
              <a:latin typeface="Arial"/>
              <a:cs typeface="Arial"/>
            </a:endParaRPr>
          </a:p>
        </p:txBody>
      </p:sp>
      <p:grpSp>
        <p:nvGrpSpPr>
          <p:cNvPr id="26" name="object 26"/>
          <p:cNvGrpSpPr/>
          <p:nvPr/>
        </p:nvGrpSpPr>
        <p:grpSpPr>
          <a:xfrm>
            <a:off x="475487" y="1566672"/>
            <a:ext cx="3204845" cy="970280"/>
            <a:chOff x="475487" y="1566672"/>
            <a:chExt cx="3204845" cy="970280"/>
          </a:xfrm>
        </p:grpSpPr>
        <p:pic>
          <p:nvPicPr>
            <p:cNvPr id="27" name="object 27"/>
            <p:cNvPicPr/>
            <p:nvPr/>
          </p:nvPicPr>
          <p:blipFill>
            <a:blip r:embed="rId4" cstate="print"/>
            <a:stretch>
              <a:fillRect/>
            </a:stretch>
          </p:blipFill>
          <p:spPr>
            <a:xfrm>
              <a:off x="476541" y="1573884"/>
              <a:ext cx="3203699" cy="962825"/>
            </a:xfrm>
            <a:prstGeom prst="rect">
              <a:avLst/>
            </a:prstGeom>
          </p:spPr>
        </p:pic>
        <p:pic>
          <p:nvPicPr>
            <p:cNvPr id="28" name="object 28"/>
            <p:cNvPicPr/>
            <p:nvPr/>
          </p:nvPicPr>
          <p:blipFill>
            <a:blip r:embed="rId5" cstate="print"/>
            <a:stretch>
              <a:fillRect/>
            </a:stretch>
          </p:blipFill>
          <p:spPr>
            <a:xfrm>
              <a:off x="475487" y="1566672"/>
              <a:ext cx="1831848" cy="905255"/>
            </a:xfrm>
            <a:prstGeom prst="rect">
              <a:avLst/>
            </a:prstGeom>
          </p:spPr>
        </p:pic>
      </p:grpSp>
      <p:sp>
        <p:nvSpPr>
          <p:cNvPr id="29" name="object 29"/>
          <p:cNvSpPr txBox="1"/>
          <p:nvPr/>
        </p:nvSpPr>
        <p:spPr>
          <a:xfrm>
            <a:off x="2148042" y="1550415"/>
            <a:ext cx="901821" cy="123752"/>
          </a:xfrm>
          <a:prstGeom prst="rect">
            <a:avLst/>
          </a:prstGeom>
        </p:spPr>
        <p:txBody>
          <a:bodyPr vert="horz" wrap="square" lIns="0" tIns="20955" rIns="0" bIns="0" rtlCol="0">
            <a:spAutoFit/>
          </a:bodyPr>
          <a:lstStyle/>
          <a:p>
            <a:pPr marL="12700" marR="5080">
              <a:lnSpc>
                <a:spcPts val="790"/>
              </a:lnSpc>
              <a:spcBef>
                <a:spcPts val="165"/>
              </a:spcBef>
            </a:pPr>
            <a:r>
              <a:rPr sz="700" b="1" dirty="0">
                <a:solidFill>
                  <a:srgbClr val="3F3F3F"/>
                </a:solidFill>
                <a:latin typeface="Arial"/>
                <a:cs typeface="Arial"/>
              </a:rPr>
              <a:t>Extreme</a:t>
            </a:r>
            <a:r>
              <a:rPr sz="700" b="1" spc="-15" dirty="0">
                <a:solidFill>
                  <a:srgbClr val="3F3F3F"/>
                </a:solidFill>
                <a:latin typeface="Arial"/>
                <a:cs typeface="Arial"/>
              </a:rPr>
              <a:t> </a:t>
            </a:r>
            <a:r>
              <a:rPr sz="700" b="1" spc="-10" dirty="0">
                <a:solidFill>
                  <a:srgbClr val="3F3F3F"/>
                </a:solidFill>
                <a:latin typeface="Arial"/>
                <a:cs typeface="Arial"/>
              </a:rPr>
              <a:t>Scenario</a:t>
            </a:r>
            <a:r>
              <a:rPr sz="700" b="1" spc="500" dirty="0">
                <a:solidFill>
                  <a:srgbClr val="3F3F3F"/>
                </a:solidFill>
                <a:latin typeface="Arial"/>
                <a:cs typeface="Arial"/>
              </a:rPr>
              <a:t> </a:t>
            </a:r>
            <a:r>
              <a:rPr sz="700" b="1" spc="-50" dirty="0">
                <a:solidFill>
                  <a:srgbClr val="3F3F3F"/>
                </a:solidFill>
                <a:latin typeface="Arial"/>
                <a:cs typeface="Arial"/>
              </a:rPr>
              <a:t>1</a:t>
            </a:r>
            <a:endParaRPr sz="700" dirty="0">
              <a:latin typeface="Arial"/>
              <a:cs typeface="Arial"/>
            </a:endParaRPr>
          </a:p>
        </p:txBody>
      </p:sp>
      <p:sp>
        <p:nvSpPr>
          <p:cNvPr id="30" name="object 30"/>
          <p:cNvSpPr txBox="1"/>
          <p:nvPr/>
        </p:nvSpPr>
        <p:spPr>
          <a:xfrm>
            <a:off x="2148043" y="2385568"/>
            <a:ext cx="901820" cy="123752"/>
          </a:xfrm>
          <a:prstGeom prst="rect">
            <a:avLst/>
          </a:prstGeom>
        </p:spPr>
        <p:txBody>
          <a:bodyPr vert="horz" wrap="square" lIns="0" tIns="20955" rIns="0" bIns="0" rtlCol="0">
            <a:spAutoFit/>
          </a:bodyPr>
          <a:lstStyle/>
          <a:p>
            <a:pPr marL="12700" marR="5080">
              <a:lnSpc>
                <a:spcPts val="790"/>
              </a:lnSpc>
              <a:spcBef>
                <a:spcPts val="165"/>
              </a:spcBef>
            </a:pPr>
            <a:r>
              <a:rPr sz="700" b="1" dirty="0">
                <a:solidFill>
                  <a:srgbClr val="3F3F3F"/>
                </a:solidFill>
                <a:latin typeface="Arial"/>
                <a:cs typeface="Arial"/>
              </a:rPr>
              <a:t>Extreme</a:t>
            </a:r>
            <a:r>
              <a:rPr sz="700" b="1" spc="-15" dirty="0">
                <a:solidFill>
                  <a:srgbClr val="3F3F3F"/>
                </a:solidFill>
                <a:latin typeface="Arial"/>
                <a:cs typeface="Arial"/>
              </a:rPr>
              <a:t> </a:t>
            </a:r>
            <a:r>
              <a:rPr sz="700" b="1" spc="-10" dirty="0">
                <a:solidFill>
                  <a:srgbClr val="3F3F3F"/>
                </a:solidFill>
                <a:latin typeface="Arial"/>
                <a:cs typeface="Arial"/>
              </a:rPr>
              <a:t>Scenario</a:t>
            </a:r>
            <a:r>
              <a:rPr sz="700" b="1" spc="500" dirty="0">
                <a:solidFill>
                  <a:srgbClr val="3F3F3F"/>
                </a:solidFill>
                <a:latin typeface="Arial"/>
                <a:cs typeface="Arial"/>
              </a:rPr>
              <a:t> </a:t>
            </a:r>
            <a:r>
              <a:rPr sz="700" b="1" spc="-50" dirty="0">
                <a:solidFill>
                  <a:srgbClr val="3F3F3F"/>
                </a:solidFill>
                <a:latin typeface="Arial"/>
                <a:cs typeface="Arial"/>
              </a:rPr>
              <a:t>2</a:t>
            </a:r>
            <a:endParaRPr sz="700" dirty="0">
              <a:latin typeface="Arial"/>
              <a:cs typeface="Arial"/>
            </a:endParaRPr>
          </a:p>
        </p:txBody>
      </p:sp>
      <p:sp>
        <p:nvSpPr>
          <p:cNvPr id="31" name="object 31"/>
          <p:cNvSpPr txBox="1"/>
          <p:nvPr/>
        </p:nvSpPr>
        <p:spPr>
          <a:xfrm>
            <a:off x="2306426" y="1977135"/>
            <a:ext cx="400685" cy="233045"/>
          </a:xfrm>
          <a:prstGeom prst="rect">
            <a:avLst/>
          </a:prstGeom>
        </p:spPr>
        <p:txBody>
          <a:bodyPr vert="horz" wrap="square" lIns="0" tIns="20955" rIns="0" bIns="0" rtlCol="0">
            <a:spAutoFit/>
          </a:bodyPr>
          <a:lstStyle/>
          <a:p>
            <a:pPr marL="12700" marR="5080">
              <a:lnSpc>
                <a:spcPts val="790"/>
              </a:lnSpc>
              <a:spcBef>
                <a:spcPts val="165"/>
              </a:spcBef>
            </a:pPr>
            <a:r>
              <a:rPr sz="700" b="1" spc="-10" dirty="0">
                <a:solidFill>
                  <a:srgbClr val="3F3F3F"/>
                </a:solidFill>
                <a:latin typeface="Arial"/>
                <a:cs typeface="Arial"/>
              </a:rPr>
              <a:t>Trend</a:t>
            </a:r>
            <a:r>
              <a:rPr sz="700" b="1" spc="500" dirty="0">
                <a:solidFill>
                  <a:srgbClr val="3F3F3F"/>
                </a:solidFill>
                <a:latin typeface="Arial"/>
                <a:cs typeface="Arial"/>
              </a:rPr>
              <a:t> </a:t>
            </a:r>
            <a:r>
              <a:rPr sz="700" b="1" spc="-10" dirty="0">
                <a:solidFill>
                  <a:srgbClr val="3F3F3F"/>
                </a:solidFill>
                <a:latin typeface="Arial"/>
                <a:cs typeface="Arial"/>
              </a:rPr>
              <a:t>Scenario</a:t>
            </a:r>
            <a:endParaRPr sz="700">
              <a:latin typeface="Arial"/>
              <a:cs typeface="Arial"/>
            </a:endParaRPr>
          </a:p>
        </p:txBody>
      </p:sp>
      <p:sp>
        <p:nvSpPr>
          <p:cNvPr id="32" name="object 32"/>
          <p:cNvSpPr txBox="1"/>
          <p:nvPr/>
        </p:nvSpPr>
        <p:spPr>
          <a:xfrm>
            <a:off x="489329" y="1944623"/>
            <a:ext cx="53911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A6192E"/>
                </a:solidFill>
                <a:latin typeface="Arial"/>
                <a:cs typeface="Arial"/>
              </a:rPr>
              <a:t>Present</a:t>
            </a:r>
            <a:endParaRPr sz="1100">
              <a:latin typeface="Arial"/>
              <a:cs typeface="Arial"/>
            </a:endParaRPr>
          </a:p>
        </p:txBody>
      </p:sp>
      <p:sp>
        <p:nvSpPr>
          <p:cNvPr id="33" name="object 33"/>
          <p:cNvSpPr txBox="1"/>
          <p:nvPr/>
        </p:nvSpPr>
        <p:spPr>
          <a:xfrm>
            <a:off x="3238644" y="1947672"/>
            <a:ext cx="46037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058DC7"/>
                </a:solidFill>
                <a:latin typeface="Arial"/>
                <a:cs typeface="Arial"/>
              </a:rPr>
              <a:t>Future</a:t>
            </a:r>
            <a:endParaRPr sz="1100" dirty="0">
              <a:latin typeface="Arial"/>
              <a:cs typeface="Arial"/>
            </a:endParaRPr>
          </a:p>
        </p:txBody>
      </p:sp>
      <p:sp>
        <p:nvSpPr>
          <p:cNvPr id="34" name="object 34"/>
          <p:cNvSpPr txBox="1"/>
          <p:nvPr/>
        </p:nvSpPr>
        <p:spPr>
          <a:xfrm>
            <a:off x="346960" y="399864"/>
            <a:ext cx="5645150" cy="485326"/>
          </a:xfrm>
          <a:prstGeom prst="rect">
            <a:avLst/>
          </a:prstGeom>
        </p:spPr>
        <p:txBody>
          <a:bodyPr vert="horz" wrap="square" lIns="0" tIns="12700" rIns="0" bIns="0" rtlCol="0">
            <a:spAutoFit/>
          </a:bodyPr>
          <a:lstStyle/>
          <a:p>
            <a:pPr marL="35560">
              <a:lnSpc>
                <a:spcPts val="1420"/>
              </a:lnSpc>
              <a:spcBef>
                <a:spcPts val="100"/>
              </a:spcBef>
            </a:pPr>
            <a:r>
              <a:rPr lang="en-US" b="1" dirty="0">
                <a:latin typeface="Arial"/>
                <a:cs typeface="Arial"/>
              </a:rPr>
              <a:t>R&amp;D </a:t>
            </a:r>
            <a:r>
              <a:rPr b="1" dirty="0">
                <a:latin typeface="Arial"/>
                <a:cs typeface="Arial"/>
              </a:rPr>
              <a:t>Technology</a:t>
            </a:r>
            <a:r>
              <a:rPr b="1" spc="-45" dirty="0">
                <a:latin typeface="Arial"/>
                <a:cs typeface="Arial"/>
              </a:rPr>
              <a:t> </a:t>
            </a:r>
            <a:r>
              <a:rPr b="1" spc="-10" dirty="0">
                <a:latin typeface="Arial"/>
                <a:cs typeface="Arial"/>
              </a:rPr>
              <a:t>Timeline</a:t>
            </a:r>
            <a:r>
              <a:rPr lang="en-US" b="1" spc="-10" dirty="0">
                <a:latin typeface="Arial"/>
                <a:cs typeface="Arial"/>
              </a:rPr>
              <a:t>:</a:t>
            </a:r>
            <a:endParaRPr b="1" dirty="0">
              <a:latin typeface="Arial"/>
              <a:cs typeface="Arial"/>
            </a:endParaRPr>
          </a:p>
          <a:p>
            <a:pPr marL="12700">
              <a:lnSpc>
                <a:spcPts val="2500"/>
              </a:lnSpc>
            </a:pPr>
            <a:r>
              <a:rPr lang="en-US" b="1" dirty="0">
                <a:latin typeface="Arial"/>
                <a:cs typeface="Arial"/>
              </a:rPr>
              <a:t>Overarching Innovation Process</a:t>
            </a:r>
            <a:endParaRPr dirty="0">
              <a:latin typeface="Arial"/>
              <a:cs typeface="Arial"/>
            </a:endParaRPr>
          </a:p>
        </p:txBody>
      </p:sp>
      <p:sp>
        <p:nvSpPr>
          <p:cNvPr id="36" name="object 36"/>
          <p:cNvSpPr txBox="1"/>
          <p:nvPr/>
        </p:nvSpPr>
        <p:spPr>
          <a:xfrm>
            <a:off x="3189342" y="4744211"/>
            <a:ext cx="2149475" cy="147320"/>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 2022</a:t>
            </a:r>
            <a:r>
              <a:rPr sz="800" spc="10" dirty="0">
                <a:latin typeface="Arial"/>
                <a:cs typeface="Arial"/>
              </a:rPr>
              <a:t> </a:t>
            </a:r>
            <a:r>
              <a:rPr sz="800" dirty="0">
                <a:latin typeface="Arial"/>
                <a:cs typeface="Arial"/>
              </a:rPr>
              <a:t>AGCO</a:t>
            </a:r>
            <a:r>
              <a:rPr sz="800" spc="5" dirty="0">
                <a:latin typeface="Arial"/>
                <a:cs typeface="Arial"/>
              </a:rPr>
              <a:t> </a:t>
            </a:r>
            <a:r>
              <a:rPr sz="800" dirty="0">
                <a:latin typeface="Arial"/>
                <a:cs typeface="Arial"/>
              </a:rPr>
              <a:t>Corporation.</a:t>
            </a:r>
            <a:r>
              <a:rPr sz="800" spc="10" dirty="0">
                <a:latin typeface="Arial"/>
                <a:cs typeface="Arial"/>
              </a:rPr>
              <a:t> </a:t>
            </a:r>
            <a:r>
              <a:rPr sz="800" dirty="0">
                <a:latin typeface="Arial"/>
                <a:cs typeface="Arial"/>
              </a:rPr>
              <a:t>All rights</a:t>
            </a:r>
            <a:r>
              <a:rPr sz="800" spc="5" dirty="0">
                <a:latin typeface="Arial"/>
                <a:cs typeface="Arial"/>
              </a:rPr>
              <a:t> </a:t>
            </a:r>
            <a:r>
              <a:rPr sz="800" spc="-10" dirty="0">
                <a:latin typeface="Arial"/>
                <a:cs typeface="Arial"/>
              </a:rPr>
              <a:t>reserved.</a:t>
            </a:r>
            <a:endParaRPr sz="800">
              <a:latin typeface="Arial"/>
              <a:cs typeface="Arial"/>
            </a:endParaRPr>
          </a:p>
        </p:txBody>
      </p:sp>
      <p:pic>
        <p:nvPicPr>
          <p:cNvPr id="41" name="Picture 40" descr="A red triangle with a black background&#10;&#10;Description automatically generated with low confidence">
            <a:extLst>
              <a:ext uri="{FF2B5EF4-FFF2-40B4-BE49-F238E27FC236}">
                <a16:creationId xmlns:a16="http://schemas.microsoft.com/office/drawing/2014/main" id="{3DADA043-82B4-0548-8A72-2BC87BBF9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069" y="241918"/>
            <a:ext cx="1307070" cy="488244"/>
          </a:xfrm>
          <a:prstGeom prst="rect">
            <a:avLst/>
          </a:prstGeom>
        </p:spPr>
      </p:pic>
      <p:sp>
        <p:nvSpPr>
          <p:cNvPr id="42" name="object 10">
            <a:extLst>
              <a:ext uri="{FF2B5EF4-FFF2-40B4-BE49-F238E27FC236}">
                <a16:creationId xmlns:a16="http://schemas.microsoft.com/office/drawing/2014/main" id="{77D27E9F-1DA0-334E-BCBE-C5E5554375BC}"/>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a:t>
            </a:fld>
            <a:endParaRPr spc="-25" dirty="0">
              <a:latin typeface="Stanley Regular" panose="02050506080406020003" pitchFamily="18" charset="77"/>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2565273" y="1169585"/>
            <a:ext cx="6040755" cy="1625600"/>
          </a:xfrm>
          <a:prstGeom prst="rect">
            <a:avLst/>
          </a:prstGeom>
        </p:spPr>
        <p:txBody>
          <a:bodyPr vert="horz" wrap="square" lIns="0" tIns="12700" rIns="0" bIns="0" rtlCol="0">
            <a:spAutoFit/>
          </a:bodyPr>
          <a:lstStyle/>
          <a:p>
            <a:pPr marL="12700" marR="5080">
              <a:lnSpc>
                <a:spcPct val="115399"/>
              </a:lnSpc>
              <a:spcBef>
                <a:spcPts val="100"/>
              </a:spcBef>
            </a:pPr>
            <a:r>
              <a:rPr sz="1300" dirty="0">
                <a:latin typeface="Stanley Regular" panose="02050506080406020003" pitchFamily="18" charset="77"/>
                <a:cs typeface="Palatino Linotype"/>
              </a:rPr>
              <a:t>Chuck</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Brunner 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Jasperate, 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startup</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developing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new type</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of </a:t>
            </a:r>
            <a:r>
              <a:rPr sz="1300" dirty="0">
                <a:latin typeface="Stanley Regular" panose="02050506080406020003" pitchFamily="18" charset="77"/>
                <a:cs typeface="Palatino Linotype"/>
              </a:rPr>
              <a:t>hypodermic</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needle,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head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 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consultancy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Brunner.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was</a:t>
            </a:r>
            <a:r>
              <a:rPr sz="130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previously </a:t>
            </a:r>
            <a:r>
              <a:rPr sz="1300" dirty="0">
                <a:latin typeface="Stanley Regular" panose="02050506080406020003" pitchFamily="18" charset="77"/>
                <a:cs typeface="Palatino Linotype"/>
              </a:rPr>
              <a:t>Director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R&amp;D </a:t>
            </a:r>
            <a:r>
              <a:rPr sz="1300" dirty="0">
                <a:latin typeface="Stanley Regular" panose="02050506080406020003" pitchFamily="18" charset="77"/>
                <a:cs typeface="Palatino Linotype"/>
              </a:rPr>
              <a:t>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SharkNinja,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 maker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household</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appliances.</a:t>
            </a:r>
            <a:endParaRPr sz="1300" dirty="0">
              <a:latin typeface="Stanley Regular" panose="02050506080406020003" pitchFamily="18" charset="77"/>
              <a:cs typeface="Palatino Linotype"/>
            </a:endParaRPr>
          </a:p>
          <a:p>
            <a:pPr>
              <a:lnSpc>
                <a:spcPct val="100000"/>
              </a:lnSpc>
              <a:spcBef>
                <a:spcPts val="45"/>
              </a:spcBef>
            </a:pPr>
            <a:endParaRPr sz="1300" dirty="0">
              <a:latin typeface="Stanley Regular" panose="02050506080406020003" pitchFamily="18" charset="77"/>
              <a:cs typeface="Palatino Linotype"/>
            </a:endParaRPr>
          </a:p>
          <a:p>
            <a:pPr marL="12700" marR="146050">
              <a:lnSpc>
                <a:spcPct val="115399"/>
              </a:lnSpc>
            </a:pPr>
            <a:r>
              <a:rPr sz="1300" dirty="0">
                <a:latin typeface="Stanley Regular" panose="02050506080406020003" pitchFamily="18" charset="77"/>
                <a:cs typeface="Palatino Linotype"/>
              </a:rPr>
              <a:t>In his slides,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Brunner define</a:t>
            </a:r>
            <a:r>
              <a:rPr lang="en-US" sz="1300" dirty="0">
                <a:latin typeface="Stanley Regular" panose="02050506080406020003" pitchFamily="18" charset="77"/>
                <a:cs typeface="Palatino Linotype"/>
              </a:rPr>
              <a:t>d</a:t>
            </a:r>
            <a:r>
              <a:rPr sz="130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 optimal</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approach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to new</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product </a:t>
            </a:r>
            <a:r>
              <a:rPr sz="1300" dirty="0">
                <a:latin typeface="Stanley Regular" panose="02050506080406020003" pitchFamily="18" charset="77"/>
                <a:cs typeface="Palatino Linotype"/>
              </a:rPr>
              <a:t>development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might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look</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like,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some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challenges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opportunities</a:t>
            </a:r>
            <a:r>
              <a:rPr sz="1300" spc="-20" dirty="0">
                <a:latin typeface="Stanley Regular" panose="02050506080406020003" pitchFamily="18" charset="77"/>
                <a:cs typeface="Palatino Linotype"/>
              </a:rPr>
              <a:t> that </a:t>
            </a:r>
            <a:r>
              <a:rPr sz="1300" spc="-10" dirty="0">
                <a:latin typeface="Stanley Regular" panose="02050506080406020003" pitchFamily="18" charset="77"/>
                <a:cs typeface="Palatino Linotype"/>
              </a:rPr>
              <a:t>R&amp;D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teams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companies</a:t>
            </a:r>
            <a:r>
              <a:rPr sz="1300" spc="1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face.</a:t>
            </a:r>
            <a:endParaRPr sz="1300" dirty="0">
              <a:latin typeface="Stanley Regular" panose="02050506080406020003" pitchFamily="18" charset="77"/>
              <a:cs typeface="Palatino Linotype"/>
            </a:endParaRPr>
          </a:p>
        </p:txBody>
      </p:sp>
      <p:grpSp>
        <p:nvGrpSpPr>
          <p:cNvPr id="4" name="object 4"/>
          <p:cNvGrpSpPr/>
          <p:nvPr/>
        </p:nvGrpSpPr>
        <p:grpSpPr>
          <a:xfrm>
            <a:off x="0" y="-4762"/>
            <a:ext cx="9144000" cy="643890"/>
            <a:chOff x="0" y="-4762"/>
            <a:chExt cx="9144000" cy="643890"/>
          </a:xfrm>
        </p:grpSpPr>
        <p:sp>
          <p:nvSpPr>
            <p:cNvPr id="5" name="object 5"/>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6" name="object 6"/>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7" name="object 7"/>
            <p:cNvPicPr/>
            <p:nvPr/>
          </p:nvPicPr>
          <p:blipFill>
            <a:blip r:embed="rId2" cstate="print"/>
            <a:stretch>
              <a:fillRect/>
            </a:stretch>
          </p:blipFill>
          <p:spPr>
            <a:xfrm>
              <a:off x="6812280" y="106679"/>
              <a:ext cx="1929383" cy="527303"/>
            </a:xfrm>
            <a:prstGeom prst="rect">
              <a:avLst/>
            </a:prstGeom>
          </p:spPr>
        </p:pic>
      </p:grpSp>
      <p:sp>
        <p:nvSpPr>
          <p:cNvPr id="8" name="object 8"/>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lang="en-US" sz="1600" b="1" spc="55" dirty="0">
                <a:latin typeface="Stanley Regular" panose="02050506080406020003" pitchFamily="18" charset="77"/>
              </a:rPr>
              <a:t>Chuck Brunner, </a:t>
            </a:r>
            <a:r>
              <a:rPr lang="en-US" sz="1600" b="1" spc="55" dirty="0" err="1">
                <a:latin typeface="Stanley Regular" panose="02050506080406020003" pitchFamily="18" charset="77"/>
              </a:rPr>
              <a:t>Jasperate</a:t>
            </a:r>
            <a:endParaRPr sz="1600" b="1" spc="40" dirty="0">
              <a:latin typeface="Stanley Regular" panose="02050506080406020003" pitchFamily="18" charset="77"/>
            </a:endParaRPr>
          </a:p>
        </p:txBody>
      </p:sp>
      <p:pic>
        <p:nvPicPr>
          <p:cNvPr id="9" name="object 9"/>
          <p:cNvPicPr/>
          <p:nvPr/>
        </p:nvPicPr>
        <p:blipFill>
          <a:blip r:embed="rId3" cstate="print"/>
          <a:stretch>
            <a:fillRect/>
          </a:stretch>
        </p:blipFill>
        <p:spPr>
          <a:xfrm>
            <a:off x="402336" y="737616"/>
            <a:ext cx="1929383" cy="1929383"/>
          </a:xfrm>
          <a:prstGeom prst="rect">
            <a:avLst/>
          </a:prstGeom>
        </p:spPr>
      </p:pic>
      <p:sp>
        <p:nvSpPr>
          <p:cNvPr id="10" name="object 10"/>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50</a:t>
            </a:fld>
            <a:endParaRPr spc="-25" dirty="0">
              <a:latin typeface="Stanley Regular" panose="02050506080406020003" pitchFamily="18" charset="77"/>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08203"/>
            <a:ext cx="7299326" cy="1040797"/>
          </a:xfrm>
          <a:prstGeom prst="rect">
            <a:avLst/>
          </a:prstGeom>
        </p:spPr>
        <p:txBody>
          <a:bodyPr vert="horz" wrap="square" lIns="0" tIns="421131" rIns="0" bIns="0" rtlCol="0">
            <a:spAutoFit/>
          </a:bodyPr>
          <a:lstStyle/>
          <a:p>
            <a:pPr marL="548005">
              <a:lnSpc>
                <a:spcPct val="100000"/>
              </a:lnSpc>
              <a:spcBef>
                <a:spcPts val="100"/>
              </a:spcBef>
            </a:pPr>
            <a:r>
              <a:rPr sz="4000" b="1" dirty="0">
                <a:solidFill>
                  <a:srgbClr val="00B050"/>
                </a:solidFill>
                <a:latin typeface="+mj-lt"/>
                <a:cs typeface="Arial"/>
              </a:rPr>
              <a:t>What</a:t>
            </a:r>
            <a:r>
              <a:rPr sz="4000" b="1" spc="-20" dirty="0">
                <a:solidFill>
                  <a:srgbClr val="00B050"/>
                </a:solidFill>
                <a:latin typeface="+mj-lt"/>
                <a:cs typeface="Arial"/>
              </a:rPr>
              <a:t> </a:t>
            </a:r>
            <a:r>
              <a:rPr sz="4000" b="1" dirty="0">
                <a:solidFill>
                  <a:srgbClr val="00B050"/>
                </a:solidFill>
                <a:latin typeface="+mj-lt"/>
                <a:cs typeface="Arial"/>
              </a:rPr>
              <a:t>does</a:t>
            </a:r>
            <a:r>
              <a:rPr sz="4000" b="1" spc="-20" dirty="0">
                <a:solidFill>
                  <a:srgbClr val="00B050"/>
                </a:solidFill>
                <a:latin typeface="+mj-lt"/>
                <a:cs typeface="Arial"/>
              </a:rPr>
              <a:t> </a:t>
            </a:r>
            <a:r>
              <a:rPr sz="4000" b="1" dirty="0">
                <a:solidFill>
                  <a:srgbClr val="00B050"/>
                </a:solidFill>
                <a:latin typeface="+mj-lt"/>
                <a:cs typeface="Arial"/>
              </a:rPr>
              <a:t>perfect</a:t>
            </a:r>
            <a:r>
              <a:rPr sz="4000" b="1" spc="-20" dirty="0">
                <a:solidFill>
                  <a:srgbClr val="00B050"/>
                </a:solidFill>
                <a:latin typeface="+mj-lt"/>
                <a:cs typeface="Arial"/>
              </a:rPr>
              <a:t> </a:t>
            </a:r>
            <a:r>
              <a:rPr sz="4000" b="1" dirty="0">
                <a:solidFill>
                  <a:srgbClr val="00B050"/>
                </a:solidFill>
                <a:latin typeface="+mj-lt"/>
                <a:cs typeface="Arial"/>
              </a:rPr>
              <a:t>look</a:t>
            </a:r>
            <a:r>
              <a:rPr sz="4000" b="1" spc="-20" dirty="0">
                <a:solidFill>
                  <a:srgbClr val="00B050"/>
                </a:solidFill>
                <a:latin typeface="+mj-lt"/>
                <a:cs typeface="Arial"/>
              </a:rPr>
              <a:t> </a:t>
            </a:r>
            <a:r>
              <a:rPr sz="4000" b="1" spc="-10" dirty="0">
                <a:solidFill>
                  <a:srgbClr val="00B050"/>
                </a:solidFill>
                <a:latin typeface="+mj-lt"/>
                <a:cs typeface="Arial"/>
              </a:rPr>
              <a:t>like?</a:t>
            </a:r>
            <a:endParaRPr sz="4000" b="1" dirty="0">
              <a:solidFill>
                <a:srgbClr val="00B050"/>
              </a:solidFill>
              <a:latin typeface="+mj-lt"/>
              <a:cs typeface="Arial"/>
            </a:endParaRPr>
          </a:p>
        </p:txBody>
      </p:sp>
      <p:sp>
        <p:nvSpPr>
          <p:cNvPr id="3" name="object 3"/>
          <p:cNvSpPr txBox="1"/>
          <p:nvPr/>
        </p:nvSpPr>
        <p:spPr>
          <a:xfrm>
            <a:off x="228600" y="2390667"/>
            <a:ext cx="1905000" cy="538609"/>
          </a:xfrm>
          <a:prstGeom prst="rect">
            <a:avLst/>
          </a:prstGeom>
          <a:solidFill>
            <a:srgbClr val="00B0F0"/>
          </a:solidFill>
        </p:spPr>
        <p:txBody>
          <a:bodyPr vert="horz" wrap="square" lIns="0" tIns="96520" rIns="0" bIns="0" rtlCol="0">
            <a:spAutoFit/>
          </a:bodyPr>
          <a:lstStyle/>
          <a:p>
            <a:pPr marL="633095">
              <a:lnSpc>
                <a:spcPct val="100000"/>
              </a:lnSpc>
              <a:spcBef>
                <a:spcPts val="760"/>
              </a:spcBef>
            </a:pPr>
            <a:r>
              <a:rPr sz="1100" spc="-10" dirty="0">
                <a:latin typeface="Lucida Sans Unicode"/>
                <a:cs typeface="Lucida Sans Unicode"/>
              </a:rPr>
              <a:t>R&amp;D/A</a:t>
            </a:r>
            <a:r>
              <a:rPr lang="en-US" sz="1100" spc="-10" dirty="0">
                <a:latin typeface="Lucida Sans Unicode"/>
                <a:cs typeface="Lucida Sans Unicode"/>
              </a:rPr>
              <a:t>PD</a:t>
            </a:r>
          </a:p>
          <a:p>
            <a:pPr marL="633095">
              <a:lnSpc>
                <a:spcPct val="100000"/>
              </a:lnSpc>
              <a:spcBef>
                <a:spcPts val="760"/>
              </a:spcBef>
            </a:pPr>
            <a:endParaRPr sz="1100" dirty="0">
              <a:latin typeface="Lucida Sans Unicode"/>
              <a:cs typeface="Lucida Sans Unicode"/>
            </a:endParaRPr>
          </a:p>
        </p:txBody>
      </p:sp>
      <p:graphicFrame>
        <p:nvGraphicFramePr>
          <p:cNvPr id="4" name="object 4"/>
          <p:cNvGraphicFramePr>
            <a:graphicFrameLocks noGrp="1"/>
          </p:cNvGraphicFramePr>
          <p:nvPr>
            <p:extLst>
              <p:ext uri="{D42A27DB-BD31-4B8C-83A1-F6EECF244321}">
                <p14:modId xmlns:p14="http://schemas.microsoft.com/office/powerpoint/2010/main" val="1592300892"/>
              </p:ext>
            </p:extLst>
          </p:nvPr>
        </p:nvGraphicFramePr>
        <p:xfrm>
          <a:off x="2133600" y="2395429"/>
          <a:ext cx="6386829" cy="525780"/>
        </p:xfrm>
        <a:graphic>
          <a:graphicData uri="http://schemas.openxmlformats.org/drawingml/2006/table">
            <a:tbl>
              <a:tblPr firstRow="1" bandRow="1">
                <a:tableStyleId>{2D5ABB26-0587-4C30-8999-92F81FD0307C}</a:tableStyleId>
              </a:tblPr>
              <a:tblGrid>
                <a:gridCol w="1787525">
                  <a:extLst>
                    <a:ext uri="{9D8B030D-6E8A-4147-A177-3AD203B41FA5}">
                      <a16:colId xmlns:a16="http://schemas.microsoft.com/office/drawing/2014/main" val="20000"/>
                    </a:ext>
                  </a:extLst>
                </a:gridCol>
                <a:gridCol w="1119505">
                  <a:extLst>
                    <a:ext uri="{9D8B030D-6E8A-4147-A177-3AD203B41FA5}">
                      <a16:colId xmlns:a16="http://schemas.microsoft.com/office/drawing/2014/main" val="20001"/>
                    </a:ext>
                  </a:extLst>
                </a:gridCol>
                <a:gridCol w="1339849">
                  <a:extLst>
                    <a:ext uri="{9D8B030D-6E8A-4147-A177-3AD203B41FA5}">
                      <a16:colId xmlns:a16="http://schemas.microsoft.com/office/drawing/2014/main" val="20002"/>
                    </a:ext>
                  </a:extLst>
                </a:gridCol>
                <a:gridCol w="2139950">
                  <a:extLst>
                    <a:ext uri="{9D8B030D-6E8A-4147-A177-3AD203B41FA5}">
                      <a16:colId xmlns:a16="http://schemas.microsoft.com/office/drawing/2014/main" val="20003"/>
                    </a:ext>
                  </a:extLst>
                </a:gridCol>
              </a:tblGrid>
              <a:tr h="361950">
                <a:tc>
                  <a:txBody>
                    <a:bodyPr/>
                    <a:lstStyle/>
                    <a:p>
                      <a:pPr marL="90805" marR="582930">
                        <a:lnSpc>
                          <a:spcPts val="1300"/>
                        </a:lnSpc>
                        <a:spcBef>
                          <a:spcPts val="135"/>
                        </a:spcBef>
                      </a:pPr>
                      <a:r>
                        <a:rPr sz="1100" dirty="0">
                          <a:latin typeface="Lucida Sans Unicode"/>
                          <a:cs typeface="Lucida Sans Unicode"/>
                        </a:rPr>
                        <a:t>NPD</a:t>
                      </a:r>
                      <a:r>
                        <a:rPr sz="1100" spc="-10" dirty="0">
                          <a:latin typeface="Lucida Sans Unicode"/>
                          <a:cs typeface="Lucida Sans Unicode"/>
                        </a:rPr>
                        <a:t> </a:t>
                      </a:r>
                      <a:r>
                        <a:rPr sz="1100" dirty="0">
                          <a:latin typeface="Lucida Sans Unicode"/>
                          <a:cs typeface="Lucida Sans Unicode"/>
                        </a:rPr>
                        <a:t>Begins</a:t>
                      </a:r>
                      <a:r>
                        <a:rPr sz="1100" spc="-10" dirty="0">
                          <a:latin typeface="Lucida Sans Unicode"/>
                          <a:cs typeface="Lucida Sans Unicode"/>
                        </a:rPr>
                        <a:t> </a:t>
                      </a:r>
                      <a:r>
                        <a:rPr sz="1100" spc="-20" dirty="0">
                          <a:latin typeface="Lucida Sans Unicode"/>
                          <a:cs typeface="Lucida Sans Unicode"/>
                        </a:rPr>
                        <a:t>with </a:t>
                      </a:r>
                      <a:r>
                        <a:rPr sz="1100" dirty="0">
                          <a:latin typeface="Lucida Sans Unicode"/>
                          <a:cs typeface="Lucida Sans Unicode"/>
                        </a:rPr>
                        <a:t>limited</a:t>
                      </a:r>
                      <a:r>
                        <a:rPr sz="1100" spc="-40" dirty="0">
                          <a:latin typeface="Lucida Sans Unicode"/>
                          <a:cs typeface="Lucida Sans Unicode"/>
                        </a:rPr>
                        <a:t> </a:t>
                      </a:r>
                      <a:r>
                        <a:rPr sz="1100" spc="-20" dirty="0">
                          <a:latin typeface="Lucida Sans Unicode"/>
                          <a:cs typeface="Lucida Sans Unicode"/>
                        </a:rPr>
                        <a:t>risk</a:t>
                      </a:r>
                      <a:endParaRPr lang="en-US" sz="1100" spc="-20" dirty="0">
                        <a:latin typeface="Lucida Sans Unicode"/>
                        <a:cs typeface="Lucida Sans Unicode"/>
                      </a:endParaRPr>
                    </a:p>
                    <a:p>
                      <a:pPr marL="90805" marR="582930">
                        <a:lnSpc>
                          <a:spcPts val="1300"/>
                        </a:lnSpc>
                        <a:spcBef>
                          <a:spcPts val="135"/>
                        </a:spcBef>
                      </a:pPr>
                      <a:endParaRPr sz="1100" dirty="0">
                        <a:latin typeface="Lucida Sans Unicode"/>
                        <a:cs typeface="Lucida Sans Unicode"/>
                      </a:endParaRPr>
                    </a:p>
                  </a:txBody>
                  <a:tcPr marL="0" marR="0" marT="17145" marB="0">
                    <a:solidFill>
                      <a:srgbClr val="C5DAC7"/>
                    </a:solidFill>
                  </a:tcPr>
                </a:tc>
                <a:tc>
                  <a:txBody>
                    <a:bodyPr/>
                    <a:lstStyle/>
                    <a:p>
                      <a:pPr marL="90805" marR="299720">
                        <a:lnSpc>
                          <a:spcPts val="1300"/>
                        </a:lnSpc>
                        <a:spcBef>
                          <a:spcPts val="150"/>
                        </a:spcBef>
                      </a:pPr>
                      <a:r>
                        <a:rPr sz="1100" spc="-80" dirty="0">
                          <a:latin typeface="Lucida Sans Unicode"/>
                          <a:cs typeface="Lucida Sans Unicode"/>
                        </a:rPr>
                        <a:t>Pre-</a:t>
                      </a:r>
                      <a:r>
                        <a:rPr sz="1100" spc="-20" dirty="0">
                          <a:latin typeface="Lucida Sans Unicode"/>
                          <a:cs typeface="Lucida Sans Unicode"/>
                        </a:rPr>
                        <a:t>tool </a:t>
                      </a:r>
                      <a:r>
                        <a:rPr sz="1100" spc="-10" dirty="0">
                          <a:latin typeface="Lucida Sans Unicode"/>
                          <a:cs typeface="Lucida Sans Unicode"/>
                        </a:rPr>
                        <a:t>Prototypes</a:t>
                      </a:r>
                      <a:endParaRPr sz="1100">
                        <a:latin typeface="Lucida Sans Unicode"/>
                        <a:cs typeface="Lucida Sans Unicode"/>
                      </a:endParaRPr>
                    </a:p>
                  </a:txBody>
                  <a:tcPr marL="0" marR="0" marT="19050" marB="0">
                    <a:solidFill>
                      <a:srgbClr val="92D050"/>
                    </a:solidFill>
                  </a:tcPr>
                </a:tc>
                <a:tc>
                  <a:txBody>
                    <a:bodyPr/>
                    <a:lstStyle/>
                    <a:p>
                      <a:pPr algn="ctr">
                        <a:lnSpc>
                          <a:spcPct val="100000"/>
                        </a:lnSpc>
                        <a:spcBef>
                          <a:spcPts val="775"/>
                        </a:spcBef>
                      </a:pPr>
                      <a:r>
                        <a:rPr sz="1100" spc="-25" dirty="0">
                          <a:latin typeface="Lucida Sans Unicode"/>
                          <a:cs typeface="Lucida Sans Unicode"/>
                        </a:rPr>
                        <a:t>EBs</a:t>
                      </a:r>
                      <a:endParaRPr sz="1100">
                        <a:latin typeface="Lucida Sans Unicode"/>
                        <a:cs typeface="Lucida Sans Unicode"/>
                      </a:endParaRPr>
                    </a:p>
                  </a:txBody>
                  <a:tcPr marL="0" marR="0" marT="98425" marB="0">
                    <a:solidFill>
                      <a:srgbClr val="C5DAC7"/>
                    </a:solidFill>
                  </a:tcPr>
                </a:tc>
                <a:tc>
                  <a:txBody>
                    <a:bodyPr/>
                    <a:lstStyle/>
                    <a:p>
                      <a:pPr marL="387350">
                        <a:lnSpc>
                          <a:spcPct val="100000"/>
                        </a:lnSpc>
                        <a:spcBef>
                          <a:spcPts val="775"/>
                        </a:spcBef>
                        <a:tabLst>
                          <a:tab pos="1505585" algn="l"/>
                        </a:tabLst>
                      </a:pPr>
                      <a:r>
                        <a:rPr sz="1100" spc="-10" dirty="0">
                          <a:latin typeface="Lucida Sans Unicode"/>
                          <a:cs typeface="Lucida Sans Unicode"/>
                        </a:rPr>
                        <a:t>Pilot</a:t>
                      </a:r>
                      <a:r>
                        <a:rPr sz="1100" dirty="0">
                          <a:latin typeface="Lucida Sans Unicode"/>
                          <a:cs typeface="Lucida Sans Unicode"/>
                        </a:rPr>
                        <a:t>	</a:t>
                      </a:r>
                      <a:r>
                        <a:rPr sz="1100" spc="-25" dirty="0">
                          <a:latin typeface="Lucida Sans Unicode"/>
                          <a:cs typeface="Lucida Sans Unicode"/>
                        </a:rPr>
                        <a:t>MP</a:t>
                      </a:r>
                      <a:endParaRPr sz="1100" dirty="0">
                        <a:latin typeface="Lucida Sans Unicode"/>
                        <a:cs typeface="Lucida Sans Unicode"/>
                      </a:endParaRPr>
                    </a:p>
                  </a:txBody>
                  <a:tcPr marL="0" marR="0" marT="98425" marB="0">
                    <a:solidFill>
                      <a:srgbClr val="00B0F0"/>
                    </a:solidFill>
                  </a:tcPr>
                </a:tc>
                <a:extLst>
                  <a:ext uri="{0D108BD9-81ED-4DB2-BD59-A6C34878D82A}">
                    <a16:rowId xmlns:a16="http://schemas.microsoft.com/office/drawing/2014/main" val="10000"/>
                  </a:ext>
                </a:extLst>
              </a:tr>
            </a:tbl>
          </a:graphicData>
        </a:graphic>
      </p:graphicFrame>
      <p:sp>
        <p:nvSpPr>
          <p:cNvPr id="5" name="object 5"/>
          <p:cNvSpPr/>
          <p:nvPr/>
        </p:nvSpPr>
        <p:spPr>
          <a:xfrm>
            <a:off x="2327846" y="2921209"/>
            <a:ext cx="1330960" cy="661035"/>
          </a:xfrm>
          <a:custGeom>
            <a:avLst/>
            <a:gdLst/>
            <a:ahLst/>
            <a:cxnLst/>
            <a:rect l="l" t="t" r="r" b="b"/>
            <a:pathLst>
              <a:path w="1330960" h="661035">
                <a:moveTo>
                  <a:pt x="1330394" y="660536"/>
                </a:moveTo>
                <a:lnTo>
                  <a:pt x="879538" y="660536"/>
                </a:lnTo>
                <a:lnTo>
                  <a:pt x="0" y="0"/>
                </a:lnTo>
              </a:path>
            </a:pathLst>
          </a:custGeom>
          <a:ln w="25400">
            <a:solidFill>
              <a:srgbClr val="537656"/>
            </a:solidFill>
          </a:ln>
        </p:spPr>
        <p:txBody>
          <a:bodyPr wrap="square" lIns="0" tIns="0" rIns="0" bIns="0" rtlCol="0"/>
          <a:lstStyle/>
          <a:p>
            <a:endParaRPr/>
          </a:p>
        </p:txBody>
      </p:sp>
      <p:sp>
        <p:nvSpPr>
          <p:cNvPr id="6" name="object 6"/>
          <p:cNvSpPr txBox="1"/>
          <p:nvPr/>
        </p:nvSpPr>
        <p:spPr>
          <a:xfrm>
            <a:off x="3649662" y="3360331"/>
            <a:ext cx="3429000" cy="1028700"/>
          </a:xfrm>
          <a:prstGeom prst="rect">
            <a:avLst/>
          </a:prstGeom>
          <a:solidFill>
            <a:srgbClr val="F7B41F"/>
          </a:solidFill>
          <a:ln w="25400">
            <a:solidFill>
              <a:srgbClr val="537656"/>
            </a:solidFill>
          </a:ln>
        </p:spPr>
        <p:txBody>
          <a:bodyPr vert="horz" wrap="square" lIns="0" tIns="158115" rIns="0" bIns="0" rtlCol="0">
            <a:spAutoFit/>
          </a:bodyPr>
          <a:lstStyle/>
          <a:p>
            <a:pPr marL="90805" marR="454659" algn="just">
              <a:lnSpc>
                <a:spcPts val="1900"/>
              </a:lnSpc>
              <a:spcBef>
                <a:spcPts val="1245"/>
              </a:spcBef>
            </a:pPr>
            <a:r>
              <a:rPr sz="1600" dirty="0">
                <a:latin typeface="Lucida Sans Unicode"/>
                <a:cs typeface="Lucida Sans Unicode"/>
              </a:rPr>
              <a:t>Have</a:t>
            </a:r>
            <a:r>
              <a:rPr sz="1600" spc="-15" dirty="0">
                <a:latin typeface="Lucida Sans Unicode"/>
                <a:cs typeface="Lucida Sans Unicode"/>
              </a:rPr>
              <a:t> </a:t>
            </a:r>
            <a:r>
              <a:rPr sz="1600" dirty="0">
                <a:latin typeface="Lucida Sans Unicode"/>
                <a:cs typeface="Lucida Sans Unicode"/>
              </a:rPr>
              <a:t>verified</a:t>
            </a:r>
            <a:r>
              <a:rPr sz="1600" spc="-5" dirty="0">
                <a:latin typeface="Lucida Sans Unicode"/>
                <a:cs typeface="Lucida Sans Unicode"/>
              </a:rPr>
              <a:t> </a:t>
            </a:r>
            <a:r>
              <a:rPr sz="1600" dirty="0">
                <a:latin typeface="Lucida Sans Unicode"/>
                <a:cs typeface="Lucida Sans Unicode"/>
              </a:rPr>
              <a:t>technology</a:t>
            </a:r>
            <a:r>
              <a:rPr sz="1600" spc="-10" dirty="0">
                <a:latin typeface="Lucida Sans Unicode"/>
                <a:cs typeface="Lucida Sans Unicode"/>
              </a:rPr>
              <a:t> </a:t>
            </a:r>
            <a:r>
              <a:rPr sz="1600" spc="-25" dirty="0">
                <a:latin typeface="Lucida Sans Unicode"/>
                <a:cs typeface="Lucida Sans Unicode"/>
              </a:rPr>
              <a:t>and </a:t>
            </a:r>
            <a:r>
              <a:rPr sz="1600" dirty="0">
                <a:latin typeface="Lucida Sans Unicode"/>
                <a:cs typeface="Lucida Sans Unicode"/>
              </a:rPr>
              <a:t>architecture</a:t>
            </a:r>
            <a:r>
              <a:rPr sz="1600" spc="-25" dirty="0">
                <a:latin typeface="Lucida Sans Unicode"/>
                <a:cs typeface="Lucida Sans Unicode"/>
              </a:rPr>
              <a:t> </a:t>
            </a:r>
            <a:r>
              <a:rPr sz="1600" dirty="0">
                <a:latin typeface="Lucida Sans Unicode"/>
                <a:cs typeface="Lucida Sans Unicode"/>
              </a:rPr>
              <a:t>that</a:t>
            </a:r>
            <a:r>
              <a:rPr sz="1600" spc="-20" dirty="0">
                <a:latin typeface="Lucida Sans Unicode"/>
                <a:cs typeface="Lucida Sans Unicode"/>
              </a:rPr>
              <a:t> </a:t>
            </a:r>
            <a:r>
              <a:rPr sz="1600" dirty="0">
                <a:latin typeface="Lucida Sans Unicode"/>
                <a:cs typeface="Lucida Sans Unicode"/>
              </a:rPr>
              <a:t>delivers</a:t>
            </a:r>
            <a:r>
              <a:rPr sz="1600" spc="-20" dirty="0">
                <a:latin typeface="Lucida Sans Unicode"/>
                <a:cs typeface="Lucida Sans Unicode"/>
              </a:rPr>
              <a:t> </a:t>
            </a:r>
            <a:r>
              <a:rPr sz="1600" spc="-25" dirty="0">
                <a:latin typeface="Lucida Sans Unicode"/>
                <a:cs typeface="Lucida Sans Unicode"/>
              </a:rPr>
              <a:t>the </a:t>
            </a:r>
            <a:r>
              <a:rPr sz="1600" dirty="0">
                <a:latin typeface="Lucida Sans Unicode"/>
                <a:cs typeface="Lucida Sans Unicode"/>
              </a:rPr>
              <a:t>right</a:t>
            </a:r>
            <a:r>
              <a:rPr sz="1600" spc="-5" dirty="0">
                <a:latin typeface="Lucida Sans Unicode"/>
                <a:cs typeface="Lucida Sans Unicode"/>
              </a:rPr>
              <a:t> </a:t>
            </a:r>
            <a:r>
              <a:rPr sz="1600" dirty="0">
                <a:latin typeface="Lucida Sans Unicode"/>
                <a:cs typeface="Lucida Sans Unicode"/>
              </a:rPr>
              <a:t>solution</a:t>
            </a:r>
            <a:r>
              <a:rPr sz="1600" spc="-5" dirty="0">
                <a:latin typeface="Lucida Sans Unicode"/>
                <a:cs typeface="Lucida Sans Unicode"/>
              </a:rPr>
              <a:t> </a:t>
            </a:r>
            <a:r>
              <a:rPr sz="1600" dirty="0">
                <a:latin typeface="Lucida Sans Unicode"/>
                <a:cs typeface="Lucida Sans Unicode"/>
              </a:rPr>
              <a:t>at NPD </a:t>
            </a:r>
            <a:r>
              <a:rPr sz="1600" spc="-10" dirty="0">
                <a:latin typeface="Lucida Sans Unicode"/>
                <a:cs typeface="Lucida Sans Unicode"/>
              </a:rPr>
              <a:t>kickoff.</a:t>
            </a:r>
            <a:endParaRPr sz="1600">
              <a:latin typeface="Lucida Sans Unicode"/>
              <a:cs typeface="Lucida Sans Unicode"/>
            </a:endParaRPr>
          </a:p>
        </p:txBody>
      </p:sp>
      <p:sp>
        <p:nvSpPr>
          <p:cNvPr id="7" name="object 7"/>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51</a:t>
            </a:fld>
            <a:endParaRPr spc="-25" dirty="0">
              <a:latin typeface="Stanley Regular" panose="02050506080406020003" pitchFamily="18" charset="77"/>
            </a:endParaRPr>
          </a:p>
        </p:txBody>
      </p:sp>
      <p:sp>
        <p:nvSpPr>
          <p:cNvPr id="8" name="TextBox 7">
            <a:extLst>
              <a:ext uri="{FF2B5EF4-FFF2-40B4-BE49-F238E27FC236}">
                <a16:creationId xmlns:a16="http://schemas.microsoft.com/office/drawing/2014/main" id="{58EB8E13-707A-AA88-EF28-30B7BFA88DD7}"/>
              </a:ext>
            </a:extLst>
          </p:cNvPr>
          <p:cNvSpPr txBox="1"/>
          <p:nvPr/>
        </p:nvSpPr>
        <p:spPr>
          <a:xfrm>
            <a:off x="381000" y="3582244"/>
            <a:ext cx="2514600" cy="900246"/>
          </a:xfrm>
          <a:prstGeom prst="rect">
            <a:avLst/>
          </a:prstGeom>
          <a:noFill/>
        </p:spPr>
        <p:txBody>
          <a:bodyPr wrap="square" rtlCol="0">
            <a:spAutoFit/>
          </a:bodyPr>
          <a:lstStyle/>
          <a:p>
            <a:r>
              <a:rPr lang="en-US" sz="1050" dirty="0">
                <a:latin typeface="+mn-lt"/>
              </a:rPr>
              <a:t>APD = Advanced Product Development</a:t>
            </a:r>
          </a:p>
          <a:p>
            <a:r>
              <a:rPr lang="en-US" sz="1050" dirty="0">
                <a:latin typeface="+mn-lt"/>
              </a:rPr>
              <a:t>NPD = New Product Development</a:t>
            </a:r>
          </a:p>
          <a:p>
            <a:r>
              <a:rPr lang="en-US" sz="1050" dirty="0">
                <a:latin typeface="+mn-lt"/>
              </a:rPr>
              <a:t>EB = Engineering Build</a:t>
            </a:r>
          </a:p>
          <a:p>
            <a:r>
              <a:rPr lang="en-US" sz="1050" dirty="0">
                <a:latin typeface="+mn-lt"/>
              </a:rPr>
              <a:t>MP = Minimum Viable Product</a:t>
            </a:r>
          </a:p>
          <a:p>
            <a:endParaRPr lang="en-US" sz="1050" dirty="0">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866846" y="1809999"/>
            <a:ext cx="4154804" cy="1948180"/>
            <a:chOff x="868680" y="2072639"/>
            <a:chExt cx="4154804" cy="1948180"/>
          </a:xfrm>
        </p:grpSpPr>
        <p:pic>
          <p:nvPicPr>
            <p:cNvPr id="4" name="object 4"/>
            <p:cNvPicPr/>
            <p:nvPr/>
          </p:nvPicPr>
          <p:blipFill>
            <a:blip r:embed="rId2" cstate="print"/>
            <a:stretch>
              <a:fillRect/>
            </a:stretch>
          </p:blipFill>
          <p:spPr>
            <a:xfrm>
              <a:off x="868680" y="3380231"/>
              <a:ext cx="4154424" cy="640080"/>
            </a:xfrm>
            <a:prstGeom prst="rect">
              <a:avLst/>
            </a:prstGeom>
          </p:spPr>
        </p:pic>
        <p:pic>
          <p:nvPicPr>
            <p:cNvPr id="5" name="object 5"/>
            <p:cNvPicPr/>
            <p:nvPr/>
          </p:nvPicPr>
          <p:blipFill>
            <a:blip r:embed="rId3" cstate="print"/>
            <a:stretch>
              <a:fillRect/>
            </a:stretch>
          </p:blipFill>
          <p:spPr>
            <a:xfrm>
              <a:off x="914459" y="3406443"/>
              <a:ext cx="4061400" cy="549000"/>
            </a:xfrm>
            <a:prstGeom prst="rect">
              <a:avLst/>
            </a:prstGeom>
          </p:spPr>
        </p:pic>
        <p:sp>
          <p:nvSpPr>
            <p:cNvPr id="6" name="object 6"/>
            <p:cNvSpPr/>
            <p:nvPr/>
          </p:nvSpPr>
          <p:spPr>
            <a:xfrm>
              <a:off x="914459" y="3406444"/>
              <a:ext cx="4061460" cy="549275"/>
            </a:xfrm>
            <a:custGeom>
              <a:avLst/>
              <a:gdLst/>
              <a:ahLst/>
              <a:cxnLst/>
              <a:rect l="l" t="t" r="r" b="b"/>
              <a:pathLst>
                <a:path w="4061460" h="549275">
                  <a:moveTo>
                    <a:pt x="4061400" y="0"/>
                  </a:moveTo>
                  <a:lnTo>
                    <a:pt x="4061400" y="425923"/>
                  </a:lnTo>
                  <a:lnTo>
                    <a:pt x="4051728" y="473830"/>
                  </a:lnTo>
                  <a:lnTo>
                    <a:pt x="4025351" y="512951"/>
                  </a:lnTo>
                  <a:lnTo>
                    <a:pt x="3986230" y="539328"/>
                  </a:lnTo>
                  <a:lnTo>
                    <a:pt x="3938323" y="549000"/>
                  </a:lnTo>
                  <a:lnTo>
                    <a:pt x="170975" y="549000"/>
                  </a:lnTo>
                  <a:lnTo>
                    <a:pt x="123067" y="539328"/>
                  </a:lnTo>
                  <a:lnTo>
                    <a:pt x="83946" y="512951"/>
                  </a:lnTo>
                  <a:lnTo>
                    <a:pt x="57569" y="473830"/>
                  </a:lnTo>
                  <a:lnTo>
                    <a:pt x="47898" y="425923"/>
                  </a:lnTo>
                  <a:lnTo>
                    <a:pt x="47898" y="274500"/>
                  </a:lnTo>
                  <a:lnTo>
                    <a:pt x="0" y="274500"/>
                  </a:lnTo>
                  <a:lnTo>
                    <a:pt x="95072" y="141607"/>
                  </a:lnTo>
                  <a:lnTo>
                    <a:pt x="190140" y="274500"/>
                  </a:lnTo>
                  <a:lnTo>
                    <a:pt x="142242" y="274500"/>
                  </a:lnTo>
                  <a:lnTo>
                    <a:pt x="142242" y="425923"/>
                  </a:lnTo>
                  <a:lnTo>
                    <a:pt x="170975" y="454655"/>
                  </a:lnTo>
                  <a:lnTo>
                    <a:pt x="3938323" y="454660"/>
                  </a:lnTo>
                  <a:lnTo>
                    <a:pt x="3949507" y="452402"/>
                  </a:lnTo>
                  <a:lnTo>
                    <a:pt x="3958640" y="446244"/>
                  </a:lnTo>
                  <a:lnTo>
                    <a:pt x="3964798" y="437111"/>
                  </a:lnTo>
                  <a:lnTo>
                    <a:pt x="3967056" y="425927"/>
                  </a:lnTo>
                  <a:lnTo>
                    <a:pt x="3967060" y="0"/>
                  </a:lnTo>
                  <a:lnTo>
                    <a:pt x="4061400" y="0"/>
                  </a:lnTo>
                  <a:close/>
                </a:path>
              </a:pathLst>
            </a:custGeom>
            <a:ln w="9525">
              <a:solidFill>
                <a:srgbClr val="6DA071"/>
              </a:solidFill>
            </a:ln>
          </p:spPr>
          <p:txBody>
            <a:bodyPr wrap="square" lIns="0" tIns="0" rIns="0" bIns="0" rtlCol="0"/>
            <a:lstStyle/>
            <a:p>
              <a:endParaRPr/>
            </a:p>
          </p:txBody>
        </p:sp>
        <p:pic>
          <p:nvPicPr>
            <p:cNvPr id="7" name="object 7"/>
            <p:cNvPicPr/>
            <p:nvPr/>
          </p:nvPicPr>
          <p:blipFill>
            <a:blip r:embed="rId4" cstate="print"/>
            <a:stretch>
              <a:fillRect/>
            </a:stretch>
          </p:blipFill>
          <p:spPr>
            <a:xfrm>
              <a:off x="2776728" y="2072639"/>
              <a:ext cx="542544" cy="1511808"/>
            </a:xfrm>
            <a:prstGeom prst="rect">
              <a:avLst/>
            </a:prstGeom>
          </p:spPr>
        </p:pic>
        <p:pic>
          <p:nvPicPr>
            <p:cNvPr id="8" name="object 8"/>
            <p:cNvPicPr/>
            <p:nvPr/>
          </p:nvPicPr>
          <p:blipFill>
            <a:blip r:embed="rId5" cstate="print"/>
            <a:stretch>
              <a:fillRect/>
            </a:stretch>
          </p:blipFill>
          <p:spPr>
            <a:xfrm>
              <a:off x="2819399" y="2092021"/>
              <a:ext cx="457200" cy="1428750"/>
            </a:xfrm>
            <a:prstGeom prst="rect">
              <a:avLst/>
            </a:prstGeom>
          </p:spPr>
        </p:pic>
      </p:grpSp>
      <p:sp>
        <p:nvSpPr>
          <p:cNvPr id="9" name="object 9"/>
          <p:cNvSpPr txBox="1"/>
          <p:nvPr/>
        </p:nvSpPr>
        <p:spPr>
          <a:xfrm>
            <a:off x="2934523" y="2576264"/>
            <a:ext cx="234950" cy="460375"/>
          </a:xfrm>
          <a:prstGeom prst="rect">
            <a:avLst/>
          </a:prstGeom>
        </p:spPr>
        <p:txBody>
          <a:bodyPr vert="vert270" wrap="square" lIns="0" tIns="6350" rIns="0" bIns="0" rtlCol="0">
            <a:spAutoFit/>
          </a:bodyPr>
          <a:lstStyle/>
          <a:p>
            <a:pPr marL="12700">
              <a:lnSpc>
                <a:spcPct val="100000"/>
              </a:lnSpc>
              <a:spcBef>
                <a:spcPts val="50"/>
              </a:spcBef>
            </a:pPr>
            <a:r>
              <a:rPr sz="1400" spc="-10" dirty="0">
                <a:solidFill>
                  <a:srgbClr val="FFFFFF"/>
                </a:solidFill>
                <a:latin typeface="Lucida Sans Unicode"/>
                <a:cs typeface="Lucida Sans Unicode"/>
              </a:rPr>
              <a:t>Filter</a:t>
            </a:r>
            <a:endParaRPr sz="1400">
              <a:latin typeface="Lucida Sans Unicode"/>
              <a:cs typeface="Lucida Sans Unicode"/>
            </a:endParaRPr>
          </a:p>
        </p:txBody>
      </p:sp>
      <p:grpSp>
        <p:nvGrpSpPr>
          <p:cNvPr id="10" name="object 10"/>
          <p:cNvGrpSpPr/>
          <p:nvPr/>
        </p:nvGrpSpPr>
        <p:grpSpPr>
          <a:xfrm>
            <a:off x="3310128" y="2188464"/>
            <a:ext cx="619125" cy="1283335"/>
            <a:chOff x="3310128" y="2188464"/>
            <a:chExt cx="619125" cy="1283335"/>
          </a:xfrm>
        </p:grpSpPr>
        <p:pic>
          <p:nvPicPr>
            <p:cNvPr id="11" name="object 11"/>
            <p:cNvPicPr/>
            <p:nvPr/>
          </p:nvPicPr>
          <p:blipFill>
            <a:blip r:embed="rId6" cstate="print"/>
            <a:stretch>
              <a:fillRect/>
            </a:stretch>
          </p:blipFill>
          <p:spPr>
            <a:xfrm>
              <a:off x="3310128" y="2188464"/>
              <a:ext cx="618744" cy="1283208"/>
            </a:xfrm>
            <a:prstGeom prst="rect">
              <a:avLst/>
            </a:prstGeom>
          </p:spPr>
        </p:pic>
        <p:pic>
          <p:nvPicPr>
            <p:cNvPr id="12" name="object 12"/>
            <p:cNvPicPr/>
            <p:nvPr/>
          </p:nvPicPr>
          <p:blipFill>
            <a:blip r:embed="rId7" cstate="print"/>
            <a:stretch>
              <a:fillRect/>
            </a:stretch>
          </p:blipFill>
          <p:spPr>
            <a:xfrm>
              <a:off x="3416808" y="2276856"/>
              <a:ext cx="460248" cy="1106424"/>
            </a:xfrm>
            <a:prstGeom prst="rect">
              <a:avLst/>
            </a:prstGeom>
          </p:spPr>
        </p:pic>
        <p:sp>
          <p:nvSpPr>
            <p:cNvPr id="13" name="object 13"/>
            <p:cNvSpPr/>
            <p:nvPr/>
          </p:nvSpPr>
          <p:spPr>
            <a:xfrm>
              <a:off x="3352800" y="2206321"/>
              <a:ext cx="533400" cy="1200150"/>
            </a:xfrm>
            <a:custGeom>
              <a:avLst/>
              <a:gdLst/>
              <a:ahLst/>
              <a:cxnLst/>
              <a:rect l="l" t="t" r="r" b="b"/>
              <a:pathLst>
                <a:path w="533400" h="1200150">
                  <a:moveTo>
                    <a:pt x="533400" y="0"/>
                  </a:moveTo>
                  <a:lnTo>
                    <a:pt x="0" y="0"/>
                  </a:lnTo>
                  <a:lnTo>
                    <a:pt x="0" y="1200150"/>
                  </a:lnTo>
                  <a:lnTo>
                    <a:pt x="533400" y="1200150"/>
                  </a:lnTo>
                  <a:lnTo>
                    <a:pt x="533400" y="0"/>
                  </a:lnTo>
                  <a:close/>
                </a:path>
              </a:pathLst>
            </a:custGeom>
            <a:solidFill>
              <a:srgbClr val="0070C0"/>
            </a:solidFill>
          </p:spPr>
          <p:txBody>
            <a:bodyPr wrap="square" lIns="0" tIns="0" rIns="0" bIns="0" rtlCol="0"/>
            <a:lstStyle/>
            <a:p>
              <a:endParaRPr/>
            </a:p>
          </p:txBody>
        </p:sp>
      </p:grpSp>
      <p:sp>
        <p:nvSpPr>
          <p:cNvPr id="14" name="object 14"/>
          <p:cNvSpPr txBox="1"/>
          <p:nvPr/>
        </p:nvSpPr>
        <p:spPr>
          <a:xfrm>
            <a:off x="3506023" y="2387609"/>
            <a:ext cx="234950" cy="835025"/>
          </a:xfrm>
          <a:prstGeom prst="rect">
            <a:avLst/>
          </a:prstGeom>
        </p:spPr>
        <p:txBody>
          <a:bodyPr vert="vert270" wrap="square" lIns="0" tIns="6350" rIns="0" bIns="0" rtlCol="0">
            <a:spAutoFit/>
          </a:bodyPr>
          <a:lstStyle/>
          <a:p>
            <a:pPr marL="12700">
              <a:lnSpc>
                <a:spcPct val="100000"/>
              </a:lnSpc>
              <a:spcBef>
                <a:spcPts val="50"/>
              </a:spcBef>
            </a:pPr>
            <a:r>
              <a:rPr sz="1400" spc="-10" dirty="0">
                <a:solidFill>
                  <a:srgbClr val="FFFFFF"/>
                </a:solidFill>
                <a:latin typeface="Lucida Sans Unicode"/>
                <a:cs typeface="Lucida Sans Unicode"/>
              </a:rPr>
              <a:t>Roadmap</a:t>
            </a:r>
            <a:endParaRPr sz="1400">
              <a:latin typeface="Lucida Sans Unicode"/>
              <a:cs typeface="Lucida Sans Unicode"/>
            </a:endParaRPr>
          </a:p>
        </p:txBody>
      </p:sp>
      <p:grpSp>
        <p:nvGrpSpPr>
          <p:cNvPr id="15" name="object 15"/>
          <p:cNvGrpSpPr/>
          <p:nvPr/>
        </p:nvGrpSpPr>
        <p:grpSpPr>
          <a:xfrm>
            <a:off x="1938527" y="1959864"/>
            <a:ext cx="847725" cy="1740535"/>
            <a:chOff x="1938527" y="1959864"/>
            <a:chExt cx="847725" cy="1740535"/>
          </a:xfrm>
        </p:grpSpPr>
        <p:pic>
          <p:nvPicPr>
            <p:cNvPr id="16" name="object 16"/>
            <p:cNvPicPr/>
            <p:nvPr/>
          </p:nvPicPr>
          <p:blipFill>
            <a:blip r:embed="rId8" cstate="print"/>
            <a:stretch>
              <a:fillRect/>
            </a:stretch>
          </p:blipFill>
          <p:spPr>
            <a:xfrm>
              <a:off x="1938527" y="1959864"/>
              <a:ext cx="847344" cy="1740408"/>
            </a:xfrm>
            <a:prstGeom prst="rect">
              <a:avLst/>
            </a:prstGeom>
          </p:spPr>
        </p:pic>
        <p:pic>
          <p:nvPicPr>
            <p:cNvPr id="17" name="object 17"/>
            <p:cNvPicPr/>
            <p:nvPr/>
          </p:nvPicPr>
          <p:blipFill>
            <a:blip r:embed="rId9" cstate="print"/>
            <a:stretch>
              <a:fillRect/>
            </a:stretch>
          </p:blipFill>
          <p:spPr>
            <a:xfrm>
              <a:off x="1981199" y="1977721"/>
              <a:ext cx="762000" cy="1657350"/>
            </a:xfrm>
            <a:prstGeom prst="rect">
              <a:avLst/>
            </a:prstGeom>
          </p:spPr>
        </p:pic>
      </p:grpSp>
      <p:sp>
        <p:nvSpPr>
          <p:cNvPr id="18" name="object 18"/>
          <p:cNvSpPr txBox="1"/>
          <p:nvPr/>
        </p:nvSpPr>
        <p:spPr>
          <a:xfrm>
            <a:off x="2142043" y="2287785"/>
            <a:ext cx="438150" cy="1035050"/>
          </a:xfrm>
          <a:prstGeom prst="rect">
            <a:avLst/>
          </a:prstGeom>
        </p:spPr>
        <p:txBody>
          <a:bodyPr vert="vert270" wrap="square" lIns="0" tIns="21590" rIns="0" bIns="0" rtlCol="0">
            <a:spAutoFit/>
          </a:bodyPr>
          <a:lstStyle/>
          <a:p>
            <a:pPr marL="12700" marR="5080" indent="103505">
              <a:lnSpc>
                <a:spcPts val="1600"/>
              </a:lnSpc>
              <a:spcBef>
                <a:spcPts val="170"/>
              </a:spcBef>
            </a:pPr>
            <a:r>
              <a:rPr sz="1400" spc="-10" dirty="0">
                <a:solidFill>
                  <a:srgbClr val="FFFFFF"/>
                </a:solidFill>
                <a:latin typeface="Lucida Sans Unicode"/>
                <a:cs typeface="Lucida Sans Unicode"/>
              </a:rPr>
              <a:t>Concepts Possibilities</a:t>
            </a:r>
            <a:endParaRPr sz="1400">
              <a:latin typeface="Lucida Sans Unicode"/>
              <a:cs typeface="Lucida Sans Unicode"/>
            </a:endParaRPr>
          </a:p>
        </p:txBody>
      </p:sp>
      <p:grpSp>
        <p:nvGrpSpPr>
          <p:cNvPr id="19" name="object 19"/>
          <p:cNvGrpSpPr/>
          <p:nvPr/>
        </p:nvGrpSpPr>
        <p:grpSpPr>
          <a:xfrm>
            <a:off x="566927" y="2063495"/>
            <a:ext cx="1274445" cy="347980"/>
            <a:chOff x="566927" y="2063495"/>
            <a:chExt cx="1274445" cy="347980"/>
          </a:xfrm>
        </p:grpSpPr>
        <p:pic>
          <p:nvPicPr>
            <p:cNvPr id="20" name="object 20"/>
            <p:cNvPicPr/>
            <p:nvPr/>
          </p:nvPicPr>
          <p:blipFill>
            <a:blip r:embed="rId10" cstate="print"/>
            <a:stretch>
              <a:fillRect/>
            </a:stretch>
          </p:blipFill>
          <p:spPr>
            <a:xfrm>
              <a:off x="566927" y="2072639"/>
              <a:ext cx="1274063" cy="289560"/>
            </a:xfrm>
            <a:prstGeom prst="rect">
              <a:avLst/>
            </a:prstGeom>
          </p:spPr>
        </p:pic>
        <p:pic>
          <p:nvPicPr>
            <p:cNvPr id="21" name="object 21"/>
            <p:cNvPicPr/>
            <p:nvPr/>
          </p:nvPicPr>
          <p:blipFill>
            <a:blip r:embed="rId11" cstate="print"/>
            <a:stretch>
              <a:fillRect/>
            </a:stretch>
          </p:blipFill>
          <p:spPr>
            <a:xfrm>
              <a:off x="896111" y="2063495"/>
              <a:ext cx="615695" cy="347471"/>
            </a:xfrm>
            <a:prstGeom prst="rect">
              <a:avLst/>
            </a:prstGeom>
          </p:spPr>
        </p:pic>
        <p:pic>
          <p:nvPicPr>
            <p:cNvPr id="22" name="object 22"/>
            <p:cNvPicPr/>
            <p:nvPr/>
          </p:nvPicPr>
          <p:blipFill>
            <a:blip r:embed="rId12" cstate="print"/>
            <a:stretch>
              <a:fillRect/>
            </a:stretch>
          </p:blipFill>
          <p:spPr>
            <a:xfrm>
              <a:off x="609599" y="2092021"/>
              <a:ext cx="1188600" cy="205651"/>
            </a:xfrm>
            <a:prstGeom prst="rect">
              <a:avLst/>
            </a:prstGeom>
          </p:spPr>
        </p:pic>
      </p:grpSp>
      <p:sp>
        <p:nvSpPr>
          <p:cNvPr id="23" name="object 23"/>
          <p:cNvSpPr txBox="1"/>
          <p:nvPr/>
        </p:nvSpPr>
        <p:spPr>
          <a:xfrm>
            <a:off x="1000699" y="2106676"/>
            <a:ext cx="40640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FFFFFF"/>
                </a:solidFill>
                <a:latin typeface="Lucida Sans Unicode"/>
                <a:cs typeface="Lucida Sans Unicode"/>
              </a:rPr>
              <a:t>Needs</a:t>
            </a:r>
            <a:endParaRPr sz="1000">
              <a:latin typeface="Lucida Sans Unicode"/>
              <a:cs typeface="Lucida Sans Unicode"/>
            </a:endParaRPr>
          </a:p>
        </p:txBody>
      </p:sp>
      <p:grpSp>
        <p:nvGrpSpPr>
          <p:cNvPr id="24" name="object 24"/>
          <p:cNvGrpSpPr/>
          <p:nvPr/>
        </p:nvGrpSpPr>
        <p:grpSpPr>
          <a:xfrm>
            <a:off x="643127" y="2520695"/>
            <a:ext cx="1274445" cy="347980"/>
            <a:chOff x="643127" y="2520695"/>
            <a:chExt cx="1274445" cy="347980"/>
          </a:xfrm>
        </p:grpSpPr>
        <p:pic>
          <p:nvPicPr>
            <p:cNvPr id="25" name="object 25"/>
            <p:cNvPicPr/>
            <p:nvPr/>
          </p:nvPicPr>
          <p:blipFill>
            <a:blip r:embed="rId10" cstate="print"/>
            <a:stretch>
              <a:fillRect/>
            </a:stretch>
          </p:blipFill>
          <p:spPr>
            <a:xfrm>
              <a:off x="643127" y="2529839"/>
              <a:ext cx="1274063" cy="289560"/>
            </a:xfrm>
            <a:prstGeom prst="rect">
              <a:avLst/>
            </a:prstGeom>
          </p:spPr>
        </p:pic>
        <p:pic>
          <p:nvPicPr>
            <p:cNvPr id="26" name="object 26"/>
            <p:cNvPicPr/>
            <p:nvPr/>
          </p:nvPicPr>
          <p:blipFill>
            <a:blip r:embed="rId13" cstate="print"/>
            <a:stretch>
              <a:fillRect/>
            </a:stretch>
          </p:blipFill>
          <p:spPr>
            <a:xfrm>
              <a:off x="1014984" y="2520695"/>
              <a:ext cx="530352" cy="347471"/>
            </a:xfrm>
            <a:prstGeom prst="rect">
              <a:avLst/>
            </a:prstGeom>
          </p:spPr>
        </p:pic>
        <p:pic>
          <p:nvPicPr>
            <p:cNvPr id="27" name="object 27"/>
            <p:cNvPicPr/>
            <p:nvPr/>
          </p:nvPicPr>
          <p:blipFill>
            <a:blip r:embed="rId12" cstate="print"/>
            <a:stretch>
              <a:fillRect/>
            </a:stretch>
          </p:blipFill>
          <p:spPr>
            <a:xfrm>
              <a:off x="685799" y="2549221"/>
              <a:ext cx="1188600" cy="205651"/>
            </a:xfrm>
            <a:prstGeom prst="rect">
              <a:avLst/>
            </a:prstGeom>
          </p:spPr>
        </p:pic>
      </p:grpSp>
      <p:sp>
        <p:nvSpPr>
          <p:cNvPr id="28" name="object 28"/>
          <p:cNvSpPr txBox="1"/>
          <p:nvPr/>
        </p:nvSpPr>
        <p:spPr>
          <a:xfrm>
            <a:off x="1118968" y="2563876"/>
            <a:ext cx="321945" cy="177800"/>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FFFFFF"/>
                </a:solidFill>
                <a:latin typeface="Lucida Sans Unicode"/>
                <a:cs typeface="Lucida Sans Unicode"/>
              </a:rPr>
              <a:t>Tech</a:t>
            </a:r>
            <a:endParaRPr sz="1000">
              <a:latin typeface="Lucida Sans Unicode"/>
              <a:cs typeface="Lucida Sans Unicode"/>
            </a:endParaRPr>
          </a:p>
        </p:txBody>
      </p:sp>
      <p:grpSp>
        <p:nvGrpSpPr>
          <p:cNvPr id="29" name="object 29"/>
          <p:cNvGrpSpPr/>
          <p:nvPr/>
        </p:nvGrpSpPr>
        <p:grpSpPr>
          <a:xfrm>
            <a:off x="109728" y="2292095"/>
            <a:ext cx="1274445" cy="347980"/>
            <a:chOff x="109728" y="2292095"/>
            <a:chExt cx="1274445" cy="347980"/>
          </a:xfrm>
        </p:grpSpPr>
        <p:pic>
          <p:nvPicPr>
            <p:cNvPr id="30" name="object 30"/>
            <p:cNvPicPr/>
            <p:nvPr/>
          </p:nvPicPr>
          <p:blipFill>
            <a:blip r:embed="rId10" cstate="print"/>
            <a:stretch>
              <a:fillRect/>
            </a:stretch>
          </p:blipFill>
          <p:spPr>
            <a:xfrm>
              <a:off x="109728" y="2301239"/>
              <a:ext cx="1274064" cy="289560"/>
            </a:xfrm>
            <a:prstGeom prst="rect">
              <a:avLst/>
            </a:prstGeom>
          </p:spPr>
        </p:pic>
        <p:pic>
          <p:nvPicPr>
            <p:cNvPr id="31" name="object 31"/>
            <p:cNvPicPr/>
            <p:nvPr/>
          </p:nvPicPr>
          <p:blipFill>
            <a:blip r:embed="rId14" cstate="print"/>
            <a:stretch>
              <a:fillRect/>
            </a:stretch>
          </p:blipFill>
          <p:spPr>
            <a:xfrm>
              <a:off x="414528" y="2292095"/>
              <a:ext cx="664464" cy="347471"/>
            </a:xfrm>
            <a:prstGeom prst="rect">
              <a:avLst/>
            </a:prstGeom>
          </p:spPr>
        </p:pic>
        <p:pic>
          <p:nvPicPr>
            <p:cNvPr id="32" name="object 32"/>
            <p:cNvPicPr/>
            <p:nvPr/>
          </p:nvPicPr>
          <p:blipFill>
            <a:blip r:embed="rId12" cstate="print"/>
            <a:stretch>
              <a:fillRect/>
            </a:stretch>
          </p:blipFill>
          <p:spPr>
            <a:xfrm>
              <a:off x="152400" y="2320621"/>
              <a:ext cx="1188600" cy="205651"/>
            </a:xfrm>
            <a:prstGeom prst="rect">
              <a:avLst/>
            </a:prstGeom>
          </p:spPr>
        </p:pic>
      </p:grpSp>
      <p:sp>
        <p:nvSpPr>
          <p:cNvPr id="33" name="object 33"/>
          <p:cNvSpPr txBox="1"/>
          <p:nvPr/>
        </p:nvSpPr>
        <p:spPr>
          <a:xfrm>
            <a:off x="519686" y="2335276"/>
            <a:ext cx="4540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FFFFFF"/>
                </a:solidFill>
                <a:latin typeface="Lucida Sans Unicode"/>
                <a:cs typeface="Lucida Sans Unicode"/>
              </a:rPr>
              <a:t>Trends</a:t>
            </a:r>
            <a:endParaRPr sz="1000">
              <a:latin typeface="Lucida Sans Unicode"/>
              <a:cs typeface="Lucida Sans Unicode"/>
            </a:endParaRPr>
          </a:p>
        </p:txBody>
      </p:sp>
      <p:grpSp>
        <p:nvGrpSpPr>
          <p:cNvPr id="34" name="object 34"/>
          <p:cNvGrpSpPr/>
          <p:nvPr/>
        </p:nvGrpSpPr>
        <p:grpSpPr>
          <a:xfrm>
            <a:off x="3916679" y="2234183"/>
            <a:ext cx="2609215" cy="1252855"/>
            <a:chOff x="3916679" y="2234183"/>
            <a:chExt cx="2609215" cy="1252855"/>
          </a:xfrm>
        </p:grpSpPr>
        <p:pic>
          <p:nvPicPr>
            <p:cNvPr id="35" name="object 35"/>
            <p:cNvPicPr/>
            <p:nvPr/>
          </p:nvPicPr>
          <p:blipFill>
            <a:blip r:embed="rId15" cstate="print"/>
            <a:stretch>
              <a:fillRect/>
            </a:stretch>
          </p:blipFill>
          <p:spPr>
            <a:xfrm>
              <a:off x="3916679" y="2234183"/>
              <a:ext cx="2609087" cy="310895"/>
            </a:xfrm>
            <a:prstGeom prst="rect">
              <a:avLst/>
            </a:prstGeom>
          </p:spPr>
        </p:pic>
        <p:pic>
          <p:nvPicPr>
            <p:cNvPr id="36" name="object 36"/>
            <p:cNvPicPr/>
            <p:nvPr/>
          </p:nvPicPr>
          <p:blipFill>
            <a:blip r:embed="rId16" cstate="print"/>
            <a:stretch>
              <a:fillRect/>
            </a:stretch>
          </p:blipFill>
          <p:spPr>
            <a:xfrm>
              <a:off x="3962399" y="2266737"/>
              <a:ext cx="2514600" cy="205649"/>
            </a:xfrm>
            <a:prstGeom prst="rect">
              <a:avLst/>
            </a:prstGeom>
          </p:spPr>
        </p:pic>
        <p:sp>
          <p:nvSpPr>
            <p:cNvPr id="37" name="object 37"/>
            <p:cNvSpPr/>
            <p:nvPr/>
          </p:nvSpPr>
          <p:spPr>
            <a:xfrm>
              <a:off x="3962399" y="2266737"/>
              <a:ext cx="2514600" cy="205740"/>
            </a:xfrm>
            <a:custGeom>
              <a:avLst/>
              <a:gdLst/>
              <a:ahLst/>
              <a:cxnLst/>
              <a:rect l="l" t="t" r="r" b="b"/>
              <a:pathLst>
                <a:path w="2514600" h="205739">
                  <a:moveTo>
                    <a:pt x="0" y="51411"/>
                  </a:moveTo>
                  <a:lnTo>
                    <a:pt x="2411778" y="51411"/>
                  </a:lnTo>
                  <a:lnTo>
                    <a:pt x="2411778" y="0"/>
                  </a:lnTo>
                  <a:lnTo>
                    <a:pt x="2514600" y="102826"/>
                  </a:lnTo>
                  <a:lnTo>
                    <a:pt x="2411778" y="205650"/>
                  </a:lnTo>
                  <a:lnTo>
                    <a:pt x="2411778" y="154238"/>
                  </a:lnTo>
                  <a:lnTo>
                    <a:pt x="0" y="154238"/>
                  </a:lnTo>
                  <a:lnTo>
                    <a:pt x="0" y="51411"/>
                  </a:lnTo>
                  <a:close/>
                </a:path>
              </a:pathLst>
            </a:custGeom>
            <a:ln w="9525">
              <a:solidFill>
                <a:srgbClr val="6DA071"/>
              </a:solidFill>
            </a:ln>
          </p:spPr>
          <p:txBody>
            <a:bodyPr wrap="square" lIns="0" tIns="0" rIns="0" bIns="0" rtlCol="0"/>
            <a:lstStyle/>
            <a:p>
              <a:endParaRPr/>
            </a:p>
          </p:txBody>
        </p:sp>
        <p:pic>
          <p:nvPicPr>
            <p:cNvPr id="38" name="object 38"/>
            <p:cNvPicPr/>
            <p:nvPr/>
          </p:nvPicPr>
          <p:blipFill>
            <a:blip r:embed="rId17" cstate="print"/>
            <a:stretch>
              <a:fillRect/>
            </a:stretch>
          </p:blipFill>
          <p:spPr>
            <a:xfrm>
              <a:off x="3916679" y="2688335"/>
              <a:ext cx="1618488" cy="310895"/>
            </a:xfrm>
            <a:prstGeom prst="rect">
              <a:avLst/>
            </a:prstGeom>
          </p:spPr>
        </p:pic>
        <p:pic>
          <p:nvPicPr>
            <p:cNvPr id="39" name="object 39"/>
            <p:cNvPicPr/>
            <p:nvPr/>
          </p:nvPicPr>
          <p:blipFill>
            <a:blip r:embed="rId18" cstate="print"/>
            <a:stretch>
              <a:fillRect/>
            </a:stretch>
          </p:blipFill>
          <p:spPr>
            <a:xfrm>
              <a:off x="3962399" y="2720671"/>
              <a:ext cx="1524000" cy="205651"/>
            </a:xfrm>
            <a:prstGeom prst="rect">
              <a:avLst/>
            </a:prstGeom>
          </p:spPr>
        </p:pic>
        <p:sp>
          <p:nvSpPr>
            <p:cNvPr id="40" name="object 40"/>
            <p:cNvSpPr/>
            <p:nvPr/>
          </p:nvSpPr>
          <p:spPr>
            <a:xfrm>
              <a:off x="3962399" y="2720671"/>
              <a:ext cx="1524000" cy="205740"/>
            </a:xfrm>
            <a:custGeom>
              <a:avLst/>
              <a:gdLst/>
              <a:ahLst/>
              <a:cxnLst/>
              <a:rect l="l" t="t" r="r" b="b"/>
              <a:pathLst>
                <a:path w="1524000" h="205739">
                  <a:moveTo>
                    <a:pt x="0" y="51413"/>
                  </a:moveTo>
                  <a:lnTo>
                    <a:pt x="1421175" y="51413"/>
                  </a:lnTo>
                  <a:lnTo>
                    <a:pt x="1421175" y="0"/>
                  </a:lnTo>
                  <a:lnTo>
                    <a:pt x="1524000" y="102825"/>
                  </a:lnTo>
                  <a:lnTo>
                    <a:pt x="1421175" y="205650"/>
                  </a:lnTo>
                  <a:lnTo>
                    <a:pt x="1421175" y="154238"/>
                  </a:lnTo>
                  <a:lnTo>
                    <a:pt x="0" y="154238"/>
                  </a:lnTo>
                  <a:lnTo>
                    <a:pt x="0" y="51413"/>
                  </a:lnTo>
                  <a:close/>
                </a:path>
              </a:pathLst>
            </a:custGeom>
            <a:ln w="9525">
              <a:solidFill>
                <a:srgbClr val="6DA071"/>
              </a:solidFill>
            </a:ln>
          </p:spPr>
          <p:txBody>
            <a:bodyPr wrap="square" lIns="0" tIns="0" rIns="0" bIns="0" rtlCol="0"/>
            <a:lstStyle/>
            <a:p>
              <a:endParaRPr/>
            </a:p>
          </p:txBody>
        </p:sp>
        <p:pic>
          <p:nvPicPr>
            <p:cNvPr id="41" name="object 41"/>
            <p:cNvPicPr/>
            <p:nvPr/>
          </p:nvPicPr>
          <p:blipFill>
            <a:blip r:embed="rId19" cstate="print"/>
            <a:stretch>
              <a:fillRect/>
            </a:stretch>
          </p:blipFill>
          <p:spPr>
            <a:xfrm>
              <a:off x="3916679" y="3087623"/>
              <a:ext cx="475488" cy="310895"/>
            </a:xfrm>
            <a:prstGeom prst="rect">
              <a:avLst/>
            </a:prstGeom>
          </p:spPr>
        </p:pic>
        <p:pic>
          <p:nvPicPr>
            <p:cNvPr id="42" name="object 42"/>
            <p:cNvPicPr/>
            <p:nvPr/>
          </p:nvPicPr>
          <p:blipFill>
            <a:blip r:embed="rId20" cstate="print"/>
            <a:stretch>
              <a:fillRect/>
            </a:stretch>
          </p:blipFill>
          <p:spPr>
            <a:xfrm>
              <a:off x="3962399" y="3120721"/>
              <a:ext cx="381000" cy="205651"/>
            </a:xfrm>
            <a:prstGeom prst="rect">
              <a:avLst/>
            </a:prstGeom>
          </p:spPr>
        </p:pic>
        <p:sp>
          <p:nvSpPr>
            <p:cNvPr id="43" name="object 43"/>
            <p:cNvSpPr/>
            <p:nvPr/>
          </p:nvSpPr>
          <p:spPr>
            <a:xfrm>
              <a:off x="3962399" y="3120721"/>
              <a:ext cx="381000" cy="205740"/>
            </a:xfrm>
            <a:custGeom>
              <a:avLst/>
              <a:gdLst/>
              <a:ahLst/>
              <a:cxnLst/>
              <a:rect l="l" t="t" r="r" b="b"/>
              <a:pathLst>
                <a:path w="381000" h="205739">
                  <a:moveTo>
                    <a:pt x="0" y="51412"/>
                  </a:moveTo>
                  <a:lnTo>
                    <a:pt x="278175" y="51412"/>
                  </a:lnTo>
                  <a:lnTo>
                    <a:pt x="278175" y="0"/>
                  </a:lnTo>
                  <a:lnTo>
                    <a:pt x="381000" y="102825"/>
                  </a:lnTo>
                  <a:lnTo>
                    <a:pt x="278175" y="205650"/>
                  </a:lnTo>
                  <a:lnTo>
                    <a:pt x="278175" y="154237"/>
                  </a:lnTo>
                  <a:lnTo>
                    <a:pt x="0" y="154237"/>
                  </a:lnTo>
                  <a:lnTo>
                    <a:pt x="0" y="51412"/>
                  </a:lnTo>
                  <a:close/>
                </a:path>
              </a:pathLst>
            </a:custGeom>
            <a:ln w="9525">
              <a:solidFill>
                <a:srgbClr val="6DA071"/>
              </a:solidFill>
            </a:ln>
          </p:spPr>
          <p:txBody>
            <a:bodyPr wrap="square" lIns="0" tIns="0" rIns="0" bIns="0" rtlCol="0"/>
            <a:lstStyle/>
            <a:p>
              <a:endParaRPr/>
            </a:p>
          </p:txBody>
        </p:sp>
        <p:pic>
          <p:nvPicPr>
            <p:cNvPr id="44" name="object 44"/>
            <p:cNvPicPr/>
            <p:nvPr/>
          </p:nvPicPr>
          <p:blipFill>
            <a:blip r:embed="rId21" cstate="print"/>
            <a:stretch>
              <a:fillRect/>
            </a:stretch>
          </p:blipFill>
          <p:spPr>
            <a:xfrm>
              <a:off x="4300727" y="2987039"/>
              <a:ext cx="847344" cy="484631"/>
            </a:xfrm>
            <a:prstGeom prst="rect">
              <a:avLst/>
            </a:prstGeom>
          </p:spPr>
        </p:pic>
        <p:pic>
          <p:nvPicPr>
            <p:cNvPr id="45" name="object 45"/>
            <p:cNvPicPr/>
            <p:nvPr/>
          </p:nvPicPr>
          <p:blipFill>
            <a:blip r:embed="rId22" cstate="print"/>
            <a:stretch>
              <a:fillRect/>
            </a:stretch>
          </p:blipFill>
          <p:spPr>
            <a:xfrm>
              <a:off x="4389119" y="3026663"/>
              <a:ext cx="670560" cy="460248"/>
            </a:xfrm>
            <a:prstGeom prst="rect">
              <a:avLst/>
            </a:prstGeom>
          </p:spPr>
        </p:pic>
        <p:pic>
          <p:nvPicPr>
            <p:cNvPr id="46" name="object 46"/>
            <p:cNvPicPr/>
            <p:nvPr/>
          </p:nvPicPr>
          <p:blipFill>
            <a:blip r:embed="rId23" cstate="print"/>
            <a:stretch>
              <a:fillRect/>
            </a:stretch>
          </p:blipFill>
          <p:spPr>
            <a:xfrm>
              <a:off x="4343399" y="3006421"/>
              <a:ext cx="762000" cy="400050"/>
            </a:xfrm>
            <a:prstGeom prst="rect">
              <a:avLst/>
            </a:prstGeom>
          </p:spPr>
        </p:pic>
      </p:grpSp>
      <p:sp>
        <p:nvSpPr>
          <p:cNvPr id="47" name="object 47"/>
          <p:cNvSpPr txBox="1"/>
          <p:nvPr/>
        </p:nvSpPr>
        <p:spPr>
          <a:xfrm>
            <a:off x="4526756" y="3086100"/>
            <a:ext cx="395605" cy="238760"/>
          </a:xfrm>
          <a:prstGeom prst="rect">
            <a:avLst/>
          </a:prstGeom>
        </p:spPr>
        <p:txBody>
          <a:bodyPr vert="horz" wrap="square" lIns="0" tIns="12700" rIns="0" bIns="0" rtlCol="0">
            <a:spAutoFit/>
          </a:bodyPr>
          <a:lstStyle/>
          <a:p>
            <a:pPr marL="12700">
              <a:lnSpc>
                <a:spcPct val="100000"/>
              </a:lnSpc>
              <a:spcBef>
                <a:spcPts val="100"/>
              </a:spcBef>
            </a:pPr>
            <a:r>
              <a:rPr sz="1400" spc="-25" dirty="0">
                <a:solidFill>
                  <a:srgbClr val="FFFFFF"/>
                </a:solidFill>
                <a:latin typeface="Lucida Sans Unicode"/>
                <a:cs typeface="Lucida Sans Unicode"/>
              </a:rPr>
              <a:t>R&amp;D</a:t>
            </a:r>
            <a:endParaRPr sz="1400">
              <a:latin typeface="Lucida Sans Unicode"/>
              <a:cs typeface="Lucida Sans Unicode"/>
            </a:endParaRPr>
          </a:p>
        </p:txBody>
      </p:sp>
      <p:grpSp>
        <p:nvGrpSpPr>
          <p:cNvPr id="48" name="object 48"/>
          <p:cNvGrpSpPr/>
          <p:nvPr/>
        </p:nvGrpSpPr>
        <p:grpSpPr>
          <a:xfrm>
            <a:off x="5443728" y="2520695"/>
            <a:ext cx="847725" cy="664845"/>
            <a:chOff x="5443728" y="2520695"/>
            <a:chExt cx="847725" cy="664845"/>
          </a:xfrm>
        </p:grpSpPr>
        <p:pic>
          <p:nvPicPr>
            <p:cNvPr id="49" name="object 49"/>
            <p:cNvPicPr/>
            <p:nvPr/>
          </p:nvPicPr>
          <p:blipFill>
            <a:blip r:embed="rId24" cstate="print"/>
            <a:stretch>
              <a:fillRect/>
            </a:stretch>
          </p:blipFill>
          <p:spPr>
            <a:xfrm>
              <a:off x="5443728" y="2587751"/>
              <a:ext cx="847344" cy="484631"/>
            </a:xfrm>
            <a:prstGeom prst="rect">
              <a:avLst/>
            </a:prstGeom>
          </p:spPr>
        </p:pic>
        <p:pic>
          <p:nvPicPr>
            <p:cNvPr id="50" name="object 50"/>
            <p:cNvPicPr/>
            <p:nvPr/>
          </p:nvPicPr>
          <p:blipFill>
            <a:blip r:embed="rId25" cstate="print"/>
            <a:stretch>
              <a:fillRect/>
            </a:stretch>
          </p:blipFill>
          <p:spPr>
            <a:xfrm>
              <a:off x="5541264" y="2520695"/>
              <a:ext cx="652272" cy="664463"/>
            </a:xfrm>
            <a:prstGeom prst="rect">
              <a:avLst/>
            </a:prstGeom>
          </p:spPr>
        </p:pic>
        <p:pic>
          <p:nvPicPr>
            <p:cNvPr id="51" name="object 51"/>
            <p:cNvPicPr/>
            <p:nvPr/>
          </p:nvPicPr>
          <p:blipFill>
            <a:blip r:embed="rId23" cstate="print"/>
            <a:stretch>
              <a:fillRect/>
            </a:stretch>
          </p:blipFill>
          <p:spPr>
            <a:xfrm>
              <a:off x="5486400" y="2606371"/>
              <a:ext cx="762000" cy="400050"/>
            </a:xfrm>
            <a:prstGeom prst="rect">
              <a:avLst/>
            </a:prstGeom>
          </p:spPr>
        </p:pic>
      </p:grpSp>
      <p:sp>
        <p:nvSpPr>
          <p:cNvPr id="52" name="object 52"/>
          <p:cNvSpPr txBox="1"/>
          <p:nvPr/>
        </p:nvSpPr>
        <p:spPr>
          <a:xfrm>
            <a:off x="5677693" y="2580132"/>
            <a:ext cx="379730" cy="443230"/>
          </a:xfrm>
          <a:prstGeom prst="rect">
            <a:avLst/>
          </a:prstGeom>
        </p:spPr>
        <p:txBody>
          <a:bodyPr vert="horz" wrap="square" lIns="0" tIns="26670" rIns="0" bIns="0" rtlCol="0">
            <a:spAutoFit/>
          </a:bodyPr>
          <a:lstStyle/>
          <a:p>
            <a:pPr marL="12700" marR="5080" indent="19050">
              <a:lnSpc>
                <a:spcPts val="1610"/>
              </a:lnSpc>
              <a:spcBef>
                <a:spcPts val="210"/>
              </a:spcBef>
            </a:pPr>
            <a:r>
              <a:rPr sz="1400" spc="-25" dirty="0">
                <a:solidFill>
                  <a:srgbClr val="FFFFFF"/>
                </a:solidFill>
                <a:latin typeface="Lucida Sans Unicode"/>
                <a:cs typeface="Lucida Sans Unicode"/>
              </a:rPr>
              <a:t>SD/ APD</a:t>
            </a:r>
            <a:endParaRPr sz="1400" dirty="0">
              <a:latin typeface="Lucida Sans Unicode"/>
              <a:cs typeface="Lucida Sans Unicode"/>
            </a:endParaRPr>
          </a:p>
        </p:txBody>
      </p:sp>
      <p:grpSp>
        <p:nvGrpSpPr>
          <p:cNvPr id="53" name="object 53"/>
          <p:cNvGrpSpPr/>
          <p:nvPr/>
        </p:nvGrpSpPr>
        <p:grpSpPr>
          <a:xfrm>
            <a:off x="6434328" y="2151888"/>
            <a:ext cx="847725" cy="500380"/>
            <a:chOff x="6434328" y="2151888"/>
            <a:chExt cx="847725" cy="500380"/>
          </a:xfrm>
        </p:grpSpPr>
        <p:pic>
          <p:nvPicPr>
            <p:cNvPr id="54" name="object 54"/>
            <p:cNvPicPr/>
            <p:nvPr/>
          </p:nvPicPr>
          <p:blipFill>
            <a:blip r:embed="rId26" cstate="print"/>
            <a:stretch>
              <a:fillRect/>
            </a:stretch>
          </p:blipFill>
          <p:spPr>
            <a:xfrm>
              <a:off x="6434328" y="2151888"/>
              <a:ext cx="847344" cy="481584"/>
            </a:xfrm>
            <a:prstGeom prst="rect">
              <a:avLst/>
            </a:prstGeom>
          </p:spPr>
        </p:pic>
        <p:pic>
          <p:nvPicPr>
            <p:cNvPr id="55" name="object 55"/>
            <p:cNvPicPr/>
            <p:nvPr/>
          </p:nvPicPr>
          <p:blipFill>
            <a:blip r:embed="rId27" cstate="print"/>
            <a:stretch>
              <a:fillRect/>
            </a:stretch>
          </p:blipFill>
          <p:spPr>
            <a:xfrm>
              <a:off x="6592824" y="2191512"/>
              <a:ext cx="530351" cy="460248"/>
            </a:xfrm>
            <a:prstGeom prst="rect">
              <a:avLst/>
            </a:prstGeom>
          </p:spPr>
        </p:pic>
        <p:pic>
          <p:nvPicPr>
            <p:cNvPr id="56" name="object 56"/>
            <p:cNvPicPr/>
            <p:nvPr/>
          </p:nvPicPr>
          <p:blipFill>
            <a:blip r:embed="rId28" cstate="print"/>
            <a:stretch>
              <a:fillRect/>
            </a:stretch>
          </p:blipFill>
          <p:spPr>
            <a:xfrm>
              <a:off x="6477000" y="2169582"/>
              <a:ext cx="762000" cy="400050"/>
            </a:xfrm>
            <a:prstGeom prst="rect">
              <a:avLst/>
            </a:prstGeom>
          </p:spPr>
        </p:pic>
      </p:grpSp>
      <p:sp>
        <p:nvSpPr>
          <p:cNvPr id="57" name="object 57"/>
          <p:cNvSpPr txBox="1"/>
          <p:nvPr/>
        </p:nvSpPr>
        <p:spPr>
          <a:xfrm>
            <a:off x="6729410" y="2250948"/>
            <a:ext cx="257175" cy="238760"/>
          </a:xfrm>
          <a:prstGeom prst="rect">
            <a:avLst/>
          </a:prstGeom>
        </p:spPr>
        <p:txBody>
          <a:bodyPr vert="horz" wrap="square" lIns="0" tIns="12700" rIns="0" bIns="0" rtlCol="0">
            <a:spAutoFit/>
          </a:bodyPr>
          <a:lstStyle/>
          <a:p>
            <a:pPr marL="12700">
              <a:lnSpc>
                <a:spcPct val="100000"/>
              </a:lnSpc>
              <a:spcBef>
                <a:spcPts val="100"/>
              </a:spcBef>
            </a:pPr>
            <a:r>
              <a:rPr sz="1400" spc="-25" dirty="0">
                <a:solidFill>
                  <a:srgbClr val="FFFFFF"/>
                </a:solidFill>
                <a:latin typeface="Lucida Sans Unicode"/>
                <a:cs typeface="Lucida Sans Unicode"/>
              </a:rPr>
              <a:t>PD</a:t>
            </a:r>
            <a:endParaRPr sz="1400">
              <a:latin typeface="Lucida Sans Unicode"/>
              <a:cs typeface="Lucida Sans Unicode"/>
            </a:endParaRPr>
          </a:p>
        </p:txBody>
      </p:sp>
      <p:grpSp>
        <p:nvGrpSpPr>
          <p:cNvPr id="58" name="object 58"/>
          <p:cNvGrpSpPr/>
          <p:nvPr/>
        </p:nvGrpSpPr>
        <p:grpSpPr>
          <a:xfrm>
            <a:off x="109728" y="2093976"/>
            <a:ext cx="7943215" cy="1240790"/>
            <a:chOff x="109728" y="2093976"/>
            <a:chExt cx="7943215" cy="1240790"/>
          </a:xfrm>
        </p:grpSpPr>
        <p:pic>
          <p:nvPicPr>
            <p:cNvPr id="59" name="object 59"/>
            <p:cNvPicPr/>
            <p:nvPr/>
          </p:nvPicPr>
          <p:blipFill>
            <a:blip r:embed="rId29" cstate="print"/>
            <a:stretch>
              <a:fillRect/>
            </a:stretch>
          </p:blipFill>
          <p:spPr>
            <a:xfrm>
              <a:off x="7193280" y="2234184"/>
              <a:ext cx="323088" cy="310895"/>
            </a:xfrm>
            <a:prstGeom prst="rect">
              <a:avLst/>
            </a:prstGeom>
          </p:spPr>
        </p:pic>
        <p:pic>
          <p:nvPicPr>
            <p:cNvPr id="60" name="object 60"/>
            <p:cNvPicPr/>
            <p:nvPr/>
          </p:nvPicPr>
          <p:blipFill>
            <a:blip r:embed="rId30" cstate="print"/>
            <a:stretch>
              <a:fillRect/>
            </a:stretch>
          </p:blipFill>
          <p:spPr>
            <a:xfrm>
              <a:off x="7238999" y="2266737"/>
              <a:ext cx="228600" cy="205649"/>
            </a:xfrm>
            <a:prstGeom prst="rect">
              <a:avLst/>
            </a:prstGeom>
          </p:spPr>
        </p:pic>
        <p:pic>
          <p:nvPicPr>
            <p:cNvPr id="61" name="object 61"/>
            <p:cNvPicPr/>
            <p:nvPr/>
          </p:nvPicPr>
          <p:blipFill>
            <a:blip r:embed="rId31" cstate="print"/>
            <a:stretch>
              <a:fillRect/>
            </a:stretch>
          </p:blipFill>
          <p:spPr>
            <a:xfrm>
              <a:off x="7234237" y="2261975"/>
              <a:ext cx="238125" cy="215175"/>
            </a:xfrm>
            <a:prstGeom prst="rect">
              <a:avLst/>
            </a:prstGeom>
          </p:spPr>
        </p:pic>
        <p:pic>
          <p:nvPicPr>
            <p:cNvPr id="62" name="object 62"/>
            <p:cNvPicPr/>
            <p:nvPr/>
          </p:nvPicPr>
          <p:blipFill>
            <a:blip r:embed="rId32" cstate="print"/>
            <a:stretch>
              <a:fillRect/>
            </a:stretch>
          </p:blipFill>
          <p:spPr>
            <a:xfrm>
              <a:off x="5059680" y="3035808"/>
              <a:ext cx="862584" cy="298704"/>
            </a:xfrm>
            <a:prstGeom prst="rect">
              <a:avLst/>
            </a:prstGeom>
          </p:spPr>
        </p:pic>
        <p:pic>
          <p:nvPicPr>
            <p:cNvPr id="63" name="object 63"/>
            <p:cNvPicPr/>
            <p:nvPr/>
          </p:nvPicPr>
          <p:blipFill>
            <a:blip r:embed="rId33" cstate="print"/>
            <a:stretch>
              <a:fillRect/>
            </a:stretch>
          </p:blipFill>
          <p:spPr>
            <a:xfrm>
              <a:off x="5105400" y="3063571"/>
              <a:ext cx="762000" cy="205651"/>
            </a:xfrm>
            <a:prstGeom prst="rect">
              <a:avLst/>
            </a:prstGeom>
          </p:spPr>
        </p:pic>
        <p:sp>
          <p:nvSpPr>
            <p:cNvPr id="64" name="object 64"/>
            <p:cNvSpPr/>
            <p:nvPr/>
          </p:nvSpPr>
          <p:spPr>
            <a:xfrm>
              <a:off x="5105399" y="3063571"/>
              <a:ext cx="762000" cy="205740"/>
            </a:xfrm>
            <a:custGeom>
              <a:avLst/>
              <a:gdLst/>
              <a:ahLst/>
              <a:cxnLst/>
              <a:rect l="l" t="t" r="r" b="b"/>
              <a:pathLst>
                <a:path w="762000" h="205739">
                  <a:moveTo>
                    <a:pt x="0" y="115065"/>
                  </a:moveTo>
                  <a:lnTo>
                    <a:pt x="636835" y="115065"/>
                  </a:lnTo>
                  <a:lnTo>
                    <a:pt x="636835" y="72895"/>
                  </a:lnTo>
                  <a:lnTo>
                    <a:pt x="602255" y="72895"/>
                  </a:lnTo>
                  <a:lnTo>
                    <a:pt x="682127" y="0"/>
                  </a:lnTo>
                  <a:lnTo>
                    <a:pt x="762000" y="72895"/>
                  </a:lnTo>
                  <a:lnTo>
                    <a:pt x="727420" y="72895"/>
                  </a:lnTo>
                  <a:lnTo>
                    <a:pt x="727420" y="205650"/>
                  </a:lnTo>
                  <a:lnTo>
                    <a:pt x="0" y="205650"/>
                  </a:lnTo>
                  <a:lnTo>
                    <a:pt x="0" y="115065"/>
                  </a:lnTo>
                  <a:close/>
                </a:path>
              </a:pathLst>
            </a:custGeom>
            <a:ln w="9525">
              <a:solidFill>
                <a:srgbClr val="6DA071"/>
              </a:solidFill>
            </a:ln>
          </p:spPr>
          <p:txBody>
            <a:bodyPr wrap="square" lIns="0" tIns="0" rIns="0" bIns="0" rtlCol="0"/>
            <a:lstStyle/>
            <a:p>
              <a:endParaRPr/>
            </a:p>
          </p:txBody>
        </p:sp>
        <p:pic>
          <p:nvPicPr>
            <p:cNvPr id="65" name="object 65"/>
            <p:cNvPicPr/>
            <p:nvPr/>
          </p:nvPicPr>
          <p:blipFill>
            <a:blip r:embed="rId34" cstate="print"/>
            <a:stretch>
              <a:fillRect/>
            </a:stretch>
          </p:blipFill>
          <p:spPr>
            <a:xfrm>
              <a:off x="6202680" y="2636520"/>
              <a:ext cx="783335" cy="298704"/>
            </a:xfrm>
            <a:prstGeom prst="rect">
              <a:avLst/>
            </a:prstGeom>
          </p:spPr>
        </p:pic>
        <p:pic>
          <p:nvPicPr>
            <p:cNvPr id="66" name="object 66"/>
            <p:cNvPicPr/>
            <p:nvPr/>
          </p:nvPicPr>
          <p:blipFill>
            <a:blip r:embed="rId35" cstate="print"/>
            <a:stretch>
              <a:fillRect/>
            </a:stretch>
          </p:blipFill>
          <p:spPr>
            <a:xfrm>
              <a:off x="6248399" y="2663521"/>
              <a:ext cx="685800" cy="205651"/>
            </a:xfrm>
            <a:prstGeom prst="rect">
              <a:avLst/>
            </a:prstGeom>
          </p:spPr>
        </p:pic>
        <p:sp>
          <p:nvSpPr>
            <p:cNvPr id="67" name="object 67"/>
            <p:cNvSpPr/>
            <p:nvPr/>
          </p:nvSpPr>
          <p:spPr>
            <a:xfrm>
              <a:off x="6248399" y="2663521"/>
              <a:ext cx="685800" cy="205740"/>
            </a:xfrm>
            <a:custGeom>
              <a:avLst/>
              <a:gdLst/>
              <a:ahLst/>
              <a:cxnLst/>
              <a:rect l="l" t="t" r="r" b="b"/>
              <a:pathLst>
                <a:path w="685800" h="205739">
                  <a:moveTo>
                    <a:pt x="0" y="115065"/>
                  </a:moveTo>
                  <a:lnTo>
                    <a:pt x="560635" y="115065"/>
                  </a:lnTo>
                  <a:lnTo>
                    <a:pt x="560635" y="77487"/>
                  </a:lnTo>
                  <a:lnTo>
                    <a:pt x="526055" y="77487"/>
                  </a:lnTo>
                  <a:lnTo>
                    <a:pt x="605927" y="0"/>
                  </a:lnTo>
                  <a:lnTo>
                    <a:pt x="685800" y="77487"/>
                  </a:lnTo>
                  <a:lnTo>
                    <a:pt x="651219" y="77487"/>
                  </a:lnTo>
                  <a:lnTo>
                    <a:pt x="651219" y="205650"/>
                  </a:lnTo>
                  <a:lnTo>
                    <a:pt x="0" y="205650"/>
                  </a:lnTo>
                  <a:lnTo>
                    <a:pt x="0" y="115065"/>
                  </a:lnTo>
                  <a:close/>
                </a:path>
              </a:pathLst>
            </a:custGeom>
            <a:ln w="9525">
              <a:solidFill>
                <a:srgbClr val="6DA071"/>
              </a:solidFill>
            </a:ln>
          </p:spPr>
          <p:txBody>
            <a:bodyPr wrap="square" lIns="0" tIns="0" rIns="0" bIns="0" rtlCol="0"/>
            <a:lstStyle/>
            <a:p>
              <a:endParaRPr/>
            </a:p>
          </p:txBody>
        </p:sp>
        <p:pic>
          <p:nvPicPr>
            <p:cNvPr id="68" name="object 68"/>
            <p:cNvPicPr/>
            <p:nvPr/>
          </p:nvPicPr>
          <p:blipFill>
            <a:blip r:embed="rId10" cstate="print"/>
            <a:stretch>
              <a:fillRect/>
            </a:stretch>
          </p:blipFill>
          <p:spPr>
            <a:xfrm>
              <a:off x="109728" y="2758440"/>
              <a:ext cx="1274064" cy="289560"/>
            </a:xfrm>
            <a:prstGeom prst="rect">
              <a:avLst/>
            </a:prstGeom>
          </p:spPr>
        </p:pic>
        <p:pic>
          <p:nvPicPr>
            <p:cNvPr id="69" name="object 69"/>
            <p:cNvPicPr/>
            <p:nvPr/>
          </p:nvPicPr>
          <p:blipFill>
            <a:blip r:embed="rId36" cstate="print"/>
            <a:stretch>
              <a:fillRect/>
            </a:stretch>
          </p:blipFill>
          <p:spPr>
            <a:xfrm>
              <a:off x="249936" y="2749296"/>
              <a:ext cx="993647" cy="347471"/>
            </a:xfrm>
            <a:prstGeom prst="rect">
              <a:avLst/>
            </a:prstGeom>
          </p:spPr>
        </p:pic>
        <p:pic>
          <p:nvPicPr>
            <p:cNvPr id="70" name="object 70"/>
            <p:cNvPicPr/>
            <p:nvPr/>
          </p:nvPicPr>
          <p:blipFill>
            <a:blip r:embed="rId12" cstate="print"/>
            <a:stretch>
              <a:fillRect/>
            </a:stretch>
          </p:blipFill>
          <p:spPr>
            <a:xfrm>
              <a:off x="152400" y="2777821"/>
              <a:ext cx="1188600" cy="205651"/>
            </a:xfrm>
            <a:prstGeom prst="rect">
              <a:avLst/>
            </a:prstGeom>
          </p:spPr>
        </p:pic>
        <p:pic>
          <p:nvPicPr>
            <p:cNvPr id="71" name="object 71"/>
            <p:cNvPicPr/>
            <p:nvPr/>
          </p:nvPicPr>
          <p:blipFill>
            <a:blip r:embed="rId37" cstate="print"/>
            <a:stretch>
              <a:fillRect/>
            </a:stretch>
          </p:blipFill>
          <p:spPr>
            <a:xfrm>
              <a:off x="7437120" y="2093976"/>
              <a:ext cx="615696" cy="597407"/>
            </a:xfrm>
            <a:prstGeom prst="rect">
              <a:avLst/>
            </a:prstGeom>
          </p:spPr>
        </p:pic>
        <p:pic>
          <p:nvPicPr>
            <p:cNvPr id="72" name="object 72"/>
            <p:cNvPicPr/>
            <p:nvPr/>
          </p:nvPicPr>
          <p:blipFill>
            <a:blip r:embed="rId38" cstate="print"/>
            <a:stretch>
              <a:fillRect/>
            </a:stretch>
          </p:blipFill>
          <p:spPr>
            <a:xfrm>
              <a:off x="7470647" y="2191512"/>
              <a:ext cx="548640" cy="460248"/>
            </a:xfrm>
            <a:prstGeom prst="rect">
              <a:avLst/>
            </a:prstGeom>
          </p:spPr>
        </p:pic>
        <p:pic>
          <p:nvPicPr>
            <p:cNvPr id="73" name="object 73"/>
            <p:cNvPicPr/>
            <p:nvPr/>
          </p:nvPicPr>
          <p:blipFill>
            <a:blip r:embed="rId39" cstate="print"/>
            <a:stretch>
              <a:fillRect/>
            </a:stretch>
          </p:blipFill>
          <p:spPr>
            <a:xfrm>
              <a:off x="7478485" y="2112432"/>
              <a:ext cx="533400" cy="514350"/>
            </a:xfrm>
            <a:prstGeom prst="rect">
              <a:avLst/>
            </a:prstGeom>
          </p:spPr>
        </p:pic>
      </p:grpSp>
      <p:sp>
        <p:nvSpPr>
          <p:cNvPr id="74" name="object 74"/>
          <p:cNvSpPr txBox="1"/>
          <p:nvPr/>
        </p:nvSpPr>
        <p:spPr>
          <a:xfrm>
            <a:off x="7607072" y="2250948"/>
            <a:ext cx="275590" cy="238760"/>
          </a:xfrm>
          <a:prstGeom prst="rect">
            <a:avLst/>
          </a:prstGeom>
        </p:spPr>
        <p:txBody>
          <a:bodyPr vert="horz" wrap="square" lIns="0" tIns="12700" rIns="0" bIns="0" rtlCol="0">
            <a:spAutoFit/>
          </a:bodyPr>
          <a:lstStyle/>
          <a:p>
            <a:pPr marL="12700">
              <a:lnSpc>
                <a:spcPct val="100000"/>
              </a:lnSpc>
              <a:spcBef>
                <a:spcPts val="100"/>
              </a:spcBef>
            </a:pPr>
            <a:r>
              <a:rPr sz="1400" spc="-25" dirty="0">
                <a:solidFill>
                  <a:srgbClr val="FFFFFF"/>
                </a:solidFill>
                <a:latin typeface="Lucida Sans Unicode"/>
                <a:cs typeface="Lucida Sans Unicode"/>
              </a:rPr>
              <a:t>MP</a:t>
            </a:r>
            <a:endParaRPr sz="1400">
              <a:latin typeface="Lucida Sans Unicode"/>
              <a:cs typeface="Lucida Sans Unicode"/>
            </a:endParaRPr>
          </a:p>
        </p:txBody>
      </p:sp>
      <p:grpSp>
        <p:nvGrpSpPr>
          <p:cNvPr id="75" name="object 75"/>
          <p:cNvGrpSpPr/>
          <p:nvPr/>
        </p:nvGrpSpPr>
        <p:grpSpPr>
          <a:xfrm>
            <a:off x="643127" y="2977895"/>
            <a:ext cx="1274445" cy="347980"/>
            <a:chOff x="643127" y="2977895"/>
            <a:chExt cx="1274445" cy="347980"/>
          </a:xfrm>
        </p:grpSpPr>
        <p:pic>
          <p:nvPicPr>
            <p:cNvPr id="76" name="object 76"/>
            <p:cNvPicPr/>
            <p:nvPr/>
          </p:nvPicPr>
          <p:blipFill>
            <a:blip r:embed="rId10" cstate="print"/>
            <a:stretch>
              <a:fillRect/>
            </a:stretch>
          </p:blipFill>
          <p:spPr>
            <a:xfrm>
              <a:off x="643127" y="2987039"/>
              <a:ext cx="1274063" cy="289560"/>
            </a:xfrm>
            <a:prstGeom prst="rect">
              <a:avLst/>
            </a:prstGeom>
          </p:spPr>
        </p:pic>
        <p:pic>
          <p:nvPicPr>
            <p:cNvPr id="77" name="object 77"/>
            <p:cNvPicPr/>
            <p:nvPr/>
          </p:nvPicPr>
          <p:blipFill>
            <a:blip r:embed="rId40" cstate="print"/>
            <a:stretch>
              <a:fillRect/>
            </a:stretch>
          </p:blipFill>
          <p:spPr>
            <a:xfrm>
              <a:off x="917447" y="2977895"/>
              <a:ext cx="725423" cy="347471"/>
            </a:xfrm>
            <a:prstGeom prst="rect">
              <a:avLst/>
            </a:prstGeom>
          </p:spPr>
        </p:pic>
        <p:pic>
          <p:nvPicPr>
            <p:cNvPr id="78" name="object 78"/>
            <p:cNvPicPr/>
            <p:nvPr/>
          </p:nvPicPr>
          <p:blipFill>
            <a:blip r:embed="rId12" cstate="print"/>
            <a:stretch>
              <a:fillRect/>
            </a:stretch>
          </p:blipFill>
          <p:spPr>
            <a:xfrm>
              <a:off x="685799" y="3006421"/>
              <a:ext cx="1188600" cy="205651"/>
            </a:xfrm>
            <a:prstGeom prst="rect">
              <a:avLst/>
            </a:prstGeom>
          </p:spPr>
        </p:pic>
      </p:grpSp>
      <p:sp>
        <p:nvSpPr>
          <p:cNvPr id="79" name="object 79"/>
          <p:cNvSpPr txBox="1"/>
          <p:nvPr/>
        </p:nvSpPr>
        <p:spPr>
          <a:xfrm>
            <a:off x="5298424" y="3834891"/>
            <a:ext cx="2817495" cy="635000"/>
          </a:xfrm>
          <a:prstGeom prst="rect">
            <a:avLst/>
          </a:prstGeom>
        </p:spPr>
        <p:txBody>
          <a:bodyPr vert="horz" wrap="square" lIns="0" tIns="12700" rIns="0" bIns="0" rtlCol="0">
            <a:spAutoFit/>
          </a:bodyPr>
          <a:lstStyle/>
          <a:p>
            <a:pPr marL="12700" marR="309880">
              <a:lnSpc>
                <a:spcPct val="100000"/>
              </a:lnSpc>
              <a:spcBef>
                <a:spcPts val="100"/>
              </a:spcBef>
            </a:pPr>
            <a:r>
              <a:rPr sz="1000" dirty="0">
                <a:latin typeface="Lucida Sans Unicode"/>
                <a:cs typeface="Lucida Sans Unicode"/>
              </a:rPr>
              <a:t>Identify</a:t>
            </a:r>
            <a:r>
              <a:rPr sz="1000" spc="-20" dirty="0">
                <a:latin typeface="Lucida Sans Unicode"/>
                <a:cs typeface="Lucida Sans Unicode"/>
              </a:rPr>
              <a:t> </a:t>
            </a:r>
            <a:r>
              <a:rPr sz="1000" dirty="0">
                <a:latin typeface="Lucida Sans Unicode"/>
                <a:cs typeface="Lucida Sans Unicode"/>
              </a:rPr>
              <a:t>and</a:t>
            </a:r>
            <a:r>
              <a:rPr sz="1000" spc="-20" dirty="0">
                <a:latin typeface="Lucida Sans Unicode"/>
                <a:cs typeface="Lucida Sans Unicode"/>
              </a:rPr>
              <a:t> </a:t>
            </a:r>
            <a:r>
              <a:rPr sz="1000" dirty="0">
                <a:latin typeface="Lucida Sans Unicode"/>
                <a:cs typeface="Lucida Sans Unicode"/>
              </a:rPr>
              <a:t>drive</a:t>
            </a:r>
            <a:r>
              <a:rPr sz="1000" spc="-10" dirty="0">
                <a:latin typeface="Lucida Sans Unicode"/>
                <a:cs typeface="Lucida Sans Unicode"/>
              </a:rPr>
              <a:t> </a:t>
            </a:r>
            <a:r>
              <a:rPr sz="1000" dirty="0">
                <a:latin typeface="Lucida Sans Unicode"/>
                <a:cs typeface="Lucida Sans Unicode"/>
              </a:rPr>
              <a:t>tech</a:t>
            </a:r>
            <a:r>
              <a:rPr sz="1000" spc="-10" dirty="0">
                <a:latin typeface="Lucida Sans Unicode"/>
                <a:cs typeface="Lucida Sans Unicode"/>
              </a:rPr>
              <a:t> </a:t>
            </a:r>
            <a:r>
              <a:rPr sz="1000" dirty="0">
                <a:latin typeface="Lucida Sans Unicode"/>
                <a:cs typeface="Lucida Sans Unicode"/>
              </a:rPr>
              <a:t>development</a:t>
            </a:r>
            <a:r>
              <a:rPr sz="1000" spc="-15" dirty="0">
                <a:latin typeface="Lucida Sans Unicode"/>
                <a:cs typeface="Lucida Sans Unicode"/>
              </a:rPr>
              <a:t> </a:t>
            </a:r>
            <a:r>
              <a:rPr sz="1000" spc="-25" dirty="0">
                <a:latin typeface="Lucida Sans Unicode"/>
                <a:cs typeface="Lucida Sans Unicode"/>
              </a:rPr>
              <a:t>and </a:t>
            </a:r>
            <a:r>
              <a:rPr sz="1000" dirty="0">
                <a:latin typeface="Lucida Sans Unicode"/>
                <a:cs typeface="Lucida Sans Unicode"/>
              </a:rPr>
              <a:t>commercial</a:t>
            </a:r>
            <a:r>
              <a:rPr sz="1000" spc="-20" dirty="0">
                <a:latin typeface="Lucida Sans Unicode"/>
                <a:cs typeface="Lucida Sans Unicode"/>
              </a:rPr>
              <a:t> </a:t>
            </a:r>
            <a:r>
              <a:rPr sz="1000" spc="-10" dirty="0">
                <a:latin typeface="Lucida Sans Unicode"/>
                <a:cs typeface="Lucida Sans Unicode"/>
              </a:rPr>
              <a:t>viability</a:t>
            </a:r>
            <a:endParaRPr sz="1000">
              <a:latin typeface="Lucida Sans Unicode"/>
              <a:cs typeface="Lucida Sans Unicode"/>
            </a:endParaRPr>
          </a:p>
          <a:p>
            <a:pPr marL="12700" marR="5080">
              <a:lnSpc>
                <a:spcPct val="100000"/>
              </a:lnSpc>
            </a:pPr>
            <a:r>
              <a:rPr sz="1000" dirty="0">
                <a:latin typeface="Lucida Sans Unicode"/>
                <a:cs typeface="Lucida Sans Unicode"/>
              </a:rPr>
              <a:t>Technology</a:t>
            </a:r>
            <a:r>
              <a:rPr sz="1000" spc="-25" dirty="0">
                <a:latin typeface="Lucida Sans Unicode"/>
                <a:cs typeface="Lucida Sans Unicode"/>
              </a:rPr>
              <a:t> </a:t>
            </a:r>
            <a:r>
              <a:rPr sz="1000" dirty="0">
                <a:latin typeface="Lucida Sans Unicode"/>
                <a:cs typeface="Lucida Sans Unicode"/>
              </a:rPr>
              <a:t>qualification</a:t>
            </a:r>
            <a:r>
              <a:rPr sz="1000" spc="-20" dirty="0">
                <a:latin typeface="Lucida Sans Unicode"/>
                <a:cs typeface="Lucida Sans Unicode"/>
              </a:rPr>
              <a:t> </a:t>
            </a:r>
            <a:r>
              <a:rPr sz="1000" dirty="0">
                <a:latin typeface="Lucida Sans Unicode"/>
                <a:cs typeface="Lucida Sans Unicode"/>
              </a:rPr>
              <a:t>through</a:t>
            </a:r>
            <a:r>
              <a:rPr sz="1000" spc="-20" dirty="0">
                <a:latin typeface="Lucida Sans Unicode"/>
                <a:cs typeface="Lucida Sans Unicode"/>
              </a:rPr>
              <a:t> </a:t>
            </a:r>
            <a:r>
              <a:rPr sz="1000" spc="-10" dirty="0">
                <a:latin typeface="Lucida Sans Unicode"/>
                <a:cs typeface="Lucida Sans Unicode"/>
              </a:rPr>
              <a:t>calculation, </a:t>
            </a:r>
            <a:r>
              <a:rPr sz="1000" dirty="0">
                <a:latin typeface="Lucida Sans Unicode"/>
                <a:cs typeface="Lucida Sans Unicode"/>
              </a:rPr>
              <a:t>modeling</a:t>
            </a:r>
            <a:r>
              <a:rPr sz="1000" spc="-20" dirty="0">
                <a:latin typeface="Lucida Sans Unicode"/>
                <a:cs typeface="Lucida Sans Unicode"/>
              </a:rPr>
              <a:t> </a:t>
            </a:r>
            <a:r>
              <a:rPr sz="1000" dirty="0">
                <a:latin typeface="Lucida Sans Unicode"/>
                <a:cs typeface="Lucida Sans Unicode"/>
              </a:rPr>
              <a:t>and</a:t>
            </a:r>
            <a:r>
              <a:rPr sz="1000" spc="-20" dirty="0">
                <a:latin typeface="Lucida Sans Unicode"/>
                <a:cs typeface="Lucida Sans Unicode"/>
              </a:rPr>
              <a:t> </a:t>
            </a:r>
            <a:r>
              <a:rPr sz="1000" dirty="0">
                <a:latin typeface="Lucida Sans Unicode"/>
                <a:cs typeface="Lucida Sans Unicode"/>
              </a:rPr>
              <a:t>prototyping</a:t>
            </a:r>
            <a:r>
              <a:rPr sz="1000" spc="-15" dirty="0">
                <a:latin typeface="Lucida Sans Unicode"/>
                <a:cs typeface="Lucida Sans Unicode"/>
              </a:rPr>
              <a:t> </a:t>
            </a:r>
            <a:r>
              <a:rPr sz="1000" dirty="0">
                <a:latin typeface="Lucida Sans Unicode"/>
                <a:cs typeface="Lucida Sans Unicode"/>
              </a:rPr>
              <a:t>–</a:t>
            </a:r>
            <a:r>
              <a:rPr sz="1000" spc="-15" dirty="0">
                <a:latin typeface="Lucida Sans Unicode"/>
                <a:cs typeface="Lucida Sans Unicode"/>
              </a:rPr>
              <a:t> </a:t>
            </a:r>
            <a:r>
              <a:rPr sz="1000" spc="-10" dirty="0">
                <a:latin typeface="Lucida Sans Unicode"/>
                <a:cs typeface="Lucida Sans Unicode"/>
              </a:rPr>
              <a:t>POC/POT</a:t>
            </a:r>
            <a:endParaRPr sz="1000">
              <a:latin typeface="Lucida Sans Unicode"/>
              <a:cs typeface="Lucida Sans Unicode"/>
            </a:endParaRPr>
          </a:p>
        </p:txBody>
      </p:sp>
      <p:sp>
        <p:nvSpPr>
          <p:cNvPr id="80" name="object 80"/>
          <p:cNvSpPr txBox="1"/>
          <p:nvPr/>
        </p:nvSpPr>
        <p:spPr>
          <a:xfrm>
            <a:off x="6555724" y="3060700"/>
            <a:ext cx="2080260" cy="635000"/>
          </a:xfrm>
          <a:prstGeom prst="rect">
            <a:avLst/>
          </a:prstGeom>
        </p:spPr>
        <p:txBody>
          <a:bodyPr vert="horz" wrap="square" lIns="0" tIns="12700" rIns="0" bIns="0" rtlCol="0">
            <a:spAutoFit/>
          </a:bodyPr>
          <a:lstStyle/>
          <a:p>
            <a:pPr marL="12700" marR="5080">
              <a:lnSpc>
                <a:spcPct val="100000"/>
              </a:lnSpc>
              <a:spcBef>
                <a:spcPts val="100"/>
              </a:spcBef>
            </a:pPr>
            <a:r>
              <a:rPr sz="1000" dirty="0">
                <a:latin typeface="Lucida Sans Unicode"/>
                <a:cs typeface="Lucida Sans Unicode"/>
              </a:rPr>
              <a:t>Rapid</a:t>
            </a:r>
            <a:r>
              <a:rPr sz="1000" spc="-20" dirty="0">
                <a:latin typeface="Lucida Sans Unicode"/>
                <a:cs typeface="Lucida Sans Unicode"/>
              </a:rPr>
              <a:t> </a:t>
            </a:r>
            <a:r>
              <a:rPr sz="1000" dirty="0">
                <a:latin typeface="Lucida Sans Unicode"/>
                <a:cs typeface="Lucida Sans Unicode"/>
              </a:rPr>
              <a:t>insight</a:t>
            </a:r>
            <a:r>
              <a:rPr sz="1000" spc="-15" dirty="0">
                <a:latin typeface="Lucida Sans Unicode"/>
                <a:cs typeface="Lucida Sans Unicode"/>
              </a:rPr>
              <a:t> </a:t>
            </a:r>
            <a:r>
              <a:rPr sz="1000" spc="-10" dirty="0">
                <a:latin typeface="Lucida Sans Unicode"/>
                <a:cs typeface="Lucida Sans Unicode"/>
              </a:rPr>
              <a:t>development </a:t>
            </a:r>
            <a:r>
              <a:rPr sz="1000" dirty="0">
                <a:latin typeface="Lucida Sans Unicode"/>
                <a:cs typeface="Lucida Sans Unicode"/>
              </a:rPr>
              <a:t>System</a:t>
            </a:r>
            <a:r>
              <a:rPr sz="1000" spc="-5" dirty="0">
                <a:latin typeface="Lucida Sans Unicode"/>
                <a:cs typeface="Lucida Sans Unicode"/>
              </a:rPr>
              <a:t> </a:t>
            </a:r>
            <a:r>
              <a:rPr sz="1000" dirty="0">
                <a:latin typeface="Lucida Sans Unicode"/>
                <a:cs typeface="Lucida Sans Unicode"/>
              </a:rPr>
              <a:t>architecture </a:t>
            </a:r>
            <a:r>
              <a:rPr sz="1000" spc="-10" dirty="0">
                <a:latin typeface="Lucida Sans Unicode"/>
                <a:cs typeface="Lucida Sans Unicode"/>
              </a:rPr>
              <a:t>development </a:t>
            </a:r>
            <a:r>
              <a:rPr sz="1000" dirty="0">
                <a:latin typeface="Lucida Sans Unicode"/>
                <a:cs typeface="Lucida Sans Unicode"/>
              </a:rPr>
              <a:t>Translation</a:t>
            </a:r>
            <a:r>
              <a:rPr sz="1000" spc="-10" dirty="0">
                <a:latin typeface="Lucida Sans Unicode"/>
                <a:cs typeface="Lucida Sans Unicode"/>
              </a:rPr>
              <a:t> </a:t>
            </a:r>
            <a:r>
              <a:rPr sz="1000" dirty="0">
                <a:latin typeface="Lucida Sans Unicode"/>
                <a:cs typeface="Lucida Sans Unicode"/>
              </a:rPr>
              <a:t>of</a:t>
            </a:r>
            <a:r>
              <a:rPr sz="1000" spc="-20" dirty="0">
                <a:latin typeface="Lucida Sans Unicode"/>
                <a:cs typeface="Lucida Sans Unicode"/>
              </a:rPr>
              <a:t> </a:t>
            </a:r>
            <a:r>
              <a:rPr sz="1000" dirty="0">
                <a:latin typeface="Lucida Sans Unicode"/>
                <a:cs typeface="Lucida Sans Unicode"/>
              </a:rPr>
              <a:t>consumer</a:t>
            </a:r>
            <a:r>
              <a:rPr sz="1000" spc="-10" dirty="0">
                <a:latin typeface="Lucida Sans Unicode"/>
                <a:cs typeface="Lucida Sans Unicode"/>
              </a:rPr>
              <a:t> </a:t>
            </a:r>
            <a:r>
              <a:rPr sz="1000" spc="-25" dirty="0">
                <a:latin typeface="Lucida Sans Unicode"/>
                <a:cs typeface="Lucida Sans Unicode"/>
              </a:rPr>
              <a:t>and </a:t>
            </a:r>
            <a:r>
              <a:rPr sz="1000" dirty="0">
                <a:latin typeface="Lucida Sans Unicode"/>
                <a:cs typeface="Lucida Sans Unicode"/>
              </a:rPr>
              <a:t>stakeholder</a:t>
            </a:r>
            <a:r>
              <a:rPr sz="1000" spc="-15" dirty="0">
                <a:latin typeface="Lucida Sans Unicode"/>
                <a:cs typeface="Lucida Sans Unicode"/>
              </a:rPr>
              <a:t> </a:t>
            </a:r>
            <a:r>
              <a:rPr sz="1000" dirty="0">
                <a:latin typeface="Lucida Sans Unicode"/>
                <a:cs typeface="Lucida Sans Unicode"/>
              </a:rPr>
              <a:t>insights</a:t>
            </a:r>
            <a:r>
              <a:rPr sz="1000" spc="-10" dirty="0">
                <a:latin typeface="Lucida Sans Unicode"/>
                <a:cs typeface="Lucida Sans Unicode"/>
              </a:rPr>
              <a:t> </a:t>
            </a:r>
            <a:r>
              <a:rPr sz="1000" dirty="0">
                <a:latin typeface="Lucida Sans Unicode"/>
                <a:cs typeface="Lucida Sans Unicode"/>
              </a:rPr>
              <a:t>to</a:t>
            </a:r>
            <a:r>
              <a:rPr sz="1000" spc="-15" dirty="0">
                <a:latin typeface="Lucida Sans Unicode"/>
                <a:cs typeface="Lucida Sans Unicode"/>
              </a:rPr>
              <a:t> </a:t>
            </a:r>
            <a:r>
              <a:rPr sz="1000" spc="-20" dirty="0">
                <a:latin typeface="Lucida Sans Unicode"/>
                <a:cs typeface="Lucida Sans Unicode"/>
              </a:rPr>
              <a:t>MVPs</a:t>
            </a:r>
            <a:endParaRPr sz="1000">
              <a:latin typeface="Lucida Sans Unicode"/>
              <a:cs typeface="Lucida Sans Unicode"/>
            </a:endParaRPr>
          </a:p>
        </p:txBody>
      </p:sp>
      <p:sp>
        <p:nvSpPr>
          <p:cNvPr id="81" name="object 81"/>
          <p:cNvSpPr txBox="1"/>
          <p:nvPr/>
        </p:nvSpPr>
        <p:spPr>
          <a:xfrm>
            <a:off x="5604812" y="1289811"/>
            <a:ext cx="1097280" cy="635000"/>
          </a:xfrm>
          <a:prstGeom prst="rect">
            <a:avLst/>
          </a:prstGeom>
        </p:spPr>
        <p:txBody>
          <a:bodyPr vert="horz" wrap="square" lIns="0" tIns="12700" rIns="0" bIns="0" rtlCol="0">
            <a:spAutoFit/>
          </a:bodyPr>
          <a:lstStyle/>
          <a:p>
            <a:pPr marL="12700" marR="5080" indent="247650" algn="r">
              <a:lnSpc>
                <a:spcPct val="100000"/>
              </a:lnSpc>
              <a:spcBef>
                <a:spcPts val="100"/>
              </a:spcBef>
            </a:pPr>
            <a:r>
              <a:rPr sz="1000" dirty="0">
                <a:latin typeface="Lucida Sans Unicode"/>
                <a:cs typeface="Lucida Sans Unicode"/>
              </a:rPr>
              <a:t>Detail</a:t>
            </a:r>
            <a:r>
              <a:rPr sz="1000" spc="-15" dirty="0">
                <a:latin typeface="Lucida Sans Unicode"/>
                <a:cs typeface="Lucida Sans Unicode"/>
              </a:rPr>
              <a:t> </a:t>
            </a:r>
            <a:r>
              <a:rPr sz="1000" spc="-10" dirty="0">
                <a:latin typeface="Lucida Sans Unicode"/>
                <a:cs typeface="Lucida Sans Unicode"/>
              </a:rPr>
              <a:t>Design Manufacturability</a:t>
            </a:r>
            <a:endParaRPr sz="1000">
              <a:latin typeface="Lucida Sans Unicode"/>
              <a:cs typeface="Lucida Sans Unicode"/>
            </a:endParaRPr>
          </a:p>
          <a:p>
            <a:pPr marL="280670" marR="5080" indent="334645" algn="r">
              <a:lnSpc>
                <a:spcPct val="100000"/>
              </a:lnSpc>
            </a:pPr>
            <a:r>
              <a:rPr sz="1000" spc="-10" dirty="0">
                <a:latin typeface="Lucida Sans Unicode"/>
                <a:cs typeface="Lucida Sans Unicode"/>
              </a:rPr>
              <a:t>Tooling </a:t>
            </a:r>
            <a:r>
              <a:rPr sz="1000" dirty="0">
                <a:latin typeface="Lucida Sans Unicode"/>
                <a:cs typeface="Lucida Sans Unicode"/>
              </a:rPr>
              <a:t>Fit</a:t>
            </a:r>
            <a:r>
              <a:rPr sz="1000" spc="-20" dirty="0">
                <a:latin typeface="Lucida Sans Unicode"/>
                <a:cs typeface="Lucida Sans Unicode"/>
              </a:rPr>
              <a:t> </a:t>
            </a:r>
            <a:r>
              <a:rPr sz="1000" dirty="0">
                <a:latin typeface="Lucida Sans Unicode"/>
                <a:cs typeface="Lucida Sans Unicode"/>
              </a:rPr>
              <a:t>and</a:t>
            </a:r>
            <a:r>
              <a:rPr sz="1000" spc="-15" dirty="0">
                <a:latin typeface="Lucida Sans Unicode"/>
                <a:cs typeface="Lucida Sans Unicode"/>
              </a:rPr>
              <a:t> </a:t>
            </a:r>
            <a:r>
              <a:rPr sz="1000" spc="-10" dirty="0">
                <a:latin typeface="Lucida Sans Unicode"/>
                <a:cs typeface="Lucida Sans Unicode"/>
              </a:rPr>
              <a:t>finish</a:t>
            </a:r>
            <a:endParaRPr sz="1000">
              <a:latin typeface="Lucida Sans Unicode"/>
              <a:cs typeface="Lucida Sans Unicode"/>
            </a:endParaRPr>
          </a:p>
        </p:txBody>
      </p:sp>
      <p:grpSp>
        <p:nvGrpSpPr>
          <p:cNvPr id="82" name="object 82"/>
          <p:cNvGrpSpPr/>
          <p:nvPr/>
        </p:nvGrpSpPr>
        <p:grpSpPr>
          <a:xfrm>
            <a:off x="109728" y="1938527"/>
            <a:ext cx="8976360" cy="1615440"/>
            <a:chOff x="109728" y="1938527"/>
            <a:chExt cx="8976360" cy="1615440"/>
          </a:xfrm>
        </p:grpSpPr>
        <p:pic>
          <p:nvPicPr>
            <p:cNvPr id="83" name="object 83"/>
            <p:cNvPicPr/>
            <p:nvPr/>
          </p:nvPicPr>
          <p:blipFill>
            <a:blip r:embed="rId41" cstate="print"/>
            <a:stretch>
              <a:fillRect/>
            </a:stretch>
          </p:blipFill>
          <p:spPr>
            <a:xfrm>
              <a:off x="5980175" y="1938527"/>
              <a:ext cx="3105912" cy="231648"/>
            </a:xfrm>
            <a:prstGeom prst="rect">
              <a:avLst/>
            </a:prstGeom>
          </p:spPr>
        </p:pic>
        <p:sp>
          <p:nvSpPr>
            <p:cNvPr id="84" name="object 84"/>
            <p:cNvSpPr/>
            <p:nvPr/>
          </p:nvSpPr>
          <p:spPr>
            <a:xfrm>
              <a:off x="6019799" y="1977721"/>
              <a:ext cx="2971800" cy="114300"/>
            </a:xfrm>
            <a:custGeom>
              <a:avLst/>
              <a:gdLst/>
              <a:ahLst/>
              <a:cxnLst/>
              <a:rect l="l" t="t" r="r" b="b"/>
              <a:pathLst>
                <a:path w="2971800" h="114300">
                  <a:moveTo>
                    <a:pt x="0" y="114300"/>
                  </a:moveTo>
                  <a:lnTo>
                    <a:pt x="5025" y="69809"/>
                  </a:lnTo>
                  <a:lnTo>
                    <a:pt x="18731" y="33477"/>
                  </a:lnTo>
                  <a:lnTo>
                    <a:pt x="39060" y="8982"/>
                  </a:lnTo>
                  <a:lnTo>
                    <a:pt x="63954" y="0"/>
                  </a:lnTo>
                  <a:lnTo>
                    <a:pt x="2907846" y="0"/>
                  </a:lnTo>
                  <a:lnTo>
                    <a:pt x="2932740" y="8982"/>
                  </a:lnTo>
                  <a:lnTo>
                    <a:pt x="2953068" y="33477"/>
                  </a:lnTo>
                  <a:lnTo>
                    <a:pt x="2966774" y="69809"/>
                  </a:lnTo>
                  <a:lnTo>
                    <a:pt x="2971800" y="114300"/>
                  </a:lnTo>
                </a:path>
              </a:pathLst>
            </a:custGeom>
            <a:ln w="28575">
              <a:solidFill>
                <a:srgbClr val="000000"/>
              </a:solidFill>
            </a:ln>
          </p:spPr>
          <p:txBody>
            <a:bodyPr wrap="square" lIns="0" tIns="0" rIns="0" bIns="0" rtlCol="0"/>
            <a:lstStyle/>
            <a:p>
              <a:endParaRPr/>
            </a:p>
          </p:txBody>
        </p:sp>
        <p:pic>
          <p:nvPicPr>
            <p:cNvPr id="85" name="object 85"/>
            <p:cNvPicPr/>
            <p:nvPr/>
          </p:nvPicPr>
          <p:blipFill>
            <a:blip r:embed="rId10" cstate="print"/>
            <a:stretch>
              <a:fillRect/>
            </a:stretch>
          </p:blipFill>
          <p:spPr>
            <a:xfrm>
              <a:off x="109728" y="3215639"/>
              <a:ext cx="1274064" cy="289560"/>
            </a:xfrm>
            <a:prstGeom prst="rect">
              <a:avLst/>
            </a:prstGeom>
          </p:spPr>
        </p:pic>
        <p:pic>
          <p:nvPicPr>
            <p:cNvPr id="86" name="object 86"/>
            <p:cNvPicPr/>
            <p:nvPr/>
          </p:nvPicPr>
          <p:blipFill>
            <a:blip r:embed="rId42" cstate="print"/>
            <a:stretch>
              <a:fillRect/>
            </a:stretch>
          </p:blipFill>
          <p:spPr>
            <a:xfrm>
              <a:off x="271272" y="3206495"/>
              <a:ext cx="950976" cy="347471"/>
            </a:xfrm>
            <a:prstGeom prst="rect">
              <a:avLst/>
            </a:prstGeom>
          </p:spPr>
        </p:pic>
        <p:pic>
          <p:nvPicPr>
            <p:cNvPr id="87" name="object 87"/>
            <p:cNvPicPr/>
            <p:nvPr/>
          </p:nvPicPr>
          <p:blipFill>
            <a:blip r:embed="rId43" cstate="print"/>
            <a:stretch>
              <a:fillRect/>
            </a:stretch>
          </p:blipFill>
          <p:spPr>
            <a:xfrm>
              <a:off x="152400" y="3235021"/>
              <a:ext cx="1188600" cy="205649"/>
            </a:xfrm>
            <a:prstGeom prst="rect">
              <a:avLst/>
            </a:prstGeom>
          </p:spPr>
        </p:pic>
      </p:grpSp>
      <p:sp>
        <p:nvSpPr>
          <p:cNvPr id="88" name="object 88"/>
          <p:cNvSpPr txBox="1"/>
          <p:nvPr/>
        </p:nvSpPr>
        <p:spPr>
          <a:xfrm>
            <a:off x="353793" y="2716276"/>
            <a:ext cx="1183005" cy="711200"/>
          </a:xfrm>
          <a:prstGeom prst="rect">
            <a:avLst/>
          </a:prstGeom>
        </p:spPr>
        <p:txBody>
          <a:bodyPr vert="horz" wrap="square" lIns="0" tIns="88900" rIns="0" bIns="0" rtlCol="0">
            <a:spAutoFit/>
          </a:bodyPr>
          <a:lstStyle/>
          <a:p>
            <a:pPr marL="12700">
              <a:lnSpc>
                <a:spcPct val="100000"/>
              </a:lnSpc>
              <a:spcBef>
                <a:spcPts val="700"/>
              </a:spcBef>
            </a:pPr>
            <a:r>
              <a:rPr sz="1000" spc="-10" dirty="0">
                <a:solidFill>
                  <a:srgbClr val="FFFFFF"/>
                </a:solidFill>
                <a:latin typeface="Lucida Sans Unicode"/>
                <a:cs typeface="Lucida Sans Unicode"/>
              </a:rPr>
              <a:t>Competition</a:t>
            </a:r>
            <a:endParaRPr sz="1000">
              <a:latin typeface="Lucida Sans Unicode"/>
              <a:cs typeface="Lucida Sans Unicode"/>
            </a:endParaRPr>
          </a:p>
          <a:p>
            <a:pPr marL="34925" marR="5080" indent="646430">
              <a:lnSpc>
                <a:spcPct val="150000"/>
              </a:lnSpc>
            </a:pPr>
            <a:r>
              <a:rPr sz="1000" spc="-10" dirty="0">
                <a:solidFill>
                  <a:srgbClr val="FFFFFF"/>
                </a:solidFill>
                <a:latin typeface="Lucida Sans Unicode"/>
                <a:cs typeface="Lucida Sans Unicode"/>
              </a:rPr>
              <a:t>Reviews Capabilities</a:t>
            </a:r>
            <a:endParaRPr sz="1000">
              <a:latin typeface="Lucida Sans Unicode"/>
              <a:cs typeface="Lucida Sans Unicode"/>
            </a:endParaRPr>
          </a:p>
        </p:txBody>
      </p:sp>
      <p:sp>
        <p:nvSpPr>
          <p:cNvPr id="89" name="object 89"/>
          <p:cNvSpPr txBox="1"/>
          <p:nvPr/>
        </p:nvSpPr>
        <p:spPr>
          <a:xfrm>
            <a:off x="2364724" y="1225803"/>
            <a:ext cx="1619250" cy="6350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Lucida Sans Unicode"/>
                <a:cs typeface="Lucida Sans Unicode"/>
              </a:rPr>
              <a:t>Insights</a:t>
            </a:r>
            <a:endParaRPr sz="1000">
              <a:latin typeface="Lucida Sans Unicode"/>
              <a:cs typeface="Lucida Sans Unicode"/>
            </a:endParaRPr>
          </a:p>
          <a:p>
            <a:pPr marL="12700" marR="5080">
              <a:lnSpc>
                <a:spcPct val="100000"/>
              </a:lnSpc>
            </a:pPr>
            <a:r>
              <a:rPr sz="1000" dirty="0">
                <a:latin typeface="Lucida Sans Unicode"/>
                <a:cs typeface="Lucida Sans Unicode"/>
              </a:rPr>
              <a:t>Opportunity</a:t>
            </a:r>
            <a:r>
              <a:rPr sz="1000" spc="-30" dirty="0">
                <a:latin typeface="Lucida Sans Unicode"/>
                <a:cs typeface="Lucida Sans Unicode"/>
              </a:rPr>
              <a:t> </a:t>
            </a:r>
            <a:r>
              <a:rPr sz="1000" spc="-10" dirty="0">
                <a:latin typeface="Lucida Sans Unicode"/>
                <a:cs typeface="Lucida Sans Unicode"/>
              </a:rPr>
              <a:t>identification </a:t>
            </a:r>
            <a:r>
              <a:rPr sz="1000" dirty="0">
                <a:latin typeface="Lucida Sans Unicode"/>
                <a:cs typeface="Lucida Sans Unicode"/>
              </a:rPr>
              <a:t>Commercial</a:t>
            </a:r>
            <a:r>
              <a:rPr sz="1000" spc="-25" dirty="0">
                <a:latin typeface="Lucida Sans Unicode"/>
                <a:cs typeface="Lucida Sans Unicode"/>
              </a:rPr>
              <a:t> </a:t>
            </a:r>
            <a:r>
              <a:rPr sz="1000" spc="-10" dirty="0">
                <a:latin typeface="Lucida Sans Unicode"/>
                <a:cs typeface="Lucida Sans Unicode"/>
              </a:rPr>
              <a:t>viability </a:t>
            </a:r>
            <a:r>
              <a:rPr sz="1000" dirty="0">
                <a:latin typeface="Lucida Sans Unicode"/>
                <a:cs typeface="Lucida Sans Unicode"/>
              </a:rPr>
              <a:t>Requirements</a:t>
            </a:r>
            <a:r>
              <a:rPr sz="1000" spc="5" dirty="0">
                <a:latin typeface="Lucida Sans Unicode"/>
                <a:cs typeface="Lucida Sans Unicode"/>
              </a:rPr>
              <a:t> </a:t>
            </a:r>
            <a:r>
              <a:rPr sz="1000" spc="-10" dirty="0">
                <a:latin typeface="Lucida Sans Unicode"/>
                <a:cs typeface="Lucida Sans Unicode"/>
              </a:rPr>
              <a:t>refinement</a:t>
            </a:r>
            <a:endParaRPr sz="1000">
              <a:latin typeface="Lucida Sans Unicode"/>
              <a:cs typeface="Lucida Sans Unicode"/>
            </a:endParaRPr>
          </a:p>
        </p:txBody>
      </p:sp>
      <p:grpSp>
        <p:nvGrpSpPr>
          <p:cNvPr id="90" name="object 90"/>
          <p:cNvGrpSpPr/>
          <p:nvPr/>
        </p:nvGrpSpPr>
        <p:grpSpPr>
          <a:xfrm>
            <a:off x="195071" y="1801367"/>
            <a:ext cx="8872855" cy="859790"/>
            <a:chOff x="195071" y="1801367"/>
            <a:chExt cx="8872855" cy="859790"/>
          </a:xfrm>
        </p:grpSpPr>
        <p:pic>
          <p:nvPicPr>
            <p:cNvPr id="91" name="object 91"/>
            <p:cNvPicPr/>
            <p:nvPr/>
          </p:nvPicPr>
          <p:blipFill>
            <a:blip r:embed="rId44" cstate="print"/>
            <a:stretch>
              <a:fillRect/>
            </a:stretch>
          </p:blipFill>
          <p:spPr>
            <a:xfrm>
              <a:off x="195071" y="1801367"/>
              <a:ext cx="3258312" cy="231647"/>
            </a:xfrm>
            <a:prstGeom prst="rect">
              <a:avLst/>
            </a:prstGeom>
          </p:spPr>
        </p:pic>
        <p:sp>
          <p:nvSpPr>
            <p:cNvPr id="92" name="object 92"/>
            <p:cNvSpPr/>
            <p:nvPr/>
          </p:nvSpPr>
          <p:spPr>
            <a:xfrm>
              <a:off x="236219" y="1840561"/>
              <a:ext cx="3124200" cy="114300"/>
            </a:xfrm>
            <a:custGeom>
              <a:avLst/>
              <a:gdLst/>
              <a:ahLst/>
              <a:cxnLst/>
              <a:rect l="l" t="t" r="r" b="b"/>
              <a:pathLst>
                <a:path w="3124200" h="114300">
                  <a:moveTo>
                    <a:pt x="0" y="114300"/>
                  </a:moveTo>
                  <a:lnTo>
                    <a:pt x="5025" y="69809"/>
                  </a:lnTo>
                  <a:lnTo>
                    <a:pt x="18731" y="33477"/>
                  </a:lnTo>
                  <a:lnTo>
                    <a:pt x="39059" y="8982"/>
                  </a:lnTo>
                  <a:lnTo>
                    <a:pt x="63953" y="0"/>
                  </a:lnTo>
                  <a:lnTo>
                    <a:pt x="3060246" y="0"/>
                  </a:lnTo>
                  <a:lnTo>
                    <a:pt x="3085140" y="8982"/>
                  </a:lnTo>
                  <a:lnTo>
                    <a:pt x="3105468" y="33477"/>
                  </a:lnTo>
                  <a:lnTo>
                    <a:pt x="3119174" y="69809"/>
                  </a:lnTo>
                  <a:lnTo>
                    <a:pt x="3124200" y="114300"/>
                  </a:lnTo>
                </a:path>
              </a:pathLst>
            </a:custGeom>
            <a:ln w="28575">
              <a:solidFill>
                <a:srgbClr val="000000"/>
              </a:solidFill>
            </a:ln>
          </p:spPr>
          <p:txBody>
            <a:bodyPr wrap="square" lIns="0" tIns="0" rIns="0" bIns="0" rtlCol="0"/>
            <a:lstStyle/>
            <a:p>
              <a:endParaRPr/>
            </a:p>
          </p:txBody>
        </p:sp>
        <p:pic>
          <p:nvPicPr>
            <p:cNvPr id="93" name="object 93"/>
            <p:cNvPicPr/>
            <p:nvPr/>
          </p:nvPicPr>
          <p:blipFill>
            <a:blip r:embed="rId45" cstate="print"/>
            <a:stretch>
              <a:fillRect/>
            </a:stretch>
          </p:blipFill>
          <p:spPr>
            <a:xfrm>
              <a:off x="8186928" y="2188463"/>
              <a:ext cx="847344" cy="426719"/>
            </a:xfrm>
            <a:prstGeom prst="rect">
              <a:avLst/>
            </a:prstGeom>
          </p:spPr>
        </p:pic>
        <p:pic>
          <p:nvPicPr>
            <p:cNvPr id="94" name="object 94"/>
            <p:cNvPicPr/>
            <p:nvPr/>
          </p:nvPicPr>
          <p:blipFill>
            <a:blip r:embed="rId46" cstate="print"/>
            <a:stretch>
              <a:fillRect/>
            </a:stretch>
          </p:blipFill>
          <p:spPr>
            <a:xfrm>
              <a:off x="8153400" y="2197607"/>
              <a:ext cx="914400" cy="463295"/>
            </a:xfrm>
            <a:prstGeom prst="rect">
              <a:avLst/>
            </a:prstGeom>
          </p:spPr>
        </p:pic>
        <p:pic>
          <p:nvPicPr>
            <p:cNvPr id="95" name="object 95"/>
            <p:cNvPicPr/>
            <p:nvPr/>
          </p:nvPicPr>
          <p:blipFill>
            <a:blip r:embed="rId47" cstate="print"/>
            <a:stretch>
              <a:fillRect/>
            </a:stretch>
          </p:blipFill>
          <p:spPr>
            <a:xfrm>
              <a:off x="8229600" y="2206321"/>
              <a:ext cx="762000" cy="342900"/>
            </a:xfrm>
            <a:prstGeom prst="rect">
              <a:avLst/>
            </a:prstGeom>
          </p:spPr>
        </p:pic>
      </p:grpSp>
      <p:sp>
        <p:nvSpPr>
          <p:cNvPr id="96" name="object 96"/>
          <p:cNvSpPr txBox="1"/>
          <p:nvPr/>
        </p:nvSpPr>
        <p:spPr>
          <a:xfrm>
            <a:off x="8289129" y="2257044"/>
            <a:ext cx="64262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FFFFFF"/>
                </a:solidFill>
                <a:latin typeface="Lucida Sans Unicode"/>
                <a:cs typeface="Lucida Sans Unicode"/>
              </a:rPr>
              <a:t>Launch</a:t>
            </a:r>
            <a:endParaRPr sz="1400">
              <a:latin typeface="Lucida Sans Unicode"/>
              <a:cs typeface="Lucida Sans Unicode"/>
            </a:endParaRPr>
          </a:p>
        </p:txBody>
      </p:sp>
      <p:grpSp>
        <p:nvGrpSpPr>
          <p:cNvPr id="97" name="object 97"/>
          <p:cNvGrpSpPr/>
          <p:nvPr/>
        </p:nvGrpSpPr>
        <p:grpSpPr>
          <a:xfrm>
            <a:off x="7955280" y="2234183"/>
            <a:ext cx="323215" cy="311150"/>
            <a:chOff x="7955280" y="2234183"/>
            <a:chExt cx="323215" cy="311150"/>
          </a:xfrm>
        </p:grpSpPr>
        <p:pic>
          <p:nvPicPr>
            <p:cNvPr id="98" name="object 98"/>
            <p:cNvPicPr/>
            <p:nvPr/>
          </p:nvPicPr>
          <p:blipFill>
            <a:blip r:embed="rId29" cstate="print"/>
            <a:stretch>
              <a:fillRect/>
            </a:stretch>
          </p:blipFill>
          <p:spPr>
            <a:xfrm>
              <a:off x="7955280" y="2234183"/>
              <a:ext cx="323088" cy="310895"/>
            </a:xfrm>
            <a:prstGeom prst="rect">
              <a:avLst/>
            </a:prstGeom>
          </p:spPr>
        </p:pic>
        <p:pic>
          <p:nvPicPr>
            <p:cNvPr id="99" name="object 99"/>
            <p:cNvPicPr/>
            <p:nvPr/>
          </p:nvPicPr>
          <p:blipFill>
            <a:blip r:embed="rId30" cstate="print"/>
            <a:stretch>
              <a:fillRect/>
            </a:stretch>
          </p:blipFill>
          <p:spPr>
            <a:xfrm>
              <a:off x="8001000" y="2266737"/>
              <a:ext cx="228600" cy="205649"/>
            </a:xfrm>
            <a:prstGeom prst="rect">
              <a:avLst/>
            </a:prstGeom>
          </p:spPr>
        </p:pic>
        <p:pic>
          <p:nvPicPr>
            <p:cNvPr id="100" name="object 100"/>
            <p:cNvPicPr/>
            <p:nvPr/>
          </p:nvPicPr>
          <p:blipFill>
            <a:blip r:embed="rId31" cstate="print"/>
            <a:stretch>
              <a:fillRect/>
            </a:stretch>
          </p:blipFill>
          <p:spPr>
            <a:xfrm>
              <a:off x="7996237" y="2261975"/>
              <a:ext cx="238125" cy="215175"/>
            </a:xfrm>
            <a:prstGeom prst="rect">
              <a:avLst/>
            </a:prstGeom>
          </p:spPr>
        </p:pic>
      </p:grpSp>
      <p:sp>
        <p:nvSpPr>
          <p:cNvPr id="101" name="object 101"/>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52</a:t>
            </a:fld>
            <a:endParaRPr spc="-25" dirty="0">
              <a:latin typeface="Stanley Regular" panose="02050506080406020003" pitchFamily="18" charset="77"/>
            </a:endParaRPr>
          </a:p>
        </p:txBody>
      </p:sp>
      <p:sp>
        <p:nvSpPr>
          <p:cNvPr id="102" name="TextBox 101">
            <a:extLst>
              <a:ext uri="{FF2B5EF4-FFF2-40B4-BE49-F238E27FC236}">
                <a16:creationId xmlns:a16="http://schemas.microsoft.com/office/drawing/2014/main" id="{6F48B440-8FBA-DF84-74C9-B33ED57CC14B}"/>
              </a:ext>
            </a:extLst>
          </p:cNvPr>
          <p:cNvSpPr txBox="1"/>
          <p:nvPr/>
        </p:nvSpPr>
        <p:spPr>
          <a:xfrm>
            <a:off x="353793" y="3870960"/>
            <a:ext cx="3799106" cy="1061829"/>
          </a:xfrm>
          <a:prstGeom prst="rect">
            <a:avLst/>
          </a:prstGeom>
          <a:noFill/>
        </p:spPr>
        <p:txBody>
          <a:bodyPr wrap="square" rtlCol="0">
            <a:spAutoFit/>
          </a:bodyPr>
          <a:lstStyle/>
          <a:p>
            <a:r>
              <a:rPr lang="en-US" sz="1050" dirty="0">
                <a:latin typeface="+mn-lt"/>
              </a:rPr>
              <a:t>SD = System Development</a:t>
            </a:r>
          </a:p>
          <a:p>
            <a:r>
              <a:rPr lang="en-US" sz="1050" dirty="0">
                <a:latin typeface="+mn-lt"/>
              </a:rPr>
              <a:t>AVP = Advanced Product Development</a:t>
            </a:r>
          </a:p>
          <a:p>
            <a:r>
              <a:rPr lang="en-US" sz="1050" dirty="0">
                <a:latin typeface="+mn-lt"/>
              </a:rPr>
              <a:t>PD = Product Development</a:t>
            </a:r>
          </a:p>
          <a:p>
            <a:r>
              <a:rPr lang="en-US" sz="1050" dirty="0">
                <a:latin typeface="+mn-lt"/>
              </a:rPr>
              <a:t>MP = Minimum Viable Prototype</a:t>
            </a:r>
          </a:p>
          <a:p>
            <a:r>
              <a:rPr lang="en-US" sz="1050" dirty="0">
                <a:latin typeface="+mn-lt"/>
              </a:rPr>
              <a:t>POC = Proof of Concept</a:t>
            </a:r>
          </a:p>
          <a:p>
            <a:r>
              <a:rPr lang="en-US" sz="1050" dirty="0">
                <a:latin typeface="+mn-lt"/>
              </a:rPr>
              <a:t>POT = Proof of Technology</a:t>
            </a:r>
          </a:p>
        </p:txBody>
      </p:sp>
      <p:sp>
        <p:nvSpPr>
          <p:cNvPr id="104" name="Title 103">
            <a:extLst>
              <a:ext uri="{FF2B5EF4-FFF2-40B4-BE49-F238E27FC236}">
                <a16:creationId xmlns:a16="http://schemas.microsoft.com/office/drawing/2014/main" id="{4CC03D20-8841-4846-9A10-4DEA6C0263BC}"/>
              </a:ext>
            </a:extLst>
          </p:cNvPr>
          <p:cNvSpPr>
            <a:spLocks noGrp="1"/>
          </p:cNvSpPr>
          <p:nvPr>
            <p:ph type="title"/>
          </p:nvPr>
        </p:nvSpPr>
        <p:spPr/>
        <p:txBody>
          <a:bodyPr/>
          <a:lstStyle/>
          <a:p>
            <a:endParaRPr lang="en-US"/>
          </a:p>
        </p:txBody>
      </p:sp>
      <p:sp>
        <p:nvSpPr>
          <p:cNvPr id="105" name="object 2">
            <a:extLst>
              <a:ext uri="{FF2B5EF4-FFF2-40B4-BE49-F238E27FC236}">
                <a16:creationId xmlns:a16="http://schemas.microsoft.com/office/drawing/2014/main" id="{4B70A3F4-53A1-5143-A76F-068FF74866B9}"/>
              </a:ext>
            </a:extLst>
          </p:cNvPr>
          <p:cNvSpPr txBox="1">
            <a:spLocks/>
          </p:cNvSpPr>
          <p:nvPr/>
        </p:nvSpPr>
        <p:spPr>
          <a:xfrm>
            <a:off x="-1" y="108203"/>
            <a:ext cx="7299326" cy="1040797"/>
          </a:xfrm>
          <a:prstGeom prst="rect">
            <a:avLst/>
          </a:prstGeom>
        </p:spPr>
        <p:txBody>
          <a:bodyPr vert="horz" wrap="square" lIns="0" tIns="421131" rIns="0" bIns="0" rtlCol="0">
            <a:spAutoFit/>
          </a:bodyPr>
          <a:lstStyle>
            <a:lvl1pPr>
              <a:defRPr sz="1450" b="0" i="0">
                <a:solidFill>
                  <a:schemeClr val="bg1"/>
                </a:solidFill>
                <a:latin typeface="Palatino Linotype"/>
                <a:ea typeface="+mj-ea"/>
                <a:cs typeface="Palatino Linotype"/>
              </a:defRPr>
            </a:lvl1pPr>
          </a:lstStyle>
          <a:p>
            <a:pPr marL="548005">
              <a:spcBef>
                <a:spcPts val="100"/>
              </a:spcBef>
            </a:pPr>
            <a:r>
              <a:rPr lang="en-US" sz="4000" b="1" dirty="0">
                <a:solidFill>
                  <a:srgbClr val="00B050"/>
                </a:solidFill>
                <a:latin typeface="+mj-lt"/>
                <a:cs typeface="Arial"/>
              </a:rPr>
              <a:t>Perhaps like this</a:t>
            </a:r>
            <a:r>
              <a:rPr lang="en-US" sz="4000" b="1" spc="-10" dirty="0">
                <a:solidFill>
                  <a:srgbClr val="00B050"/>
                </a:solidFill>
                <a:latin typeface="+mj-lt"/>
                <a:cs typeface="Arial"/>
              </a:rPr>
              <a:t>?</a:t>
            </a:r>
            <a:endParaRPr lang="en-US" sz="4000" b="1" dirty="0">
              <a:solidFill>
                <a:srgbClr val="00B050"/>
              </a:solidFill>
              <a:latin typeface="+mj-lt"/>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53</a:t>
            </a:fld>
            <a:endParaRPr spc="-25" dirty="0">
              <a:latin typeface="Stanley Regular" panose="02050506080406020003" pitchFamily="18" charset="77"/>
            </a:endParaRPr>
          </a:p>
        </p:txBody>
      </p:sp>
      <p:sp>
        <p:nvSpPr>
          <p:cNvPr id="2" name="object 2"/>
          <p:cNvSpPr txBox="1"/>
          <p:nvPr/>
        </p:nvSpPr>
        <p:spPr>
          <a:xfrm>
            <a:off x="685800" y="1174727"/>
            <a:ext cx="7113920" cy="3378489"/>
          </a:xfrm>
          <a:prstGeom prst="rect">
            <a:avLst/>
          </a:prstGeom>
        </p:spPr>
        <p:txBody>
          <a:bodyPr vert="horz" wrap="square" lIns="0" tIns="64135" rIns="0" bIns="0" rtlCol="0">
            <a:spAutoFit/>
          </a:bodyPr>
          <a:lstStyle/>
          <a:p>
            <a:pPr marL="355600" indent="-342900">
              <a:lnSpc>
                <a:spcPct val="100000"/>
              </a:lnSpc>
              <a:spcBef>
                <a:spcPts val="505"/>
              </a:spcBef>
              <a:buSzPct val="100000"/>
              <a:buFont typeface="Arial" panose="020B0604020202020204" pitchFamily="34" charset="0"/>
              <a:buChar char="•"/>
              <a:tabLst>
                <a:tab pos="255904" algn="l"/>
              </a:tabLst>
            </a:pPr>
            <a:r>
              <a:rPr sz="2400" dirty="0">
                <a:latin typeface="+mn-lt"/>
                <a:cs typeface="Arial"/>
              </a:rPr>
              <a:t>Grow or</a:t>
            </a:r>
            <a:r>
              <a:rPr sz="2400" spc="10" dirty="0">
                <a:latin typeface="+mn-lt"/>
                <a:cs typeface="Arial"/>
              </a:rPr>
              <a:t> </a:t>
            </a:r>
            <a:r>
              <a:rPr sz="2400" spc="-25" dirty="0">
                <a:latin typeface="+mn-lt"/>
                <a:cs typeface="Arial"/>
              </a:rPr>
              <a:t>die</a:t>
            </a:r>
            <a:endParaRPr sz="2400" dirty="0">
              <a:latin typeface="+mn-lt"/>
              <a:cs typeface="Arial"/>
            </a:endParaRPr>
          </a:p>
          <a:p>
            <a:pPr marL="355600" indent="-342900">
              <a:lnSpc>
                <a:spcPct val="100000"/>
              </a:lnSpc>
              <a:spcBef>
                <a:spcPts val="409"/>
              </a:spcBef>
              <a:buSzPct val="100000"/>
              <a:buFont typeface="Arial" panose="020B0604020202020204" pitchFamily="34" charset="0"/>
              <a:buChar char="•"/>
              <a:tabLst>
                <a:tab pos="255904" algn="l"/>
              </a:tabLst>
            </a:pPr>
            <a:r>
              <a:rPr sz="2400" dirty="0">
                <a:latin typeface="+mn-lt"/>
                <a:cs typeface="Arial"/>
              </a:rPr>
              <a:t>Fixed</a:t>
            </a:r>
            <a:r>
              <a:rPr sz="2400" spc="-25" dirty="0">
                <a:latin typeface="+mn-lt"/>
                <a:cs typeface="Arial"/>
              </a:rPr>
              <a:t> </a:t>
            </a:r>
            <a:r>
              <a:rPr sz="2400" dirty="0">
                <a:latin typeface="+mn-lt"/>
                <a:cs typeface="Arial"/>
              </a:rPr>
              <a:t>cadence</a:t>
            </a:r>
            <a:r>
              <a:rPr sz="2400" spc="-15" dirty="0">
                <a:latin typeface="+mn-lt"/>
                <a:cs typeface="Arial"/>
              </a:rPr>
              <a:t> </a:t>
            </a:r>
            <a:r>
              <a:rPr sz="2400" dirty="0">
                <a:latin typeface="+mn-lt"/>
                <a:cs typeface="Arial"/>
              </a:rPr>
              <a:t>of</a:t>
            </a:r>
            <a:r>
              <a:rPr sz="2400" spc="-5" dirty="0">
                <a:latin typeface="+mn-lt"/>
                <a:cs typeface="Arial"/>
              </a:rPr>
              <a:t> </a:t>
            </a:r>
            <a:r>
              <a:rPr sz="2400" dirty="0">
                <a:latin typeface="+mn-lt"/>
                <a:cs typeface="Arial"/>
              </a:rPr>
              <a:t>new</a:t>
            </a:r>
            <a:r>
              <a:rPr sz="2400" spc="-10" dirty="0">
                <a:latin typeface="+mn-lt"/>
                <a:cs typeface="Arial"/>
              </a:rPr>
              <a:t> products</a:t>
            </a:r>
            <a:endParaRPr sz="2400" dirty="0">
              <a:latin typeface="+mn-lt"/>
              <a:cs typeface="Arial"/>
            </a:endParaRPr>
          </a:p>
          <a:p>
            <a:pPr marL="355600" indent="-342900">
              <a:lnSpc>
                <a:spcPct val="100000"/>
              </a:lnSpc>
              <a:spcBef>
                <a:spcPts val="409"/>
              </a:spcBef>
              <a:buSzPct val="100000"/>
              <a:buFont typeface="Arial" panose="020B0604020202020204" pitchFamily="34" charset="0"/>
              <a:buChar char="•"/>
              <a:tabLst>
                <a:tab pos="255904" algn="l"/>
              </a:tabLst>
            </a:pPr>
            <a:r>
              <a:rPr sz="2400" dirty="0">
                <a:latin typeface="+mn-lt"/>
                <a:cs typeface="Arial"/>
              </a:rPr>
              <a:t>N</a:t>
            </a:r>
            <a:r>
              <a:rPr lang="en-US" sz="2400" dirty="0">
                <a:latin typeface="+mn-lt"/>
                <a:cs typeface="Arial"/>
              </a:rPr>
              <a:t>ew product development</a:t>
            </a:r>
            <a:r>
              <a:rPr sz="2400" spc="-10" dirty="0">
                <a:latin typeface="+mn-lt"/>
                <a:cs typeface="Arial"/>
              </a:rPr>
              <a:t> </a:t>
            </a:r>
            <a:r>
              <a:rPr sz="2400" dirty="0">
                <a:latin typeface="+mn-lt"/>
                <a:cs typeface="Arial"/>
              </a:rPr>
              <a:t>is</a:t>
            </a:r>
            <a:r>
              <a:rPr sz="2400" spc="-5" dirty="0">
                <a:latin typeface="+mn-lt"/>
                <a:cs typeface="Arial"/>
              </a:rPr>
              <a:t> </a:t>
            </a:r>
            <a:r>
              <a:rPr sz="2400" dirty="0">
                <a:latin typeface="+mn-lt"/>
                <a:cs typeface="Arial"/>
              </a:rPr>
              <a:t>the</a:t>
            </a:r>
            <a:r>
              <a:rPr sz="2400" spc="-10" dirty="0">
                <a:latin typeface="+mn-lt"/>
                <a:cs typeface="Arial"/>
              </a:rPr>
              <a:t> </a:t>
            </a:r>
            <a:r>
              <a:rPr sz="2400" dirty="0">
                <a:latin typeface="+mn-lt"/>
                <a:cs typeface="Arial"/>
              </a:rPr>
              <a:t>priority</a:t>
            </a:r>
            <a:r>
              <a:rPr sz="2400" spc="-5" dirty="0">
                <a:latin typeface="+mn-lt"/>
                <a:cs typeface="Arial"/>
              </a:rPr>
              <a:t> </a:t>
            </a:r>
            <a:r>
              <a:rPr sz="2400" spc="-10" dirty="0">
                <a:latin typeface="+mn-lt"/>
                <a:cs typeface="Arial"/>
              </a:rPr>
              <a:t>(always).</a:t>
            </a:r>
            <a:endParaRPr sz="2400" dirty="0">
              <a:latin typeface="+mn-lt"/>
              <a:cs typeface="Arial"/>
            </a:endParaRPr>
          </a:p>
          <a:p>
            <a:pPr marL="355600" indent="-342900">
              <a:lnSpc>
                <a:spcPct val="100000"/>
              </a:lnSpc>
              <a:spcBef>
                <a:spcPts val="380"/>
              </a:spcBef>
              <a:buSzPct val="100000"/>
              <a:buFont typeface="Arial" panose="020B0604020202020204" pitchFamily="34" charset="0"/>
              <a:buChar char="•"/>
              <a:tabLst>
                <a:tab pos="255904" algn="l"/>
              </a:tabLst>
            </a:pPr>
            <a:r>
              <a:rPr sz="2400" dirty="0">
                <a:latin typeface="+mn-lt"/>
                <a:cs typeface="Arial"/>
              </a:rPr>
              <a:t>Fire</a:t>
            </a:r>
            <a:r>
              <a:rPr sz="2400" spc="-35" dirty="0">
                <a:latin typeface="+mn-lt"/>
                <a:cs typeface="Arial"/>
              </a:rPr>
              <a:t> </a:t>
            </a:r>
            <a:r>
              <a:rPr sz="2400" dirty="0">
                <a:latin typeface="+mn-lt"/>
                <a:cs typeface="Arial"/>
              </a:rPr>
              <a:t>drill;</a:t>
            </a:r>
            <a:r>
              <a:rPr sz="2400" spc="-15" dirty="0">
                <a:latin typeface="+mn-lt"/>
                <a:cs typeface="Arial"/>
              </a:rPr>
              <a:t> </a:t>
            </a:r>
            <a:r>
              <a:rPr sz="2400" dirty="0">
                <a:latin typeface="+mn-lt"/>
                <a:cs typeface="Arial"/>
              </a:rPr>
              <a:t>not</a:t>
            </a:r>
            <a:r>
              <a:rPr sz="2400" spc="-10" dirty="0">
                <a:latin typeface="+mn-lt"/>
                <a:cs typeface="Arial"/>
              </a:rPr>
              <a:t> </a:t>
            </a:r>
            <a:r>
              <a:rPr sz="2400" dirty="0">
                <a:latin typeface="+mn-lt"/>
                <a:cs typeface="Arial"/>
              </a:rPr>
              <a:t>always</a:t>
            </a:r>
            <a:r>
              <a:rPr sz="2400" spc="-20" dirty="0">
                <a:latin typeface="+mn-lt"/>
                <a:cs typeface="Arial"/>
              </a:rPr>
              <a:t> </a:t>
            </a:r>
            <a:r>
              <a:rPr sz="2400" dirty="0">
                <a:latin typeface="+mn-lt"/>
                <a:cs typeface="Arial"/>
              </a:rPr>
              <a:t>technology</a:t>
            </a:r>
            <a:r>
              <a:rPr sz="2400" spc="-15" dirty="0">
                <a:latin typeface="+mn-lt"/>
                <a:cs typeface="Arial"/>
              </a:rPr>
              <a:t> </a:t>
            </a:r>
            <a:r>
              <a:rPr sz="2400" spc="-10" dirty="0">
                <a:latin typeface="+mn-lt"/>
                <a:cs typeface="Arial"/>
              </a:rPr>
              <a:t>based</a:t>
            </a:r>
            <a:endParaRPr sz="2400" dirty="0">
              <a:latin typeface="+mn-lt"/>
              <a:cs typeface="Arial"/>
            </a:endParaRPr>
          </a:p>
          <a:p>
            <a:pPr marL="355600" indent="-342900">
              <a:lnSpc>
                <a:spcPct val="100000"/>
              </a:lnSpc>
              <a:spcBef>
                <a:spcPts val="409"/>
              </a:spcBef>
              <a:buSzPct val="100000"/>
              <a:buFont typeface="Arial" panose="020B0604020202020204" pitchFamily="34" charset="0"/>
              <a:buChar char="•"/>
              <a:tabLst>
                <a:tab pos="255904" algn="l"/>
              </a:tabLst>
            </a:pPr>
            <a:r>
              <a:rPr sz="2400" dirty="0">
                <a:latin typeface="+mn-lt"/>
                <a:cs typeface="Arial"/>
              </a:rPr>
              <a:t>Value</a:t>
            </a:r>
            <a:r>
              <a:rPr sz="2400" spc="-25" dirty="0">
                <a:latin typeface="+mn-lt"/>
                <a:cs typeface="Arial"/>
              </a:rPr>
              <a:t> add</a:t>
            </a:r>
            <a:endParaRPr sz="2400" dirty="0">
              <a:latin typeface="+mn-lt"/>
              <a:cs typeface="Arial"/>
            </a:endParaRPr>
          </a:p>
          <a:p>
            <a:pPr marL="355600" indent="-342900">
              <a:lnSpc>
                <a:spcPct val="100000"/>
              </a:lnSpc>
              <a:spcBef>
                <a:spcPts val="409"/>
              </a:spcBef>
              <a:buSzPct val="100000"/>
              <a:buFont typeface="Arial" panose="020B0604020202020204" pitchFamily="34" charset="0"/>
              <a:buChar char="•"/>
              <a:tabLst>
                <a:tab pos="255904" algn="l"/>
              </a:tabLst>
            </a:pPr>
            <a:r>
              <a:rPr sz="2400" dirty="0">
                <a:latin typeface="+mn-lt"/>
                <a:cs typeface="Arial"/>
              </a:rPr>
              <a:t>Global</a:t>
            </a:r>
            <a:r>
              <a:rPr sz="2400" spc="-20" dirty="0">
                <a:latin typeface="+mn-lt"/>
                <a:cs typeface="Arial"/>
              </a:rPr>
              <a:t> </a:t>
            </a:r>
            <a:r>
              <a:rPr sz="2400" spc="-10" dirty="0">
                <a:latin typeface="+mn-lt"/>
                <a:cs typeface="Arial"/>
              </a:rPr>
              <a:t>development</a:t>
            </a:r>
            <a:endParaRPr sz="2400" dirty="0">
              <a:latin typeface="+mn-lt"/>
              <a:cs typeface="Arial"/>
            </a:endParaRPr>
          </a:p>
          <a:p>
            <a:pPr marL="355600" indent="-342900">
              <a:lnSpc>
                <a:spcPct val="100000"/>
              </a:lnSpc>
              <a:spcBef>
                <a:spcPts val="380"/>
              </a:spcBef>
              <a:buSzPct val="100000"/>
              <a:buFont typeface="Arial" panose="020B0604020202020204" pitchFamily="34" charset="0"/>
              <a:buChar char="•"/>
              <a:tabLst>
                <a:tab pos="255904" algn="l"/>
              </a:tabLst>
            </a:pPr>
            <a:r>
              <a:rPr sz="2400" spc="-10" dirty="0">
                <a:latin typeface="+mn-lt"/>
                <a:cs typeface="Arial"/>
              </a:rPr>
              <a:t>Optics</a:t>
            </a:r>
            <a:endParaRPr sz="2400" dirty="0">
              <a:latin typeface="+mn-lt"/>
              <a:cs typeface="Arial"/>
            </a:endParaRPr>
          </a:p>
          <a:p>
            <a:pPr marL="355600" indent="-342900">
              <a:lnSpc>
                <a:spcPct val="100000"/>
              </a:lnSpc>
              <a:spcBef>
                <a:spcPts val="409"/>
              </a:spcBef>
              <a:buSzPct val="100000"/>
              <a:buFont typeface="Arial" panose="020B0604020202020204" pitchFamily="34" charset="0"/>
              <a:buChar char="•"/>
              <a:tabLst>
                <a:tab pos="255904" algn="l"/>
              </a:tabLst>
            </a:pPr>
            <a:r>
              <a:rPr sz="2400" dirty="0">
                <a:latin typeface="+mn-lt"/>
                <a:cs typeface="Arial"/>
              </a:rPr>
              <a:t>Visibility,</a:t>
            </a:r>
            <a:r>
              <a:rPr sz="2400" spc="-40" dirty="0">
                <a:latin typeface="+mn-lt"/>
                <a:cs typeface="Arial"/>
              </a:rPr>
              <a:t> </a:t>
            </a:r>
            <a:r>
              <a:rPr sz="2400" dirty="0">
                <a:latin typeface="+mn-lt"/>
                <a:cs typeface="Arial"/>
              </a:rPr>
              <a:t>sustainability,</a:t>
            </a:r>
            <a:r>
              <a:rPr sz="2400" spc="-30" dirty="0">
                <a:latin typeface="+mn-lt"/>
                <a:cs typeface="Arial"/>
              </a:rPr>
              <a:t> </a:t>
            </a:r>
            <a:r>
              <a:rPr sz="2400" dirty="0">
                <a:latin typeface="+mn-lt"/>
                <a:cs typeface="Arial"/>
              </a:rPr>
              <a:t>and</a:t>
            </a:r>
            <a:r>
              <a:rPr sz="2400" spc="-35" dirty="0">
                <a:latin typeface="+mn-lt"/>
                <a:cs typeface="Arial"/>
              </a:rPr>
              <a:t> </a:t>
            </a:r>
            <a:r>
              <a:rPr sz="2400" spc="-10" dirty="0">
                <a:latin typeface="+mn-lt"/>
                <a:cs typeface="Arial"/>
              </a:rPr>
              <a:t>accessibility</a:t>
            </a:r>
            <a:endParaRPr sz="2400" dirty="0">
              <a:latin typeface="+mn-lt"/>
              <a:cs typeface="Arial"/>
            </a:endParaRPr>
          </a:p>
        </p:txBody>
      </p:sp>
      <p:sp>
        <p:nvSpPr>
          <p:cNvPr id="6" name="Title 5">
            <a:extLst>
              <a:ext uri="{FF2B5EF4-FFF2-40B4-BE49-F238E27FC236}">
                <a16:creationId xmlns:a16="http://schemas.microsoft.com/office/drawing/2014/main" id="{CBBBDB3A-7709-304A-AFD4-4E990AA15EF8}"/>
              </a:ext>
            </a:extLst>
          </p:cNvPr>
          <p:cNvSpPr>
            <a:spLocks noGrp="1"/>
          </p:cNvSpPr>
          <p:nvPr>
            <p:ph type="title"/>
          </p:nvPr>
        </p:nvSpPr>
        <p:spPr/>
        <p:txBody>
          <a:bodyPr/>
          <a:lstStyle/>
          <a:p>
            <a:endParaRPr lang="en-US"/>
          </a:p>
        </p:txBody>
      </p:sp>
      <p:sp>
        <p:nvSpPr>
          <p:cNvPr id="7" name="object 2">
            <a:extLst>
              <a:ext uri="{FF2B5EF4-FFF2-40B4-BE49-F238E27FC236}">
                <a16:creationId xmlns:a16="http://schemas.microsoft.com/office/drawing/2014/main" id="{89BEBB98-FE17-3D40-A78E-165194292CF4}"/>
              </a:ext>
            </a:extLst>
          </p:cNvPr>
          <p:cNvSpPr txBox="1">
            <a:spLocks/>
          </p:cNvSpPr>
          <p:nvPr/>
        </p:nvSpPr>
        <p:spPr>
          <a:xfrm>
            <a:off x="-1" y="108203"/>
            <a:ext cx="7299326" cy="1040797"/>
          </a:xfrm>
          <a:prstGeom prst="rect">
            <a:avLst/>
          </a:prstGeom>
        </p:spPr>
        <p:txBody>
          <a:bodyPr vert="horz" wrap="square" lIns="0" tIns="421131" rIns="0" bIns="0" rtlCol="0">
            <a:spAutoFit/>
          </a:bodyPr>
          <a:lstStyle>
            <a:lvl1pPr>
              <a:defRPr sz="1450" b="0" i="0">
                <a:solidFill>
                  <a:schemeClr val="bg1"/>
                </a:solidFill>
                <a:latin typeface="Palatino Linotype"/>
                <a:ea typeface="+mj-ea"/>
                <a:cs typeface="Palatino Linotype"/>
              </a:defRPr>
            </a:lvl1pPr>
          </a:lstStyle>
          <a:p>
            <a:pPr marL="548005">
              <a:spcBef>
                <a:spcPts val="100"/>
              </a:spcBef>
            </a:pPr>
            <a:r>
              <a:rPr lang="en-US" sz="4000" b="1" dirty="0">
                <a:solidFill>
                  <a:srgbClr val="00B050"/>
                </a:solidFill>
                <a:latin typeface="+mj-lt"/>
                <a:cs typeface="Arial"/>
              </a:rPr>
              <a:t>Challenges/Opportunities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54</a:t>
            </a:fld>
            <a:endParaRPr spc="-25" dirty="0">
              <a:latin typeface="Stanley Regular" panose="02050506080406020003" pitchFamily="18" charset="77"/>
            </a:endParaRPr>
          </a:p>
        </p:txBody>
      </p:sp>
      <p:sp>
        <p:nvSpPr>
          <p:cNvPr id="2" name="object 2"/>
          <p:cNvSpPr txBox="1"/>
          <p:nvPr/>
        </p:nvSpPr>
        <p:spPr>
          <a:xfrm>
            <a:off x="685800" y="1581150"/>
            <a:ext cx="7848600" cy="2513509"/>
          </a:xfrm>
          <a:prstGeom prst="rect">
            <a:avLst/>
          </a:prstGeom>
        </p:spPr>
        <p:txBody>
          <a:bodyPr vert="horz" wrap="square" lIns="0" tIns="12700" rIns="0" bIns="0" rtlCol="0">
            <a:spAutoFit/>
          </a:bodyPr>
          <a:lstStyle/>
          <a:p>
            <a:pPr marL="355601" indent="-342900">
              <a:lnSpc>
                <a:spcPct val="100000"/>
              </a:lnSpc>
              <a:spcBef>
                <a:spcPts val="100"/>
              </a:spcBef>
              <a:buSzPct val="100000"/>
              <a:buFont typeface="Arial" panose="020B0604020202020204" pitchFamily="34" charset="0"/>
              <a:buChar char="•"/>
              <a:tabLst>
                <a:tab pos="268605" algn="l"/>
              </a:tabLst>
            </a:pPr>
            <a:r>
              <a:rPr sz="2400" dirty="0">
                <a:latin typeface="+mn-lt"/>
                <a:cs typeface="Arial"/>
              </a:rPr>
              <a:t>Expertise</a:t>
            </a:r>
            <a:r>
              <a:rPr sz="2400" spc="-35" dirty="0">
                <a:latin typeface="+mn-lt"/>
                <a:cs typeface="Arial"/>
              </a:rPr>
              <a:t> </a:t>
            </a:r>
            <a:r>
              <a:rPr sz="2400" dirty="0">
                <a:latin typeface="+mn-lt"/>
                <a:cs typeface="Arial"/>
              </a:rPr>
              <a:t>in</a:t>
            </a:r>
            <a:r>
              <a:rPr sz="2400" spc="-25" dirty="0">
                <a:latin typeface="+mn-lt"/>
                <a:cs typeface="Arial"/>
              </a:rPr>
              <a:t> </a:t>
            </a:r>
            <a:r>
              <a:rPr sz="2400" u="sng" dirty="0">
                <a:uFill>
                  <a:solidFill>
                    <a:srgbClr val="000000"/>
                  </a:solidFill>
                </a:uFill>
                <a:latin typeface="+mn-lt"/>
                <a:cs typeface="Arial"/>
              </a:rPr>
              <a:t>fundamentals</a:t>
            </a:r>
            <a:r>
              <a:rPr sz="2400" spc="-20" dirty="0">
                <a:latin typeface="+mn-lt"/>
                <a:cs typeface="Arial"/>
              </a:rPr>
              <a:t> </a:t>
            </a:r>
            <a:r>
              <a:rPr sz="2400" dirty="0">
                <a:latin typeface="+mn-lt"/>
                <a:cs typeface="Arial"/>
              </a:rPr>
              <a:t>to</a:t>
            </a:r>
            <a:r>
              <a:rPr sz="2400" spc="-20" dirty="0">
                <a:latin typeface="+mn-lt"/>
                <a:cs typeface="Arial"/>
              </a:rPr>
              <a:t> </a:t>
            </a:r>
            <a:r>
              <a:rPr sz="2400" dirty="0">
                <a:latin typeface="+mn-lt"/>
                <a:cs typeface="Arial"/>
              </a:rPr>
              <a:t>support</a:t>
            </a:r>
            <a:r>
              <a:rPr sz="2400" spc="-20" dirty="0">
                <a:latin typeface="+mn-lt"/>
                <a:cs typeface="Arial"/>
              </a:rPr>
              <a:t> </a:t>
            </a:r>
            <a:r>
              <a:rPr lang="en-US" sz="2400" spc="-20" dirty="0">
                <a:latin typeface="+mn-lt"/>
                <a:cs typeface="Arial"/>
              </a:rPr>
              <a:t>new product development</a:t>
            </a:r>
            <a:r>
              <a:rPr sz="2400" spc="-15" dirty="0">
                <a:latin typeface="+mn-lt"/>
                <a:cs typeface="Arial"/>
              </a:rPr>
              <a:t> </a:t>
            </a:r>
            <a:r>
              <a:rPr sz="2400" dirty="0">
                <a:latin typeface="+mn-lt"/>
                <a:cs typeface="Arial"/>
              </a:rPr>
              <a:t>and</a:t>
            </a:r>
            <a:r>
              <a:rPr sz="2400" spc="-20" dirty="0">
                <a:latin typeface="+mn-lt"/>
                <a:cs typeface="Arial"/>
              </a:rPr>
              <a:t> </a:t>
            </a:r>
            <a:r>
              <a:rPr lang="en-US" sz="2400" spc="-10" dirty="0">
                <a:latin typeface="+mn-lt"/>
                <a:cs typeface="Arial"/>
              </a:rPr>
              <a:t>s</a:t>
            </a:r>
            <a:r>
              <a:rPr sz="2400" spc="-10" dirty="0">
                <a:latin typeface="+mn-lt"/>
                <a:cs typeface="Arial"/>
              </a:rPr>
              <a:t>ustaining</a:t>
            </a:r>
            <a:endParaRPr sz="2400" dirty="0">
              <a:latin typeface="+mn-lt"/>
              <a:cs typeface="Arial"/>
            </a:endParaRPr>
          </a:p>
          <a:p>
            <a:pPr marL="355601" indent="-342900">
              <a:lnSpc>
                <a:spcPct val="100000"/>
              </a:lnSpc>
              <a:spcBef>
                <a:spcPts val="310"/>
              </a:spcBef>
              <a:buSzPct val="100000"/>
              <a:buFont typeface="Arial" panose="020B0604020202020204" pitchFamily="34" charset="0"/>
              <a:buChar char="•"/>
              <a:tabLst>
                <a:tab pos="268605" algn="l"/>
              </a:tabLst>
            </a:pPr>
            <a:r>
              <a:rPr sz="2400" dirty="0">
                <a:latin typeface="+mn-lt"/>
                <a:cs typeface="Arial"/>
              </a:rPr>
              <a:t>Develop</a:t>
            </a:r>
            <a:r>
              <a:rPr sz="2400" spc="-55" dirty="0">
                <a:latin typeface="+mn-lt"/>
                <a:cs typeface="Arial"/>
              </a:rPr>
              <a:t> </a:t>
            </a:r>
            <a:r>
              <a:rPr sz="2400" dirty="0">
                <a:latin typeface="+mn-lt"/>
                <a:cs typeface="Arial"/>
              </a:rPr>
              <a:t>understanding/solutions</a:t>
            </a:r>
            <a:r>
              <a:rPr sz="2400" spc="-40" dirty="0">
                <a:latin typeface="+mn-lt"/>
                <a:cs typeface="Arial"/>
              </a:rPr>
              <a:t> </a:t>
            </a:r>
            <a:r>
              <a:rPr sz="2400" dirty="0">
                <a:latin typeface="+mn-lt"/>
                <a:cs typeface="Arial"/>
              </a:rPr>
              <a:t>for</a:t>
            </a:r>
            <a:r>
              <a:rPr sz="2400" spc="-45" dirty="0">
                <a:latin typeface="+mn-lt"/>
                <a:cs typeface="Arial"/>
              </a:rPr>
              <a:t> </a:t>
            </a:r>
            <a:r>
              <a:rPr sz="2400" u="sng" spc="-10" dirty="0">
                <a:uFill>
                  <a:solidFill>
                    <a:srgbClr val="000000"/>
                  </a:solidFill>
                </a:uFill>
                <a:latin typeface="+mn-lt"/>
                <a:cs typeface="Arial"/>
              </a:rPr>
              <a:t>unknowns</a:t>
            </a:r>
            <a:endParaRPr sz="2400" dirty="0">
              <a:latin typeface="+mn-lt"/>
              <a:cs typeface="Arial"/>
            </a:endParaRPr>
          </a:p>
          <a:p>
            <a:pPr marL="355601" indent="-342900">
              <a:lnSpc>
                <a:spcPct val="100000"/>
              </a:lnSpc>
              <a:spcBef>
                <a:spcPts val="434"/>
              </a:spcBef>
              <a:buSzPct val="100000"/>
              <a:buFont typeface="Arial" panose="020B0604020202020204" pitchFamily="34" charset="0"/>
              <a:buChar char="•"/>
              <a:tabLst>
                <a:tab pos="268605" algn="l"/>
              </a:tabLst>
            </a:pPr>
            <a:r>
              <a:rPr sz="2400" dirty="0">
                <a:latin typeface="+mn-lt"/>
                <a:cs typeface="Arial"/>
              </a:rPr>
              <a:t>Track</a:t>
            </a:r>
            <a:r>
              <a:rPr sz="2400" spc="-25" dirty="0">
                <a:latin typeface="+mn-lt"/>
                <a:cs typeface="Arial"/>
              </a:rPr>
              <a:t> </a:t>
            </a:r>
            <a:r>
              <a:rPr sz="2400" dirty="0">
                <a:latin typeface="+mn-lt"/>
                <a:cs typeface="Arial"/>
              </a:rPr>
              <a:t>and</a:t>
            </a:r>
            <a:r>
              <a:rPr sz="2400" spc="-25" dirty="0">
                <a:latin typeface="+mn-lt"/>
                <a:cs typeface="Arial"/>
              </a:rPr>
              <a:t> </a:t>
            </a:r>
            <a:r>
              <a:rPr sz="2400" dirty="0">
                <a:latin typeface="+mn-lt"/>
                <a:cs typeface="Arial"/>
              </a:rPr>
              <a:t>apply</a:t>
            </a:r>
            <a:r>
              <a:rPr sz="2400" spc="-25" dirty="0">
                <a:latin typeface="+mn-lt"/>
                <a:cs typeface="Arial"/>
              </a:rPr>
              <a:t> </a:t>
            </a:r>
            <a:r>
              <a:rPr sz="2400" u="sng" dirty="0">
                <a:uFill>
                  <a:solidFill>
                    <a:srgbClr val="000000"/>
                  </a:solidFill>
                </a:uFill>
                <a:latin typeface="+mn-lt"/>
                <a:cs typeface="Arial"/>
              </a:rPr>
              <a:t>emerging</a:t>
            </a:r>
            <a:r>
              <a:rPr sz="2400" spc="-20" dirty="0">
                <a:latin typeface="+mn-lt"/>
                <a:cs typeface="Arial"/>
              </a:rPr>
              <a:t> </a:t>
            </a:r>
            <a:r>
              <a:rPr sz="2400" spc="-10" dirty="0">
                <a:latin typeface="+mn-lt"/>
                <a:cs typeface="Arial"/>
              </a:rPr>
              <a:t>technologies</a:t>
            </a:r>
            <a:endParaRPr sz="2400" dirty="0">
              <a:latin typeface="+mn-lt"/>
              <a:cs typeface="Arial"/>
            </a:endParaRPr>
          </a:p>
          <a:p>
            <a:pPr marL="355601" indent="-342900">
              <a:lnSpc>
                <a:spcPct val="100000"/>
              </a:lnSpc>
              <a:spcBef>
                <a:spcPts val="405"/>
              </a:spcBef>
              <a:buSzPct val="100000"/>
              <a:buFont typeface="Arial" panose="020B0604020202020204" pitchFamily="34" charset="0"/>
              <a:buChar char="•"/>
              <a:tabLst>
                <a:tab pos="268605" algn="l"/>
              </a:tabLst>
            </a:pPr>
            <a:r>
              <a:rPr sz="2400" dirty="0">
                <a:latin typeface="+mn-lt"/>
                <a:cs typeface="Arial"/>
              </a:rPr>
              <a:t>Develop</a:t>
            </a:r>
            <a:r>
              <a:rPr sz="2400" spc="-20" dirty="0">
                <a:latin typeface="+mn-lt"/>
                <a:cs typeface="Arial"/>
              </a:rPr>
              <a:t> </a:t>
            </a:r>
            <a:r>
              <a:rPr sz="2400" dirty="0">
                <a:latin typeface="+mn-lt"/>
                <a:cs typeface="Arial"/>
              </a:rPr>
              <a:t>and</a:t>
            </a:r>
            <a:r>
              <a:rPr sz="2400" spc="-20" dirty="0">
                <a:latin typeface="+mn-lt"/>
                <a:cs typeface="Arial"/>
              </a:rPr>
              <a:t> </a:t>
            </a:r>
            <a:r>
              <a:rPr sz="2400" dirty="0">
                <a:latin typeface="+mn-lt"/>
                <a:cs typeface="Arial"/>
              </a:rPr>
              <a:t>qualify</a:t>
            </a:r>
            <a:r>
              <a:rPr sz="2400" spc="-20" dirty="0">
                <a:latin typeface="+mn-lt"/>
                <a:cs typeface="Arial"/>
              </a:rPr>
              <a:t> </a:t>
            </a:r>
            <a:r>
              <a:rPr sz="2400" u="sng" dirty="0">
                <a:uFill>
                  <a:solidFill>
                    <a:srgbClr val="000000"/>
                  </a:solidFill>
                </a:uFill>
                <a:latin typeface="+mn-lt"/>
                <a:cs typeface="Arial"/>
              </a:rPr>
              <a:t>new</a:t>
            </a:r>
            <a:r>
              <a:rPr sz="2400" spc="-10" dirty="0">
                <a:latin typeface="+mn-lt"/>
                <a:cs typeface="Arial"/>
              </a:rPr>
              <a:t> “technology”</a:t>
            </a:r>
            <a:endParaRPr sz="2400" dirty="0">
              <a:latin typeface="+mn-lt"/>
              <a:cs typeface="Arial"/>
            </a:endParaRPr>
          </a:p>
          <a:p>
            <a:pPr marL="355601" indent="-342900">
              <a:lnSpc>
                <a:spcPct val="100000"/>
              </a:lnSpc>
              <a:spcBef>
                <a:spcPts val="434"/>
              </a:spcBef>
              <a:buSzPct val="100000"/>
              <a:buFont typeface="Arial" panose="020B0604020202020204" pitchFamily="34" charset="0"/>
              <a:buChar char="•"/>
              <a:tabLst>
                <a:tab pos="268605" algn="l"/>
              </a:tabLst>
            </a:pPr>
            <a:r>
              <a:rPr sz="2400" dirty="0">
                <a:latin typeface="+mn-lt"/>
                <a:cs typeface="Arial"/>
              </a:rPr>
              <a:t>See</a:t>
            </a:r>
            <a:r>
              <a:rPr sz="2400" spc="-30" dirty="0">
                <a:latin typeface="+mn-lt"/>
                <a:cs typeface="Arial"/>
              </a:rPr>
              <a:t> </a:t>
            </a:r>
            <a:r>
              <a:rPr sz="2400" dirty="0">
                <a:latin typeface="+mn-lt"/>
                <a:cs typeface="Arial"/>
              </a:rPr>
              <a:t>your</a:t>
            </a:r>
            <a:r>
              <a:rPr sz="2400" spc="-25" dirty="0">
                <a:latin typeface="+mn-lt"/>
                <a:cs typeface="Arial"/>
              </a:rPr>
              <a:t> </a:t>
            </a:r>
            <a:r>
              <a:rPr sz="2400" dirty="0">
                <a:latin typeface="+mn-lt"/>
                <a:cs typeface="Arial"/>
              </a:rPr>
              <a:t>contribution</a:t>
            </a:r>
            <a:r>
              <a:rPr sz="2400" spc="-20" dirty="0">
                <a:latin typeface="+mn-lt"/>
                <a:cs typeface="Arial"/>
              </a:rPr>
              <a:t> </a:t>
            </a:r>
            <a:r>
              <a:rPr sz="2400" dirty="0">
                <a:latin typeface="+mn-lt"/>
                <a:cs typeface="Arial"/>
              </a:rPr>
              <a:t>on</a:t>
            </a:r>
            <a:r>
              <a:rPr sz="2400" spc="-20" dirty="0">
                <a:latin typeface="+mn-lt"/>
                <a:cs typeface="Arial"/>
              </a:rPr>
              <a:t> </a:t>
            </a:r>
            <a:r>
              <a:rPr sz="2400" dirty="0">
                <a:latin typeface="+mn-lt"/>
                <a:cs typeface="Arial"/>
              </a:rPr>
              <a:t>the</a:t>
            </a:r>
            <a:r>
              <a:rPr sz="2400" spc="-15" dirty="0">
                <a:latin typeface="+mn-lt"/>
                <a:cs typeface="Arial"/>
              </a:rPr>
              <a:t> </a:t>
            </a:r>
            <a:r>
              <a:rPr sz="2400" spc="-20" dirty="0">
                <a:latin typeface="+mn-lt"/>
                <a:cs typeface="Arial"/>
              </a:rPr>
              <a:t>shelf</a:t>
            </a:r>
            <a:endParaRPr sz="2400" dirty="0">
              <a:latin typeface="+mn-lt"/>
              <a:cs typeface="Arial"/>
            </a:endParaRPr>
          </a:p>
        </p:txBody>
      </p:sp>
      <p:sp>
        <p:nvSpPr>
          <p:cNvPr id="5" name="object 2">
            <a:extLst>
              <a:ext uri="{FF2B5EF4-FFF2-40B4-BE49-F238E27FC236}">
                <a16:creationId xmlns:a16="http://schemas.microsoft.com/office/drawing/2014/main" id="{A3A78E61-BBD6-D940-8DF8-C88815D2BA55}"/>
              </a:ext>
            </a:extLst>
          </p:cNvPr>
          <p:cNvSpPr txBox="1">
            <a:spLocks/>
          </p:cNvSpPr>
          <p:nvPr/>
        </p:nvSpPr>
        <p:spPr>
          <a:xfrm>
            <a:off x="86412" y="175761"/>
            <a:ext cx="7299326" cy="1040797"/>
          </a:xfrm>
          <a:prstGeom prst="rect">
            <a:avLst/>
          </a:prstGeom>
        </p:spPr>
        <p:txBody>
          <a:bodyPr vert="horz" wrap="square" lIns="0" tIns="421131" rIns="0" bIns="0" rtlCol="0">
            <a:spAutoFit/>
          </a:bodyPr>
          <a:lstStyle>
            <a:lvl1pPr>
              <a:defRPr sz="1450" b="0" i="0">
                <a:solidFill>
                  <a:schemeClr val="bg1"/>
                </a:solidFill>
                <a:latin typeface="Palatino Linotype"/>
                <a:ea typeface="+mj-ea"/>
                <a:cs typeface="Palatino Linotype"/>
              </a:defRPr>
            </a:lvl1pPr>
          </a:lstStyle>
          <a:p>
            <a:pPr marL="548005">
              <a:spcBef>
                <a:spcPts val="100"/>
              </a:spcBef>
            </a:pPr>
            <a:r>
              <a:rPr lang="en-US" sz="4000" b="1" dirty="0">
                <a:solidFill>
                  <a:srgbClr val="00B050"/>
                </a:solidFill>
                <a:latin typeface="+mj-lt"/>
                <a:cs typeface="Calibri" panose="020F0502020204030204" pitchFamily="34" charset="0"/>
              </a:rPr>
              <a:t>R&amp;D Goals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449597348"/>
              </p:ext>
            </p:extLst>
          </p:nvPr>
        </p:nvGraphicFramePr>
        <p:xfrm>
          <a:off x="609600" y="3739253"/>
          <a:ext cx="7355202" cy="361950"/>
        </p:xfrm>
        <a:graphic>
          <a:graphicData uri="http://schemas.openxmlformats.org/drawingml/2006/table">
            <a:tbl>
              <a:tblPr firstRow="1" bandRow="1">
                <a:tableStyleId>{2D5ABB26-0587-4C30-8999-92F81FD0307C}</a:tableStyleId>
              </a:tblPr>
              <a:tblGrid>
                <a:gridCol w="2034539">
                  <a:extLst>
                    <a:ext uri="{9D8B030D-6E8A-4147-A177-3AD203B41FA5}">
                      <a16:colId xmlns:a16="http://schemas.microsoft.com/office/drawing/2014/main" val="20000"/>
                    </a:ext>
                  </a:extLst>
                </a:gridCol>
                <a:gridCol w="1787525">
                  <a:extLst>
                    <a:ext uri="{9D8B030D-6E8A-4147-A177-3AD203B41FA5}">
                      <a16:colId xmlns:a16="http://schemas.microsoft.com/office/drawing/2014/main" val="20001"/>
                    </a:ext>
                  </a:extLst>
                </a:gridCol>
                <a:gridCol w="1124585">
                  <a:extLst>
                    <a:ext uri="{9D8B030D-6E8A-4147-A177-3AD203B41FA5}">
                      <a16:colId xmlns:a16="http://schemas.microsoft.com/office/drawing/2014/main" val="20002"/>
                    </a:ext>
                  </a:extLst>
                </a:gridCol>
                <a:gridCol w="1339214">
                  <a:extLst>
                    <a:ext uri="{9D8B030D-6E8A-4147-A177-3AD203B41FA5}">
                      <a16:colId xmlns:a16="http://schemas.microsoft.com/office/drawing/2014/main" val="20003"/>
                    </a:ext>
                  </a:extLst>
                </a:gridCol>
                <a:gridCol w="1069339">
                  <a:extLst>
                    <a:ext uri="{9D8B030D-6E8A-4147-A177-3AD203B41FA5}">
                      <a16:colId xmlns:a16="http://schemas.microsoft.com/office/drawing/2014/main" val="20004"/>
                    </a:ext>
                  </a:extLst>
                </a:gridCol>
              </a:tblGrid>
              <a:tr h="361950">
                <a:tc>
                  <a:txBody>
                    <a:bodyPr/>
                    <a:lstStyle/>
                    <a:p>
                      <a:pPr marL="90805">
                        <a:lnSpc>
                          <a:spcPct val="100000"/>
                        </a:lnSpc>
                        <a:spcBef>
                          <a:spcPts val="770"/>
                        </a:spcBef>
                      </a:pPr>
                      <a:r>
                        <a:rPr sz="1100" spc="-10" dirty="0">
                          <a:latin typeface="Lucida Sans Unicode"/>
                          <a:cs typeface="Lucida Sans Unicode"/>
                        </a:rPr>
                        <a:t>R&amp;D/APD</a:t>
                      </a:r>
                      <a:endParaRPr sz="1100">
                        <a:latin typeface="Lucida Sans Unicode"/>
                        <a:cs typeface="Lucida Sans Unicode"/>
                      </a:endParaRPr>
                    </a:p>
                  </a:txBody>
                  <a:tcPr marL="0" marR="0" marT="97790" marB="0">
                    <a:solidFill>
                      <a:srgbClr val="00B0F0"/>
                    </a:solidFill>
                  </a:tcPr>
                </a:tc>
                <a:tc>
                  <a:txBody>
                    <a:bodyPr/>
                    <a:lstStyle/>
                    <a:p>
                      <a:pPr marL="90805" marR="582930">
                        <a:lnSpc>
                          <a:spcPts val="1300"/>
                        </a:lnSpc>
                        <a:spcBef>
                          <a:spcPts val="150"/>
                        </a:spcBef>
                      </a:pPr>
                      <a:r>
                        <a:rPr sz="1100" dirty="0">
                          <a:latin typeface="Lucida Sans Unicode"/>
                          <a:cs typeface="Lucida Sans Unicode"/>
                        </a:rPr>
                        <a:t>NPD</a:t>
                      </a:r>
                      <a:r>
                        <a:rPr sz="1100" spc="-10" dirty="0">
                          <a:latin typeface="Lucida Sans Unicode"/>
                          <a:cs typeface="Lucida Sans Unicode"/>
                        </a:rPr>
                        <a:t> </a:t>
                      </a:r>
                      <a:r>
                        <a:rPr sz="1100" dirty="0">
                          <a:latin typeface="Lucida Sans Unicode"/>
                          <a:cs typeface="Lucida Sans Unicode"/>
                        </a:rPr>
                        <a:t>Begins</a:t>
                      </a:r>
                      <a:r>
                        <a:rPr sz="1100" spc="-10" dirty="0">
                          <a:latin typeface="Lucida Sans Unicode"/>
                          <a:cs typeface="Lucida Sans Unicode"/>
                        </a:rPr>
                        <a:t> </a:t>
                      </a:r>
                      <a:r>
                        <a:rPr sz="1100" spc="-20" dirty="0">
                          <a:latin typeface="Lucida Sans Unicode"/>
                          <a:cs typeface="Lucida Sans Unicode"/>
                        </a:rPr>
                        <a:t>with </a:t>
                      </a:r>
                      <a:r>
                        <a:rPr sz="1100" dirty="0">
                          <a:latin typeface="Lucida Sans Unicode"/>
                          <a:cs typeface="Lucida Sans Unicode"/>
                        </a:rPr>
                        <a:t>limited</a:t>
                      </a:r>
                      <a:r>
                        <a:rPr sz="1100" spc="-40" dirty="0">
                          <a:latin typeface="Lucida Sans Unicode"/>
                          <a:cs typeface="Lucida Sans Unicode"/>
                        </a:rPr>
                        <a:t> </a:t>
                      </a:r>
                      <a:r>
                        <a:rPr sz="1100" spc="-20" dirty="0">
                          <a:latin typeface="Lucida Sans Unicode"/>
                          <a:cs typeface="Lucida Sans Unicode"/>
                        </a:rPr>
                        <a:t>risk</a:t>
                      </a:r>
                      <a:endParaRPr sz="1100">
                        <a:latin typeface="Lucida Sans Unicode"/>
                        <a:cs typeface="Lucida Sans Unicode"/>
                      </a:endParaRPr>
                    </a:p>
                  </a:txBody>
                  <a:tcPr marL="0" marR="0" marT="19050" marB="0">
                    <a:solidFill>
                      <a:srgbClr val="C5DAC7"/>
                    </a:solidFill>
                  </a:tcPr>
                </a:tc>
                <a:tc>
                  <a:txBody>
                    <a:bodyPr/>
                    <a:lstStyle/>
                    <a:p>
                      <a:pPr marL="90805" marR="305435">
                        <a:lnSpc>
                          <a:spcPts val="1300"/>
                        </a:lnSpc>
                        <a:spcBef>
                          <a:spcPts val="150"/>
                        </a:spcBef>
                      </a:pPr>
                      <a:r>
                        <a:rPr sz="1100" spc="-80" dirty="0">
                          <a:latin typeface="Lucida Sans Unicode"/>
                          <a:cs typeface="Lucida Sans Unicode"/>
                        </a:rPr>
                        <a:t>Pre-</a:t>
                      </a:r>
                      <a:r>
                        <a:rPr sz="1100" spc="-20" dirty="0">
                          <a:latin typeface="Lucida Sans Unicode"/>
                          <a:cs typeface="Lucida Sans Unicode"/>
                        </a:rPr>
                        <a:t>tool </a:t>
                      </a:r>
                      <a:r>
                        <a:rPr sz="1100" spc="-10" dirty="0">
                          <a:latin typeface="Lucida Sans Unicode"/>
                          <a:cs typeface="Lucida Sans Unicode"/>
                        </a:rPr>
                        <a:t>Prototypes</a:t>
                      </a:r>
                      <a:endParaRPr sz="1100">
                        <a:latin typeface="Lucida Sans Unicode"/>
                        <a:cs typeface="Lucida Sans Unicode"/>
                      </a:endParaRPr>
                    </a:p>
                  </a:txBody>
                  <a:tcPr marL="0" marR="0" marT="19050" marB="0">
                    <a:solidFill>
                      <a:srgbClr val="92D050"/>
                    </a:solidFill>
                  </a:tcPr>
                </a:tc>
                <a:tc>
                  <a:txBody>
                    <a:bodyPr/>
                    <a:lstStyle/>
                    <a:p>
                      <a:pPr marL="90805">
                        <a:lnSpc>
                          <a:spcPct val="100000"/>
                        </a:lnSpc>
                        <a:spcBef>
                          <a:spcPts val="770"/>
                        </a:spcBef>
                      </a:pPr>
                      <a:r>
                        <a:rPr sz="1100" spc="-25" dirty="0">
                          <a:latin typeface="Lucida Sans Unicode"/>
                          <a:cs typeface="Lucida Sans Unicode"/>
                        </a:rPr>
                        <a:t>EBs</a:t>
                      </a:r>
                      <a:endParaRPr sz="1100">
                        <a:latin typeface="Lucida Sans Unicode"/>
                        <a:cs typeface="Lucida Sans Unicode"/>
                      </a:endParaRPr>
                    </a:p>
                  </a:txBody>
                  <a:tcPr marL="0" marR="0" marT="97790" marB="0">
                    <a:solidFill>
                      <a:srgbClr val="C5DAC7"/>
                    </a:solidFill>
                  </a:tcPr>
                </a:tc>
                <a:tc>
                  <a:txBody>
                    <a:bodyPr/>
                    <a:lstStyle/>
                    <a:p>
                      <a:pPr marL="90805">
                        <a:lnSpc>
                          <a:spcPct val="100000"/>
                        </a:lnSpc>
                        <a:spcBef>
                          <a:spcPts val="770"/>
                        </a:spcBef>
                      </a:pPr>
                      <a:r>
                        <a:rPr sz="1100" spc="-25" dirty="0">
                          <a:latin typeface="Lucida Sans Unicode"/>
                          <a:cs typeface="Lucida Sans Unicode"/>
                        </a:rPr>
                        <a:t>MP</a:t>
                      </a:r>
                      <a:endParaRPr sz="1100">
                        <a:latin typeface="Lucida Sans Unicode"/>
                        <a:cs typeface="Lucida Sans Unicode"/>
                      </a:endParaRPr>
                    </a:p>
                  </a:txBody>
                  <a:tcPr marL="0" marR="0" marT="97790" marB="0">
                    <a:solidFill>
                      <a:srgbClr val="00B0F0"/>
                    </a:solidFill>
                  </a:tcPr>
                </a:tc>
                <a:extLst>
                  <a:ext uri="{0D108BD9-81ED-4DB2-BD59-A6C34878D82A}">
                    <a16:rowId xmlns:a16="http://schemas.microsoft.com/office/drawing/2014/main" val="10000"/>
                  </a:ext>
                </a:extLst>
              </a:tr>
            </a:tbl>
          </a:graphicData>
        </a:graphic>
      </p:graphicFrame>
      <p:sp>
        <p:nvSpPr>
          <p:cNvPr id="3" name="object 3"/>
          <p:cNvSpPr txBox="1"/>
          <p:nvPr/>
        </p:nvSpPr>
        <p:spPr>
          <a:xfrm>
            <a:off x="752460" y="1168405"/>
            <a:ext cx="587375" cy="238760"/>
          </a:xfrm>
          <a:prstGeom prst="rect">
            <a:avLst/>
          </a:prstGeom>
        </p:spPr>
        <p:txBody>
          <a:bodyPr vert="horz" wrap="square" lIns="0" tIns="12700" rIns="0" bIns="0" rtlCol="0">
            <a:spAutoFit/>
          </a:bodyPr>
          <a:lstStyle/>
          <a:p>
            <a:pPr marL="12700">
              <a:lnSpc>
                <a:spcPct val="100000"/>
              </a:lnSpc>
              <a:spcBef>
                <a:spcPts val="100"/>
              </a:spcBef>
            </a:pPr>
            <a:r>
              <a:rPr sz="1400" spc="-10" dirty="0">
                <a:latin typeface="Arial"/>
                <a:cs typeface="Arial"/>
              </a:rPr>
              <a:t>Typical</a:t>
            </a:r>
            <a:endParaRPr sz="1400">
              <a:latin typeface="Arial"/>
              <a:cs typeface="Arial"/>
            </a:endParaRPr>
          </a:p>
        </p:txBody>
      </p:sp>
      <p:sp>
        <p:nvSpPr>
          <p:cNvPr id="4" name="object 4"/>
          <p:cNvSpPr txBox="1"/>
          <p:nvPr/>
        </p:nvSpPr>
        <p:spPr>
          <a:xfrm>
            <a:off x="777912" y="2753647"/>
            <a:ext cx="538480" cy="238760"/>
          </a:xfrm>
          <a:prstGeom prst="rect">
            <a:avLst/>
          </a:prstGeom>
        </p:spPr>
        <p:txBody>
          <a:bodyPr vert="horz" wrap="square" lIns="0" tIns="12700" rIns="0" bIns="0" rtlCol="0">
            <a:spAutoFit/>
          </a:bodyPr>
          <a:lstStyle/>
          <a:p>
            <a:pPr marL="12700">
              <a:lnSpc>
                <a:spcPct val="100000"/>
              </a:lnSpc>
              <a:spcBef>
                <a:spcPts val="100"/>
              </a:spcBef>
            </a:pPr>
            <a:r>
              <a:rPr sz="1400" spc="-10" dirty="0">
                <a:latin typeface="Arial"/>
                <a:cs typeface="Arial"/>
              </a:rPr>
              <a:t>Ideally</a:t>
            </a:r>
            <a:endParaRPr sz="1400" dirty="0">
              <a:latin typeface="Arial"/>
              <a:cs typeface="Arial"/>
            </a:endParaRPr>
          </a:p>
        </p:txBody>
      </p:sp>
      <p:pic>
        <p:nvPicPr>
          <p:cNvPr id="5" name="object 5"/>
          <p:cNvPicPr/>
          <p:nvPr/>
        </p:nvPicPr>
        <p:blipFill>
          <a:blip r:embed="rId2" cstate="print"/>
          <a:stretch>
            <a:fillRect/>
          </a:stretch>
        </p:blipFill>
        <p:spPr>
          <a:xfrm>
            <a:off x="4712208" y="1011432"/>
            <a:ext cx="499872" cy="539496"/>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3583865890"/>
              </p:ext>
            </p:extLst>
          </p:nvPr>
        </p:nvGraphicFramePr>
        <p:xfrm>
          <a:off x="685800" y="1624300"/>
          <a:ext cx="7128508" cy="361950"/>
        </p:xfrm>
        <a:graphic>
          <a:graphicData uri="http://schemas.openxmlformats.org/drawingml/2006/table">
            <a:tbl>
              <a:tblPr firstRow="1" bandRow="1">
                <a:tableStyleId>{2D5ABB26-0587-4C30-8999-92F81FD0307C}</a:tableStyleId>
              </a:tblPr>
              <a:tblGrid>
                <a:gridCol w="2188210">
                  <a:extLst>
                    <a:ext uri="{9D8B030D-6E8A-4147-A177-3AD203B41FA5}">
                      <a16:colId xmlns:a16="http://schemas.microsoft.com/office/drawing/2014/main" val="20000"/>
                    </a:ext>
                  </a:extLst>
                </a:gridCol>
                <a:gridCol w="1370964">
                  <a:extLst>
                    <a:ext uri="{9D8B030D-6E8A-4147-A177-3AD203B41FA5}">
                      <a16:colId xmlns:a16="http://schemas.microsoft.com/office/drawing/2014/main" val="20001"/>
                    </a:ext>
                  </a:extLst>
                </a:gridCol>
                <a:gridCol w="1425575">
                  <a:extLst>
                    <a:ext uri="{9D8B030D-6E8A-4147-A177-3AD203B41FA5}">
                      <a16:colId xmlns:a16="http://schemas.microsoft.com/office/drawing/2014/main" val="20002"/>
                    </a:ext>
                  </a:extLst>
                </a:gridCol>
                <a:gridCol w="1069975">
                  <a:extLst>
                    <a:ext uri="{9D8B030D-6E8A-4147-A177-3AD203B41FA5}">
                      <a16:colId xmlns:a16="http://schemas.microsoft.com/office/drawing/2014/main" val="20003"/>
                    </a:ext>
                  </a:extLst>
                </a:gridCol>
                <a:gridCol w="1073784">
                  <a:extLst>
                    <a:ext uri="{9D8B030D-6E8A-4147-A177-3AD203B41FA5}">
                      <a16:colId xmlns:a16="http://schemas.microsoft.com/office/drawing/2014/main" val="20004"/>
                    </a:ext>
                  </a:extLst>
                </a:gridCol>
              </a:tblGrid>
              <a:tr h="361950">
                <a:tc>
                  <a:txBody>
                    <a:bodyPr/>
                    <a:lstStyle/>
                    <a:p>
                      <a:pPr marL="90805" marR="648335">
                        <a:lnSpc>
                          <a:spcPts val="1300"/>
                        </a:lnSpc>
                        <a:spcBef>
                          <a:spcPts val="150"/>
                        </a:spcBef>
                      </a:pPr>
                      <a:r>
                        <a:rPr sz="1100" dirty="0">
                          <a:latin typeface="Lucida Sans Unicode"/>
                          <a:cs typeface="Lucida Sans Unicode"/>
                        </a:rPr>
                        <a:t>NPD</a:t>
                      </a:r>
                      <a:r>
                        <a:rPr sz="1100" spc="-10" dirty="0">
                          <a:latin typeface="Lucida Sans Unicode"/>
                          <a:cs typeface="Lucida Sans Unicode"/>
                        </a:rPr>
                        <a:t> </a:t>
                      </a:r>
                      <a:r>
                        <a:rPr sz="1100" dirty="0">
                          <a:latin typeface="Lucida Sans Unicode"/>
                          <a:cs typeface="Lucida Sans Unicode"/>
                        </a:rPr>
                        <a:t>Begins</a:t>
                      </a:r>
                      <a:r>
                        <a:rPr sz="1100" spc="-10" dirty="0">
                          <a:latin typeface="Lucida Sans Unicode"/>
                          <a:cs typeface="Lucida Sans Unicode"/>
                        </a:rPr>
                        <a:t> </a:t>
                      </a:r>
                      <a:r>
                        <a:rPr sz="1100" dirty="0">
                          <a:latin typeface="Lucida Sans Unicode"/>
                          <a:cs typeface="Lucida Sans Unicode"/>
                        </a:rPr>
                        <a:t>with</a:t>
                      </a:r>
                      <a:r>
                        <a:rPr sz="1100" spc="-5" dirty="0">
                          <a:latin typeface="Lucida Sans Unicode"/>
                          <a:cs typeface="Lucida Sans Unicode"/>
                        </a:rPr>
                        <a:t> </a:t>
                      </a:r>
                      <a:r>
                        <a:rPr sz="1100" spc="-25" dirty="0">
                          <a:latin typeface="Lucida Sans Unicode"/>
                          <a:cs typeface="Lucida Sans Unicode"/>
                        </a:rPr>
                        <a:t>R&amp;D </a:t>
                      </a:r>
                      <a:r>
                        <a:rPr sz="1100" spc="-10" dirty="0">
                          <a:latin typeface="Lucida Sans Unicode"/>
                          <a:cs typeface="Lucida Sans Unicode"/>
                        </a:rPr>
                        <a:t>elements</a:t>
                      </a:r>
                      <a:endParaRPr sz="1100" dirty="0">
                        <a:latin typeface="Lucida Sans Unicode"/>
                        <a:cs typeface="Lucida Sans Unicode"/>
                      </a:endParaRPr>
                    </a:p>
                  </a:txBody>
                  <a:tcPr marL="0" marR="0" marT="19050" marB="0">
                    <a:solidFill>
                      <a:srgbClr val="C5DAC7"/>
                    </a:solidFill>
                  </a:tcPr>
                </a:tc>
                <a:tc>
                  <a:txBody>
                    <a:bodyPr/>
                    <a:lstStyle/>
                    <a:p>
                      <a:pPr marL="86995" marR="554990">
                        <a:lnSpc>
                          <a:spcPts val="1300"/>
                        </a:lnSpc>
                        <a:spcBef>
                          <a:spcPts val="150"/>
                        </a:spcBef>
                      </a:pPr>
                      <a:r>
                        <a:rPr sz="1100" spc="-80" dirty="0">
                          <a:latin typeface="Lucida Sans Unicode"/>
                          <a:cs typeface="Lucida Sans Unicode"/>
                        </a:rPr>
                        <a:t>Pre-</a:t>
                      </a:r>
                      <a:r>
                        <a:rPr sz="1100" spc="-20" dirty="0">
                          <a:latin typeface="Lucida Sans Unicode"/>
                          <a:cs typeface="Lucida Sans Unicode"/>
                        </a:rPr>
                        <a:t>tool </a:t>
                      </a:r>
                      <a:r>
                        <a:rPr sz="1100" spc="-10" dirty="0">
                          <a:latin typeface="Lucida Sans Unicode"/>
                          <a:cs typeface="Lucida Sans Unicode"/>
                        </a:rPr>
                        <a:t>Prototypes</a:t>
                      </a:r>
                      <a:endParaRPr sz="1100">
                        <a:latin typeface="Lucida Sans Unicode"/>
                        <a:cs typeface="Lucida Sans Unicode"/>
                      </a:endParaRPr>
                    </a:p>
                  </a:txBody>
                  <a:tcPr marL="0" marR="0" marT="19050" marB="0">
                    <a:solidFill>
                      <a:srgbClr val="92D050"/>
                    </a:solidFill>
                  </a:tcPr>
                </a:tc>
                <a:tc>
                  <a:txBody>
                    <a:bodyPr/>
                    <a:lstStyle/>
                    <a:p>
                      <a:pPr marL="90805">
                        <a:lnSpc>
                          <a:spcPct val="100000"/>
                        </a:lnSpc>
                        <a:spcBef>
                          <a:spcPts val="770"/>
                        </a:spcBef>
                      </a:pPr>
                      <a:r>
                        <a:rPr sz="1100" spc="-25" dirty="0">
                          <a:latin typeface="Lucida Sans Unicode"/>
                          <a:cs typeface="Lucida Sans Unicode"/>
                        </a:rPr>
                        <a:t>EBs</a:t>
                      </a:r>
                      <a:endParaRPr sz="1100">
                        <a:latin typeface="Lucida Sans Unicode"/>
                        <a:cs typeface="Lucida Sans Unicode"/>
                      </a:endParaRPr>
                    </a:p>
                  </a:txBody>
                  <a:tcPr marL="0" marR="0" marT="97790" marB="0">
                    <a:solidFill>
                      <a:srgbClr val="C5DAC7"/>
                    </a:solidFill>
                  </a:tcPr>
                </a:tc>
                <a:tc>
                  <a:txBody>
                    <a:bodyPr/>
                    <a:lstStyle/>
                    <a:p>
                      <a:pPr marL="90805" marR="160020">
                        <a:lnSpc>
                          <a:spcPts val="1300"/>
                        </a:lnSpc>
                        <a:spcBef>
                          <a:spcPts val="150"/>
                        </a:spcBef>
                      </a:pPr>
                      <a:r>
                        <a:rPr sz="1100" dirty="0">
                          <a:latin typeface="Lucida Sans Unicode"/>
                          <a:cs typeface="Lucida Sans Unicode"/>
                        </a:rPr>
                        <a:t>Scramble</a:t>
                      </a:r>
                      <a:r>
                        <a:rPr sz="1100" spc="-40" dirty="0">
                          <a:latin typeface="Lucida Sans Unicode"/>
                          <a:cs typeface="Lucida Sans Unicode"/>
                        </a:rPr>
                        <a:t> </a:t>
                      </a:r>
                      <a:r>
                        <a:rPr sz="1100" spc="-25" dirty="0">
                          <a:latin typeface="Lucida Sans Unicode"/>
                          <a:cs typeface="Lucida Sans Unicode"/>
                        </a:rPr>
                        <a:t>to </a:t>
                      </a:r>
                      <a:r>
                        <a:rPr sz="1100" dirty="0">
                          <a:latin typeface="Lucida Sans Unicode"/>
                          <a:cs typeface="Lucida Sans Unicode"/>
                        </a:rPr>
                        <a:t>solve</a:t>
                      </a:r>
                      <a:r>
                        <a:rPr sz="1100" spc="-10" dirty="0">
                          <a:latin typeface="Lucida Sans Unicode"/>
                          <a:cs typeface="Lucida Sans Unicode"/>
                        </a:rPr>
                        <a:t> issues</a:t>
                      </a:r>
                      <a:endParaRPr sz="1100">
                        <a:latin typeface="Lucida Sans Unicode"/>
                        <a:cs typeface="Lucida Sans Unicode"/>
                      </a:endParaRPr>
                    </a:p>
                  </a:txBody>
                  <a:tcPr marL="0" marR="0" marT="19050" marB="0">
                    <a:lnR w="3175">
                      <a:solidFill>
                        <a:srgbClr val="C5DAC7"/>
                      </a:solidFill>
                      <a:prstDash val="solid"/>
                    </a:lnR>
                    <a:solidFill>
                      <a:srgbClr val="FFFF00"/>
                    </a:solidFill>
                  </a:tcPr>
                </a:tc>
                <a:tc>
                  <a:txBody>
                    <a:bodyPr/>
                    <a:lstStyle/>
                    <a:p>
                      <a:pPr marL="94615">
                        <a:lnSpc>
                          <a:spcPct val="100000"/>
                        </a:lnSpc>
                        <a:spcBef>
                          <a:spcPts val="770"/>
                        </a:spcBef>
                      </a:pPr>
                      <a:r>
                        <a:rPr sz="1100" spc="-25" dirty="0">
                          <a:latin typeface="Lucida Sans Unicode"/>
                          <a:cs typeface="Lucida Sans Unicode"/>
                        </a:rPr>
                        <a:t>MP</a:t>
                      </a:r>
                      <a:endParaRPr sz="1100" dirty="0">
                        <a:latin typeface="Lucida Sans Unicode"/>
                        <a:cs typeface="Lucida Sans Unicode"/>
                      </a:endParaRPr>
                    </a:p>
                  </a:txBody>
                  <a:tcPr marL="0" marR="0" marT="97790" marB="0">
                    <a:lnL w="3175">
                      <a:solidFill>
                        <a:srgbClr val="C5DAC7"/>
                      </a:solidFill>
                      <a:prstDash val="solid"/>
                    </a:lnL>
                    <a:solidFill>
                      <a:srgbClr val="00B0F0"/>
                    </a:solidFill>
                  </a:tcPr>
                </a:tc>
                <a:extLst>
                  <a:ext uri="{0D108BD9-81ED-4DB2-BD59-A6C34878D82A}">
                    <a16:rowId xmlns:a16="http://schemas.microsoft.com/office/drawing/2014/main" val="10000"/>
                  </a:ext>
                </a:extLst>
              </a:tr>
            </a:tbl>
          </a:graphicData>
        </a:graphic>
      </p:graphicFrame>
      <p:pic>
        <p:nvPicPr>
          <p:cNvPr id="7" name="object 7"/>
          <p:cNvPicPr/>
          <p:nvPr/>
        </p:nvPicPr>
        <p:blipFill>
          <a:blip r:embed="rId3" cstate="print"/>
          <a:stretch>
            <a:fillRect/>
          </a:stretch>
        </p:blipFill>
        <p:spPr>
          <a:xfrm>
            <a:off x="4486655" y="2011176"/>
            <a:ext cx="1179576" cy="368807"/>
          </a:xfrm>
          <a:prstGeom prst="rect">
            <a:avLst/>
          </a:prstGeom>
        </p:spPr>
      </p:pic>
      <p:sp>
        <p:nvSpPr>
          <p:cNvPr id="8" name="object 8"/>
          <p:cNvSpPr txBox="1"/>
          <p:nvPr/>
        </p:nvSpPr>
        <p:spPr>
          <a:xfrm>
            <a:off x="4226645" y="2433324"/>
            <a:ext cx="1864995" cy="443230"/>
          </a:xfrm>
          <a:prstGeom prst="rect">
            <a:avLst/>
          </a:prstGeom>
        </p:spPr>
        <p:txBody>
          <a:bodyPr vert="horz" wrap="square" lIns="0" tIns="26670" rIns="0" bIns="0" rtlCol="0">
            <a:spAutoFit/>
          </a:bodyPr>
          <a:lstStyle/>
          <a:p>
            <a:pPr marL="12700" marR="5080">
              <a:lnSpc>
                <a:spcPts val="1610"/>
              </a:lnSpc>
              <a:spcBef>
                <a:spcPts val="210"/>
              </a:spcBef>
            </a:pPr>
            <a:r>
              <a:rPr sz="1400" dirty="0">
                <a:latin typeface="Lucida Sans Unicode"/>
                <a:cs typeface="Lucida Sans Unicode"/>
              </a:rPr>
              <a:t>Additional</a:t>
            </a:r>
            <a:r>
              <a:rPr sz="1400" spc="-40" dirty="0">
                <a:latin typeface="Lucida Sans Unicode"/>
                <a:cs typeface="Lucida Sans Unicode"/>
              </a:rPr>
              <a:t> </a:t>
            </a:r>
            <a:r>
              <a:rPr sz="1400" dirty="0">
                <a:latin typeface="Lucida Sans Unicode"/>
                <a:cs typeface="Lucida Sans Unicode"/>
              </a:rPr>
              <a:t>NPD,</a:t>
            </a:r>
            <a:r>
              <a:rPr sz="1400" spc="-30" dirty="0">
                <a:latin typeface="Lucida Sans Unicode"/>
                <a:cs typeface="Lucida Sans Unicode"/>
              </a:rPr>
              <a:t> </a:t>
            </a:r>
            <a:r>
              <a:rPr sz="1400" spc="-20" dirty="0">
                <a:latin typeface="Lucida Sans Unicode"/>
                <a:cs typeface="Lucida Sans Unicode"/>
              </a:rPr>
              <a:t>R&amp;D, </a:t>
            </a:r>
            <a:r>
              <a:rPr sz="1400" dirty="0">
                <a:latin typeface="Lucida Sans Unicode"/>
                <a:cs typeface="Lucida Sans Unicode"/>
              </a:rPr>
              <a:t>Partner</a:t>
            </a:r>
            <a:r>
              <a:rPr sz="1400" spc="-5" dirty="0">
                <a:latin typeface="Lucida Sans Unicode"/>
                <a:cs typeface="Lucida Sans Unicode"/>
              </a:rPr>
              <a:t> </a:t>
            </a:r>
            <a:r>
              <a:rPr sz="1400" spc="-10" dirty="0">
                <a:latin typeface="Lucida Sans Unicode"/>
                <a:cs typeface="Lucida Sans Unicode"/>
              </a:rPr>
              <a:t>Resources</a:t>
            </a:r>
            <a:endParaRPr sz="1400">
              <a:latin typeface="Lucida Sans Unicode"/>
              <a:cs typeface="Lucida Sans Unicode"/>
            </a:endParaRPr>
          </a:p>
        </p:txBody>
      </p:sp>
      <p:sp>
        <p:nvSpPr>
          <p:cNvPr id="9" name="object 9"/>
          <p:cNvSpPr txBox="1"/>
          <p:nvPr/>
        </p:nvSpPr>
        <p:spPr>
          <a:xfrm>
            <a:off x="609600" y="3047795"/>
            <a:ext cx="7740650" cy="1601977"/>
          </a:xfrm>
          <a:prstGeom prst="rect">
            <a:avLst/>
          </a:prstGeom>
        </p:spPr>
        <p:txBody>
          <a:bodyPr vert="horz" wrap="square" lIns="0" tIns="41910" rIns="0" bIns="0" rtlCol="0">
            <a:spAutoFit/>
          </a:bodyPr>
          <a:lstStyle/>
          <a:p>
            <a:pPr marL="12700" marR="5080">
              <a:lnSpc>
                <a:spcPts val="2210"/>
              </a:lnSpc>
              <a:spcBef>
                <a:spcPts val="330"/>
              </a:spcBef>
            </a:pPr>
            <a:r>
              <a:rPr b="1" dirty="0">
                <a:latin typeface="Arial" panose="020B0604020202020204" pitchFamily="34" charset="0"/>
                <a:cs typeface="Arial" panose="020B0604020202020204" pitchFamily="34" charset="0"/>
              </a:rPr>
              <a:t>Verified</a:t>
            </a:r>
            <a:r>
              <a:rPr b="1" spc="-35"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technology</a:t>
            </a:r>
            <a:r>
              <a:rPr b="1" spc="-20"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and</a:t>
            </a:r>
            <a:r>
              <a:rPr b="1" spc="-20"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architecture</a:t>
            </a:r>
            <a:r>
              <a:rPr b="1" spc="-20"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that</a:t>
            </a:r>
            <a:r>
              <a:rPr b="1" spc="-15"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delivers</a:t>
            </a:r>
            <a:r>
              <a:rPr b="1" spc="-25"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the</a:t>
            </a:r>
            <a:r>
              <a:rPr b="1" spc="-15" dirty="0">
                <a:latin typeface="Arial" panose="020B0604020202020204" pitchFamily="34" charset="0"/>
                <a:cs typeface="Arial" panose="020B0604020202020204" pitchFamily="34" charset="0"/>
              </a:rPr>
              <a:t> </a:t>
            </a:r>
            <a:r>
              <a:rPr b="1" spc="-10" dirty="0">
                <a:latin typeface="Arial" panose="020B0604020202020204" pitchFamily="34" charset="0"/>
                <a:cs typeface="Arial" panose="020B0604020202020204" pitchFamily="34" charset="0"/>
              </a:rPr>
              <a:t>right </a:t>
            </a:r>
            <a:r>
              <a:rPr b="1" dirty="0">
                <a:latin typeface="Arial" panose="020B0604020202020204" pitchFamily="34" charset="0"/>
                <a:cs typeface="Arial" panose="020B0604020202020204" pitchFamily="34" charset="0"/>
              </a:rPr>
              <a:t>solution</a:t>
            </a:r>
            <a:r>
              <a:rPr b="1" spc="-20"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at</a:t>
            </a:r>
            <a:r>
              <a:rPr b="1" spc="-15"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NPD</a:t>
            </a:r>
            <a:r>
              <a:rPr b="1" spc="-15" dirty="0">
                <a:latin typeface="Arial" panose="020B0604020202020204" pitchFamily="34" charset="0"/>
                <a:cs typeface="Arial" panose="020B0604020202020204" pitchFamily="34" charset="0"/>
              </a:rPr>
              <a:t> </a:t>
            </a:r>
            <a:r>
              <a:rPr b="1" spc="-10" dirty="0">
                <a:latin typeface="Arial" panose="020B0604020202020204" pitchFamily="34" charset="0"/>
                <a:cs typeface="Arial" panose="020B0604020202020204" pitchFamily="34" charset="0"/>
              </a:rPr>
              <a:t>kickoff</a:t>
            </a:r>
            <a:endParaRPr dirty="0">
              <a:latin typeface="Arial" panose="020B0604020202020204" pitchFamily="34" charset="0"/>
              <a:cs typeface="Arial" panose="020B0604020202020204" pitchFamily="34" charset="0"/>
            </a:endParaRPr>
          </a:p>
          <a:p>
            <a:pPr>
              <a:lnSpc>
                <a:spcPct val="100000"/>
              </a:lnSpc>
              <a:spcBef>
                <a:spcPts val="25"/>
              </a:spcBef>
            </a:pPr>
            <a:endParaRPr sz="3300" dirty="0">
              <a:latin typeface="Lucida Sans Demibold Roman"/>
              <a:cs typeface="Lucida Sans Demibold Roman"/>
            </a:endParaRPr>
          </a:p>
          <a:p>
            <a:pPr marL="1064260" marR="367665" indent="1270" algn="ctr">
              <a:lnSpc>
                <a:spcPct val="99400"/>
              </a:lnSpc>
            </a:pPr>
            <a:r>
              <a:rPr sz="1600" dirty="0">
                <a:latin typeface="Arial" panose="020B0604020202020204" pitchFamily="34" charset="0"/>
                <a:cs typeface="Arial" panose="020B0604020202020204" pitchFamily="34" charset="0"/>
              </a:rPr>
              <a:t>Long</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term,</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by</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improving</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R&amp;D</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APD</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efforts</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we</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will</a:t>
            </a:r>
            <a:r>
              <a:rPr sz="1600" spc="-5" dirty="0">
                <a:latin typeface="Arial" panose="020B0604020202020204" pitchFamily="34" charset="0"/>
                <a:cs typeface="Arial" panose="020B0604020202020204" pitchFamily="34" charset="0"/>
              </a:rPr>
              <a:t> </a:t>
            </a:r>
            <a:r>
              <a:rPr sz="1600" spc="-25" dirty="0">
                <a:latin typeface="Arial" panose="020B0604020202020204" pitchFamily="34" charset="0"/>
                <a:cs typeface="Arial" panose="020B0604020202020204" pitchFamily="34" charset="0"/>
              </a:rPr>
              <a:t>be </a:t>
            </a:r>
            <a:r>
              <a:rPr sz="1600" dirty="0">
                <a:latin typeface="Arial" panose="020B0604020202020204" pitchFamily="34" charset="0"/>
                <a:cs typeface="Arial" panose="020B0604020202020204" pitchFamily="34" charset="0"/>
              </a:rPr>
              <a:t>able</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to</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reduce</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time</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to</a:t>
            </a:r>
            <a:r>
              <a:rPr sz="1600" spc="-1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market</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and</a:t>
            </a:r>
            <a:r>
              <a:rPr sz="1600" spc="-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minimize</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post </a:t>
            </a:r>
            <a:r>
              <a:rPr sz="1600" spc="-10" dirty="0">
                <a:latin typeface="Arial" panose="020B0604020202020204" pitchFamily="34" charset="0"/>
                <a:cs typeface="Arial" panose="020B0604020202020204" pitchFamily="34" charset="0"/>
              </a:rPr>
              <a:t>tooling </a:t>
            </a:r>
            <a:r>
              <a:rPr sz="1600" dirty="0">
                <a:latin typeface="Arial" panose="020B0604020202020204" pitchFamily="34" charset="0"/>
                <a:cs typeface="Arial" panose="020B0604020202020204" pitchFamily="34" charset="0"/>
              </a:rPr>
              <a:t>issues</a:t>
            </a:r>
            <a:r>
              <a:rPr sz="1600" spc="-5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t>
            </a:r>
            <a:r>
              <a:rPr sz="1600" spc="-4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rework</a:t>
            </a:r>
            <a:endParaRPr sz="1600" dirty="0">
              <a:latin typeface="Arial" panose="020B0604020202020204" pitchFamily="34" charset="0"/>
              <a:cs typeface="Arial" panose="020B0604020202020204" pitchFamily="34" charset="0"/>
            </a:endParaRPr>
          </a:p>
        </p:txBody>
      </p:sp>
      <p:pic>
        <p:nvPicPr>
          <p:cNvPr id="11" name="object 11"/>
          <p:cNvPicPr/>
          <p:nvPr/>
        </p:nvPicPr>
        <p:blipFill>
          <a:blip r:embed="rId4" cstate="print"/>
          <a:stretch>
            <a:fillRect/>
          </a:stretch>
        </p:blipFill>
        <p:spPr>
          <a:xfrm>
            <a:off x="7964802" y="1516110"/>
            <a:ext cx="527303" cy="530351"/>
          </a:xfrm>
          <a:prstGeom prst="rect">
            <a:avLst/>
          </a:prstGeom>
        </p:spPr>
      </p:pic>
      <p:sp>
        <p:nvSpPr>
          <p:cNvPr id="12" name="object 12"/>
          <p:cNvSpPr txBox="1">
            <a:spLocks noGrp="1"/>
          </p:cNvSpPr>
          <p:nvPr>
            <p:ph type="sldNum" sz="quarter" idx="7"/>
          </p:nvPr>
        </p:nvSpPr>
        <p:spPr>
          <a:xfrm>
            <a:off x="8639556" y="4840356"/>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55</a:t>
            </a:fld>
            <a:endParaRPr spc="-25" dirty="0">
              <a:latin typeface="Stanley Regular" panose="02050506080406020003" pitchFamily="18" charset="77"/>
            </a:endParaRPr>
          </a:p>
        </p:txBody>
      </p:sp>
      <p:sp>
        <p:nvSpPr>
          <p:cNvPr id="17" name="Title 16">
            <a:extLst>
              <a:ext uri="{FF2B5EF4-FFF2-40B4-BE49-F238E27FC236}">
                <a16:creationId xmlns:a16="http://schemas.microsoft.com/office/drawing/2014/main" id="{E05EC99C-3141-064A-AAEF-FD3D6D77EEFB}"/>
              </a:ext>
            </a:extLst>
          </p:cNvPr>
          <p:cNvSpPr>
            <a:spLocks noGrp="1"/>
          </p:cNvSpPr>
          <p:nvPr>
            <p:ph type="title"/>
          </p:nvPr>
        </p:nvSpPr>
        <p:spPr/>
        <p:txBody>
          <a:bodyPr/>
          <a:lstStyle/>
          <a:p>
            <a:endParaRPr lang="en-US"/>
          </a:p>
        </p:txBody>
      </p:sp>
      <p:sp>
        <p:nvSpPr>
          <p:cNvPr id="18" name="object 2">
            <a:extLst>
              <a:ext uri="{FF2B5EF4-FFF2-40B4-BE49-F238E27FC236}">
                <a16:creationId xmlns:a16="http://schemas.microsoft.com/office/drawing/2014/main" id="{0F91BA36-1D9F-1145-B577-695332576DFA}"/>
              </a:ext>
            </a:extLst>
          </p:cNvPr>
          <p:cNvSpPr txBox="1">
            <a:spLocks/>
          </p:cNvSpPr>
          <p:nvPr/>
        </p:nvSpPr>
        <p:spPr>
          <a:xfrm>
            <a:off x="-1" y="108203"/>
            <a:ext cx="7299326" cy="1040797"/>
          </a:xfrm>
          <a:prstGeom prst="rect">
            <a:avLst/>
          </a:prstGeom>
        </p:spPr>
        <p:txBody>
          <a:bodyPr vert="horz" wrap="square" lIns="0" tIns="421131" rIns="0" bIns="0" rtlCol="0">
            <a:spAutoFit/>
          </a:bodyPr>
          <a:lstStyle>
            <a:lvl1pPr>
              <a:defRPr sz="1450" b="0" i="0">
                <a:solidFill>
                  <a:schemeClr val="bg1"/>
                </a:solidFill>
                <a:latin typeface="Palatino Linotype"/>
                <a:ea typeface="+mj-ea"/>
                <a:cs typeface="Palatino Linotype"/>
              </a:defRPr>
            </a:lvl1pPr>
          </a:lstStyle>
          <a:p>
            <a:pPr marL="548005">
              <a:spcBef>
                <a:spcPts val="100"/>
              </a:spcBef>
            </a:pPr>
            <a:r>
              <a:rPr lang="en-US" sz="4000" b="1" dirty="0">
                <a:solidFill>
                  <a:srgbClr val="00B050"/>
                </a:solidFill>
                <a:latin typeface="+mj-lt"/>
                <a:cs typeface="Arial" panose="020B0604020202020204" pitchFamily="34" charset="0"/>
              </a:rPr>
              <a:t>Starting point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061632"/>
          </a:solidFill>
        </p:spPr>
        <p:txBody>
          <a:bodyPr wrap="square" lIns="0" tIns="0" rIns="0" bIns="0" rtlCol="0"/>
          <a:lstStyle/>
          <a:p>
            <a:endParaRPr/>
          </a:p>
        </p:txBody>
      </p:sp>
      <p:pic>
        <p:nvPicPr>
          <p:cNvPr id="3" name="object 3"/>
          <p:cNvPicPr/>
          <p:nvPr/>
        </p:nvPicPr>
        <p:blipFill>
          <a:blip r:embed="rId2" cstate="print"/>
          <a:stretch>
            <a:fillRect/>
          </a:stretch>
        </p:blipFill>
        <p:spPr>
          <a:xfrm>
            <a:off x="8183880" y="4809744"/>
            <a:ext cx="704087" cy="158496"/>
          </a:xfrm>
          <a:prstGeom prst="rect">
            <a:avLst/>
          </a:prstGeom>
        </p:spPr>
      </p:pic>
      <p:sp>
        <p:nvSpPr>
          <p:cNvPr id="4" name="object 4"/>
          <p:cNvSpPr/>
          <p:nvPr/>
        </p:nvSpPr>
        <p:spPr>
          <a:xfrm>
            <a:off x="260705" y="4892469"/>
            <a:ext cx="7776209" cy="0"/>
          </a:xfrm>
          <a:custGeom>
            <a:avLst/>
            <a:gdLst/>
            <a:ahLst/>
            <a:cxnLst/>
            <a:rect l="l" t="t" r="r" b="b"/>
            <a:pathLst>
              <a:path w="7776209">
                <a:moveTo>
                  <a:pt x="7776000" y="1"/>
                </a:moveTo>
                <a:lnTo>
                  <a:pt x="0" y="0"/>
                </a:lnTo>
              </a:path>
            </a:pathLst>
          </a:custGeom>
          <a:ln w="19050">
            <a:solidFill>
              <a:srgbClr val="75BB00"/>
            </a:solidFill>
          </a:ln>
        </p:spPr>
        <p:txBody>
          <a:bodyPr wrap="square" lIns="0" tIns="0" rIns="0" bIns="0" rtlCol="0"/>
          <a:lstStyle/>
          <a:p>
            <a:endParaRPr/>
          </a:p>
        </p:txBody>
      </p:sp>
      <p:sp>
        <p:nvSpPr>
          <p:cNvPr id="6" name="object 6"/>
          <p:cNvSpPr txBox="1">
            <a:spLocks noGrp="1"/>
          </p:cNvSpPr>
          <p:nvPr>
            <p:ph type="title"/>
          </p:nvPr>
        </p:nvSpPr>
        <p:spPr>
          <a:xfrm>
            <a:off x="0" y="275351"/>
            <a:ext cx="7299326" cy="417037"/>
          </a:xfrm>
          <a:prstGeom prst="rect">
            <a:avLst/>
          </a:prstGeom>
        </p:spPr>
        <p:txBody>
          <a:bodyPr vert="horz" wrap="square" lIns="0" tIns="138684" rIns="0" bIns="0" rtlCol="0">
            <a:spAutoFit/>
          </a:bodyPr>
          <a:lstStyle/>
          <a:p>
            <a:pPr marL="328930">
              <a:lnSpc>
                <a:spcPct val="100000"/>
              </a:lnSpc>
              <a:spcBef>
                <a:spcPts val="100"/>
              </a:spcBef>
            </a:pPr>
            <a:r>
              <a:rPr lang="en-US" sz="1800" b="1" spc="145" dirty="0">
                <a:latin typeface="Rubik" pitchFamily="2" charset="-79"/>
                <a:ea typeface="Noto Sans Adlam" panose="020B0502040504020204" pitchFamily="34" charset="0"/>
                <a:cs typeface="Rubik" pitchFamily="2" charset="-79"/>
              </a:rPr>
              <a:t>About </a:t>
            </a:r>
            <a:r>
              <a:rPr lang="en-US" sz="1800" b="1" spc="145" dirty="0" err="1">
                <a:latin typeface="Rubik" pitchFamily="2" charset="-79"/>
                <a:ea typeface="Noto Sans Adlam" panose="020B0502040504020204" pitchFamily="34" charset="0"/>
                <a:cs typeface="Rubik" pitchFamily="2" charset="-79"/>
              </a:rPr>
              <a:t>PatSnap</a:t>
            </a:r>
            <a:endParaRPr sz="1800" b="1" dirty="0">
              <a:latin typeface="Rubik" pitchFamily="2" charset="-79"/>
              <a:ea typeface="Noto Sans Adlam" panose="020B0502040504020204" pitchFamily="34" charset="0"/>
              <a:cs typeface="Rubik" pitchFamily="2" charset="-79"/>
            </a:endParaRPr>
          </a:p>
        </p:txBody>
      </p:sp>
      <p:sp>
        <p:nvSpPr>
          <p:cNvPr id="7" name="object 7"/>
          <p:cNvSpPr txBox="1"/>
          <p:nvPr/>
        </p:nvSpPr>
        <p:spPr>
          <a:xfrm>
            <a:off x="1747165" y="996891"/>
            <a:ext cx="5340985" cy="1492140"/>
          </a:xfrm>
          <a:prstGeom prst="rect">
            <a:avLst/>
          </a:prstGeom>
        </p:spPr>
        <p:txBody>
          <a:bodyPr vert="horz" wrap="square" lIns="0" tIns="11430" rIns="0" bIns="0" rtlCol="0">
            <a:spAutoFit/>
          </a:bodyPr>
          <a:lstStyle/>
          <a:p>
            <a:pPr marL="12700" marR="5080">
              <a:lnSpc>
                <a:spcPct val="100600"/>
              </a:lnSpc>
              <a:spcBef>
                <a:spcPts val="90"/>
              </a:spcBef>
            </a:pPr>
            <a:r>
              <a:rPr sz="1200" b="0" spc="140" dirty="0">
                <a:solidFill>
                  <a:srgbClr val="FFFFFF"/>
                </a:solidFill>
                <a:latin typeface="Arial" panose="020B0604020202020204" pitchFamily="34" charset="0"/>
                <a:cs typeface="Arial" panose="020B0604020202020204" pitchFamily="34" charset="0"/>
              </a:rPr>
              <a:t>PatSnap</a:t>
            </a:r>
            <a:r>
              <a:rPr sz="1200" b="0" spc="10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is</a:t>
            </a:r>
            <a:r>
              <a:rPr sz="1200" b="0" spc="100"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the</a:t>
            </a:r>
            <a:r>
              <a:rPr sz="1200" b="0" spc="100" dirty="0">
                <a:solidFill>
                  <a:srgbClr val="FFFFFF"/>
                </a:solidFill>
                <a:latin typeface="Arial" panose="020B0604020202020204" pitchFamily="34" charset="0"/>
                <a:cs typeface="Arial" panose="020B0604020202020204" pitchFamily="34" charset="0"/>
              </a:rPr>
              <a:t> </a:t>
            </a:r>
            <a:r>
              <a:rPr sz="1200" b="0" spc="75" dirty="0">
                <a:solidFill>
                  <a:srgbClr val="FFFFFF"/>
                </a:solidFill>
                <a:latin typeface="Arial" panose="020B0604020202020204" pitchFamily="34" charset="0"/>
                <a:cs typeface="Arial" panose="020B0604020202020204" pitchFamily="34" charset="0"/>
              </a:rPr>
              <a:t>global</a:t>
            </a:r>
            <a:r>
              <a:rPr sz="1200" b="0" spc="95"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leader </a:t>
            </a:r>
            <a:r>
              <a:rPr sz="1200" b="0" spc="80" dirty="0">
                <a:solidFill>
                  <a:srgbClr val="FFFFFF"/>
                </a:solidFill>
                <a:latin typeface="Arial" panose="020B0604020202020204" pitchFamily="34" charset="0"/>
                <a:cs typeface="Arial" panose="020B0604020202020204" pitchFamily="34" charset="0"/>
              </a:rPr>
              <a:t>in</a:t>
            </a:r>
            <a:r>
              <a:rPr sz="1200" b="0" spc="105" dirty="0">
                <a:solidFill>
                  <a:srgbClr val="FFFFFF"/>
                </a:solidFill>
                <a:latin typeface="Arial" panose="020B0604020202020204" pitchFamily="34" charset="0"/>
                <a:cs typeface="Arial" panose="020B0604020202020204" pitchFamily="34" charset="0"/>
              </a:rPr>
              <a:t> </a:t>
            </a:r>
            <a:r>
              <a:rPr sz="1200" b="1" spc="55" dirty="0">
                <a:solidFill>
                  <a:srgbClr val="75BB00"/>
                </a:solidFill>
                <a:latin typeface="Arial" panose="020B0604020202020204" pitchFamily="34" charset="0"/>
                <a:cs typeface="Arial" panose="020B0604020202020204" pitchFamily="34" charset="0"/>
              </a:rPr>
              <a:t>connected</a:t>
            </a:r>
            <a:r>
              <a:rPr sz="1200" b="1" spc="-25" dirty="0">
                <a:solidFill>
                  <a:srgbClr val="75BB00"/>
                </a:solidFill>
                <a:latin typeface="Arial" panose="020B0604020202020204" pitchFamily="34" charset="0"/>
                <a:cs typeface="Arial" panose="020B0604020202020204" pitchFamily="34" charset="0"/>
              </a:rPr>
              <a:t> </a:t>
            </a:r>
            <a:r>
              <a:rPr sz="1200" b="1" dirty="0">
                <a:solidFill>
                  <a:srgbClr val="75BB00"/>
                </a:solidFill>
                <a:latin typeface="Arial" panose="020B0604020202020204" pitchFamily="34" charset="0"/>
                <a:cs typeface="Arial" panose="020B0604020202020204" pitchFamily="34" charset="0"/>
              </a:rPr>
              <a:t>innovation</a:t>
            </a:r>
            <a:r>
              <a:rPr sz="1200" b="1" spc="-25" dirty="0">
                <a:solidFill>
                  <a:srgbClr val="75BB00"/>
                </a:solidFill>
                <a:latin typeface="Arial" panose="020B0604020202020204" pitchFamily="34" charset="0"/>
                <a:cs typeface="Arial" panose="020B0604020202020204" pitchFamily="34" charset="0"/>
              </a:rPr>
              <a:t> </a:t>
            </a:r>
            <a:r>
              <a:rPr sz="1200" b="1" dirty="0">
                <a:solidFill>
                  <a:srgbClr val="75BB00"/>
                </a:solidFill>
                <a:latin typeface="Arial" panose="020B0604020202020204" pitchFamily="34" charset="0"/>
                <a:cs typeface="Arial" panose="020B0604020202020204" pitchFamily="34" charset="0"/>
              </a:rPr>
              <a:t>intelligence</a:t>
            </a:r>
            <a:r>
              <a:rPr sz="1200" b="1" spc="-25" dirty="0">
                <a:solidFill>
                  <a:srgbClr val="75BB00"/>
                </a:solidFill>
                <a:latin typeface="Arial" panose="020B0604020202020204" pitchFamily="34" charset="0"/>
                <a:cs typeface="Arial" panose="020B0604020202020204" pitchFamily="34" charset="0"/>
              </a:rPr>
              <a:t> </a:t>
            </a:r>
            <a:r>
              <a:rPr sz="1200" b="0" spc="130" dirty="0">
                <a:solidFill>
                  <a:srgbClr val="FFFFFF"/>
                </a:solidFill>
                <a:latin typeface="Arial" panose="020B0604020202020204" pitchFamily="34" charset="0"/>
                <a:cs typeface="Arial" panose="020B0604020202020204" pitchFamily="34" charset="0"/>
              </a:rPr>
              <a:t>for</a:t>
            </a:r>
            <a:r>
              <a:rPr sz="1200" b="0" spc="10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IP </a:t>
            </a:r>
            <a:r>
              <a:rPr sz="1200" b="0" spc="105" dirty="0">
                <a:solidFill>
                  <a:srgbClr val="FFFFFF"/>
                </a:solidFill>
                <a:latin typeface="Arial" panose="020B0604020202020204" pitchFamily="34" charset="0"/>
                <a:cs typeface="Arial" panose="020B0604020202020204" pitchFamily="34" charset="0"/>
              </a:rPr>
              <a:t>and</a:t>
            </a:r>
            <a:r>
              <a:rPr sz="1200" b="0" spc="25" dirty="0">
                <a:solidFill>
                  <a:srgbClr val="FFFFFF"/>
                </a:solidFill>
                <a:latin typeface="Arial" panose="020B0604020202020204" pitchFamily="34" charset="0"/>
                <a:cs typeface="Arial" panose="020B0604020202020204" pitchFamily="34" charset="0"/>
              </a:rPr>
              <a:t> </a:t>
            </a:r>
            <a:r>
              <a:rPr sz="1200" b="0" spc="150" dirty="0">
                <a:solidFill>
                  <a:srgbClr val="FFFFFF"/>
                </a:solidFill>
                <a:latin typeface="Arial" panose="020B0604020202020204" pitchFamily="34" charset="0"/>
                <a:cs typeface="Arial" panose="020B0604020202020204" pitchFamily="34" charset="0"/>
              </a:rPr>
              <a:t>R&amp;D</a:t>
            </a:r>
            <a:r>
              <a:rPr sz="1200" b="0" spc="25" dirty="0">
                <a:solidFill>
                  <a:srgbClr val="FFFFFF"/>
                </a:solidFill>
                <a:latin typeface="Arial" panose="020B0604020202020204" pitchFamily="34" charset="0"/>
                <a:cs typeface="Arial" panose="020B0604020202020204" pitchFamily="34" charset="0"/>
              </a:rPr>
              <a:t> </a:t>
            </a:r>
            <a:r>
              <a:rPr sz="1200" b="0" spc="125" dirty="0">
                <a:solidFill>
                  <a:srgbClr val="FFFFFF"/>
                </a:solidFill>
                <a:latin typeface="Arial" panose="020B0604020202020204" pitchFamily="34" charset="0"/>
                <a:cs typeface="Arial" panose="020B0604020202020204" pitchFamily="34" charset="0"/>
              </a:rPr>
              <a:t>teams.</a:t>
            </a:r>
            <a:r>
              <a:rPr sz="1200" b="0" spc="35" dirty="0">
                <a:solidFill>
                  <a:srgbClr val="FFFFFF"/>
                </a:solidFill>
                <a:latin typeface="Arial" panose="020B0604020202020204" pitchFamily="34" charset="0"/>
                <a:cs typeface="Arial" panose="020B0604020202020204" pitchFamily="34" charset="0"/>
              </a:rPr>
              <a:t> </a:t>
            </a:r>
            <a:r>
              <a:rPr sz="1200" b="0" dirty="0">
                <a:solidFill>
                  <a:srgbClr val="FFFFFF"/>
                </a:solidFill>
                <a:latin typeface="Arial" panose="020B0604020202020204" pitchFamily="34" charset="0"/>
                <a:cs typeface="Arial" panose="020B0604020202020204" pitchFamily="34" charset="0"/>
              </a:rPr>
              <a:t>We</a:t>
            </a:r>
            <a:r>
              <a:rPr sz="1200" b="0" spc="25" dirty="0">
                <a:solidFill>
                  <a:srgbClr val="FFFFFF"/>
                </a:solidFill>
                <a:latin typeface="Arial" panose="020B0604020202020204" pitchFamily="34" charset="0"/>
                <a:cs typeface="Arial" panose="020B0604020202020204" pitchFamily="34" charset="0"/>
              </a:rPr>
              <a:t> </a:t>
            </a:r>
            <a:r>
              <a:rPr sz="1200" b="0" spc="125" dirty="0">
                <a:solidFill>
                  <a:srgbClr val="FFFFFF"/>
                </a:solidFill>
                <a:latin typeface="Arial" panose="020B0604020202020204" pitchFamily="34" charset="0"/>
                <a:cs typeface="Arial" panose="020B0604020202020204" pitchFamily="34" charset="0"/>
              </a:rPr>
              <a:t>use</a:t>
            </a:r>
            <a:r>
              <a:rPr sz="1200" b="0" spc="25" dirty="0">
                <a:solidFill>
                  <a:srgbClr val="FFFFFF"/>
                </a:solidFill>
                <a:latin typeface="Arial" panose="020B0604020202020204" pitchFamily="34" charset="0"/>
                <a:cs typeface="Arial" panose="020B0604020202020204" pitchFamily="34" charset="0"/>
              </a:rPr>
              <a:t> </a:t>
            </a:r>
            <a:r>
              <a:rPr sz="1200" b="0" spc="150" dirty="0">
                <a:solidFill>
                  <a:srgbClr val="FFFFFF"/>
                </a:solidFill>
                <a:latin typeface="Arial" panose="020B0604020202020204" pitchFamily="34" charset="0"/>
                <a:cs typeface="Arial" panose="020B0604020202020204" pitchFamily="34" charset="0"/>
              </a:rPr>
              <a:t>AI-</a:t>
            </a:r>
            <a:r>
              <a:rPr sz="1200" b="0" spc="90" dirty="0">
                <a:solidFill>
                  <a:srgbClr val="FFFFFF"/>
                </a:solidFill>
                <a:latin typeface="Arial" panose="020B0604020202020204" pitchFamily="34" charset="0"/>
                <a:cs typeface="Arial" panose="020B0604020202020204" pitchFamily="34" charset="0"/>
              </a:rPr>
              <a:t>powered</a:t>
            </a:r>
            <a:r>
              <a:rPr sz="1200" b="0" spc="3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and</a:t>
            </a:r>
            <a:r>
              <a:rPr sz="1200" b="0" spc="3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machine</a:t>
            </a:r>
            <a:r>
              <a:rPr sz="1200" b="0" spc="25" dirty="0">
                <a:solidFill>
                  <a:srgbClr val="FFFFFF"/>
                </a:solidFill>
                <a:latin typeface="Arial" panose="020B0604020202020204" pitchFamily="34" charset="0"/>
                <a:cs typeface="Arial" panose="020B0604020202020204" pitchFamily="34" charset="0"/>
              </a:rPr>
              <a:t> </a:t>
            </a:r>
            <a:r>
              <a:rPr sz="1200" b="0" spc="95" dirty="0">
                <a:solidFill>
                  <a:srgbClr val="FFFFFF"/>
                </a:solidFill>
                <a:latin typeface="Arial" panose="020B0604020202020204" pitchFamily="34" charset="0"/>
                <a:cs typeface="Arial" panose="020B0604020202020204" pitchFamily="34" charset="0"/>
              </a:rPr>
              <a:t>learning</a:t>
            </a:r>
            <a:r>
              <a:rPr sz="1200" b="0" spc="3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technology</a:t>
            </a:r>
            <a:r>
              <a:rPr sz="1200" b="0" spc="30" dirty="0">
                <a:solidFill>
                  <a:srgbClr val="FFFFFF"/>
                </a:solidFill>
                <a:latin typeface="Arial" panose="020B0604020202020204" pitchFamily="34" charset="0"/>
                <a:cs typeface="Arial" panose="020B0604020202020204" pitchFamily="34" charset="0"/>
              </a:rPr>
              <a:t> </a:t>
            </a:r>
            <a:r>
              <a:rPr sz="1200" b="0" spc="75" dirty="0">
                <a:solidFill>
                  <a:srgbClr val="FFFFFF"/>
                </a:solidFill>
                <a:latin typeface="Arial" panose="020B0604020202020204" pitchFamily="34" charset="0"/>
                <a:cs typeface="Arial" panose="020B0604020202020204" pitchFamily="34" charset="0"/>
              </a:rPr>
              <a:t>to </a:t>
            </a:r>
            <a:r>
              <a:rPr sz="1200" b="0" spc="90" dirty="0">
                <a:solidFill>
                  <a:srgbClr val="FFFFFF"/>
                </a:solidFill>
                <a:latin typeface="Arial" panose="020B0604020202020204" pitchFamily="34" charset="0"/>
                <a:cs typeface="Arial" panose="020B0604020202020204" pitchFamily="34" charset="0"/>
              </a:rPr>
              <a:t>comb</a:t>
            </a:r>
            <a:r>
              <a:rPr sz="1200" b="0" spc="2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through</a:t>
            </a:r>
            <a:r>
              <a:rPr sz="1200" b="0" spc="20" dirty="0">
                <a:solidFill>
                  <a:srgbClr val="FFFFFF"/>
                </a:solidFill>
                <a:latin typeface="Arial" panose="020B0604020202020204" pitchFamily="34" charset="0"/>
                <a:cs typeface="Arial" panose="020B0604020202020204" pitchFamily="34" charset="0"/>
              </a:rPr>
              <a:t> </a:t>
            </a:r>
            <a:r>
              <a:rPr sz="1200" b="0" spc="80" dirty="0">
                <a:solidFill>
                  <a:srgbClr val="FFFFFF"/>
                </a:solidFill>
                <a:latin typeface="Arial" panose="020B0604020202020204" pitchFamily="34" charset="0"/>
                <a:cs typeface="Arial" panose="020B0604020202020204" pitchFamily="34" charset="0"/>
              </a:rPr>
              <a:t>billions</a:t>
            </a:r>
            <a:r>
              <a:rPr sz="1200" b="0" spc="25"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of</a:t>
            </a:r>
            <a:r>
              <a:rPr sz="1200" b="0" spc="30" dirty="0">
                <a:solidFill>
                  <a:srgbClr val="FFFFFF"/>
                </a:solidFill>
                <a:latin typeface="Arial" panose="020B0604020202020204" pitchFamily="34" charset="0"/>
                <a:cs typeface="Arial" panose="020B0604020202020204" pitchFamily="34" charset="0"/>
              </a:rPr>
              <a:t> </a:t>
            </a:r>
            <a:r>
              <a:rPr sz="1200" b="0" spc="135" dirty="0">
                <a:solidFill>
                  <a:srgbClr val="FFFFFF"/>
                </a:solidFill>
                <a:latin typeface="Arial" panose="020B0604020202020204" pitchFamily="34" charset="0"/>
                <a:cs typeface="Arial" panose="020B0604020202020204" pitchFamily="34" charset="0"/>
              </a:rPr>
              <a:t>datasets</a:t>
            </a:r>
            <a:r>
              <a:rPr sz="1200" b="0" spc="25" dirty="0">
                <a:solidFill>
                  <a:srgbClr val="FFFFFF"/>
                </a:solidFill>
                <a:latin typeface="Arial" panose="020B0604020202020204" pitchFamily="34" charset="0"/>
                <a:cs typeface="Arial" panose="020B0604020202020204" pitchFamily="34" charset="0"/>
              </a:rPr>
              <a:t> </a:t>
            </a:r>
            <a:r>
              <a:rPr sz="1200" b="0" spc="80" dirty="0">
                <a:solidFill>
                  <a:srgbClr val="FFFFFF"/>
                </a:solidFill>
                <a:latin typeface="Arial" panose="020B0604020202020204" pitchFamily="34" charset="0"/>
                <a:cs typeface="Arial" panose="020B0604020202020204" pitchFamily="34" charset="0"/>
              </a:rPr>
              <a:t>on</a:t>
            </a:r>
            <a:r>
              <a:rPr sz="1200" b="0" spc="25"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patents,</a:t>
            </a:r>
            <a:r>
              <a:rPr sz="1200" b="0" spc="20"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venture</a:t>
            </a:r>
            <a:r>
              <a:rPr sz="1200" b="0" spc="15" dirty="0">
                <a:solidFill>
                  <a:srgbClr val="FFFFFF"/>
                </a:solidFill>
                <a:latin typeface="Arial" panose="020B0604020202020204" pitchFamily="34" charset="0"/>
                <a:cs typeface="Arial" panose="020B0604020202020204" pitchFamily="34" charset="0"/>
              </a:rPr>
              <a:t> </a:t>
            </a:r>
            <a:r>
              <a:rPr sz="1200" b="0" spc="95" dirty="0">
                <a:solidFill>
                  <a:srgbClr val="FFFFFF"/>
                </a:solidFill>
                <a:latin typeface="Arial" panose="020B0604020202020204" pitchFamily="34" charset="0"/>
                <a:cs typeface="Arial" panose="020B0604020202020204" pitchFamily="34" charset="0"/>
              </a:rPr>
              <a:t>capital, </a:t>
            </a:r>
            <a:r>
              <a:rPr sz="1200" b="0" spc="114" dirty="0">
                <a:solidFill>
                  <a:srgbClr val="FFFFFF"/>
                </a:solidFill>
                <a:latin typeface="Arial" panose="020B0604020202020204" pitchFamily="34" charset="0"/>
                <a:cs typeface="Arial" panose="020B0604020202020204" pitchFamily="34" charset="0"/>
              </a:rPr>
              <a:t>partnerships,</a:t>
            </a:r>
            <a:r>
              <a:rPr sz="1200" b="0" spc="15"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mergers</a:t>
            </a:r>
            <a:r>
              <a:rPr sz="1200" b="0" spc="2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and</a:t>
            </a:r>
            <a:r>
              <a:rPr sz="1200" b="0" spc="20" dirty="0">
                <a:solidFill>
                  <a:srgbClr val="FFFFFF"/>
                </a:solidFill>
                <a:latin typeface="Arial" panose="020B0604020202020204" pitchFamily="34" charset="0"/>
                <a:cs typeface="Arial" panose="020B0604020202020204" pitchFamily="34" charset="0"/>
              </a:rPr>
              <a:t> </a:t>
            </a:r>
            <a:r>
              <a:rPr sz="1200" b="0" spc="110" dirty="0">
                <a:solidFill>
                  <a:srgbClr val="FFFFFF"/>
                </a:solidFill>
                <a:latin typeface="Arial" panose="020B0604020202020204" pitchFamily="34" charset="0"/>
                <a:cs typeface="Arial" panose="020B0604020202020204" pitchFamily="34" charset="0"/>
              </a:rPr>
              <a:t>acquisitions,</a:t>
            </a:r>
            <a:r>
              <a:rPr sz="1200" b="0" spc="2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technology</a:t>
            </a:r>
            <a:r>
              <a:rPr sz="1200" b="0" spc="2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news</a:t>
            </a:r>
            <a:r>
              <a:rPr sz="1200" b="0" spc="2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and</a:t>
            </a:r>
            <a:r>
              <a:rPr sz="1200" b="0" spc="2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more</a:t>
            </a:r>
            <a:r>
              <a:rPr sz="1200" b="0" spc="2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so </a:t>
            </a:r>
            <a:r>
              <a:rPr sz="1200" b="0" spc="130" dirty="0">
                <a:solidFill>
                  <a:srgbClr val="FFFFFF"/>
                </a:solidFill>
                <a:latin typeface="Arial" panose="020B0604020202020204" pitchFamily="34" charset="0"/>
                <a:cs typeface="Arial" panose="020B0604020202020204" pitchFamily="34" charset="0"/>
              </a:rPr>
              <a:t>that</a:t>
            </a:r>
            <a:r>
              <a:rPr sz="1200" b="0" spc="15"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our</a:t>
            </a:r>
            <a:r>
              <a:rPr sz="1200" b="0" spc="25" dirty="0">
                <a:solidFill>
                  <a:srgbClr val="FFFFFF"/>
                </a:solidFill>
                <a:latin typeface="Arial" panose="020B0604020202020204" pitchFamily="34" charset="0"/>
                <a:cs typeface="Arial" panose="020B0604020202020204" pitchFamily="34" charset="0"/>
              </a:rPr>
              <a:t> </a:t>
            </a:r>
            <a:r>
              <a:rPr sz="1200" b="0" spc="130" dirty="0">
                <a:solidFill>
                  <a:srgbClr val="FFFFFF"/>
                </a:solidFill>
                <a:latin typeface="Arial" panose="020B0604020202020204" pitchFamily="34" charset="0"/>
                <a:cs typeface="Arial" panose="020B0604020202020204" pitchFamily="34" charset="0"/>
              </a:rPr>
              <a:t>customers</a:t>
            </a:r>
            <a:r>
              <a:rPr sz="1200" b="0" spc="20" dirty="0">
                <a:solidFill>
                  <a:srgbClr val="FFFFFF"/>
                </a:solidFill>
                <a:latin typeface="Arial" panose="020B0604020202020204" pitchFamily="34" charset="0"/>
                <a:cs typeface="Arial" panose="020B0604020202020204" pitchFamily="34" charset="0"/>
              </a:rPr>
              <a:t> </a:t>
            </a:r>
            <a:r>
              <a:rPr sz="1200" b="0" spc="125" dirty="0">
                <a:solidFill>
                  <a:srgbClr val="FFFFFF"/>
                </a:solidFill>
                <a:latin typeface="Arial" panose="020B0604020202020204" pitchFamily="34" charset="0"/>
                <a:cs typeface="Arial" panose="020B0604020202020204" pitchFamily="34" charset="0"/>
              </a:rPr>
              <a:t>can</a:t>
            </a:r>
            <a:r>
              <a:rPr sz="1200" b="0" spc="25"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connect</a:t>
            </a:r>
            <a:r>
              <a:rPr sz="1200" b="0" spc="20"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the</a:t>
            </a:r>
            <a:r>
              <a:rPr sz="1200" b="0" spc="15" dirty="0">
                <a:solidFill>
                  <a:srgbClr val="FFFFFF"/>
                </a:solidFill>
                <a:latin typeface="Arial" panose="020B0604020202020204" pitchFamily="34" charset="0"/>
                <a:cs typeface="Arial" panose="020B0604020202020204" pitchFamily="34" charset="0"/>
              </a:rPr>
              <a:t> </a:t>
            </a:r>
            <a:r>
              <a:rPr sz="1200" b="0" spc="110" dirty="0">
                <a:solidFill>
                  <a:srgbClr val="FFFFFF"/>
                </a:solidFill>
                <a:latin typeface="Arial" panose="020B0604020202020204" pitchFamily="34" charset="0"/>
                <a:cs typeface="Arial" panose="020B0604020202020204" pitchFamily="34" charset="0"/>
              </a:rPr>
              <a:t>dots,</a:t>
            </a:r>
            <a:r>
              <a:rPr sz="1200" b="0" spc="2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increase</a:t>
            </a:r>
            <a:r>
              <a:rPr sz="1200" b="0" spc="15"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productivity,</a:t>
            </a:r>
            <a:r>
              <a:rPr sz="1200" b="0" spc="20" dirty="0">
                <a:solidFill>
                  <a:srgbClr val="FFFFFF"/>
                </a:solidFill>
                <a:latin typeface="Arial" panose="020B0604020202020204" pitchFamily="34" charset="0"/>
                <a:cs typeface="Arial" panose="020B0604020202020204" pitchFamily="34" charset="0"/>
              </a:rPr>
              <a:t> </a:t>
            </a:r>
            <a:r>
              <a:rPr sz="1200" b="0" spc="80" dirty="0">
                <a:solidFill>
                  <a:srgbClr val="FFFFFF"/>
                </a:solidFill>
                <a:latin typeface="Arial" panose="020B0604020202020204" pitchFamily="34" charset="0"/>
                <a:cs typeface="Arial" panose="020B0604020202020204" pitchFamily="34" charset="0"/>
              </a:rPr>
              <a:t>and </a:t>
            </a:r>
            <a:r>
              <a:rPr sz="1200" b="0" spc="105" dirty="0">
                <a:solidFill>
                  <a:srgbClr val="FFFFFF"/>
                </a:solidFill>
                <a:latin typeface="Arial" panose="020B0604020202020204" pitchFamily="34" charset="0"/>
                <a:cs typeface="Arial" panose="020B0604020202020204" pitchFamily="34" charset="0"/>
              </a:rPr>
              <a:t>innovate</a:t>
            </a:r>
            <a:r>
              <a:rPr sz="1200" b="0" spc="3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more</a:t>
            </a:r>
            <a:r>
              <a:rPr sz="1200" b="0" spc="35"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effectively.</a:t>
            </a:r>
            <a:r>
              <a:rPr sz="1200" b="0" spc="45" dirty="0">
                <a:solidFill>
                  <a:srgbClr val="FFFFFF"/>
                </a:solidFill>
                <a:latin typeface="Arial" panose="020B0604020202020204" pitchFamily="34" charset="0"/>
                <a:cs typeface="Arial" panose="020B0604020202020204" pitchFamily="34" charset="0"/>
              </a:rPr>
              <a:t> </a:t>
            </a:r>
            <a:r>
              <a:rPr sz="1200" b="0" dirty="0">
                <a:solidFill>
                  <a:srgbClr val="FFFFFF"/>
                </a:solidFill>
                <a:latin typeface="Arial" panose="020B0604020202020204" pitchFamily="34" charset="0"/>
                <a:cs typeface="Arial" panose="020B0604020202020204" pitchFamily="34" charset="0"/>
              </a:rPr>
              <a:t>We</a:t>
            </a:r>
            <a:r>
              <a:rPr sz="1200" b="0" spc="30" dirty="0">
                <a:solidFill>
                  <a:srgbClr val="FFFFFF"/>
                </a:solidFill>
                <a:latin typeface="Arial" panose="020B0604020202020204" pitchFamily="34" charset="0"/>
                <a:cs typeface="Arial" panose="020B0604020202020204" pitchFamily="34" charset="0"/>
              </a:rPr>
              <a:t> </a:t>
            </a:r>
            <a:r>
              <a:rPr sz="1200" b="0" spc="125" dirty="0">
                <a:solidFill>
                  <a:srgbClr val="FFFFFF"/>
                </a:solidFill>
                <a:latin typeface="Arial" panose="020B0604020202020204" pitchFamily="34" charset="0"/>
                <a:cs typeface="Arial" panose="020B0604020202020204" pitchFamily="34" charset="0"/>
              </a:rPr>
              <a:t>are</a:t>
            </a:r>
            <a:r>
              <a:rPr sz="1200" b="0" spc="35" dirty="0">
                <a:solidFill>
                  <a:srgbClr val="FFFFFF"/>
                </a:solidFill>
                <a:latin typeface="Arial" panose="020B0604020202020204" pitchFamily="34" charset="0"/>
                <a:cs typeface="Arial" panose="020B0604020202020204" pitchFamily="34" charset="0"/>
              </a:rPr>
              <a:t> </a:t>
            </a:r>
            <a:r>
              <a:rPr sz="1200" b="0" spc="95" dirty="0">
                <a:solidFill>
                  <a:srgbClr val="FFFFFF"/>
                </a:solidFill>
                <a:latin typeface="Arial" panose="020B0604020202020204" pitchFamily="34" charset="0"/>
                <a:cs typeface="Arial" panose="020B0604020202020204" pitchFamily="34" charset="0"/>
              </a:rPr>
              <a:t>revolutionising</a:t>
            </a:r>
            <a:r>
              <a:rPr sz="1200" b="0" spc="35"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the</a:t>
            </a:r>
            <a:r>
              <a:rPr sz="1200" b="0" spc="35" dirty="0">
                <a:solidFill>
                  <a:srgbClr val="FFFFFF"/>
                </a:solidFill>
                <a:latin typeface="Arial" panose="020B0604020202020204" pitchFamily="34" charset="0"/>
                <a:cs typeface="Arial" panose="020B0604020202020204" pitchFamily="34" charset="0"/>
              </a:rPr>
              <a:t> </a:t>
            </a:r>
            <a:r>
              <a:rPr sz="1200" b="0" spc="95" dirty="0">
                <a:solidFill>
                  <a:srgbClr val="FFFFFF"/>
                </a:solidFill>
                <a:latin typeface="Arial" panose="020B0604020202020204" pitchFamily="34" charset="0"/>
                <a:cs typeface="Arial" panose="020B0604020202020204" pitchFamily="34" charset="0"/>
              </a:rPr>
              <a:t>innovation</a:t>
            </a:r>
            <a:r>
              <a:rPr sz="1200" b="0" spc="4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process </a:t>
            </a:r>
            <a:r>
              <a:rPr sz="1200" b="0" spc="105" dirty="0">
                <a:solidFill>
                  <a:srgbClr val="FFFFFF"/>
                </a:solidFill>
                <a:latin typeface="Arial" panose="020B0604020202020204" pitchFamily="34" charset="0"/>
                <a:cs typeface="Arial" panose="020B0604020202020204" pitchFamily="34" charset="0"/>
              </a:rPr>
              <a:t>and</a:t>
            </a:r>
            <a:r>
              <a:rPr sz="1200" b="0" spc="15"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making</a:t>
            </a:r>
            <a:r>
              <a:rPr sz="1200" b="0" spc="2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it</a:t>
            </a:r>
            <a:r>
              <a:rPr sz="1200" b="0" spc="15" dirty="0">
                <a:solidFill>
                  <a:srgbClr val="FFFFFF"/>
                </a:solidFill>
                <a:latin typeface="Arial" panose="020B0604020202020204" pitchFamily="34" charset="0"/>
                <a:cs typeface="Arial" panose="020B0604020202020204" pitchFamily="34" charset="0"/>
              </a:rPr>
              <a:t> </a:t>
            </a:r>
            <a:r>
              <a:rPr sz="1200" b="0" spc="145" dirty="0">
                <a:solidFill>
                  <a:srgbClr val="FFFFFF"/>
                </a:solidFill>
                <a:latin typeface="Arial" panose="020B0604020202020204" pitchFamily="34" charset="0"/>
                <a:cs typeface="Arial" panose="020B0604020202020204" pitchFamily="34" charset="0"/>
              </a:rPr>
              <a:t>faster</a:t>
            </a:r>
            <a:r>
              <a:rPr sz="1200" b="0" spc="15"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and</a:t>
            </a:r>
            <a:r>
              <a:rPr sz="1200" b="0" spc="20" dirty="0">
                <a:solidFill>
                  <a:srgbClr val="FFFFFF"/>
                </a:solidFill>
                <a:latin typeface="Arial" panose="020B0604020202020204" pitchFamily="34" charset="0"/>
                <a:cs typeface="Arial" panose="020B0604020202020204" pitchFamily="34" charset="0"/>
              </a:rPr>
              <a:t> </a:t>
            </a:r>
            <a:r>
              <a:rPr sz="1200" b="0" spc="100" dirty="0">
                <a:solidFill>
                  <a:srgbClr val="FFFFFF"/>
                </a:solidFill>
                <a:latin typeface="Arial" panose="020B0604020202020204" pitchFamily="34" charset="0"/>
                <a:cs typeface="Arial" panose="020B0604020202020204" pitchFamily="34" charset="0"/>
              </a:rPr>
              <a:t>more</a:t>
            </a:r>
            <a:r>
              <a:rPr sz="1200" b="0" spc="15"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efficient,</a:t>
            </a:r>
            <a:r>
              <a:rPr sz="1200" b="0" spc="1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and</a:t>
            </a:r>
            <a:r>
              <a:rPr sz="1200" b="0" spc="2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easier</a:t>
            </a:r>
            <a:r>
              <a:rPr sz="1200" b="0" spc="15" dirty="0">
                <a:solidFill>
                  <a:srgbClr val="FFFFFF"/>
                </a:solidFill>
                <a:latin typeface="Arial" panose="020B0604020202020204" pitchFamily="34" charset="0"/>
                <a:cs typeface="Arial" panose="020B0604020202020204" pitchFamily="34" charset="0"/>
              </a:rPr>
              <a:t> </a:t>
            </a:r>
            <a:r>
              <a:rPr sz="1200" b="0" spc="114" dirty="0">
                <a:solidFill>
                  <a:srgbClr val="FFFFFF"/>
                </a:solidFill>
                <a:latin typeface="Arial" panose="020B0604020202020204" pitchFamily="34" charset="0"/>
                <a:cs typeface="Arial" panose="020B0604020202020204" pitchFamily="34" charset="0"/>
              </a:rPr>
              <a:t>than</a:t>
            </a:r>
            <a:r>
              <a:rPr sz="1200" b="0" spc="20" dirty="0">
                <a:solidFill>
                  <a:srgbClr val="FFFFFF"/>
                </a:solidFill>
                <a:latin typeface="Arial" panose="020B0604020202020204" pitchFamily="34" charset="0"/>
                <a:cs typeface="Arial" panose="020B0604020202020204" pitchFamily="34" charset="0"/>
              </a:rPr>
              <a:t> </a:t>
            </a:r>
            <a:r>
              <a:rPr sz="1200" b="0" spc="120" dirty="0">
                <a:solidFill>
                  <a:srgbClr val="FFFFFF"/>
                </a:solidFill>
                <a:latin typeface="Arial" panose="020B0604020202020204" pitchFamily="34" charset="0"/>
                <a:cs typeface="Arial" panose="020B0604020202020204" pitchFamily="34" charset="0"/>
              </a:rPr>
              <a:t>ever</a:t>
            </a:r>
            <a:r>
              <a:rPr sz="1200" b="0" spc="20" dirty="0">
                <a:solidFill>
                  <a:srgbClr val="FFFFFF"/>
                </a:solidFill>
                <a:latin typeface="Arial" panose="020B0604020202020204" pitchFamily="34" charset="0"/>
                <a:cs typeface="Arial" panose="020B0604020202020204" pitchFamily="34" charset="0"/>
              </a:rPr>
              <a:t> </a:t>
            </a:r>
            <a:r>
              <a:rPr sz="1200" b="0" spc="105" dirty="0">
                <a:solidFill>
                  <a:srgbClr val="FFFFFF"/>
                </a:solidFill>
                <a:latin typeface="Arial" panose="020B0604020202020204" pitchFamily="34" charset="0"/>
                <a:cs typeface="Arial" panose="020B0604020202020204" pitchFamily="34" charset="0"/>
              </a:rPr>
              <a:t>before.”</a:t>
            </a:r>
            <a:endParaRPr sz="1200" dirty="0">
              <a:latin typeface="Arial" panose="020B0604020202020204" pitchFamily="34" charset="0"/>
              <a:cs typeface="Arial" panose="020B0604020202020204" pitchFamily="34" charset="0"/>
            </a:endParaRPr>
          </a:p>
        </p:txBody>
      </p:sp>
      <p:pic>
        <p:nvPicPr>
          <p:cNvPr id="8" name="object 8"/>
          <p:cNvPicPr/>
          <p:nvPr/>
        </p:nvPicPr>
        <p:blipFill>
          <a:blip r:embed="rId3" cstate="print"/>
          <a:stretch>
            <a:fillRect/>
          </a:stretch>
        </p:blipFill>
        <p:spPr>
          <a:xfrm>
            <a:off x="1143000" y="913058"/>
            <a:ext cx="411480" cy="265175"/>
          </a:xfrm>
          <a:prstGeom prst="rect">
            <a:avLst/>
          </a:prstGeom>
        </p:spPr>
      </p:pic>
      <p:sp>
        <p:nvSpPr>
          <p:cNvPr id="9" name="object 9"/>
          <p:cNvSpPr txBox="1"/>
          <p:nvPr/>
        </p:nvSpPr>
        <p:spPr>
          <a:xfrm>
            <a:off x="8639556" y="4542154"/>
            <a:ext cx="228600" cy="169277"/>
          </a:xfrm>
          <a:prstGeom prst="rect">
            <a:avLst/>
          </a:prstGeom>
        </p:spPr>
        <p:txBody>
          <a:bodyPr vert="horz" wrap="square" lIns="0" tIns="15240" rIns="0" bIns="0" rtlCol="0">
            <a:spAutoFit/>
          </a:bodyPr>
          <a:lstStyle/>
          <a:p>
            <a:pPr marL="38100">
              <a:lnSpc>
                <a:spcPct val="100000"/>
              </a:lnSpc>
              <a:spcBef>
                <a:spcPts val="120"/>
              </a:spcBef>
            </a:pPr>
            <a:fld id="{81D60167-4931-47E6-BA6A-407CBD079E47}" type="slidenum">
              <a:rPr sz="1000" spc="-25" dirty="0">
                <a:solidFill>
                  <a:srgbClr val="FFFFFF"/>
                </a:solidFill>
                <a:latin typeface="Stanley Regular" panose="02050506080406020003" pitchFamily="18" charset="77"/>
                <a:cs typeface="Tahoma"/>
              </a:rPr>
              <a:t>56</a:t>
            </a:fld>
            <a:endParaRPr sz="1000" dirty="0">
              <a:latin typeface="Stanley Regular" panose="02050506080406020003" pitchFamily="18" charset="77"/>
              <a:cs typeface="Tahoma"/>
            </a:endParaRPr>
          </a:p>
        </p:txBody>
      </p:sp>
      <p:pic>
        <p:nvPicPr>
          <p:cNvPr id="1026" name="Picture 2">
            <a:extLst>
              <a:ext uri="{FF2B5EF4-FFF2-40B4-BE49-F238E27FC236}">
                <a16:creationId xmlns:a16="http://schemas.microsoft.com/office/drawing/2014/main" id="{CF5812BE-7FCC-6A2C-824D-D28E8D35D5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55" r="2361"/>
          <a:stretch/>
        </p:blipFill>
        <p:spPr bwMode="auto">
          <a:xfrm>
            <a:off x="1518570" y="2613304"/>
            <a:ext cx="5644230" cy="2196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061632"/>
          </a:solidFill>
        </p:spPr>
        <p:txBody>
          <a:bodyPr wrap="square" lIns="0" tIns="0" rIns="0" bIns="0" rtlCol="0"/>
          <a:lstStyle/>
          <a:p>
            <a:endParaRPr/>
          </a:p>
        </p:txBody>
      </p:sp>
      <p:pic>
        <p:nvPicPr>
          <p:cNvPr id="3" name="object 3"/>
          <p:cNvPicPr/>
          <p:nvPr/>
        </p:nvPicPr>
        <p:blipFill>
          <a:blip r:embed="rId2" cstate="print"/>
          <a:stretch>
            <a:fillRect/>
          </a:stretch>
        </p:blipFill>
        <p:spPr>
          <a:xfrm>
            <a:off x="8183880" y="4809744"/>
            <a:ext cx="704087" cy="158496"/>
          </a:xfrm>
          <a:prstGeom prst="rect">
            <a:avLst/>
          </a:prstGeom>
        </p:spPr>
      </p:pic>
      <p:sp>
        <p:nvSpPr>
          <p:cNvPr id="4" name="object 4"/>
          <p:cNvSpPr/>
          <p:nvPr/>
        </p:nvSpPr>
        <p:spPr>
          <a:xfrm>
            <a:off x="260705" y="4892469"/>
            <a:ext cx="7776209" cy="0"/>
          </a:xfrm>
          <a:custGeom>
            <a:avLst/>
            <a:gdLst/>
            <a:ahLst/>
            <a:cxnLst/>
            <a:rect l="l" t="t" r="r" b="b"/>
            <a:pathLst>
              <a:path w="7776209">
                <a:moveTo>
                  <a:pt x="7776000" y="1"/>
                </a:moveTo>
                <a:lnTo>
                  <a:pt x="0" y="0"/>
                </a:lnTo>
              </a:path>
            </a:pathLst>
          </a:custGeom>
          <a:ln w="19050">
            <a:solidFill>
              <a:srgbClr val="75BB00"/>
            </a:solidFill>
          </a:ln>
        </p:spPr>
        <p:txBody>
          <a:bodyPr wrap="square" lIns="0" tIns="0" rIns="0" bIns="0" rtlCol="0"/>
          <a:lstStyle/>
          <a:p>
            <a:endParaRPr/>
          </a:p>
        </p:txBody>
      </p:sp>
      <p:sp>
        <p:nvSpPr>
          <p:cNvPr id="5" name="object 5"/>
          <p:cNvSpPr txBox="1"/>
          <p:nvPr/>
        </p:nvSpPr>
        <p:spPr>
          <a:xfrm>
            <a:off x="400401" y="413674"/>
            <a:ext cx="8467755" cy="566822"/>
          </a:xfrm>
          <a:prstGeom prst="rect">
            <a:avLst/>
          </a:prstGeom>
        </p:spPr>
        <p:txBody>
          <a:bodyPr vert="horz" wrap="square" lIns="0" tIns="12700" rIns="0" bIns="0" rtlCol="0">
            <a:spAutoFit/>
          </a:bodyPr>
          <a:lstStyle/>
          <a:p>
            <a:pPr marL="12700">
              <a:lnSpc>
                <a:spcPct val="100000"/>
              </a:lnSpc>
              <a:spcBef>
                <a:spcPts val="100"/>
              </a:spcBef>
            </a:pPr>
            <a:r>
              <a:rPr b="1" spc="160" dirty="0">
                <a:solidFill>
                  <a:srgbClr val="FFFFFF"/>
                </a:solidFill>
                <a:latin typeface="Rubik Medium" pitchFamily="2" charset="-79"/>
                <a:ea typeface="Noto Sans Adlam" panose="020B0502040504020204" pitchFamily="34" charset="0"/>
                <a:cs typeface="Rubik Medium" pitchFamily="2" charset="-79"/>
              </a:rPr>
              <a:t>Turning</a:t>
            </a:r>
            <a:r>
              <a:rPr b="1" spc="45" dirty="0">
                <a:solidFill>
                  <a:srgbClr val="FFFFFF"/>
                </a:solidFill>
                <a:latin typeface="Rubik Medium" pitchFamily="2" charset="-79"/>
                <a:ea typeface="Noto Sans Adlam" panose="020B0502040504020204" pitchFamily="34" charset="0"/>
                <a:cs typeface="Rubik Medium" pitchFamily="2" charset="-79"/>
              </a:rPr>
              <a:t> </a:t>
            </a:r>
            <a:r>
              <a:rPr b="1" spc="150" dirty="0">
                <a:solidFill>
                  <a:srgbClr val="FFFFFF"/>
                </a:solidFill>
                <a:latin typeface="Rubik Medium" pitchFamily="2" charset="-79"/>
                <a:ea typeface="Noto Sans Adlam" panose="020B0502040504020204" pitchFamily="34" charset="0"/>
                <a:cs typeface="Rubik Medium" pitchFamily="2" charset="-79"/>
              </a:rPr>
              <a:t>Billions</a:t>
            </a:r>
            <a:r>
              <a:rPr b="1" spc="45" dirty="0">
                <a:solidFill>
                  <a:srgbClr val="FFFFFF"/>
                </a:solidFill>
                <a:latin typeface="Rubik Medium" pitchFamily="2" charset="-79"/>
                <a:ea typeface="Noto Sans Adlam" panose="020B0502040504020204" pitchFamily="34" charset="0"/>
                <a:cs typeface="Rubik Medium" pitchFamily="2" charset="-79"/>
              </a:rPr>
              <a:t> </a:t>
            </a:r>
            <a:r>
              <a:rPr b="1" spc="185" dirty="0">
                <a:solidFill>
                  <a:srgbClr val="FFFFFF"/>
                </a:solidFill>
                <a:latin typeface="Rubik Medium" pitchFamily="2" charset="-79"/>
                <a:ea typeface="Noto Sans Adlam" panose="020B0502040504020204" pitchFamily="34" charset="0"/>
                <a:cs typeface="Rubik Medium" pitchFamily="2" charset="-79"/>
              </a:rPr>
              <a:t>of</a:t>
            </a:r>
            <a:r>
              <a:rPr b="1" spc="45" dirty="0">
                <a:solidFill>
                  <a:srgbClr val="FFFFFF"/>
                </a:solidFill>
                <a:latin typeface="Rubik Medium" pitchFamily="2" charset="-79"/>
                <a:ea typeface="Noto Sans Adlam" panose="020B0502040504020204" pitchFamily="34" charset="0"/>
                <a:cs typeface="Rubik Medium" pitchFamily="2" charset="-79"/>
              </a:rPr>
              <a:t> </a:t>
            </a:r>
            <a:r>
              <a:rPr b="1" spc="150" dirty="0">
                <a:solidFill>
                  <a:srgbClr val="FFFFFF"/>
                </a:solidFill>
                <a:latin typeface="Rubik Medium" pitchFamily="2" charset="-79"/>
                <a:ea typeface="Noto Sans Adlam" panose="020B0502040504020204" pitchFamily="34" charset="0"/>
                <a:cs typeface="Rubik Medium" pitchFamily="2" charset="-79"/>
              </a:rPr>
              <a:t>Innovation</a:t>
            </a:r>
            <a:r>
              <a:rPr b="1" spc="45" dirty="0">
                <a:solidFill>
                  <a:srgbClr val="FFFFFF"/>
                </a:solidFill>
                <a:latin typeface="Rubik Medium" pitchFamily="2" charset="-79"/>
                <a:ea typeface="Noto Sans Adlam" panose="020B0502040504020204" pitchFamily="34" charset="0"/>
                <a:cs typeface="Rubik Medium" pitchFamily="2" charset="-79"/>
              </a:rPr>
              <a:t> </a:t>
            </a:r>
            <a:r>
              <a:rPr b="1" spc="160" dirty="0">
                <a:solidFill>
                  <a:srgbClr val="FFFFFF"/>
                </a:solidFill>
                <a:latin typeface="Rubik Medium" pitchFamily="2" charset="-79"/>
                <a:ea typeface="Noto Sans Adlam" panose="020B0502040504020204" pitchFamily="34" charset="0"/>
                <a:cs typeface="Rubik Medium" pitchFamily="2" charset="-79"/>
              </a:rPr>
              <a:t>Datapoints</a:t>
            </a:r>
            <a:r>
              <a:rPr b="1" spc="45" dirty="0">
                <a:solidFill>
                  <a:srgbClr val="FFFFFF"/>
                </a:solidFill>
                <a:latin typeface="Rubik Medium" pitchFamily="2" charset="-79"/>
                <a:ea typeface="Noto Sans Adlam" panose="020B0502040504020204" pitchFamily="34" charset="0"/>
                <a:cs typeface="Rubik Medium" pitchFamily="2" charset="-79"/>
              </a:rPr>
              <a:t> </a:t>
            </a:r>
            <a:r>
              <a:rPr b="1" spc="140" dirty="0">
                <a:solidFill>
                  <a:srgbClr val="FFFFFF"/>
                </a:solidFill>
                <a:latin typeface="Rubik Medium" pitchFamily="2" charset="-79"/>
                <a:ea typeface="Noto Sans Adlam" panose="020B0502040504020204" pitchFamily="34" charset="0"/>
                <a:cs typeface="Rubik Medium" pitchFamily="2" charset="-79"/>
              </a:rPr>
              <a:t>into</a:t>
            </a:r>
            <a:r>
              <a:rPr b="1" spc="40" dirty="0">
                <a:solidFill>
                  <a:srgbClr val="FFFFFF"/>
                </a:solidFill>
                <a:latin typeface="Rubik Medium" pitchFamily="2" charset="-79"/>
                <a:ea typeface="Noto Sans Adlam" panose="020B0502040504020204" pitchFamily="34" charset="0"/>
                <a:cs typeface="Rubik Medium" pitchFamily="2" charset="-79"/>
              </a:rPr>
              <a:t> </a:t>
            </a:r>
            <a:r>
              <a:rPr b="1" spc="150" dirty="0">
                <a:solidFill>
                  <a:srgbClr val="FFFFFF"/>
                </a:solidFill>
                <a:latin typeface="Rubik Medium" pitchFamily="2" charset="-79"/>
                <a:ea typeface="Noto Sans Adlam" panose="020B0502040504020204" pitchFamily="34" charset="0"/>
                <a:cs typeface="Rubik Medium" pitchFamily="2" charset="-79"/>
              </a:rPr>
              <a:t>Actionable</a:t>
            </a:r>
            <a:r>
              <a:rPr b="1" spc="40" dirty="0">
                <a:solidFill>
                  <a:srgbClr val="FFFFFF"/>
                </a:solidFill>
                <a:latin typeface="Rubik Medium" pitchFamily="2" charset="-79"/>
                <a:ea typeface="Noto Sans Adlam" panose="020B0502040504020204" pitchFamily="34" charset="0"/>
                <a:cs typeface="Rubik Medium" pitchFamily="2" charset="-79"/>
              </a:rPr>
              <a:t> </a:t>
            </a:r>
            <a:r>
              <a:rPr b="1" spc="135" dirty="0">
                <a:solidFill>
                  <a:srgbClr val="FFFFFF"/>
                </a:solidFill>
                <a:latin typeface="Rubik Medium" pitchFamily="2" charset="-79"/>
                <a:ea typeface="Noto Sans Adlam" panose="020B0502040504020204" pitchFamily="34" charset="0"/>
                <a:cs typeface="Rubik Medium" pitchFamily="2" charset="-79"/>
              </a:rPr>
              <a:t>Intelligence</a:t>
            </a:r>
            <a:endParaRPr b="1" dirty="0">
              <a:latin typeface="Rubik Medium" pitchFamily="2" charset="-79"/>
              <a:ea typeface="Noto Sans Adlam" panose="020B0502040504020204" pitchFamily="34" charset="0"/>
              <a:cs typeface="Rubik Medium" pitchFamily="2" charset="-79"/>
            </a:endParaRPr>
          </a:p>
        </p:txBody>
      </p:sp>
      <p:pic>
        <p:nvPicPr>
          <p:cNvPr id="6" name="object 6"/>
          <p:cNvPicPr/>
          <p:nvPr/>
        </p:nvPicPr>
        <p:blipFill>
          <a:blip r:embed="rId3" cstate="print"/>
          <a:stretch>
            <a:fillRect/>
          </a:stretch>
        </p:blipFill>
        <p:spPr>
          <a:xfrm>
            <a:off x="1191768" y="1194998"/>
            <a:ext cx="6760464" cy="3474720"/>
          </a:xfrm>
          <a:prstGeom prst="rect">
            <a:avLst/>
          </a:prstGeom>
        </p:spPr>
      </p:pic>
      <p:sp>
        <p:nvSpPr>
          <p:cNvPr id="7" name="object 7"/>
          <p:cNvSpPr txBox="1"/>
          <p:nvPr/>
        </p:nvSpPr>
        <p:spPr>
          <a:xfrm>
            <a:off x="8639556" y="4542154"/>
            <a:ext cx="228600" cy="169277"/>
          </a:xfrm>
          <a:prstGeom prst="rect">
            <a:avLst/>
          </a:prstGeom>
        </p:spPr>
        <p:txBody>
          <a:bodyPr vert="horz" wrap="square" lIns="0" tIns="15240" rIns="0" bIns="0" rtlCol="0">
            <a:spAutoFit/>
          </a:bodyPr>
          <a:lstStyle/>
          <a:p>
            <a:pPr marL="38100">
              <a:lnSpc>
                <a:spcPct val="100000"/>
              </a:lnSpc>
              <a:spcBef>
                <a:spcPts val="120"/>
              </a:spcBef>
            </a:pPr>
            <a:fld id="{81D60167-4931-47E6-BA6A-407CBD079E47}" type="slidenum">
              <a:rPr sz="1000" spc="-25" dirty="0">
                <a:solidFill>
                  <a:srgbClr val="FFFFFF"/>
                </a:solidFill>
                <a:latin typeface="Stanley Regular" panose="02050506080406020003" pitchFamily="18" charset="77"/>
                <a:cs typeface="Tahoma"/>
              </a:rPr>
              <a:t>57</a:t>
            </a:fld>
            <a:endParaRPr sz="1000" dirty="0">
              <a:latin typeface="Stanley Regular" panose="02050506080406020003" pitchFamily="18" charset="77"/>
              <a:cs typeface="Tahom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06163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object 3"/>
          <p:cNvPicPr/>
          <p:nvPr/>
        </p:nvPicPr>
        <p:blipFill>
          <a:blip r:embed="rId2" cstate="print"/>
          <a:stretch>
            <a:fillRect/>
          </a:stretch>
        </p:blipFill>
        <p:spPr>
          <a:xfrm>
            <a:off x="3605784" y="4809744"/>
            <a:ext cx="701039" cy="158496"/>
          </a:xfrm>
          <a:prstGeom prst="rect">
            <a:avLst/>
          </a:prstGeom>
        </p:spPr>
      </p:pic>
      <p:sp>
        <p:nvSpPr>
          <p:cNvPr id="4" name="object 4"/>
          <p:cNvSpPr/>
          <p:nvPr/>
        </p:nvSpPr>
        <p:spPr>
          <a:xfrm>
            <a:off x="257292" y="4895557"/>
            <a:ext cx="3143885" cy="0"/>
          </a:xfrm>
          <a:custGeom>
            <a:avLst/>
            <a:gdLst/>
            <a:ahLst/>
            <a:cxnLst/>
            <a:rect l="l" t="t" r="r" b="b"/>
            <a:pathLst>
              <a:path w="3143885">
                <a:moveTo>
                  <a:pt x="3143400" y="1"/>
                </a:moveTo>
                <a:lnTo>
                  <a:pt x="0" y="0"/>
                </a:lnTo>
              </a:path>
            </a:pathLst>
          </a:custGeom>
          <a:ln w="19050">
            <a:solidFill>
              <a:srgbClr val="75BB00"/>
            </a:solidFill>
          </a:ln>
        </p:spPr>
        <p:txBody>
          <a:bodyPr wrap="square" lIns="0" tIns="0" rIns="0" bIns="0" rtlCol="0"/>
          <a:lstStyle/>
          <a:p>
            <a:endParaRPr/>
          </a:p>
        </p:txBody>
      </p:sp>
      <p:sp>
        <p:nvSpPr>
          <p:cNvPr id="5" name="object 5"/>
          <p:cNvSpPr txBox="1">
            <a:spLocks noGrp="1"/>
          </p:cNvSpPr>
          <p:nvPr>
            <p:ph type="title"/>
          </p:nvPr>
        </p:nvSpPr>
        <p:spPr>
          <a:xfrm>
            <a:off x="0" y="247942"/>
            <a:ext cx="7299326" cy="417037"/>
          </a:xfrm>
          <a:prstGeom prst="rect">
            <a:avLst/>
          </a:prstGeom>
        </p:spPr>
        <p:txBody>
          <a:bodyPr vert="horz" wrap="square" lIns="0" tIns="138684" rIns="0" bIns="0" rtlCol="0">
            <a:spAutoFit/>
          </a:bodyPr>
          <a:lstStyle/>
          <a:p>
            <a:pPr marL="328930">
              <a:lnSpc>
                <a:spcPct val="100000"/>
              </a:lnSpc>
              <a:spcBef>
                <a:spcPts val="100"/>
              </a:spcBef>
            </a:pPr>
            <a:r>
              <a:rPr lang="en-US" sz="1800" b="1" spc="145" dirty="0">
                <a:latin typeface="Arial" panose="020B0604020202020204" pitchFamily="34" charset="0"/>
                <a:ea typeface="Noto Sans Adlam" panose="020B0502040504020204" pitchFamily="34" charset="0"/>
                <a:cs typeface="Arial" panose="020B0604020202020204" pitchFamily="34" charset="0"/>
              </a:rPr>
              <a:t>The Data Paradox</a:t>
            </a:r>
            <a:endParaRPr sz="1800" b="1" dirty="0">
              <a:latin typeface="Arial" panose="020B0604020202020204" pitchFamily="34" charset="0"/>
              <a:cs typeface="Arial" panose="020B0604020202020204" pitchFamily="34" charset="0"/>
            </a:endParaRPr>
          </a:p>
        </p:txBody>
      </p:sp>
      <p:pic>
        <p:nvPicPr>
          <p:cNvPr id="6" name="object 6"/>
          <p:cNvPicPr/>
          <p:nvPr/>
        </p:nvPicPr>
        <p:blipFill>
          <a:blip r:embed="rId3" cstate="print"/>
          <a:stretch>
            <a:fillRect/>
          </a:stretch>
        </p:blipFill>
        <p:spPr>
          <a:xfrm>
            <a:off x="4562855" y="0"/>
            <a:ext cx="4575048" cy="5141975"/>
          </a:xfrm>
          <a:prstGeom prst="rect">
            <a:avLst/>
          </a:prstGeom>
        </p:spPr>
      </p:pic>
      <p:sp>
        <p:nvSpPr>
          <p:cNvPr id="7" name="object 7"/>
          <p:cNvSpPr txBox="1"/>
          <p:nvPr/>
        </p:nvSpPr>
        <p:spPr>
          <a:xfrm>
            <a:off x="1085758" y="1649984"/>
            <a:ext cx="2872105" cy="4826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FFFFFF"/>
                </a:solidFill>
                <a:latin typeface="Arial" panose="020B0604020202020204" pitchFamily="34" charset="0"/>
                <a:cs typeface="Arial" panose="020B0604020202020204" pitchFamily="34" charset="0"/>
              </a:rPr>
              <a:t>are</a:t>
            </a:r>
            <a:r>
              <a:rPr sz="1500" spc="-70" dirty="0">
                <a:solidFill>
                  <a:srgbClr val="FFFFFF"/>
                </a:solidFill>
                <a:latin typeface="Arial" panose="020B0604020202020204" pitchFamily="34" charset="0"/>
                <a:cs typeface="Arial" panose="020B0604020202020204" pitchFamily="34" charset="0"/>
              </a:rPr>
              <a:t> </a:t>
            </a:r>
            <a:r>
              <a:rPr sz="1500" spc="-35" dirty="0">
                <a:solidFill>
                  <a:srgbClr val="FFFFFF"/>
                </a:solidFill>
                <a:latin typeface="Arial" panose="020B0604020202020204" pitchFamily="34" charset="0"/>
                <a:cs typeface="Arial" panose="020B0604020202020204" pitchFamily="34" charset="0"/>
              </a:rPr>
              <a:t>gathering</a:t>
            </a:r>
            <a:r>
              <a:rPr sz="1500" spc="-75" dirty="0">
                <a:solidFill>
                  <a:srgbClr val="FFFFFF"/>
                </a:solidFill>
                <a:latin typeface="Arial" panose="020B0604020202020204" pitchFamily="34" charset="0"/>
                <a:cs typeface="Arial" panose="020B0604020202020204" pitchFamily="34" charset="0"/>
              </a:rPr>
              <a:t> </a:t>
            </a:r>
            <a:r>
              <a:rPr sz="1500" spc="-30" dirty="0">
                <a:solidFill>
                  <a:srgbClr val="FFFFFF"/>
                </a:solidFill>
                <a:latin typeface="Arial" panose="020B0604020202020204" pitchFamily="34" charset="0"/>
                <a:cs typeface="Arial" panose="020B0604020202020204" pitchFamily="34" charset="0"/>
              </a:rPr>
              <a:t>data</a:t>
            </a:r>
            <a:r>
              <a:rPr sz="1500" spc="-7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faster</a:t>
            </a:r>
            <a:r>
              <a:rPr sz="1500" spc="-75" dirty="0">
                <a:solidFill>
                  <a:srgbClr val="FFFFFF"/>
                </a:solidFill>
                <a:latin typeface="Arial" panose="020B0604020202020204" pitchFamily="34" charset="0"/>
                <a:cs typeface="Arial" panose="020B0604020202020204" pitchFamily="34" charset="0"/>
              </a:rPr>
              <a:t> </a:t>
            </a:r>
            <a:r>
              <a:rPr sz="1500" spc="-20" dirty="0">
                <a:solidFill>
                  <a:srgbClr val="FFFFFF"/>
                </a:solidFill>
                <a:latin typeface="Arial" panose="020B0604020202020204" pitchFamily="34" charset="0"/>
                <a:cs typeface="Arial" panose="020B0604020202020204" pitchFamily="34" charset="0"/>
              </a:rPr>
              <a:t>than</a:t>
            </a:r>
            <a:r>
              <a:rPr sz="1500" spc="-75" dirty="0">
                <a:solidFill>
                  <a:srgbClr val="FFFFFF"/>
                </a:solidFill>
                <a:latin typeface="Arial" panose="020B0604020202020204" pitchFamily="34" charset="0"/>
                <a:cs typeface="Arial" panose="020B0604020202020204" pitchFamily="34" charset="0"/>
              </a:rPr>
              <a:t> </a:t>
            </a:r>
            <a:r>
              <a:rPr sz="1500" spc="-20" dirty="0">
                <a:solidFill>
                  <a:srgbClr val="FFFFFF"/>
                </a:solidFill>
                <a:latin typeface="Arial" panose="020B0604020202020204" pitchFamily="34" charset="0"/>
                <a:cs typeface="Arial" panose="020B0604020202020204" pitchFamily="34" charset="0"/>
              </a:rPr>
              <a:t>they </a:t>
            </a:r>
            <a:r>
              <a:rPr sz="1500" spc="-10" dirty="0">
                <a:solidFill>
                  <a:srgbClr val="FFFFFF"/>
                </a:solidFill>
                <a:latin typeface="Arial" panose="020B0604020202020204" pitchFamily="34" charset="0"/>
                <a:cs typeface="Arial" panose="020B0604020202020204" pitchFamily="34" charset="0"/>
              </a:rPr>
              <a:t>can</a:t>
            </a:r>
            <a:r>
              <a:rPr sz="1500" spc="-100"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use</a:t>
            </a:r>
            <a:r>
              <a:rPr sz="1500" spc="-90" dirty="0">
                <a:solidFill>
                  <a:srgbClr val="FFFFFF"/>
                </a:solidFill>
                <a:latin typeface="Arial" panose="020B0604020202020204" pitchFamily="34" charset="0"/>
                <a:cs typeface="Arial" panose="020B0604020202020204" pitchFamily="34" charset="0"/>
              </a:rPr>
              <a:t> </a:t>
            </a:r>
            <a:r>
              <a:rPr sz="1500" spc="-35" dirty="0">
                <a:solidFill>
                  <a:srgbClr val="FFFFFF"/>
                </a:solidFill>
                <a:latin typeface="Arial" panose="020B0604020202020204" pitchFamily="34" charset="0"/>
                <a:cs typeface="Arial" panose="020B0604020202020204" pitchFamily="34" charset="0"/>
              </a:rPr>
              <a:t>it</a:t>
            </a:r>
            <a:endParaRPr sz="1500" dirty="0">
              <a:latin typeface="Arial" panose="020B0604020202020204" pitchFamily="34" charset="0"/>
              <a:cs typeface="Arial" panose="020B0604020202020204" pitchFamily="34" charset="0"/>
            </a:endParaRPr>
          </a:p>
        </p:txBody>
      </p:sp>
      <p:sp>
        <p:nvSpPr>
          <p:cNvPr id="8" name="object 8"/>
          <p:cNvSpPr txBox="1"/>
          <p:nvPr/>
        </p:nvSpPr>
        <p:spPr>
          <a:xfrm>
            <a:off x="1085758" y="2616200"/>
            <a:ext cx="3054985" cy="4826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FFFFFF"/>
                </a:solidFill>
                <a:latin typeface="Arial" panose="020B0604020202020204" pitchFamily="34" charset="0"/>
                <a:cs typeface="Arial" panose="020B0604020202020204" pitchFamily="34" charset="0"/>
              </a:rPr>
              <a:t>have</a:t>
            </a:r>
            <a:r>
              <a:rPr sz="1500" spc="-6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too</a:t>
            </a:r>
            <a:r>
              <a:rPr sz="1500" spc="-6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much</a:t>
            </a:r>
            <a:r>
              <a:rPr sz="1500" spc="-65" dirty="0">
                <a:solidFill>
                  <a:srgbClr val="FFFFFF"/>
                </a:solidFill>
                <a:latin typeface="Arial" panose="020B0604020202020204" pitchFamily="34" charset="0"/>
                <a:cs typeface="Arial" panose="020B0604020202020204" pitchFamily="34" charset="0"/>
              </a:rPr>
              <a:t> </a:t>
            </a:r>
            <a:r>
              <a:rPr sz="1500" spc="-30" dirty="0">
                <a:solidFill>
                  <a:srgbClr val="FFFFFF"/>
                </a:solidFill>
                <a:latin typeface="Arial" panose="020B0604020202020204" pitchFamily="34" charset="0"/>
                <a:cs typeface="Arial" panose="020B0604020202020204" pitchFamily="34" charset="0"/>
              </a:rPr>
              <a:t>data</a:t>
            </a:r>
            <a:r>
              <a:rPr sz="1500" spc="-6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to</a:t>
            </a:r>
            <a:r>
              <a:rPr sz="1500" spc="-6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meet</a:t>
            </a:r>
            <a:r>
              <a:rPr sz="1500" spc="-6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security </a:t>
            </a:r>
            <a:r>
              <a:rPr sz="1500" spc="-20" dirty="0">
                <a:solidFill>
                  <a:srgbClr val="FFFFFF"/>
                </a:solidFill>
                <a:latin typeface="Arial" panose="020B0604020202020204" pitchFamily="34" charset="0"/>
                <a:cs typeface="Arial" panose="020B0604020202020204" pitchFamily="34" charset="0"/>
              </a:rPr>
              <a:t>and</a:t>
            </a:r>
            <a:r>
              <a:rPr sz="1500" spc="-9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compliance</a:t>
            </a:r>
            <a:r>
              <a:rPr sz="1500" spc="-8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requirements</a:t>
            </a:r>
            <a:endParaRPr sz="1500" dirty="0">
              <a:latin typeface="Arial" panose="020B0604020202020204" pitchFamily="34" charset="0"/>
              <a:cs typeface="Arial" panose="020B0604020202020204" pitchFamily="34" charset="0"/>
            </a:endParaRPr>
          </a:p>
        </p:txBody>
      </p:sp>
      <p:sp>
        <p:nvSpPr>
          <p:cNvPr id="9" name="object 9"/>
          <p:cNvSpPr txBox="1"/>
          <p:nvPr/>
        </p:nvSpPr>
        <p:spPr>
          <a:xfrm>
            <a:off x="1085758" y="3585464"/>
            <a:ext cx="2484755" cy="4826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FFFFFF"/>
                </a:solidFill>
                <a:latin typeface="Arial" panose="020B0604020202020204" pitchFamily="34" charset="0"/>
                <a:cs typeface="Arial" panose="020B0604020202020204" pitchFamily="34" charset="0"/>
              </a:rPr>
              <a:t>are</a:t>
            </a:r>
            <a:r>
              <a:rPr sz="1500" spc="-65" dirty="0">
                <a:solidFill>
                  <a:srgbClr val="FFFFFF"/>
                </a:solidFill>
                <a:latin typeface="Arial" panose="020B0604020202020204" pitchFamily="34" charset="0"/>
                <a:cs typeface="Arial" panose="020B0604020202020204" pitchFamily="34" charset="0"/>
              </a:rPr>
              <a:t> </a:t>
            </a:r>
            <a:r>
              <a:rPr sz="1500" spc="-10" dirty="0">
                <a:solidFill>
                  <a:srgbClr val="FFFFFF"/>
                </a:solidFill>
                <a:latin typeface="Arial" panose="020B0604020202020204" pitchFamily="34" charset="0"/>
                <a:cs typeface="Arial" panose="020B0604020202020204" pitchFamily="34" charset="0"/>
              </a:rPr>
              <a:t>consequently</a:t>
            </a:r>
            <a:r>
              <a:rPr sz="1500" spc="-65" dirty="0">
                <a:solidFill>
                  <a:srgbClr val="FFFFFF"/>
                </a:solidFill>
                <a:latin typeface="Arial" panose="020B0604020202020204" pitchFamily="34" charset="0"/>
                <a:cs typeface="Arial" panose="020B0604020202020204" pitchFamily="34" charset="0"/>
              </a:rPr>
              <a:t> </a:t>
            </a:r>
            <a:r>
              <a:rPr sz="1500" spc="-25" dirty="0">
                <a:solidFill>
                  <a:srgbClr val="FFFFFF"/>
                </a:solidFill>
                <a:latin typeface="Arial" panose="020B0604020202020204" pitchFamily="34" charset="0"/>
                <a:cs typeface="Arial" panose="020B0604020202020204" pitchFamily="34" charset="0"/>
              </a:rPr>
              <a:t>dealing</a:t>
            </a:r>
            <a:r>
              <a:rPr sz="1500" spc="-70" dirty="0">
                <a:solidFill>
                  <a:srgbClr val="FFFFFF"/>
                </a:solidFill>
                <a:latin typeface="Arial" panose="020B0604020202020204" pitchFamily="34" charset="0"/>
                <a:cs typeface="Arial" panose="020B0604020202020204" pitchFamily="34" charset="0"/>
              </a:rPr>
              <a:t> </a:t>
            </a:r>
            <a:r>
              <a:rPr sz="1500" spc="-20" dirty="0">
                <a:solidFill>
                  <a:srgbClr val="FFFFFF"/>
                </a:solidFill>
                <a:latin typeface="Arial" panose="020B0604020202020204" pitchFamily="34" charset="0"/>
                <a:cs typeface="Arial" panose="020B0604020202020204" pitchFamily="34" charset="0"/>
              </a:rPr>
              <a:t>with </a:t>
            </a:r>
            <a:r>
              <a:rPr sz="1500" spc="-10" dirty="0">
                <a:solidFill>
                  <a:srgbClr val="FFFFFF"/>
                </a:solidFill>
                <a:latin typeface="Arial" panose="020B0604020202020204" pitchFamily="34" charset="0"/>
                <a:cs typeface="Arial" panose="020B0604020202020204" pitchFamily="34" charset="0"/>
              </a:rPr>
              <a:t>overwhelmed</a:t>
            </a:r>
            <a:r>
              <a:rPr sz="1500" spc="-65" dirty="0">
                <a:solidFill>
                  <a:srgbClr val="FFFFFF"/>
                </a:solidFill>
                <a:latin typeface="Arial" panose="020B0604020202020204" pitchFamily="34" charset="0"/>
                <a:cs typeface="Arial" panose="020B0604020202020204" pitchFamily="34" charset="0"/>
              </a:rPr>
              <a:t> </a:t>
            </a:r>
            <a:r>
              <a:rPr sz="1500" spc="-30" dirty="0">
                <a:solidFill>
                  <a:srgbClr val="FFFFFF"/>
                </a:solidFill>
                <a:latin typeface="Arial" panose="020B0604020202020204" pitchFamily="34" charset="0"/>
                <a:cs typeface="Arial" panose="020B0604020202020204" pitchFamily="34" charset="0"/>
              </a:rPr>
              <a:t>data</a:t>
            </a:r>
            <a:r>
              <a:rPr sz="1500" spc="-60" dirty="0">
                <a:solidFill>
                  <a:srgbClr val="FFFFFF"/>
                </a:solidFill>
                <a:latin typeface="Arial" panose="020B0604020202020204" pitchFamily="34" charset="0"/>
                <a:cs typeface="Arial" panose="020B0604020202020204" pitchFamily="34" charset="0"/>
              </a:rPr>
              <a:t> </a:t>
            </a:r>
            <a:r>
              <a:rPr sz="1500" spc="-20" dirty="0">
                <a:solidFill>
                  <a:srgbClr val="FFFFFF"/>
                </a:solidFill>
                <a:latin typeface="Arial" panose="020B0604020202020204" pitchFamily="34" charset="0"/>
                <a:cs typeface="Arial" panose="020B0604020202020204" pitchFamily="34" charset="0"/>
              </a:rPr>
              <a:t>teams</a:t>
            </a:r>
            <a:endParaRPr sz="1500" dirty="0">
              <a:latin typeface="Arial" panose="020B0604020202020204" pitchFamily="34" charset="0"/>
              <a:cs typeface="Arial" panose="020B0604020202020204" pitchFamily="34" charset="0"/>
            </a:endParaRPr>
          </a:p>
        </p:txBody>
      </p:sp>
      <p:sp>
        <p:nvSpPr>
          <p:cNvPr id="10" name="object 10"/>
          <p:cNvSpPr txBox="1"/>
          <p:nvPr/>
        </p:nvSpPr>
        <p:spPr>
          <a:xfrm>
            <a:off x="316580" y="4570476"/>
            <a:ext cx="3005455" cy="252633"/>
          </a:xfrm>
          <a:prstGeom prst="rect">
            <a:avLst/>
          </a:prstGeom>
        </p:spPr>
        <p:txBody>
          <a:bodyPr vert="horz" wrap="square" lIns="0" tIns="21590" rIns="0" bIns="0" rtlCol="0">
            <a:spAutoFit/>
          </a:bodyPr>
          <a:lstStyle/>
          <a:p>
            <a:pPr marL="12700" marR="5080">
              <a:lnSpc>
                <a:spcPts val="910"/>
              </a:lnSpc>
              <a:spcBef>
                <a:spcPts val="170"/>
              </a:spcBef>
            </a:pPr>
            <a:r>
              <a:rPr sz="800" spc="-10" dirty="0">
                <a:solidFill>
                  <a:srgbClr val="FFFFFF"/>
                </a:solidFill>
                <a:latin typeface="Arial" panose="020B0604020202020204" pitchFamily="34" charset="0"/>
                <a:cs typeface="Arial" panose="020B0604020202020204" pitchFamily="34" charset="0"/>
              </a:rPr>
              <a:t>Study</a:t>
            </a:r>
            <a:r>
              <a:rPr sz="800" spc="-20" dirty="0">
                <a:solidFill>
                  <a:srgbClr val="FFFFFF"/>
                </a:solidFill>
                <a:latin typeface="Arial" panose="020B0604020202020204" pitchFamily="34" charset="0"/>
                <a:cs typeface="Arial" panose="020B0604020202020204" pitchFamily="34" charset="0"/>
              </a:rPr>
              <a:t> </a:t>
            </a:r>
            <a:r>
              <a:rPr sz="800" spc="-10" dirty="0">
                <a:solidFill>
                  <a:srgbClr val="FFFFFF"/>
                </a:solidFill>
                <a:latin typeface="Arial" panose="020B0604020202020204" pitchFamily="34" charset="0"/>
                <a:cs typeface="Arial" panose="020B0604020202020204" pitchFamily="34" charset="0"/>
              </a:rPr>
              <a:t>conducted</a:t>
            </a:r>
            <a:r>
              <a:rPr sz="800" spc="-20" dirty="0">
                <a:solidFill>
                  <a:srgbClr val="FFFFFF"/>
                </a:solidFill>
                <a:latin typeface="Arial" panose="020B0604020202020204" pitchFamily="34" charset="0"/>
                <a:cs typeface="Arial" panose="020B0604020202020204" pitchFamily="34" charset="0"/>
              </a:rPr>
              <a:t> </a:t>
            </a:r>
            <a:r>
              <a:rPr sz="800" dirty="0">
                <a:solidFill>
                  <a:srgbClr val="FFFFFF"/>
                </a:solidFill>
                <a:latin typeface="Arial" panose="020B0604020202020204" pitchFamily="34" charset="0"/>
                <a:cs typeface="Arial" panose="020B0604020202020204" pitchFamily="34" charset="0"/>
              </a:rPr>
              <a:t>by</a:t>
            </a:r>
            <a:r>
              <a:rPr sz="800" spc="-15" dirty="0">
                <a:solidFill>
                  <a:srgbClr val="FFFFFF"/>
                </a:solidFill>
                <a:latin typeface="Arial" panose="020B0604020202020204" pitchFamily="34" charset="0"/>
                <a:cs typeface="Arial" panose="020B0604020202020204" pitchFamily="34" charset="0"/>
              </a:rPr>
              <a:t> </a:t>
            </a:r>
            <a:r>
              <a:rPr sz="800" dirty="0">
                <a:solidFill>
                  <a:srgbClr val="FFFFFF"/>
                </a:solidFill>
                <a:latin typeface="Arial" panose="020B0604020202020204" pitchFamily="34" charset="0"/>
                <a:cs typeface="Arial" panose="020B0604020202020204" pitchFamily="34" charset="0"/>
              </a:rPr>
              <a:t>Forrester</a:t>
            </a:r>
            <a:r>
              <a:rPr sz="800" spc="-10" dirty="0">
                <a:solidFill>
                  <a:srgbClr val="FFFFFF"/>
                </a:solidFill>
                <a:latin typeface="Arial" panose="020B0604020202020204" pitchFamily="34" charset="0"/>
                <a:cs typeface="Arial" panose="020B0604020202020204" pitchFamily="34" charset="0"/>
              </a:rPr>
              <a:t> </a:t>
            </a:r>
            <a:r>
              <a:rPr sz="800" spc="-20" dirty="0">
                <a:solidFill>
                  <a:srgbClr val="FFFFFF"/>
                </a:solidFill>
                <a:latin typeface="Arial" panose="020B0604020202020204" pitchFamily="34" charset="0"/>
                <a:cs typeface="Arial" panose="020B0604020202020204" pitchFamily="34" charset="0"/>
              </a:rPr>
              <a:t>Consulting,</a:t>
            </a:r>
            <a:r>
              <a:rPr sz="800" spc="-15" dirty="0">
                <a:solidFill>
                  <a:srgbClr val="FFFFFF"/>
                </a:solidFill>
                <a:latin typeface="Arial" panose="020B0604020202020204" pitchFamily="34" charset="0"/>
                <a:cs typeface="Arial" panose="020B0604020202020204" pitchFamily="34" charset="0"/>
              </a:rPr>
              <a:t> </a:t>
            </a:r>
            <a:r>
              <a:rPr sz="800" spc="-20" dirty="0">
                <a:solidFill>
                  <a:srgbClr val="FFFFFF"/>
                </a:solidFill>
                <a:latin typeface="Arial" panose="020B0604020202020204" pitchFamily="34" charset="0"/>
                <a:cs typeface="Arial" panose="020B0604020202020204" pitchFamily="34" charset="0"/>
              </a:rPr>
              <a:t>based </a:t>
            </a:r>
            <a:r>
              <a:rPr sz="800" dirty="0">
                <a:solidFill>
                  <a:srgbClr val="FFFFFF"/>
                </a:solidFill>
                <a:latin typeface="Arial" panose="020B0604020202020204" pitchFamily="34" charset="0"/>
                <a:cs typeface="Arial" panose="020B0604020202020204" pitchFamily="34" charset="0"/>
              </a:rPr>
              <a:t>on</a:t>
            </a:r>
            <a:r>
              <a:rPr sz="800" spc="-20" dirty="0">
                <a:solidFill>
                  <a:srgbClr val="FFFFFF"/>
                </a:solidFill>
                <a:latin typeface="Arial" panose="020B0604020202020204" pitchFamily="34" charset="0"/>
                <a:cs typeface="Arial" panose="020B0604020202020204" pitchFamily="34" charset="0"/>
              </a:rPr>
              <a:t> </a:t>
            </a:r>
            <a:r>
              <a:rPr sz="800" dirty="0">
                <a:solidFill>
                  <a:srgbClr val="FFFFFF"/>
                </a:solidFill>
                <a:latin typeface="Arial" panose="020B0604020202020204" pitchFamily="34" charset="0"/>
                <a:cs typeface="Arial" panose="020B0604020202020204" pitchFamily="34" charset="0"/>
              </a:rPr>
              <a:t>4,036</a:t>
            </a:r>
            <a:r>
              <a:rPr sz="800" spc="-20" dirty="0">
                <a:solidFill>
                  <a:srgbClr val="FFFFFF"/>
                </a:solidFill>
                <a:latin typeface="Arial" panose="020B0604020202020204" pitchFamily="34" charset="0"/>
                <a:cs typeface="Arial" panose="020B0604020202020204" pitchFamily="34" charset="0"/>
              </a:rPr>
              <a:t> </a:t>
            </a:r>
            <a:r>
              <a:rPr sz="800" spc="-10" dirty="0">
                <a:solidFill>
                  <a:srgbClr val="FFFFFF"/>
                </a:solidFill>
                <a:latin typeface="Arial" panose="020B0604020202020204" pitchFamily="34" charset="0"/>
                <a:cs typeface="Arial" panose="020B0604020202020204" pitchFamily="34" charset="0"/>
              </a:rPr>
              <a:t>Director+ decision-</a:t>
            </a:r>
            <a:r>
              <a:rPr sz="800" spc="-25" dirty="0">
                <a:solidFill>
                  <a:srgbClr val="FFFFFF"/>
                </a:solidFill>
                <a:latin typeface="Arial" panose="020B0604020202020204" pitchFamily="34" charset="0"/>
                <a:cs typeface="Arial" panose="020B0604020202020204" pitchFamily="34" charset="0"/>
              </a:rPr>
              <a:t>makers </a:t>
            </a:r>
            <a:r>
              <a:rPr sz="800" spc="-10" dirty="0">
                <a:solidFill>
                  <a:srgbClr val="FFFFFF"/>
                </a:solidFill>
                <a:latin typeface="Arial" panose="020B0604020202020204" pitchFamily="34" charset="0"/>
                <a:cs typeface="Arial" panose="020B0604020202020204" pitchFamily="34" charset="0"/>
              </a:rPr>
              <a:t>responsible</a:t>
            </a:r>
            <a:r>
              <a:rPr sz="800" spc="-20" dirty="0">
                <a:solidFill>
                  <a:srgbClr val="FFFFFF"/>
                </a:solidFill>
                <a:latin typeface="Arial" panose="020B0604020202020204" pitchFamily="34" charset="0"/>
                <a:cs typeface="Arial" panose="020B0604020202020204" pitchFamily="34" charset="0"/>
              </a:rPr>
              <a:t> </a:t>
            </a:r>
            <a:r>
              <a:rPr sz="800" dirty="0">
                <a:solidFill>
                  <a:srgbClr val="FFFFFF"/>
                </a:solidFill>
                <a:latin typeface="Arial" panose="020B0604020202020204" pitchFamily="34" charset="0"/>
                <a:cs typeface="Arial" panose="020B0604020202020204" pitchFamily="34" charset="0"/>
              </a:rPr>
              <a:t>for</a:t>
            </a:r>
            <a:r>
              <a:rPr sz="800" spc="-10" dirty="0">
                <a:solidFill>
                  <a:srgbClr val="FFFFFF"/>
                </a:solidFill>
                <a:latin typeface="Arial" panose="020B0604020202020204" pitchFamily="34" charset="0"/>
                <a:cs typeface="Arial" panose="020B0604020202020204" pitchFamily="34" charset="0"/>
              </a:rPr>
              <a:t> </a:t>
            </a:r>
            <a:r>
              <a:rPr sz="800" spc="-20" dirty="0">
                <a:solidFill>
                  <a:srgbClr val="FFFFFF"/>
                </a:solidFill>
                <a:latin typeface="Arial" panose="020B0604020202020204" pitchFamily="34" charset="0"/>
                <a:cs typeface="Arial" panose="020B0604020202020204" pitchFamily="34" charset="0"/>
              </a:rPr>
              <a:t>data and data</a:t>
            </a:r>
            <a:r>
              <a:rPr sz="800" spc="-15" dirty="0">
                <a:solidFill>
                  <a:srgbClr val="FFFFFF"/>
                </a:solidFill>
                <a:latin typeface="Arial" panose="020B0604020202020204" pitchFamily="34" charset="0"/>
                <a:cs typeface="Arial" panose="020B0604020202020204" pitchFamily="34" charset="0"/>
              </a:rPr>
              <a:t> </a:t>
            </a:r>
            <a:r>
              <a:rPr sz="800" spc="-25" dirty="0">
                <a:solidFill>
                  <a:srgbClr val="FFFFFF"/>
                </a:solidFill>
                <a:latin typeface="Arial" panose="020B0604020202020204" pitchFamily="34" charset="0"/>
                <a:cs typeface="Arial" panose="020B0604020202020204" pitchFamily="34" charset="0"/>
              </a:rPr>
              <a:t>strategies,</a:t>
            </a:r>
            <a:r>
              <a:rPr sz="800" spc="-20" dirty="0">
                <a:solidFill>
                  <a:srgbClr val="FFFFFF"/>
                </a:solidFill>
                <a:latin typeface="Arial" panose="020B0604020202020204" pitchFamily="34" charset="0"/>
                <a:cs typeface="Arial" panose="020B0604020202020204" pitchFamily="34" charset="0"/>
              </a:rPr>
              <a:t> </a:t>
            </a:r>
            <a:r>
              <a:rPr sz="800" spc="-10" dirty="0">
                <a:solidFill>
                  <a:srgbClr val="FFFFFF"/>
                </a:solidFill>
                <a:latin typeface="Arial" panose="020B0604020202020204" pitchFamily="34" charset="0"/>
                <a:cs typeface="Arial" panose="020B0604020202020204" pitchFamily="34" charset="0"/>
              </a:rPr>
              <a:t>2021.</a:t>
            </a:r>
            <a:endParaRPr sz="800" dirty="0">
              <a:latin typeface="Arial" panose="020B0604020202020204" pitchFamily="34" charset="0"/>
              <a:cs typeface="Arial" panose="020B0604020202020204" pitchFamily="34" charset="0"/>
            </a:endParaRPr>
          </a:p>
        </p:txBody>
      </p:sp>
      <p:sp>
        <p:nvSpPr>
          <p:cNvPr id="11" name="object 11"/>
          <p:cNvSpPr txBox="1"/>
          <p:nvPr/>
        </p:nvSpPr>
        <p:spPr>
          <a:xfrm>
            <a:off x="357300" y="1565358"/>
            <a:ext cx="615950" cy="384175"/>
          </a:xfrm>
          <a:prstGeom prst="rect">
            <a:avLst/>
          </a:prstGeom>
        </p:spPr>
        <p:txBody>
          <a:bodyPr vert="horz" wrap="square" lIns="0" tIns="12700" rIns="0" bIns="0" rtlCol="0">
            <a:spAutoFit/>
          </a:bodyPr>
          <a:lstStyle/>
          <a:p>
            <a:pPr marL="12700">
              <a:lnSpc>
                <a:spcPct val="100000"/>
              </a:lnSpc>
              <a:spcBef>
                <a:spcPts val="100"/>
              </a:spcBef>
            </a:pPr>
            <a:r>
              <a:rPr sz="2350" spc="-60" dirty="0">
                <a:solidFill>
                  <a:srgbClr val="75BB00"/>
                </a:solidFill>
                <a:latin typeface="Arial" panose="020B0604020202020204" pitchFamily="34" charset="0"/>
                <a:cs typeface="Arial" panose="020B0604020202020204" pitchFamily="34" charset="0"/>
              </a:rPr>
              <a:t>70%</a:t>
            </a:r>
            <a:endParaRPr sz="2350">
              <a:latin typeface="Arial" panose="020B0604020202020204" pitchFamily="34" charset="0"/>
              <a:cs typeface="Arial" panose="020B0604020202020204" pitchFamily="34" charset="0"/>
            </a:endParaRPr>
          </a:p>
        </p:txBody>
      </p:sp>
      <p:sp>
        <p:nvSpPr>
          <p:cNvPr id="12" name="object 12"/>
          <p:cNvSpPr txBox="1"/>
          <p:nvPr/>
        </p:nvSpPr>
        <p:spPr>
          <a:xfrm>
            <a:off x="357300" y="2537670"/>
            <a:ext cx="615950" cy="384175"/>
          </a:xfrm>
          <a:prstGeom prst="rect">
            <a:avLst/>
          </a:prstGeom>
        </p:spPr>
        <p:txBody>
          <a:bodyPr vert="horz" wrap="square" lIns="0" tIns="12700" rIns="0" bIns="0" rtlCol="0">
            <a:spAutoFit/>
          </a:bodyPr>
          <a:lstStyle/>
          <a:p>
            <a:pPr marL="12700">
              <a:lnSpc>
                <a:spcPct val="100000"/>
              </a:lnSpc>
              <a:spcBef>
                <a:spcPts val="100"/>
              </a:spcBef>
            </a:pPr>
            <a:r>
              <a:rPr sz="2350" spc="-60" dirty="0">
                <a:solidFill>
                  <a:srgbClr val="75BB00"/>
                </a:solidFill>
                <a:latin typeface="Arial" panose="020B0604020202020204" pitchFamily="34" charset="0"/>
                <a:cs typeface="Arial" panose="020B0604020202020204" pitchFamily="34" charset="0"/>
              </a:rPr>
              <a:t>64%</a:t>
            </a:r>
            <a:endParaRPr sz="2350" dirty="0">
              <a:latin typeface="Arial" panose="020B0604020202020204" pitchFamily="34" charset="0"/>
              <a:cs typeface="Arial" panose="020B0604020202020204" pitchFamily="34" charset="0"/>
            </a:endParaRPr>
          </a:p>
        </p:txBody>
      </p:sp>
      <p:sp>
        <p:nvSpPr>
          <p:cNvPr id="13" name="object 13"/>
          <p:cNvSpPr txBox="1"/>
          <p:nvPr/>
        </p:nvSpPr>
        <p:spPr>
          <a:xfrm>
            <a:off x="357300" y="3509982"/>
            <a:ext cx="615950" cy="384175"/>
          </a:xfrm>
          <a:prstGeom prst="rect">
            <a:avLst/>
          </a:prstGeom>
        </p:spPr>
        <p:txBody>
          <a:bodyPr vert="horz" wrap="square" lIns="0" tIns="12700" rIns="0" bIns="0" rtlCol="0">
            <a:spAutoFit/>
          </a:bodyPr>
          <a:lstStyle/>
          <a:p>
            <a:pPr marL="12700">
              <a:lnSpc>
                <a:spcPct val="100000"/>
              </a:lnSpc>
              <a:spcBef>
                <a:spcPts val="100"/>
              </a:spcBef>
            </a:pPr>
            <a:r>
              <a:rPr sz="2350" spc="-60" dirty="0">
                <a:solidFill>
                  <a:srgbClr val="75BB00"/>
                </a:solidFill>
                <a:latin typeface="Arial" panose="020B0604020202020204" pitchFamily="34" charset="0"/>
                <a:cs typeface="Arial" panose="020B0604020202020204" pitchFamily="34" charset="0"/>
              </a:rPr>
              <a:t>61%</a:t>
            </a:r>
            <a:endParaRPr sz="2350">
              <a:latin typeface="Arial" panose="020B0604020202020204" pitchFamily="34" charset="0"/>
              <a:cs typeface="Arial" panose="020B0604020202020204" pitchFamily="34" charset="0"/>
            </a:endParaRPr>
          </a:p>
        </p:txBody>
      </p:sp>
      <p:sp>
        <p:nvSpPr>
          <p:cNvPr id="14" name="object 14"/>
          <p:cNvSpPr txBox="1"/>
          <p:nvPr/>
        </p:nvSpPr>
        <p:spPr>
          <a:xfrm>
            <a:off x="357300" y="934211"/>
            <a:ext cx="3855085" cy="228268"/>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FFFFFF"/>
                </a:solidFill>
                <a:latin typeface="Arial" panose="020B0604020202020204" pitchFamily="34" charset="0"/>
                <a:cs typeface="Arial" panose="020B0604020202020204" pitchFamily="34" charset="0"/>
              </a:rPr>
              <a:t>Businesses</a:t>
            </a:r>
            <a:r>
              <a:rPr sz="1400" spc="-75" dirty="0">
                <a:solidFill>
                  <a:srgbClr val="FFFFFF"/>
                </a:solidFill>
                <a:latin typeface="Arial" panose="020B0604020202020204" pitchFamily="34" charset="0"/>
                <a:cs typeface="Arial" panose="020B0604020202020204" pitchFamily="34" charset="0"/>
              </a:rPr>
              <a:t> </a:t>
            </a:r>
            <a:r>
              <a:rPr sz="1400" dirty="0">
                <a:solidFill>
                  <a:srgbClr val="FFFFFF"/>
                </a:solidFill>
                <a:latin typeface="Arial" panose="020B0604020202020204" pitchFamily="34" charset="0"/>
                <a:cs typeface="Arial" panose="020B0604020202020204" pitchFamily="34" charset="0"/>
              </a:rPr>
              <a:t>crave</a:t>
            </a:r>
            <a:r>
              <a:rPr sz="1400" spc="-70" dirty="0">
                <a:solidFill>
                  <a:srgbClr val="FFFFFF"/>
                </a:solidFill>
                <a:latin typeface="Arial" panose="020B0604020202020204" pitchFamily="34" charset="0"/>
                <a:cs typeface="Arial" panose="020B0604020202020204" pitchFamily="34" charset="0"/>
              </a:rPr>
              <a:t> </a:t>
            </a:r>
            <a:r>
              <a:rPr sz="1400" dirty="0">
                <a:solidFill>
                  <a:srgbClr val="FFFFFF"/>
                </a:solidFill>
                <a:latin typeface="Arial" panose="020B0604020202020204" pitchFamily="34" charset="0"/>
                <a:cs typeface="Arial" panose="020B0604020202020204" pitchFamily="34" charset="0"/>
              </a:rPr>
              <a:t>more</a:t>
            </a:r>
            <a:r>
              <a:rPr sz="1400" spc="-6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data</a:t>
            </a:r>
            <a:r>
              <a:rPr sz="1400" spc="-6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than</a:t>
            </a:r>
            <a:r>
              <a:rPr sz="1400" spc="-75" dirty="0">
                <a:solidFill>
                  <a:srgbClr val="FFFFFF"/>
                </a:solidFill>
                <a:latin typeface="Arial" panose="020B0604020202020204" pitchFamily="34" charset="0"/>
                <a:cs typeface="Arial" panose="020B0604020202020204" pitchFamily="34" charset="0"/>
              </a:rPr>
              <a:t> </a:t>
            </a:r>
            <a:r>
              <a:rPr sz="1400" dirty="0">
                <a:solidFill>
                  <a:srgbClr val="FFFFFF"/>
                </a:solidFill>
                <a:latin typeface="Arial" panose="020B0604020202020204" pitchFamily="34" charset="0"/>
                <a:cs typeface="Arial" panose="020B0604020202020204" pitchFamily="34" charset="0"/>
              </a:rPr>
              <a:t>they</a:t>
            </a:r>
            <a:r>
              <a:rPr sz="1400" spc="-60"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can</a:t>
            </a:r>
            <a:r>
              <a:rPr sz="1400" spc="-75" dirty="0">
                <a:solidFill>
                  <a:srgbClr val="FFFFFF"/>
                </a:solidFill>
                <a:latin typeface="Arial" panose="020B0604020202020204" pitchFamily="34" charset="0"/>
                <a:cs typeface="Arial" panose="020B0604020202020204" pitchFamily="34" charset="0"/>
              </a:rPr>
              <a:t> </a:t>
            </a:r>
            <a:r>
              <a:rPr sz="1400" spc="-10" dirty="0">
                <a:solidFill>
                  <a:srgbClr val="FFFFFF"/>
                </a:solidFill>
                <a:latin typeface="Arial" panose="020B0604020202020204" pitchFamily="34" charset="0"/>
                <a:cs typeface="Arial" panose="020B0604020202020204" pitchFamily="34" charset="0"/>
              </a:rPr>
              <a:t>handle</a:t>
            </a:r>
            <a:endParaRPr sz="1400" dirty="0">
              <a:latin typeface="Arial" panose="020B0604020202020204" pitchFamily="34" charset="0"/>
              <a:cs typeface="Arial" panose="020B0604020202020204" pitchFamily="34" charset="0"/>
            </a:endParaRPr>
          </a:p>
        </p:txBody>
      </p:sp>
      <p:sp>
        <p:nvSpPr>
          <p:cNvPr id="16" name="object 7">
            <a:extLst>
              <a:ext uri="{FF2B5EF4-FFF2-40B4-BE49-F238E27FC236}">
                <a16:creationId xmlns:a16="http://schemas.microsoft.com/office/drawing/2014/main" id="{EB8AF342-3C1C-5640-B577-9A32D248A1B9}"/>
              </a:ext>
            </a:extLst>
          </p:cNvPr>
          <p:cNvSpPr txBox="1"/>
          <p:nvPr/>
        </p:nvSpPr>
        <p:spPr>
          <a:xfrm>
            <a:off x="8639556" y="4542154"/>
            <a:ext cx="228600" cy="169277"/>
          </a:xfrm>
          <a:prstGeom prst="rect">
            <a:avLst/>
          </a:prstGeom>
        </p:spPr>
        <p:txBody>
          <a:bodyPr vert="horz" wrap="square" lIns="0" tIns="15240" rIns="0" bIns="0" rtlCol="0">
            <a:spAutoFit/>
          </a:bodyPr>
          <a:lstStyle/>
          <a:p>
            <a:pPr marL="38100">
              <a:lnSpc>
                <a:spcPct val="100000"/>
              </a:lnSpc>
              <a:spcBef>
                <a:spcPts val="120"/>
              </a:spcBef>
            </a:pPr>
            <a:fld id="{81D60167-4931-47E6-BA6A-407CBD079E47}" type="slidenum">
              <a:rPr sz="1000" spc="-25" dirty="0">
                <a:solidFill>
                  <a:srgbClr val="FFFFFF"/>
                </a:solidFill>
                <a:latin typeface="Stanley Regular" panose="02050506080406020003" pitchFamily="18" charset="77"/>
                <a:cs typeface="Tahoma"/>
              </a:rPr>
              <a:t>58</a:t>
            </a:fld>
            <a:endParaRPr sz="1000" dirty="0">
              <a:latin typeface="Stanley Regular" panose="02050506080406020003" pitchFamily="18" charset="77"/>
              <a:cs typeface="Tahom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3622"/>
            <a:ext cx="9144000" cy="5143500"/>
          </a:xfrm>
          <a:custGeom>
            <a:avLst/>
            <a:gdLst/>
            <a:ahLst/>
            <a:cxnLst/>
            <a:rect l="l" t="t" r="r" b="b"/>
            <a:pathLst>
              <a:path w="9144000" h="5143500">
                <a:moveTo>
                  <a:pt x="9144000" y="0"/>
                </a:moveTo>
                <a:lnTo>
                  <a:pt x="0" y="0"/>
                </a:lnTo>
                <a:lnTo>
                  <a:pt x="0" y="5143499"/>
                </a:lnTo>
                <a:lnTo>
                  <a:pt x="9144000" y="5143499"/>
                </a:lnTo>
                <a:lnTo>
                  <a:pt x="9144000" y="0"/>
                </a:lnTo>
                <a:close/>
              </a:path>
            </a:pathLst>
          </a:custGeom>
          <a:solidFill>
            <a:srgbClr val="061632"/>
          </a:solidFill>
        </p:spPr>
        <p:txBody>
          <a:bodyPr wrap="square" lIns="0" tIns="0" rIns="0" bIns="0" rtlCol="0"/>
          <a:lstStyle/>
          <a:p>
            <a:endParaRPr dirty="0"/>
          </a:p>
        </p:txBody>
      </p:sp>
      <p:pic>
        <p:nvPicPr>
          <p:cNvPr id="3" name="object 3"/>
          <p:cNvPicPr/>
          <p:nvPr/>
        </p:nvPicPr>
        <p:blipFill>
          <a:blip r:embed="rId2" cstate="print"/>
          <a:stretch>
            <a:fillRect/>
          </a:stretch>
        </p:blipFill>
        <p:spPr>
          <a:xfrm>
            <a:off x="8183880" y="4809744"/>
            <a:ext cx="704087" cy="158496"/>
          </a:xfrm>
          <a:prstGeom prst="rect">
            <a:avLst/>
          </a:prstGeom>
        </p:spPr>
      </p:pic>
      <p:sp>
        <p:nvSpPr>
          <p:cNvPr id="4" name="object 4"/>
          <p:cNvSpPr/>
          <p:nvPr/>
        </p:nvSpPr>
        <p:spPr>
          <a:xfrm>
            <a:off x="260705" y="4892469"/>
            <a:ext cx="7776209" cy="0"/>
          </a:xfrm>
          <a:custGeom>
            <a:avLst/>
            <a:gdLst/>
            <a:ahLst/>
            <a:cxnLst/>
            <a:rect l="l" t="t" r="r" b="b"/>
            <a:pathLst>
              <a:path w="7776209">
                <a:moveTo>
                  <a:pt x="7776000" y="1"/>
                </a:moveTo>
                <a:lnTo>
                  <a:pt x="0" y="0"/>
                </a:lnTo>
              </a:path>
            </a:pathLst>
          </a:custGeom>
          <a:ln w="19050">
            <a:solidFill>
              <a:srgbClr val="75BB00"/>
            </a:solidFill>
          </a:ln>
        </p:spPr>
        <p:txBody>
          <a:bodyPr wrap="square" lIns="0" tIns="0" rIns="0" bIns="0" rtlCol="0"/>
          <a:lstStyle/>
          <a:p>
            <a:endParaRPr/>
          </a:p>
        </p:txBody>
      </p:sp>
      <p:sp>
        <p:nvSpPr>
          <p:cNvPr id="9" name="object 8">
            <a:extLst>
              <a:ext uri="{FF2B5EF4-FFF2-40B4-BE49-F238E27FC236}">
                <a16:creationId xmlns:a16="http://schemas.microsoft.com/office/drawing/2014/main" id="{5C4F56FB-E8EC-1A4A-9FC1-6C78755C8853}"/>
              </a:ext>
            </a:extLst>
          </p:cNvPr>
          <p:cNvSpPr txBox="1"/>
          <p:nvPr/>
        </p:nvSpPr>
        <p:spPr>
          <a:xfrm>
            <a:off x="2438400" y="1062171"/>
            <a:ext cx="4332298" cy="2582758"/>
          </a:xfrm>
          <a:prstGeom prst="rect">
            <a:avLst/>
          </a:prstGeom>
        </p:spPr>
        <p:txBody>
          <a:bodyPr vert="horz" wrap="square" lIns="0" tIns="12700" rIns="0" bIns="0" rtlCol="0">
            <a:spAutoFit/>
          </a:bodyPr>
          <a:lstStyle/>
          <a:p>
            <a:pPr marL="12700">
              <a:lnSpc>
                <a:spcPct val="100000"/>
              </a:lnSpc>
              <a:spcBef>
                <a:spcPts val="100"/>
              </a:spcBef>
            </a:pPr>
            <a:r>
              <a:rPr lang="en-US" spc="-20" dirty="0">
                <a:solidFill>
                  <a:srgbClr val="FFFFFF"/>
                </a:solidFill>
                <a:latin typeface="Arial" panose="020B0604020202020204" pitchFamily="34" charset="0"/>
                <a:cs typeface="Arial" panose="020B0604020202020204" pitchFamily="34" charset="0"/>
              </a:rPr>
              <a:t>Interested in learning more about </a:t>
            </a:r>
            <a:r>
              <a:rPr lang="en-US" spc="-20" dirty="0" err="1">
                <a:solidFill>
                  <a:srgbClr val="FFFFFF"/>
                </a:solidFill>
                <a:latin typeface="Arial" panose="020B0604020202020204" pitchFamily="34" charset="0"/>
                <a:cs typeface="Arial" panose="020B0604020202020204" pitchFamily="34" charset="0"/>
              </a:rPr>
              <a:t>PatSnap</a:t>
            </a:r>
            <a:r>
              <a:rPr lang="en-US" spc="-20" dirty="0">
                <a:solidFill>
                  <a:srgbClr val="FFFFFF"/>
                </a:solidFill>
                <a:latin typeface="Arial" panose="020B0604020202020204" pitchFamily="34" charset="0"/>
                <a:cs typeface="Arial" panose="020B0604020202020204" pitchFamily="34" charset="0"/>
              </a:rPr>
              <a:t>?</a:t>
            </a:r>
          </a:p>
          <a:p>
            <a:pPr marL="12700">
              <a:lnSpc>
                <a:spcPct val="100000"/>
              </a:lnSpc>
              <a:spcBef>
                <a:spcPts val="100"/>
              </a:spcBef>
            </a:pPr>
            <a:br>
              <a:rPr lang="en-US" spc="-20" dirty="0">
                <a:solidFill>
                  <a:srgbClr val="FFFFFF"/>
                </a:solidFill>
                <a:latin typeface="Arial" panose="020B0604020202020204" pitchFamily="34" charset="0"/>
                <a:cs typeface="Arial" panose="020B0604020202020204" pitchFamily="34" charset="0"/>
              </a:rPr>
            </a:br>
            <a:r>
              <a:rPr lang="en-US" b="1" spc="-20" dirty="0">
                <a:solidFill>
                  <a:srgbClr val="FFFFFF"/>
                </a:solidFill>
                <a:latin typeface="Arial" panose="020B0604020202020204" pitchFamily="34" charset="0"/>
                <a:cs typeface="Arial" panose="020B0604020202020204" pitchFamily="34" charset="0"/>
              </a:rPr>
              <a:t>Reach out:</a:t>
            </a:r>
          </a:p>
          <a:p>
            <a:pPr marL="12700">
              <a:lnSpc>
                <a:spcPct val="100000"/>
              </a:lnSpc>
              <a:spcBef>
                <a:spcPts val="100"/>
              </a:spcBef>
            </a:pPr>
            <a:endParaRPr lang="en-US" spc="-20" dirty="0">
              <a:solidFill>
                <a:srgbClr val="FFFFFF"/>
              </a:solidFill>
              <a:latin typeface="Arial" panose="020B0604020202020204" pitchFamily="34" charset="0"/>
              <a:cs typeface="Arial" panose="020B0604020202020204" pitchFamily="34" charset="0"/>
            </a:endParaRPr>
          </a:p>
          <a:p>
            <a:pPr marL="12700">
              <a:lnSpc>
                <a:spcPct val="100000"/>
              </a:lnSpc>
              <a:spcBef>
                <a:spcPts val="100"/>
              </a:spcBef>
            </a:pPr>
            <a:r>
              <a:rPr lang="en-US" spc="-20" dirty="0">
                <a:solidFill>
                  <a:srgbClr val="FFFFFF"/>
                </a:solidFill>
                <a:latin typeface="Arial" panose="020B0604020202020204" pitchFamily="34" charset="0"/>
                <a:cs typeface="Arial" panose="020B0604020202020204" pitchFamily="34" charset="0"/>
              </a:rPr>
              <a:t>Sam Wiley</a:t>
            </a:r>
            <a:br>
              <a:rPr lang="en-US" spc="-20" dirty="0">
                <a:solidFill>
                  <a:srgbClr val="FFFFFF"/>
                </a:solidFill>
                <a:latin typeface="Arial" panose="020B0604020202020204" pitchFamily="34" charset="0"/>
                <a:cs typeface="Arial" panose="020B0604020202020204" pitchFamily="34" charset="0"/>
              </a:rPr>
            </a:br>
            <a:r>
              <a:rPr lang="en-US" spc="-20" dirty="0">
                <a:solidFill>
                  <a:srgbClr val="FFFFFF"/>
                </a:solidFill>
                <a:latin typeface="Arial" panose="020B0604020202020204" pitchFamily="34" charset="0"/>
                <a:cs typeface="Arial" panose="020B0604020202020204" pitchFamily="34" charset="0"/>
              </a:rPr>
              <a:t>Head of Thought Leadership</a:t>
            </a:r>
          </a:p>
          <a:p>
            <a:pPr marL="12700">
              <a:lnSpc>
                <a:spcPct val="100000"/>
              </a:lnSpc>
              <a:spcBef>
                <a:spcPts val="100"/>
              </a:spcBef>
            </a:pPr>
            <a:r>
              <a:rPr lang="en-US" spc="-20" dirty="0" err="1">
                <a:solidFill>
                  <a:srgbClr val="FFFFFF"/>
                </a:solidFill>
                <a:latin typeface="Arial" panose="020B0604020202020204" pitchFamily="34" charset="0"/>
                <a:cs typeface="Arial" panose="020B0604020202020204" pitchFamily="34" charset="0"/>
              </a:rPr>
              <a:t>swiley@patsnap.com</a:t>
            </a:r>
            <a:endParaRPr lang="en-US" spc="-20" dirty="0">
              <a:solidFill>
                <a:srgbClr val="FFFFFF"/>
              </a:solidFill>
              <a:latin typeface="Arial" panose="020B0604020202020204" pitchFamily="34" charset="0"/>
              <a:cs typeface="Arial" panose="020B0604020202020204" pitchFamily="34" charset="0"/>
            </a:endParaRPr>
          </a:p>
          <a:p>
            <a:pPr marL="12700">
              <a:lnSpc>
                <a:spcPct val="100000"/>
              </a:lnSpc>
              <a:spcBef>
                <a:spcPts val="100"/>
              </a:spcBef>
            </a:pPr>
            <a:endParaRPr lang="en-US" spc="-20" dirty="0">
              <a:solidFill>
                <a:srgbClr val="FFFFFF"/>
              </a:solidFill>
              <a:latin typeface="Arial" panose="020B0604020202020204" pitchFamily="34" charset="0"/>
              <a:cs typeface="Arial" panose="020B0604020202020204" pitchFamily="34" charset="0"/>
            </a:endParaRPr>
          </a:p>
          <a:p>
            <a:pPr marL="12700">
              <a:lnSpc>
                <a:spcPct val="100000"/>
              </a:lnSpc>
              <a:spcBef>
                <a:spcPts val="100"/>
              </a:spcBef>
            </a:pPr>
            <a:r>
              <a:rPr lang="en-US" spc="-20" dirty="0">
                <a:solidFill>
                  <a:srgbClr val="FFFFFF"/>
                </a:solidFill>
                <a:latin typeface="Arial" panose="020B0604020202020204" pitchFamily="34" charset="0"/>
                <a:cs typeface="Arial" panose="020B0604020202020204" pitchFamily="34" charset="0"/>
              </a:rPr>
              <a:t>http://</a:t>
            </a:r>
            <a:r>
              <a:rPr lang="en-US" spc="-20" dirty="0" err="1">
                <a:solidFill>
                  <a:srgbClr val="FFFFFF"/>
                </a:solidFill>
                <a:latin typeface="Arial" panose="020B0604020202020204" pitchFamily="34" charset="0"/>
                <a:cs typeface="Arial" panose="020B0604020202020204" pitchFamily="34" charset="0"/>
              </a:rPr>
              <a:t>www.patsnap.com</a:t>
            </a:r>
            <a:endParaRPr lang="en-US" spc="-25"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14" name="object 5">
            <a:extLst>
              <a:ext uri="{FF2B5EF4-FFF2-40B4-BE49-F238E27FC236}">
                <a16:creationId xmlns:a16="http://schemas.microsoft.com/office/drawing/2014/main" id="{20499685-07D2-284D-82EF-DF4FE3ABCE27}"/>
              </a:ext>
            </a:extLst>
          </p:cNvPr>
          <p:cNvSpPr txBox="1">
            <a:spLocks/>
          </p:cNvSpPr>
          <p:nvPr/>
        </p:nvSpPr>
        <p:spPr>
          <a:xfrm>
            <a:off x="0" y="247942"/>
            <a:ext cx="7299326" cy="417037"/>
          </a:xfrm>
          <a:prstGeom prst="rect">
            <a:avLst/>
          </a:prstGeom>
        </p:spPr>
        <p:txBody>
          <a:bodyPr vert="horz" wrap="square" lIns="0" tIns="138684" rIns="0" bIns="0" rtlCol="0">
            <a:spAutoFit/>
          </a:bodyPr>
          <a:lstStyle>
            <a:lvl1pPr>
              <a:defRPr sz="1450" b="0" i="0">
                <a:solidFill>
                  <a:schemeClr val="bg1"/>
                </a:solidFill>
                <a:latin typeface="Palatino Linotype"/>
                <a:ea typeface="+mj-ea"/>
                <a:cs typeface="Palatino Linotype"/>
              </a:defRPr>
            </a:lvl1pPr>
          </a:lstStyle>
          <a:p>
            <a:pPr marL="328930">
              <a:spcBef>
                <a:spcPts val="100"/>
              </a:spcBef>
            </a:pPr>
            <a:r>
              <a:rPr lang="en-US" sz="1800" b="1" spc="145" dirty="0">
                <a:latin typeface="Rubik" pitchFamily="2" charset="-79"/>
                <a:ea typeface="Noto Sans Adlam" panose="020B0502040504020204" pitchFamily="34" charset="0"/>
                <a:cs typeface="Rubik" pitchFamily="2" charset="-79"/>
              </a:rPr>
              <a:t>Contact </a:t>
            </a:r>
            <a:r>
              <a:rPr lang="en-US" sz="1800" b="1" spc="145" dirty="0" err="1">
                <a:latin typeface="Rubik" pitchFamily="2" charset="-79"/>
                <a:ea typeface="Noto Sans Adlam" panose="020B0502040504020204" pitchFamily="34" charset="0"/>
                <a:cs typeface="Rubik" pitchFamily="2" charset="-79"/>
              </a:rPr>
              <a:t>PatSnap</a:t>
            </a:r>
            <a:endParaRPr lang="en-US" sz="1800" b="1" dirty="0">
              <a:latin typeface="Nitti Grotesk" panose="020B0503040202020003" pitchFamily="34" charset="77"/>
              <a:cs typeface="Myriad Pro Light"/>
            </a:endParaRPr>
          </a:p>
        </p:txBody>
      </p:sp>
      <p:sp>
        <p:nvSpPr>
          <p:cNvPr id="16" name="object 7">
            <a:extLst>
              <a:ext uri="{FF2B5EF4-FFF2-40B4-BE49-F238E27FC236}">
                <a16:creationId xmlns:a16="http://schemas.microsoft.com/office/drawing/2014/main" id="{DD0E3E0A-D53B-9C48-A147-89E2E67C1E8C}"/>
              </a:ext>
            </a:extLst>
          </p:cNvPr>
          <p:cNvSpPr txBox="1"/>
          <p:nvPr/>
        </p:nvSpPr>
        <p:spPr>
          <a:xfrm>
            <a:off x="8639556" y="4542154"/>
            <a:ext cx="228600" cy="169277"/>
          </a:xfrm>
          <a:prstGeom prst="rect">
            <a:avLst/>
          </a:prstGeom>
        </p:spPr>
        <p:txBody>
          <a:bodyPr vert="horz" wrap="square" lIns="0" tIns="15240" rIns="0" bIns="0" rtlCol="0">
            <a:spAutoFit/>
          </a:bodyPr>
          <a:lstStyle/>
          <a:p>
            <a:pPr marL="38100">
              <a:lnSpc>
                <a:spcPct val="100000"/>
              </a:lnSpc>
              <a:spcBef>
                <a:spcPts val="120"/>
              </a:spcBef>
            </a:pPr>
            <a:fld id="{81D60167-4931-47E6-BA6A-407CBD079E47}" type="slidenum">
              <a:rPr sz="1000" spc="-25" dirty="0">
                <a:solidFill>
                  <a:srgbClr val="FFFFFF"/>
                </a:solidFill>
                <a:latin typeface="Stanley Regular" panose="02050506080406020003" pitchFamily="18" charset="77"/>
                <a:cs typeface="Tahoma"/>
              </a:rPr>
              <a:t>59</a:t>
            </a:fld>
            <a:endParaRPr sz="1000" dirty="0">
              <a:latin typeface="Stanley Regular" panose="02050506080406020003" pitchFamily="18" charset="77"/>
              <a:cs typeface="Tahoma"/>
            </a:endParaRPr>
          </a:p>
        </p:txBody>
      </p:sp>
      <p:pic>
        <p:nvPicPr>
          <p:cNvPr id="7" name="Picture 6">
            <a:extLst>
              <a:ext uri="{FF2B5EF4-FFF2-40B4-BE49-F238E27FC236}">
                <a16:creationId xmlns:a16="http://schemas.microsoft.com/office/drawing/2014/main" id="{E19EEC36-6BA8-E847-A777-629F90CD2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48" y="1112952"/>
            <a:ext cx="1884052" cy="18840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95573" y="991334"/>
            <a:ext cx="8195639" cy="3701013"/>
          </a:xfrm>
          <a:prstGeom prst="rect">
            <a:avLst/>
          </a:prstGeom>
        </p:spPr>
        <p:txBody>
          <a:bodyPr vert="horz" wrap="square" lIns="0" tIns="12700" rIns="0" bIns="0" rtlCol="0">
            <a:spAutoFit/>
          </a:bodyPr>
          <a:lstStyle/>
          <a:p>
            <a:pPr marL="12700">
              <a:lnSpc>
                <a:spcPts val="1700"/>
              </a:lnSpc>
              <a:spcBef>
                <a:spcPts val="100"/>
              </a:spcBef>
            </a:pPr>
            <a:r>
              <a:rPr sz="1600" dirty="0">
                <a:latin typeface="Arial"/>
                <a:cs typeface="Arial"/>
              </a:rPr>
              <a:t>Vibrant</a:t>
            </a:r>
            <a:r>
              <a:rPr sz="1600" spc="-30" dirty="0">
                <a:latin typeface="Arial"/>
                <a:cs typeface="Arial"/>
              </a:rPr>
              <a:t> </a:t>
            </a:r>
            <a:r>
              <a:rPr sz="1600" b="1" dirty="0">
                <a:latin typeface="Arial"/>
                <a:cs typeface="Arial"/>
              </a:rPr>
              <a:t>Research</a:t>
            </a:r>
            <a:r>
              <a:rPr sz="1600" b="1" spc="-15" dirty="0">
                <a:latin typeface="Arial"/>
                <a:cs typeface="Arial"/>
              </a:rPr>
              <a:t> </a:t>
            </a:r>
            <a:r>
              <a:rPr sz="1600" b="1" dirty="0">
                <a:latin typeface="Arial"/>
                <a:cs typeface="Arial"/>
              </a:rPr>
              <a:t>&amp;</a:t>
            </a:r>
            <a:r>
              <a:rPr sz="1600" b="1" spc="-10" dirty="0">
                <a:latin typeface="Arial"/>
                <a:cs typeface="Arial"/>
              </a:rPr>
              <a:t> </a:t>
            </a:r>
            <a:r>
              <a:rPr sz="1600" b="1" dirty="0">
                <a:latin typeface="Arial"/>
                <a:cs typeface="Arial"/>
              </a:rPr>
              <a:t>Advance</a:t>
            </a:r>
            <a:r>
              <a:rPr sz="1600" b="1" spc="-10" dirty="0">
                <a:latin typeface="Arial"/>
                <a:cs typeface="Arial"/>
              </a:rPr>
              <a:t> </a:t>
            </a:r>
            <a:r>
              <a:rPr sz="1600" b="1" dirty="0">
                <a:latin typeface="Arial"/>
                <a:cs typeface="Arial"/>
              </a:rPr>
              <a:t>Engineering</a:t>
            </a:r>
            <a:r>
              <a:rPr sz="1600" b="1" spc="-5" dirty="0">
                <a:latin typeface="Arial"/>
                <a:cs typeface="Arial"/>
              </a:rPr>
              <a:t> </a:t>
            </a:r>
            <a:r>
              <a:rPr sz="1600" dirty="0">
                <a:latin typeface="Arial"/>
                <a:cs typeface="Arial"/>
              </a:rPr>
              <a:t>Team</a:t>
            </a:r>
            <a:r>
              <a:rPr sz="1600" spc="-10" dirty="0">
                <a:latin typeface="Arial"/>
                <a:cs typeface="Arial"/>
              </a:rPr>
              <a:t> </a:t>
            </a:r>
            <a:r>
              <a:rPr sz="1600" dirty="0">
                <a:latin typeface="Arial"/>
                <a:cs typeface="Arial"/>
              </a:rPr>
              <a:t>spread</a:t>
            </a:r>
            <a:r>
              <a:rPr sz="1600" spc="-10" dirty="0">
                <a:latin typeface="Arial"/>
                <a:cs typeface="Arial"/>
              </a:rPr>
              <a:t> </a:t>
            </a:r>
            <a:r>
              <a:rPr sz="1600" dirty="0">
                <a:latin typeface="Arial"/>
                <a:cs typeface="Arial"/>
              </a:rPr>
              <a:t>across</a:t>
            </a:r>
            <a:r>
              <a:rPr sz="1600" spc="-10" dirty="0">
                <a:latin typeface="Arial"/>
                <a:cs typeface="Arial"/>
              </a:rPr>
              <a:t> </a:t>
            </a:r>
            <a:r>
              <a:rPr sz="1600" dirty="0">
                <a:latin typeface="Arial"/>
                <a:cs typeface="Arial"/>
              </a:rPr>
              <a:t>8</a:t>
            </a:r>
            <a:r>
              <a:rPr sz="1600" spc="-10" dirty="0">
                <a:latin typeface="Arial"/>
                <a:cs typeface="Arial"/>
              </a:rPr>
              <a:t> </a:t>
            </a:r>
            <a:r>
              <a:rPr sz="1600" dirty="0">
                <a:latin typeface="Arial"/>
                <a:cs typeface="Arial"/>
              </a:rPr>
              <a:t>major</a:t>
            </a:r>
            <a:r>
              <a:rPr sz="1600" spc="-10" dirty="0">
                <a:latin typeface="Arial"/>
                <a:cs typeface="Arial"/>
              </a:rPr>
              <a:t> </a:t>
            </a:r>
            <a:r>
              <a:rPr sz="1600" dirty="0">
                <a:latin typeface="Arial"/>
                <a:cs typeface="Arial"/>
              </a:rPr>
              <a:t>engineering</a:t>
            </a:r>
            <a:r>
              <a:rPr sz="1600" spc="-5" dirty="0">
                <a:latin typeface="Arial"/>
                <a:cs typeface="Arial"/>
              </a:rPr>
              <a:t> </a:t>
            </a:r>
            <a:r>
              <a:rPr sz="1600" spc="-10" dirty="0">
                <a:latin typeface="Arial"/>
                <a:cs typeface="Arial"/>
              </a:rPr>
              <a:t>sites</a:t>
            </a:r>
            <a:endParaRPr lang="en-US" sz="1600" spc="-10" dirty="0">
              <a:latin typeface="Arial"/>
              <a:cs typeface="Arial"/>
            </a:endParaRPr>
          </a:p>
          <a:p>
            <a:pPr marL="12700">
              <a:lnSpc>
                <a:spcPts val="800"/>
              </a:lnSpc>
              <a:spcBef>
                <a:spcPts val="200"/>
              </a:spcBef>
            </a:pPr>
            <a:endParaRPr sz="800" dirty="0">
              <a:latin typeface="Arial"/>
              <a:cs typeface="Arial"/>
            </a:endParaRPr>
          </a:p>
          <a:p>
            <a:pPr marL="228600" indent="-215900">
              <a:buSzPct val="83333"/>
              <a:buFont typeface="Calibri"/>
              <a:buChar char="▪"/>
              <a:tabLst>
                <a:tab pos="227965" algn="l"/>
                <a:tab pos="228600" algn="l"/>
              </a:tabLst>
            </a:pPr>
            <a:r>
              <a:rPr sz="1400" dirty="0">
                <a:latin typeface="Arial"/>
                <a:cs typeface="Arial"/>
              </a:rPr>
              <a:t>Regular</a:t>
            </a:r>
            <a:r>
              <a:rPr sz="1400" spc="-30" dirty="0">
                <a:latin typeface="Arial"/>
                <a:cs typeface="Arial"/>
              </a:rPr>
              <a:t> </a:t>
            </a:r>
            <a:r>
              <a:rPr sz="1400" dirty="0">
                <a:latin typeface="Arial"/>
                <a:cs typeface="Arial"/>
              </a:rPr>
              <a:t>R&amp;AE</a:t>
            </a:r>
            <a:r>
              <a:rPr sz="1400" spc="-15" dirty="0">
                <a:latin typeface="Arial"/>
                <a:cs typeface="Arial"/>
              </a:rPr>
              <a:t> </a:t>
            </a:r>
            <a:r>
              <a:rPr sz="1400" dirty="0">
                <a:latin typeface="Arial"/>
                <a:cs typeface="Arial"/>
              </a:rPr>
              <a:t>meetings</a:t>
            </a:r>
            <a:r>
              <a:rPr sz="1400" spc="-20" dirty="0">
                <a:latin typeface="Arial"/>
                <a:cs typeface="Arial"/>
              </a:rPr>
              <a:t> </a:t>
            </a:r>
            <a:r>
              <a:rPr sz="1400" dirty="0">
                <a:latin typeface="Arial"/>
                <a:cs typeface="Arial"/>
              </a:rPr>
              <a:t>to</a:t>
            </a:r>
            <a:r>
              <a:rPr sz="1400" spc="-20" dirty="0">
                <a:latin typeface="Arial"/>
                <a:cs typeface="Arial"/>
              </a:rPr>
              <a:t> </a:t>
            </a:r>
            <a:r>
              <a:rPr sz="1400" dirty="0">
                <a:latin typeface="Arial"/>
                <a:cs typeface="Arial"/>
              </a:rPr>
              <a:t>share,</a:t>
            </a:r>
            <a:r>
              <a:rPr sz="1400" spc="-10" dirty="0">
                <a:latin typeface="Arial"/>
                <a:cs typeface="Arial"/>
              </a:rPr>
              <a:t> </a:t>
            </a:r>
            <a:r>
              <a:rPr sz="1400" dirty="0">
                <a:latin typeface="Arial"/>
                <a:cs typeface="Arial"/>
              </a:rPr>
              <a:t>learn</a:t>
            </a:r>
            <a:r>
              <a:rPr sz="1400" spc="-25" dirty="0">
                <a:latin typeface="Arial"/>
                <a:cs typeface="Arial"/>
              </a:rPr>
              <a:t> </a:t>
            </a:r>
            <a:r>
              <a:rPr sz="1400" dirty="0">
                <a:latin typeface="Arial"/>
                <a:cs typeface="Arial"/>
              </a:rPr>
              <a:t>and</a:t>
            </a:r>
            <a:r>
              <a:rPr sz="1400" spc="-20" dirty="0">
                <a:latin typeface="Arial"/>
                <a:cs typeface="Arial"/>
              </a:rPr>
              <a:t> </a:t>
            </a:r>
            <a:r>
              <a:rPr sz="1400" dirty="0">
                <a:latin typeface="Arial"/>
                <a:cs typeface="Arial"/>
              </a:rPr>
              <a:t>prioritize</a:t>
            </a:r>
            <a:r>
              <a:rPr sz="1400" spc="-20" dirty="0">
                <a:latin typeface="Arial"/>
                <a:cs typeface="Arial"/>
              </a:rPr>
              <a:t> </a:t>
            </a:r>
            <a:r>
              <a:rPr sz="1400" dirty="0">
                <a:latin typeface="Arial"/>
                <a:cs typeface="Arial"/>
              </a:rPr>
              <a:t>research</a:t>
            </a:r>
            <a:r>
              <a:rPr sz="1400" spc="-20" dirty="0">
                <a:latin typeface="Arial"/>
                <a:cs typeface="Arial"/>
              </a:rPr>
              <a:t> </a:t>
            </a:r>
            <a:r>
              <a:rPr sz="1400" spc="-10" dirty="0">
                <a:latin typeface="Arial"/>
                <a:cs typeface="Arial"/>
              </a:rPr>
              <a:t>areas</a:t>
            </a:r>
            <a:endParaRPr sz="1400" dirty="0">
              <a:latin typeface="Arial"/>
              <a:cs typeface="Arial"/>
            </a:endParaRPr>
          </a:p>
          <a:p>
            <a:pPr marL="228600" indent="-215900">
              <a:buSzPct val="83333"/>
              <a:buFont typeface="Calibri"/>
              <a:buChar char="▪"/>
              <a:tabLst>
                <a:tab pos="227965" algn="l"/>
                <a:tab pos="228600" algn="l"/>
              </a:tabLst>
            </a:pPr>
            <a:r>
              <a:rPr sz="1400" dirty="0">
                <a:latin typeface="Arial"/>
                <a:cs typeface="Arial"/>
              </a:rPr>
              <a:t>Greater</a:t>
            </a:r>
            <a:r>
              <a:rPr sz="1400" spc="-35" dirty="0">
                <a:latin typeface="Arial"/>
                <a:cs typeface="Arial"/>
              </a:rPr>
              <a:t> </a:t>
            </a:r>
            <a:r>
              <a:rPr sz="1400" dirty="0">
                <a:latin typeface="Arial"/>
                <a:cs typeface="Arial"/>
              </a:rPr>
              <a:t>alignment</a:t>
            </a:r>
            <a:r>
              <a:rPr sz="1400" spc="-15" dirty="0">
                <a:latin typeface="Arial"/>
                <a:cs typeface="Arial"/>
              </a:rPr>
              <a:t> </a:t>
            </a:r>
            <a:r>
              <a:rPr sz="1400" dirty="0">
                <a:latin typeface="Arial"/>
                <a:cs typeface="Arial"/>
              </a:rPr>
              <a:t>with</a:t>
            </a:r>
            <a:r>
              <a:rPr sz="1400" spc="-25" dirty="0">
                <a:latin typeface="Arial"/>
                <a:cs typeface="Arial"/>
              </a:rPr>
              <a:t> </a:t>
            </a:r>
            <a:r>
              <a:rPr sz="1400" dirty="0">
                <a:latin typeface="Arial"/>
                <a:cs typeface="Arial"/>
              </a:rPr>
              <a:t>future</a:t>
            </a:r>
            <a:r>
              <a:rPr sz="1400" spc="-30" dirty="0">
                <a:latin typeface="Arial"/>
                <a:cs typeface="Arial"/>
              </a:rPr>
              <a:t> </a:t>
            </a:r>
            <a:r>
              <a:rPr sz="1400" dirty="0">
                <a:latin typeface="Arial"/>
                <a:cs typeface="Arial"/>
              </a:rPr>
              <a:t>product</a:t>
            </a:r>
            <a:r>
              <a:rPr sz="1400" spc="-15" dirty="0">
                <a:latin typeface="Arial"/>
                <a:cs typeface="Arial"/>
              </a:rPr>
              <a:t> </a:t>
            </a:r>
            <a:r>
              <a:rPr sz="1400" dirty="0">
                <a:latin typeface="Arial"/>
                <a:cs typeface="Arial"/>
              </a:rPr>
              <a:t>development</a:t>
            </a:r>
            <a:r>
              <a:rPr sz="1400" spc="-15" dirty="0">
                <a:latin typeface="Arial"/>
                <a:cs typeface="Arial"/>
              </a:rPr>
              <a:t> </a:t>
            </a:r>
            <a:r>
              <a:rPr sz="1400" spc="-10" dirty="0">
                <a:latin typeface="Arial"/>
                <a:cs typeface="Arial"/>
              </a:rPr>
              <a:t>needs</a:t>
            </a:r>
            <a:endParaRPr sz="1400" dirty="0">
              <a:latin typeface="Arial"/>
              <a:cs typeface="Arial"/>
            </a:endParaRPr>
          </a:p>
          <a:p>
            <a:pPr marL="228600" indent="-215900">
              <a:buSzPct val="83333"/>
              <a:buFont typeface="Calibri"/>
              <a:buChar char="▪"/>
              <a:tabLst>
                <a:tab pos="227965" algn="l"/>
                <a:tab pos="228600" algn="l"/>
              </a:tabLst>
            </a:pPr>
            <a:r>
              <a:rPr sz="1400" dirty="0">
                <a:latin typeface="Arial"/>
                <a:cs typeface="Arial"/>
              </a:rPr>
              <a:t>Gather</a:t>
            </a:r>
            <a:r>
              <a:rPr sz="1400" spc="-35" dirty="0">
                <a:latin typeface="Arial"/>
                <a:cs typeface="Arial"/>
              </a:rPr>
              <a:t> </a:t>
            </a:r>
            <a:r>
              <a:rPr sz="1400" dirty="0">
                <a:latin typeface="Arial"/>
                <a:cs typeface="Arial"/>
              </a:rPr>
              <a:t>and</a:t>
            </a:r>
            <a:r>
              <a:rPr sz="1400" spc="-30" dirty="0">
                <a:latin typeface="Arial"/>
                <a:cs typeface="Arial"/>
              </a:rPr>
              <a:t> </a:t>
            </a:r>
            <a:r>
              <a:rPr sz="1400" dirty="0">
                <a:latin typeface="Arial"/>
                <a:cs typeface="Arial"/>
              </a:rPr>
              <a:t>disseminate</a:t>
            </a:r>
            <a:r>
              <a:rPr sz="1400" spc="-25" dirty="0">
                <a:latin typeface="Arial"/>
                <a:cs typeface="Arial"/>
              </a:rPr>
              <a:t> </a:t>
            </a:r>
            <a:r>
              <a:rPr sz="1400" dirty="0">
                <a:latin typeface="Arial"/>
                <a:cs typeface="Arial"/>
              </a:rPr>
              <a:t>information</a:t>
            </a:r>
            <a:r>
              <a:rPr sz="1400" spc="-30" dirty="0">
                <a:latin typeface="Arial"/>
                <a:cs typeface="Arial"/>
              </a:rPr>
              <a:t> </a:t>
            </a:r>
            <a:r>
              <a:rPr sz="1400" dirty="0">
                <a:latin typeface="Arial"/>
                <a:cs typeface="Arial"/>
              </a:rPr>
              <a:t>about</a:t>
            </a:r>
            <a:r>
              <a:rPr sz="1400" spc="-15" dirty="0">
                <a:latin typeface="Arial"/>
                <a:cs typeface="Arial"/>
              </a:rPr>
              <a:t> </a:t>
            </a:r>
            <a:r>
              <a:rPr sz="1400" dirty="0">
                <a:latin typeface="Arial"/>
                <a:cs typeface="Arial"/>
              </a:rPr>
              <a:t>technology,</a:t>
            </a:r>
            <a:r>
              <a:rPr sz="1400" spc="-20" dirty="0">
                <a:latin typeface="Arial"/>
                <a:cs typeface="Arial"/>
              </a:rPr>
              <a:t> </a:t>
            </a:r>
            <a:r>
              <a:rPr sz="1400" dirty="0">
                <a:latin typeface="Arial"/>
                <a:cs typeface="Arial"/>
              </a:rPr>
              <a:t>processes,</a:t>
            </a:r>
            <a:r>
              <a:rPr sz="1400" spc="-15" dirty="0">
                <a:latin typeface="Arial"/>
                <a:cs typeface="Arial"/>
              </a:rPr>
              <a:t> </a:t>
            </a:r>
            <a:r>
              <a:rPr sz="1400" spc="-10" dirty="0">
                <a:latin typeface="Arial"/>
                <a:cs typeface="Arial"/>
              </a:rPr>
              <a:t>projects</a:t>
            </a:r>
            <a:endParaRPr sz="1400" dirty="0">
              <a:latin typeface="Arial"/>
              <a:cs typeface="Arial"/>
            </a:endParaRPr>
          </a:p>
          <a:p>
            <a:pPr marL="12700">
              <a:lnSpc>
                <a:spcPts val="1590"/>
              </a:lnSpc>
              <a:spcBef>
                <a:spcPts val="975"/>
              </a:spcBef>
            </a:pPr>
            <a:r>
              <a:rPr sz="1600" dirty="0">
                <a:latin typeface="Arial"/>
                <a:cs typeface="Arial"/>
              </a:rPr>
              <a:t>Emphasis</a:t>
            </a:r>
            <a:r>
              <a:rPr sz="1600" spc="-35" dirty="0">
                <a:latin typeface="Arial"/>
                <a:cs typeface="Arial"/>
              </a:rPr>
              <a:t> </a:t>
            </a:r>
            <a:r>
              <a:rPr sz="1600" dirty="0">
                <a:latin typeface="Arial"/>
                <a:cs typeface="Arial"/>
              </a:rPr>
              <a:t>on</a:t>
            </a:r>
            <a:r>
              <a:rPr sz="1600" spc="-20" dirty="0">
                <a:latin typeface="Arial"/>
                <a:cs typeface="Arial"/>
              </a:rPr>
              <a:t> </a:t>
            </a:r>
            <a:r>
              <a:rPr sz="1600" dirty="0">
                <a:latin typeface="Arial"/>
                <a:cs typeface="Arial"/>
              </a:rPr>
              <a:t>relationships</a:t>
            </a:r>
            <a:r>
              <a:rPr sz="1600" spc="-25" dirty="0">
                <a:latin typeface="Arial"/>
                <a:cs typeface="Arial"/>
              </a:rPr>
              <a:t> </a:t>
            </a:r>
            <a:r>
              <a:rPr sz="1600" dirty="0">
                <a:latin typeface="Arial"/>
                <a:cs typeface="Arial"/>
              </a:rPr>
              <a:t>with</a:t>
            </a:r>
            <a:r>
              <a:rPr sz="1600" spc="-20" dirty="0">
                <a:latin typeface="Arial"/>
                <a:cs typeface="Arial"/>
              </a:rPr>
              <a:t> </a:t>
            </a:r>
            <a:r>
              <a:rPr sz="1600" dirty="0">
                <a:latin typeface="Arial"/>
                <a:cs typeface="Arial"/>
              </a:rPr>
              <a:t>key</a:t>
            </a:r>
            <a:r>
              <a:rPr sz="1600" spc="-25" dirty="0">
                <a:latin typeface="Arial"/>
                <a:cs typeface="Arial"/>
              </a:rPr>
              <a:t> </a:t>
            </a:r>
            <a:r>
              <a:rPr sz="1600" b="1" dirty="0">
                <a:latin typeface="Arial"/>
                <a:cs typeface="Arial"/>
              </a:rPr>
              <a:t>External</a:t>
            </a:r>
            <a:r>
              <a:rPr sz="1600" b="1" spc="-20" dirty="0">
                <a:latin typeface="Arial"/>
                <a:cs typeface="Arial"/>
              </a:rPr>
              <a:t> </a:t>
            </a:r>
            <a:r>
              <a:rPr sz="1600" b="1" spc="-10" dirty="0">
                <a:latin typeface="Arial"/>
                <a:cs typeface="Arial"/>
              </a:rPr>
              <a:t>Partners</a:t>
            </a:r>
            <a:endParaRPr lang="en-US" sz="1600" b="1" spc="-10" dirty="0">
              <a:latin typeface="Arial"/>
              <a:cs typeface="Arial"/>
            </a:endParaRPr>
          </a:p>
          <a:p>
            <a:pPr marL="12700">
              <a:lnSpc>
                <a:spcPts val="800"/>
              </a:lnSpc>
              <a:spcBef>
                <a:spcPts val="200"/>
              </a:spcBef>
            </a:pPr>
            <a:endParaRPr sz="1600" dirty="0">
              <a:latin typeface="Arial"/>
              <a:cs typeface="Arial"/>
            </a:endParaRPr>
          </a:p>
          <a:p>
            <a:pPr marL="228600" indent="-215900">
              <a:buClr>
                <a:schemeClr val="tx1"/>
              </a:buClr>
              <a:buSzPct val="83333"/>
              <a:buFont typeface="Calibri"/>
              <a:buChar char="▪"/>
              <a:tabLst>
                <a:tab pos="227965" algn="l"/>
                <a:tab pos="228600" algn="l"/>
              </a:tabLst>
            </a:pPr>
            <a:r>
              <a:rPr sz="1400" dirty="0">
                <a:latin typeface="Arial"/>
                <a:cs typeface="Arial"/>
              </a:rPr>
              <a:t>Develop</a:t>
            </a:r>
            <a:r>
              <a:rPr sz="1400" spc="-45"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with</a:t>
            </a:r>
            <a:r>
              <a:rPr sz="1400" spc="-30" dirty="0">
                <a:latin typeface="Arial"/>
                <a:cs typeface="Arial"/>
              </a:rPr>
              <a:t> </a:t>
            </a:r>
            <a:r>
              <a:rPr sz="1400" dirty="0">
                <a:latin typeface="Arial"/>
                <a:cs typeface="Arial"/>
              </a:rPr>
              <a:t>leading</a:t>
            </a:r>
            <a:r>
              <a:rPr sz="1400" spc="-30" dirty="0">
                <a:latin typeface="Arial"/>
                <a:cs typeface="Arial"/>
              </a:rPr>
              <a:t> </a:t>
            </a:r>
            <a:r>
              <a:rPr sz="1400" dirty="0">
                <a:latin typeface="Arial"/>
                <a:cs typeface="Arial"/>
              </a:rPr>
              <a:t>Universities</a:t>
            </a:r>
            <a:r>
              <a:rPr sz="1400" spc="-25" dirty="0">
                <a:latin typeface="Arial"/>
                <a:cs typeface="Arial"/>
              </a:rPr>
              <a:t> </a:t>
            </a:r>
            <a:r>
              <a:rPr sz="1400" spc="-10" dirty="0">
                <a:latin typeface="Arial"/>
                <a:cs typeface="Arial"/>
              </a:rPr>
              <a:t>Globally</a:t>
            </a:r>
            <a:endParaRPr sz="1400" dirty="0">
              <a:latin typeface="Arial"/>
              <a:cs typeface="Arial"/>
            </a:endParaRPr>
          </a:p>
          <a:p>
            <a:pPr marL="342900" lvl="1" indent="-171450">
              <a:buClr>
                <a:schemeClr val="tx1"/>
              </a:buClr>
              <a:buSzPct val="64285"/>
              <a:buFont typeface="Calibri"/>
              <a:buChar char="▪"/>
              <a:tabLst>
                <a:tab pos="342265" algn="l"/>
                <a:tab pos="342900" algn="l"/>
              </a:tabLst>
            </a:pPr>
            <a:r>
              <a:rPr sz="1400" dirty="0">
                <a:latin typeface="Arial"/>
                <a:cs typeface="Arial"/>
              </a:rPr>
              <a:t>Support</a:t>
            </a:r>
            <a:r>
              <a:rPr sz="1400" spc="-20" dirty="0">
                <a:latin typeface="Arial"/>
                <a:cs typeface="Arial"/>
              </a:rPr>
              <a:t> </a:t>
            </a:r>
            <a:r>
              <a:rPr sz="1400" dirty="0">
                <a:latin typeface="Arial"/>
                <a:cs typeface="Arial"/>
              </a:rPr>
              <a:t>Sr.</a:t>
            </a:r>
            <a:r>
              <a:rPr sz="1400" spc="-20" dirty="0">
                <a:latin typeface="Arial"/>
                <a:cs typeface="Arial"/>
              </a:rPr>
              <a:t> </a:t>
            </a:r>
            <a:r>
              <a:rPr sz="1400" dirty="0">
                <a:latin typeface="Arial"/>
                <a:cs typeface="Arial"/>
              </a:rPr>
              <a:t>Design</a:t>
            </a:r>
            <a:r>
              <a:rPr sz="1400" spc="-20" dirty="0">
                <a:latin typeface="Arial"/>
                <a:cs typeface="Arial"/>
              </a:rPr>
              <a:t> </a:t>
            </a:r>
            <a:r>
              <a:rPr sz="1400" dirty="0">
                <a:latin typeface="Arial"/>
                <a:cs typeface="Arial"/>
              </a:rPr>
              <a:t>projects</a:t>
            </a:r>
            <a:r>
              <a:rPr sz="1400" spc="-20" dirty="0">
                <a:latin typeface="Arial"/>
                <a:cs typeface="Arial"/>
              </a:rPr>
              <a:t> </a:t>
            </a:r>
            <a:r>
              <a:rPr sz="1400" dirty="0">
                <a:latin typeface="Arial"/>
                <a:cs typeface="Arial"/>
              </a:rPr>
              <a:t>at</a:t>
            </a:r>
            <a:r>
              <a:rPr sz="1400" spc="-15" dirty="0">
                <a:latin typeface="Arial"/>
                <a:cs typeface="Arial"/>
              </a:rPr>
              <a:t> </a:t>
            </a:r>
            <a:r>
              <a:rPr sz="1400" spc="-10" dirty="0">
                <a:latin typeface="Arial"/>
                <a:cs typeface="Arial"/>
              </a:rPr>
              <a:t>campuses</a:t>
            </a:r>
            <a:endParaRPr sz="1400" dirty="0">
              <a:latin typeface="Arial"/>
              <a:cs typeface="Arial"/>
            </a:endParaRPr>
          </a:p>
          <a:p>
            <a:pPr marL="342900" lvl="1" indent="-171450">
              <a:buClr>
                <a:schemeClr val="tx1"/>
              </a:buClr>
              <a:buSzPct val="64285"/>
              <a:buFont typeface="Calibri"/>
              <a:buChar char="▪"/>
              <a:tabLst>
                <a:tab pos="342265" algn="l"/>
                <a:tab pos="342900" algn="l"/>
              </a:tabLst>
            </a:pPr>
            <a:r>
              <a:rPr sz="1400" dirty="0">
                <a:latin typeface="Arial"/>
                <a:cs typeface="Arial"/>
              </a:rPr>
              <a:t>Sponsor</a:t>
            </a:r>
            <a:r>
              <a:rPr sz="1400" spc="-45" dirty="0">
                <a:latin typeface="Arial"/>
                <a:cs typeface="Arial"/>
              </a:rPr>
              <a:t> </a:t>
            </a:r>
            <a:r>
              <a:rPr sz="1400" dirty="0">
                <a:latin typeface="Arial"/>
                <a:cs typeface="Arial"/>
              </a:rPr>
              <a:t>Graduate</a:t>
            </a:r>
            <a:r>
              <a:rPr sz="1400" spc="-30" dirty="0">
                <a:latin typeface="Arial"/>
                <a:cs typeface="Arial"/>
              </a:rPr>
              <a:t> </a:t>
            </a:r>
            <a:r>
              <a:rPr sz="1400" dirty="0">
                <a:latin typeface="Arial"/>
                <a:cs typeface="Arial"/>
              </a:rPr>
              <a:t>Research</a:t>
            </a:r>
            <a:r>
              <a:rPr sz="1400" spc="-25" dirty="0">
                <a:latin typeface="Arial"/>
                <a:cs typeface="Arial"/>
              </a:rPr>
              <a:t> </a:t>
            </a:r>
            <a:r>
              <a:rPr sz="1400" dirty="0">
                <a:latin typeface="Arial"/>
                <a:cs typeface="Arial"/>
              </a:rPr>
              <a:t>Student</a:t>
            </a:r>
            <a:r>
              <a:rPr sz="1400" spc="-30" dirty="0">
                <a:latin typeface="Arial"/>
                <a:cs typeface="Arial"/>
              </a:rPr>
              <a:t> </a:t>
            </a:r>
            <a:r>
              <a:rPr sz="1400" dirty="0">
                <a:latin typeface="Arial"/>
                <a:cs typeface="Arial"/>
              </a:rPr>
              <a:t>where</a:t>
            </a:r>
            <a:r>
              <a:rPr sz="1400" spc="-25" dirty="0">
                <a:latin typeface="Arial"/>
                <a:cs typeface="Arial"/>
              </a:rPr>
              <a:t> </a:t>
            </a:r>
            <a:r>
              <a:rPr sz="1400" spc="-10" dirty="0">
                <a:latin typeface="Arial"/>
                <a:cs typeface="Arial"/>
              </a:rPr>
              <a:t>appropriate</a:t>
            </a:r>
            <a:endParaRPr sz="1400" dirty="0">
              <a:latin typeface="Arial"/>
              <a:cs typeface="Arial"/>
            </a:endParaRPr>
          </a:p>
          <a:p>
            <a:pPr marL="342900" lvl="1" indent="-171450">
              <a:buClr>
                <a:schemeClr val="tx1"/>
              </a:buClr>
              <a:buSzPct val="64285"/>
              <a:buFont typeface="Calibri"/>
              <a:buChar char="▪"/>
              <a:tabLst>
                <a:tab pos="342265" algn="l"/>
                <a:tab pos="342900" algn="l"/>
              </a:tabLst>
            </a:pPr>
            <a:r>
              <a:rPr sz="1400" dirty="0">
                <a:latin typeface="Arial"/>
                <a:cs typeface="Arial"/>
              </a:rPr>
              <a:t>Scholarships,</a:t>
            </a:r>
            <a:r>
              <a:rPr sz="1400" spc="-40" dirty="0">
                <a:latin typeface="Arial"/>
                <a:cs typeface="Arial"/>
              </a:rPr>
              <a:t> </a:t>
            </a:r>
            <a:r>
              <a:rPr sz="1400" dirty="0">
                <a:latin typeface="Arial"/>
                <a:cs typeface="Arial"/>
              </a:rPr>
              <a:t>Internships</a:t>
            </a:r>
            <a:r>
              <a:rPr sz="1400" spc="-30" dirty="0">
                <a:latin typeface="Arial"/>
                <a:cs typeface="Arial"/>
              </a:rPr>
              <a:t> </a:t>
            </a:r>
            <a:r>
              <a:rPr sz="1400" dirty="0">
                <a:latin typeface="Arial"/>
                <a:cs typeface="Arial"/>
              </a:rPr>
              <a:t>to</a:t>
            </a:r>
            <a:r>
              <a:rPr sz="1400" spc="-30" dirty="0">
                <a:latin typeface="Arial"/>
                <a:cs typeface="Arial"/>
              </a:rPr>
              <a:t> </a:t>
            </a:r>
            <a:r>
              <a:rPr sz="1400" dirty="0">
                <a:latin typeface="Arial"/>
                <a:cs typeface="Arial"/>
              </a:rPr>
              <a:t>attract</a:t>
            </a:r>
            <a:r>
              <a:rPr sz="1400" spc="-30" dirty="0">
                <a:latin typeface="Arial"/>
                <a:cs typeface="Arial"/>
              </a:rPr>
              <a:t> </a:t>
            </a:r>
            <a:r>
              <a:rPr sz="1400" dirty="0">
                <a:latin typeface="Arial"/>
                <a:cs typeface="Arial"/>
              </a:rPr>
              <a:t>future</a:t>
            </a:r>
            <a:r>
              <a:rPr sz="1400" spc="-30" dirty="0">
                <a:latin typeface="Arial"/>
                <a:cs typeface="Arial"/>
              </a:rPr>
              <a:t> </a:t>
            </a:r>
            <a:r>
              <a:rPr sz="1400" spc="-10" dirty="0">
                <a:latin typeface="Arial"/>
                <a:cs typeface="Arial"/>
              </a:rPr>
              <a:t>talent</a:t>
            </a:r>
            <a:endParaRPr sz="1400" dirty="0">
              <a:latin typeface="Arial"/>
              <a:cs typeface="Arial"/>
            </a:endParaRPr>
          </a:p>
          <a:p>
            <a:pPr marL="228600" indent="-215900">
              <a:buClr>
                <a:schemeClr val="tx1"/>
              </a:buClr>
              <a:buSzPct val="83333"/>
              <a:buFont typeface="Calibri"/>
              <a:buChar char="▪"/>
              <a:tabLst>
                <a:tab pos="227965" algn="l"/>
                <a:tab pos="228600" algn="l"/>
              </a:tabLst>
            </a:pPr>
            <a:r>
              <a:rPr sz="1400" dirty="0">
                <a:latin typeface="Arial"/>
                <a:cs typeface="Arial"/>
              </a:rPr>
              <a:t>Engage</a:t>
            </a:r>
            <a:r>
              <a:rPr sz="1400" spc="-30" dirty="0">
                <a:latin typeface="Arial"/>
                <a:cs typeface="Arial"/>
              </a:rPr>
              <a:t> </a:t>
            </a:r>
            <a:r>
              <a:rPr sz="1400" dirty="0">
                <a:latin typeface="Arial"/>
                <a:cs typeface="Arial"/>
              </a:rPr>
              <a:t>with</a:t>
            </a:r>
            <a:r>
              <a:rPr sz="1400" spc="-15" dirty="0">
                <a:latin typeface="Arial"/>
                <a:cs typeface="Arial"/>
              </a:rPr>
              <a:t> </a:t>
            </a:r>
            <a:r>
              <a:rPr sz="1400" dirty="0">
                <a:latin typeface="Arial"/>
                <a:cs typeface="Arial"/>
              </a:rPr>
              <a:t>Govt.</a:t>
            </a:r>
            <a:r>
              <a:rPr sz="1400" spc="-5" dirty="0">
                <a:latin typeface="Arial"/>
                <a:cs typeface="Arial"/>
              </a:rPr>
              <a:t> </a:t>
            </a:r>
            <a:r>
              <a:rPr sz="1400" dirty="0">
                <a:latin typeface="Arial"/>
                <a:cs typeface="Arial"/>
              </a:rPr>
              <a:t>Agencies</a:t>
            </a:r>
            <a:r>
              <a:rPr sz="1400" spc="-10" dirty="0">
                <a:latin typeface="Arial"/>
                <a:cs typeface="Arial"/>
              </a:rPr>
              <a:t> </a:t>
            </a:r>
            <a:r>
              <a:rPr sz="1400" dirty="0">
                <a:latin typeface="Arial"/>
                <a:cs typeface="Arial"/>
              </a:rPr>
              <a:t>(e.g.</a:t>
            </a:r>
            <a:r>
              <a:rPr sz="1400" spc="-10" dirty="0">
                <a:latin typeface="Arial"/>
                <a:cs typeface="Arial"/>
              </a:rPr>
              <a:t> USDA-</a:t>
            </a:r>
            <a:r>
              <a:rPr sz="1400" dirty="0">
                <a:latin typeface="Arial"/>
                <a:cs typeface="Arial"/>
              </a:rPr>
              <a:t>ARS,</a:t>
            </a:r>
            <a:r>
              <a:rPr sz="1400" spc="-15" dirty="0">
                <a:latin typeface="Arial"/>
                <a:cs typeface="Arial"/>
              </a:rPr>
              <a:t> </a:t>
            </a:r>
            <a:r>
              <a:rPr sz="1400" dirty="0">
                <a:latin typeface="Arial"/>
                <a:cs typeface="Arial"/>
              </a:rPr>
              <a:t>DOE,</a:t>
            </a:r>
            <a:r>
              <a:rPr sz="1400" spc="-10" dirty="0">
                <a:latin typeface="Arial"/>
                <a:cs typeface="Arial"/>
              </a:rPr>
              <a:t> </a:t>
            </a:r>
            <a:r>
              <a:rPr sz="1400" dirty="0">
                <a:latin typeface="Arial"/>
                <a:cs typeface="Arial"/>
              </a:rPr>
              <a:t>TEKES,</a:t>
            </a:r>
            <a:r>
              <a:rPr sz="1400" spc="-15" dirty="0">
                <a:latin typeface="Arial"/>
                <a:cs typeface="Arial"/>
              </a:rPr>
              <a:t> </a:t>
            </a:r>
            <a:r>
              <a:rPr sz="1400" dirty="0">
                <a:latin typeface="Arial"/>
                <a:cs typeface="Arial"/>
              </a:rPr>
              <a:t>EU</a:t>
            </a:r>
            <a:r>
              <a:rPr sz="1400" spc="-5" dirty="0">
                <a:latin typeface="Arial"/>
                <a:cs typeface="Arial"/>
              </a:rPr>
              <a:t> </a:t>
            </a:r>
            <a:r>
              <a:rPr sz="1400" spc="-10" dirty="0">
                <a:latin typeface="Arial"/>
                <a:cs typeface="Arial"/>
              </a:rPr>
              <a:t>Agencies)</a:t>
            </a:r>
            <a:endParaRPr sz="1400" dirty="0">
              <a:latin typeface="Arial"/>
              <a:cs typeface="Arial"/>
            </a:endParaRPr>
          </a:p>
          <a:p>
            <a:pPr marL="228600" indent="-215900">
              <a:buClr>
                <a:schemeClr val="tx1"/>
              </a:buClr>
              <a:buSzPct val="83333"/>
              <a:buFont typeface="Calibri"/>
              <a:buChar char="▪"/>
              <a:tabLst>
                <a:tab pos="227965" algn="l"/>
                <a:tab pos="228600" algn="l"/>
              </a:tabLst>
            </a:pPr>
            <a:r>
              <a:rPr sz="1400" dirty="0">
                <a:latin typeface="Arial"/>
                <a:cs typeface="Arial"/>
              </a:rPr>
              <a:t>Partner</a:t>
            </a:r>
            <a:r>
              <a:rPr sz="1400" spc="-30" dirty="0">
                <a:latin typeface="Arial"/>
                <a:cs typeface="Arial"/>
              </a:rPr>
              <a:t> </a:t>
            </a:r>
            <a:r>
              <a:rPr sz="1400" dirty="0">
                <a:latin typeface="Arial"/>
                <a:cs typeface="Arial"/>
              </a:rPr>
              <a:t>with</a:t>
            </a:r>
            <a:r>
              <a:rPr sz="1400" spc="-20" dirty="0">
                <a:latin typeface="Arial"/>
                <a:cs typeface="Arial"/>
              </a:rPr>
              <a:t> </a:t>
            </a:r>
            <a:r>
              <a:rPr sz="1400" dirty="0">
                <a:latin typeface="Arial"/>
                <a:cs typeface="Arial"/>
              </a:rPr>
              <a:t>advanced</a:t>
            </a:r>
            <a:r>
              <a:rPr sz="1400" spc="-20" dirty="0">
                <a:latin typeface="Arial"/>
                <a:cs typeface="Arial"/>
              </a:rPr>
              <a:t> </a:t>
            </a:r>
            <a:r>
              <a:rPr sz="1400" dirty="0">
                <a:latin typeface="Arial"/>
                <a:cs typeface="Arial"/>
              </a:rPr>
              <a:t>suppliers</a:t>
            </a:r>
            <a:r>
              <a:rPr sz="1400" spc="-15" dirty="0">
                <a:latin typeface="Arial"/>
                <a:cs typeface="Arial"/>
              </a:rPr>
              <a:t> </a:t>
            </a:r>
            <a:r>
              <a:rPr sz="1400" dirty="0">
                <a:latin typeface="Arial"/>
                <a:cs typeface="Arial"/>
              </a:rPr>
              <a:t>to</a:t>
            </a:r>
            <a:r>
              <a:rPr sz="1400" spc="-25" dirty="0">
                <a:latin typeface="Arial"/>
                <a:cs typeface="Arial"/>
              </a:rPr>
              <a:t> </a:t>
            </a:r>
            <a:r>
              <a:rPr sz="1400" dirty="0">
                <a:latin typeface="Arial"/>
                <a:cs typeface="Arial"/>
              </a:rPr>
              <a:t>develop</a:t>
            </a:r>
            <a:r>
              <a:rPr sz="1400" spc="-20" dirty="0">
                <a:latin typeface="Arial"/>
                <a:cs typeface="Arial"/>
              </a:rPr>
              <a:t> </a:t>
            </a:r>
            <a:r>
              <a:rPr sz="1400" dirty="0">
                <a:latin typeface="Arial"/>
                <a:cs typeface="Arial"/>
              </a:rPr>
              <a:t>or</a:t>
            </a:r>
            <a:r>
              <a:rPr sz="1400" spc="-15" dirty="0">
                <a:latin typeface="Arial"/>
                <a:cs typeface="Arial"/>
              </a:rPr>
              <a:t> </a:t>
            </a:r>
            <a:r>
              <a:rPr sz="1400" dirty="0">
                <a:latin typeface="Arial"/>
                <a:cs typeface="Arial"/>
              </a:rPr>
              <a:t>use</a:t>
            </a:r>
            <a:r>
              <a:rPr sz="1400" spc="-20" dirty="0">
                <a:latin typeface="Arial"/>
                <a:cs typeface="Arial"/>
              </a:rPr>
              <a:t> </a:t>
            </a:r>
            <a:r>
              <a:rPr sz="1400" dirty="0">
                <a:latin typeface="Arial"/>
                <a:cs typeface="Arial"/>
              </a:rPr>
              <a:t>patented</a:t>
            </a:r>
            <a:r>
              <a:rPr sz="1400" spc="-20" dirty="0">
                <a:latin typeface="Arial"/>
                <a:cs typeface="Arial"/>
              </a:rPr>
              <a:t> </a:t>
            </a:r>
            <a:r>
              <a:rPr sz="1400" spc="-10" dirty="0">
                <a:latin typeface="Arial"/>
                <a:cs typeface="Arial"/>
              </a:rPr>
              <a:t>technology</a:t>
            </a:r>
            <a:endParaRPr sz="1400" dirty="0">
              <a:latin typeface="Arial"/>
              <a:cs typeface="Arial"/>
            </a:endParaRPr>
          </a:p>
          <a:p>
            <a:pPr>
              <a:lnSpc>
                <a:spcPct val="100000"/>
              </a:lnSpc>
              <a:spcBef>
                <a:spcPts val="35"/>
              </a:spcBef>
              <a:buFont typeface="Calibri"/>
              <a:buChar char="▪"/>
            </a:pPr>
            <a:endParaRPr sz="1400" dirty="0">
              <a:latin typeface="Arial"/>
              <a:cs typeface="Arial"/>
            </a:endParaRPr>
          </a:p>
          <a:p>
            <a:pPr marL="12700">
              <a:lnSpc>
                <a:spcPts val="1540"/>
              </a:lnSpc>
              <a:spcBef>
                <a:spcPts val="5"/>
              </a:spcBef>
            </a:pPr>
            <a:r>
              <a:rPr sz="1600" dirty="0">
                <a:latin typeface="Arial"/>
                <a:cs typeface="Arial"/>
              </a:rPr>
              <a:t>Participation</a:t>
            </a:r>
            <a:r>
              <a:rPr sz="1600" spc="-35" dirty="0">
                <a:latin typeface="Arial"/>
                <a:cs typeface="Arial"/>
              </a:rPr>
              <a:t> </a:t>
            </a:r>
            <a:r>
              <a:rPr sz="1600" dirty="0">
                <a:latin typeface="Arial"/>
                <a:cs typeface="Arial"/>
              </a:rPr>
              <a:t>in</a:t>
            </a:r>
            <a:r>
              <a:rPr sz="1600" spc="-25" dirty="0">
                <a:latin typeface="Arial"/>
                <a:cs typeface="Arial"/>
              </a:rPr>
              <a:t> </a:t>
            </a:r>
            <a:r>
              <a:rPr sz="1600" dirty="0">
                <a:latin typeface="Arial"/>
                <a:cs typeface="Arial"/>
              </a:rPr>
              <a:t>Producer</a:t>
            </a:r>
            <a:r>
              <a:rPr sz="1600" spc="-30" dirty="0">
                <a:latin typeface="Arial"/>
                <a:cs typeface="Arial"/>
              </a:rPr>
              <a:t> </a:t>
            </a:r>
            <a:r>
              <a:rPr sz="1600" dirty="0">
                <a:latin typeface="Arial"/>
                <a:cs typeface="Arial"/>
              </a:rPr>
              <a:t>Groups</a:t>
            </a:r>
            <a:r>
              <a:rPr sz="1600" spc="-25" dirty="0">
                <a:latin typeface="Arial"/>
                <a:cs typeface="Arial"/>
              </a:rPr>
              <a:t> </a:t>
            </a:r>
            <a:r>
              <a:rPr sz="1600" dirty="0">
                <a:latin typeface="Arial"/>
                <a:cs typeface="Arial"/>
              </a:rPr>
              <a:t>and</a:t>
            </a:r>
            <a:r>
              <a:rPr sz="1600" spc="-25" dirty="0">
                <a:latin typeface="Arial"/>
                <a:cs typeface="Arial"/>
              </a:rPr>
              <a:t> </a:t>
            </a:r>
            <a:r>
              <a:rPr sz="1600" dirty="0">
                <a:latin typeface="Arial"/>
                <a:cs typeface="Arial"/>
              </a:rPr>
              <a:t>Research</a:t>
            </a:r>
            <a:r>
              <a:rPr sz="1600" spc="-25" dirty="0">
                <a:latin typeface="Arial"/>
                <a:cs typeface="Arial"/>
              </a:rPr>
              <a:t> </a:t>
            </a:r>
            <a:r>
              <a:rPr sz="1600" b="1" spc="-10" dirty="0">
                <a:latin typeface="Arial"/>
                <a:cs typeface="Arial"/>
              </a:rPr>
              <a:t>Consortia</a:t>
            </a:r>
            <a:endParaRPr lang="en-US" sz="1600" b="1" spc="-10" dirty="0">
              <a:latin typeface="Arial"/>
              <a:cs typeface="Arial"/>
            </a:endParaRPr>
          </a:p>
          <a:p>
            <a:pPr marL="12700">
              <a:lnSpc>
                <a:spcPts val="800"/>
              </a:lnSpc>
              <a:spcBef>
                <a:spcPts val="200"/>
              </a:spcBef>
            </a:pPr>
            <a:endParaRPr sz="1600" dirty="0">
              <a:latin typeface="Arial"/>
              <a:cs typeface="Arial"/>
            </a:endParaRPr>
          </a:p>
          <a:p>
            <a:pPr marL="228600" indent="-215900">
              <a:buSzPct val="83333"/>
              <a:buFont typeface="Calibri"/>
              <a:buChar char="▪"/>
              <a:tabLst>
                <a:tab pos="227965" algn="l"/>
                <a:tab pos="228600" algn="l"/>
              </a:tabLst>
            </a:pPr>
            <a:r>
              <a:rPr sz="1400" dirty="0">
                <a:latin typeface="Arial"/>
                <a:cs typeface="Arial"/>
              </a:rPr>
              <a:t>Form</a:t>
            </a:r>
            <a:r>
              <a:rPr sz="1400" spc="-30" dirty="0">
                <a:latin typeface="Arial"/>
                <a:cs typeface="Arial"/>
              </a:rPr>
              <a:t> </a:t>
            </a:r>
            <a:r>
              <a:rPr sz="1400" dirty="0">
                <a:latin typeface="Arial"/>
                <a:cs typeface="Arial"/>
              </a:rPr>
              <a:t>closer</a:t>
            </a:r>
            <a:r>
              <a:rPr sz="1400" spc="-20" dirty="0">
                <a:latin typeface="Arial"/>
                <a:cs typeface="Arial"/>
              </a:rPr>
              <a:t> </a:t>
            </a:r>
            <a:r>
              <a:rPr sz="1400" dirty="0">
                <a:latin typeface="Arial"/>
                <a:cs typeface="Arial"/>
              </a:rPr>
              <a:t>relationships</a:t>
            </a:r>
            <a:r>
              <a:rPr sz="1400" spc="-15" dirty="0">
                <a:latin typeface="Arial"/>
                <a:cs typeface="Arial"/>
              </a:rPr>
              <a:t> </a:t>
            </a:r>
            <a:r>
              <a:rPr sz="1400" dirty="0">
                <a:latin typeface="Arial"/>
                <a:cs typeface="Arial"/>
              </a:rPr>
              <a:t>with</a:t>
            </a:r>
            <a:r>
              <a:rPr sz="1400" spc="-20" dirty="0">
                <a:latin typeface="Arial"/>
                <a:cs typeface="Arial"/>
              </a:rPr>
              <a:t> </a:t>
            </a:r>
            <a:r>
              <a:rPr sz="1400" dirty="0">
                <a:latin typeface="Arial"/>
                <a:cs typeface="Arial"/>
              </a:rPr>
              <a:t>seed,</a:t>
            </a:r>
            <a:r>
              <a:rPr sz="1400" spc="-15" dirty="0">
                <a:latin typeface="Arial"/>
                <a:cs typeface="Arial"/>
              </a:rPr>
              <a:t> </a:t>
            </a:r>
            <a:r>
              <a:rPr sz="1400" dirty="0">
                <a:latin typeface="Arial"/>
                <a:cs typeface="Arial"/>
              </a:rPr>
              <a:t>chemicals</a:t>
            </a:r>
            <a:r>
              <a:rPr sz="1400" spc="-20" dirty="0">
                <a:latin typeface="Arial"/>
                <a:cs typeface="Arial"/>
              </a:rPr>
              <a:t> </a:t>
            </a:r>
            <a:r>
              <a:rPr sz="1400" dirty="0">
                <a:latin typeface="Arial"/>
                <a:cs typeface="Arial"/>
              </a:rPr>
              <a:t>and</a:t>
            </a:r>
            <a:r>
              <a:rPr sz="1400" spc="-20" dirty="0">
                <a:latin typeface="Arial"/>
                <a:cs typeface="Arial"/>
              </a:rPr>
              <a:t> </a:t>
            </a:r>
            <a:r>
              <a:rPr sz="1400" dirty="0">
                <a:latin typeface="Arial"/>
                <a:cs typeface="Arial"/>
              </a:rPr>
              <a:t>water</a:t>
            </a:r>
            <a:r>
              <a:rPr sz="1400" spc="-15" dirty="0">
                <a:latin typeface="Arial"/>
                <a:cs typeface="Arial"/>
              </a:rPr>
              <a:t> </a:t>
            </a:r>
            <a:r>
              <a:rPr sz="1400" spc="-10" dirty="0">
                <a:latin typeface="Arial"/>
                <a:cs typeface="Arial"/>
              </a:rPr>
              <a:t>companies</a:t>
            </a:r>
            <a:endParaRPr sz="1400" dirty="0">
              <a:latin typeface="Arial"/>
              <a:cs typeface="Arial"/>
            </a:endParaRPr>
          </a:p>
          <a:p>
            <a:pPr marL="228600" indent="-215900">
              <a:buSzPct val="83333"/>
              <a:buFont typeface="Calibri"/>
              <a:buChar char="▪"/>
              <a:tabLst>
                <a:tab pos="227965" algn="l"/>
                <a:tab pos="228600" algn="l"/>
              </a:tabLst>
            </a:pPr>
            <a:r>
              <a:rPr sz="1400" dirty="0">
                <a:latin typeface="Arial"/>
                <a:cs typeface="Arial"/>
              </a:rPr>
              <a:t>Influence</a:t>
            </a:r>
            <a:r>
              <a:rPr sz="1400" spc="-35" dirty="0">
                <a:latin typeface="Arial"/>
                <a:cs typeface="Arial"/>
              </a:rPr>
              <a:t> </a:t>
            </a:r>
            <a:r>
              <a:rPr sz="1400" dirty="0">
                <a:latin typeface="Arial"/>
                <a:cs typeface="Arial"/>
              </a:rPr>
              <a:t>policy</a:t>
            </a:r>
            <a:r>
              <a:rPr sz="1400" spc="-15" dirty="0">
                <a:latin typeface="Arial"/>
                <a:cs typeface="Arial"/>
              </a:rPr>
              <a:t> </a:t>
            </a:r>
            <a:r>
              <a:rPr sz="1400" dirty="0">
                <a:latin typeface="Arial"/>
                <a:cs typeface="Arial"/>
              </a:rPr>
              <a:t>when</a:t>
            </a:r>
            <a:r>
              <a:rPr sz="1400" spc="-20" dirty="0">
                <a:latin typeface="Arial"/>
                <a:cs typeface="Arial"/>
              </a:rPr>
              <a:t> </a:t>
            </a:r>
            <a:r>
              <a:rPr sz="1400" dirty="0">
                <a:latin typeface="Arial"/>
                <a:cs typeface="Arial"/>
              </a:rPr>
              <a:t>we</a:t>
            </a:r>
            <a:r>
              <a:rPr sz="1400" spc="-20" dirty="0">
                <a:latin typeface="Arial"/>
                <a:cs typeface="Arial"/>
              </a:rPr>
              <a:t> </a:t>
            </a:r>
            <a:r>
              <a:rPr sz="1400" dirty="0">
                <a:latin typeface="Arial"/>
                <a:cs typeface="Arial"/>
              </a:rPr>
              <a:t>can</a:t>
            </a:r>
            <a:r>
              <a:rPr sz="1400" spc="-25" dirty="0">
                <a:latin typeface="Arial"/>
                <a:cs typeface="Arial"/>
              </a:rPr>
              <a:t> </a:t>
            </a:r>
            <a:r>
              <a:rPr sz="1400" dirty="0">
                <a:latin typeface="Arial"/>
                <a:cs typeface="Arial"/>
              </a:rPr>
              <a:t>on</a:t>
            </a:r>
            <a:r>
              <a:rPr sz="1400" spc="-20" dirty="0">
                <a:latin typeface="Arial"/>
                <a:cs typeface="Arial"/>
              </a:rPr>
              <a:t> </a:t>
            </a:r>
            <a:r>
              <a:rPr sz="1400" dirty="0">
                <a:latin typeface="Arial"/>
                <a:cs typeface="Arial"/>
              </a:rPr>
              <a:t>standards</a:t>
            </a:r>
            <a:r>
              <a:rPr sz="1400" spc="-15" dirty="0">
                <a:latin typeface="Arial"/>
                <a:cs typeface="Arial"/>
              </a:rPr>
              <a:t> </a:t>
            </a:r>
            <a:r>
              <a:rPr sz="1400" dirty="0">
                <a:latin typeface="Arial"/>
                <a:cs typeface="Arial"/>
              </a:rPr>
              <a:t>and</a:t>
            </a:r>
            <a:r>
              <a:rPr sz="1400" spc="-20" dirty="0">
                <a:latin typeface="Arial"/>
                <a:cs typeface="Arial"/>
              </a:rPr>
              <a:t> </a:t>
            </a:r>
            <a:r>
              <a:rPr sz="1400" dirty="0">
                <a:latin typeface="Arial"/>
                <a:cs typeface="Arial"/>
              </a:rPr>
              <a:t>regulation</a:t>
            </a:r>
            <a:r>
              <a:rPr sz="1400" spc="-20" dirty="0">
                <a:latin typeface="Arial"/>
                <a:cs typeface="Arial"/>
              </a:rPr>
              <a:t> </a:t>
            </a:r>
            <a:r>
              <a:rPr sz="1400" spc="-10" dirty="0">
                <a:latin typeface="Arial"/>
                <a:cs typeface="Arial"/>
              </a:rPr>
              <a:t>matters</a:t>
            </a:r>
            <a:endParaRPr sz="1400" dirty="0">
              <a:latin typeface="Arial"/>
              <a:cs typeface="Arial"/>
            </a:endParaRPr>
          </a:p>
        </p:txBody>
      </p:sp>
      <p:sp>
        <p:nvSpPr>
          <p:cNvPr id="6" name="object 6"/>
          <p:cNvSpPr txBox="1"/>
          <p:nvPr/>
        </p:nvSpPr>
        <p:spPr>
          <a:xfrm>
            <a:off x="2901950" y="4805172"/>
            <a:ext cx="2149475" cy="147320"/>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 2022</a:t>
            </a:r>
            <a:r>
              <a:rPr sz="800" spc="10" dirty="0">
                <a:latin typeface="Arial"/>
                <a:cs typeface="Arial"/>
              </a:rPr>
              <a:t> </a:t>
            </a:r>
            <a:r>
              <a:rPr sz="800" dirty="0">
                <a:latin typeface="Arial"/>
                <a:cs typeface="Arial"/>
              </a:rPr>
              <a:t>AGCO</a:t>
            </a:r>
            <a:r>
              <a:rPr sz="800" spc="5" dirty="0">
                <a:latin typeface="Arial"/>
                <a:cs typeface="Arial"/>
              </a:rPr>
              <a:t> </a:t>
            </a:r>
            <a:r>
              <a:rPr sz="800" dirty="0">
                <a:latin typeface="Arial"/>
                <a:cs typeface="Arial"/>
              </a:rPr>
              <a:t>Corporation.</a:t>
            </a:r>
            <a:r>
              <a:rPr sz="800" spc="10" dirty="0">
                <a:latin typeface="Arial"/>
                <a:cs typeface="Arial"/>
              </a:rPr>
              <a:t> </a:t>
            </a:r>
            <a:r>
              <a:rPr sz="800" dirty="0">
                <a:latin typeface="Arial"/>
                <a:cs typeface="Arial"/>
              </a:rPr>
              <a:t>All rights</a:t>
            </a:r>
            <a:r>
              <a:rPr sz="800" spc="5" dirty="0">
                <a:latin typeface="Arial"/>
                <a:cs typeface="Arial"/>
              </a:rPr>
              <a:t> </a:t>
            </a:r>
            <a:r>
              <a:rPr sz="800" spc="-10" dirty="0">
                <a:latin typeface="Arial"/>
                <a:cs typeface="Arial"/>
              </a:rPr>
              <a:t>reserved.</a:t>
            </a:r>
            <a:endParaRPr sz="800">
              <a:latin typeface="Arial"/>
              <a:cs typeface="Arial"/>
            </a:endParaRPr>
          </a:p>
        </p:txBody>
      </p:sp>
      <p:sp>
        <p:nvSpPr>
          <p:cNvPr id="11" name="Title 10">
            <a:extLst>
              <a:ext uri="{FF2B5EF4-FFF2-40B4-BE49-F238E27FC236}">
                <a16:creationId xmlns:a16="http://schemas.microsoft.com/office/drawing/2014/main" id="{D099A409-E6F9-EF48-AB8E-475690E16AE8}"/>
              </a:ext>
            </a:extLst>
          </p:cNvPr>
          <p:cNvSpPr>
            <a:spLocks noGrp="1"/>
          </p:cNvSpPr>
          <p:nvPr>
            <p:ph type="title"/>
          </p:nvPr>
        </p:nvSpPr>
        <p:spPr/>
        <p:txBody>
          <a:bodyPr/>
          <a:lstStyle/>
          <a:p>
            <a:endParaRPr lang="en-US"/>
          </a:p>
        </p:txBody>
      </p:sp>
      <p:sp>
        <p:nvSpPr>
          <p:cNvPr id="14" name="object 34">
            <a:extLst>
              <a:ext uri="{FF2B5EF4-FFF2-40B4-BE49-F238E27FC236}">
                <a16:creationId xmlns:a16="http://schemas.microsoft.com/office/drawing/2014/main" id="{D5E08C02-1817-474E-97D0-CFE421E284A9}"/>
              </a:ext>
            </a:extLst>
          </p:cNvPr>
          <p:cNvSpPr txBox="1"/>
          <p:nvPr/>
        </p:nvSpPr>
        <p:spPr>
          <a:xfrm>
            <a:off x="346960" y="399864"/>
            <a:ext cx="5645150" cy="199991"/>
          </a:xfrm>
          <a:prstGeom prst="rect">
            <a:avLst/>
          </a:prstGeom>
        </p:spPr>
        <p:txBody>
          <a:bodyPr vert="horz" wrap="square" lIns="0" tIns="12700" rIns="0" bIns="0" rtlCol="0">
            <a:spAutoFit/>
          </a:bodyPr>
          <a:lstStyle/>
          <a:p>
            <a:pPr marL="35560">
              <a:lnSpc>
                <a:spcPts val="1420"/>
              </a:lnSpc>
              <a:spcBef>
                <a:spcPts val="100"/>
              </a:spcBef>
            </a:pPr>
            <a:r>
              <a:rPr lang="en-US" b="1" dirty="0">
                <a:latin typeface="Arial"/>
                <a:cs typeface="Arial"/>
              </a:rPr>
              <a:t>R&amp;D: Front End Innovation</a:t>
            </a:r>
            <a:endParaRPr dirty="0">
              <a:latin typeface="Arial"/>
              <a:cs typeface="Arial"/>
            </a:endParaRPr>
          </a:p>
        </p:txBody>
      </p:sp>
      <p:pic>
        <p:nvPicPr>
          <p:cNvPr id="16" name="Picture 15" descr="A red triangle with a black background&#10;&#10;Description automatically generated with low confidence">
            <a:extLst>
              <a:ext uri="{FF2B5EF4-FFF2-40B4-BE49-F238E27FC236}">
                <a16:creationId xmlns:a16="http://schemas.microsoft.com/office/drawing/2014/main" id="{C6FF449A-EE0D-8541-AAA1-F8E30EEDC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069" y="241918"/>
            <a:ext cx="1307070" cy="488244"/>
          </a:xfrm>
          <a:prstGeom prst="rect">
            <a:avLst/>
          </a:prstGeom>
        </p:spPr>
      </p:pic>
      <p:sp>
        <p:nvSpPr>
          <p:cNvPr id="17" name="object 10">
            <a:extLst>
              <a:ext uri="{FF2B5EF4-FFF2-40B4-BE49-F238E27FC236}">
                <a16:creationId xmlns:a16="http://schemas.microsoft.com/office/drawing/2014/main" id="{2D60E789-0621-314B-ADFC-EA75C9130681}"/>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6</a:t>
            </a:fld>
            <a:endParaRPr spc="-25" dirty="0">
              <a:latin typeface="Stanley Regular" panose="02050506080406020003" pitchFamily="18" charset="77"/>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sp>
        <p:nvSpPr>
          <p:cNvPr id="3" name="object 3"/>
          <p:cNvSpPr txBox="1"/>
          <p:nvPr/>
        </p:nvSpPr>
        <p:spPr>
          <a:xfrm>
            <a:off x="482374" y="940307"/>
            <a:ext cx="8399145" cy="1812162"/>
          </a:xfrm>
          <a:prstGeom prst="rect">
            <a:avLst/>
          </a:prstGeom>
        </p:spPr>
        <p:txBody>
          <a:bodyPr vert="horz" wrap="square" lIns="0" tIns="14604" rIns="0" bIns="0" rtlCol="0">
            <a:spAutoFit/>
          </a:bodyPr>
          <a:lstStyle/>
          <a:p>
            <a:pPr marL="12700" marR="102870">
              <a:lnSpc>
                <a:spcPct val="99000"/>
              </a:lnSpc>
              <a:spcBef>
                <a:spcPts val="114"/>
              </a:spcBef>
            </a:pPr>
            <a:r>
              <a:rPr sz="1300" dirty="0">
                <a:latin typeface="Stanley Regular" panose="02050506080406020003" pitchFamily="18" charset="77"/>
                <a:cs typeface="Palatino Linotype"/>
              </a:rPr>
              <a:t>InnoLead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is the</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world’s</a:t>
            </a:r>
            <a:r>
              <a:rPr sz="1300" dirty="0">
                <a:latin typeface="Stanley Regular" panose="02050506080406020003" pitchFamily="18" charset="77"/>
                <a:cs typeface="Palatino Linotype"/>
              </a:rPr>
              <a:t> largest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network</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 executives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responsible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strategy, </a:t>
            </a:r>
            <a:r>
              <a:rPr sz="1300" spc="-10" dirty="0">
                <a:latin typeface="Stanley Regular" panose="02050506080406020003" pitchFamily="18" charset="77"/>
                <a:cs typeface="Palatino Linotype"/>
              </a:rPr>
              <a:t>R&amp;D,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new</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product development,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innovation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established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organizations.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connect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those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executives</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through </a:t>
            </a:r>
            <a:r>
              <a:rPr sz="1300" dirty="0">
                <a:latin typeface="Stanley Regular" panose="02050506080406020003" pitchFamily="18" charset="77"/>
                <a:cs typeface="Palatino Linotype"/>
              </a:rPr>
              <a:t>online 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in-person events, and </a:t>
            </a:r>
            <a:r>
              <a:rPr sz="1300" spc="-10" dirty="0">
                <a:latin typeface="Stanley Regular" panose="02050506080406020003" pitchFamily="18" charset="77"/>
                <a:cs typeface="Palatino Linotype"/>
              </a:rPr>
              <a:t>we</a:t>
            </a:r>
            <a:r>
              <a:rPr sz="1300" spc="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supply</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information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guidance 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our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website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all focused </a:t>
            </a:r>
            <a:r>
              <a:rPr sz="1300" spc="-25" dirty="0">
                <a:latin typeface="Stanley Regular" panose="02050506080406020003" pitchFamily="18" charset="77"/>
                <a:cs typeface="Palatino Linotype"/>
              </a:rPr>
              <a:t>on </a:t>
            </a:r>
            <a:r>
              <a:rPr sz="1300" dirty="0">
                <a:latin typeface="Stanley Regular" panose="02050506080406020003" pitchFamily="18" charset="77"/>
                <a:cs typeface="Palatino Linotype"/>
              </a:rPr>
              <a:t>helping</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them</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build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competitive</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advantage.</a:t>
            </a:r>
            <a:endParaRPr sz="1300" dirty="0">
              <a:latin typeface="Stanley Regular" panose="02050506080406020003" pitchFamily="18" charset="77"/>
              <a:cs typeface="Palatino Linotype"/>
            </a:endParaRPr>
          </a:p>
          <a:p>
            <a:pPr>
              <a:lnSpc>
                <a:spcPct val="100000"/>
              </a:lnSpc>
              <a:spcBef>
                <a:spcPts val="60"/>
              </a:spcBef>
            </a:pPr>
            <a:endParaRPr sz="1300" dirty="0">
              <a:latin typeface="Stanley Regular" panose="02050506080406020003" pitchFamily="18" charset="77"/>
              <a:cs typeface="Palatino Linotype"/>
            </a:endParaRPr>
          </a:p>
          <a:p>
            <a:pPr marL="12700" marR="5080">
              <a:lnSpc>
                <a:spcPct val="99000"/>
              </a:lnSpc>
            </a:pPr>
            <a:r>
              <a:rPr sz="1300" dirty="0">
                <a:latin typeface="Stanley Regular" panose="02050506080406020003" pitchFamily="18" charset="77"/>
                <a:cs typeface="Palatino Linotype"/>
              </a:rPr>
              <a:t>InnoLead’s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research</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reports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are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written</a:t>
            </a:r>
            <a:r>
              <a:rPr lang="en-US" sz="1300" dirty="0">
                <a:latin typeface="Stanley Regular" panose="02050506080406020003" pitchFamily="18" charset="77"/>
                <a:cs typeface="Palatino Linotype"/>
              </a:rPr>
              <a:t> and compiled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by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InnoLead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staff;</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whenever</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there’s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input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from</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outside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entities, we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make that clea</a:t>
            </a:r>
            <a:r>
              <a:rPr lang="en-US" sz="1300" dirty="0">
                <a:latin typeface="Stanley Regular" panose="02050506080406020003" pitchFamily="18" charset="77"/>
                <a:cs typeface="Palatino Linotype"/>
              </a:rPr>
              <a:t>r</a:t>
            </a:r>
            <a:r>
              <a:rPr sz="1300" dirty="0">
                <a:latin typeface="Stanley Regular" panose="02050506080406020003" pitchFamily="18" charset="77"/>
                <a:cs typeface="Palatino Linotype"/>
              </a:rPr>
              <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We ask that you</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not republish or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post this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report in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its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entirety; if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you</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quote from</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it</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or </a:t>
            </a:r>
            <a:r>
              <a:rPr sz="1300" dirty="0">
                <a:latin typeface="Stanley Regular" panose="02050506080406020003" pitchFamily="18" charset="77"/>
                <a:cs typeface="Palatino Linotype"/>
              </a:rPr>
              <a:t>reference</a:t>
            </a:r>
            <a:r>
              <a:rPr sz="1300" spc="70" dirty="0">
                <a:latin typeface="Stanley Regular" panose="02050506080406020003" pitchFamily="18" charset="77"/>
                <a:cs typeface="Palatino Linotype"/>
              </a:rPr>
              <a:t> </a:t>
            </a:r>
            <a:r>
              <a:rPr sz="1300" dirty="0">
                <a:latin typeface="Stanley Regular" panose="02050506080406020003" pitchFamily="18" charset="77"/>
                <a:cs typeface="Palatino Linotype"/>
              </a:rPr>
              <a:t>it,</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kindly</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credit</a:t>
            </a:r>
            <a:r>
              <a:rPr sz="1300" spc="75" dirty="0">
                <a:latin typeface="Stanley Regular" panose="02050506080406020003" pitchFamily="18" charset="77"/>
                <a:cs typeface="Palatino Linotype"/>
              </a:rPr>
              <a:t> </a:t>
            </a:r>
            <a:r>
              <a:rPr sz="1300" dirty="0">
                <a:latin typeface="Stanley Regular" panose="02050506080406020003" pitchFamily="18" charset="77"/>
                <a:cs typeface="Palatino Linotype"/>
              </a:rPr>
              <a:t>InnoLead.</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access</a:t>
            </a:r>
            <a:r>
              <a:rPr sz="1300" spc="65" dirty="0">
                <a:latin typeface="Stanley Regular" panose="02050506080406020003" pitchFamily="18" charset="77"/>
                <a:cs typeface="Palatino Linotype"/>
              </a:rPr>
              <a:t> </a:t>
            </a:r>
            <a:r>
              <a:rPr sz="1300" dirty="0">
                <a:latin typeface="Stanley Regular" panose="02050506080406020003" pitchFamily="18" charset="77"/>
                <a:cs typeface="Palatino Linotype"/>
              </a:rPr>
              <a:t>prior</a:t>
            </a:r>
            <a:r>
              <a:rPr sz="1300" spc="60" dirty="0">
                <a:latin typeface="Stanley Regular" panose="02050506080406020003" pitchFamily="18" charset="77"/>
                <a:cs typeface="Palatino Linotype"/>
              </a:rPr>
              <a:t> </a:t>
            </a:r>
            <a:r>
              <a:rPr sz="1300" dirty="0">
                <a:latin typeface="Stanley Regular" panose="02050506080406020003" pitchFamily="18" charset="77"/>
                <a:cs typeface="Palatino Linotype"/>
              </a:rPr>
              <a:t>InnoLead</a:t>
            </a:r>
            <a:r>
              <a:rPr sz="1300" spc="70" dirty="0">
                <a:latin typeface="Stanley Regular" panose="02050506080406020003" pitchFamily="18" charset="77"/>
                <a:cs typeface="Palatino Linotype"/>
              </a:rPr>
              <a:t> </a:t>
            </a:r>
            <a:r>
              <a:rPr sz="1300" dirty="0">
                <a:latin typeface="Stanley Regular" panose="02050506080406020003" pitchFamily="18" charset="77"/>
                <a:cs typeface="Palatino Linotype"/>
              </a:rPr>
              <a:t>research</a:t>
            </a:r>
            <a:r>
              <a:rPr sz="1300" spc="75" dirty="0">
                <a:latin typeface="Stanley Regular" panose="02050506080406020003" pitchFamily="18" charset="77"/>
                <a:cs typeface="Palatino Linotype"/>
              </a:rPr>
              <a:t> </a:t>
            </a:r>
            <a:r>
              <a:rPr sz="1300" dirty="0">
                <a:latin typeface="Stanley Regular" panose="02050506080406020003" pitchFamily="18" charset="77"/>
                <a:cs typeface="Palatino Linotype"/>
              </a:rPr>
              <a:t>reports</a:t>
            </a:r>
            <a:r>
              <a:rPr lang="en-US" sz="1300" dirty="0">
                <a:latin typeface="Stanley Regular" panose="02050506080406020003" pitchFamily="18" charset="77"/>
                <a:cs typeface="Palatino Linotype"/>
              </a:rPr>
              <a:t> and slide decks</a:t>
            </a:r>
            <a:r>
              <a:rPr sz="1300" dirty="0">
                <a:latin typeface="Stanley Regular" panose="02050506080406020003" pitchFamily="18" charset="77"/>
                <a:cs typeface="Palatino Linotype"/>
              </a:rPr>
              <a:t>,</a:t>
            </a:r>
            <a:r>
              <a:rPr sz="1300" spc="6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visit </a:t>
            </a:r>
            <a:r>
              <a:rPr sz="1300" u="sng" spc="-10" dirty="0" err="1">
                <a:solidFill>
                  <a:srgbClr val="202020"/>
                </a:solidFill>
                <a:uFill>
                  <a:solidFill>
                    <a:srgbClr val="202020"/>
                  </a:solidFill>
                </a:uFill>
                <a:latin typeface="Stanley Regular" panose="02050506080406020003" pitchFamily="18" charset="77"/>
                <a:cs typeface="Palatino Linotype"/>
              </a:rPr>
              <a:t>inno</a:t>
            </a:r>
            <a:r>
              <a:rPr lang="en-US" sz="1300" u="sng" spc="-10" dirty="0" err="1">
                <a:solidFill>
                  <a:srgbClr val="202020"/>
                </a:solidFill>
                <a:uFill>
                  <a:solidFill>
                    <a:srgbClr val="202020"/>
                  </a:solidFill>
                </a:uFill>
                <a:latin typeface="Stanley Regular" panose="02050506080406020003" pitchFamily="18" charset="77"/>
                <a:cs typeface="Palatino Linotype"/>
              </a:rPr>
              <a:t>lead</a:t>
            </a:r>
            <a:r>
              <a:rPr sz="1300" u="sng" spc="-10" dirty="0" err="1">
                <a:solidFill>
                  <a:srgbClr val="202020"/>
                </a:solidFill>
                <a:uFill>
                  <a:solidFill>
                    <a:srgbClr val="202020"/>
                  </a:solidFill>
                </a:uFill>
                <a:latin typeface="Stanley Regular" panose="02050506080406020003" pitchFamily="18" charset="77"/>
                <a:cs typeface="Palatino Linotype"/>
              </a:rPr>
              <a:t>.com</a:t>
            </a:r>
            <a:r>
              <a:rPr lang="en-US" sz="1300" spc="-10" dirty="0">
                <a:solidFill>
                  <a:srgbClr val="202020"/>
                </a:solidFill>
                <a:latin typeface="Stanley Regular" panose="02050506080406020003" pitchFamily="18" charset="77"/>
                <a:cs typeface="Palatino Linotype"/>
              </a:rPr>
              <a:t>.</a:t>
            </a:r>
            <a:endParaRPr sz="1300" dirty="0">
              <a:latin typeface="Stanley Regular" panose="02050506080406020003" pitchFamily="18" charset="77"/>
              <a:cs typeface="Palatino Linotype"/>
            </a:endParaRPr>
          </a:p>
        </p:txBody>
      </p:sp>
      <p:sp>
        <p:nvSpPr>
          <p:cNvPr id="4" name="object 4"/>
          <p:cNvSpPr txBox="1"/>
          <p:nvPr/>
        </p:nvSpPr>
        <p:spPr>
          <a:xfrm>
            <a:off x="482374" y="3999600"/>
            <a:ext cx="4229100" cy="177613"/>
          </a:xfrm>
          <a:prstGeom prst="rect">
            <a:avLst/>
          </a:prstGeom>
        </p:spPr>
        <p:txBody>
          <a:bodyPr vert="horz" wrap="square" lIns="0" tIns="15875" rIns="0" bIns="0" rtlCol="0">
            <a:spAutoFit/>
          </a:bodyPr>
          <a:lstStyle/>
          <a:p>
            <a:pPr marL="12700">
              <a:lnSpc>
                <a:spcPct val="100000"/>
              </a:lnSpc>
              <a:spcBef>
                <a:spcPts val="125"/>
              </a:spcBef>
            </a:pPr>
            <a:r>
              <a:rPr sz="1050" spc="130" dirty="0">
                <a:latin typeface="Stanley Regular" panose="02050506080406020003" pitchFamily="18" charset="77"/>
                <a:cs typeface="Palatino Linotype"/>
              </a:rPr>
              <a:t>©</a:t>
            </a:r>
            <a:r>
              <a:rPr sz="1050" spc="160" dirty="0">
                <a:latin typeface="Stanley Regular" panose="02050506080406020003" pitchFamily="18" charset="77"/>
                <a:cs typeface="Palatino Linotype"/>
              </a:rPr>
              <a:t> </a:t>
            </a:r>
            <a:r>
              <a:rPr sz="1050" spc="110" dirty="0">
                <a:latin typeface="Stanley Regular" panose="02050506080406020003" pitchFamily="18" charset="77"/>
                <a:cs typeface="Palatino Linotype"/>
              </a:rPr>
              <a:t>2022</a:t>
            </a:r>
            <a:r>
              <a:rPr sz="1050" spc="165" dirty="0">
                <a:latin typeface="Stanley Regular" panose="02050506080406020003" pitchFamily="18" charset="77"/>
                <a:cs typeface="Palatino Linotype"/>
              </a:rPr>
              <a:t> </a:t>
            </a:r>
            <a:r>
              <a:rPr sz="1050" dirty="0">
                <a:latin typeface="Stanley Regular" panose="02050506080406020003" pitchFamily="18" charset="77"/>
                <a:cs typeface="Palatino Linotype"/>
              </a:rPr>
              <a:t>INNOVATION</a:t>
            </a:r>
            <a:r>
              <a:rPr sz="1050" spc="175" dirty="0">
                <a:latin typeface="Stanley Regular" panose="02050506080406020003" pitchFamily="18" charset="77"/>
                <a:cs typeface="Palatino Linotype"/>
              </a:rPr>
              <a:t> </a:t>
            </a:r>
            <a:r>
              <a:rPr sz="1050" dirty="0">
                <a:latin typeface="Stanley Regular" panose="02050506080406020003" pitchFamily="18" charset="77"/>
                <a:cs typeface="Palatino Linotype"/>
              </a:rPr>
              <a:t>LEADER</a:t>
            </a:r>
            <a:r>
              <a:rPr sz="1050" spc="165" dirty="0">
                <a:latin typeface="Stanley Regular" panose="02050506080406020003" pitchFamily="18" charset="77"/>
                <a:cs typeface="Palatino Linotype"/>
              </a:rPr>
              <a:t> </a:t>
            </a:r>
            <a:r>
              <a:rPr sz="1050" dirty="0">
                <a:latin typeface="Stanley Regular" panose="02050506080406020003" pitchFamily="18" charset="77"/>
                <a:cs typeface="Palatino Linotype"/>
              </a:rPr>
              <a:t>LLC.</a:t>
            </a:r>
            <a:r>
              <a:rPr sz="1050" spc="170" dirty="0">
                <a:latin typeface="Stanley Regular" panose="02050506080406020003" pitchFamily="18" charset="77"/>
                <a:cs typeface="Palatino Linotype"/>
              </a:rPr>
              <a:t> </a:t>
            </a:r>
            <a:r>
              <a:rPr sz="1050" dirty="0">
                <a:latin typeface="Stanley Regular" panose="02050506080406020003" pitchFamily="18" charset="77"/>
                <a:cs typeface="Palatino Linotype"/>
              </a:rPr>
              <a:t>ALL</a:t>
            </a:r>
            <a:r>
              <a:rPr sz="1050" spc="180" dirty="0">
                <a:latin typeface="Stanley Regular" panose="02050506080406020003" pitchFamily="18" charset="77"/>
                <a:cs typeface="Palatino Linotype"/>
              </a:rPr>
              <a:t> </a:t>
            </a:r>
            <a:r>
              <a:rPr sz="1050" spc="65" dirty="0">
                <a:latin typeface="Stanley Regular" panose="02050506080406020003" pitchFamily="18" charset="77"/>
                <a:cs typeface="Palatino Linotype"/>
              </a:rPr>
              <a:t>RIGHTS</a:t>
            </a:r>
            <a:r>
              <a:rPr sz="1050" spc="165" dirty="0">
                <a:latin typeface="Stanley Regular" panose="02050506080406020003" pitchFamily="18" charset="77"/>
                <a:cs typeface="Palatino Linotype"/>
              </a:rPr>
              <a:t> </a:t>
            </a:r>
            <a:r>
              <a:rPr sz="1050" spc="50" dirty="0">
                <a:latin typeface="Stanley Regular" panose="02050506080406020003" pitchFamily="18" charset="77"/>
                <a:cs typeface="Palatino Linotype"/>
              </a:rPr>
              <a:t>RESERVED.</a:t>
            </a:r>
            <a:endParaRPr sz="1050" dirty="0">
              <a:latin typeface="Stanley Regular" panose="02050506080406020003" pitchFamily="18" charset="77"/>
              <a:cs typeface="Palatino Linotype"/>
            </a:endParaRPr>
          </a:p>
        </p:txBody>
      </p:sp>
      <p:grpSp>
        <p:nvGrpSpPr>
          <p:cNvPr id="5" name="object 5"/>
          <p:cNvGrpSpPr/>
          <p:nvPr/>
        </p:nvGrpSpPr>
        <p:grpSpPr>
          <a:xfrm>
            <a:off x="0" y="-4762"/>
            <a:ext cx="9144000" cy="643890"/>
            <a:chOff x="0" y="-4762"/>
            <a:chExt cx="9144000" cy="643890"/>
          </a:xfrm>
        </p:grpSpPr>
        <p:sp>
          <p:nvSpPr>
            <p:cNvPr id="6" name="object 6"/>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7" name="object 7"/>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8" name="object 8"/>
            <p:cNvPicPr/>
            <p:nvPr/>
          </p:nvPicPr>
          <p:blipFill>
            <a:blip r:embed="rId2" cstate="print"/>
            <a:stretch>
              <a:fillRect/>
            </a:stretch>
          </p:blipFill>
          <p:spPr>
            <a:xfrm>
              <a:off x="6812280" y="106679"/>
              <a:ext cx="1929383" cy="527303"/>
            </a:xfrm>
            <a:prstGeom prst="rect">
              <a:avLst/>
            </a:prstGeom>
          </p:spPr>
        </p:pic>
      </p:grpSp>
      <p:sp>
        <p:nvSpPr>
          <p:cNvPr id="9" name="object 9"/>
          <p:cNvSpPr txBox="1">
            <a:spLocks noGrp="1"/>
          </p:cNvSpPr>
          <p:nvPr>
            <p:ph type="title"/>
          </p:nvPr>
        </p:nvSpPr>
        <p:spPr>
          <a:xfrm>
            <a:off x="-1" y="108203"/>
            <a:ext cx="7299326" cy="339172"/>
          </a:xfrm>
          <a:prstGeom prst="rect">
            <a:avLst/>
          </a:prstGeom>
        </p:spPr>
        <p:txBody>
          <a:bodyPr vert="horz" wrap="square" lIns="0" tIns="92052" rIns="0" bIns="0" rtlCol="0">
            <a:spAutoFit/>
          </a:bodyPr>
          <a:lstStyle/>
          <a:p>
            <a:pPr marL="494665">
              <a:lnSpc>
                <a:spcPct val="100000"/>
              </a:lnSpc>
              <a:spcBef>
                <a:spcPts val="120"/>
              </a:spcBef>
            </a:pPr>
            <a:r>
              <a:rPr sz="1600" b="1" dirty="0">
                <a:latin typeface="Stanley Regular" panose="02050506080406020003" pitchFamily="18" charset="77"/>
              </a:rPr>
              <a:t>About</a:t>
            </a:r>
            <a:r>
              <a:rPr sz="1600" b="1" spc="170" dirty="0">
                <a:latin typeface="Stanley Regular" panose="02050506080406020003" pitchFamily="18" charset="77"/>
              </a:rPr>
              <a:t> </a:t>
            </a:r>
            <a:r>
              <a:rPr sz="1600" b="1" spc="55" dirty="0">
                <a:latin typeface="Stanley Regular" panose="02050506080406020003" pitchFamily="18" charset="77"/>
              </a:rPr>
              <a:t>InnoLead</a:t>
            </a:r>
          </a:p>
        </p:txBody>
      </p:sp>
      <p:sp>
        <p:nvSpPr>
          <p:cNvPr id="11" name="object 7">
            <a:extLst>
              <a:ext uri="{FF2B5EF4-FFF2-40B4-BE49-F238E27FC236}">
                <a16:creationId xmlns:a16="http://schemas.microsoft.com/office/drawing/2014/main" id="{E271687C-05C9-2448-9DA8-59B80F6E6773}"/>
              </a:ext>
            </a:extLst>
          </p:cNvPr>
          <p:cNvSpPr txBox="1"/>
          <p:nvPr/>
        </p:nvSpPr>
        <p:spPr>
          <a:xfrm>
            <a:off x="8639556" y="4542154"/>
            <a:ext cx="228600" cy="169277"/>
          </a:xfrm>
          <a:prstGeom prst="rect">
            <a:avLst/>
          </a:prstGeom>
        </p:spPr>
        <p:txBody>
          <a:bodyPr vert="horz" wrap="square" lIns="0" tIns="15240" rIns="0" bIns="0" rtlCol="0">
            <a:spAutoFit/>
          </a:bodyPr>
          <a:lstStyle/>
          <a:p>
            <a:pPr marL="38100">
              <a:lnSpc>
                <a:spcPct val="100000"/>
              </a:lnSpc>
              <a:spcBef>
                <a:spcPts val="120"/>
              </a:spcBef>
            </a:pPr>
            <a:fld id="{81D60167-4931-47E6-BA6A-407CBD079E47}" type="slidenum">
              <a:rPr sz="1000" spc="-25" dirty="0">
                <a:solidFill>
                  <a:schemeClr val="tx1"/>
                </a:solidFill>
                <a:latin typeface="Stanley Regular" panose="02050506080406020003" pitchFamily="18" charset="77"/>
                <a:cs typeface="Tahoma"/>
              </a:rPr>
              <a:t>60</a:t>
            </a:fld>
            <a:endParaRPr sz="1000" dirty="0">
              <a:solidFill>
                <a:schemeClr val="tx1"/>
              </a:solidFill>
              <a:latin typeface="Stanley Regular" panose="02050506080406020003" pitchFamily="18" charset="77"/>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57200" y="3756439"/>
            <a:ext cx="8190230" cy="1136015"/>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panose="020B0604020202020204" pitchFamily="34" charset="0"/>
                <a:cs typeface="Arial" panose="020B0604020202020204" pitchFamily="34" charset="0"/>
              </a:rPr>
              <a:t>Best Practices </a:t>
            </a:r>
            <a:r>
              <a:rPr lang="en-US" sz="1400" b="1" dirty="0">
                <a:latin typeface="Arial" panose="020B0604020202020204" pitchFamily="34" charset="0"/>
                <a:cs typeface="Arial" panose="020B0604020202020204" pitchFamily="34" charset="0"/>
              </a:rPr>
              <a:t>t</a:t>
            </a:r>
            <a:r>
              <a:rPr sz="1400" b="1" dirty="0">
                <a:latin typeface="Arial" panose="020B0604020202020204" pitchFamily="34" charset="0"/>
                <a:cs typeface="Arial" panose="020B0604020202020204" pitchFamily="34" charset="0"/>
              </a:rPr>
              <a:t>hat</a:t>
            </a:r>
            <a:r>
              <a:rPr sz="1400" b="1" spc="5" dirty="0">
                <a:latin typeface="Arial" panose="020B0604020202020204" pitchFamily="34" charset="0"/>
                <a:cs typeface="Arial" panose="020B0604020202020204" pitchFamily="34" charset="0"/>
              </a:rPr>
              <a:t> </a:t>
            </a:r>
            <a:r>
              <a:rPr lang="en-US" sz="1400" b="1" spc="5" dirty="0">
                <a:latin typeface="Arial" panose="020B0604020202020204" pitchFamily="34" charset="0"/>
                <a:cs typeface="Arial" panose="020B0604020202020204" pitchFamily="34" charset="0"/>
              </a:rPr>
              <a:t>h</a:t>
            </a:r>
            <a:r>
              <a:rPr sz="1400" b="1" dirty="0">
                <a:latin typeface="Arial" panose="020B0604020202020204" pitchFamily="34" charset="0"/>
                <a:cs typeface="Arial" panose="020B0604020202020204" pitchFamily="34" charset="0"/>
              </a:rPr>
              <a:t>ave worked</a:t>
            </a:r>
            <a:r>
              <a:rPr sz="1400" b="1" spc="-10" dirty="0">
                <a:latin typeface="Arial" panose="020B0604020202020204" pitchFamily="34" charset="0"/>
                <a:cs typeface="Arial" panose="020B0604020202020204" pitchFamily="34" charset="0"/>
              </a:rPr>
              <a:t> </a:t>
            </a:r>
            <a:r>
              <a:rPr sz="1400" b="1" dirty="0">
                <a:latin typeface="Arial" panose="020B0604020202020204" pitchFamily="34" charset="0"/>
                <a:cs typeface="Arial" panose="020B0604020202020204" pitchFamily="34" charset="0"/>
              </a:rPr>
              <a:t>for</a:t>
            </a:r>
            <a:r>
              <a:rPr sz="1400" b="1" spc="5" dirty="0">
                <a:latin typeface="Arial" panose="020B0604020202020204" pitchFamily="34" charset="0"/>
                <a:cs typeface="Arial" panose="020B0604020202020204" pitchFamily="34" charset="0"/>
              </a:rPr>
              <a:t> </a:t>
            </a:r>
            <a:r>
              <a:rPr sz="1400" b="1" dirty="0">
                <a:latin typeface="Arial" panose="020B0604020202020204" pitchFamily="34" charset="0"/>
                <a:cs typeface="Arial" panose="020B0604020202020204" pitchFamily="34" charset="0"/>
              </a:rPr>
              <a:t>AGCO</a:t>
            </a:r>
            <a:r>
              <a:rPr sz="1400" b="1" spc="-10" dirty="0">
                <a:latin typeface="Arial" panose="020B0604020202020204" pitchFamily="34" charset="0"/>
                <a:cs typeface="Arial" panose="020B0604020202020204" pitchFamily="34" charset="0"/>
              </a:rPr>
              <a:t> </a:t>
            </a:r>
            <a:r>
              <a:rPr sz="1400" b="1" dirty="0">
                <a:latin typeface="Arial" panose="020B0604020202020204" pitchFamily="34" charset="0"/>
                <a:cs typeface="Arial" panose="020B0604020202020204" pitchFamily="34" charset="0"/>
              </a:rPr>
              <a:t>since</a:t>
            </a:r>
            <a:r>
              <a:rPr sz="1400" b="1" spc="5" dirty="0">
                <a:latin typeface="Arial" panose="020B0604020202020204" pitchFamily="34" charset="0"/>
                <a:cs typeface="Arial" panose="020B0604020202020204" pitchFamily="34" charset="0"/>
              </a:rPr>
              <a:t> </a:t>
            </a:r>
            <a:r>
              <a:rPr sz="1400" b="1" spc="-20" dirty="0">
                <a:latin typeface="Arial" panose="020B0604020202020204" pitchFamily="34" charset="0"/>
                <a:cs typeface="Arial" panose="020B0604020202020204" pitchFamily="34" charset="0"/>
              </a:rPr>
              <a:t>2009</a:t>
            </a:r>
            <a:endParaRPr sz="1400" dirty="0">
              <a:latin typeface="Arial" panose="020B0604020202020204" pitchFamily="34" charset="0"/>
              <a:cs typeface="Arial" panose="020B0604020202020204" pitchFamily="34" charset="0"/>
            </a:endParaRPr>
          </a:p>
          <a:p>
            <a:pPr marL="228600" indent="-215900">
              <a:lnSpc>
                <a:spcPct val="100000"/>
              </a:lnSpc>
              <a:spcBef>
                <a:spcPts val="1425"/>
              </a:spcBef>
              <a:buClr>
                <a:schemeClr val="tx1"/>
              </a:buClr>
              <a:buFont typeface="Arial"/>
              <a:buChar char="•"/>
              <a:tabLst>
                <a:tab pos="227965" algn="l"/>
                <a:tab pos="228600" algn="l"/>
              </a:tabLst>
            </a:pPr>
            <a:r>
              <a:rPr sz="1200" dirty="0">
                <a:latin typeface="Arial" panose="020B0604020202020204" pitchFamily="34" charset="0"/>
                <a:cs typeface="Arial" panose="020B0604020202020204" pitchFamily="34" charset="0"/>
              </a:rPr>
              <a:t>Our</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relationships fall</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in</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different</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‘phases’,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depending</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on</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university</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capabilities and</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AGCO’s focus;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e.g.</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hiring,</a:t>
            </a:r>
            <a:r>
              <a:rPr sz="1200" spc="-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research</a:t>
            </a:r>
            <a:endParaRPr sz="1200" dirty="0">
              <a:latin typeface="Arial" panose="020B0604020202020204" pitchFamily="34" charset="0"/>
              <a:cs typeface="Arial" panose="020B0604020202020204" pitchFamily="34" charset="0"/>
            </a:endParaRPr>
          </a:p>
          <a:p>
            <a:pPr>
              <a:lnSpc>
                <a:spcPct val="100000"/>
              </a:lnSpc>
              <a:spcBef>
                <a:spcPts val="15"/>
              </a:spcBef>
              <a:buClr>
                <a:schemeClr val="tx1"/>
              </a:buClr>
              <a:buFont typeface="Arial"/>
              <a:buChar char="•"/>
            </a:pPr>
            <a:endParaRPr sz="1150" dirty="0">
              <a:latin typeface="Arial" panose="020B0604020202020204" pitchFamily="34" charset="0"/>
              <a:cs typeface="Arial" panose="020B0604020202020204" pitchFamily="34" charset="0"/>
            </a:endParaRPr>
          </a:p>
          <a:p>
            <a:pPr marL="228600" marR="47625" indent="-215900">
              <a:lnSpc>
                <a:spcPts val="1420"/>
              </a:lnSpc>
              <a:buClr>
                <a:schemeClr val="tx1"/>
              </a:buClr>
              <a:buFont typeface="Arial"/>
              <a:buChar char="•"/>
              <a:tabLst>
                <a:tab pos="227965" algn="l"/>
                <a:tab pos="228600" algn="l"/>
              </a:tabLst>
            </a:pPr>
            <a:r>
              <a:rPr sz="1200" dirty="0">
                <a:latin typeface="Arial" panose="020B0604020202020204" pitchFamily="34" charset="0"/>
                <a:cs typeface="Arial" panose="020B0604020202020204" pitchFamily="34" charset="0"/>
              </a:rPr>
              <a:t>Universities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within</a:t>
            </a:r>
            <a:r>
              <a:rPr sz="1200" spc="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2-</a:t>
            </a:r>
            <a:r>
              <a:rPr sz="1200" dirty="0">
                <a:latin typeface="Arial" panose="020B0604020202020204" pitchFamily="34" charset="0"/>
                <a:cs typeface="Arial" panose="020B0604020202020204" pitchFamily="34" charset="0"/>
              </a:rPr>
              <a:t>3</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hrs.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 AGCO location,</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Scholarships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to</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create brand</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awareness,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support</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Student</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Clubs &amp; </a:t>
            </a:r>
            <a:r>
              <a:rPr sz="1200" spc="-25" dirty="0">
                <a:latin typeface="Arial" panose="020B0604020202020204" pitchFamily="34" charset="0"/>
                <a:cs typeface="Arial" panose="020B0604020202020204" pitchFamily="34" charset="0"/>
              </a:rPr>
              <a:t>Sr. </a:t>
            </a:r>
            <a:r>
              <a:rPr sz="1200" dirty="0">
                <a:latin typeface="Arial" panose="020B0604020202020204" pitchFamily="34" charset="0"/>
                <a:cs typeface="Arial" panose="020B0604020202020204" pitchFamily="34" charset="0"/>
              </a:rPr>
              <a:t>Design</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Projects</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and</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Employee ambassador</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(usually</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an Alum)</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to</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foster a</a:t>
            </a:r>
            <a:r>
              <a:rPr sz="1200" spc="-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relationship</a:t>
            </a:r>
            <a:endParaRPr sz="1200" dirty="0">
              <a:latin typeface="Arial" panose="020B0604020202020204" pitchFamily="34" charset="0"/>
              <a:cs typeface="Arial" panose="020B0604020202020204" pitchFamily="34" charset="0"/>
            </a:endParaRPr>
          </a:p>
        </p:txBody>
      </p:sp>
      <p:sp>
        <p:nvSpPr>
          <p:cNvPr id="8" name="object 34">
            <a:extLst>
              <a:ext uri="{FF2B5EF4-FFF2-40B4-BE49-F238E27FC236}">
                <a16:creationId xmlns:a16="http://schemas.microsoft.com/office/drawing/2014/main" id="{E80216DB-E1F8-3340-830A-6AA1861382CA}"/>
              </a:ext>
            </a:extLst>
          </p:cNvPr>
          <p:cNvSpPr txBox="1"/>
          <p:nvPr/>
        </p:nvSpPr>
        <p:spPr>
          <a:xfrm>
            <a:off x="346960" y="399864"/>
            <a:ext cx="5645150" cy="199991"/>
          </a:xfrm>
          <a:prstGeom prst="rect">
            <a:avLst/>
          </a:prstGeom>
        </p:spPr>
        <p:txBody>
          <a:bodyPr vert="horz" wrap="square" lIns="0" tIns="12700" rIns="0" bIns="0" rtlCol="0">
            <a:spAutoFit/>
          </a:bodyPr>
          <a:lstStyle/>
          <a:p>
            <a:pPr marL="35560">
              <a:lnSpc>
                <a:spcPts val="1420"/>
              </a:lnSpc>
              <a:spcBef>
                <a:spcPts val="100"/>
              </a:spcBef>
            </a:pPr>
            <a:r>
              <a:rPr lang="en-US" b="1" dirty="0">
                <a:latin typeface="Arial"/>
                <a:cs typeface="Arial"/>
              </a:rPr>
              <a:t>University Collaboration Phases</a:t>
            </a:r>
            <a:endParaRPr dirty="0">
              <a:latin typeface="Arial"/>
              <a:cs typeface="Arial"/>
            </a:endParaRPr>
          </a:p>
        </p:txBody>
      </p:sp>
      <p:sp>
        <p:nvSpPr>
          <p:cNvPr id="10" name="Title 9">
            <a:extLst>
              <a:ext uri="{FF2B5EF4-FFF2-40B4-BE49-F238E27FC236}">
                <a16:creationId xmlns:a16="http://schemas.microsoft.com/office/drawing/2014/main" id="{36DC9ED5-0A3A-1344-8070-D2D3041553B3}"/>
              </a:ext>
            </a:extLst>
          </p:cNvPr>
          <p:cNvSpPr>
            <a:spLocks noGrp="1"/>
          </p:cNvSpPr>
          <p:nvPr>
            <p:ph type="title"/>
          </p:nvPr>
        </p:nvSpPr>
        <p:spPr>
          <a:xfrm>
            <a:off x="0" y="183126"/>
            <a:ext cx="7299326" cy="819404"/>
          </a:xfrm>
        </p:spPr>
        <p:txBody>
          <a:bodyPr/>
          <a:lstStyle/>
          <a:p>
            <a:endParaRPr lang="en-US" dirty="0"/>
          </a:p>
        </p:txBody>
      </p:sp>
      <p:sp>
        <p:nvSpPr>
          <p:cNvPr id="11" name="Rectangle 10">
            <a:extLst>
              <a:ext uri="{FF2B5EF4-FFF2-40B4-BE49-F238E27FC236}">
                <a16:creationId xmlns:a16="http://schemas.microsoft.com/office/drawing/2014/main" id="{CBA240EB-50BB-B943-84BA-A5B22BE3B3F9}"/>
              </a:ext>
            </a:extLst>
          </p:cNvPr>
          <p:cNvSpPr/>
          <p:nvPr/>
        </p:nvSpPr>
        <p:spPr>
          <a:xfrm>
            <a:off x="7339612" y="997580"/>
            <a:ext cx="1583604" cy="1941918"/>
          </a:xfrm>
          <a:prstGeom prst="rect">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79556D-2BF6-5C42-A2F3-C3F4EAEB9BEE}"/>
              </a:ext>
            </a:extLst>
          </p:cNvPr>
          <p:cNvCxnSpPr>
            <a:cxnSpLocks/>
          </p:cNvCxnSpPr>
          <p:nvPr/>
        </p:nvCxnSpPr>
        <p:spPr>
          <a:xfrm>
            <a:off x="1977700" y="1574053"/>
            <a:ext cx="0" cy="14774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99360F-4855-0C4E-80D9-100E7FE31037}"/>
              </a:ext>
            </a:extLst>
          </p:cNvPr>
          <p:cNvCxnSpPr>
            <a:cxnSpLocks/>
          </p:cNvCxnSpPr>
          <p:nvPr/>
        </p:nvCxnSpPr>
        <p:spPr>
          <a:xfrm>
            <a:off x="632076" y="3051528"/>
            <a:ext cx="661374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1FBCA8-3534-6147-AED6-99ED4C16EDB0}"/>
              </a:ext>
            </a:extLst>
          </p:cNvPr>
          <p:cNvCxnSpPr>
            <a:cxnSpLocks/>
          </p:cNvCxnSpPr>
          <p:nvPr/>
        </p:nvCxnSpPr>
        <p:spPr>
          <a:xfrm flipV="1">
            <a:off x="632076" y="800570"/>
            <a:ext cx="0" cy="22606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61C9662-A079-C74F-B4A6-FF6E720E3BC3}"/>
              </a:ext>
            </a:extLst>
          </p:cNvPr>
          <p:cNvSpPr txBox="1"/>
          <p:nvPr/>
        </p:nvSpPr>
        <p:spPr>
          <a:xfrm>
            <a:off x="7339224" y="1046672"/>
            <a:ext cx="1537899" cy="1892826"/>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University ‘Partners’</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While most companies have always operated at ‘Traditional Engagement’ levels with universities to support recruiting efforts or leverage capabilities for technology projects, many R&amp;D organizations desire to expand collaborative efforts towards ‘Strategic Engagement’</a:t>
            </a:r>
          </a:p>
        </p:txBody>
      </p:sp>
      <p:sp>
        <p:nvSpPr>
          <p:cNvPr id="16" name="TextBox 15">
            <a:extLst>
              <a:ext uri="{FF2B5EF4-FFF2-40B4-BE49-F238E27FC236}">
                <a16:creationId xmlns:a16="http://schemas.microsoft.com/office/drawing/2014/main" id="{9A3A9FC0-F1DD-CA4A-8531-571400425AC4}"/>
              </a:ext>
            </a:extLst>
          </p:cNvPr>
          <p:cNvSpPr txBox="1"/>
          <p:nvPr/>
        </p:nvSpPr>
        <p:spPr>
          <a:xfrm>
            <a:off x="1057961" y="3104323"/>
            <a:ext cx="183947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Traditional Engagement</a:t>
            </a:r>
          </a:p>
        </p:txBody>
      </p:sp>
      <p:sp>
        <p:nvSpPr>
          <p:cNvPr id="17" name="TextBox 16">
            <a:extLst>
              <a:ext uri="{FF2B5EF4-FFF2-40B4-BE49-F238E27FC236}">
                <a16:creationId xmlns:a16="http://schemas.microsoft.com/office/drawing/2014/main" id="{6BA322C5-55F8-CC46-8653-888A53DCD6B3}"/>
              </a:ext>
            </a:extLst>
          </p:cNvPr>
          <p:cNvSpPr txBox="1"/>
          <p:nvPr/>
        </p:nvSpPr>
        <p:spPr>
          <a:xfrm>
            <a:off x="4805330" y="3129377"/>
            <a:ext cx="173316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Strategic Engagement</a:t>
            </a:r>
          </a:p>
        </p:txBody>
      </p:sp>
      <p:sp>
        <p:nvSpPr>
          <p:cNvPr id="18" name="TextBox 17">
            <a:extLst>
              <a:ext uri="{FF2B5EF4-FFF2-40B4-BE49-F238E27FC236}">
                <a16:creationId xmlns:a16="http://schemas.microsoft.com/office/drawing/2014/main" id="{2E85664B-ADB3-DD48-92A5-4B9D76F27D97}"/>
              </a:ext>
            </a:extLst>
          </p:cNvPr>
          <p:cNvSpPr txBox="1"/>
          <p:nvPr/>
        </p:nvSpPr>
        <p:spPr>
          <a:xfrm rot="16200000">
            <a:off x="-448169" y="1902098"/>
            <a:ext cx="1797800"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Collaboration Activities</a:t>
            </a:r>
          </a:p>
        </p:txBody>
      </p:sp>
      <p:sp>
        <p:nvSpPr>
          <p:cNvPr id="19" name="TextBox 18">
            <a:extLst>
              <a:ext uri="{FF2B5EF4-FFF2-40B4-BE49-F238E27FC236}">
                <a16:creationId xmlns:a16="http://schemas.microsoft.com/office/drawing/2014/main" id="{ECF23C12-3851-D345-B4E9-0C44832AFF6F}"/>
              </a:ext>
            </a:extLst>
          </p:cNvPr>
          <p:cNvSpPr txBox="1"/>
          <p:nvPr/>
        </p:nvSpPr>
        <p:spPr>
          <a:xfrm>
            <a:off x="589231" y="3420331"/>
            <a:ext cx="6393097" cy="246221"/>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Source</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Guiding Principles for University </a:t>
            </a:r>
            <a:r>
              <a:rPr lang="en-US" sz="1000" i="1" dirty="0" err="1">
                <a:latin typeface="Arial" panose="020B0604020202020204" pitchFamily="34" charset="0"/>
                <a:cs typeface="Arial" panose="020B0604020202020204" pitchFamily="34" charset="0"/>
              </a:rPr>
              <a:t>Endeavours</a:t>
            </a:r>
            <a:r>
              <a:rPr lang="en-US" sz="1000" i="1" dirty="0">
                <a:latin typeface="Arial" panose="020B0604020202020204" pitchFamily="34" charset="0"/>
                <a:cs typeface="Arial" panose="020B0604020202020204" pitchFamily="34" charset="0"/>
              </a:rPr>
              <a:t>, HP Partnership Consortium, (2006); Council Research.</a:t>
            </a:r>
            <a:endParaRPr lang="en-US"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7B7208A-59D1-DD42-A0DF-F33806071B4B}"/>
              </a:ext>
            </a:extLst>
          </p:cNvPr>
          <p:cNvSpPr txBox="1"/>
          <p:nvPr/>
        </p:nvSpPr>
        <p:spPr>
          <a:xfrm>
            <a:off x="932701" y="2779365"/>
            <a:ext cx="764953"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Phase 1</a:t>
            </a:r>
          </a:p>
        </p:txBody>
      </p:sp>
      <p:sp>
        <p:nvSpPr>
          <p:cNvPr id="21" name="TextBox 20">
            <a:extLst>
              <a:ext uri="{FF2B5EF4-FFF2-40B4-BE49-F238E27FC236}">
                <a16:creationId xmlns:a16="http://schemas.microsoft.com/office/drawing/2014/main" id="{C287FA6F-1258-2F4D-B9DD-29080B32CF28}"/>
              </a:ext>
            </a:extLst>
          </p:cNvPr>
          <p:cNvSpPr txBox="1"/>
          <p:nvPr/>
        </p:nvSpPr>
        <p:spPr>
          <a:xfrm>
            <a:off x="2232629" y="2779365"/>
            <a:ext cx="764953"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Phase 2</a:t>
            </a:r>
          </a:p>
        </p:txBody>
      </p:sp>
      <p:sp>
        <p:nvSpPr>
          <p:cNvPr id="22" name="TextBox 21">
            <a:extLst>
              <a:ext uri="{FF2B5EF4-FFF2-40B4-BE49-F238E27FC236}">
                <a16:creationId xmlns:a16="http://schemas.microsoft.com/office/drawing/2014/main" id="{C0F44171-0D82-F64A-8E7C-C0212577E976}"/>
              </a:ext>
            </a:extLst>
          </p:cNvPr>
          <p:cNvSpPr txBox="1"/>
          <p:nvPr/>
        </p:nvSpPr>
        <p:spPr>
          <a:xfrm>
            <a:off x="3478612" y="2789750"/>
            <a:ext cx="764953"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Phase 3</a:t>
            </a:r>
          </a:p>
        </p:txBody>
      </p:sp>
      <p:sp>
        <p:nvSpPr>
          <p:cNvPr id="23" name="TextBox 22">
            <a:extLst>
              <a:ext uri="{FF2B5EF4-FFF2-40B4-BE49-F238E27FC236}">
                <a16:creationId xmlns:a16="http://schemas.microsoft.com/office/drawing/2014/main" id="{793C7796-6CE0-034F-9AFE-6C30832A5E5F}"/>
              </a:ext>
            </a:extLst>
          </p:cNvPr>
          <p:cNvSpPr txBox="1"/>
          <p:nvPr/>
        </p:nvSpPr>
        <p:spPr>
          <a:xfrm>
            <a:off x="4724595" y="2784203"/>
            <a:ext cx="764953"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Phase 4</a:t>
            </a:r>
          </a:p>
        </p:txBody>
      </p:sp>
      <p:sp>
        <p:nvSpPr>
          <p:cNvPr id="24" name="TextBox 23">
            <a:extLst>
              <a:ext uri="{FF2B5EF4-FFF2-40B4-BE49-F238E27FC236}">
                <a16:creationId xmlns:a16="http://schemas.microsoft.com/office/drawing/2014/main" id="{1D5ABACF-33CC-0F48-AB73-2282869DDD2F}"/>
              </a:ext>
            </a:extLst>
          </p:cNvPr>
          <p:cNvSpPr txBox="1"/>
          <p:nvPr/>
        </p:nvSpPr>
        <p:spPr>
          <a:xfrm>
            <a:off x="5956519" y="2755024"/>
            <a:ext cx="764953"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Phase 5</a:t>
            </a:r>
          </a:p>
        </p:txBody>
      </p:sp>
      <p:cxnSp>
        <p:nvCxnSpPr>
          <p:cNvPr id="25" name="Straight Connector 24">
            <a:extLst>
              <a:ext uri="{FF2B5EF4-FFF2-40B4-BE49-F238E27FC236}">
                <a16:creationId xmlns:a16="http://schemas.microsoft.com/office/drawing/2014/main" id="{763A9C29-FE63-1245-B5EE-9C52FFB50224}"/>
              </a:ext>
            </a:extLst>
          </p:cNvPr>
          <p:cNvCxnSpPr>
            <a:cxnSpLocks/>
          </p:cNvCxnSpPr>
          <p:nvPr/>
        </p:nvCxnSpPr>
        <p:spPr>
          <a:xfrm>
            <a:off x="3244916" y="1567268"/>
            <a:ext cx="0" cy="149393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1FB2EE0-D867-C641-ACEC-FD6A0EA135F4}"/>
              </a:ext>
            </a:extLst>
          </p:cNvPr>
          <p:cNvCxnSpPr>
            <a:cxnSpLocks/>
          </p:cNvCxnSpPr>
          <p:nvPr/>
        </p:nvCxnSpPr>
        <p:spPr>
          <a:xfrm>
            <a:off x="4459941" y="1567267"/>
            <a:ext cx="0" cy="14939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3656A2-57C6-E74B-B76B-1DC60950F3DE}"/>
              </a:ext>
            </a:extLst>
          </p:cNvPr>
          <p:cNvCxnSpPr>
            <a:cxnSpLocks/>
          </p:cNvCxnSpPr>
          <p:nvPr/>
        </p:nvCxnSpPr>
        <p:spPr>
          <a:xfrm>
            <a:off x="5691866" y="1547956"/>
            <a:ext cx="0" cy="15132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6856B7C-B66D-E24F-99CB-3B56BFA1AF5F}"/>
              </a:ext>
            </a:extLst>
          </p:cNvPr>
          <p:cNvSpPr txBox="1"/>
          <p:nvPr/>
        </p:nvSpPr>
        <p:spPr>
          <a:xfrm>
            <a:off x="721736" y="1577700"/>
            <a:ext cx="1174964" cy="923330"/>
          </a:xfrm>
          <a:prstGeom prst="rect">
            <a:avLst/>
          </a:prstGeom>
          <a:noFill/>
        </p:spPr>
        <p:txBody>
          <a:bodyPr wrap="square" rtlCol="0">
            <a:spAutoFit/>
          </a:bodyPr>
          <a:lstStyle/>
          <a:p>
            <a:r>
              <a:rPr lang="en-US" sz="900" b="1" u="sng" dirty="0">
                <a:latin typeface="Arial" panose="020B0604020202020204" pitchFamily="34" charset="0"/>
                <a:cs typeface="Arial" panose="020B0604020202020204" pitchFamily="34" charset="0"/>
              </a:rPr>
              <a:t>Awareness</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Technology/</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Science Fairs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Campus Recruitment</a:t>
            </a:r>
          </a:p>
        </p:txBody>
      </p:sp>
      <p:sp>
        <p:nvSpPr>
          <p:cNvPr id="29" name="TextBox 28">
            <a:extLst>
              <a:ext uri="{FF2B5EF4-FFF2-40B4-BE49-F238E27FC236}">
                <a16:creationId xmlns:a16="http://schemas.microsoft.com/office/drawing/2014/main" id="{8215C28D-F304-574C-9575-71197D68CAA3}"/>
              </a:ext>
            </a:extLst>
          </p:cNvPr>
          <p:cNvSpPr txBox="1"/>
          <p:nvPr/>
        </p:nvSpPr>
        <p:spPr>
          <a:xfrm>
            <a:off x="2089983" y="1333628"/>
            <a:ext cx="1174964" cy="1061829"/>
          </a:xfrm>
          <a:prstGeom prst="rect">
            <a:avLst/>
          </a:prstGeom>
          <a:noFill/>
        </p:spPr>
        <p:txBody>
          <a:bodyPr wrap="square" rtlCol="0">
            <a:spAutoFit/>
          </a:bodyPr>
          <a:lstStyle/>
          <a:p>
            <a:r>
              <a:rPr lang="en-US" sz="900" b="1" u="sng" dirty="0">
                <a:latin typeface="Arial" panose="020B0604020202020204" pitchFamily="34" charset="0"/>
                <a:cs typeface="Arial" panose="020B0604020202020204" pitchFamily="34" charset="0"/>
              </a:rPr>
              <a:t>Involvement</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Advisory Programs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Research Grants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Internships</a:t>
            </a:r>
          </a:p>
        </p:txBody>
      </p:sp>
      <p:sp>
        <p:nvSpPr>
          <p:cNvPr id="30" name="TextBox 29">
            <a:extLst>
              <a:ext uri="{FF2B5EF4-FFF2-40B4-BE49-F238E27FC236}">
                <a16:creationId xmlns:a16="http://schemas.microsoft.com/office/drawing/2014/main" id="{BFE920F0-8C85-314E-B31A-37001C2FD3ED}"/>
              </a:ext>
            </a:extLst>
          </p:cNvPr>
          <p:cNvSpPr txBox="1"/>
          <p:nvPr/>
        </p:nvSpPr>
        <p:spPr>
          <a:xfrm>
            <a:off x="3294583" y="1100635"/>
            <a:ext cx="1174964" cy="1477328"/>
          </a:xfrm>
          <a:prstGeom prst="rect">
            <a:avLst/>
          </a:prstGeom>
          <a:noFill/>
        </p:spPr>
        <p:txBody>
          <a:bodyPr wrap="square" rtlCol="0">
            <a:spAutoFit/>
          </a:bodyPr>
          <a:lstStyle/>
          <a:p>
            <a:r>
              <a:rPr lang="en-US" sz="900" b="1" u="sng" dirty="0">
                <a:latin typeface="Arial" panose="020B0604020202020204" pitchFamily="34" charset="0"/>
                <a:cs typeface="Arial" panose="020B0604020202020204" pitchFamily="34" charset="0"/>
              </a:rPr>
              <a:t>Support/Activity</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Curriculum Development</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Workshops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Guest Lectures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Student Org. Sponsorships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Sponsored Research</a:t>
            </a:r>
          </a:p>
        </p:txBody>
      </p:sp>
      <p:sp>
        <p:nvSpPr>
          <p:cNvPr id="31" name="TextBox 30">
            <a:extLst>
              <a:ext uri="{FF2B5EF4-FFF2-40B4-BE49-F238E27FC236}">
                <a16:creationId xmlns:a16="http://schemas.microsoft.com/office/drawing/2014/main" id="{4EB2E454-3658-0449-BEFC-F451BD018CFA}"/>
              </a:ext>
            </a:extLst>
          </p:cNvPr>
          <p:cNvSpPr txBox="1"/>
          <p:nvPr/>
        </p:nvSpPr>
        <p:spPr>
          <a:xfrm>
            <a:off x="4488368" y="925655"/>
            <a:ext cx="1174964" cy="1892826"/>
          </a:xfrm>
          <a:prstGeom prst="rect">
            <a:avLst/>
          </a:prstGeom>
          <a:noFill/>
        </p:spPr>
        <p:txBody>
          <a:bodyPr wrap="square" rtlCol="0">
            <a:spAutoFit/>
          </a:bodyPr>
          <a:lstStyle/>
          <a:p>
            <a:r>
              <a:rPr lang="en-US" sz="900" b="1" u="sng" dirty="0">
                <a:latin typeface="Arial" panose="020B0604020202020204" pitchFamily="34" charset="0"/>
                <a:cs typeface="Arial" panose="020B0604020202020204" pitchFamily="34" charset="0"/>
              </a:rPr>
              <a:t>Sponsorship</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Corporate Research Activity</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Undergraduate Program Support</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Fellowship Program Support</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Outreach Programs</a:t>
            </a:r>
          </a:p>
        </p:txBody>
      </p:sp>
      <p:sp>
        <p:nvSpPr>
          <p:cNvPr id="32" name="TextBox 31">
            <a:extLst>
              <a:ext uri="{FF2B5EF4-FFF2-40B4-BE49-F238E27FC236}">
                <a16:creationId xmlns:a16="http://schemas.microsoft.com/office/drawing/2014/main" id="{AA627C8C-06E8-8B4B-A57B-EEFD33FE421F}"/>
              </a:ext>
            </a:extLst>
          </p:cNvPr>
          <p:cNvSpPr txBox="1"/>
          <p:nvPr/>
        </p:nvSpPr>
        <p:spPr>
          <a:xfrm>
            <a:off x="5771096" y="763585"/>
            <a:ext cx="1303476" cy="1615827"/>
          </a:xfrm>
          <a:prstGeom prst="rect">
            <a:avLst/>
          </a:prstGeom>
          <a:noFill/>
        </p:spPr>
        <p:txBody>
          <a:bodyPr wrap="square" rtlCol="0">
            <a:spAutoFit/>
          </a:bodyPr>
          <a:lstStyle/>
          <a:p>
            <a:r>
              <a:rPr lang="en-US" sz="900" b="1" u="sng" dirty="0">
                <a:latin typeface="Arial" panose="020B0604020202020204" pitchFamily="34" charset="0"/>
                <a:cs typeface="Arial" panose="020B0604020202020204" pitchFamily="34" charset="0"/>
              </a:rPr>
              <a:t>Strategic Partner</a:t>
            </a:r>
          </a:p>
          <a:p>
            <a:endParaRPr lang="en-US"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Executive Sponsorship</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Joint Research Partnerships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State Education Lobbying</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Spin-Off Labs/Companies</a:t>
            </a:r>
          </a:p>
          <a:p>
            <a:pPr marL="171450"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Endowment Gifts</a:t>
            </a:r>
          </a:p>
        </p:txBody>
      </p:sp>
      <p:pic>
        <p:nvPicPr>
          <p:cNvPr id="42" name="Picture 41" descr="A red triangle with a black background&#10;&#10;Description automatically generated with low confidence">
            <a:extLst>
              <a:ext uri="{FF2B5EF4-FFF2-40B4-BE49-F238E27FC236}">
                <a16:creationId xmlns:a16="http://schemas.microsoft.com/office/drawing/2014/main" id="{D284555B-62F9-4F4D-963A-5C5D28A6E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069" y="241918"/>
            <a:ext cx="1307070" cy="488244"/>
          </a:xfrm>
          <a:prstGeom prst="rect">
            <a:avLst/>
          </a:prstGeom>
        </p:spPr>
      </p:pic>
      <p:sp>
        <p:nvSpPr>
          <p:cNvPr id="44" name="object 10">
            <a:extLst>
              <a:ext uri="{FF2B5EF4-FFF2-40B4-BE49-F238E27FC236}">
                <a16:creationId xmlns:a16="http://schemas.microsoft.com/office/drawing/2014/main" id="{8B2431FA-1448-7E4E-A777-72A8A95DB98E}"/>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7</a:t>
            </a:fld>
            <a:endParaRPr spc="-25" dirty="0">
              <a:latin typeface="Stanley Regular" panose="02050506080406020003" pitchFamily="18"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3900"/>
            <a:ext cx="9144000" cy="4509770"/>
          </a:xfrm>
          <a:custGeom>
            <a:avLst/>
            <a:gdLst/>
            <a:ahLst/>
            <a:cxnLst/>
            <a:rect l="l" t="t" r="r" b="b"/>
            <a:pathLst>
              <a:path w="9144000" h="4509770">
                <a:moveTo>
                  <a:pt x="0" y="4509599"/>
                </a:moveTo>
                <a:lnTo>
                  <a:pt x="9144000" y="4509599"/>
                </a:lnTo>
                <a:lnTo>
                  <a:pt x="9144000" y="0"/>
                </a:lnTo>
                <a:lnTo>
                  <a:pt x="0" y="0"/>
                </a:lnTo>
                <a:lnTo>
                  <a:pt x="0" y="4509599"/>
                </a:lnTo>
                <a:close/>
              </a:path>
            </a:pathLst>
          </a:custGeom>
          <a:solidFill>
            <a:srgbClr val="CFE2F3"/>
          </a:solidFill>
        </p:spPr>
        <p:txBody>
          <a:bodyPr wrap="square" lIns="0" tIns="0" rIns="0" bIns="0" rtlCol="0"/>
          <a:lstStyle/>
          <a:p>
            <a:endParaRPr/>
          </a:p>
        </p:txBody>
      </p:sp>
      <p:pic>
        <p:nvPicPr>
          <p:cNvPr id="3" name="object 3"/>
          <p:cNvPicPr/>
          <p:nvPr/>
        </p:nvPicPr>
        <p:blipFill>
          <a:blip r:embed="rId2" cstate="print"/>
          <a:stretch>
            <a:fillRect/>
          </a:stretch>
        </p:blipFill>
        <p:spPr>
          <a:xfrm>
            <a:off x="402336" y="703326"/>
            <a:ext cx="1865376" cy="1868424"/>
          </a:xfrm>
          <a:prstGeom prst="rect">
            <a:avLst/>
          </a:prstGeom>
        </p:spPr>
      </p:pic>
      <p:sp>
        <p:nvSpPr>
          <p:cNvPr id="4" name="object 4"/>
          <p:cNvSpPr txBox="1"/>
          <p:nvPr/>
        </p:nvSpPr>
        <p:spPr>
          <a:xfrm>
            <a:off x="482374" y="1235710"/>
            <a:ext cx="8157845" cy="3698240"/>
          </a:xfrm>
          <a:prstGeom prst="rect">
            <a:avLst/>
          </a:prstGeom>
        </p:spPr>
        <p:txBody>
          <a:bodyPr vert="horz" wrap="square" lIns="0" tIns="12700" rIns="0" bIns="0" rtlCol="0">
            <a:spAutoFit/>
          </a:bodyPr>
          <a:lstStyle/>
          <a:p>
            <a:pPr marL="2118360" marR="5080">
              <a:lnSpc>
                <a:spcPct val="100000"/>
              </a:lnSpc>
              <a:spcBef>
                <a:spcPts val="100"/>
              </a:spcBef>
            </a:pPr>
            <a:r>
              <a:rPr sz="1300" dirty="0">
                <a:latin typeface="Stanley Regular" panose="02050506080406020003" pitchFamily="18" charset="77"/>
                <a:cs typeface="Palatino Linotype"/>
              </a:rPr>
              <a:t>Jeff</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George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is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former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Senior</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Vice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President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R&amp;D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Hain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Celestial</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Group,</a:t>
            </a:r>
            <a:r>
              <a:rPr sz="1300" spc="25" dirty="0">
                <a:latin typeface="Stanley Regular" panose="02050506080406020003" pitchFamily="18" charset="77"/>
                <a:cs typeface="Palatino Linotype"/>
              </a:rPr>
              <a:t> </a:t>
            </a:r>
            <a:r>
              <a:rPr sz="1300" spc="-50" dirty="0">
                <a:latin typeface="Stanley Regular" panose="02050506080406020003" pitchFamily="18" charset="77"/>
                <a:cs typeface="Palatino Linotype"/>
              </a:rPr>
              <a:t>a </a:t>
            </a:r>
            <a:r>
              <a:rPr sz="1300" dirty="0">
                <a:latin typeface="Stanley Regular" panose="02050506080406020003" pitchFamily="18" charset="77"/>
                <a:cs typeface="Palatino Linotype"/>
              </a:rPr>
              <a:t>natural food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personal care company based</a:t>
            </a:r>
            <a:r>
              <a:rPr sz="1300" spc="-5" dirty="0">
                <a:latin typeface="Stanley Regular" panose="02050506080406020003" pitchFamily="18" charset="77"/>
                <a:cs typeface="Palatino Linotype"/>
              </a:rPr>
              <a:t> </a:t>
            </a:r>
            <a:r>
              <a:rPr lang="en-US" sz="1300" dirty="0">
                <a:latin typeface="Stanley Regular" panose="02050506080406020003" pitchFamily="18" charset="77"/>
                <a:cs typeface="Palatino Linotype"/>
              </a:rPr>
              <a:t>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Long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Island.</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During </a:t>
            </a:r>
            <a:r>
              <a:rPr sz="1300" dirty="0">
                <a:latin typeface="Stanley Regular" panose="02050506080406020003" pitchFamily="18" charset="77"/>
                <a:cs typeface="Palatino Linotype"/>
              </a:rPr>
              <a:t>his</a:t>
            </a:r>
            <a:r>
              <a:rPr sz="1300" spc="-10"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time </a:t>
            </a:r>
            <a:r>
              <a:rPr sz="1300" dirty="0">
                <a:latin typeface="Stanley Regular" panose="02050506080406020003" pitchFamily="18" charset="77"/>
                <a:cs typeface="Palatino Linotype"/>
              </a:rPr>
              <a:t>there,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oversaw</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transformation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within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organization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accelerate</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innovation </a:t>
            </a:r>
            <a:r>
              <a:rPr sz="1300" dirty="0">
                <a:latin typeface="Stanley Regular" panose="02050506080406020003" pitchFamily="18" charset="77"/>
                <a:cs typeface="Palatino Linotype"/>
              </a:rPr>
              <a:t>and</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development,</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using</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Value</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approach.</a:t>
            </a:r>
            <a:r>
              <a:rPr sz="1300" spc="-2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He </a:t>
            </a:r>
            <a:r>
              <a:rPr sz="1300" spc="-10" dirty="0">
                <a:latin typeface="Stanley Regular" panose="02050506080406020003" pitchFamily="18" charset="77"/>
                <a:cs typeface="Palatino Linotype"/>
              </a:rPr>
              <a:t>previously</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worked </a:t>
            </a:r>
            <a:r>
              <a:rPr sz="1300" dirty="0">
                <a:latin typeface="Stanley Regular" panose="02050506080406020003" pitchFamily="18" charset="77"/>
                <a:cs typeface="Palatino Linotype"/>
              </a:rPr>
              <a:t>at</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Campbell’s, </a:t>
            </a:r>
            <a:r>
              <a:rPr sz="1300" dirty="0">
                <a:latin typeface="Stanley Regular" panose="02050506080406020003" pitchFamily="18" charset="77"/>
                <a:cs typeface="Palatino Linotype"/>
              </a:rPr>
              <a:t>PepsiCo,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Hillshire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Brands,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among</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other places.</a:t>
            </a:r>
            <a:endParaRPr sz="1300" dirty="0">
              <a:latin typeface="Stanley Regular" panose="02050506080406020003" pitchFamily="18" charset="77"/>
              <a:cs typeface="Palatino Linotype"/>
            </a:endParaRPr>
          </a:p>
          <a:p>
            <a:pPr>
              <a:lnSpc>
                <a:spcPct val="100000"/>
              </a:lnSpc>
              <a:spcBef>
                <a:spcPts val="50"/>
              </a:spcBef>
            </a:pPr>
            <a:endParaRPr sz="1300" dirty="0">
              <a:latin typeface="Stanley Regular" panose="02050506080406020003" pitchFamily="18" charset="77"/>
              <a:cs typeface="Palatino Linotype"/>
            </a:endParaRPr>
          </a:p>
          <a:p>
            <a:pPr marL="12700" marR="55880">
              <a:lnSpc>
                <a:spcPct val="99200"/>
              </a:lnSpc>
            </a:pPr>
            <a:r>
              <a:rPr sz="1300" dirty="0">
                <a:latin typeface="Stanley Regular" panose="02050506080406020003" pitchFamily="18" charset="77"/>
                <a:cs typeface="Palatino Linotype"/>
              </a:rPr>
              <a:t>In his slides, George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focuse</a:t>
            </a:r>
            <a:r>
              <a:rPr lang="en-US" sz="1300" dirty="0">
                <a:latin typeface="Stanley Regular" panose="02050506080406020003" pitchFamily="18" charset="77"/>
                <a:cs typeface="Palatino Linotype"/>
              </a:rPr>
              <a:t>d</a:t>
            </a:r>
            <a:r>
              <a:rPr sz="1300" dirty="0">
                <a:latin typeface="Stanley Regular" panose="02050506080406020003" pitchFamily="18" charset="77"/>
                <a:cs typeface="Palatino Linotype"/>
              </a:rPr>
              <a:t> on the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 to</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a:t>
            </a:r>
            <a:r>
              <a:rPr sz="1300" spc="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Value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approach,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which</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has carried </a:t>
            </a:r>
            <a:r>
              <a:rPr sz="1300" spc="-10" dirty="0">
                <a:latin typeface="Stanley Regular" panose="02050506080406020003" pitchFamily="18" charset="77"/>
                <a:cs typeface="Palatino Linotype"/>
              </a:rPr>
              <a:t>with</a:t>
            </a:r>
            <a:r>
              <a:rPr sz="1300" spc="5"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him </a:t>
            </a:r>
            <a:r>
              <a:rPr sz="1300" dirty="0">
                <a:latin typeface="Stanley Regular" panose="02050506080406020003" pitchFamily="18" charset="77"/>
                <a:cs typeface="Palatino Linotype"/>
              </a:rPr>
              <a:t>throughout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career</a:t>
            </a:r>
            <a:r>
              <a:rPr lang="en-US" sz="1300" dirty="0">
                <a:latin typeface="Stanley Regular" panose="02050506080406020003" pitchFamily="18" charset="77"/>
                <a:cs typeface="Palatino Linotype"/>
              </a:rPr>
              <a: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after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coining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the term</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with</a:t>
            </a:r>
            <a:r>
              <a:rPr sz="1300" dirty="0">
                <a:latin typeface="Stanley Regular" panose="02050506080406020003" pitchFamily="18" charset="77"/>
                <a:cs typeface="Palatino Linotype"/>
              </a:rPr>
              <a:t> his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team</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Campbell’s.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 </a:t>
            </a:r>
            <a:r>
              <a:rPr sz="1300" spc="-10" dirty="0">
                <a:latin typeface="Stanley Regular" panose="02050506080406020003" pitchFamily="18" charset="77"/>
                <a:cs typeface="Palatino Linotype"/>
              </a:rPr>
              <a:t>problems </a:t>
            </a:r>
            <a:r>
              <a:rPr sz="1300" dirty="0">
                <a:latin typeface="Stanley Regular" panose="02050506080406020003" pitchFamily="18" charset="77"/>
                <a:cs typeface="Palatino Linotype"/>
              </a:rPr>
              <a:t>often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require</a:t>
            </a:r>
            <a:r>
              <a:rPr sz="1300" spc="2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multi-</a:t>
            </a:r>
            <a:r>
              <a:rPr sz="1300" dirty="0">
                <a:latin typeface="Stanley Regular" panose="02050506080406020003" pitchFamily="18" charset="77"/>
                <a:cs typeface="Palatino Linotype"/>
              </a:rPr>
              <a:t>faceted</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solutions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please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3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company</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itself.</a:t>
            </a:r>
            <a:r>
              <a:rPr sz="1300" spc="20" dirty="0">
                <a:latin typeface="Stanley Regular" panose="02050506080406020003" pitchFamily="18" charset="77"/>
                <a:cs typeface="Palatino Linotype"/>
              </a:rPr>
              <a:t> </a:t>
            </a:r>
            <a:r>
              <a:rPr sz="1300" spc="50" dirty="0">
                <a:latin typeface="Stanley Regular" panose="02050506080406020003" pitchFamily="18" charset="77"/>
                <a:cs typeface="Palatino Linotype"/>
              </a:rPr>
              <a:t>In</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order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solve</a:t>
            </a:r>
            <a:r>
              <a:rPr sz="1300" spc="3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those </a:t>
            </a:r>
            <a:r>
              <a:rPr sz="1300" dirty="0">
                <a:latin typeface="Stanley Regular" panose="02050506080406020003" pitchFamily="18" charset="77"/>
                <a:cs typeface="Palatino Linotype"/>
              </a:rPr>
              <a:t>problems,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George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has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used</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Value,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combination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25" dirty="0">
                <a:latin typeface="Stanley Regular" panose="02050506080406020003" pitchFamily="18" charset="77"/>
                <a:cs typeface="Palatino Linotype"/>
              </a:rPr>
              <a:t> </a:t>
            </a:r>
            <a:r>
              <a:rPr sz="1300" dirty="0">
                <a:latin typeface="Stanley Regular" panose="02050506080406020003" pitchFamily="18" charset="77"/>
                <a:cs typeface="Palatino Linotype"/>
              </a:rPr>
              <a:t>design</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thinking</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value </a:t>
            </a:r>
            <a:r>
              <a:rPr sz="1300" dirty="0">
                <a:latin typeface="Stanley Regular" panose="02050506080406020003" pitchFamily="18" charset="77"/>
                <a:cs typeface="Palatino Linotype"/>
              </a:rPr>
              <a:t>engineering.</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Hain</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has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used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it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both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development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packaging</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development. </a:t>
            </a:r>
            <a:r>
              <a:rPr sz="1300" spc="-25" dirty="0">
                <a:latin typeface="Stanley Regular" panose="02050506080406020003" pitchFamily="18" charset="77"/>
                <a:cs typeface="Palatino Linotype"/>
              </a:rPr>
              <a:t>The </a:t>
            </a:r>
            <a:r>
              <a:rPr sz="1300" dirty="0">
                <a:latin typeface="Stanley Regular" panose="02050506080406020003" pitchFamily="18" charset="77"/>
                <a:cs typeface="Palatino Linotype"/>
              </a:rPr>
              <a:t>approach</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marries</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competing</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priorities</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look</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for</a:t>
            </a:r>
            <a:r>
              <a:rPr sz="1300" spc="-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George called,</a:t>
            </a:r>
            <a:r>
              <a:rPr sz="1300" spc="-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“the</a:t>
            </a:r>
            <a:r>
              <a:rPr sz="1300" dirty="0">
                <a:latin typeface="Stanley Regular" panose="02050506080406020003" pitchFamily="18" charset="77"/>
                <a:cs typeface="Palatino Linotype"/>
              </a:rPr>
              <a:t> sweet</a:t>
            </a:r>
            <a:r>
              <a:rPr sz="1300" spc="-10" dirty="0">
                <a:latin typeface="Stanley Regular" panose="02050506080406020003" pitchFamily="18" charset="77"/>
                <a:cs typeface="Palatino Linotype"/>
              </a:rPr>
              <a:t> spot,”</a:t>
            </a:r>
            <a:r>
              <a:rPr sz="1300" dirty="0">
                <a:latin typeface="Stanley Regular" panose="02050506080406020003" pitchFamily="18" charset="77"/>
                <a:cs typeface="Palatino Linotype"/>
              </a:rPr>
              <a:t> where a</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company</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can </a:t>
            </a:r>
            <a:r>
              <a:rPr sz="1300" dirty="0">
                <a:latin typeface="Stanley Regular" panose="02050506080406020003" pitchFamily="18" charset="77"/>
                <a:cs typeface="Palatino Linotype"/>
              </a:rPr>
              <a:t>deliver</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multiple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attributes</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while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keeping</a:t>
            </a:r>
            <a:r>
              <a:rPr sz="1300" spc="-4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35" dirty="0">
                <a:latin typeface="Stanley Regular" panose="02050506080406020003" pitchFamily="18" charset="77"/>
                <a:cs typeface="Palatino Linotype"/>
              </a:rPr>
              <a:t> </a:t>
            </a:r>
            <a:r>
              <a:rPr sz="1300" dirty="0">
                <a:latin typeface="Stanley Regular" panose="02050506080406020003" pitchFamily="18" charset="77"/>
                <a:cs typeface="Palatino Linotype"/>
              </a:rPr>
              <a:t>product</a:t>
            </a:r>
            <a:r>
              <a:rPr sz="1300" spc="-40" dirty="0">
                <a:latin typeface="Stanley Regular" panose="02050506080406020003" pitchFamily="18" charset="77"/>
                <a:cs typeface="Palatino Linotype"/>
              </a:rPr>
              <a:t> </a:t>
            </a:r>
            <a:r>
              <a:rPr sz="1300" dirty="0">
                <a:latin typeface="Stanley Regular" panose="02050506080406020003" pitchFamily="18" charset="77"/>
                <a:cs typeface="Palatino Linotype"/>
              </a:rPr>
              <a:t>low</a:t>
            </a:r>
            <a:r>
              <a:rPr sz="1300" spc="-3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cost.</a:t>
            </a:r>
            <a:endParaRPr sz="1300" dirty="0">
              <a:latin typeface="Stanley Regular" panose="02050506080406020003" pitchFamily="18" charset="77"/>
              <a:cs typeface="Palatino Linotype"/>
            </a:endParaRPr>
          </a:p>
          <a:p>
            <a:pPr>
              <a:lnSpc>
                <a:spcPct val="100000"/>
              </a:lnSpc>
              <a:spcBef>
                <a:spcPts val="50"/>
              </a:spcBef>
            </a:pPr>
            <a:endParaRPr sz="1300" dirty="0">
              <a:latin typeface="Stanley Regular" panose="02050506080406020003" pitchFamily="18" charset="77"/>
              <a:cs typeface="Palatino Linotype"/>
            </a:endParaRPr>
          </a:p>
          <a:p>
            <a:pPr marL="12700" marR="21590">
              <a:lnSpc>
                <a:spcPct val="99200"/>
              </a:lnSpc>
            </a:pPr>
            <a:r>
              <a:rPr sz="1300" dirty="0">
                <a:latin typeface="Stanley Regular" panose="02050506080406020003" pitchFamily="18" charset="77"/>
                <a:cs typeface="Palatino Linotype"/>
              </a:rPr>
              <a:t>The approach focuses</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in on</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a</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deep</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understanding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of</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consumer;</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George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said,</a:t>
            </a:r>
            <a:r>
              <a:rPr sz="1300" spc="-10" dirty="0">
                <a:latin typeface="Stanley Regular" panose="02050506080406020003" pitchFamily="18" charset="77"/>
                <a:cs typeface="Palatino Linotype"/>
              </a:rPr>
              <a:t> </a:t>
            </a:r>
            <a:r>
              <a:rPr sz="1300" spc="-25" dirty="0">
                <a:latin typeface="Stanley Regular" panose="02050506080406020003" pitchFamily="18" charset="77"/>
                <a:cs typeface="Palatino Linotype"/>
              </a:rPr>
              <a:t>“We’re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getting</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beyond </a:t>
            </a:r>
            <a:r>
              <a:rPr sz="1300" spc="-20" dirty="0">
                <a:latin typeface="Stanley Regular" panose="02050506080406020003" pitchFamily="18" charset="77"/>
                <a:cs typeface="Palatino Linotype"/>
              </a:rPr>
              <a:t>what </a:t>
            </a:r>
            <a:r>
              <a:rPr sz="1300" dirty="0">
                <a:latin typeface="Stanley Regular" panose="02050506080406020003" pitchFamily="18" charset="77"/>
                <a:cs typeface="Palatino Linotype"/>
              </a:rPr>
              <a:t>consumers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say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surface.</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get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very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deep</a:t>
            </a:r>
            <a:r>
              <a:rPr sz="1300" spc="-10" dirty="0">
                <a:latin typeface="Stanley Regular" panose="02050506080406020003" pitchFamily="18" charset="77"/>
                <a:cs typeface="Palatino Linotype"/>
              </a:rPr>
              <a:t> with </a:t>
            </a:r>
            <a:r>
              <a:rPr sz="1300" dirty="0">
                <a:latin typeface="Stanley Regular" panose="02050506080406020003" pitchFamily="18" charset="77"/>
                <a:cs typeface="Palatino Linotype"/>
              </a:rPr>
              <a:t>them</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and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have</a:t>
            </a:r>
            <a:r>
              <a:rPr sz="1300" spc="-5" dirty="0">
                <a:latin typeface="Stanley Regular" panose="02050506080406020003" pitchFamily="18" charset="77"/>
                <a:cs typeface="Palatino Linotype"/>
              </a:rPr>
              <a:t> </a:t>
            </a:r>
            <a:r>
              <a:rPr sz="1300" dirty="0">
                <a:latin typeface="Stanley Regular" panose="02050506080406020003" pitchFamily="18" charset="77"/>
                <a:cs typeface="Palatino Linotype"/>
              </a:rPr>
              <a:t>conversations</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about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their</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needs,</a:t>
            </a:r>
            <a:r>
              <a:rPr sz="1300" spc="-20"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problems </a:t>
            </a:r>
            <a:r>
              <a:rPr sz="1300" dirty="0">
                <a:latin typeface="Stanley Regular" panose="02050506080406020003" pitchFamily="18" charset="77"/>
                <a:cs typeface="Palatino Linotype"/>
              </a:rPr>
              <a:t>that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need</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be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solved.</a:t>
            </a:r>
            <a:r>
              <a:rPr sz="1300" spc="-15" dirty="0">
                <a:latin typeface="Stanley Regular" panose="02050506080406020003" pitchFamily="18" charset="77"/>
                <a:cs typeface="Palatino Linotype"/>
              </a:rPr>
              <a:t> </a:t>
            </a:r>
            <a:r>
              <a:rPr sz="1300" spc="-365" dirty="0">
                <a:latin typeface="Stanley Regular" panose="02050506080406020003" pitchFamily="18" charset="77"/>
                <a:cs typeface="Palatino Linotype"/>
              </a:rPr>
              <a: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We</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listen</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to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not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just</a:t>
            </a:r>
            <a:r>
              <a:rPr sz="1300" spc="-15" dirty="0">
                <a:latin typeface="Stanley Regular" panose="02050506080406020003" pitchFamily="18" charset="77"/>
                <a:cs typeface="Palatino Linotype"/>
              </a:rPr>
              <a:t> </a:t>
            </a:r>
            <a:r>
              <a:rPr sz="1300" spc="-20" dirty="0">
                <a:latin typeface="Stanley Regular" panose="02050506080406020003" pitchFamily="18" charset="77"/>
                <a:cs typeface="Palatino Linotype"/>
              </a:rPr>
              <a:t>what</a:t>
            </a:r>
            <a:r>
              <a:rPr sz="1300" spc="-10" dirty="0">
                <a:latin typeface="Stanley Regular" panose="02050506080406020003" pitchFamily="18" charset="77"/>
                <a:cs typeface="Palatino Linotype"/>
              </a:rPr>
              <a:t> </a:t>
            </a:r>
            <a:r>
              <a:rPr sz="1300" dirty="0">
                <a:latin typeface="Stanley Regular" panose="02050506080406020003" pitchFamily="18" charset="77"/>
                <a:cs typeface="Palatino Linotype"/>
              </a:rPr>
              <a:t>they</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say,</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but</a:t>
            </a:r>
            <a:r>
              <a:rPr sz="1300" spc="-15" dirty="0">
                <a:latin typeface="Stanley Regular" panose="02050506080406020003" pitchFamily="18" charset="77"/>
                <a:cs typeface="Palatino Linotype"/>
              </a:rPr>
              <a:t> </a:t>
            </a:r>
            <a:r>
              <a:rPr sz="1300" dirty="0">
                <a:latin typeface="Stanley Regular" panose="02050506080406020003" pitchFamily="18" charset="77"/>
                <a:cs typeface="Palatino Linotype"/>
              </a:rPr>
              <a:t>also</a:t>
            </a:r>
            <a:r>
              <a:rPr sz="1300" spc="-20" dirty="0">
                <a:latin typeface="Stanley Regular" panose="02050506080406020003" pitchFamily="18" charset="77"/>
                <a:cs typeface="Palatino Linotype"/>
              </a:rPr>
              <a:t> </a:t>
            </a:r>
            <a:r>
              <a:rPr sz="1300" dirty="0">
                <a:latin typeface="Stanley Regular" panose="02050506080406020003" pitchFamily="18" charset="77"/>
                <a:cs typeface="Palatino Linotype"/>
              </a:rPr>
              <a:t>their</a:t>
            </a:r>
            <a:r>
              <a:rPr sz="1300" spc="-15" dirty="0">
                <a:latin typeface="Stanley Regular" panose="02050506080406020003" pitchFamily="18" charset="77"/>
                <a:cs typeface="Palatino Linotype"/>
              </a:rPr>
              <a:t> </a:t>
            </a:r>
            <a:r>
              <a:rPr sz="1300" spc="-10" dirty="0">
                <a:latin typeface="Stanley Regular" panose="02050506080406020003" pitchFamily="18" charset="77"/>
                <a:cs typeface="Palatino Linotype"/>
              </a:rPr>
              <a:t>behaviors.”</a:t>
            </a:r>
            <a:endParaRPr sz="1300" dirty="0">
              <a:latin typeface="Stanley Regular" panose="02050506080406020003" pitchFamily="18" charset="77"/>
              <a:cs typeface="Palatino Linotype"/>
            </a:endParaRPr>
          </a:p>
        </p:txBody>
      </p:sp>
      <p:grpSp>
        <p:nvGrpSpPr>
          <p:cNvPr id="5" name="object 5"/>
          <p:cNvGrpSpPr/>
          <p:nvPr/>
        </p:nvGrpSpPr>
        <p:grpSpPr>
          <a:xfrm>
            <a:off x="0" y="-4762"/>
            <a:ext cx="9144000" cy="643890"/>
            <a:chOff x="0" y="-4762"/>
            <a:chExt cx="9144000" cy="643890"/>
          </a:xfrm>
        </p:grpSpPr>
        <p:sp>
          <p:nvSpPr>
            <p:cNvPr id="6" name="object 6"/>
            <p:cNvSpPr/>
            <p:nvPr/>
          </p:nvSpPr>
          <p:spPr>
            <a:xfrm>
              <a:off x="0" y="0"/>
              <a:ext cx="9144000" cy="634365"/>
            </a:xfrm>
            <a:custGeom>
              <a:avLst/>
              <a:gdLst/>
              <a:ahLst/>
              <a:cxnLst/>
              <a:rect l="l" t="t" r="r" b="b"/>
              <a:pathLst>
                <a:path w="9144000" h="634365">
                  <a:moveTo>
                    <a:pt x="0" y="633900"/>
                  </a:moveTo>
                  <a:lnTo>
                    <a:pt x="0" y="0"/>
                  </a:lnTo>
                  <a:lnTo>
                    <a:pt x="9144000" y="0"/>
                  </a:lnTo>
                  <a:lnTo>
                    <a:pt x="9144000" y="633900"/>
                  </a:lnTo>
                  <a:lnTo>
                    <a:pt x="0" y="633900"/>
                  </a:lnTo>
                  <a:close/>
                </a:path>
              </a:pathLst>
            </a:custGeom>
            <a:solidFill>
              <a:srgbClr val="000000"/>
            </a:solidFill>
          </p:spPr>
          <p:txBody>
            <a:bodyPr wrap="square" lIns="0" tIns="0" rIns="0" bIns="0" rtlCol="0"/>
            <a:lstStyle/>
            <a:p>
              <a:endParaRPr/>
            </a:p>
          </p:txBody>
        </p:sp>
        <p:sp>
          <p:nvSpPr>
            <p:cNvPr id="7" name="object 7"/>
            <p:cNvSpPr/>
            <p:nvPr/>
          </p:nvSpPr>
          <p:spPr>
            <a:xfrm>
              <a:off x="0" y="0"/>
              <a:ext cx="9144000" cy="634365"/>
            </a:xfrm>
            <a:custGeom>
              <a:avLst/>
              <a:gdLst/>
              <a:ahLst/>
              <a:cxnLst/>
              <a:rect l="l" t="t" r="r" b="b"/>
              <a:pathLst>
                <a:path w="9144000" h="634365">
                  <a:moveTo>
                    <a:pt x="0" y="0"/>
                  </a:moveTo>
                  <a:lnTo>
                    <a:pt x="9144000" y="0"/>
                  </a:lnTo>
                </a:path>
                <a:path w="9144000" h="634365">
                  <a:moveTo>
                    <a:pt x="9144000" y="633900"/>
                  </a:moveTo>
                  <a:lnTo>
                    <a:pt x="0" y="633900"/>
                  </a:lnTo>
                </a:path>
              </a:pathLst>
            </a:custGeom>
            <a:ln w="9525">
              <a:solidFill>
                <a:srgbClr val="666666"/>
              </a:solidFill>
            </a:ln>
          </p:spPr>
          <p:txBody>
            <a:bodyPr wrap="square" lIns="0" tIns="0" rIns="0" bIns="0" rtlCol="0"/>
            <a:lstStyle/>
            <a:p>
              <a:endParaRPr/>
            </a:p>
          </p:txBody>
        </p:sp>
        <p:pic>
          <p:nvPicPr>
            <p:cNvPr id="8" name="object 8"/>
            <p:cNvPicPr/>
            <p:nvPr/>
          </p:nvPicPr>
          <p:blipFill>
            <a:blip r:embed="rId3" cstate="print"/>
            <a:stretch>
              <a:fillRect/>
            </a:stretch>
          </p:blipFill>
          <p:spPr>
            <a:xfrm>
              <a:off x="6812280" y="106679"/>
              <a:ext cx="1929383" cy="527303"/>
            </a:xfrm>
            <a:prstGeom prst="rect">
              <a:avLst/>
            </a:prstGeom>
          </p:spPr>
        </p:pic>
      </p:grpSp>
      <p:sp>
        <p:nvSpPr>
          <p:cNvPr id="9" name="object 9"/>
          <p:cNvSpPr txBox="1">
            <a:spLocks noGrp="1"/>
          </p:cNvSpPr>
          <p:nvPr>
            <p:ph type="title"/>
          </p:nvPr>
        </p:nvSpPr>
        <p:spPr>
          <a:xfrm>
            <a:off x="-1" y="108203"/>
            <a:ext cx="7299326" cy="325831"/>
          </a:xfrm>
          <a:prstGeom prst="rect">
            <a:avLst/>
          </a:prstGeom>
        </p:spPr>
        <p:txBody>
          <a:bodyPr vert="horz" wrap="square" lIns="0" tIns="78840" rIns="0" bIns="0" rtlCol="0">
            <a:spAutoFit/>
          </a:bodyPr>
          <a:lstStyle/>
          <a:p>
            <a:pPr marL="494665">
              <a:lnSpc>
                <a:spcPct val="100000"/>
              </a:lnSpc>
              <a:spcBef>
                <a:spcPts val="114"/>
              </a:spcBef>
            </a:pPr>
            <a:r>
              <a:rPr lang="en-US" sz="1600" b="1" spc="60" dirty="0">
                <a:latin typeface="Stanley Regular" panose="02050506080406020003" pitchFamily="18" charset="77"/>
              </a:rPr>
              <a:t>Jeff George, formerly of Hain Celestial Group</a:t>
            </a:r>
            <a:endParaRPr sz="1600" b="1" dirty="0">
              <a:latin typeface="Stanley Regular" panose="02050506080406020003" pitchFamily="18" charset="77"/>
            </a:endParaRPr>
          </a:p>
        </p:txBody>
      </p:sp>
      <p:sp>
        <p:nvSpPr>
          <p:cNvPr id="11" name="object 10">
            <a:extLst>
              <a:ext uri="{FF2B5EF4-FFF2-40B4-BE49-F238E27FC236}">
                <a16:creationId xmlns:a16="http://schemas.microsoft.com/office/drawing/2014/main" id="{88A7A966-45D6-2D48-B38A-56A00E260A81}"/>
              </a:ext>
            </a:extLst>
          </p:cNvPr>
          <p:cNvSpPr txBox="1">
            <a:spLocks noGrp="1"/>
          </p:cNvSpPr>
          <p:nvPr>
            <p:ph type="sldNum" sz="quarter" idx="7"/>
          </p:nvPr>
        </p:nvSpPr>
        <p:spPr>
          <a:xfrm>
            <a:off x="8639556" y="4755515"/>
            <a:ext cx="374673" cy="243015"/>
          </a:xfrm>
          <a:prstGeom prst="rect">
            <a:avLst/>
          </a:prstGeom>
        </p:spPr>
        <p:txBody>
          <a:bodyPr vert="horz" wrap="square" lIns="0" tIns="88265" rIns="0" bIns="0" rtlCol="0">
            <a:spAutoFit/>
          </a:bodyPr>
          <a:lstStyle/>
          <a:p>
            <a:pPr marL="151765">
              <a:lnSpc>
                <a:spcPct val="100000"/>
              </a:lnSpc>
              <a:spcBef>
                <a:spcPts val="695"/>
              </a:spcBef>
            </a:pPr>
            <a:fld id="{81D60167-4931-47E6-BA6A-407CBD079E47}" type="slidenum">
              <a:rPr spc="-25" dirty="0">
                <a:latin typeface="Stanley Regular" panose="02050506080406020003" pitchFamily="18" charset="77"/>
              </a:rPr>
              <a:t>8</a:t>
            </a:fld>
            <a:endParaRPr spc="-25" dirty="0">
              <a:latin typeface="Stanley Regular" panose="02050506080406020003" pitchFamily="18" charset="77"/>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1386840"/>
            <a:chOff x="0" y="0"/>
            <a:chExt cx="9144000" cy="1386840"/>
          </a:xfrm>
        </p:grpSpPr>
        <p:sp>
          <p:nvSpPr>
            <p:cNvPr id="3" name="object 3"/>
            <p:cNvSpPr/>
            <p:nvPr/>
          </p:nvSpPr>
          <p:spPr>
            <a:xfrm>
              <a:off x="0" y="0"/>
              <a:ext cx="9144000" cy="988694"/>
            </a:xfrm>
            <a:custGeom>
              <a:avLst/>
              <a:gdLst/>
              <a:ahLst/>
              <a:cxnLst/>
              <a:rect l="l" t="t" r="r" b="b"/>
              <a:pathLst>
                <a:path w="9144000" h="988694">
                  <a:moveTo>
                    <a:pt x="9144000" y="0"/>
                  </a:moveTo>
                  <a:lnTo>
                    <a:pt x="0" y="0"/>
                  </a:lnTo>
                  <a:lnTo>
                    <a:pt x="0" y="988404"/>
                  </a:lnTo>
                  <a:lnTo>
                    <a:pt x="9144000" y="988404"/>
                  </a:lnTo>
                  <a:lnTo>
                    <a:pt x="9144000" y="0"/>
                  </a:lnTo>
                  <a:close/>
                </a:path>
              </a:pathLst>
            </a:custGeom>
            <a:solidFill>
              <a:srgbClr val="5E9942"/>
            </a:solidFill>
          </p:spPr>
          <p:txBody>
            <a:bodyPr wrap="square" lIns="0" tIns="0" rIns="0" bIns="0" rtlCol="0"/>
            <a:lstStyle/>
            <a:p>
              <a:endParaRPr/>
            </a:p>
          </p:txBody>
        </p:sp>
        <p:pic>
          <p:nvPicPr>
            <p:cNvPr id="4" name="object 4"/>
            <p:cNvPicPr/>
            <p:nvPr/>
          </p:nvPicPr>
          <p:blipFill>
            <a:blip r:embed="rId2" cstate="print"/>
            <a:stretch>
              <a:fillRect/>
            </a:stretch>
          </p:blipFill>
          <p:spPr>
            <a:xfrm>
              <a:off x="7656576" y="222504"/>
              <a:ext cx="1167383" cy="1164336"/>
            </a:xfrm>
            <a:prstGeom prst="rect">
              <a:avLst/>
            </a:prstGeom>
          </p:spPr>
        </p:pic>
      </p:grpSp>
      <p:grpSp>
        <p:nvGrpSpPr>
          <p:cNvPr id="5" name="object 5"/>
          <p:cNvGrpSpPr/>
          <p:nvPr/>
        </p:nvGrpSpPr>
        <p:grpSpPr>
          <a:xfrm>
            <a:off x="497279" y="4776415"/>
            <a:ext cx="8352155" cy="227965"/>
            <a:chOff x="497279" y="4776415"/>
            <a:chExt cx="8352155" cy="227965"/>
          </a:xfrm>
        </p:grpSpPr>
        <p:sp>
          <p:nvSpPr>
            <p:cNvPr id="6" name="object 6"/>
            <p:cNvSpPr/>
            <p:nvPr/>
          </p:nvSpPr>
          <p:spPr>
            <a:xfrm>
              <a:off x="497279" y="4890281"/>
              <a:ext cx="8042909" cy="0"/>
            </a:xfrm>
            <a:custGeom>
              <a:avLst/>
              <a:gdLst/>
              <a:ahLst/>
              <a:cxnLst/>
              <a:rect l="l" t="t" r="r" b="b"/>
              <a:pathLst>
                <a:path w="8042909">
                  <a:moveTo>
                    <a:pt x="0" y="0"/>
                  </a:moveTo>
                  <a:lnTo>
                    <a:pt x="8042564" y="1"/>
                  </a:lnTo>
                </a:path>
              </a:pathLst>
            </a:custGeom>
            <a:ln w="9525">
              <a:solidFill>
                <a:srgbClr val="000000"/>
              </a:solidFill>
            </a:ln>
          </p:spPr>
          <p:txBody>
            <a:bodyPr wrap="square" lIns="0" tIns="0" rIns="0" bIns="0" rtlCol="0"/>
            <a:lstStyle/>
            <a:p>
              <a:endParaRPr/>
            </a:p>
          </p:txBody>
        </p:sp>
        <p:sp>
          <p:nvSpPr>
            <p:cNvPr id="7" name="object 7"/>
            <p:cNvSpPr/>
            <p:nvPr/>
          </p:nvSpPr>
          <p:spPr>
            <a:xfrm>
              <a:off x="8532421" y="4781177"/>
              <a:ext cx="311785" cy="218440"/>
            </a:xfrm>
            <a:custGeom>
              <a:avLst/>
              <a:gdLst/>
              <a:ahLst/>
              <a:cxnLst/>
              <a:rect l="l" t="t" r="r" b="b"/>
              <a:pathLst>
                <a:path w="311784" h="218439">
                  <a:moveTo>
                    <a:pt x="0" y="109104"/>
                  </a:moveTo>
                  <a:lnTo>
                    <a:pt x="30072" y="44668"/>
                  </a:lnTo>
                  <a:lnTo>
                    <a:pt x="63812" y="21050"/>
                  </a:lnTo>
                  <a:lnTo>
                    <a:pt x="106598" y="5562"/>
                  </a:lnTo>
                  <a:lnTo>
                    <a:pt x="155863" y="0"/>
                  </a:lnTo>
                  <a:lnTo>
                    <a:pt x="205128" y="5562"/>
                  </a:lnTo>
                  <a:lnTo>
                    <a:pt x="247914" y="21050"/>
                  </a:lnTo>
                  <a:lnTo>
                    <a:pt x="281654" y="44668"/>
                  </a:lnTo>
                  <a:lnTo>
                    <a:pt x="303780" y="74619"/>
                  </a:lnTo>
                  <a:lnTo>
                    <a:pt x="311727" y="109104"/>
                  </a:lnTo>
                  <a:lnTo>
                    <a:pt x="303780" y="143589"/>
                  </a:lnTo>
                  <a:lnTo>
                    <a:pt x="281654" y="173540"/>
                  </a:lnTo>
                  <a:lnTo>
                    <a:pt x="247914" y="197158"/>
                  </a:lnTo>
                  <a:lnTo>
                    <a:pt x="205128" y="212646"/>
                  </a:lnTo>
                  <a:lnTo>
                    <a:pt x="155863" y="218209"/>
                  </a:lnTo>
                  <a:lnTo>
                    <a:pt x="106598" y="212646"/>
                  </a:lnTo>
                  <a:lnTo>
                    <a:pt x="63812" y="197158"/>
                  </a:lnTo>
                  <a:lnTo>
                    <a:pt x="30072" y="173540"/>
                  </a:lnTo>
                  <a:lnTo>
                    <a:pt x="7946" y="143589"/>
                  </a:lnTo>
                  <a:lnTo>
                    <a:pt x="0" y="109104"/>
                  </a:lnTo>
                  <a:close/>
                </a:path>
              </a:pathLst>
            </a:custGeom>
            <a:ln w="9525">
              <a:solidFill>
                <a:srgbClr val="000000"/>
              </a:solidFill>
            </a:ln>
          </p:spPr>
          <p:txBody>
            <a:bodyPr wrap="square" lIns="0" tIns="0" rIns="0" bIns="0" rtlCol="0"/>
            <a:lstStyle/>
            <a:p>
              <a:endParaRPr/>
            </a:p>
          </p:txBody>
        </p:sp>
      </p:grpSp>
      <p:sp>
        <p:nvSpPr>
          <p:cNvPr id="8" name="object 8"/>
          <p:cNvSpPr txBox="1">
            <a:spLocks noGrp="1"/>
          </p:cNvSpPr>
          <p:nvPr>
            <p:ph type="title"/>
          </p:nvPr>
        </p:nvSpPr>
        <p:spPr>
          <a:xfrm>
            <a:off x="-1" y="207910"/>
            <a:ext cx="6986905" cy="657225"/>
          </a:xfrm>
          <a:prstGeom prst="rect">
            <a:avLst/>
          </a:prstGeom>
          <a:solidFill>
            <a:srgbClr val="FFCC33"/>
          </a:solidFill>
        </p:spPr>
        <p:txBody>
          <a:bodyPr vert="horz" wrap="square" lIns="0" tIns="187325" rIns="0" bIns="0" rtlCol="0">
            <a:spAutoFit/>
          </a:bodyPr>
          <a:lstStyle/>
          <a:p>
            <a:pPr marL="593725">
              <a:lnSpc>
                <a:spcPct val="100000"/>
              </a:lnSpc>
              <a:spcBef>
                <a:spcPts val="1475"/>
              </a:spcBef>
            </a:pPr>
            <a:r>
              <a:rPr sz="2000" b="1" dirty="0">
                <a:solidFill>
                  <a:srgbClr val="495928"/>
                </a:solidFill>
                <a:latin typeface="Georgia"/>
                <a:cs typeface="Georgia"/>
              </a:rPr>
              <a:t>Challenge</a:t>
            </a:r>
            <a:r>
              <a:rPr sz="2000" b="1" spc="-35" dirty="0">
                <a:solidFill>
                  <a:srgbClr val="495928"/>
                </a:solidFill>
                <a:latin typeface="Georgia"/>
                <a:cs typeface="Georgia"/>
              </a:rPr>
              <a:t> </a:t>
            </a:r>
            <a:r>
              <a:rPr sz="2000" b="1" dirty="0">
                <a:solidFill>
                  <a:srgbClr val="495928"/>
                </a:solidFill>
                <a:latin typeface="Georgia"/>
                <a:cs typeface="Georgia"/>
              </a:rPr>
              <a:t>of</a:t>
            </a:r>
            <a:r>
              <a:rPr sz="2000" b="1" spc="-20" dirty="0">
                <a:solidFill>
                  <a:srgbClr val="495928"/>
                </a:solidFill>
                <a:latin typeface="Georgia"/>
                <a:cs typeface="Georgia"/>
              </a:rPr>
              <a:t> </a:t>
            </a:r>
            <a:r>
              <a:rPr sz="2000" b="1" dirty="0">
                <a:solidFill>
                  <a:srgbClr val="495928"/>
                </a:solidFill>
                <a:latin typeface="Georgia"/>
                <a:cs typeface="Georgia"/>
              </a:rPr>
              <a:t>Profitable</a:t>
            </a:r>
            <a:r>
              <a:rPr sz="2000" b="1" spc="-20" dirty="0">
                <a:solidFill>
                  <a:srgbClr val="495928"/>
                </a:solidFill>
                <a:latin typeface="Georgia"/>
                <a:cs typeface="Georgia"/>
              </a:rPr>
              <a:t> </a:t>
            </a:r>
            <a:r>
              <a:rPr sz="2000" b="1" spc="-10" dirty="0">
                <a:solidFill>
                  <a:srgbClr val="495928"/>
                </a:solidFill>
                <a:latin typeface="Georgia"/>
                <a:cs typeface="Georgia"/>
              </a:rPr>
              <a:t>Growth</a:t>
            </a:r>
            <a:endParaRPr sz="2000">
              <a:latin typeface="Georgia"/>
              <a:cs typeface="Georgia"/>
            </a:endParaRPr>
          </a:p>
        </p:txBody>
      </p:sp>
      <p:grpSp>
        <p:nvGrpSpPr>
          <p:cNvPr id="9" name="object 9"/>
          <p:cNvGrpSpPr/>
          <p:nvPr/>
        </p:nvGrpSpPr>
        <p:grpSpPr>
          <a:xfrm>
            <a:off x="2426207" y="1797907"/>
            <a:ext cx="3505200" cy="2823210"/>
            <a:chOff x="2426207" y="1797907"/>
            <a:chExt cx="3505200" cy="2823210"/>
          </a:xfrm>
        </p:grpSpPr>
        <p:sp>
          <p:nvSpPr>
            <p:cNvPr id="10" name="object 10"/>
            <p:cNvSpPr/>
            <p:nvPr/>
          </p:nvSpPr>
          <p:spPr>
            <a:xfrm>
              <a:off x="3572231" y="1836007"/>
              <a:ext cx="1290955" cy="1176655"/>
            </a:xfrm>
            <a:custGeom>
              <a:avLst/>
              <a:gdLst/>
              <a:ahLst/>
              <a:cxnLst/>
              <a:rect l="l" t="t" r="r" b="b"/>
              <a:pathLst>
                <a:path w="1290954" h="1176655">
                  <a:moveTo>
                    <a:pt x="0" y="588281"/>
                  </a:moveTo>
                  <a:lnTo>
                    <a:pt x="1941" y="542307"/>
                  </a:lnTo>
                  <a:lnTo>
                    <a:pt x="7671" y="497301"/>
                  </a:lnTo>
                  <a:lnTo>
                    <a:pt x="17044" y="453393"/>
                  </a:lnTo>
                  <a:lnTo>
                    <a:pt x="29919" y="410715"/>
                  </a:lnTo>
                  <a:lnTo>
                    <a:pt x="46150" y="369397"/>
                  </a:lnTo>
                  <a:lnTo>
                    <a:pt x="65596" y="329570"/>
                  </a:lnTo>
                  <a:lnTo>
                    <a:pt x="88112" y="291364"/>
                  </a:lnTo>
                  <a:lnTo>
                    <a:pt x="113554" y="254911"/>
                  </a:lnTo>
                  <a:lnTo>
                    <a:pt x="141781" y="220341"/>
                  </a:lnTo>
                  <a:lnTo>
                    <a:pt x="172647" y="187785"/>
                  </a:lnTo>
                  <a:lnTo>
                    <a:pt x="206009" y="157374"/>
                  </a:lnTo>
                  <a:lnTo>
                    <a:pt x="241724" y="129238"/>
                  </a:lnTo>
                  <a:lnTo>
                    <a:pt x="279649" y="103509"/>
                  </a:lnTo>
                  <a:lnTo>
                    <a:pt x="319640" y="80317"/>
                  </a:lnTo>
                  <a:lnTo>
                    <a:pt x="361554" y="59793"/>
                  </a:lnTo>
                  <a:lnTo>
                    <a:pt x="405246" y="42068"/>
                  </a:lnTo>
                  <a:lnTo>
                    <a:pt x="450574" y="27272"/>
                  </a:lnTo>
                  <a:lnTo>
                    <a:pt x="497394" y="15536"/>
                  </a:lnTo>
                  <a:lnTo>
                    <a:pt x="545563" y="6992"/>
                  </a:lnTo>
                  <a:lnTo>
                    <a:pt x="594937" y="1769"/>
                  </a:lnTo>
                  <a:lnTo>
                    <a:pt x="645372" y="0"/>
                  </a:lnTo>
                  <a:lnTo>
                    <a:pt x="695808" y="1769"/>
                  </a:lnTo>
                  <a:lnTo>
                    <a:pt x="745181" y="6992"/>
                  </a:lnTo>
                  <a:lnTo>
                    <a:pt x="793350" y="15536"/>
                  </a:lnTo>
                  <a:lnTo>
                    <a:pt x="840170" y="27272"/>
                  </a:lnTo>
                  <a:lnTo>
                    <a:pt x="885498" y="42068"/>
                  </a:lnTo>
                  <a:lnTo>
                    <a:pt x="929191" y="59793"/>
                  </a:lnTo>
                  <a:lnTo>
                    <a:pt x="971104" y="80317"/>
                  </a:lnTo>
                  <a:lnTo>
                    <a:pt x="1011095" y="103509"/>
                  </a:lnTo>
                  <a:lnTo>
                    <a:pt x="1049020" y="129238"/>
                  </a:lnTo>
                  <a:lnTo>
                    <a:pt x="1084735" y="157374"/>
                  </a:lnTo>
                  <a:lnTo>
                    <a:pt x="1118097" y="187785"/>
                  </a:lnTo>
                  <a:lnTo>
                    <a:pt x="1148963" y="220341"/>
                  </a:lnTo>
                  <a:lnTo>
                    <a:pt x="1177190" y="254911"/>
                  </a:lnTo>
                  <a:lnTo>
                    <a:pt x="1202632" y="291364"/>
                  </a:lnTo>
                  <a:lnTo>
                    <a:pt x="1225148" y="329570"/>
                  </a:lnTo>
                  <a:lnTo>
                    <a:pt x="1244594" y="369397"/>
                  </a:lnTo>
                  <a:lnTo>
                    <a:pt x="1260825" y="410715"/>
                  </a:lnTo>
                  <a:lnTo>
                    <a:pt x="1273700" y="453393"/>
                  </a:lnTo>
                  <a:lnTo>
                    <a:pt x="1283073" y="497301"/>
                  </a:lnTo>
                  <a:lnTo>
                    <a:pt x="1288803" y="542307"/>
                  </a:lnTo>
                  <a:lnTo>
                    <a:pt x="1290745" y="588281"/>
                  </a:lnTo>
                  <a:lnTo>
                    <a:pt x="1288803" y="634255"/>
                  </a:lnTo>
                  <a:lnTo>
                    <a:pt x="1283073" y="679261"/>
                  </a:lnTo>
                  <a:lnTo>
                    <a:pt x="1273700" y="723169"/>
                  </a:lnTo>
                  <a:lnTo>
                    <a:pt x="1260825" y="765847"/>
                  </a:lnTo>
                  <a:lnTo>
                    <a:pt x="1244594" y="807165"/>
                  </a:lnTo>
                  <a:lnTo>
                    <a:pt x="1225148" y="846992"/>
                  </a:lnTo>
                  <a:lnTo>
                    <a:pt x="1202632" y="885198"/>
                  </a:lnTo>
                  <a:lnTo>
                    <a:pt x="1177190" y="921651"/>
                  </a:lnTo>
                  <a:lnTo>
                    <a:pt x="1148963" y="956221"/>
                  </a:lnTo>
                  <a:lnTo>
                    <a:pt x="1118097" y="988777"/>
                  </a:lnTo>
                  <a:lnTo>
                    <a:pt x="1084735" y="1019188"/>
                  </a:lnTo>
                  <a:lnTo>
                    <a:pt x="1049020" y="1047324"/>
                  </a:lnTo>
                  <a:lnTo>
                    <a:pt x="1011095" y="1073053"/>
                  </a:lnTo>
                  <a:lnTo>
                    <a:pt x="971104" y="1096245"/>
                  </a:lnTo>
                  <a:lnTo>
                    <a:pt x="929191" y="1116769"/>
                  </a:lnTo>
                  <a:lnTo>
                    <a:pt x="885498" y="1134494"/>
                  </a:lnTo>
                  <a:lnTo>
                    <a:pt x="840170" y="1149290"/>
                  </a:lnTo>
                  <a:lnTo>
                    <a:pt x="793350" y="1161026"/>
                  </a:lnTo>
                  <a:lnTo>
                    <a:pt x="745181" y="1169570"/>
                  </a:lnTo>
                  <a:lnTo>
                    <a:pt x="695808" y="1174793"/>
                  </a:lnTo>
                  <a:lnTo>
                    <a:pt x="645372" y="1176563"/>
                  </a:lnTo>
                  <a:lnTo>
                    <a:pt x="594937" y="1174793"/>
                  </a:lnTo>
                  <a:lnTo>
                    <a:pt x="545563" y="1169570"/>
                  </a:lnTo>
                  <a:lnTo>
                    <a:pt x="497394" y="1161026"/>
                  </a:lnTo>
                  <a:lnTo>
                    <a:pt x="450574" y="1149290"/>
                  </a:lnTo>
                  <a:lnTo>
                    <a:pt x="405246" y="1134494"/>
                  </a:lnTo>
                  <a:lnTo>
                    <a:pt x="361554" y="1116769"/>
                  </a:lnTo>
                  <a:lnTo>
                    <a:pt x="319640" y="1096245"/>
                  </a:lnTo>
                  <a:lnTo>
                    <a:pt x="279649" y="1073053"/>
                  </a:lnTo>
                  <a:lnTo>
                    <a:pt x="241724" y="1047324"/>
                  </a:lnTo>
                  <a:lnTo>
                    <a:pt x="206009" y="1019188"/>
                  </a:lnTo>
                  <a:lnTo>
                    <a:pt x="172647" y="988777"/>
                  </a:lnTo>
                  <a:lnTo>
                    <a:pt x="141781" y="956221"/>
                  </a:lnTo>
                  <a:lnTo>
                    <a:pt x="113554" y="921651"/>
                  </a:lnTo>
                  <a:lnTo>
                    <a:pt x="88112" y="885198"/>
                  </a:lnTo>
                  <a:lnTo>
                    <a:pt x="65596" y="846992"/>
                  </a:lnTo>
                  <a:lnTo>
                    <a:pt x="46150" y="807165"/>
                  </a:lnTo>
                  <a:lnTo>
                    <a:pt x="29919" y="765847"/>
                  </a:lnTo>
                  <a:lnTo>
                    <a:pt x="17044" y="723169"/>
                  </a:lnTo>
                  <a:lnTo>
                    <a:pt x="7671" y="679261"/>
                  </a:lnTo>
                  <a:lnTo>
                    <a:pt x="1941" y="634255"/>
                  </a:lnTo>
                  <a:lnTo>
                    <a:pt x="0" y="588281"/>
                  </a:lnTo>
                  <a:close/>
                </a:path>
              </a:pathLst>
            </a:custGeom>
            <a:ln w="76200">
              <a:solidFill>
                <a:srgbClr val="72A033"/>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2426207" y="3246119"/>
              <a:ext cx="1456944" cy="1374648"/>
            </a:xfrm>
            <a:prstGeom prst="rect">
              <a:avLst/>
            </a:prstGeom>
          </p:spPr>
        </p:pic>
        <p:sp>
          <p:nvSpPr>
            <p:cNvPr id="12" name="object 12"/>
            <p:cNvSpPr/>
            <p:nvPr/>
          </p:nvSpPr>
          <p:spPr>
            <a:xfrm>
              <a:off x="2508817" y="3300916"/>
              <a:ext cx="1290955" cy="1207135"/>
            </a:xfrm>
            <a:custGeom>
              <a:avLst/>
              <a:gdLst/>
              <a:ahLst/>
              <a:cxnLst/>
              <a:rect l="l" t="t" r="r" b="b"/>
              <a:pathLst>
                <a:path w="1290954" h="1207135">
                  <a:moveTo>
                    <a:pt x="0" y="603395"/>
                  </a:moveTo>
                  <a:lnTo>
                    <a:pt x="1941" y="556240"/>
                  </a:lnTo>
                  <a:lnTo>
                    <a:pt x="7671" y="510077"/>
                  </a:lnTo>
                  <a:lnTo>
                    <a:pt x="17044" y="465042"/>
                  </a:lnTo>
                  <a:lnTo>
                    <a:pt x="29919" y="421267"/>
                  </a:lnTo>
                  <a:lnTo>
                    <a:pt x="46150" y="378887"/>
                  </a:lnTo>
                  <a:lnTo>
                    <a:pt x="65596" y="338037"/>
                  </a:lnTo>
                  <a:lnTo>
                    <a:pt x="88112" y="298849"/>
                  </a:lnTo>
                  <a:lnTo>
                    <a:pt x="113554" y="261460"/>
                  </a:lnTo>
                  <a:lnTo>
                    <a:pt x="141781" y="226002"/>
                  </a:lnTo>
                  <a:lnTo>
                    <a:pt x="172647" y="192609"/>
                  </a:lnTo>
                  <a:lnTo>
                    <a:pt x="206009" y="161417"/>
                  </a:lnTo>
                  <a:lnTo>
                    <a:pt x="241724" y="132559"/>
                  </a:lnTo>
                  <a:lnTo>
                    <a:pt x="279649" y="106168"/>
                  </a:lnTo>
                  <a:lnTo>
                    <a:pt x="319640" y="82381"/>
                  </a:lnTo>
                  <a:lnTo>
                    <a:pt x="361554" y="61329"/>
                  </a:lnTo>
                  <a:lnTo>
                    <a:pt x="405246" y="43149"/>
                  </a:lnTo>
                  <a:lnTo>
                    <a:pt x="450574" y="27973"/>
                  </a:lnTo>
                  <a:lnTo>
                    <a:pt x="497394" y="15936"/>
                  </a:lnTo>
                  <a:lnTo>
                    <a:pt x="545563" y="7172"/>
                  </a:lnTo>
                  <a:lnTo>
                    <a:pt x="594937" y="1815"/>
                  </a:lnTo>
                  <a:lnTo>
                    <a:pt x="645372" y="0"/>
                  </a:lnTo>
                  <a:lnTo>
                    <a:pt x="695808" y="1815"/>
                  </a:lnTo>
                  <a:lnTo>
                    <a:pt x="745181" y="7172"/>
                  </a:lnTo>
                  <a:lnTo>
                    <a:pt x="793350" y="15936"/>
                  </a:lnTo>
                  <a:lnTo>
                    <a:pt x="840170" y="27973"/>
                  </a:lnTo>
                  <a:lnTo>
                    <a:pt x="885498" y="43149"/>
                  </a:lnTo>
                  <a:lnTo>
                    <a:pt x="929191" y="61329"/>
                  </a:lnTo>
                  <a:lnTo>
                    <a:pt x="971104" y="82381"/>
                  </a:lnTo>
                  <a:lnTo>
                    <a:pt x="1011095" y="106168"/>
                  </a:lnTo>
                  <a:lnTo>
                    <a:pt x="1049020" y="132559"/>
                  </a:lnTo>
                  <a:lnTo>
                    <a:pt x="1084735" y="161417"/>
                  </a:lnTo>
                  <a:lnTo>
                    <a:pt x="1118097" y="192609"/>
                  </a:lnTo>
                  <a:lnTo>
                    <a:pt x="1148963" y="226002"/>
                  </a:lnTo>
                  <a:lnTo>
                    <a:pt x="1177190" y="261460"/>
                  </a:lnTo>
                  <a:lnTo>
                    <a:pt x="1202632" y="298849"/>
                  </a:lnTo>
                  <a:lnTo>
                    <a:pt x="1225148" y="338037"/>
                  </a:lnTo>
                  <a:lnTo>
                    <a:pt x="1244594" y="378887"/>
                  </a:lnTo>
                  <a:lnTo>
                    <a:pt x="1260825" y="421267"/>
                  </a:lnTo>
                  <a:lnTo>
                    <a:pt x="1273700" y="465042"/>
                  </a:lnTo>
                  <a:lnTo>
                    <a:pt x="1283073" y="510077"/>
                  </a:lnTo>
                  <a:lnTo>
                    <a:pt x="1288803" y="556240"/>
                  </a:lnTo>
                  <a:lnTo>
                    <a:pt x="1290745" y="603395"/>
                  </a:lnTo>
                  <a:lnTo>
                    <a:pt x="1288803" y="650549"/>
                  </a:lnTo>
                  <a:lnTo>
                    <a:pt x="1283073" y="696712"/>
                  </a:lnTo>
                  <a:lnTo>
                    <a:pt x="1273700" y="741747"/>
                  </a:lnTo>
                  <a:lnTo>
                    <a:pt x="1260825" y="785522"/>
                  </a:lnTo>
                  <a:lnTo>
                    <a:pt x="1244594" y="827902"/>
                  </a:lnTo>
                  <a:lnTo>
                    <a:pt x="1225148" y="868752"/>
                  </a:lnTo>
                  <a:lnTo>
                    <a:pt x="1202632" y="907940"/>
                  </a:lnTo>
                  <a:lnTo>
                    <a:pt x="1177190" y="945329"/>
                  </a:lnTo>
                  <a:lnTo>
                    <a:pt x="1148963" y="980787"/>
                  </a:lnTo>
                  <a:lnTo>
                    <a:pt x="1118097" y="1014180"/>
                  </a:lnTo>
                  <a:lnTo>
                    <a:pt x="1084735" y="1045372"/>
                  </a:lnTo>
                  <a:lnTo>
                    <a:pt x="1049020" y="1074230"/>
                  </a:lnTo>
                  <a:lnTo>
                    <a:pt x="1011095" y="1100621"/>
                  </a:lnTo>
                  <a:lnTo>
                    <a:pt x="971104" y="1124408"/>
                  </a:lnTo>
                  <a:lnTo>
                    <a:pt x="929191" y="1145460"/>
                  </a:lnTo>
                  <a:lnTo>
                    <a:pt x="885498" y="1163640"/>
                  </a:lnTo>
                  <a:lnTo>
                    <a:pt x="840170" y="1178816"/>
                  </a:lnTo>
                  <a:lnTo>
                    <a:pt x="793350" y="1190853"/>
                  </a:lnTo>
                  <a:lnTo>
                    <a:pt x="745181" y="1199617"/>
                  </a:lnTo>
                  <a:lnTo>
                    <a:pt x="695808" y="1204974"/>
                  </a:lnTo>
                  <a:lnTo>
                    <a:pt x="645372" y="1206790"/>
                  </a:lnTo>
                  <a:lnTo>
                    <a:pt x="594937" y="1204974"/>
                  </a:lnTo>
                  <a:lnTo>
                    <a:pt x="545563" y="1199617"/>
                  </a:lnTo>
                  <a:lnTo>
                    <a:pt x="497394" y="1190853"/>
                  </a:lnTo>
                  <a:lnTo>
                    <a:pt x="450574" y="1178816"/>
                  </a:lnTo>
                  <a:lnTo>
                    <a:pt x="405246" y="1163640"/>
                  </a:lnTo>
                  <a:lnTo>
                    <a:pt x="361554" y="1145460"/>
                  </a:lnTo>
                  <a:lnTo>
                    <a:pt x="319640" y="1124408"/>
                  </a:lnTo>
                  <a:lnTo>
                    <a:pt x="279649" y="1100621"/>
                  </a:lnTo>
                  <a:lnTo>
                    <a:pt x="241724" y="1074230"/>
                  </a:lnTo>
                  <a:lnTo>
                    <a:pt x="206009" y="1045372"/>
                  </a:lnTo>
                  <a:lnTo>
                    <a:pt x="172647" y="1014180"/>
                  </a:lnTo>
                  <a:lnTo>
                    <a:pt x="141781" y="980787"/>
                  </a:lnTo>
                  <a:lnTo>
                    <a:pt x="113554" y="945329"/>
                  </a:lnTo>
                  <a:lnTo>
                    <a:pt x="88112" y="907940"/>
                  </a:lnTo>
                  <a:lnTo>
                    <a:pt x="65596" y="868752"/>
                  </a:lnTo>
                  <a:lnTo>
                    <a:pt x="46150" y="827902"/>
                  </a:lnTo>
                  <a:lnTo>
                    <a:pt x="29919" y="785522"/>
                  </a:lnTo>
                  <a:lnTo>
                    <a:pt x="17044" y="741747"/>
                  </a:lnTo>
                  <a:lnTo>
                    <a:pt x="7671" y="696712"/>
                  </a:lnTo>
                  <a:lnTo>
                    <a:pt x="1941" y="650549"/>
                  </a:lnTo>
                  <a:lnTo>
                    <a:pt x="0" y="603395"/>
                  </a:lnTo>
                  <a:close/>
                </a:path>
              </a:pathLst>
            </a:custGeom>
            <a:ln w="76200">
              <a:solidFill>
                <a:srgbClr val="EF4C37"/>
              </a:solidFill>
            </a:ln>
          </p:spPr>
          <p:txBody>
            <a:bodyPr wrap="square" lIns="0" tIns="0" rIns="0" bIns="0" rtlCol="0"/>
            <a:lstStyle/>
            <a:p>
              <a:endParaRPr/>
            </a:p>
          </p:txBody>
        </p:sp>
        <p:sp>
          <p:nvSpPr>
            <p:cNvPr id="13" name="object 13"/>
            <p:cNvSpPr/>
            <p:nvPr/>
          </p:nvSpPr>
          <p:spPr>
            <a:xfrm>
              <a:off x="3310360" y="3024983"/>
              <a:ext cx="437515" cy="293370"/>
            </a:xfrm>
            <a:custGeom>
              <a:avLst/>
              <a:gdLst/>
              <a:ahLst/>
              <a:cxnLst/>
              <a:rect l="l" t="t" r="r" b="b"/>
              <a:pathLst>
                <a:path w="437514" h="293370">
                  <a:moveTo>
                    <a:pt x="0" y="0"/>
                  </a:moveTo>
                  <a:lnTo>
                    <a:pt x="109296" y="70290"/>
                  </a:lnTo>
                  <a:lnTo>
                    <a:pt x="56319" y="152664"/>
                  </a:lnTo>
                  <a:lnTo>
                    <a:pt x="274911" y="293246"/>
                  </a:lnTo>
                  <a:lnTo>
                    <a:pt x="327888" y="210873"/>
                  </a:lnTo>
                  <a:lnTo>
                    <a:pt x="437184" y="281165"/>
                  </a:lnTo>
                  <a:lnTo>
                    <a:pt x="271569" y="58209"/>
                  </a:lnTo>
                  <a:lnTo>
                    <a:pt x="0" y="0"/>
                  </a:lnTo>
                  <a:close/>
                </a:path>
              </a:pathLst>
            </a:custGeom>
            <a:solidFill>
              <a:srgbClr val="FF0000"/>
            </a:solidFill>
          </p:spPr>
          <p:txBody>
            <a:bodyPr wrap="square" lIns="0" tIns="0" rIns="0" bIns="0" rtlCol="0"/>
            <a:lstStyle/>
            <a:p>
              <a:endParaRPr/>
            </a:p>
          </p:txBody>
        </p:sp>
        <p:sp>
          <p:nvSpPr>
            <p:cNvPr id="14" name="object 14"/>
            <p:cNvSpPr/>
            <p:nvPr/>
          </p:nvSpPr>
          <p:spPr>
            <a:xfrm>
              <a:off x="3310360" y="3024983"/>
              <a:ext cx="437515" cy="293370"/>
            </a:xfrm>
            <a:custGeom>
              <a:avLst/>
              <a:gdLst/>
              <a:ahLst/>
              <a:cxnLst/>
              <a:rect l="l" t="t" r="r" b="b"/>
              <a:pathLst>
                <a:path w="437514" h="293370">
                  <a:moveTo>
                    <a:pt x="56319" y="152664"/>
                  </a:moveTo>
                  <a:lnTo>
                    <a:pt x="109296" y="70291"/>
                  </a:lnTo>
                  <a:lnTo>
                    <a:pt x="0" y="0"/>
                  </a:lnTo>
                  <a:lnTo>
                    <a:pt x="271568" y="58209"/>
                  </a:lnTo>
                  <a:lnTo>
                    <a:pt x="437185" y="281165"/>
                  </a:lnTo>
                  <a:lnTo>
                    <a:pt x="327888" y="210873"/>
                  </a:lnTo>
                  <a:lnTo>
                    <a:pt x="274912" y="293247"/>
                  </a:lnTo>
                  <a:lnTo>
                    <a:pt x="56319" y="152664"/>
                  </a:lnTo>
                  <a:close/>
                </a:path>
              </a:pathLst>
            </a:custGeom>
            <a:ln w="9524">
              <a:solidFill>
                <a:srgbClr val="7F7F7F"/>
              </a:solidFill>
            </a:ln>
          </p:spPr>
          <p:txBody>
            <a:bodyPr wrap="square" lIns="0" tIns="0" rIns="0" bIns="0" rtlCol="0"/>
            <a:lstStyle/>
            <a:p>
              <a:endParaRPr/>
            </a:p>
          </p:txBody>
        </p:sp>
        <p:sp>
          <p:nvSpPr>
            <p:cNvPr id="15" name="object 15"/>
            <p:cNvSpPr/>
            <p:nvPr/>
          </p:nvSpPr>
          <p:spPr>
            <a:xfrm>
              <a:off x="3471054" y="2805473"/>
              <a:ext cx="417195" cy="311785"/>
            </a:xfrm>
            <a:custGeom>
              <a:avLst/>
              <a:gdLst/>
              <a:ahLst/>
              <a:cxnLst/>
              <a:rect l="l" t="t" r="r" b="b"/>
              <a:pathLst>
                <a:path w="417195" h="311785">
                  <a:moveTo>
                    <a:pt x="162718" y="0"/>
                  </a:moveTo>
                  <a:lnTo>
                    <a:pt x="104218" y="78546"/>
                  </a:lnTo>
                  <a:lnTo>
                    <a:pt x="0" y="927"/>
                  </a:lnTo>
                  <a:lnTo>
                    <a:pt x="149938" y="234713"/>
                  </a:lnTo>
                  <a:lnTo>
                    <a:pt x="416876" y="311407"/>
                  </a:lnTo>
                  <a:lnTo>
                    <a:pt x="312657" y="233787"/>
                  </a:lnTo>
                  <a:lnTo>
                    <a:pt x="371157" y="155240"/>
                  </a:lnTo>
                  <a:lnTo>
                    <a:pt x="162718" y="0"/>
                  </a:lnTo>
                  <a:close/>
                </a:path>
              </a:pathLst>
            </a:custGeom>
            <a:solidFill>
              <a:srgbClr val="72A033"/>
            </a:solidFill>
          </p:spPr>
          <p:txBody>
            <a:bodyPr wrap="square" lIns="0" tIns="0" rIns="0" bIns="0" rtlCol="0"/>
            <a:lstStyle/>
            <a:p>
              <a:endParaRPr/>
            </a:p>
          </p:txBody>
        </p:sp>
        <p:sp>
          <p:nvSpPr>
            <p:cNvPr id="16" name="object 16"/>
            <p:cNvSpPr/>
            <p:nvPr/>
          </p:nvSpPr>
          <p:spPr>
            <a:xfrm>
              <a:off x="3471053" y="2805473"/>
              <a:ext cx="417195" cy="311785"/>
            </a:xfrm>
            <a:custGeom>
              <a:avLst/>
              <a:gdLst/>
              <a:ahLst/>
              <a:cxnLst/>
              <a:rect l="l" t="t" r="r" b="b"/>
              <a:pathLst>
                <a:path w="417195" h="311785">
                  <a:moveTo>
                    <a:pt x="371157" y="155240"/>
                  </a:moveTo>
                  <a:lnTo>
                    <a:pt x="312657" y="233787"/>
                  </a:lnTo>
                  <a:lnTo>
                    <a:pt x="416876" y="311407"/>
                  </a:lnTo>
                  <a:lnTo>
                    <a:pt x="149938" y="234713"/>
                  </a:lnTo>
                  <a:lnTo>
                    <a:pt x="0" y="926"/>
                  </a:lnTo>
                  <a:lnTo>
                    <a:pt x="104219" y="78547"/>
                  </a:lnTo>
                  <a:lnTo>
                    <a:pt x="162719" y="0"/>
                  </a:lnTo>
                  <a:lnTo>
                    <a:pt x="371157" y="155240"/>
                  </a:lnTo>
                  <a:close/>
                </a:path>
              </a:pathLst>
            </a:custGeom>
            <a:ln w="9525">
              <a:solidFill>
                <a:srgbClr val="7F7F7F"/>
              </a:solidFill>
            </a:ln>
          </p:spPr>
          <p:txBody>
            <a:bodyPr wrap="square" lIns="0" tIns="0" rIns="0" bIns="0" rtlCol="0"/>
            <a:lstStyle/>
            <a:p>
              <a:endParaRPr/>
            </a:p>
          </p:txBody>
        </p:sp>
        <p:sp>
          <p:nvSpPr>
            <p:cNvPr id="17" name="object 17"/>
            <p:cNvSpPr/>
            <p:nvPr/>
          </p:nvSpPr>
          <p:spPr>
            <a:xfrm>
              <a:off x="4205803" y="3770720"/>
              <a:ext cx="206375" cy="494030"/>
            </a:xfrm>
            <a:custGeom>
              <a:avLst/>
              <a:gdLst/>
              <a:ahLst/>
              <a:cxnLst/>
              <a:rect l="l" t="t" r="r" b="b"/>
              <a:pathLst>
                <a:path w="206375" h="494029">
                  <a:moveTo>
                    <a:pt x="206267" y="370204"/>
                  </a:moveTo>
                  <a:lnTo>
                    <a:pt x="103133" y="370204"/>
                  </a:lnTo>
                  <a:lnTo>
                    <a:pt x="103133" y="493606"/>
                  </a:lnTo>
                  <a:lnTo>
                    <a:pt x="0" y="246803"/>
                  </a:lnTo>
                  <a:lnTo>
                    <a:pt x="103133" y="0"/>
                  </a:lnTo>
                  <a:lnTo>
                    <a:pt x="103133" y="123401"/>
                  </a:lnTo>
                  <a:lnTo>
                    <a:pt x="206267" y="123401"/>
                  </a:lnTo>
                  <a:lnTo>
                    <a:pt x="206267" y="370204"/>
                  </a:lnTo>
                  <a:close/>
                </a:path>
              </a:pathLst>
            </a:custGeom>
            <a:ln w="9525">
              <a:solidFill>
                <a:srgbClr val="7F7F7F"/>
              </a:solidFill>
            </a:ln>
          </p:spPr>
          <p:txBody>
            <a:bodyPr wrap="square" lIns="0" tIns="0" rIns="0" bIns="0" rtlCol="0"/>
            <a:lstStyle/>
            <a:p>
              <a:endParaRPr/>
            </a:p>
          </p:txBody>
        </p:sp>
        <p:pic>
          <p:nvPicPr>
            <p:cNvPr id="18" name="object 18"/>
            <p:cNvPicPr/>
            <p:nvPr/>
          </p:nvPicPr>
          <p:blipFill>
            <a:blip r:embed="rId4" cstate="print"/>
            <a:stretch>
              <a:fillRect/>
            </a:stretch>
          </p:blipFill>
          <p:spPr>
            <a:xfrm>
              <a:off x="4474463" y="3285743"/>
              <a:ext cx="1456943" cy="1335024"/>
            </a:xfrm>
            <a:prstGeom prst="rect">
              <a:avLst/>
            </a:prstGeom>
          </p:spPr>
        </p:pic>
        <p:sp>
          <p:nvSpPr>
            <p:cNvPr id="19" name="object 19"/>
            <p:cNvSpPr/>
            <p:nvPr/>
          </p:nvSpPr>
          <p:spPr>
            <a:xfrm>
              <a:off x="4557699" y="3340948"/>
              <a:ext cx="1290955" cy="1167130"/>
            </a:xfrm>
            <a:custGeom>
              <a:avLst/>
              <a:gdLst/>
              <a:ahLst/>
              <a:cxnLst/>
              <a:rect l="l" t="t" r="r" b="b"/>
              <a:pathLst>
                <a:path w="1290954" h="1167129">
                  <a:moveTo>
                    <a:pt x="0" y="583379"/>
                  </a:moveTo>
                  <a:lnTo>
                    <a:pt x="1941" y="537788"/>
                  </a:lnTo>
                  <a:lnTo>
                    <a:pt x="7671" y="493157"/>
                  </a:lnTo>
                  <a:lnTo>
                    <a:pt x="17044" y="449615"/>
                  </a:lnTo>
                  <a:lnTo>
                    <a:pt x="29919" y="407292"/>
                  </a:lnTo>
                  <a:lnTo>
                    <a:pt x="46150" y="366319"/>
                  </a:lnTo>
                  <a:lnTo>
                    <a:pt x="65596" y="326823"/>
                  </a:lnTo>
                  <a:lnTo>
                    <a:pt x="88112" y="288936"/>
                  </a:lnTo>
                  <a:lnTo>
                    <a:pt x="113554" y="252787"/>
                  </a:lnTo>
                  <a:lnTo>
                    <a:pt x="141781" y="218505"/>
                  </a:lnTo>
                  <a:lnTo>
                    <a:pt x="172647" y="186220"/>
                  </a:lnTo>
                  <a:lnTo>
                    <a:pt x="206009" y="156062"/>
                  </a:lnTo>
                  <a:lnTo>
                    <a:pt x="241724" y="128161"/>
                  </a:lnTo>
                  <a:lnTo>
                    <a:pt x="279649" y="102647"/>
                  </a:lnTo>
                  <a:lnTo>
                    <a:pt x="319640" y="79648"/>
                  </a:lnTo>
                  <a:lnTo>
                    <a:pt x="361554" y="59295"/>
                  </a:lnTo>
                  <a:lnTo>
                    <a:pt x="405246" y="41717"/>
                  </a:lnTo>
                  <a:lnTo>
                    <a:pt x="450574" y="27045"/>
                  </a:lnTo>
                  <a:lnTo>
                    <a:pt x="497394" y="15407"/>
                  </a:lnTo>
                  <a:lnTo>
                    <a:pt x="545563" y="6934"/>
                  </a:lnTo>
                  <a:lnTo>
                    <a:pt x="594937" y="1755"/>
                  </a:lnTo>
                  <a:lnTo>
                    <a:pt x="645372" y="0"/>
                  </a:lnTo>
                  <a:lnTo>
                    <a:pt x="695808" y="1755"/>
                  </a:lnTo>
                  <a:lnTo>
                    <a:pt x="745181" y="6934"/>
                  </a:lnTo>
                  <a:lnTo>
                    <a:pt x="793350" y="15407"/>
                  </a:lnTo>
                  <a:lnTo>
                    <a:pt x="840170" y="27045"/>
                  </a:lnTo>
                  <a:lnTo>
                    <a:pt x="885498" y="41717"/>
                  </a:lnTo>
                  <a:lnTo>
                    <a:pt x="929191" y="59295"/>
                  </a:lnTo>
                  <a:lnTo>
                    <a:pt x="971104" y="79648"/>
                  </a:lnTo>
                  <a:lnTo>
                    <a:pt x="1011095" y="102647"/>
                  </a:lnTo>
                  <a:lnTo>
                    <a:pt x="1049020" y="128161"/>
                  </a:lnTo>
                  <a:lnTo>
                    <a:pt x="1084735" y="156062"/>
                  </a:lnTo>
                  <a:lnTo>
                    <a:pt x="1118097" y="186220"/>
                  </a:lnTo>
                  <a:lnTo>
                    <a:pt x="1148963" y="218505"/>
                  </a:lnTo>
                  <a:lnTo>
                    <a:pt x="1177190" y="252787"/>
                  </a:lnTo>
                  <a:lnTo>
                    <a:pt x="1202632" y="288936"/>
                  </a:lnTo>
                  <a:lnTo>
                    <a:pt x="1225148" y="326823"/>
                  </a:lnTo>
                  <a:lnTo>
                    <a:pt x="1244594" y="366319"/>
                  </a:lnTo>
                  <a:lnTo>
                    <a:pt x="1260825" y="407292"/>
                  </a:lnTo>
                  <a:lnTo>
                    <a:pt x="1273700" y="449615"/>
                  </a:lnTo>
                  <a:lnTo>
                    <a:pt x="1283073" y="493157"/>
                  </a:lnTo>
                  <a:lnTo>
                    <a:pt x="1288803" y="537788"/>
                  </a:lnTo>
                  <a:lnTo>
                    <a:pt x="1290745" y="583379"/>
                  </a:lnTo>
                  <a:lnTo>
                    <a:pt x="1288803" y="628969"/>
                  </a:lnTo>
                  <a:lnTo>
                    <a:pt x="1283073" y="673600"/>
                  </a:lnTo>
                  <a:lnTo>
                    <a:pt x="1273700" y="717142"/>
                  </a:lnTo>
                  <a:lnTo>
                    <a:pt x="1260825" y="759465"/>
                  </a:lnTo>
                  <a:lnTo>
                    <a:pt x="1244594" y="800438"/>
                  </a:lnTo>
                  <a:lnTo>
                    <a:pt x="1225148" y="839934"/>
                  </a:lnTo>
                  <a:lnTo>
                    <a:pt x="1202632" y="877821"/>
                  </a:lnTo>
                  <a:lnTo>
                    <a:pt x="1177190" y="913970"/>
                  </a:lnTo>
                  <a:lnTo>
                    <a:pt x="1148963" y="948252"/>
                  </a:lnTo>
                  <a:lnTo>
                    <a:pt x="1118097" y="980537"/>
                  </a:lnTo>
                  <a:lnTo>
                    <a:pt x="1084735" y="1010695"/>
                  </a:lnTo>
                  <a:lnTo>
                    <a:pt x="1049020" y="1038596"/>
                  </a:lnTo>
                  <a:lnTo>
                    <a:pt x="1011095" y="1064110"/>
                  </a:lnTo>
                  <a:lnTo>
                    <a:pt x="971104" y="1087109"/>
                  </a:lnTo>
                  <a:lnTo>
                    <a:pt x="929191" y="1107462"/>
                  </a:lnTo>
                  <a:lnTo>
                    <a:pt x="885498" y="1125040"/>
                  </a:lnTo>
                  <a:lnTo>
                    <a:pt x="840170" y="1139712"/>
                  </a:lnTo>
                  <a:lnTo>
                    <a:pt x="793350" y="1151350"/>
                  </a:lnTo>
                  <a:lnTo>
                    <a:pt x="745181" y="1159823"/>
                  </a:lnTo>
                  <a:lnTo>
                    <a:pt x="695808" y="1165002"/>
                  </a:lnTo>
                  <a:lnTo>
                    <a:pt x="645372" y="1166758"/>
                  </a:lnTo>
                  <a:lnTo>
                    <a:pt x="594937" y="1165002"/>
                  </a:lnTo>
                  <a:lnTo>
                    <a:pt x="545563" y="1159823"/>
                  </a:lnTo>
                  <a:lnTo>
                    <a:pt x="497394" y="1151350"/>
                  </a:lnTo>
                  <a:lnTo>
                    <a:pt x="450574" y="1139712"/>
                  </a:lnTo>
                  <a:lnTo>
                    <a:pt x="405246" y="1125040"/>
                  </a:lnTo>
                  <a:lnTo>
                    <a:pt x="361554" y="1107462"/>
                  </a:lnTo>
                  <a:lnTo>
                    <a:pt x="319640" y="1087109"/>
                  </a:lnTo>
                  <a:lnTo>
                    <a:pt x="279649" y="1064110"/>
                  </a:lnTo>
                  <a:lnTo>
                    <a:pt x="241724" y="1038596"/>
                  </a:lnTo>
                  <a:lnTo>
                    <a:pt x="206009" y="1010695"/>
                  </a:lnTo>
                  <a:lnTo>
                    <a:pt x="172647" y="980537"/>
                  </a:lnTo>
                  <a:lnTo>
                    <a:pt x="141781" y="948252"/>
                  </a:lnTo>
                  <a:lnTo>
                    <a:pt x="113554" y="913970"/>
                  </a:lnTo>
                  <a:lnTo>
                    <a:pt x="88112" y="877821"/>
                  </a:lnTo>
                  <a:lnTo>
                    <a:pt x="65596" y="839934"/>
                  </a:lnTo>
                  <a:lnTo>
                    <a:pt x="46150" y="800438"/>
                  </a:lnTo>
                  <a:lnTo>
                    <a:pt x="29919" y="759465"/>
                  </a:lnTo>
                  <a:lnTo>
                    <a:pt x="17044" y="717142"/>
                  </a:lnTo>
                  <a:lnTo>
                    <a:pt x="7671" y="673600"/>
                  </a:lnTo>
                  <a:lnTo>
                    <a:pt x="1941" y="628969"/>
                  </a:lnTo>
                  <a:lnTo>
                    <a:pt x="0" y="583379"/>
                  </a:lnTo>
                  <a:close/>
                </a:path>
              </a:pathLst>
            </a:custGeom>
            <a:ln w="76200">
              <a:solidFill>
                <a:srgbClr val="BFBFBF"/>
              </a:solidFill>
            </a:ln>
          </p:spPr>
          <p:txBody>
            <a:bodyPr wrap="square" lIns="0" tIns="0" rIns="0" bIns="0" rtlCol="0"/>
            <a:lstStyle/>
            <a:p>
              <a:endParaRPr/>
            </a:p>
          </p:txBody>
        </p:sp>
        <p:sp>
          <p:nvSpPr>
            <p:cNvPr id="20" name="object 20"/>
            <p:cNvSpPr/>
            <p:nvPr/>
          </p:nvSpPr>
          <p:spPr>
            <a:xfrm>
              <a:off x="4699638" y="3044548"/>
              <a:ext cx="470534" cy="254635"/>
            </a:xfrm>
            <a:custGeom>
              <a:avLst/>
              <a:gdLst/>
              <a:ahLst/>
              <a:cxnLst/>
              <a:rect l="l" t="t" r="r" b="b"/>
              <a:pathLst>
                <a:path w="470535" h="254635">
                  <a:moveTo>
                    <a:pt x="470383" y="0"/>
                  </a:moveTo>
                  <a:lnTo>
                    <a:pt x="193516" y="21964"/>
                  </a:lnTo>
                  <a:lnTo>
                    <a:pt x="0" y="221187"/>
                  </a:lnTo>
                  <a:lnTo>
                    <a:pt x="117595" y="165889"/>
                  </a:lnTo>
                  <a:lnTo>
                    <a:pt x="159271" y="254518"/>
                  </a:lnTo>
                  <a:lnTo>
                    <a:pt x="394463" y="143925"/>
                  </a:lnTo>
                  <a:lnTo>
                    <a:pt x="352788" y="55295"/>
                  </a:lnTo>
                  <a:lnTo>
                    <a:pt x="470383" y="0"/>
                  </a:lnTo>
                  <a:close/>
                </a:path>
              </a:pathLst>
            </a:custGeom>
            <a:solidFill>
              <a:srgbClr val="FFFFFF"/>
            </a:solidFill>
          </p:spPr>
          <p:txBody>
            <a:bodyPr wrap="square" lIns="0" tIns="0" rIns="0" bIns="0" rtlCol="0"/>
            <a:lstStyle/>
            <a:p>
              <a:endParaRPr/>
            </a:p>
          </p:txBody>
        </p:sp>
        <p:sp>
          <p:nvSpPr>
            <p:cNvPr id="21" name="object 21"/>
            <p:cNvSpPr/>
            <p:nvPr/>
          </p:nvSpPr>
          <p:spPr>
            <a:xfrm>
              <a:off x="4699638" y="3044547"/>
              <a:ext cx="470534" cy="254635"/>
            </a:xfrm>
            <a:custGeom>
              <a:avLst/>
              <a:gdLst/>
              <a:ahLst/>
              <a:cxnLst/>
              <a:rect l="l" t="t" r="r" b="b"/>
              <a:pathLst>
                <a:path w="470535" h="254635">
                  <a:moveTo>
                    <a:pt x="159271" y="254518"/>
                  </a:moveTo>
                  <a:lnTo>
                    <a:pt x="117595" y="165890"/>
                  </a:lnTo>
                  <a:lnTo>
                    <a:pt x="0" y="221186"/>
                  </a:lnTo>
                  <a:lnTo>
                    <a:pt x="193516" y="21965"/>
                  </a:lnTo>
                  <a:lnTo>
                    <a:pt x="470384" y="0"/>
                  </a:lnTo>
                  <a:lnTo>
                    <a:pt x="352788" y="55296"/>
                  </a:lnTo>
                  <a:lnTo>
                    <a:pt x="394463" y="143925"/>
                  </a:lnTo>
                  <a:lnTo>
                    <a:pt x="159271" y="254518"/>
                  </a:lnTo>
                  <a:close/>
                </a:path>
              </a:pathLst>
            </a:custGeom>
            <a:ln w="9525">
              <a:solidFill>
                <a:srgbClr val="7F7F7F"/>
              </a:solidFill>
            </a:ln>
          </p:spPr>
          <p:txBody>
            <a:bodyPr wrap="square" lIns="0" tIns="0" rIns="0" bIns="0" rtlCol="0"/>
            <a:lstStyle/>
            <a:p>
              <a:endParaRPr/>
            </a:p>
          </p:txBody>
        </p:sp>
        <p:sp>
          <p:nvSpPr>
            <p:cNvPr id="22" name="object 22"/>
            <p:cNvSpPr/>
            <p:nvPr/>
          </p:nvSpPr>
          <p:spPr>
            <a:xfrm>
              <a:off x="4578515" y="2781385"/>
              <a:ext cx="447040" cy="283210"/>
            </a:xfrm>
            <a:custGeom>
              <a:avLst/>
              <a:gdLst/>
              <a:ahLst/>
              <a:cxnLst/>
              <a:rect l="l" t="t" r="r" b="b"/>
              <a:pathLst>
                <a:path w="447039" h="283210">
                  <a:moveTo>
                    <a:pt x="285313" y="0"/>
                  </a:moveTo>
                  <a:lnTo>
                    <a:pt x="61790" y="132604"/>
                  </a:lnTo>
                  <a:lnTo>
                    <a:pt x="111761" y="216835"/>
                  </a:lnTo>
                  <a:lnTo>
                    <a:pt x="0" y="283137"/>
                  </a:lnTo>
                  <a:lnTo>
                    <a:pt x="273491" y="234764"/>
                  </a:lnTo>
                  <a:lnTo>
                    <a:pt x="447045" y="17929"/>
                  </a:lnTo>
                  <a:lnTo>
                    <a:pt x="335283" y="84231"/>
                  </a:lnTo>
                  <a:lnTo>
                    <a:pt x="285313" y="0"/>
                  </a:lnTo>
                  <a:close/>
                </a:path>
              </a:pathLst>
            </a:custGeom>
            <a:solidFill>
              <a:srgbClr val="72A033"/>
            </a:solidFill>
          </p:spPr>
          <p:txBody>
            <a:bodyPr wrap="square" lIns="0" tIns="0" rIns="0" bIns="0" rtlCol="0"/>
            <a:lstStyle/>
            <a:p>
              <a:endParaRPr/>
            </a:p>
          </p:txBody>
        </p:sp>
        <p:sp>
          <p:nvSpPr>
            <p:cNvPr id="23" name="object 23"/>
            <p:cNvSpPr/>
            <p:nvPr/>
          </p:nvSpPr>
          <p:spPr>
            <a:xfrm>
              <a:off x="4578514" y="2781385"/>
              <a:ext cx="447040" cy="283210"/>
            </a:xfrm>
            <a:custGeom>
              <a:avLst/>
              <a:gdLst/>
              <a:ahLst/>
              <a:cxnLst/>
              <a:rect l="l" t="t" r="r" b="b"/>
              <a:pathLst>
                <a:path w="447039" h="283210">
                  <a:moveTo>
                    <a:pt x="285313" y="0"/>
                  </a:moveTo>
                  <a:lnTo>
                    <a:pt x="335283" y="84231"/>
                  </a:lnTo>
                  <a:lnTo>
                    <a:pt x="447045" y="17929"/>
                  </a:lnTo>
                  <a:lnTo>
                    <a:pt x="273492" y="234764"/>
                  </a:lnTo>
                  <a:lnTo>
                    <a:pt x="0" y="283137"/>
                  </a:lnTo>
                  <a:lnTo>
                    <a:pt x="111761" y="216835"/>
                  </a:lnTo>
                  <a:lnTo>
                    <a:pt x="61791" y="132604"/>
                  </a:lnTo>
                  <a:lnTo>
                    <a:pt x="285313" y="0"/>
                  </a:lnTo>
                  <a:close/>
                </a:path>
              </a:pathLst>
            </a:custGeom>
            <a:ln w="9524">
              <a:solidFill>
                <a:srgbClr val="7F7F7F"/>
              </a:solidFill>
            </a:ln>
          </p:spPr>
          <p:txBody>
            <a:bodyPr wrap="square" lIns="0" tIns="0" rIns="0" bIns="0" rtlCol="0"/>
            <a:lstStyle/>
            <a:p>
              <a:endParaRPr/>
            </a:p>
          </p:txBody>
        </p:sp>
        <p:sp>
          <p:nvSpPr>
            <p:cNvPr id="24" name="object 24"/>
            <p:cNvSpPr/>
            <p:nvPr/>
          </p:nvSpPr>
          <p:spPr>
            <a:xfrm>
              <a:off x="3927016" y="3770720"/>
              <a:ext cx="206375" cy="494030"/>
            </a:xfrm>
            <a:custGeom>
              <a:avLst/>
              <a:gdLst/>
              <a:ahLst/>
              <a:cxnLst/>
              <a:rect l="l" t="t" r="r" b="b"/>
              <a:pathLst>
                <a:path w="206375" h="494029">
                  <a:moveTo>
                    <a:pt x="103132" y="0"/>
                  </a:moveTo>
                  <a:lnTo>
                    <a:pt x="103132" y="123401"/>
                  </a:lnTo>
                  <a:lnTo>
                    <a:pt x="0" y="123401"/>
                  </a:lnTo>
                  <a:lnTo>
                    <a:pt x="0" y="370204"/>
                  </a:lnTo>
                  <a:lnTo>
                    <a:pt x="103132" y="370204"/>
                  </a:lnTo>
                  <a:lnTo>
                    <a:pt x="103132" y="493605"/>
                  </a:lnTo>
                  <a:lnTo>
                    <a:pt x="206267" y="246802"/>
                  </a:lnTo>
                  <a:lnTo>
                    <a:pt x="103132" y="0"/>
                  </a:lnTo>
                  <a:close/>
                </a:path>
              </a:pathLst>
            </a:custGeom>
            <a:solidFill>
              <a:srgbClr val="FF0000"/>
            </a:solidFill>
          </p:spPr>
          <p:txBody>
            <a:bodyPr wrap="square" lIns="0" tIns="0" rIns="0" bIns="0" rtlCol="0"/>
            <a:lstStyle/>
            <a:p>
              <a:endParaRPr/>
            </a:p>
          </p:txBody>
        </p:sp>
        <p:sp>
          <p:nvSpPr>
            <p:cNvPr id="25" name="object 25"/>
            <p:cNvSpPr/>
            <p:nvPr/>
          </p:nvSpPr>
          <p:spPr>
            <a:xfrm>
              <a:off x="3927016" y="3770720"/>
              <a:ext cx="206375" cy="494030"/>
            </a:xfrm>
            <a:custGeom>
              <a:avLst/>
              <a:gdLst/>
              <a:ahLst/>
              <a:cxnLst/>
              <a:rect l="l" t="t" r="r" b="b"/>
              <a:pathLst>
                <a:path w="206375" h="494029">
                  <a:moveTo>
                    <a:pt x="0" y="123401"/>
                  </a:moveTo>
                  <a:lnTo>
                    <a:pt x="103133" y="123401"/>
                  </a:lnTo>
                  <a:lnTo>
                    <a:pt x="103133" y="0"/>
                  </a:lnTo>
                  <a:lnTo>
                    <a:pt x="206267" y="246803"/>
                  </a:lnTo>
                  <a:lnTo>
                    <a:pt x="103133" y="493606"/>
                  </a:lnTo>
                  <a:lnTo>
                    <a:pt x="103133" y="370204"/>
                  </a:lnTo>
                  <a:lnTo>
                    <a:pt x="0" y="370204"/>
                  </a:lnTo>
                  <a:lnTo>
                    <a:pt x="0" y="123401"/>
                  </a:lnTo>
                  <a:close/>
                </a:path>
              </a:pathLst>
            </a:custGeom>
            <a:ln w="9525">
              <a:solidFill>
                <a:srgbClr val="7F7F7F"/>
              </a:solidFill>
            </a:ln>
          </p:spPr>
          <p:txBody>
            <a:bodyPr wrap="square" lIns="0" tIns="0" rIns="0" bIns="0" rtlCol="0"/>
            <a:lstStyle/>
            <a:p>
              <a:endParaRPr/>
            </a:p>
          </p:txBody>
        </p:sp>
      </p:grpSp>
      <p:sp>
        <p:nvSpPr>
          <p:cNvPr id="26" name="object 26"/>
          <p:cNvSpPr txBox="1"/>
          <p:nvPr/>
        </p:nvSpPr>
        <p:spPr>
          <a:xfrm>
            <a:off x="3680236" y="2080260"/>
            <a:ext cx="1075055" cy="659765"/>
          </a:xfrm>
          <a:prstGeom prst="rect">
            <a:avLst/>
          </a:prstGeom>
        </p:spPr>
        <p:txBody>
          <a:bodyPr vert="horz" wrap="square" lIns="0" tIns="15240" rIns="0" bIns="0" rtlCol="0">
            <a:spAutoFit/>
          </a:bodyPr>
          <a:lstStyle/>
          <a:p>
            <a:pPr marL="12700" marR="5080" indent="635" algn="ctr">
              <a:lnSpc>
                <a:spcPct val="98600"/>
              </a:lnSpc>
              <a:spcBef>
                <a:spcPts val="120"/>
              </a:spcBef>
            </a:pPr>
            <a:r>
              <a:rPr sz="1400" spc="-10" dirty="0">
                <a:solidFill>
                  <a:srgbClr val="72A033"/>
                </a:solidFill>
                <a:latin typeface="Georgia"/>
                <a:cs typeface="Georgia"/>
              </a:rPr>
              <a:t>Delicious Taste, Functionality</a:t>
            </a:r>
            <a:endParaRPr sz="1400">
              <a:latin typeface="Georgia"/>
              <a:cs typeface="Georgia"/>
            </a:endParaRPr>
          </a:p>
        </p:txBody>
      </p:sp>
      <p:sp>
        <p:nvSpPr>
          <p:cNvPr id="30" name="object 30"/>
          <p:cNvSpPr txBox="1"/>
          <p:nvPr/>
        </p:nvSpPr>
        <p:spPr>
          <a:xfrm>
            <a:off x="8600971" y="4832389"/>
            <a:ext cx="187325"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700" spc="-25" dirty="0">
                <a:solidFill>
                  <a:srgbClr val="7F7F7F"/>
                </a:solidFill>
                <a:latin typeface="Arial"/>
                <a:cs typeface="Arial"/>
              </a:rPr>
              <a:t>9</a:t>
            </a:fld>
            <a:endParaRPr sz="700">
              <a:latin typeface="Arial"/>
              <a:cs typeface="Arial"/>
            </a:endParaRPr>
          </a:p>
        </p:txBody>
      </p:sp>
      <p:sp>
        <p:nvSpPr>
          <p:cNvPr id="27" name="object 27"/>
          <p:cNvSpPr txBox="1"/>
          <p:nvPr/>
        </p:nvSpPr>
        <p:spPr>
          <a:xfrm>
            <a:off x="4903034" y="3695700"/>
            <a:ext cx="600710" cy="443230"/>
          </a:xfrm>
          <a:prstGeom prst="rect">
            <a:avLst/>
          </a:prstGeom>
        </p:spPr>
        <p:txBody>
          <a:bodyPr vert="horz" wrap="square" lIns="0" tIns="26670" rIns="0" bIns="0" rtlCol="0">
            <a:spAutoFit/>
          </a:bodyPr>
          <a:lstStyle/>
          <a:p>
            <a:pPr marL="12700" marR="5080" indent="28575">
              <a:lnSpc>
                <a:spcPts val="1610"/>
              </a:lnSpc>
              <a:spcBef>
                <a:spcPts val="210"/>
              </a:spcBef>
            </a:pPr>
            <a:r>
              <a:rPr sz="1400" dirty="0">
                <a:solidFill>
                  <a:srgbClr val="7F7F7F"/>
                </a:solidFill>
                <a:latin typeface="Georgia"/>
                <a:cs typeface="Georgia"/>
              </a:rPr>
              <a:t>Cost</a:t>
            </a:r>
            <a:r>
              <a:rPr sz="1400" spc="-10" dirty="0">
                <a:solidFill>
                  <a:srgbClr val="7F7F7F"/>
                </a:solidFill>
                <a:latin typeface="Georgia"/>
                <a:cs typeface="Georgia"/>
              </a:rPr>
              <a:t> </a:t>
            </a:r>
            <a:r>
              <a:rPr sz="1400" spc="-50" dirty="0">
                <a:solidFill>
                  <a:srgbClr val="7F7F7F"/>
                </a:solidFill>
                <a:latin typeface="Georgia"/>
                <a:cs typeface="Georgia"/>
              </a:rPr>
              <a:t>&amp; </a:t>
            </a:r>
            <a:r>
              <a:rPr sz="1400" spc="-10" dirty="0">
                <a:solidFill>
                  <a:srgbClr val="7F7F7F"/>
                </a:solidFill>
                <a:latin typeface="Georgia"/>
                <a:cs typeface="Georgia"/>
              </a:rPr>
              <a:t>Margin</a:t>
            </a:r>
            <a:endParaRPr sz="1400">
              <a:latin typeface="Georgia"/>
              <a:cs typeface="Georgia"/>
            </a:endParaRPr>
          </a:p>
        </p:txBody>
      </p:sp>
      <p:sp>
        <p:nvSpPr>
          <p:cNvPr id="28" name="object 28"/>
          <p:cNvSpPr txBox="1"/>
          <p:nvPr/>
        </p:nvSpPr>
        <p:spPr>
          <a:xfrm>
            <a:off x="2601739" y="3576828"/>
            <a:ext cx="1105535" cy="659765"/>
          </a:xfrm>
          <a:prstGeom prst="rect">
            <a:avLst/>
          </a:prstGeom>
        </p:spPr>
        <p:txBody>
          <a:bodyPr vert="horz" wrap="square" lIns="0" tIns="15240" rIns="0" bIns="0" rtlCol="0">
            <a:spAutoFit/>
          </a:bodyPr>
          <a:lstStyle/>
          <a:p>
            <a:pPr marL="12700" marR="5080" algn="ctr">
              <a:lnSpc>
                <a:spcPct val="98600"/>
              </a:lnSpc>
              <a:spcBef>
                <a:spcPts val="120"/>
              </a:spcBef>
            </a:pPr>
            <a:r>
              <a:rPr sz="1400" spc="-10" dirty="0">
                <a:solidFill>
                  <a:srgbClr val="FF0000"/>
                </a:solidFill>
                <a:latin typeface="Georgia"/>
                <a:cs typeface="Georgia"/>
              </a:rPr>
              <a:t>Quality, Nutrition, Sustainability</a:t>
            </a:r>
            <a:endParaRPr sz="1400">
              <a:latin typeface="Georgia"/>
              <a:cs typeface="Georgia"/>
            </a:endParaRPr>
          </a:p>
        </p:txBody>
      </p:sp>
      <p:sp>
        <p:nvSpPr>
          <p:cNvPr id="29" name="object 29"/>
          <p:cNvSpPr txBox="1"/>
          <p:nvPr/>
        </p:nvSpPr>
        <p:spPr>
          <a:xfrm>
            <a:off x="2913918" y="1139444"/>
            <a:ext cx="331406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495928"/>
                </a:solidFill>
                <a:latin typeface="Georgia"/>
                <a:cs typeface="Georgia"/>
              </a:rPr>
              <a:t>Competing</a:t>
            </a:r>
            <a:r>
              <a:rPr sz="2400" b="1" spc="-30" dirty="0">
                <a:solidFill>
                  <a:srgbClr val="495928"/>
                </a:solidFill>
                <a:latin typeface="Georgia"/>
                <a:cs typeface="Georgia"/>
              </a:rPr>
              <a:t> </a:t>
            </a:r>
            <a:r>
              <a:rPr sz="2400" b="1" spc="-10" dirty="0">
                <a:solidFill>
                  <a:srgbClr val="495928"/>
                </a:solidFill>
                <a:latin typeface="Georgia"/>
                <a:cs typeface="Georgia"/>
              </a:rPr>
              <a:t>Priorities</a:t>
            </a:r>
            <a:endParaRPr sz="2400">
              <a:latin typeface="Georgia"/>
              <a:cs typeface="Georgi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1443</TotalTime>
  <Words>6057</Words>
  <Application>Microsoft Macintosh PowerPoint</Application>
  <PresentationFormat>On-screen Show (16:9)</PresentationFormat>
  <Paragraphs>673</Paragraphs>
  <Slides>60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Arial</vt:lpstr>
      <vt:lpstr>Calibri</vt:lpstr>
      <vt:lpstr>Georgia</vt:lpstr>
      <vt:lpstr>Lucida Sans Demibold Roman</vt:lpstr>
      <vt:lpstr>Lucida Sans Unicode</vt:lpstr>
      <vt:lpstr>Nitti Grotesk</vt:lpstr>
      <vt:lpstr>Nitti Grotesk ExtraBold</vt:lpstr>
      <vt:lpstr>Palatino Linotype</vt:lpstr>
      <vt:lpstr>Rubik</vt:lpstr>
      <vt:lpstr>Rubik Medium</vt:lpstr>
      <vt:lpstr>Segoe UI Symbol</vt:lpstr>
      <vt:lpstr>Stanley Regular</vt:lpstr>
      <vt:lpstr>Tahoma</vt:lpstr>
      <vt:lpstr>Times New Roman</vt:lpstr>
      <vt:lpstr>Trebuchet MS</vt:lpstr>
      <vt:lpstr>Verdana</vt:lpstr>
      <vt:lpstr>Office Theme</vt:lpstr>
      <vt:lpstr>PowerPoint Presentation</vt:lpstr>
      <vt:lpstr>Table of Contents</vt:lpstr>
      <vt:lpstr>Introduction</vt:lpstr>
      <vt:lpstr>Ravi Godbolé, AGCO Corporation</vt:lpstr>
      <vt:lpstr>PowerPoint Presentation</vt:lpstr>
      <vt:lpstr>PowerPoint Presentation</vt:lpstr>
      <vt:lpstr>PowerPoint Presentation</vt:lpstr>
      <vt:lpstr>Jeff George, formerly of Hain Celestial Group</vt:lpstr>
      <vt:lpstr>Challenge of Profitable Growth</vt:lpstr>
      <vt:lpstr>Design to Consumer Value</vt:lpstr>
      <vt:lpstr>Design to Consumer Value</vt:lpstr>
      <vt:lpstr>Design to Consumer Value - Outcome</vt:lpstr>
      <vt:lpstr>Design to Consumer Value Approach</vt:lpstr>
      <vt:lpstr>Cordell Hardy, 3M</vt:lpstr>
      <vt:lpstr>PowerPoint Presentation</vt:lpstr>
      <vt:lpstr>PowerPoint Presentation</vt:lpstr>
      <vt:lpstr>PowerPoint Presentation</vt:lpstr>
      <vt:lpstr>Michal Preminger, Johnson &amp; Johnson Innovation</vt:lpstr>
      <vt:lpstr>Innovation has changed the trajectory of healthcare…</vt:lpstr>
      <vt:lpstr>Our collaborative approach</vt:lpstr>
      <vt:lpstr>How can we partner?</vt:lpstr>
      <vt:lpstr>Jim Euchner, Outside Insight</vt:lpstr>
      <vt:lpstr>Types of business experiments</vt:lpstr>
      <vt:lpstr>6 Sources of Resistance to Innovation</vt:lpstr>
      <vt:lpstr>The Business Model Pyramid</vt:lpstr>
      <vt:lpstr>Paul Konasewich, PACCAR Innovation Center</vt:lpstr>
      <vt:lpstr>Factors to look for in good startups.</vt:lpstr>
      <vt:lpstr>Info You Might Share with a Startup.</vt:lpstr>
      <vt:lpstr>Laura Buen Abad, SONOCO</vt:lpstr>
      <vt:lpstr>Business and Technology Strategic Alignment</vt:lpstr>
      <vt:lpstr>Technology Delivering Results Through Cross-Functional Collaboration</vt:lpstr>
      <vt:lpstr>Innovation Process</vt:lpstr>
      <vt:lpstr>Diversity &amp; Innovation</vt:lpstr>
      <vt:lpstr>Francesca Scire-Scappuzzo, formerly of BAE Systems</vt:lpstr>
      <vt:lpstr>Technology Innovation</vt:lpstr>
      <vt:lpstr>Ari Kar, SACHEM, Inc.</vt:lpstr>
      <vt:lpstr>Sustainability-Driven Innovation Framework</vt:lpstr>
      <vt:lpstr>Assess our products sustainability risks and opportunities in their operational and business environments</vt:lpstr>
      <vt:lpstr>PowerPoint Presentation</vt:lpstr>
      <vt:lpstr>Joyce Sidopoulos, Mass Robotics</vt:lpstr>
      <vt:lpstr>Markets Disrupted by Robotics: nearly ALL</vt:lpstr>
      <vt:lpstr>PowerPoint Presentation</vt:lpstr>
      <vt:lpstr>Jeremy Tole, Azbil Corporation</vt:lpstr>
      <vt:lpstr>What is Technology Scouting?</vt:lpstr>
      <vt:lpstr>What is a Technology Scout?</vt:lpstr>
      <vt:lpstr>Why Scout Technology in North America?</vt:lpstr>
      <vt:lpstr>Jill Lawrence, Crown Equipment Corporation</vt:lpstr>
      <vt:lpstr>PowerPoint Presentation</vt:lpstr>
      <vt:lpstr>PowerPoint Presentation</vt:lpstr>
      <vt:lpstr>Chuck Brunner, Jasperate</vt:lpstr>
      <vt:lpstr>What does perfect look like?</vt:lpstr>
      <vt:lpstr>PowerPoint Presentation</vt:lpstr>
      <vt:lpstr>PowerPoint Presentation</vt:lpstr>
      <vt:lpstr>PowerPoint Presentation</vt:lpstr>
      <vt:lpstr>PowerPoint Presentation</vt:lpstr>
      <vt:lpstr>About PatSnap</vt:lpstr>
      <vt:lpstr>PowerPoint Presentation</vt:lpstr>
      <vt:lpstr>The Data Paradox</vt:lpstr>
      <vt:lpstr>PowerPoint Presentation</vt:lpstr>
      <vt:lpstr>About InnoLead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Meghan Hall</cp:lastModifiedBy>
  <cp:revision>53</cp:revision>
  <cp:lastPrinted>2022-10-27T12:22:35Z</cp:lastPrinted>
  <dcterms:created xsi:type="dcterms:W3CDTF">2022-09-16T19:50:07Z</dcterms:created>
  <dcterms:modified xsi:type="dcterms:W3CDTF">2022-12-05T16:26:11Z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2022-09-16T00:00:00Z</vt:filetime>
  </property>
  <property fmtid="{D5CDD505-2E9C-101B-9397-08002B2CF9AE}" pid="3" name="LastSaved">
    <vt:filetime>2022-09-16T00:00:00Z</vt:filetime>
  </property>
  <property fmtid="{D5CDD505-2E9C-101B-9397-08002B2CF9AE}" pid="4" name="Producer">
    <vt:lpwstr>macOS Version 11.6.7 (Build 20G630) Quartz PDFContext</vt:lpwstr>
  </property>
</Properties>
</file>