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64" r:id="rId4"/>
    <p:sldId id="307" r:id="rId5"/>
    <p:sldId id="308" r:id="rId6"/>
    <p:sldId id="263" r:id="rId7"/>
    <p:sldId id="284" r:id="rId8"/>
    <p:sldId id="258" r:id="rId9"/>
    <p:sldId id="304" r:id="rId10"/>
    <p:sldId id="279" r:id="rId11"/>
    <p:sldId id="277" r:id="rId12"/>
    <p:sldId id="295" r:id="rId13"/>
    <p:sldId id="300" r:id="rId14"/>
    <p:sldId id="290" r:id="rId15"/>
    <p:sldId id="296" r:id="rId16"/>
    <p:sldId id="302" r:id="rId17"/>
    <p:sldId id="297" r:id="rId18"/>
    <p:sldId id="291" r:id="rId19"/>
    <p:sldId id="292" r:id="rId20"/>
    <p:sldId id="309" r:id="rId21"/>
    <p:sldId id="305" r:id="rId22"/>
    <p:sldId id="301" r:id="rId23"/>
    <p:sldId id="293" r:id="rId24"/>
    <p:sldId id="306" r:id="rId25"/>
    <p:sldId id="303" r:id="rId26"/>
    <p:sldId id="286" r:id="rId27"/>
    <p:sldId id="289" r:id="rId28"/>
    <p:sldId id="310" r:id="rId29"/>
    <p:sldId id="274" r:id="rId30"/>
    <p:sldId id="272" r:id="rId31"/>
    <p:sldId id="27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04DC4A-5090-47A6-83F1-4CBFBF63020E}">
          <p14:sldIdLst>
            <p14:sldId id="256"/>
            <p14:sldId id="257"/>
            <p14:sldId id="264"/>
            <p14:sldId id="307"/>
            <p14:sldId id="308"/>
            <p14:sldId id="263"/>
            <p14:sldId id="284"/>
            <p14:sldId id="258"/>
            <p14:sldId id="304"/>
            <p14:sldId id="279"/>
            <p14:sldId id="277"/>
            <p14:sldId id="295"/>
            <p14:sldId id="300"/>
            <p14:sldId id="290"/>
            <p14:sldId id="296"/>
            <p14:sldId id="302"/>
            <p14:sldId id="297"/>
            <p14:sldId id="291"/>
            <p14:sldId id="292"/>
            <p14:sldId id="309"/>
            <p14:sldId id="305"/>
            <p14:sldId id="301"/>
            <p14:sldId id="293"/>
            <p14:sldId id="306"/>
            <p14:sldId id="303"/>
            <p14:sldId id="286"/>
            <p14:sldId id="289"/>
            <p14:sldId id="310"/>
            <p14:sldId id="274"/>
            <p14:sldId id="272"/>
            <p14:sldId id="27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 id="2" name="Alex Slawsby" initials="AS" lastIdx="2" clrIdx="1">
    <p:extLst>
      <p:ext uri="{19B8F6BF-5375-455C-9EA6-DF929625EA0E}">
        <p15:presenceInfo xmlns:p15="http://schemas.microsoft.com/office/powerpoint/2012/main" userId="1bcde5d17dfc7c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7948"/>
    <a:srgbClr val="2B66D7"/>
    <a:srgbClr val="3069D3"/>
    <a:srgbClr val="FFC34A"/>
    <a:srgbClr val="87A0EE"/>
    <a:srgbClr val="EFAB7F"/>
    <a:srgbClr val="F1987F"/>
    <a:srgbClr val="006DFF"/>
    <a:srgbClr val="72DDFF"/>
    <a:srgbClr val="383E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8"/>
    <p:restoredTop sz="95712" autoAdjust="0"/>
  </p:normalViewPr>
  <p:slideViewPr>
    <p:cSldViewPr snapToGrid="0">
      <p:cViewPr varScale="1">
        <p:scale>
          <a:sx n="90" d="100"/>
          <a:sy n="90" d="100"/>
        </p:scale>
        <p:origin x="208" y="57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27409154195552"/>
          <c:y val="5.2082906144142516E-2"/>
          <c:w val="0.56757218691677702"/>
          <c:h val="0.89583418771171497"/>
        </c:manualLayout>
      </c:layout>
      <c:barChart>
        <c:barDir val="bar"/>
        <c:grouping val="clustered"/>
        <c:varyColors val="0"/>
        <c:ser>
          <c:idx val="0"/>
          <c:order val="0"/>
          <c:tx>
            <c:strRef>
              <c:f>Sheet1!$B$1</c:f>
              <c:strCache>
                <c:ptCount val="1"/>
                <c:pt idx="0">
                  <c:v>Series 1</c:v>
                </c:pt>
              </c:strCache>
            </c:strRef>
          </c:tx>
          <c:spPr>
            <a:solidFill>
              <a:srgbClr val="3069D3"/>
            </a:solidFill>
            <a:ln>
              <a:noFill/>
            </a:ln>
            <a:effectLst/>
          </c:spPr>
          <c:invertIfNegative val="0"/>
          <c:dLbls>
            <c:dLbl>
              <c:idx val="2"/>
              <c:layout>
                <c:manualLayout>
                  <c:x val="8.1577019026329526E-3"/>
                  <c:y val="9.4696192989350038E-3"/>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Avenir Next" panose="020B050302020202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6.9228083558517034E-2"/>
                      <c:h val="8.1888719297369156E-2"/>
                    </c:manualLayout>
                  </c15:layout>
                </c:ext>
                <c:ext xmlns:c16="http://schemas.microsoft.com/office/drawing/2014/chart" uri="{C3380CC4-5D6E-409C-BE32-E72D297353CC}">
                  <c16:uniqueId val="{00000000-3A22-FF42-8477-FDEF7409257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venir Next" panose="020B05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than 50,000 employees</c:v>
                </c:pt>
                <c:pt idx="1">
                  <c:v>10,001 employees to 50,000 employees</c:v>
                </c:pt>
                <c:pt idx="2">
                  <c:v>1,001 employees to 10,000 employees</c:v>
                </c:pt>
                <c:pt idx="3">
                  <c:v>Less than 1,000 employees</c:v>
                </c:pt>
              </c:strCache>
            </c:strRef>
          </c:cat>
          <c:val>
            <c:numRef>
              <c:f>Sheet1!$B$2:$B$5</c:f>
              <c:numCache>
                <c:formatCode>0.00%</c:formatCode>
                <c:ptCount val="4"/>
                <c:pt idx="0">
                  <c:v>0.13930000000000001</c:v>
                </c:pt>
                <c:pt idx="1">
                  <c:v>0.24379999999999999</c:v>
                </c:pt>
                <c:pt idx="2">
                  <c:v>0.32340000000000002</c:v>
                </c:pt>
                <c:pt idx="3">
                  <c:v>0.29360000000000003</c:v>
                </c:pt>
              </c:numCache>
            </c:numRef>
          </c:val>
          <c:extLst>
            <c:ext xmlns:c16="http://schemas.microsoft.com/office/drawing/2014/chart" uri="{C3380CC4-5D6E-409C-BE32-E72D297353CC}">
              <c16:uniqueId val="{00000001-A16A-4C2E-B37F-98CCBA7798F9}"/>
            </c:ext>
          </c:extLst>
        </c:ser>
        <c:dLbls>
          <c:showLegendKey val="0"/>
          <c:showVal val="0"/>
          <c:showCatName val="0"/>
          <c:showSerName val="0"/>
          <c:showPercent val="0"/>
          <c:showBubbleSize val="0"/>
        </c:dLbls>
        <c:gapWidth val="74"/>
        <c:axId val="2080413504"/>
        <c:axId val="2043236944"/>
      </c:barChart>
      <c:valAx>
        <c:axId val="2043236944"/>
        <c:scaling>
          <c:orientation val="minMax"/>
        </c:scaling>
        <c:delete val="1"/>
        <c:axPos val="b"/>
        <c:majorGridlines>
          <c:spPr>
            <a:ln w="9525" cap="flat" cmpd="sng" algn="ctr">
              <a:noFill/>
              <a:round/>
            </a:ln>
            <a:effectLst/>
          </c:spPr>
        </c:majorGridlines>
        <c:numFmt formatCode="0.00%" sourceLinked="1"/>
        <c:majorTickMark val="none"/>
        <c:minorTickMark val="none"/>
        <c:tickLblPos val="nextTo"/>
        <c:crossAx val="2080413504"/>
        <c:crosses val="autoZero"/>
        <c:crossBetween val="between"/>
      </c:valAx>
      <c:catAx>
        <c:axId val="2080413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venir Next" panose="020B0503020202020204" pitchFamily="34" charset="0"/>
                <a:ea typeface="+mn-ea"/>
                <a:cs typeface="+mn-cs"/>
              </a:defRPr>
            </a:pPr>
            <a:endParaRPr lang="en-US"/>
          </a:p>
        </c:txPr>
        <c:crossAx val="204323694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143259559236209E-2"/>
          <c:y val="4.1857770919890437E-2"/>
          <c:w val="0.94028482896968035"/>
          <c:h val="0.77275899564421002"/>
        </c:manualLayout>
      </c:layout>
      <c:barChart>
        <c:barDir val="col"/>
        <c:grouping val="clustered"/>
        <c:varyColors val="1"/>
        <c:ser>
          <c:idx val="0"/>
          <c:order val="0"/>
          <c:tx>
            <c:strRef>
              <c:f>Sheet1!$B$1</c:f>
              <c:strCache>
                <c:ptCount val="1"/>
                <c:pt idx="0">
                  <c:v>Column1</c:v>
                </c:pt>
              </c:strCache>
            </c:strRef>
          </c:tx>
          <c:spPr>
            <a:solidFill>
              <a:schemeClr val="bg1"/>
            </a:solidFill>
          </c:spPr>
          <c:invertIfNegative val="0"/>
          <c:dPt>
            <c:idx val="0"/>
            <c:invertIfNegative val="0"/>
            <c:bubble3D val="0"/>
            <c:spPr>
              <a:solidFill>
                <a:srgbClr val="EE1A3A"/>
              </a:solidFill>
              <a:ln w="19050">
                <a:solidFill>
                  <a:schemeClr val="lt1"/>
                </a:solidFill>
              </a:ln>
              <a:effectLst/>
            </c:spPr>
            <c:extLst>
              <c:ext xmlns:c16="http://schemas.microsoft.com/office/drawing/2014/chart" uri="{C3380CC4-5D6E-409C-BE32-E72D297353CC}">
                <c16:uniqueId val="{00000001-F6FD-4428-B5D9-8A6D6B8E47DB}"/>
              </c:ext>
            </c:extLst>
          </c:dPt>
          <c:dPt>
            <c:idx val="1"/>
            <c:invertIfNegative val="0"/>
            <c:bubble3D val="0"/>
            <c:spPr>
              <a:solidFill>
                <a:srgbClr val="3069D3"/>
              </a:solidFill>
              <a:ln w="19050">
                <a:solidFill>
                  <a:schemeClr val="lt1"/>
                </a:solidFill>
              </a:ln>
              <a:effectLst/>
            </c:spPr>
            <c:extLst>
              <c:ext xmlns:c16="http://schemas.microsoft.com/office/drawing/2014/chart" uri="{C3380CC4-5D6E-409C-BE32-E72D297353CC}">
                <c16:uniqueId val="{00000003-F6FD-4428-B5D9-8A6D6B8E47DB}"/>
              </c:ext>
            </c:extLst>
          </c:dPt>
          <c:dPt>
            <c:idx val="2"/>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F6FD-4428-B5D9-8A6D6B8E47DB}"/>
              </c:ext>
            </c:extLst>
          </c:dPt>
          <c:dPt>
            <c:idx val="3"/>
            <c:invertIfNegative val="0"/>
            <c:bubble3D val="0"/>
            <c:spPr>
              <a:solidFill>
                <a:srgbClr val="FFC34A"/>
              </a:solidFill>
              <a:ln w="19050">
                <a:solidFill>
                  <a:schemeClr val="lt1"/>
                </a:solidFill>
              </a:ln>
              <a:effectLst/>
            </c:spPr>
            <c:extLst>
              <c:ext xmlns:c16="http://schemas.microsoft.com/office/drawing/2014/chart" uri="{C3380CC4-5D6E-409C-BE32-E72D297353CC}">
                <c16:uniqueId val="{00000007-F6FD-4428-B5D9-8A6D6B8E47DB}"/>
              </c:ext>
            </c:extLst>
          </c:dPt>
          <c:dPt>
            <c:idx val="4"/>
            <c:invertIfNegative val="0"/>
            <c:bubble3D val="0"/>
            <c:spPr>
              <a:solidFill>
                <a:srgbClr val="F17948"/>
              </a:solidFill>
              <a:ln w="19050">
                <a:solidFill>
                  <a:schemeClr val="lt1"/>
                </a:solidFill>
              </a:ln>
              <a:effectLst/>
            </c:spPr>
            <c:extLst>
              <c:ext xmlns:c16="http://schemas.microsoft.com/office/drawing/2014/chart" uri="{C3380CC4-5D6E-409C-BE32-E72D297353CC}">
                <c16:uniqueId val="{00000009-F6FD-4428-B5D9-8A6D6B8E47D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venir Next Medium" panose="020B05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dissatisfied</c:v>
                </c:pt>
                <c:pt idx="1">
                  <c:v>Dissatisfied</c:v>
                </c:pt>
                <c:pt idx="2">
                  <c:v>Neither satisfied nor dissatisfied</c:v>
                </c:pt>
                <c:pt idx="3">
                  <c:v>Satisfied</c:v>
                </c:pt>
                <c:pt idx="4">
                  <c:v>Very satisfied</c:v>
                </c:pt>
              </c:strCache>
            </c:strRef>
          </c:cat>
          <c:val>
            <c:numRef>
              <c:f>Sheet1!$B$2:$B$6</c:f>
              <c:numCache>
                <c:formatCode>0.00%</c:formatCode>
                <c:ptCount val="5"/>
                <c:pt idx="0">
                  <c:v>0</c:v>
                </c:pt>
                <c:pt idx="1">
                  <c:v>4.8800000000000003E-2</c:v>
                </c:pt>
                <c:pt idx="2">
                  <c:v>0.2036</c:v>
                </c:pt>
                <c:pt idx="3">
                  <c:v>0.61680000000000001</c:v>
                </c:pt>
                <c:pt idx="4">
                  <c:v>0.1138</c:v>
                </c:pt>
              </c:numCache>
            </c:numRef>
          </c:val>
          <c:extLst>
            <c:ext xmlns:c16="http://schemas.microsoft.com/office/drawing/2014/chart" uri="{C3380CC4-5D6E-409C-BE32-E72D297353CC}">
              <c16:uniqueId val="{0000000A-F6FD-4428-B5D9-8A6D6B8E47DB}"/>
            </c:ext>
          </c:extLst>
        </c:ser>
        <c:dLbls>
          <c:showLegendKey val="0"/>
          <c:showVal val="0"/>
          <c:showCatName val="0"/>
          <c:showSerName val="0"/>
          <c:showPercent val="0"/>
          <c:showBubbleSize val="0"/>
        </c:dLbls>
        <c:gapWidth val="150"/>
        <c:axId val="-2128539152"/>
        <c:axId val="-2127729632"/>
      </c:barChart>
      <c:catAx>
        <c:axId val="-2128539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venir Next" panose="020B0503020202020204" pitchFamily="34" charset="0"/>
                <a:ea typeface="+mn-ea"/>
                <a:cs typeface="+mn-cs"/>
              </a:defRPr>
            </a:pPr>
            <a:endParaRPr lang="en-US"/>
          </a:p>
        </c:txPr>
        <c:crossAx val="-2127729632"/>
        <c:crosses val="autoZero"/>
        <c:auto val="1"/>
        <c:lblAlgn val="ctr"/>
        <c:lblOffset val="100"/>
        <c:noMultiLvlLbl val="0"/>
      </c:catAx>
      <c:valAx>
        <c:axId val="-2127729632"/>
        <c:scaling>
          <c:orientation val="minMax"/>
        </c:scaling>
        <c:delete val="1"/>
        <c:axPos val="l"/>
        <c:majorGridlines>
          <c:spPr>
            <a:ln w="9525" cap="flat" cmpd="sng" algn="ctr">
              <a:noFill/>
              <a:round/>
            </a:ln>
            <a:effectLst/>
          </c:spPr>
        </c:majorGridlines>
        <c:numFmt formatCode="0%" sourceLinked="0"/>
        <c:majorTickMark val="out"/>
        <c:minorTickMark val="none"/>
        <c:tickLblPos val="nextTo"/>
        <c:crossAx val="-212853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Column1</c:v>
                </c:pt>
              </c:strCache>
            </c:strRef>
          </c:tx>
          <c:spPr>
            <a:solidFill>
              <a:schemeClr val="bg1"/>
            </a:solidFill>
          </c:spPr>
          <c:invertIfNegative val="0"/>
          <c:dPt>
            <c:idx val="0"/>
            <c:invertIfNegative val="0"/>
            <c:bubble3D val="0"/>
            <c:spPr>
              <a:solidFill>
                <a:srgbClr val="87A0EE"/>
              </a:solidFill>
              <a:ln w="19050">
                <a:solidFill>
                  <a:schemeClr val="lt1"/>
                </a:solidFill>
              </a:ln>
              <a:effectLst/>
            </c:spPr>
            <c:extLst>
              <c:ext xmlns:c16="http://schemas.microsoft.com/office/drawing/2014/chart" uri="{C3380CC4-5D6E-409C-BE32-E72D297353CC}">
                <c16:uniqueId val="{00000001-F6FD-4428-B5D9-8A6D6B8E47DB}"/>
              </c:ext>
            </c:extLst>
          </c:dPt>
          <c:dPt>
            <c:idx val="1"/>
            <c:invertIfNegative val="0"/>
            <c:bubble3D val="0"/>
            <c:spPr>
              <a:solidFill>
                <a:srgbClr val="3069D3"/>
              </a:solidFill>
              <a:ln w="19050">
                <a:solidFill>
                  <a:schemeClr val="lt1"/>
                </a:solidFill>
              </a:ln>
              <a:effectLst/>
            </c:spPr>
            <c:extLst>
              <c:ext xmlns:c16="http://schemas.microsoft.com/office/drawing/2014/chart" uri="{C3380CC4-5D6E-409C-BE32-E72D297353CC}">
                <c16:uniqueId val="{00000003-F6FD-4428-B5D9-8A6D6B8E47DB}"/>
              </c:ext>
            </c:extLst>
          </c:dPt>
          <c:dPt>
            <c:idx val="2"/>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F6FD-4428-B5D9-8A6D6B8E47DB}"/>
              </c:ext>
            </c:extLst>
          </c:dPt>
          <c:dPt>
            <c:idx val="3"/>
            <c:invertIfNegative val="0"/>
            <c:bubble3D val="0"/>
            <c:spPr>
              <a:solidFill>
                <a:srgbClr val="FFC34A"/>
              </a:solidFill>
              <a:ln w="19050">
                <a:solidFill>
                  <a:schemeClr val="lt1"/>
                </a:solidFill>
              </a:ln>
              <a:effectLst/>
            </c:spPr>
            <c:extLst>
              <c:ext xmlns:c16="http://schemas.microsoft.com/office/drawing/2014/chart" uri="{C3380CC4-5D6E-409C-BE32-E72D297353CC}">
                <c16:uniqueId val="{00000007-F6FD-4428-B5D9-8A6D6B8E47DB}"/>
              </c:ext>
            </c:extLst>
          </c:dPt>
          <c:dPt>
            <c:idx val="4"/>
            <c:invertIfNegative val="0"/>
            <c:bubble3D val="0"/>
            <c:spPr>
              <a:solidFill>
                <a:srgbClr val="F17948"/>
              </a:solidFill>
              <a:ln w="19050">
                <a:solidFill>
                  <a:schemeClr val="lt1"/>
                </a:solidFill>
              </a:ln>
              <a:effectLst/>
            </c:spPr>
            <c:extLst>
              <c:ext xmlns:c16="http://schemas.microsoft.com/office/drawing/2014/chart" uri="{C3380CC4-5D6E-409C-BE32-E72D297353CC}">
                <c16:uniqueId val="{00000009-F6FD-4428-B5D9-8A6D6B8E47D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venir Next Medium" panose="020B05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low</c:v>
                </c:pt>
                <c:pt idx="1">
                  <c:v>Low</c:v>
                </c:pt>
                <c:pt idx="2">
                  <c:v>Neither high nor low</c:v>
                </c:pt>
                <c:pt idx="3">
                  <c:v>High</c:v>
                </c:pt>
                <c:pt idx="4">
                  <c:v>Very high</c:v>
                </c:pt>
              </c:strCache>
            </c:strRef>
          </c:cat>
          <c:val>
            <c:numRef>
              <c:f>Sheet1!$B$2:$B$6</c:f>
              <c:numCache>
                <c:formatCode>0.00%</c:formatCode>
                <c:ptCount val="5"/>
                <c:pt idx="0">
                  <c:v>1.1900000000000001E-2</c:v>
                </c:pt>
                <c:pt idx="1">
                  <c:v>2.98E-2</c:v>
                </c:pt>
                <c:pt idx="2">
                  <c:v>0.38690000000000002</c:v>
                </c:pt>
                <c:pt idx="3">
                  <c:v>0.45240000000000002</c:v>
                </c:pt>
                <c:pt idx="4">
                  <c:v>0.1012</c:v>
                </c:pt>
              </c:numCache>
            </c:numRef>
          </c:val>
          <c:extLst>
            <c:ext xmlns:c16="http://schemas.microsoft.com/office/drawing/2014/chart" uri="{C3380CC4-5D6E-409C-BE32-E72D297353CC}">
              <c16:uniqueId val="{0000000A-F6FD-4428-B5D9-8A6D6B8E47DB}"/>
            </c:ext>
          </c:extLst>
        </c:ser>
        <c:dLbls>
          <c:showLegendKey val="0"/>
          <c:showVal val="0"/>
          <c:showCatName val="0"/>
          <c:showSerName val="0"/>
          <c:showPercent val="0"/>
          <c:showBubbleSize val="0"/>
        </c:dLbls>
        <c:gapWidth val="150"/>
        <c:axId val="-2128539152"/>
        <c:axId val="-2127729632"/>
      </c:barChart>
      <c:catAx>
        <c:axId val="-2128539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venir Next" panose="020B0503020202020204" pitchFamily="34" charset="0"/>
                <a:ea typeface="+mn-ea"/>
                <a:cs typeface="+mn-cs"/>
              </a:defRPr>
            </a:pPr>
            <a:endParaRPr lang="en-US"/>
          </a:p>
        </c:txPr>
        <c:crossAx val="-2127729632"/>
        <c:crosses val="autoZero"/>
        <c:auto val="1"/>
        <c:lblAlgn val="ctr"/>
        <c:lblOffset val="100"/>
        <c:noMultiLvlLbl val="0"/>
      </c:catAx>
      <c:valAx>
        <c:axId val="-2127729632"/>
        <c:scaling>
          <c:orientation val="minMax"/>
        </c:scaling>
        <c:delete val="1"/>
        <c:axPos val="l"/>
        <c:majorGridlines>
          <c:spPr>
            <a:ln w="9525" cap="flat" cmpd="sng" algn="ctr">
              <a:noFill/>
              <a:round/>
            </a:ln>
            <a:effectLst/>
          </c:spPr>
        </c:majorGridlines>
        <c:numFmt formatCode="0%" sourceLinked="0"/>
        <c:majorTickMark val="out"/>
        <c:minorTickMark val="none"/>
        <c:tickLblPos val="nextTo"/>
        <c:crossAx val="-212853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Column1</c:v>
                </c:pt>
              </c:strCache>
            </c:strRef>
          </c:tx>
          <c:spPr>
            <a:solidFill>
              <a:srgbClr val="3069D3"/>
            </a:solidFill>
          </c:spPr>
          <c:invertIfNegative val="0"/>
          <c:dPt>
            <c:idx val="0"/>
            <c:invertIfNegative val="0"/>
            <c:bubble3D val="0"/>
            <c:spPr>
              <a:solidFill>
                <a:srgbClr val="3069D3"/>
              </a:solidFill>
              <a:ln>
                <a:noFill/>
              </a:ln>
              <a:effectLst/>
            </c:spPr>
            <c:extLst>
              <c:ext xmlns:c16="http://schemas.microsoft.com/office/drawing/2014/chart" uri="{C3380CC4-5D6E-409C-BE32-E72D297353CC}">
                <c16:uniqueId val="{00000001-0AE8-4BD9-B682-DF77F1A71759}"/>
              </c:ext>
            </c:extLst>
          </c:dPt>
          <c:dPt>
            <c:idx val="1"/>
            <c:invertIfNegative val="0"/>
            <c:bubble3D val="0"/>
            <c:spPr>
              <a:solidFill>
                <a:srgbClr val="3069D3"/>
              </a:solidFill>
              <a:ln>
                <a:noFill/>
              </a:ln>
              <a:effectLst/>
            </c:spPr>
            <c:extLst>
              <c:ext xmlns:c16="http://schemas.microsoft.com/office/drawing/2014/chart" uri="{C3380CC4-5D6E-409C-BE32-E72D297353CC}">
                <c16:uniqueId val="{00000003-0AE8-4BD9-B682-DF77F1A71759}"/>
              </c:ext>
            </c:extLst>
          </c:dPt>
          <c:dPt>
            <c:idx val="2"/>
            <c:invertIfNegative val="0"/>
            <c:bubble3D val="0"/>
            <c:spPr>
              <a:solidFill>
                <a:srgbClr val="3069D3"/>
              </a:solidFill>
              <a:ln>
                <a:noFill/>
              </a:ln>
              <a:effectLst/>
            </c:spPr>
            <c:extLst>
              <c:ext xmlns:c16="http://schemas.microsoft.com/office/drawing/2014/chart" uri="{C3380CC4-5D6E-409C-BE32-E72D297353CC}">
                <c16:uniqueId val="{00000005-0AE8-4BD9-B682-DF77F1A71759}"/>
              </c:ext>
            </c:extLst>
          </c:dPt>
          <c:dPt>
            <c:idx val="3"/>
            <c:invertIfNegative val="0"/>
            <c:bubble3D val="0"/>
            <c:spPr>
              <a:solidFill>
                <a:srgbClr val="3069D3"/>
              </a:solidFill>
              <a:ln>
                <a:noFill/>
              </a:ln>
              <a:effectLst/>
            </c:spPr>
            <c:extLst>
              <c:ext xmlns:c16="http://schemas.microsoft.com/office/drawing/2014/chart" uri="{C3380CC4-5D6E-409C-BE32-E72D297353CC}">
                <c16:uniqueId val="{00000007-0AE8-4BD9-B682-DF77F1A71759}"/>
              </c:ext>
            </c:extLst>
          </c:dPt>
          <c:dPt>
            <c:idx val="4"/>
            <c:invertIfNegative val="0"/>
            <c:bubble3D val="0"/>
            <c:spPr>
              <a:solidFill>
                <a:srgbClr val="3069D3"/>
              </a:solidFill>
              <a:ln>
                <a:noFill/>
              </a:ln>
              <a:effectLst/>
            </c:spPr>
            <c:extLst>
              <c:ext xmlns:c16="http://schemas.microsoft.com/office/drawing/2014/chart" uri="{C3380CC4-5D6E-409C-BE32-E72D297353CC}">
                <c16:uniqueId val="{00000009-0AE8-4BD9-B682-DF77F1A71759}"/>
              </c:ext>
            </c:extLst>
          </c:dPt>
          <c:dPt>
            <c:idx val="5"/>
            <c:invertIfNegative val="0"/>
            <c:bubble3D val="0"/>
            <c:spPr>
              <a:solidFill>
                <a:srgbClr val="3069D3"/>
              </a:solidFill>
              <a:ln>
                <a:noFill/>
              </a:ln>
              <a:effectLst/>
            </c:spPr>
            <c:extLst>
              <c:ext xmlns:c16="http://schemas.microsoft.com/office/drawing/2014/chart" uri="{C3380CC4-5D6E-409C-BE32-E72D297353CC}">
                <c16:uniqueId val="{0000000B-0AE8-4BD9-B682-DF77F1A71759}"/>
              </c:ext>
            </c:extLst>
          </c:dPt>
          <c:dPt>
            <c:idx val="6"/>
            <c:invertIfNegative val="0"/>
            <c:bubble3D val="0"/>
            <c:spPr>
              <a:solidFill>
                <a:srgbClr val="3069D3"/>
              </a:solidFill>
              <a:ln>
                <a:noFill/>
              </a:ln>
              <a:effectLst/>
            </c:spPr>
            <c:extLst>
              <c:ext xmlns:c16="http://schemas.microsoft.com/office/drawing/2014/chart" uri="{C3380CC4-5D6E-409C-BE32-E72D297353CC}">
                <c16:uniqueId val="{0000000D-0AE8-4BD9-B682-DF77F1A71759}"/>
              </c:ext>
            </c:extLst>
          </c:dPt>
          <c:dPt>
            <c:idx val="7"/>
            <c:invertIfNegative val="0"/>
            <c:bubble3D val="0"/>
            <c:spPr>
              <a:solidFill>
                <a:srgbClr val="3069D3"/>
              </a:solidFill>
              <a:ln>
                <a:noFill/>
              </a:ln>
              <a:effectLst/>
            </c:spPr>
            <c:extLst>
              <c:ext xmlns:c16="http://schemas.microsoft.com/office/drawing/2014/chart" uri="{C3380CC4-5D6E-409C-BE32-E72D297353CC}">
                <c16:uniqueId val="{0000000F-0AE8-4BD9-B682-DF77F1A7175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venir Next" panose="020B05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Understanding which solutions are out there</c:v>
                </c:pt>
                <c:pt idx="1">
                  <c:v>IT department resistance</c:v>
                </c:pt>
                <c:pt idx="2">
                  <c:v>Time to carefully research and select the right solution</c:v>
                </c:pt>
                <c:pt idx="3">
                  <c:v>Cost</c:v>
                </c:pt>
                <c:pt idx="4">
                  <c:v>Justifying expense</c:v>
                </c:pt>
                <c:pt idx="5">
                  <c:v>Information security concerns</c:v>
                </c:pt>
                <c:pt idx="6">
                  <c:v>Learning curve / user adoption</c:v>
                </c:pt>
                <c:pt idx="7">
                  <c:v>Integration with existing tools, platforms and data sets</c:v>
                </c:pt>
              </c:strCache>
            </c:strRef>
          </c:cat>
          <c:val>
            <c:numRef>
              <c:f>Sheet1!$B$2:$B$9</c:f>
              <c:numCache>
                <c:formatCode>0.00%</c:formatCode>
                <c:ptCount val="8"/>
                <c:pt idx="0">
                  <c:v>0.35930000000000001</c:v>
                </c:pt>
                <c:pt idx="1">
                  <c:v>0.41920000000000002</c:v>
                </c:pt>
                <c:pt idx="2">
                  <c:v>0.4551</c:v>
                </c:pt>
                <c:pt idx="3">
                  <c:v>0.49099999999999999</c:v>
                </c:pt>
                <c:pt idx="4">
                  <c:v>0.55689999999999995</c:v>
                </c:pt>
                <c:pt idx="5">
                  <c:v>0.56289999999999996</c:v>
                </c:pt>
                <c:pt idx="6">
                  <c:v>0.58679999999999999</c:v>
                </c:pt>
                <c:pt idx="7">
                  <c:v>0.6946</c:v>
                </c:pt>
              </c:numCache>
            </c:numRef>
          </c:val>
          <c:extLst>
            <c:ext xmlns:c16="http://schemas.microsoft.com/office/drawing/2014/chart" uri="{C3380CC4-5D6E-409C-BE32-E72D297353CC}">
              <c16:uniqueId val="{00000014-0AE8-4BD9-B682-DF77F1A71759}"/>
            </c:ext>
          </c:extLst>
        </c:ser>
        <c:dLbls>
          <c:showLegendKey val="0"/>
          <c:showVal val="0"/>
          <c:showCatName val="0"/>
          <c:showSerName val="0"/>
          <c:showPercent val="0"/>
          <c:showBubbleSize val="0"/>
        </c:dLbls>
        <c:gapWidth val="74"/>
        <c:axId val="2051036784"/>
        <c:axId val="2051038560"/>
      </c:barChart>
      <c:catAx>
        <c:axId val="2051036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venir Next" panose="020B0503020202020204" pitchFamily="34" charset="0"/>
                <a:ea typeface="+mn-ea"/>
                <a:cs typeface="+mn-cs"/>
              </a:defRPr>
            </a:pPr>
            <a:endParaRPr lang="en-US"/>
          </a:p>
        </c:txPr>
        <c:crossAx val="2051038560"/>
        <c:crosses val="autoZero"/>
        <c:auto val="1"/>
        <c:lblAlgn val="ctr"/>
        <c:lblOffset val="100"/>
        <c:noMultiLvlLbl val="0"/>
      </c:catAx>
      <c:valAx>
        <c:axId val="2051038560"/>
        <c:scaling>
          <c:orientation val="minMax"/>
        </c:scaling>
        <c:delete val="1"/>
        <c:axPos val="b"/>
        <c:majorGridlines>
          <c:spPr>
            <a:ln w="9525" cap="flat" cmpd="sng" algn="ctr">
              <a:noFill/>
              <a:round/>
            </a:ln>
            <a:effectLst/>
          </c:spPr>
        </c:majorGridlines>
        <c:numFmt formatCode="0.00%" sourceLinked="1"/>
        <c:majorTickMark val="none"/>
        <c:minorTickMark val="none"/>
        <c:tickLblPos val="nextTo"/>
        <c:crossAx val="2051036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1"/>
        <c:ser>
          <c:idx val="0"/>
          <c:order val="0"/>
          <c:tx>
            <c:strRef>
              <c:f>Sheet1!$B$1</c:f>
              <c:strCache>
                <c:ptCount val="1"/>
                <c:pt idx="0">
                  <c:v>Column1</c:v>
                </c:pt>
              </c:strCache>
            </c:strRef>
          </c:tx>
          <c:invertIfNegative val="0"/>
          <c:dPt>
            <c:idx val="0"/>
            <c:invertIfNegative val="0"/>
            <c:bubble3D val="0"/>
            <c:spPr>
              <a:solidFill>
                <a:srgbClr val="3069D3"/>
              </a:solidFill>
              <a:ln>
                <a:noFill/>
              </a:ln>
              <a:effectLst/>
            </c:spPr>
            <c:extLst>
              <c:ext xmlns:c16="http://schemas.microsoft.com/office/drawing/2014/chart" uri="{C3380CC4-5D6E-409C-BE32-E72D297353CC}">
                <c16:uniqueId val="{00000001-309B-4EA4-A873-E66EA3B162DE}"/>
              </c:ext>
            </c:extLst>
          </c:dPt>
          <c:dPt>
            <c:idx val="1"/>
            <c:invertIfNegative val="0"/>
            <c:bubble3D val="0"/>
            <c:spPr>
              <a:solidFill>
                <a:srgbClr val="3069D3"/>
              </a:solidFill>
              <a:ln>
                <a:noFill/>
              </a:ln>
              <a:effectLst/>
            </c:spPr>
            <c:extLst>
              <c:ext xmlns:c16="http://schemas.microsoft.com/office/drawing/2014/chart" uri="{C3380CC4-5D6E-409C-BE32-E72D297353CC}">
                <c16:uniqueId val="{00000003-309B-4EA4-A873-E66EA3B162DE}"/>
              </c:ext>
            </c:extLst>
          </c:dPt>
          <c:dPt>
            <c:idx val="2"/>
            <c:invertIfNegative val="0"/>
            <c:bubble3D val="0"/>
            <c:spPr>
              <a:solidFill>
                <a:srgbClr val="3069D3"/>
              </a:solidFill>
              <a:ln>
                <a:noFill/>
              </a:ln>
              <a:effectLst/>
            </c:spPr>
            <c:extLst>
              <c:ext xmlns:c16="http://schemas.microsoft.com/office/drawing/2014/chart" uri="{C3380CC4-5D6E-409C-BE32-E72D297353CC}">
                <c16:uniqueId val="{00000005-309B-4EA4-A873-E66EA3B162DE}"/>
              </c:ext>
            </c:extLst>
          </c:dPt>
          <c:dPt>
            <c:idx val="3"/>
            <c:invertIfNegative val="0"/>
            <c:bubble3D val="0"/>
            <c:spPr>
              <a:solidFill>
                <a:srgbClr val="3069D3"/>
              </a:solidFill>
              <a:ln>
                <a:noFill/>
              </a:ln>
              <a:effectLst/>
            </c:spPr>
            <c:extLst>
              <c:ext xmlns:c16="http://schemas.microsoft.com/office/drawing/2014/chart" uri="{C3380CC4-5D6E-409C-BE32-E72D297353CC}">
                <c16:uniqueId val="{00000007-309B-4EA4-A873-E66EA3B162DE}"/>
              </c:ext>
            </c:extLst>
          </c:dPt>
          <c:dPt>
            <c:idx val="4"/>
            <c:invertIfNegative val="0"/>
            <c:bubble3D val="0"/>
            <c:spPr>
              <a:solidFill>
                <a:srgbClr val="3069D3"/>
              </a:solidFill>
              <a:ln>
                <a:noFill/>
              </a:ln>
              <a:effectLst/>
            </c:spPr>
            <c:extLst>
              <c:ext xmlns:c16="http://schemas.microsoft.com/office/drawing/2014/chart" uri="{C3380CC4-5D6E-409C-BE32-E72D297353CC}">
                <c16:uniqueId val="{00000009-309B-4EA4-A873-E66EA3B162DE}"/>
              </c:ext>
            </c:extLst>
          </c:dPt>
          <c:dPt>
            <c:idx val="5"/>
            <c:invertIfNegative val="0"/>
            <c:bubble3D val="0"/>
            <c:spPr>
              <a:solidFill>
                <a:srgbClr val="3069D3"/>
              </a:solidFill>
              <a:ln>
                <a:noFill/>
              </a:ln>
              <a:effectLst/>
            </c:spPr>
            <c:extLst>
              <c:ext xmlns:c16="http://schemas.microsoft.com/office/drawing/2014/chart" uri="{C3380CC4-5D6E-409C-BE32-E72D297353CC}">
                <c16:uniqueId val="{0000000B-309B-4EA4-A873-E66EA3B162DE}"/>
              </c:ext>
            </c:extLst>
          </c:dPt>
          <c:dPt>
            <c:idx val="6"/>
            <c:invertIfNegative val="0"/>
            <c:bubble3D val="0"/>
            <c:spPr>
              <a:solidFill>
                <a:srgbClr val="3069D3"/>
              </a:solidFill>
              <a:ln>
                <a:noFill/>
              </a:ln>
              <a:effectLst/>
            </c:spPr>
            <c:extLst>
              <c:ext xmlns:c16="http://schemas.microsoft.com/office/drawing/2014/chart" uri="{C3380CC4-5D6E-409C-BE32-E72D297353CC}">
                <c16:uniqueId val="{0000000D-309B-4EA4-A873-E66EA3B162DE}"/>
              </c:ext>
            </c:extLst>
          </c:dPt>
          <c:dPt>
            <c:idx val="7"/>
            <c:invertIfNegative val="0"/>
            <c:bubble3D val="0"/>
            <c:spPr>
              <a:solidFill>
                <a:srgbClr val="3069D3"/>
              </a:solidFill>
              <a:ln>
                <a:noFill/>
              </a:ln>
              <a:effectLst/>
            </c:spPr>
            <c:extLst>
              <c:ext xmlns:c16="http://schemas.microsoft.com/office/drawing/2014/chart" uri="{C3380CC4-5D6E-409C-BE32-E72D297353CC}">
                <c16:uniqueId val="{0000000F-309B-4EA4-A873-E66EA3B162DE}"/>
              </c:ext>
            </c:extLst>
          </c:dPt>
          <c:dPt>
            <c:idx val="8"/>
            <c:invertIfNegative val="0"/>
            <c:bubble3D val="0"/>
            <c:spPr>
              <a:solidFill>
                <a:srgbClr val="3069D3"/>
              </a:solidFill>
              <a:ln>
                <a:noFill/>
              </a:ln>
              <a:effectLst/>
            </c:spPr>
            <c:extLst>
              <c:ext xmlns:c16="http://schemas.microsoft.com/office/drawing/2014/chart" uri="{C3380CC4-5D6E-409C-BE32-E72D297353CC}">
                <c16:uniqueId val="{00000011-309B-4EA4-A873-E66EA3B162DE}"/>
              </c:ext>
            </c:extLst>
          </c:dPt>
          <c:dPt>
            <c:idx val="9"/>
            <c:invertIfNegative val="0"/>
            <c:bubble3D val="0"/>
            <c:spPr>
              <a:solidFill>
                <a:srgbClr val="3069D3"/>
              </a:solidFill>
              <a:ln>
                <a:noFill/>
              </a:ln>
              <a:effectLst/>
            </c:spPr>
            <c:extLst>
              <c:ext xmlns:c16="http://schemas.microsoft.com/office/drawing/2014/chart" uri="{C3380CC4-5D6E-409C-BE32-E72D297353CC}">
                <c16:uniqueId val="{00000013-309B-4EA4-A873-E66EA3B162D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venir Next" panose="020B05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Energy &amp; Utilities</c:v>
                </c:pt>
                <c:pt idx="1">
                  <c:v>Automotive, Transport &amp; Logistics</c:v>
                </c:pt>
                <c:pt idx="2">
                  <c:v>Engineering &amp; Construction</c:v>
                </c:pt>
                <c:pt idx="3">
                  <c:v>Retail</c:v>
                </c:pt>
                <c:pt idx="4">
                  <c:v>Consumer Goods / Consumer Products</c:v>
                </c:pt>
                <c:pt idx="5">
                  <c:v>Government / Public Sector</c:v>
                </c:pt>
                <c:pt idx="6">
                  <c:v>Technology</c:v>
                </c:pt>
                <c:pt idx="7">
                  <c:v>Healthcare</c:v>
                </c:pt>
                <c:pt idx="8">
                  <c:v>Consulting / Professional Services</c:v>
                </c:pt>
                <c:pt idx="9">
                  <c:v>Financial Services</c:v>
                </c:pt>
              </c:strCache>
            </c:strRef>
          </c:cat>
          <c:val>
            <c:numRef>
              <c:f>Sheet1!$B$2:$B$11</c:f>
              <c:numCache>
                <c:formatCode>0.00%</c:formatCode>
                <c:ptCount val="10"/>
                <c:pt idx="0">
                  <c:v>4.9799999999999997E-2</c:v>
                </c:pt>
                <c:pt idx="1">
                  <c:v>5.4699999999999999E-2</c:v>
                </c:pt>
                <c:pt idx="2">
                  <c:v>5.4699999999999999E-2</c:v>
                </c:pt>
                <c:pt idx="3">
                  <c:v>5.4699999999999999E-2</c:v>
                </c:pt>
                <c:pt idx="4">
                  <c:v>5.9700000000000003E-2</c:v>
                </c:pt>
                <c:pt idx="5">
                  <c:v>5.9700000000000003E-2</c:v>
                </c:pt>
                <c:pt idx="6">
                  <c:v>5.9700000000000003E-2</c:v>
                </c:pt>
                <c:pt idx="7">
                  <c:v>7.9600000000000004E-2</c:v>
                </c:pt>
                <c:pt idx="8">
                  <c:v>0.11940000000000001</c:v>
                </c:pt>
                <c:pt idx="9">
                  <c:v>0.1244</c:v>
                </c:pt>
              </c:numCache>
            </c:numRef>
          </c:val>
          <c:extLst>
            <c:ext xmlns:c16="http://schemas.microsoft.com/office/drawing/2014/chart" uri="{C3380CC4-5D6E-409C-BE32-E72D297353CC}">
              <c16:uniqueId val="{00000014-309B-4EA4-A873-E66EA3B162DE}"/>
            </c:ext>
          </c:extLst>
        </c:ser>
        <c:dLbls>
          <c:showLegendKey val="0"/>
          <c:showVal val="0"/>
          <c:showCatName val="0"/>
          <c:showSerName val="0"/>
          <c:showPercent val="0"/>
          <c:showBubbleSize val="0"/>
        </c:dLbls>
        <c:gapWidth val="74"/>
        <c:axId val="2051036784"/>
        <c:axId val="2051038560"/>
      </c:barChart>
      <c:catAx>
        <c:axId val="2051036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venir Next" panose="020B0503020202020204" pitchFamily="34" charset="0"/>
                <a:ea typeface="+mn-ea"/>
                <a:cs typeface="+mn-cs"/>
              </a:defRPr>
            </a:pPr>
            <a:endParaRPr lang="en-US"/>
          </a:p>
        </c:txPr>
        <c:crossAx val="2051038560"/>
        <c:crosses val="autoZero"/>
        <c:auto val="1"/>
        <c:lblAlgn val="ctr"/>
        <c:lblOffset val="100"/>
        <c:noMultiLvlLbl val="0"/>
      </c:catAx>
      <c:valAx>
        <c:axId val="2051038560"/>
        <c:scaling>
          <c:orientation val="minMax"/>
        </c:scaling>
        <c:delete val="1"/>
        <c:axPos val="b"/>
        <c:majorGridlines>
          <c:spPr>
            <a:ln w="9525" cap="flat" cmpd="sng" algn="ctr">
              <a:noFill/>
              <a:round/>
            </a:ln>
            <a:effectLst/>
          </c:spPr>
        </c:majorGridlines>
        <c:numFmt formatCode="0.00%" sourceLinked="1"/>
        <c:majorTickMark val="none"/>
        <c:minorTickMark val="none"/>
        <c:tickLblPos val="nextTo"/>
        <c:crossAx val="2051036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Column1</c:v>
                </c:pt>
              </c:strCache>
            </c:strRef>
          </c:tx>
          <c:spPr>
            <a:solidFill>
              <a:schemeClr val="bg1"/>
            </a:solidFill>
          </c:spPr>
          <c:invertIfNegative val="0"/>
          <c:dPt>
            <c:idx val="0"/>
            <c:invertIfNegative val="0"/>
            <c:bubble3D val="0"/>
            <c:spPr>
              <a:solidFill>
                <a:srgbClr val="3069D3"/>
              </a:solidFill>
              <a:ln w="19050">
                <a:solidFill>
                  <a:schemeClr val="lt1"/>
                </a:solidFill>
              </a:ln>
              <a:effectLst/>
            </c:spPr>
            <c:extLst>
              <c:ext xmlns:c16="http://schemas.microsoft.com/office/drawing/2014/chart" uri="{C3380CC4-5D6E-409C-BE32-E72D297353CC}">
                <c16:uniqueId val="{00000001-A36D-4C61-8896-53F295527503}"/>
              </c:ext>
            </c:extLst>
          </c:dPt>
          <c:dPt>
            <c:idx val="1"/>
            <c:invertIfNegative val="0"/>
            <c:bubble3D val="0"/>
            <c:spPr>
              <a:solidFill>
                <a:srgbClr val="87A0EE"/>
              </a:solidFill>
              <a:ln w="19050">
                <a:solidFill>
                  <a:schemeClr val="lt1"/>
                </a:solidFill>
              </a:ln>
              <a:effectLst/>
            </c:spPr>
            <c:extLst>
              <c:ext xmlns:c16="http://schemas.microsoft.com/office/drawing/2014/chart" uri="{C3380CC4-5D6E-409C-BE32-E72D297353CC}">
                <c16:uniqueId val="{00000003-A36D-4C61-8896-53F295527503}"/>
              </c:ext>
            </c:extLst>
          </c:dPt>
          <c:dPt>
            <c:idx val="2"/>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A36D-4C61-8896-53F295527503}"/>
              </c:ext>
            </c:extLst>
          </c:dPt>
          <c:dPt>
            <c:idx val="3"/>
            <c:invertIfNegative val="0"/>
            <c:bubble3D val="0"/>
            <c:spPr>
              <a:solidFill>
                <a:srgbClr val="FFC34A"/>
              </a:solidFill>
              <a:ln w="19050">
                <a:solidFill>
                  <a:schemeClr val="lt1"/>
                </a:solidFill>
              </a:ln>
              <a:effectLst/>
            </c:spPr>
            <c:extLst>
              <c:ext xmlns:c16="http://schemas.microsoft.com/office/drawing/2014/chart" uri="{C3380CC4-5D6E-409C-BE32-E72D297353CC}">
                <c16:uniqueId val="{00000007-A36D-4C61-8896-53F295527503}"/>
              </c:ext>
            </c:extLst>
          </c:dPt>
          <c:dPt>
            <c:idx val="4"/>
            <c:invertIfNegative val="0"/>
            <c:bubble3D val="0"/>
            <c:spPr>
              <a:solidFill>
                <a:srgbClr val="F17948"/>
              </a:solidFill>
              <a:ln w="19050">
                <a:solidFill>
                  <a:schemeClr val="lt1"/>
                </a:solidFill>
              </a:ln>
              <a:effectLst/>
            </c:spPr>
            <c:extLst>
              <c:ext xmlns:c16="http://schemas.microsoft.com/office/drawing/2014/chart" uri="{C3380CC4-5D6E-409C-BE32-E72D297353CC}">
                <c16:uniqueId val="{00000009-A36D-4C61-8896-53F29552750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venir Next Medium" panose="020B05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Significantly decreased interest</c:v>
                </c:pt>
                <c:pt idx="1">
                  <c:v>Somewhat decreased interest</c:v>
                </c:pt>
                <c:pt idx="2">
                  <c:v>No change in interest</c:v>
                </c:pt>
                <c:pt idx="3">
                  <c:v>Somewhat increased interest</c:v>
                </c:pt>
                <c:pt idx="4">
                  <c:v>Significantly increased interest</c:v>
                </c:pt>
              </c:strCache>
            </c:strRef>
          </c:cat>
          <c:val>
            <c:numRef>
              <c:f>Sheet1!$B$2:$B$6</c:f>
              <c:numCache>
                <c:formatCode>0.00%</c:formatCode>
                <c:ptCount val="5"/>
                <c:pt idx="0">
                  <c:v>3.5700000000000003E-2</c:v>
                </c:pt>
                <c:pt idx="1">
                  <c:v>5.3600000000000002E-2</c:v>
                </c:pt>
                <c:pt idx="2">
                  <c:v>0.1429</c:v>
                </c:pt>
                <c:pt idx="3">
                  <c:v>0.4345</c:v>
                </c:pt>
                <c:pt idx="4">
                  <c:v>0.32740000000000002</c:v>
                </c:pt>
              </c:numCache>
            </c:numRef>
          </c:val>
          <c:extLst>
            <c:ext xmlns:c16="http://schemas.microsoft.com/office/drawing/2014/chart" uri="{C3380CC4-5D6E-409C-BE32-E72D297353CC}">
              <c16:uniqueId val="{0000000A-A36D-4C61-8896-53F295527503}"/>
            </c:ext>
          </c:extLst>
        </c:ser>
        <c:dLbls>
          <c:showLegendKey val="0"/>
          <c:showVal val="0"/>
          <c:showCatName val="0"/>
          <c:showSerName val="0"/>
          <c:showPercent val="0"/>
          <c:showBubbleSize val="0"/>
        </c:dLbls>
        <c:gapWidth val="150"/>
        <c:axId val="-2128539152"/>
        <c:axId val="-2127729632"/>
      </c:barChart>
      <c:catAx>
        <c:axId val="-2128539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venir Next" panose="020B0503020202020204" pitchFamily="34" charset="0"/>
                <a:ea typeface="+mn-ea"/>
                <a:cs typeface="+mn-cs"/>
              </a:defRPr>
            </a:pPr>
            <a:endParaRPr lang="en-US"/>
          </a:p>
        </c:txPr>
        <c:crossAx val="-2127729632"/>
        <c:crosses val="autoZero"/>
        <c:auto val="1"/>
        <c:lblAlgn val="ctr"/>
        <c:lblOffset val="100"/>
        <c:noMultiLvlLbl val="0"/>
      </c:catAx>
      <c:valAx>
        <c:axId val="-2127729632"/>
        <c:scaling>
          <c:orientation val="minMax"/>
        </c:scaling>
        <c:delete val="1"/>
        <c:axPos val="l"/>
        <c:majorGridlines>
          <c:spPr>
            <a:ln w="9525" cap="flat" cmpd="sng" algn="ctr">
              <a:noFill/>
              <a:round/>
            </a:ln>
            <a:effectLst/>
          </c:spPr>
        </c:majorGridlines>
        <c:numFmt formatCode="0%" sourceLinked="0"/>
        <c:majorTickMark val="out"/>
        <c:minorTickMark val="none"/>
        <c:tickLblPos val="nextTo"/>
        <c:crossAx val="-212853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595501425637295E-2"/>
          <c:y val="0"/>
          <c:w val="0.91880899714872544"/>
          <c:h val="0.51129035853685245"/>
        </c:manualLayout>
      </c:layout>
      <c:barChart>
        <c:barDir val="col"/>
        <c:grouping val="clustered"/>
        <c:varyColors val="0"/>
        <c:ser>
          <c:idx val="0"/>
          <c:order val="0"/>
          <c:tx>
            <c:strRef>
              <c:f>Sheet1!$B$1</c:f>
              <c:strCache>
                <c:ptCount val="1"/>
                <c:pt idx="0">
                  <c:v># of innovation-specific tools used</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0</c:v>
                </c:pt>
                <c:pt idx="1">
                  <c:v>1</c:v>
                </c:pt>
                <c:pt idx="2">
                  <c:v>2</c:v>
                </c:pt>
                <c:pt idx="3">
                  <c:v>3</c:v>
                </c:pt>
                <c:pt idx="4">
                  <c:v>4</c:v>
                </c:pt>
                <c:pt idx="5">
                  <c:v>5</c:v>
                </c:pt>
                <c:pt idx="6">
                  <c:v>6</c:v>
                </c:pt>
              </c:numCache>
            </c:numRef>
          </c:cat>
          <c:val>
            <c:numRef>
              <c:f>Sheet1!$B$2:$B$8</c:f>
              <c:numCache>
                <c:formatCode>General</c:formatCode>
                <c:ptCount val="7"/>
                <c:pt idx="0">
                  <c:v>107</c:v>
                </c:pt>
                <c:pt idx="1">
                  <c:v>70</c:v>
                </c:pt>
                <c:pt idx="2">
                  <c:v>15</c:v>
                </c:pt>
                <c:pt idx="3">
                  <c:v>6</c:v>
                </c:pt>
                <c:pt idx="4">
                  <c:v>2</c:v>
                </c:pt>
                <c:pt idx="5">
                  <c:v>1</c:v>
                </c:pt>
                <c:pt idx="6">
                  <c:v>1</c:v>
                </c:pt>
              </c:numCache>
            </c:numRef>
          </c:val>
          <c:extLst>
            <c:ext xmlns:c16="http://schemas.microsoft.com/office/drawing/2014/chart" uri="{C3380CC4-5D6E-409C-BE32-E72D297353CC}">
              <c16:uniqueId val="{00000000-E0A4-49E4-9057-55F497A0064C}"/>
            </c:ext>
          </c:extLst>
        </c:ser>
        <c:dLbls>
          <c:showLegendKey val="0"/>
          <c:showVal val="0"/>
          <c:showCatName val="0"/>
          <c:showSerName val="0"/>
          <c:showPercent val="0"/>
          <c:showBubbleSize val="0"/>
        </c:dLbls>
        <c:gapWidth val="150"/>
        <c:axId val="309947184"/>
        <c:axId val="1436754000"/>
      </c:barChart>
      <c:catAx>
        <c:axId val="309947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6754000"/>
        <c:crosses val="autoZero"/>
        <c:auto val="1"/>
        <c:lblAlgn val="ctr"/>
        <c:lblOffset val="100"/>
        <c:noMultiLvlLbl val="0"/>
      </c:catAx>
      <c:valAx>
        <c:axId val="1436754000"/>
        <c:scaling>
          <c:orientation val="minMax"/>
        </c:scaling>
        <c:delete val="1"/>
        <c:axPos val="l"/>
        <c:numFmt formatCode="General" sourceLinked="1"/>
        <c:majorTickMark val="out"/>
        <c:minorTickMark val="none"/>
        <c:tickLblPos val="nextTo"/>
        <c:crossAx val="30994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928122604163922"/>
          <c:y val="3.9910343142530995E-2"/>
          <c:w val="0.80664032329594437"/>
          <c:h val="0.89024655635803973"/>
        </c:manualLayout>
      </c:layout>
      <c:pieChart>
        <c:varyColors val="1"/>
        <c:ser>
          <c:idx val="0"/>
          <c:order val="0"/>
          <c:tx>
            <c:strRef>
              <c:f>Sheet1!$B$1</c:f>
              <c:strCache>
                <c:ptCount val="1"/>
                <c:pt idx="0">
                  <c:v>Not</c:v>
                </c:pt>
              </c:strCache>
            </c:strRef>
          </c:tx>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BEE4-4F17-8191-E3643C68EF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EE4-4F17-8191-E3643C68EFD3}"/>
              </c:ext>
            </c:extLst>
          </c:dPt>
          <c:dLbls>
            <c:dLbl>
              <c:idx val="0"/>
              <c:layout>
                <c:manualLayout>
                  <c:x val="-0.13138667165914117"/>
                  <c:y val="3.275280020552255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247472025888735"/>
                      <c:h val="0.34205678110512366"/>
                    </c:manualLayout>
                  </c15:layout>
                </c:ext>
                <c:ext xmlns:c16="http://schemas.microsoft.com/office/drawing/2014/chart" uri="{C3380CC4-5D6E-409C-BE32-E72D297353CC}">
                  <c16:uniqueId val="{00000001-BEE4-4F17-8191-E3643C68EFD3}"/>
                </c:ext>
              </c:extLst>
            </c:dLbl>
            <c:dLbl>
              <c:idx val="1"/>
              <c:layout>
                <c:manualLayout>
                  <c:x val="0.19467376053633983"/>
                  <c:y val="-3.483827276205500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0285859504079282"/>
                      <c:h val="0.34205678110512366"/>
                    </c:manualLayout>
                  </c15:layout>
                </c:ext>
                <c:ext xmlns:c16="http://schemas.microsoft.com/office/drawing/2014/chart" uri="{C3380CC4-5D6E-409C-BE32-E72D297353CC}">
                  <c16:uniqueId val="{00000003-BEE4-4F17-8191-E3643C68EFD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venir Next" panose="020B0503020202020204" pitchFamily="34" charset="0"/>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0.4703</c:v>
                </c:pt>
                <c:pt idx="1">
                  <c:v>0.52969999999999995</c:v>
                </c:pt>
              </c:numCache>
            </c:numRef>
          </c:val>
          <c:extLst>
            <c:ext xmlns:c16="http://schemas.microsoft.com/office/drawing/2014/chart" uri="{C3380CC4-5D6E-409C-BE32-E72D297353CC}">
              <c16:uniqueId val="{00000004-BEE4-4F17-8191-E3643C68EFD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143259559236209E-2"/>
          <c:y val="4.1857770919890437E-2"/>
          <c:w val="0.94028482896968035"/>
          <c:h val="0.77275899564421002"/>
        </c:manualLayout>
      </c:layout>
      <c:barChart>
        <c:barDir val="col"/>
        <c:grouping val="clustered"/>
        <c:varyColors val="1"/>
        <c:ser>
          <c:idx val="0"/>
          <c:order val="0"/>
          <c:tx>
            <c:strRef>
              <c:f>Sheet1!$B$1</c:f>
              <c:strCache>
                <c:ptCount val="1"/>
                <c:pt idx="0">
                  <c:v>Column1</c:v>
                </c:pt>
              </c:strCache>
            </c:strRef>
          </c:tx>
          <c:spPr>
            <a:solidFill>
              <a:schemeClr val="bg1"/>
            </a:solidFill>
          </c:spPr>
          <c:invertIfNegative val="0"/>
          <c:dPt>
            <c:idx val="0"/>
            <c:invertIfNegative val="0"/>
            <c:bubble3D val="0"/>
            <c:spPr>
              <a:solidFill>
                <a:srgbClr val="3069D3"/>
              </a:solidFill>
              <a:ln w="19050">
                <a:solidFill>
                  <a:schemeClr val="lt1"/>
                </a:solidFill>
              </a:ln>
              <a:effectLst/>
            </c:spPr>
            <c:extLst>
              <c:ext xmlns:c16="http://schemas.microsoft.com/office/drawing/2014/chart" uri="{C3380CC4-5D6E-409C-BE32-E72D297353CC}">
                <c16:uniqueId val="{00000001-F6FD-4428-B5D9-8A6D6B8E47DB}"/>
              </c:ext>
            </c:extLst>
          </c:dPt>
          <c:dPt>
            <c:idx val="1"/>
            <c:invertIfNegative val="0"/>
            <c:bubble3D val="0"/>
            <c:spPr>
              <a:solidFill>
                <a:srgbClr val="87A0EE"/>
              </a:solidFill>
              <a:ln w="19050">
                <a:solidFill>
                  <a:schemeClr val="lt1"/>
                </a:solidFill>
              </a:ln>
              <a:effectLst/>
            </c:spPr>
            <c:extLst>
              <c:ext xmlns:c16="http://schemas.microsoft.com/office/drawing/2014/chart" uri="{C3380CC4-5D6E-409C-BE32-E72D297353CC}">
                <c16:uniqueId val="{00000003-F6FD-4428-B5D9-8A6D6B8E47DB}"/>
              </c:ext>
            </c:extLst>
          </c:dPt>
          <c:dPt>
            <c:idx val="2"/>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F6FD-4428-B5D9-8A6D6B8E47DB}"/>
              </c:ext>
            </c:extLst>
          </c:dPt>
          <c:dPt>
            <c:idx val="3"/>
            <c:invertIfNegative val="0"/>
            <c:bubble3D val="0"/>
            <c:spPr>
              <a:solidFill>
                <a:srgbClr val="FFC34A"/>
              </a:solidFill>
              <a:ln w="19050">
                <a:solidFill>
                  <a:schemeClr val="lt1"/>
                </a:solidFill>
              </a:ln>
              <a:effectLst/>
            </c:spPr>
            <c:extLst>
              <c:ext xmlns:c16="http://schemas.microsoft.com/office/drawing/2014/chart" uri="{C3380CC4-5D6E-409C-BE32-E72D297353CC}">
                <c16:uniqueId val="{00000007-F6FD-4428-B5D9-8A6D6B8E47DB}"/>
              </c:ext>
            </c:extLst>
          </c:dPt>
          <c:dPt>
            <c:idx val="4"/>
            <c:invertIfNegative val="0"/>
            <c:bubble3D val="0"/>
            <c:spPr>
              <a:solidFill>
                <a:srgbClr val="F17948"/>
              </a:solidFill>
              <a:ln w="19050">
                <a:solidFill>
                  <a:schemeClr val="lt1"/>
                </a:solidFill>
              </a:ln>
              <a:effectLst/>
            </c:spPr>
            <c:extLst>
              <c:ext xmlns:c16="http://schemas.microsoft.com/office/drawing/2014/chart" uri="{C3380CC4-5D6E-409C-BE32-E72D297353CC}">
                <c16:uniqueId val="{00000009-F6FD-4428-B5D9-8A6D6B8E47D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venir Next Medium" panose="020B05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dissatisfied</c:v>
                </c:pt>
                <c:pt idx="1">
                  <c:v>Dissatisfied</c:v>
                </c:pt>
                <c:pt idx="2">
                  <c:v>Neither satisfied nor dissatisfied</c:v>
                </c:pt>
                <c:pt idx="3">
                  <c:v>Satisfied</c:v>
                </c:pt>
                <c:pt idx="4">
                  <c:v>Very satisfied</c:v>
                </c:pt>
              </c:strCache>
            </c:strRef>
          </c:cat>
          <c:val>
            <c:numRef>
              <c:f>Sheet1!$B$2:$B$6</c:f>
              <c:numCache>
                <c:formatCode>0.00%</c:formatCode>
                <c:ptCount val="5"/>
                <c:pt idx="0">
                  <c:v>1.2699999999999999E-2</c:v>
                </c:pt>
                <c:pt idx="1">
                  <c:v>7.5899999999999995E-2</c:v>
                </c:pt>
                <c:pt idx="2">
                  <c:v>0.25319999999999998</c:v>
                </c:pt>
                <c:pt idx="3">
                  <c:v>0.50629999999999997</c:v>
                </c:pt>
                <c:pt idx="4">
                  <c:v>0.15190000000000001</c:v>
                </c:pt>
              </c:numCache>
            </c:numRef>
          </c:val>
          <c:extLst>
            <c:ext xmlns:c16="http://schemas.microsoft.com/office/drawing/2014/chart" uri="{C3380CC4-5D6E-409C-BE32-E72D297353CC}">
              <c16:uniqueId val="{0000000A-F6FD-4428-B5D9-8A6D6B8E47DB}"/>
            </c:ext>
          </c:extLst>
        </c:ser>
        <c:dLbls>
          <c:showLegendKey val="0"/>
          <c:showVal val="0"/>
          <c:showCatName val="0"/>
          <c:showSerName val="0"/>
          <c:showPercent val="0"/>
          <c:showBubbleSize val="0"/>
        </c:dLbls>
        <c:gapWidth val="150"/>
        <c:axId val="-2128539152"/>
        <c:axId val="-2127729632"/>
      </c:barChart>
      <c:catAx>
        <c:axId val="-2128539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venir Next" panose="020B0503020202020204" pitchFamily="34" charset="0"/>
                <a:ea typeface="+mn-ea"/>
                <a:cs typeface="+mn-cs"/>
              </a:defRPr>
            </a:pPr>
            <a:endParaRPr lang="en-US"/>
          </a:p>
        </c:txPr>
        <c:crossAx val="-2127729632"/>
        <c:crosses val="autoZero"/>
        <c:auto val="1"/>
        <c:lblAlgn val="ctr"/>
        <c:lblOffset val="100"/>
        <c:noMultiLvlLbl val="0"/>
      </c:catAx>
      <c:valAx>
        <c:axId val="-2127729632"/>
        <c:scaling>
          <c:orientation val="minMax"/>
        </c:scaling>
        <c:delete val="1"/>
        <c:axPos val="l"/>
        <c:majorGridlines>
          <c:spPr>
            <a:ln w="9525" cap="flat" cmpd="sng" algn="ctr">
              <a:noFill/>
              <a:round/>
            </a:ln>
            <a:effectLst/>
          </c:spPr>
        </c:majorGridlines>
        <c:numFmt formatCode="0%" sourceLinked="0"/>
        <c:majorTickMark val="out"/>
        <c:minorTickMark val="none"/>
        <c:tickLblPos val="nextTo"/>
        <c:crossAx val="-212853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343853444873749E-3"/>
          <c:y val="4.3233895373973194E-2"/>
          <c:w val="0.95744352242127773"/>
          <c:h val="0.89778800753018717"/>
        </c:manualLayout>
      </c:layout>
      <c:barChart>
        <c:barDir val="col"/>
        <c:grouping val="clustered"/>
        <c:varyColors val="1"/>
        <c:ser>
          <c:idx val="0"/>
          <c:order val="0"/>
          <c:tx>
            <c:strRef>
              <c:f>Sheet1!$B$1</c:f>
              <c:strCache>
                <c:ptCount val="1"/>
                <c:pt idx="0">
                  <c:v>Column1</c:v>
                </c:pt>
              </c:strCache>
            </c:strRef>
          </c:tx>
          <c:spPr>
            <a:solidFill>
              <a:schemeClr val="bg1"/>
            </a:solidFill>
          </c:spPr>
          <c:invertIfNegative val="0"/>
          <c:dPt>
            <c:idx val="0"/>
            <c:invertIfNegative val="0"/>
            <c:bubble3D val="0"/>
            <c:spPr>
              <a:solidFill>
                <a:srgbClr val="3069D3"/>
              </a:solidFill>
              <a:ln w="19050">
                <a:solidFill>
                  <a:schemeClr val="lt1"/>
                </a:solidFill>
              </a:ln>
              <a:effectLst/>
            </c:spPr>
            <c:extLst>
              <c:ext xmlns:c16="http://schemas.microsoft.com/office/drawing/2014/chart" uri="{C3380CC4-5D6E-409C-BE32-E72D297353CC}">
                <c16:uniqueId val="{00000001-F6FD-4428-B5D9-8A6D6B8E47DB}"/>
              </c:ext>
            </c:extLst>
          </c:dPt>
          <c:dPt>
            <c:idx val="1"/>
            <c:invertIfNegative val="0"/>
            <c:bubble3D val="0"/>
            <c:spPr>
              <a:solidFill>
                <a:srgbClr val="87A0EE"/>
              </a:solidFill>
              <a:ln w="19050">
                <a:solidFill>
                  <a:schemeClr val="lt1"/>
                </a:solidFill>
              </a:ln>
              <a:effectLst/>
            </c:spPr>
            <c:extLst>
              <c:ext xmlns:c16="http://schemas.microsoft.com/office/drawing/2014/chart" uri="{C3380CC4-5D6E-409C-BE32-E72D297353CC}">
                <c16:uniqueId val="{00000003-F6FD-4428-B5D9-8A6D6B8E47DB}"/>
              </c:ext>
            </c:extLst>
          </c:dPt>
          <c:dPt>
            <c:idx val="2"/>
            <c:invertIfNegative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F6FD-4428-B5D9-8A6D6B8E47DB}"/>
              </c:ext>
            </c:extLst>
          </c:dPt>
          <c:dPt>
            <c:idx val="3"/>
            <c:invertIfNegative val="0"/>
            <c:bubble3D val="0"/>
            <c:spPr>
              <a:solidFill>
                <a:srgbClr val="FFC34A"/>
              </a:solidFill>
              <a:ln w="19050">
                <a:solidFill>
                  <a:schemeClr val="lt1"/>
                </a:solidFill>
              </a:ln>
              <a:effectLst/>
            </c:spPr>
            <c:extLst>
              <c:ext xmlns:c16="http://schemas.microsoft.com/office/drawing/2014/chart" uri="{C3380CC4-5D6E-409C-BE32-E72D297353CC}">
                <c16:uniqueId val="{00000007-F6FD-4428-B5D9-8A6D6B8E47DB}"/>
              </c:ext>
            </c:extLst>
          </c:dPt>
          <c:dPt>
            <c:idx val="4"/>
            <c:invertIfNegative val="0"/>
            <c:bubble3D val="0"/>
            <c:spPr>
              <a:solidFill>
                <a:srgbClr val="F17948"/>
              </a:solidFill>
              <a:ln w="19050">
                <a:solidFill>
                  <a:schemeClr val="lt1"/>
                </a:solidFill>
              </a:ln>
              <a:effectLst/>
            </c:spPr>
            <c:extLst>
              <c:ext xmlns:c16="http://schemas.microsoft.com/office/drawing/2014/chart" uri="{C3380CC4-5D6E-409C-BE32-E72D297353CC}">
                <c16:uniqueId val="{00000009-F6FD-4428-B5D9-8A6D6B8E47D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venir Next Medium" panose="020B05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Very low</c:v>
                </c:pt>
                <c:pt idx="1">
                  <c:v>Low</c:v>
                </c:pt>
                <c:pt idx="2">
                  <c:v>Neither high nor low</c:v>
                </c:pt>
                <c:pt idx="3">
                  <c:v>High</c:v>
                </c:pt>
                <c:pt idx="4">
                  <c:v>Very high</c:v>
                </c:pt>
              </c:strCache>
            </c:strRef>
          </c:cat>
          <c:val>
            <c:numRef>
              <c:f>Sheet1!$B$2:$B$6</c:f>
              <c:numCache>
                <c:formatCode>0.00%</c:formatCode>
                <c:ptCount val="5"/>
                <c:pt idx="0">
                  <c:v>2.5999999999999999E-2</c:v>
                </c:pt>
                <c:pt idx="1">
                  <c:v>0.15579999999999999</c:v>
                </c:pt>
                <c:pt idx="2">
                  <c:v>0.45450000000000002</c:v>
                </c:pt>
                <c:pt idx="3">
                  <c:v>0.32469999999999999</c:v>
                </c:pt>
                <c:pt idx="4">
                  <c:v>3.9E-2</c:v>
                </c:pt>
              </c:numCache>
            </c:numRef>
          </c:val>
          <c:extLst>
            <c:ext xmlns:c16="http://schemas.microsoft.com/office/drawing/2014/chart" uri="{C3380CC4-5D6E-409C-BE32-E72D297353CC}">
              <c16:uniqueId val="{0000000A-F6FD-4428-B5D9-8A6D6B8E47DB}"/>
            </c:ext>
          </c:extLst>
        </c:ser>
        <c:dLbls>
          <c:showLegendKey val="0"/>
          <c:showVal val="0"/>
          <c:showCatName val="0"/>
          <c:showSerName val="0"/>
          <c:showPercent val="0"/>
          <c:showBubbleSize val="0"/>
        </c:dLbls>
        <c:gapWidth val="150"/>
        <c:axId val="-2128539152"/>
        <c:axId val="-2127729632"/>
      </c:barChart>
      <c:catAx>
        <c:axId val="-21285391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venir Next" panose="020B0503020202020204" pitchFamily="34" charset="0"/>
                <a:ea typeface="+mn-ea"/>
                <a:cs typeface="+mn-cs"/>
              </a:defRPr>
            </a:pPr>
            <a:endParaRPr lang="en-US"/>
          </a:p>
        </c:txPr>
        <c:crossAx val="-2127729632"/>
        <c:crosses val="autoZero"/>
        <c:auto val="1"/>
        <c:lblAlgn val="ctr"/>
        <c:lblOffset val="100"/>
        <c:noMultiLvlLbl val="0"/>
      </c:catAx>
      <c:valAx>
        <c:axId val="-2127729632"/>
        <c:scaling>
          <c:orientation val="minMax"/>
        </c:scaling>
        <c:delete val="1"/>
        <c:axPos val="l"/>
        <c:majorGridlines>
          <c:spPr>
            <a:ln w="9525" cap="flat" cmpd="sng" algn="ctr">
              <a:noFill/>
              <a:round/>
            </a:ln>
            <a:effectLst/>
          </c:spPr>
        </c:majorGridlines>
        <c:numFmt formatCode="0%" sourceLinked="0"/>
        <c:majorTickMark val="out"/>
        <c:minorTickMark val="none"/>
        <c:tickLblPos val="nextTo"/>
        <c:crossAx val="-212853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Not</c:v>
                </c:pt>
              </c:strCache>
            </c:strRef>
          </c:tx>
          <c:dPt>
            <c:idx val="0"/>
            <c:bubble3D val="0"/>
            <c:spPr>
              <a:solidFill>
                <a:srgbClr val="3069D3"/>
              </a:solidFill>
              <a:ln w="19050">
                <a:solidFill>
                  <a:schemeClr val="lt1"/>
                </a:solidFill>
              </a:ln>
              <a:effectLst/>
            </c:spPr>
            <c:extLst>
              <c:ext xmlns:c16="http://schemas.microsoft.com/office/drawing/2014/chart" uri="{C3380CC4-5D6E-409C-BE32-E72D297353CC}">
                <c16:uniqueId val="{00000001-BB6D-4E43-8680-2974A6D72B8C}"/>
              </c:ext>
            </c:extLst>
          </c:dPt>
          <c:dPt>
            <c:idx val="1"/>
            <c:bubble3D val="0"/>
            <c:spPr>
              <a:solidFill>
                <a:srgbClr val="F17948"/>
              </a:solidFill>
              <a:ln w="19050">
                <a:solidFill>
                  <a:schemeClr val="lt1"/>
                </a:solidFill>
              </a:ln>
              <a:effectLst/>
            </c:spPr>
            <c:extLst>
              <c:ext xmlns:c16="http://schemas.microsoft.com/office/drawing/2014/chart" uri="{C3380CC4-5D6E-409C-BE32-E72D297353CC}">
                <c16:uniqueId val="{00000003-BB6D-4E43-8680-2974A6D72B8C}"/>
              </c:ext>
            </c:extLst>
          </c:dPt>
          <c:dLbls>
            <c:dLbl>
              <c:idx val="0"/>
              <c:layout>
                <c:manualLayout>
                  <c:x val="-0.26127875301232983"/>
                  <c:y val="5.8010278966235162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6D-4E43-8680-2974A6D72B8C}"/>
                </c:ext>
              </c:extLst>
            </c:dLbl>
            <c:dLbl>
              <c:idx val="1"/>
              <c:layout>
                <c:manualLayout>
                  <c:x val="0.26452503098232161"/>
                  <c:y val="-1.4478575889469234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6D-4E43-8680-2974A6D72B8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venir Next" panose="020B0503020202020204" pitchFamily="34" charset="0"/>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0.00%</c:formatCode>
                <c:ptCount val="2"/>
                <c:pt idx="0">
                  <c:v>0.4703</c:v>
                </c:pt>
                <c:pt idx="1">
                  <c:v>0.52969999999999995</c:v>
                </c:pt>
              </c:numCache>
            </c:numRef>
          </c:val>
          <c:extLst>
            <c:ext xmlns:c16="http://schemas.microsoft.com/office/drawing/2014/chart" uri="{C3380CC4-5D6E-409C-BE32-E72D297353CC}">
              <c16:uniqueId val="{00000004-BB6D-4E43-8680-2974A6D72B8C}"/>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of general purpose tools used</c:v>
                </c:pt>
              </c:strCache>
            </c:strRef>
          </c:tx>
          <c:spPr>
            <a:solidFill>
              <a:srgbClr val="3069D3"/>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0</c:v>
                </c:pt>
                <c:pt idx="1">
                  <c:v>1</c:v>
                </c:pt>
                <c:pt idx="2">
                  <c:v>2</c:v>
                </c:pt>
                <c:pt idx="3">
                  <c:v>3</c:v>
                </c:pt>
                <c:pt idx="4">
                  <c:v>4</c:v>
                </c:pt>
                <c:pt idx="5">
                  <c:v>5</c:v>
                </c:pt>
                <c:pt idx="6">
                  <c:v>6</c:v>
                </c:pt>
                <c:pt idx="7">
                  <c:v>7</c:v>
                </c:pt>
                <c:pt idx="8">
                  <c:v>8</c:v>
                </c:pt>
                <c:pt idx="9">
                  <c:v>9</c:v>
                </c:pt>
                <c:pt idx="10">
                  <c:v>10+</c:v>
                </c:pt>
              </c:strCache>
            </c:strRef>
          </c:cat>
          <c:val>
            <c:numRef>
              <c:f>Sheet1!$B$2:$B$12</c:f>
              <c:numCache>
                <c:formatCode>General</c:formatCode>
                <c:ptCount val="11"/>
                <c:pt idx="0">
                  <c:v>35</c:v>
                </c:pt>
                <c:pt idx="1">
                  <c:v>3</c:v>
                </c:pt>
                <c:pt idx="2">
                  <c:v>15</c:v>
                </c:pt>
                <c:pt idx="3">
                  <c:v>14</c:v>
                </c:pt>
                <c:pt idx="4">
                  <c:v>21</c:v>
                </c:pt>
                <c:pt idx="5">
                  <c:v>24</c:v>
                </c:pt>
                <c:pt idx="6">
                  <c:v>19</c:v>
                </c:pt>
                <c:pt idx="7">
                  <c:v>25</c:v>
                </c:pt>
                <c:pt idx="8">
                  <c:v>12</c:v>
                </c:pt>
                <c:pt idx="9">
                  <c:v>6</c:v>
                </c:pt>
                <c:pt idx="10">
                  <c:v>27</c:v>
                </c:pt>
              </c:numCache>
            </c:numRef>
          </c:val>
          <c:extLst>
            <c:ext xmlns:c16="http://schemas.microsoft.com/office/drawing/2014/chart" uri="{C3380CC4-5D6E-409C-BE32-E72D297353CC}">
              <c16:uniqueId val="{00000000-E0A4-49E4-9057-55F497A0064C}"/>
            </c:ext>
          </c:extLst>
        </c:ser>
        <c:dLbls>
          <c:showLegendKey val="0"/>
          <c:showVal val="0"/>
          <c:showCatName val="0"/>
          <c:showSerName val="0"/>
          <c:showPercent val="0"/>
          <c:showBubbleSize val="0"/>
        </c:dLbls>
        <c:gapWidth val="150"/>
        <c:axId val="309947184"/>
        <c:axId val="1436754000"/>
      </c:barChart>
      <c:catAx>
        <c:axId val="309947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6754000"/>
        <c:crosses val="autoZero"/>
        <c:auto val="1"/>
        <c:lblAlgn val="ctr"/>
        <c:lblOffset val="100"/>
        <c:noMultiLvlLbl val="0"/>
      </c:catAx>
      <c:valAx>
        <c:axId val="1436754000"/>
        <c:scaling>
          <c:orientation val="minMax"/>
        </c:scaling>
        <c:delete val="1"/>
        <c:axPos val="l"/>
        <c:numFmt formatCode="General" sourceLinked="1"/>
        <c:majorTickMark val="out"/>
        <c:minorTickMark val="none"/>
        <c:tickLblPos val="nextTo"/>
        <c:crossAx val="30994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444A-7FAE-46A4-A0FD-F5ED8C9B67A2}" type="datetimeFigureOut">
              <a:rPr lang="en-US" smtClean="0"/>
              <a:t>9/8/20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F6291-4B50-4A02-9352-28F7024BB04F}" type="slidenum">
              <a:rPr lang="en-US" smtClean="0"/>
              <a:t>‹#›</a:t>
            </a:fld>
            <a:endParaRPr lang="en-US"/>
          </a:p>
        </p:txBody>
      </p:sp>
    </p:spTree>
    <p:extLst>
      <p:ext uri="{BB962C8B-B14F-4D97-AF65-F5344CB8AC3E}">
        <p14:creationId xmlns:p14="http://schemas.microsoft.com/office/powerpoint/2010/main" val="221686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F6291-4B50-4A02-9352-28F7024BB04F}" type="slidenum">
              <a:rPr lang="en-US" smtClean="0"/>
              <a:t>10</a:t>
            </a:fld>
            <a:endParaRPr lang="en-US"/>
          </a:p>
        </p:txBody>
      </p:sp>
    </p:spTree>
    <p:extLst>
      <p:ext uri="{BB962C8B-B14F-4D97-AF65-F5344CB8AC3E}">
        <p14:creationId xmlns:p14="http://schemas.microsoft.com/office/powerpoint/2010/main" val="335748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F6291-4B50-4A02-9352-28F7024BB04F}" type="slidenum">
              <a:rPr lang="en-US" smtClean="0"/>
              <a:t>17</a:t>
            </a:fld>
            <a:endParaRPr lang="en-US"/>
          </a:p>
        </p:txBody>
      </p:sp>
    </p:spTree>
    <p:extLst>
      <p:ext uri="{BB962C8B-B14F-4D97-AF65-F5344CB8AC3E}">
        <p14:creationId xmlns:p14="http://schemas.microsoft.com/office/powerpoint/2010/main" val="318940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F6291-4B50-4A02-9352-28F7024BB04F}" type="slidenum">
              <a:rPr lang="en-US" smtClean="0"/>
              <a:t>18</a:t>
            </a:fld>
            <a:endParaRPr lang="en-US"/>
          </a:p>
        </p:txBody>
      </p:sp>
    </p:spTree>
    <p:extLst>
      <p:ext uri="{BB962C8B-B14F-4D97-AF65-F5344CB8AC3E}">
        <p14:creationId xmlns:p14="http://schemas.microsoft.com/office/powerpoint/2010/main" val="264650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F6291-4B50-4A02-9352-28F7024BB04F}" type="slidenum">
              <a:rPr lang="en-US" smtClean="0"/>
              <a:t>24</a:t>
            </a:fld>
            <a:endParaRPr lang="en-US"/>
          </a:p>
        </p:txBody>
      </p:sp>
    </p:spTree>
    <p:extLst>
      <p:ext uri="{BB962C8B-B14F-4D97-AF65-F5344CB8AC3E}">
        <p14:creationId xmlns:p14="http://schemas.microsoft.com/office/powerpoint/2010/main" val="73323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F6291-4B50-4A02-9352-28F7024BB04F}" type="slidenum">
              <a:rPr lang="en-US" smtClean="0"/>
              <a:t>25</a:t>
            </a:fld>
            <a:endParaRPr lang="en-US"/>
          </a:p>
        </p:txBody>
      </p:sp>
    </p:spTree>
    <p:extLst>
      <p:ext uri="{BB962C8B-B14F-4D97-AF65-F5344CB8AC3E}">
        <p14:creationId xmlns:p14="http://schemas.microsoft.com/office/powerpoint/2010/main" val="401137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F6291-4B50-4A02-9352-28F7024BB04F}" type="slidenum">
              <a:rPr lang="en-US" smtClean="0"/>
              <a:t>26</a:t>
            </a:fld>
            <a:endParaRPr lang="en-US"/>
          </a:p>
        </p:txBody>
      </p:sp>
    </p:spTree>
    <p:extLst>
      <p:ext uri="{BB962C8B-B14F-4D97-AF65-F5344CB8AC3E}">
        <p14:creationId xmlns:p14="http://schemas.microsoft.com/office/powerpoint/2010/main" val="366085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6C85-AC2F-5640-9874-AFC18A8C64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56DF21-D25D-504C-8E0E-F6166224C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6945D7-99BE-2E4D-A286-49ABF9506525}"/>
              </a:ext>
            </a:extLst>
          </p:cNvPr>
          <p:cNvSpPr>
            <a:spLocks noGrp="1"/>
          </p:cNvSpPr>
          <p:nvPr>
            <p:ph type="dt" sz="half" idx="10"/>
          </p:nvPr>
        </p:nvSpPr>
        <p:spPr/>
        <p:txBody>
          <a:bodyPr/>
          <a:lstStyle/>
          <a:p>
            <a:fld id="{126DEC71-5E3E-5548-8D7F-E44A90C1659D}" type="datetimeFigureOut">
              <a:rPr lang="en-US" smtClean="0"/>
              <a:t>9/8/20</a:t>
            </a:fld>
            <a:endParaRPr lang="en-US"/>
          </a:p>
        </p:txBody>
      </p:sp>
      <p:sp>
        <p:nvSpPr>
          <p:cNvPr id="5" name="Footer Placeholder 4">
            <a:extLst>
              <a:ext uri="{FF2B5EF4-FFF2-40B4-BE49-F238E27FC236}">
                <a16:creationId xmlns:a16="http://schemas.microsoft.com/office/drawing/2014/main" id="{6B311F8B-89E5-B447-99D4-C192DFC52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4E1F5-C601-AB4D-9FFC-4260A7753FDD}"/>
              </a:ext>
            </a:extLst>
          </p:cNvPr>
          <p:cNvSpPr>
            <a:spLocks noGrp="1"/>
          </p:cNvSpPr>
          <p:nvPr>
            <p:ph type="sldNum" sz="quarter" idx="12"/>
          </p:nvPr>
        </p:nvSpPr>
        <p:spPr/>
        <p:txBody>
          <a:bodyPr/>
          <a:lstStyle/>
          <a:p>
            <a:fld id="{A84DBB99-DFAE-3F46-8749-3FC02DEAD37B}" type="slidenum">
              <a:rPr lang="en-US" smtClean="0"/>
              <a:t>‹#›</a:t>
            </a:fld>
            <a:endParaRPr lang="en-US"/>
          </a:p>
        </p:txBody>
      </p:sp>
    </p:spTree>
    <p:extLst>
      <p:ext uri="{BB962C8B-B14F-4D97-AF65-F5344CB8AC3E}">
        <p14:creationId xmlns:p14="http://schemas.microsoft.com/office/powerpoint/2010/main" val="3143067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A5B5-AC12-AB40-A548-1BA33C333B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A2C959-824A-A942-B58F-1C9A188344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E8062-DBB5-A948-99B2-23AEF41B4C65}"/>
              </a:ext>
            </a:extLst>
          </p:cNvPr>
          <p:cNvSpPr>
            <a:spLocks noGrp="1"/>
          </p:cNvSpPr>
          <p:nvPr>
            <p:ph type="dt" sz="half" idx="10"/>
          </p:nvPr>
        </p:nvSpPr>
        <p:spPr/>
        <p:txBody>
          <a:bodyPr/>
          <a:lstStyle/>
          <a:p>
            <a:fld id="{126DEC71-5E3E-5548-8D7F-E44A90C1659D}" type="datetimeFigureOut">
              <a:rPr lang="en-US" smtClean="0"/>
              <a:t>9/8/20</a:t>
            </a:fld>
            <a:endParaRPr lang="en-US"/>
          </a:p>
        </p:txBody>
      </p:sp>
      <p:sp>
        <p:nvSpPr>
          <p:cNvPr id="5" name="Footer Placeholder 4">
            <a:extLst>
              <a:ext uri="{FF2B5EF4-FFF2-40B4-BE49-F238E27FC236}">
                <a16:creationId xmlns:a16="http://schemas.microsoft.com/office/drawing/2014/main" id="{60D872DD-8B9D-B942-9B8D-D2443ABE4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6A4B0-BCF7-194F-9835-35BCC84B1881}"/>
              </a:ext>
            </a:extLst>
          </p:cNvPr>
          <p:cNvSpPr>
            <a:spLocks noGrp="1"/>
          </p:cNvSpPr>
          <p:nvPr>
            <p:ph type="sldNum" sz="quarter" idx="12"/>
          </p:nvPr>
        </p:nvSpPr>
        <p:spPr/>
        <p:txBody>
          <a:bodyPr/>
          <a:lstStyle/>
          <a:p>
            <a:fld id="{A84DBB99-DFAE-3F46-8749-3FC02DEAD37B}" type="slidenum">
              <a:rPr lang="en-US" smtClean="0"/>
              <a:t>‹#›</a:t>
            </a:fld>
            <a:endParaRPr lang="en-US"/>
          </a:p>
        </p:txBody>
      </p:sp>
    </p:spTree>
    <p:extLst>
      <p:ext uri="{BB962C8B-B14F-4D97-AF65-F5344CB8AC3E}">
        <p14:creationId xmlns:p14="http://schemas.microsoft.com/office/powerpoint/2010/main" val="346895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2E922-4561-C34C-B41A-CE5620DD12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5D2234-430E-124B-BBD0-1CCD36FD61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AF440-92AD-7E4D-B463-FE2DFBDA4989}"/>
              </a:ext>
            </a:extLst>
          </p:cNvPr>
          <p:cNvSpPr>
            <a:spLocks noGrp="1"/>
          </p:cNvSpPr>
          <p:nvPr>
            <p:ph type="dt" sz="half" idx="10"/>
          </p:nvPr>
        </p:nvSpPr>
        <p:spPr/>
        <p:txBody>
          <a:bodyPr/>
          <a:lstStyle/>
          <a:p>
            <a:fld id="{126DEC71-5E3E-5548-8D7F-E44A90C1659D}" type="datetimeFigureOut">
              <a:rPr lang="en-US" smtClean="0"/>
              <a:t>9/8/20</a:t>
            </a:fld>
            <a:endParaRPr lang="en-US"/>
          </a:p>
        </p:txBody>
      </p:sp>
      <p:sp>
        <p:nvSpPr>
          <p:cNvPr id="5" name="Footer Placeholder 4">
            <a:extLst>
              <a:ext uri="{FF2B5EF4-FFF2-40B4-BE49-F238E27FC236}">
                <a16:creationId xmlns:a16="http://schemas.microsoft.com/office/drawing/2014/main" id="{30F76C68-0E1B-DD49-9028-A7230FEA8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B59D8-C89F-B640-BD1E-AB5ACF695DD1}"/>
              </a:ext>
            </a:extLst>
          </p:cNvPr>
          <p:cNvSpPr>
            <a:spLocks noGrp="1"/>
          </p:cNvSpPr>
          <p:nvPr>
            <p:ph type="sldNum" sz="quarter" idx="12"/>
          </p:nvPr>
        </p:nvSpPr>
        <p:spPr/>
        <p:txBody>
          <a:bodyPr/>
          <a:lstStyle/>
          <a:p>
            <a:fld id="{A84DBB99-DFAE-3F46-8749-3FC02DEAD37B}" type="slidenum">
              <a:rPr lang="en-US" smtClean="0"/>
              <a:t>‹#›</a:t>
            </a:fld>
            <a:endParaRPr lang="en-US"/>
          </a:p>
        </p:txBody>
      </p:sp>
    </p:spTree>
    <p:extLst>
      <p:ext uri="{BB962C8B-B14F-4D97-AF65-F5344CB8AC3E}">
        <p14:creationId xmlns:p14="http://schemas.microsoft.com/office/powerpoint/2010/main" val="162311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DD57-0CB9-2C4E-BBFB-412EE0DC19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4E8B8-370B-674A-B67F-23C2326915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53E44-7DB2-C44E-BDAF-EBC7DCA209F3}"/>
              </a:ext>
            </a:extLst>
          </p:cNvPr>
          <p:cNvSpPr>
            <a:spLocks noGrp="1"/>
          </p:cNvSpPr>
          <p:nvPr>
            <p:ph type="dt" sz="half" idx="10"/>
          </p:nvPr>
        </p:nvSpPr>
        <p:spPr/>
        <p:txBody>
          <a:bodyPr/>
          <a:lstStyle/>
          <a:p>
            <a:fld id="{126DEC71-5E3E-5548-8D7F-E44A90C1659D}" type="datetimeFigureOut">
              <a:rPr lang="en-US" smtClean="0"/>
              <a:t>9/8/20</a:t>
            </a:fld>
            <a:endParaRPr lang="en-US"/>
          </a:p>
        </p:txBody>
      </p:sp>
      <p:sp>
        <p:nvSpPr>
          <p:cNvPr id="5" name="Footer Placeholder 4">
            <a:extLst>
              <a:ext uri="{FF2B5EF4-FFF2-40B4-BE49-F238E27FC236}">
                <a16:creationId xmlns:a16="http://schemas.microsoft.com/office/drawing/2014/main" id="{826C141F-8A67-C941-B69C-72F4B4193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95D6F-9289-F740-A0B4-DBA2B4E105D5}"/>
              </a:ext>
            </a:extLst>
          </p:cNvPr>
          <p:cNvSpPr>
            <a:spLocks noGrp="1"/>
          </p:cNvSpPr>
          <p:nvPr>
            <p:ph type="sldNum" sz="quarter" idx="12"/>
          </p:nvPr>
        </p:nvSpPr>
        <p:spPr/>
        <p:txBody>
          <a:bodyPr/>
          <a:lstStyle/>
          <a:p>
            <a:fld id="{A84DBB99-DFAE-3F46-8749-3FC02DEAD37B}" type="slidenum">
              <a:rPr lang="en-US" smtClean="0"/>
              <a:t>‹#›</a:t>
            </a:fld>
            <a:endParaRPr lang="en-US"/>
          </a:p>
        </p:txBody>
      </p:sp>
    </p:spTree>
    <p:extLst>
      <p:ext uri="{BB962C8B-B14F-4D97-AF65-F5344CB8AC3E}">
        <p14:creationId xmlns:p14="http://schemas.microsoft.com/office/powerpoint/2010/main" val="96031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D0A1-AD20-E049-938E-A3F7765440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6A23D1-E941-6949-A173-0059801302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4C44A6-9F05-3B45-886F-D25F1AE29C64}"/>
              </a:ext>
            </a:extLst>
          </p:cNvPr>
          <p:cNvSpPr>
            <a:spLocks noGrp="1"/>
          </p:cNvSpPr>
          <p:nvPr>
            <p:ph type="dt" sz="half" idx="10"/>
          </p:nvPr>
        </p:nvSpPr>
        <p:spPr/>
        <p:txBody>
          <a:bodyPr/>
          <a:lstStyle/>
          <a:p>
            <a:fld id="{126DEC71-5E3E-5548-8D7F-E44A90C1659D}" type="datetimeFigureOut">
              <a:rPr lang="en-US" smtClean="0"/>
              <a:t>9/8/20</a:t>
            </a:fld>
            <a:endParaRPr lang="en-US"/>
          </a:p>
        </p:txBody>
      </p:sp>
      <p:sp>
        <p:nvSpPr>
          <p:cNvPr id="5" name="Footer Placeholder 4">
            <a:extLst>
              <a:ext uri="{FF2B5EF4-FFF2-40B4-BE49-F238E27FC236}">
                <a16:creationId xmlns:a16="http://schemas.microsoft.com/office/drawing/2014/main" id="{F61C3688-2E42-724A-B5AD-209FFC19A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D7DE1-22DE-3B41-A1AF-A4647C200FDC}"/>
              </a:ext>
            </a:extLst>
          </p:cNvPr>
          <p:cNvSpPr>
            <a:spLocks noGrp="1"/>
          </p:cNvSpPr>
          <p:nvPr>
            <p:ph type="sldNum" sz="quarter" idx="12"/>
          </p:nvPr>
        </p:nvSpPr>
        <p:spPr/>
        <p:txBody>
          <a:bodyPr/>
          <a:lstStyle/>
          <a:p>
            <a:fld id="{A84DBB99-DFAE-3F46-8749-3FC02DEAD37B}" type="slidenum">
              <a:rPr lang="en-US" smtClean="0"/>
              <a:t>‹#›</a:t>
            </a:fld>
            <a:endParaRPr lang="en-US"/>
          </a:p>
        </p:txBody>
      </p:sp>
    </p:spTree>
    <p:extLst>
      <p:ext uri="{BB962C8B-B14F-4D97-AF65-F5344CB8AC3E}">
        <p14:creationId xmlns:p14="http://schemas.microsoft.com/office/powerpoint/2010/main" val="1531177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EF48-DAE1-5B47-8995-31AFAFF2F1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E27CB-05B3-BC42-AA81-EB118AC587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84B87C-6B2F-3A4A-A29B-6FED592156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4E2209-0E53-7241-B928-8837E7BD3145}"/>
              </a:ext>
            </a:extLst>
          </p:cNvPr>
          <p:cNvSpPr>
            <a:spLocks noGrp="1"/>
          </p:cNvSpPr>
          <p:nvPr>
            <p:ph type="dt" sz="half" idx="10"/>
          </p:nvPr>
        </p:nvSpPr>
        <p:spPr/>
        <p:txBody>
          <a:bodyPr/>
          <a:lstStyle/>
          <a:p>
            <a:fld id="{126DEC71-5E3E-5548-8D7F-E44A90C1659D}" type="datetimeFigureOut">
              <a:rPr lang="en-US" smtClean="0"/>
              <a:t>9/8/20</a:t>
            </a:fld>
            <a:endParaRPr lang="en-US"/>
          </a:p>
        </p:txBody>
      </p:sp>
      <p:sp>
        <p:nvSpPr>
          <p:cNvPr id="6" name="Footer Placeholder 5">
            <a:extLst>
              <a:ext uri="{FF2B5EF4-FFF2-40B4-BE49-F238E27FC236}">
                <a16:creationId xmlns:a16="http://schemas.microsoft.com/office/drawing/2014/main" id="{FF6BFC47-686B-1748-A5E5-2F5DA8142C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E65CD-017E-5A4D-9F69-73D8975E676E}"/>
              </a:ext>
            </a:extLst>
          </p:cNvPr>
          <p:cNvSpPr>
            <a:spLocks noGrp="1"/>
          </p:cNvSpPr>
          <p:nvPr>
            <p:ph type="sldNum" sz="quarter" idx="12"/>
          </p:nvPr>
        </p:nvSpPr>
        <p:spPr/>
        <p:txBody>
          <a:bodyPr/>
          <a:lstStyle/>
          <a:p>
            <a:fld id="{A84DBB99-DFAE-3F46-8749-3FC02DEAD37B}" type="slidenum">
              <a:rPr lang="en-US" smtClean="0"/>
              <a:t>‹#›</a:t>
            </a:fld>
            <a:endParaRPr lang="en-US"/>
          </a:p>
        </p:txBody>
      </p:sp>
    </p:spTree>
    <p:extLst>
      <p:ext uri="{BB962C8B-B14F-4D97-AF65-F5344CB8AC3E}">
        <p14:creationId xmlns:p14="http://schemas.microsoft.com/office/powerpoint/2010/main" val="402387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1F0D8-DBDC-E441-A783-0351D552CF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52856F-044D-5747-8089-DC82B10BC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6E0AFF-51EF-104B-AF7A-2CC139FCB2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08041A-9967-D64C-8CD7-FCF61B17B5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12E255-99EE-9844-8871-AB163DBBE4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08305E-0716-3B45-AB57-67160C4D0F5E}"/>
              </a:ext>
            </a:extLst>
          </p:cNvPr>
          <p:cNvSpPr>
            <a:spLocks noGrp="1"/>
          </p:cNvSpPr>
          <p:nvPr>
            <p:ph type="dt" sz="half" idx="10"/>
          </p:nvPr>
        </p:nvSpPr>
        <p:spPr/>
        <p:txBody>
          <a:bodyPr/>
          <a:lstStyle/>
          <a:p>
            <a:fld id="{126DEC71-5E3E-5548-8D7F-E44A90C1659D}" type="datetimeFigureOut">
              <a:rPr lang="en-US" smtClean="0"/>
              <a:t>9/8/20</a:t>
            </a:fld>
            <a:endParaRPr lang="en-US"/>
          </a:p>
        </p:txBody>
      </p:sp>
      <p:sp>
        <p:nvSpPr>
          <p:cNvPr id="8" name="Footer Placeholder 7">
            <a:extLst>
              <a:ext uri="{FF2B5EF4-FFF2-40B4-BE49-F238E27FC236}">
                <a16:creationId xmlns:a16="http://schemas.microsoft.com/office/drawing/2014/main" id="{247A4E0E-0B69-2745-BD7B-5BCA81105E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710F75-756F-AB4E-AF15-90E53DFD9FB9}"/>
              </a:ext>
            </a:extLst>
          </p:cNvPr>
          <p:cNvSpPr>
            <a:spLocks noGrp="1"/>
          </p:cNvSpPr>
          <p:nvPr>
            <p:ph type="sldNum" sz="quarter" idx="12"/>
          </p:nvPr>
        </p:nvSpPr>
        <p:spPr/>
        <p:txBody>
          <a:bodyPr/>
          <a:lstStyle/>
          <a:p>
            <a:fld id="{A84DBB99-DFAE-3F46-8749-3FC02DEAD37B}" type="slidenum">
              <a:rPr lang="en-US" smtClean="0"/>
              <a:t>‹#›</a:t>
            </a:fld>
            <a:endParaRPr lang="en-US"/>
          </a:p>
        </p:txBody>
      </p:sp>
    </p:spTree>
    <p:extLst>
      <p:ext uri="{BB962C8B-B14F-4D97-AF65-F5344CB8AC3E}">
        <p14:creationId xmlns:p14="http://schemas.microsoft.com/office/powerpoint/2010/main" val="3305044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7D7F-EFB1-BC43-BDF3-3E8CAB507B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9DAF53-BF1A-4646-9A71-976BD0FD4EDB}"/>
              </a:ext>
            </a:extLst>
          </p:cNvPr>
          <p:cNvSpPr>
            <a:spLocks noGrp="1"/>
          </p:cNvSpPr>
          <p:nvPr>
            <p:ph type="dt" sz="half" idx="10"/>
          </p:nvPr>
        </p:nvSpPr>
        <p:spPr/>
        <p:txBody>
          <a:bodyPr/>
          <a:lstStyle/>
          <a:p>
            <a:fld id="{126DEC71-5E3E-5548-8D7F-E44A90C1659D}" type="datetimeFigureOut">
              <a:rPr lang="en-US" smtClean="0"/>
              <a:t>9/8/20</a:t>
            </a:fld>
            <a:endParaRPr lang="en-US"/>
          </a:p>
        </p:txBody>
      </p:sp>
      <p:sp>
        <p:nvSpPr>
          <p:cNvPr id="4" name="Footer Placeholder 3">
            <a:extLst>
              <a:ext uri="{FF2B5EF4-FFF2-40B4-BE49-F238E27FC236}">
                <a16:creationId xmlns:a16="http://schemas.microsoft.com/office/drawing/2014/main" id="{3073264D-8C30-1448-AC43-24C643666F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74173F-C6F9-014C-A5A4-2DED7B88ACC5}"/>
              </a:ext>
            </a:extLst>
          </p:cNvPr>
          <p:cNvSpPr>
            <a:spLocks noGrp="1"/>
          </p:cNvSpPr>
          <p:nvPr>
            <p:ph type="sldNum" sz="quarter" idx="12"/>
          </p:nvPr>
        </p:nvSpPr>
        <p:spPr/>
        <p:txBody>
          <a:bodyPr/>
          <a:lstStyle/>
          <a:p>
            <a:fld id="{A84DBB99-DFAE-3F46-8749-3FC02DEAD37B}" type="slidenum">
              <a:rPr lang="en-US" smtClean="0"/>
              <a:t>‹#›</a:t>
            </a:fld>
            <a:endParaRPr lang="en-US"/>
          </a:p>
        </p:txBody>
      </p:sp>
    </p:spTree>
    <p:extLst>
      <p:ext uri="{BB962C8B-B14F-4D97-AF65-F5344CB8AC3E}">
        <p14:creationId xmlns:p14="http://schemas.microsoft.com/office/powerpoint/2010/main" val="266663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5948A-3C77-CD42-9F62-6E7279ABB062}"/>
              </a:ext>
            </a:extLst>
          </p:cNvPr>
          <p:cNvSpPr>
            <a:spLocks noGrp="1"/>
          </p:cNvSpPr>
          <p:nvPr>
            <p:ph type="dt" sz="half" idx="10"/>
          </p:nvPr>
        </p:nvSpPr>
        <p:spPr/>
        <p:txBody>
          <a:bodyPr/>
          <a:lstStyle/>
          <a:p>
            <a:fld id="{126DEC71-5E3E-5548-8D7F-E44A90C1659D}" type="datetimeFigureOut">
              <a:rPr lang="en-US" smtClean="0"/>
              <a:t>9/8/20</a:t>
            </a:fld>
            <a:endParaRPr lang="en-US"/>
          </a:p>
        </p:txBody>
      </p:sp>
      <p:sp>
        <p:nvSpPr>
          <p:cNvPr id="3" name="Footer Placeholder 2">
            <a:extLst>
              <a:ext uri="{FF2B5EF4-FFF2-40B4-BE49-F238E27FC236}">
                <a16:creationId xmlns:a16="http://schemas.microsoft.com/office/drawing/2014/main" id="{3E4600E0-E286-B048-BF87-1894E83650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0CE0A1-BC0B-7F47-A05C-FBAA97663AC1}"/>
              </a:ext>
            </a:extLst>
          </p:cNvPr>
          <p:cNvSpPr>
            <a:spLocks noGrp="1"/>
          </p:cNvSpPr>
          <p:nvPr>
            <p:ph type="sldNum" sz="quarter" idx="12"/>
          </p:nvPr>
        </p:nvSpPr>
        <p:spPr/>
        <p:txBody>
          <a:bodyPr/>
          <a:lstStyle/>
          <a:p>
            <a:fld id="{A84DBB99-DFAE-3F46-8749-3FC02DEAD37B}" type="slidenum">
              <a:rPr lang="en-US" smtClean="0"/>
              <a:t>‹#›</a:t>
            </a:fld>
            <a:endParaRPr lang="en-US"/>
          </a:p>
        </p:txBody>
      </p:sp>
    </p:spTree>
    <p:extLst>
      <p:ext uri="{BB962C8B-B14F-4D97-AF65-F5344CB8AC3E}">
        <p14:creationId xmlns:p14="http://schemas.microsoft.com/office/powerpoint/2010/main" val="205218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1A76-6D84-9F40-9FC4-E576C8993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B0F87A-12B4-2C4E-8421-669CDF7A4F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D37C84-D35C-F345-99BD-3143B8993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FA45E2-AA65-A14F-B643-D9EAFD9F08C7}"/>
              </a:ext>
            </a:extLst>
          </p:cNvPr>
          <p:cNvSpPr>
            <a:spLocks noGrp="1"/>
          </p:cNvSpPr>
          <p:nvPr>
            <p:ph type="dt" sz="half" idx="10"/>
          </p:nvPr>
        </p:nvSpPr>
        <p:spPr/>
        <p:txBody>
          <a:bodyPr/>
          <a:lstStyle/>
          <a:p>
            <a:fld id="{126DEC71-5E3E-5548-8D7F-E44A90C1659D}" type="datetimeFigureOut">
              <a:rPr lang="en-US" smtClean="0"/>
              <a:t>9/8/20</a:t>
            </a:fld>
            <a:endParaRPr lang="en-US"/>
          </a:p>
        </p:txBody>
      </p:sp>
      <p:sp>
        <p:nvSpPr>
          <p:cNvPr id="6" name="Footer Placeholder 5">
            <a:extLst>
              <a:ext uri="{FF2B5EF4-FFF2-40B4-BE49-F238E27FC236}">
                <a16:creationId xmlns:a16="http://schemas.microsoft.com/office/drawing/2014/main" id="{404CF216-B360-FC47-8ADB-C7F0B3257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DA2B96-02B0-5841-BC9E-F2B593E0CB11}"/>
              </a:ext>
            </a:extLst>
          </p:cNvPr>
          <p:cNvSpPr>
            <a:spLocks noGrp="1"/>
          </p:cNvSpPr>
          <p:nvPr>
            <p:ph type="sldNum" sz="quarter" idx="12"/>
          </p:nvPr>
        </p:nvSpPr>
        <p:spPr/>
        <p:txBody>
          <a:bodyPr/>
          <a:lstStyle/>
          <a:p>
            <a:fld id="{A84DBB99-DFAE-3F46-8749-3FC02DEAD37B}" type="slidenum">
              <a:rPr lang="en-US" smtClean="0"/>
              <a:t>‹#›</a:t>
            </a:fld>
            <a:endParaRPr lang="en-US"/>
          </a:p>
        </p:txBody>
      </p:sp>
    </p:spTree>
    <p:extLst>
      <p:ext uri="{BB962C8B-B14F-4D97-AF65-F5344CB8AC3E}">
        <p14:creationId xmlns:p14="http://schemas.microsoft.com/office/powerpoint/2010/main" val="3392651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552E-6646-6544-B240-D9A339A6F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FC2BE8-0B7D-9444-8C0D-33179CA282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D0A6D6-4D10-354C-B8C1-6EBF5E344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BD5EFC-0DEE-2B44-A074-D5F0FCD14195}"/>
              </a:ext>
            </a:extLst>
          </p:cNvPr>
          <p:cNvSpPr>
            <a:spLocks noGrp="1"/>
          </p:cNvSpPr>
          <p:nvPr>
            <p:ph type="dt" sz="half" idx="10"/>
          </p:nvPr>
        </p:nvSpPr>
        <p:spPr/>
        <p:txBody>
          <a:bodyPr/>
          <a:lstStyle/>
          <a:p>
            <a:fld id="{126DEC71-5E3E-5548-8D7F-E44A90C1659D}" type="datetimeFigureOut">
              <a:rPr lang="en-US" smtClean="0"/>
              <a:t>9/8/20</a:t>
            </a:fld>
            <a:endParaRPr lang="en-US"/>
          </a:p>
        </p:txBody>
      </p:sp>
      <p:sp>
        <p:nvSpPr>
          <p:cNvPr id="6" name="Footer Placeholder 5">
            <a:extLst>
              <a:ext uri="{FF2B5EF4-FFF2-40B4-BE49-F238E27FC236}">
                <a16:creationId xmlns:a16="http://schemas.microsoft.com/office/drawing/2014/main" id="{4C014D44-58E5-8740-A1CD-75B676B7CD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527A70-AF01-584B-919E-5154020A1781}"/>
              </a:ext>
            </a:extLst>
          </p:cNvPr>
          <p:cNvSpPr>
            <a:spLocks noGrp="1"/>
          </p:cNvSpPr>
          <p:nvPr>
            <p:ph type="sldNum" sz="quarter" idx="12"/>
          </p:nvPr>
        </p:nvSpPr>
        <p:spPr/>
        <p:txBody>
          <a:bodyPr/>
          <a:lstStyle/>
          <a:p>
            <a:fld id="{A84DBB99-DFAE-3F46-8749-3FC02DEAD37B}" type="slidenum">
              <a:rPr lang="en-US" smtClean="0"/>
              <a:t>‹#›</a:t>
            </a:fld>
            <a:endParaRPr lang="en-US"/>
          </a:p>
        </p:txBody>
      </p:sp>
    </p:spTree>
    <p:extLst>
      <p:ext uri="{BB962C8B-B14F-4D97-AF65-F5344CB8AC3E}">
        <p14:creationId xmlns:p14="http://schemas.microsoft.com/office/powerpoint/2010/main" val="53058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623F71-50B1-1245-B899-F3B6F79AF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9009F4-D23B-0541-91AD-124A1C672A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D1C30-B80D-5C46-8E7A-04B557CD00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DEC71-5E3E-5548-8D7F-E44A90C1659D}" type="datetimeFigureOut">
              <a:rPr lang="en-US" smtClean="0"/>
              <a:t>9/8/20</a:t>
            </a:fld>
            <a:endParaRPr lang="en-US"/>
          </a:p>
        </p:txBody>
      </p:sp>
      <p:sp>
        <p:nvSpPr>
          <p:cNvPr id="5" name="Footer Placeholder 4">
            <a:extLst>
              <a:ext uri="{FF2B5EF4-FFF2-40B4-BE49-F238E27FC236}">
                <a16:creationId xmlns:a16="http://schemas.microsoft.com/office/drawing/2014/main" id="{314FB902-AC63-E44F-B69F-CB6EB398A5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AF22DD-602F-D346-AA79-9A55035CF4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BB99-DFAE-3F46-8749-3FC02DEAD37B}" type="slidenum">
              <a:rPr lang="en-US" smtClean="0"/>
              <a:t>‹#›</a:t>
            </a:fld>
            <a:endParaRPr lang="en-US"/>
          </a:p>
        </p:txBody>
      </p:sp>
    </p:spTree>
    <p:extLst>
      <p:ext uri="{BB962C8B-B14F-4D97-AF65-F5344CB8AC3E}">
        <p14:creationId xmlns:p14="http://schemas.microsoft.com/office/powerpoint/2010/main" val="1399817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B48259-8D32-3E4A-B02D-57C0E8CC28D6}"/>
              </a:ext>
            </a:extLst>
          </p:cNvPr>
          <p:cNvSpPr txBox="1"/>
          <p:nvPr/>
        </p:nvSpPr>
        <p:spPr>
          <a:xfrm>
            <a:off x="6243860" y="1525985"/>
            <a:ext cx="5614519" cy="1692771"/>
          </a:xfrm>
          <a:prstGeom prst="rect">
            <a:avLst/>
          </a:prstGeom>
          <a:noFill/>
        </p:spPr>
        <p:txBody>
          <a:bodyPr wrap="square" lIns="0" tIns="0" rIns="0" bIns="0" rtlCol="0">
            <a:spAutoFit/>
          </a:bodyPr>
          <a:lstStyle/>
          <a:p>
            <a:r>
              <a:rPr lang="en-US" sz="5500" b="1" dirty="0">
                <a:latin typeface="Arial" panose="020B0604020202020204" pitchFamily="34" charset="0"/>
                <a:cs typeface="Arial" panose="020B0604020202020204" pitchFamily="34" charset="0"/>
              </a:rPr>
              <a:t>Digitizing the Innovation Team</a:t>
            </a:r>
          </a:p>
        </p:txBody>
      </p:sp>
      <p:sp>
        <p:nvSpPr>
          <p:cNvPr id="5" name="TextBox 4">
            <a:extLst>
              <a:ext uri="{FF2B5EF4-FFF2-40B4-BE49-F238E27FC236}">
                <a16:creationId xmlns:a16="http://schemas.microsoft.com/office/drawing/2014/main" id="{65CE8558-072F-7647-AF3A-7B94D64612CD}"/>
              </a:ext>
            </a:extLst>
          </p:cNvPr>
          <p:cNvSpPr txBox="1"/>
          <p:nvPr/>
        </p:nvSpPr>
        <p:spPr>
          <a:xfrm>
            <a:off x="6243860" y="3247891"/>
            <a:ext cx="4755834" cy="769441"/>
          </a:xfrm>
          <a:prstGeom prst="rect">
            <a:avLst/>
          </a:prstGeom>
          <a:noFill/>
        </p:spPr>
        <p:txBody>
          <a:bodyPr wrap="square" lIns="0" tIns="0" rIns="0" bIns="0" rtlCol="0" anchor="t">
            <a:spAutoFit/>
          </a:bodyPr>
          <a:lstStyle/>
          <a:p>
            <a:r>
              <a:rPr lang="en-US" sz="2500" b="1" dirty="0">
                <a:solidFill>
                  <a:srgbClr val="2B66D7"/>
                </a:solidFill>
                <a:latin typeface="Arial" panose="020B0604020202020204" pitchFamily="34" charset="0"/>
                <a:cs typeface="Arial" panose="020B0604020202020204" pitchFamily="34" charset="0"/>
              </a:rPr>
              <a:t>How Software Should Support Innovation in 2020</a:t>
            </a:r>
          </a:p>
        </p:txBody>
      </p:sp>
      <p:sp>
        <p:nvSpPr>
          <p:cNvPr id="6" name="TextBox 5">
            <a:extLst>
              <a:ext uri="{FF2B5EF4-FFF2-40B4-BE49-F238E27FC236}">
                <a16:creationId xmlns:a16="http://schemas.microsoft.com/office/drawing/2014/main" id="{744163D4-2948-F24A-B04D-D30A030CB609}"/>
              </a:ext>
            </a:extLst>
          </p:cNvPr>
          <p:cNvSpPr txBox="1"/>
          <p:nvPr/>
        </p:nvSpPr>
        <p:spPr>
          <a:xfrm>
            <a:off x="6243860" y="4822692"/>
            <a:ext cx="4542971" cy="384721"/>
          </a:xfrm>
          <a:prstGeom prst="rect">
            <a:avLst/>
          </a:prstGeom>
          <a:noFill/>
        </p:spPr>
        <p:txBody>
          <a:bodyPr wrap="square" lIns="0" tIns="0" rIns="0" bIns="0" rtlCol="0" anchor="t">
            <a:spAutoFit/>
          </a:bodyPr>
          <a:lstStyle/>
          <a:p>
            <a:r>
              <a:rPr lang="en-US" sz="2500" b="1" dirty="0">
                <a:solidFill>
                  <a:srgbClr val="F17948"/>
                </a:solidFill>
                <a:latin typeface="Arial" panose="020B0604020202020204" pitchFamily="34" charset="0"/>
                <a:cs typeface="Arial" panose="020B0604020202020204" pitchFamily="34" charset="0"/>
              </a:rPr>
              <a:t>September 2020</a:t>
            </a:r>
          </a:p>
        </p:txBody>
      </p:sp>
      <p:sp>
        <p:nvSpPr>
          <p:cNvPr id="7" name="Rectangle 6">
            <a:extLst>
              <a:ext uri="{FF2B5EF4-FFF2-40B4-BE49-F238E27FC236}">
                <a16:creationId xmlns:a16="http://schemas.microsoft.com/office/drawing/2014/main" id="{6FA4B082-B627-EF49-B0D6-07CEFB8A1960}"/>
              </a:ext>
            </a:extLst>
          </p:cNvPr>
          <p:cNvSpPr/>
          <p:nvPr/>
        </p:nvSpPr>
        <p:spPr>
          <a:xfrm>
            <a:off x="6243860" y="4408993"/>
            <a:ext cx="1985207" cy="54591"/>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3C53F3-A033-0B40-B2DD-FC684C638F65}"/>
              </a:ext>
            </a:extLst>
          </p:cNvPr>
          <p:cNvSpPr/>
          <p:nvPr/>
        </p:nvSpPr>
        <p:spPr>
          <a:xfrm>
            <a:off x="369517" y="6055360"/>
            <a:ext cx="1872456" cy="575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B24B221-EEEB-A74B-BF7A-7D4B32861333}"/>
              </a:ext>
            </a:extLst>
          </p:cNvPr>
          <p:cNvSpPr txBox="1"/>
          <p:nvPr/>
        </p:nvSpPr>
        <p:spPr>
          <a:xfrm>
            <a:off x="473522" y="5866797"/>
            <a:ext cx="2003813" cy="276999"/>
          </a:xfrm>
          <a:prstGeom prst="rect">
            <a:avLst/>
          </a:prstGeom>
          <a:noFill/>
        </p:spPr>
        <p:txBody>
          <a:bodyPr wrap="square" rtlCol="0">
            <a:spAutoFit/>
          </a:bodyPr>
          <a:lstStyle/>
          <a:p>
            <a:r>
              <a:rPr lang="en-US" sz="1200" b="1" dirty="0">
                <a:solidFill>
                  <a:srgbClr val="3069D3"/>
                </a:solidFill>
                <a:latin typeface="Nitti Grotesk" panose="020B0203040202020003" pitchFamily="34" charset="77"/>
              </a:rPr>
              <a:t>RESEARCH SPONSORED BY</a:t>
            </a:r>
          </a:p>
        </p:txBody>
      </p:sp>
      <p:pic>
        <p:nvPicPr>
          <p:cNvPr id="3080" name="Picture 8" descr="Enterprise Innovation Management Software - Startup Ecosystem ...">
            <a:extLst>
              <a:ext uri="{FF2B5EF4-FFF2-40B4-BE49-F238E27FC236}">
                <a16:creationId xmlns:a16="http://schemas.microsoft.com/office/drawing/2014/main" id="{7E61114B-DF02-4BC8-85C5-139B3C841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2" y="6190961"/>
            <a:ext cx="1629005" cy="3756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504CEBF-9C54-C140-A2F2-F306C598AC58}"/>
              </a:ext>
            </a:extLst>
          </p:cNvPr>
          <p:cNvPicPr>
            <a:picLocks noChangeAspect="1"/>
          </p:cNvPicPr>
          <p:nvPr/>
        </p:nvPicPr>
        <p:blipFill>
          <a:blip r:embed="rId3"/>
          <a:stretch>
            <a:fillRect/>
          </a:stretch>
        </p:blipFill>
        <p:spPr>
          <a:xfrm>
            <a:off x="10456984" y="5426439"/>
            <a:ext cx="1735015" cy="1279574"/>
          </a:xfrm>
          <a:prstGeom prst="rect">
            <a:avLst/>
          </a:prstGeom>
        </p:spPr>
      </p:pic>
      <p:pic>
        <p:nvPicPr>
          <p:cNvPr id="3" name="Picture 2">
            <a:extLst>
              <a:ext uri="{FF2B5EF4-FFF2-40B4-BE49-F238E27FC236}">
                <a16:creationId xmlns:a16="http://schemas.microsoft.com/office/drawing/2014/main" id="{F7F2E14E-C501-D040-9B47-D314BF829860}"/>
              </a:ext>
            </a:extLst>
          </p:cNvPr>
          <p:cNvPicPr>
            <a:picLocks noChangeAspect="1"/>
          </p:cNvPicPr>
          <p:nvPr/>
        </p:nvPicPr>
        <p:blipFill>
          <a:blip r:embed="rId4"/>
          <a:stretch>
            <a:fillRect/>
          </a:stretch>
        </p:blipFill>
        <p:spPr>
          <a:xfrm>
            <a:off x="242664" y="505536"/>
            <a:ext cx="5621826" cy="5426439"/>
          </a:xfrm>
          <a:prstGeom prst="rect">
            <a:avLst/>
          </a:prstGeom>
        </p:spPr>
      </p:pic>
    </p:spTree>
    <p:extLst>
      <p:ext uri="{BB962C8B-B14F-4D97-AF65-F5344CB8AC3E}">
        <p14:creationId xmlns:p14="http://schemas.microsoft.com/office/powerpoint/2010/main" val="340143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7AEA16C-0BA0-9341-8AFA-844E80DC8412}"/>
              </a:ext>
            </a:extLst>
          </p:cNvPr>
          <p:cNvSpPr/>
          <p:nvPr/>
        </p:nvSpPr>
        <p:spPr>
          <a:xfrm>
            <a:off x="4207157" y="2001504"/>
            <a:ext cx="4065805" cy="3199813"/>
          </a:xfrm>
          <a:prstGeom prst="rect">
            <a:avLst/>
          </a:prstGeom>
          <a:solidFill>
            <a:schemeClr val="bg1">
              <a:lumMod val="95000"/>
            </a:schemeClr>
          </a:solidFill>
          <a:ln>
            <a:noFill/>
          </a:ln>
          <a:effectLst>
            <a:outerShdw blurRad="546100" dist="63500" dir="10200000" sx="92000" sy="92000" algn="ctr" rotWithShape="0">
              <a:srgbClr val="000000">
                <a:alpha val="7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3"/>
          <a:stretch>
            <a:fillRect/>
          </a:stretch>
        </p:blipFill>
        <p:spPr>
          <a:xfrm>
            <a:off x="9505950" y="5961579"/>
            <a:ext cx="2228850" cy="586320"/>
          </a:xfrm>
          <a:prstGeom prst="rect">
            <a:avLst/>
          </a:prstGeom>
        </p:spPr>
      </p:pic>
      <p:graphicFrame>
        <p:nvGraphicFramePr>
          <p:cNvPr id="13" name="Chart 12">
            <a:extLst>
              <a:ext uri="{FF2B5EF4-FFF2-40B4-BE49-F238E27FC236}">
                <a16:creationId xmlns:a16="http://schemas.microsoft.com/office/drawing/2014/main" id="{A25C799D-07CB-4818-AB79-0FFCEA20CA0B}"/>
              </a:ext>
            </a:extLst>
          </p:cNvPr>
          <p:cNvGraphicFramePr/>
          <p:nvPr>
            <p:extLst>
              <p:ext uri="{D42A27DB-BD31-4B8C-83A1-F6EECF244321}">
                <p14:modId xmlns:p14="http://schemas.microsoft.com/office/powerpoint/2010/main" val="4162698462"/>
              </p:ext>
            </p:extLst>
          </p:nvPr>
        </p:nvGraphicFramePr>
        <p:xfrm>
          <a:off x="282093" y="4928558"/>
          <a:ext cx="3441268" cy="1031721"/>
        </p:xfrm>
        <a:graphic>
          <a:graphicData uri="http://schemas.openxmlformats.org/drawingml/2006/chart">
            <c:chart xmlns:c="http://schemas.openxmlformats.org/drawingml/2006/chart" xmlns:r="http://schemas.openxmlformats.org/officeDocument/2006/relationships" r:id="rId4"/>
          </a:graphicData>
        </a:graphic>
      </p:graphicFrame>
      <p:sp>
        <p:nvSpPr>
          <p:cNvPr id="16" name="Content Placeholder 2">
            <a:extLst>
              <a:ext uri="{FF2B5EF4-FFF2-40B4-BE49-F238E27FC236}">
                <a16:creationId xmlns:a16="http://schemas.microsoft.com/office/drawing/2014/main" id="{D7EC4DBD-0B74-4C3F-8DA6-5E54BBAE0B89}"/>
              </a:ext>
            </a:extLst>
          </p:cNvPr>
          <p:cNvSpPr txBox="1">
            <a:spLocks/>
          </p:cNvSpPr>
          <p:nvPr/>
        </p:nvSpPr>
        <p:spPr>
          <a:xfrm>
            <a:off x="450888" y="1220812"/>
            <a:ext cx="3435943" cy="58801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1" dirty="0">
                <a:latin typeface="Arial" panose="020B0604020202020204" pitchFamily="34" charset="0"/>
                <a:cs typeface="Arial" panose="020B0604020202020204" pitchFamily="34" charset="0"/>
              </a:rPr>
              <a:t>Q. Do you use innovation-focused digital tools and platforms to support your innovation activities?</a:t>
            </a:r>
            <a:endParaRPr lang="en-US" sz="1400" dirty="0">
              <a:latin typeface="Arial" panose="020B0604020202020204" pitchFamily="34" charset="0"/>
              <a:cs typeface="Arial" panose="020B0604020202020204" pitchFamily="34" charset="0"/>
            </a:endParaRPr>
          </a:p>
        </p:txBody>
      </p:sp>
      <p:graphicFrame>
        <p:nvGraphicFramePr>
          <p:cNvPr id="19" name="Chart 18">
            <a:extLst>
              <a:ext uri="{FF2B5EF4-FFF2-40B4-BE49-F238E27FC236}">
                <a16:creationId xmlns:a16="http://schemas.microsoft.com/office/drawing/2014/main" id="{825C16A4-C5C7-4436-B6B5-B03ADF48EB68}"/>
              </a:ext>
            </a:extLst>
          </p:cNvPr>
          <p:cNvGraphicFramePr/>
          <p:nvPr>
            <p:extLst>
              <p:ext uri="{D42A27DB-BD31-4B8C-83A1-F6EECF244321}">
                <p14:modId xmlns:p14="http://schemas.microsoft.com/office/powerpoint/2010/main" val="3108846179"/>
              </p:ext>
            </p:extLst>
          </p:nvPr>
        </p:nvGraphicFramePr>
        <p:xfrm>
          <a:off x="597946" y="2084709"/>
          <a:ext cx="2809562" cy="2545706"/>
        </p:xfrm>
        <a:graphic>
          <a:graphicData uri="http://schemas.openxmlformats.org/drawingml/2006/chart">
            <c:chart xmlns:c="http://schemas.openxmlformats.org/drawingml/2006/chart" xmlns:r="http://schemas.openxmlformats.org/officeDocument/2006/relationships" r:id="rId5"/>
          </a:graphicData>
        </a:graphic>
      </p:graphicFrame>
      <p:sp>
        <p:nvSpPr>
          <p:cNvPr id="20" name="Title 1">
            <a:extLst>
              <a:ext uri="{FF2B5EF4-FFF2-40B4-BE49-F238E27FC236}">
                <a16:creationId xmlns:a16="http://schemas.microsoft.com/office/drawing/2014/main" id="{AD54B4CD-9F1F-4799-BF8B-80A1BB58FBA1}"/>
              </a:ext>
            </a:extLst>
          </p:cNvPr>
          <p:cNvSpPr>
            <a:spLocks noGrp="1"/>
          </p:cNvSpPr>
          <p:nvPr>
            <p:ph type="title"/>
          </p:nvPr>
        </p:nvSpPr>
        <p:spPr>
          <a:xfrm>
            <a:off x="457200" y="432353"/>
            <a:ext cx="11734800" cy="762435"/>
          </a:xfrm>
        </p:spPr>
        <p:txBody>
          <a:bodyPr vert="horz" lIns="0" tIns="0" rIns="0" bIns="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Room to Grow: Most Have Yet to Adopt Innovation-Focused Digital Solutions</a:t>
            </a:r>
            <a:endParaRPr lang="en-US" sz="2500" dirty="0">
              <a:solidFill>
                <a:srgbClr val="F17948"/>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F93FB0AE-DA14-F146-BBC4-561FE00F16A8}"/>
              </a:ext>
            </a:extLst>
          </p:cNvPr>
          <p:cNvSpPr/>
          <p:nvPr/>
        </p:nvSpPr>
        <p:spPr>
          <a:xfrm>
            <a:off x="8590194" y="2001503"/>
            <a:ext cx="3384107" cy="3199813"/>
          </a:xfrm>
          <a:prstGeom prst="rect">
            <a:avLst/>
          </a:prstGeom>
          <a:solidFill>
            <a:schemeClr val="bg1">
              <a:lumMod val="95000"/>
            </a:schemeClr>
          </a:solidFill>
          <a:ln>
            <a:noFill/>
          </a:ln>
          <a:effectLst>
            <a:outerShdw blurRad="546100" dist="63500" dir="10200000" sx="92000" sy="92000" algn="ctr" rotWithShape="0">
              <a:srgbClr val="000000">
                <a:alpha val="7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472FC725-D0E4-194F-B260-A8E35A13BEBE}"/>
              </a:ext>
            </a:extLst>
          </p:cNvPr>
          <p:cNvSpPr txBox="1"/>
          <p:nvPr/>
        </p:nvSpPr>
        <p:spPr>
          <a:xfrm>
            <a:off x="4607200" y="2666766"/>
            <a:ext cx="1614549" cy="2126448"/>
          </a:xfrm>
          <a:prstGeom prst="rect">
            <a:avLst/>
          </a:prstGeom>
          <a:noFill/>
        </p:spPr>
        <p:txBody>
          <a:bodyPr wrap="square" numCol="1">
            <a:noAutofit/>
          </a:bodyPr>
          <a:lstStyle/>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addapptation</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Brightidea</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edison365</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Exago</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HYPE Innovation</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HackerEarth</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IdeaScale</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InnovationCast</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InnoCentive</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innosabi</a:t>
            </a:r>
            <a:endParaRPr lang="en-US" sz="1250" dirty="0">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42B1B6AC-51C8-514B-B414-492D2C67C19D}"/>
              </a:ext>
            </a:extLst>
          </p:cNvPr>
          <p:cNvSpPr txBox="1">
            <a:spLocks/>
          </p:cNvSpPr>
          <p:nvPr/>
        </p:nvSpPr>
        <p:spPr>
          <a:xfrm>
            <a:off x="4215419" y="1221294"/>
            <a:ext cx="7200417" cy="64546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1" dirty="0">
                <a:latin typeface="Arial" panose="020B0604020202020204" pitchFamily="34" charset="0"/>
                <a:cs typeface="Arial" panose="020B0604020202020204" pitchFamily="34" charset="0"/>
              </a:rPr>
              <a:t>We asked survey respondents to select all of the innovation-focused digital tools and platforms that they presently use to support innovation activities.</a:t>
            </a:r>
            <a:endParaRPr lang="en-US" sz="14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DC2DE94-AD5F-5747-9A87-7551AF41BABD}"/>
              </a:ext>
            </a:extLst>
          </p:cNvPr>
          <p:cNvSpPr txBox="1"/>
          <p:nvPr/>
        </p:nvSpPr>
        <p:spPr>
          <a:xfrm>
            <a:off x="10207644" y="2685221"/>
            <a:ext cx="1592101" cy="2258073"/>
          </a:xfrm>
          <a:prstGeom prst="rect">
            <a:avLst/>
          </a:prstGeom>
          <a:noFill/>
        </p:spPr>
        <p:txBody>
          <a:bodyPr wrap="square" numCol="1">
            <a:noAutofit/>
          </a:bodyPr>
          <a:lstStyle/>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ITONICS</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Klaxoon</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monday.com</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Nectir</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Pipedrive</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Proseeder</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Smartsheet</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Soapbox</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Venture Spirit</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Wrike</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YouMap</a:t>
            </a:r>
            <a:endParaRPr lang="en-US" sz="125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B91076E-BFE8-BB44-8D76-3145C850788C}"/>
              </a:ext>
            </a:extLst>
          </p:cNvPr>
          <p:cNvSpPr txBox="1"/>
          <p:nvPr/>
        </p:nvSpPr>
        <p:spPr>
          <a:xfrm>
            <a:off x="8659582" y="2211921"/>
            <a:ext cx="184056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Others Submitted </a:t>
            </a:r>
          </a:p>
        </p:txBody>
      </p:sp>
      <p:sp>
        <p:nvSpPr>
          <p:cNvPr id="27" name="TextBox 26">
            <a:extLst>
              <a:ext uri="{FF2B5EF4-FFF2-40B4-BE49-F238E27FC236}">
                <a16:creationId xmlns:a16="http://schemas.microsoft.com/office/drawing/2014/main" id="{FEDC7C36-2E43-BE43-8A26-3F76F93DD663}"/>
              </a:ext>
            </a:extLst>
          </p:cNvPr>
          <p:cNvSpPr txBox="1"/>
          <p:nvPr/>
        </p:nvSpPr>
        <p:spPr>
          <a:xfrm>
            <a:off x="4442608" y="2211921"/>
            <a:ext cx="1779141"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Offered in Survey</a:t>
            </a:r>
          </a:p>
        </p:txBody>
      </p:sp>
      <p:sp>
        <p:nvSpPr>
          <p:cNvPr id="3" name="Content Placeholder 2">
            <a:extLst>
              <a:ext uri="{FF2B5EF4-FFF2-40B4-BE49-F238E27FC236}">
                <a16:creationId xmlns:a16="http://schemas.microsoft.com/office/drawing/2014/main" id="{F6214D94-FF61-4672-A17D-4690B7C8789A}"/>
              </a:ext>
            </a:extLst>
          </p:cNvPr>
          <p:cNvSpPr txBox="1">
            <a:spLocks/>
          </p:cNvSpPr>
          <p:nvPr/>
        </p:nvSpPr>
        <p:spPr>
          <a:xfrm>
            <a:off x="399693" y="4682462"/>
            <a:ext cx="3206067" cy="347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b="1" dirty="0">
                <a:latin typeface="Arial" panose="020B0604020202020204" pitchFamily="34" charset="0"/>
                <a:cs typeface="Arial" panose="020B0604020202020204" pitchFamily="34" charset="0"/>
              </a:rPr>
              <a:t>Number of Respondents</a:t>
            </a:r>
            <a:endParaRPr lang="en-US" sz="12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805D7888-FE30-46A1-909A-299F9BF5D118}"/>
              </a:ext>
            </a:extLst>
          </p:cNvPr>
          <p:cNvSpPr txBox="1">
            <a:spLocks/>
          </p:cNvSpPr>
          <p:nvPr/>
        </p:nvSpPr>
        <p:spPr>
          <a:xfrm>
            <a:off x="121887" y="5734713"/>
            <a:ext cx="3854031" cy="471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b="1" dirty="0">
                <a:latin typeface="Arial" panose="020B0604020202020204" pitchFamily="34" charset="0"/>
                <a:cs typeface="Arial" panose="020B0604020202020204" pitchFamily="34" charset="0"/>
              </a:rPr>
              <a:t>Number of Innovation-Focused Digital Tools Used</a:t>
            </a:r>
          </a:p>
          <a:p>
            <a:pPr marL="0" indent="0" algn="ctr">
              <a:lnSpc>
                <a:spcPct val="100000"/>
              </a:lnSpc>
              <a:buNone/>
            </a:pPr>
            <a:r>
              <a:rPr lang="en-US" sz="1200" dirty="0">
                <a:latin typeface="Arial" panose="020B0604020202020204" pitchFamily="34" charset="0"/>
                <a:cs typeface="Arial" panose="020B0604020202020204" pitchFamily="34" charset="0"/>
              </a:rPr>
              <a:t>(e.g. 107 respondents use no innovation-focused digital tools while 70 respondents use one innovation-focused digital tool.)</a:t>
            </a:r>
          </a:p>
        </p:txBody>
      </p:sp>
      <p:sp>
        <p:nvSpPr>
          <p:cNvPr id="2" name="Content Placeholder 2">
            <a:extLst>
              <a:ext uri="{FF2B5EF4-FFF2-40B4-BE49-F238E27FC236}">
                <a16:creationId xmlns:a16="http://schemas.microsoft.com/office/drawing/2014/main" id="{C863AEAE-85C3-4FA3-98C2-850FEFDE0926}"/>
              </a:ext>
            </a:extLst>
          </p:cNvPr>
          <p:cNvSpPr txBox="1">
            <a:spLocks/>
          </p:cNvSpPr>
          <p:nvPr/>
        </p:nvSpPr>
        <p:spPr>
          <a:xfrm>
            <a:off x="4215419" y="5465182"/>
            <a:ext cx="7758882" cy="645463"/>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dirty="0">
                <a:latin typeface="Arial" panose="020B0604020202020204" pitchFamily="34" charset="0"/>
                <a:cs typeface="Arial" panose="020B0604020202020204" pitchFamily="34" charset="0"/>
              </a:rPr>
              <a:t>Note: </a:t>
            </a:r>
            <a:r>
              <a:rPr lang="en-US" sz="1200" dirty="0">
                <a:latin typeface="Arial" panose="020B0604020202020204" pitchFamily="34" charset="0"/>
                <a:cs typeface="Arial" panose="020B0604020202020204" pitchFamily="34" charset="0"/>
              </a:rPr>
              <a:t>As our research objective was to understand how organizations are broadly adopting and assessing the value of digital tools to support innovation—and not to evaluate individual tools—we chose not to rank tools based upon perceived satisfaction or ROI.</a:t>
            </a:r>
          </a:p>
        </p:txBody>
      </p:sp>
      <p:sp>
        <p:nvSpPr>
          <p:cNvPr id="24" name="Rectangle 23">
            <a:extLst>
              <a:ext uri="{FF2B5EF4-FFF2-40B4-BE49-F238E27FC236}">
                <a16:creationId xmlns:a16="http://schemas.microsoft.com/office/drawing/2014/main" id="{E9CD37F5-01CE-8948-B63E-11C35861BB99}"/>
              </a:ext>
            </a:extLst>
          </p:cNvPr>
          <p:cNvSpPr/>
          <p:nvPr/>
        </p:nvSpPr>
        <p:spPr>
          <a:xfrm>
            <a:off x="457200" y="945510"/>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
        <p:nvSpPr>
          <p:cNvPr id="28" name="TextBox 27">
            <a:extLst>
              <a:ext uri="{FF2B5EF4-FFF2-40B4-BE49-F238E27FC236}">
                <a16:creationId xmlns:a16="http://schemas.microsoft.com/office/drawing/2014/main" id="{34C440A3-8311-5441-B909-6AA946E14146}"/>
              </a:ext>
            </a:extLst>
          </p:cNvPr>
          <p:cNvSpPr txBox="1"/>
          <p:nvPr/>
        </p:nvSpPr>
        <p:spPr>
          <a:xfrm>
            <a:off x="6221749" y="2666766"/>
            <a:ext cx="1958467" cy="2126448"/>
          </a:xfrm>
          <a:prstGeom prst="rect">
            <a:avLst/>
          </a:prstGeom>
          <a:noFill/>
        </p:spPr>
        <p:txBody>
          <a:bodyPr wrap="square" numCol="1">
            <a:noAutofit/>
          </a:bodyPr>
          <a:lstStyle/>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Planbox</a:t>
            </a:r>
            <a:r>
              <a:rPr lang="en-US" sz="1250" dirty="0">
                <a:latin typeface="Arial" panose="020B0604020202020204" pitchFamily="34" charset="0"/>
                <a:cs typeface="Arial" panose="020B0604020202020204" pitchFamily="34" charset="0"/>
              </a:rPr>
              <a:t>/</a:t>
            </a:r>
            <a:r>
              <a:rPr lang="en-US" sz="1250" dirty="0" err="1">
                <a:latin typeface="Arial" panose="020B0604020202020204" pitchFamily="34" charset="0"/>
                <a:cs typeface="Arial" panose="020B0604020202020204" pitchFamily="34" charset="0"/>
              </a:rPr>
              <a:t>Imaginatik</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Planview/</a:t>
            </a:r>
            <a:r>
              <a:rPr lang="en-US" sz="1250" dirty="0" err="1">
                <a:latin typeface="Arial" panose="020B0604020202020204" pitchFamily="34" charset="0"/>
                <a:cs typeface="Arial" panose="020B0604020202020204" pitchFamily="34" charset="0"/>
              </a:rPr>
              <a:t>Spigit</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Qmarkets</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Sopheon</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Startgrid</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SwitchPitch</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Viima</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Wazoku</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Wellspring</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yet2</a:t>
            </a:r>
          </a:p>
        </p:txBody>
      </p:sp>
      <p:sp>
        <p:nvSpPr>
          <p:cNvPr id="29" name="TextBox 28">
            <a:extLst>
              <a:ext uri="{FF2B5EF4-FFF2-40B4-BE49-F238E27FC236}">
                <a16:creationId xmlns:a16="http://schemas.microsoft.com/office/drawing/2014/main" id="{D34AB994-737E-0F4E-9AEB-8A3494E1EA8F}"/>
              </a:ext>
            </a:extLst>
          </p:cNvPr>
          <p:cNvSpPr txBox="1"/>
          <p:nvPr/>
        </p:nvSpPr>
        <p:spPr>
          <a:xfrm>
            <a:off x="8679315" y="2685220"/>
            <a:ext cx="1801102" cy="2258073"/>
          </a:xfrm>
          <a:prstGeom prst="rect">
            <a:avLst/>
          </a:prstGeom>
          <a:noFill/>
        </p:spPr>
        <p:txBody>
          <a:bodyPr wrap="square" numCol="1">
            <a:noAutofit/>
          </a:bodyPr>
          <a:lstStyle/>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Aha!</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Airtable</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Batterii</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Be-</a:t>
            </a:r>
            <a:r>
              <a:rPr lang="en-US" sz="1250" dirty="0" err="1">
                <a:latin typeface="Arial" panose="020B0604020202020204" pitchFamily="34" charset="0"/>
                <a:cs typeface="Arial" panose="020B0604020202020204" pitchFamily="34" charset="0"/>
              </a:rPr>
              <a:t>novative</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B Innovative</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Clubhouse</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CogniStreamer</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Ezassi</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Ideanote</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ideation360</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InnovateXL</a:t>
            </a:r>
            <a:endParaRPr lang="en-US" sz="12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77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sp>
        <p:nvSpPr>
          <p:cNvPr id="19" name="Content Placeholder 2">
            <a:extLst>
              <a:ext uri="{FF2B5EF4-FFF2-40B4-BE49-F238E27FC236}">
                <a16:creationId xmlns:a16="http://schemas.microsoft.com/office/drawing/2014/main" id="{2F2ECB2B-2727-4B6A-9E2A-D5E6F1601842}"/>
              </a:ext>
            </a:extLst>
          </p:cNvPr>
          <p:cNvSpPr txBox="1">
            <a:spLocks/>
          </p:cNvSpPr>
          <p:nvPr/>
        </p:nvSpPr>
        <p:spPr>
          <a:xfrm>
            <a:off x="454841" y="1379645"/>
            <a:ext cx="6045200" cy="64546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1" dirty="0">
                <a:latin typeface="Arial" panose="020B0604020202020204" pitchFamily="34" charset="0"/>
                <a:cs typeface="Arial" panose="020B0604020202020204" pitchFamily="34" charset="0"/>
              </a:rPr>
              <a:t>Q. What is your overall level of satisfaction with innovation-focused digital tools or platforms?</a:t>
            </a:r>
            <a:endParaRPr lang="en-US" sz="1400" dirty="0">
              <a:latin typeface="Arial" panose="020B06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FB3A9A90-D2F3-4A8E-8F54-6E0FAF8B003F}"/>
              </a:ext>
            </a:extLst>
          </p:cNvPr>
          <p:cNvGraphicFramePr/>
          <p:nvPr>
            <p:extLst>
              <p:ext uri="{D42A27DB-BD31-4B8C-83A1-F6EECF244321}">
                <p14:modId xmlns:p14="http://schemas.microsoft.com/office/powerpoint/2010/main" val="2285274138"/>
              </p:ext>
            </p:extLst>
          </p:nvPr>
        </p:nvGraphicFramePr>
        <p:xfrm>
          <a:off x="457200" y="1621898"/>
          <a:ext cx="6620256" cy="4895608"/>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23">
            <a:extLst>
              <a:ext uri="{FF2B5EF4-FFF2-40B4-BE49-F238E27FC236}">
                <a16:creationId xmlns:a16="http://schemas.microsoft.com/office/drawing/2014/main" id="{DF3B1B99-FDF8-42A7-834B-28B2EA0990A8}"/>
              </a:ext>
            </a:extLst>
          </p:cNvPr>
          <p:cNvSpPr/>
          <p:nvPr/>
        </p:nvSpPr>
        <p:spPr>
          <a:xfrm>
            <a:off x="7589882" y="1455307"/>
            <a:ext cx="4144918" cy="3240850"/>
          </a:xfrm>
          <a:prstGeom prst="rect">
            <a:avLst/>
          </a:prstGeom>
          <a:solidFill>
            <a:schemeClr val="bg1">
              <a:lumMod val="95000"/>
            </a:schemeClr>
          </a:solidFill>
          <a:ln>
            <a:noFill/>
          </a:ln>
          <a:effectLst>
            <a:outerShdw blurRad="546100" dist="63500" dir="10200000" sx="92000" sy="92000" algn="ctr" rotWithShape="0">
              <a:srgbClr val="000000">
                <a:alpha val="7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B63FCF9C-69FF-4CA6-AD54-BB593ACB865C}"/>
              </a:ext>
            </a:extLst>
          </p:cNvPr>
          <p:cNvSpPr txBox="1">
            <a:spLocks/>
          </p:cNvSpPr>
          <p:nvPr/>
        </p:nvSpPr>
        <p:spPr>
          <a:xfrm>
            <a:off x="7924799" y="2072638"/>
            <a:ext cx="3810000" cy="2564483"/>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250" dirty="0">
                <a:latin typeface="Arial" panose="020B0604020202020204" pitchFamily="34" charset="0"/>
                <a:cs typeface="Arial" panose="020B0604020202020204" pitchFamily="34" charset="0"/>
              </a:rPr>
              <a:t>Nearly 66 percent of respondents said that they are at least satisfied with the innovation-focused digital tools and platforms they use (compared with 74 percent satisfaction for general purpose digital tools and platforms).</a:t>
            </a:r>
          </a:p>
          <a:p>
            <a:pPr>
              <a:lnSpc>
                <a:spcPct val="110000"/>
              </a:lnSpc>
            </a:pPr>
            <a:r>
              <a:rPr lang="en-US" sz="1250" dirty="0">
                <a:latin typeface="Arial" panose="020B0604020202020204" pitchFamily="34" charset="0"/>
                <a:cs typeface="Arial" panose="020B0604020202020204" pitchFamily="34" charset="0"/>
              </a:rPr>
              <a:t>Less than nine percent of respondents said that they are dissatisfied or very dissatisfied with the innovation-focused digital tools and platforms they use (compared with less than five percent for general purpose digital tools and platforms).</a:t>
            </a:r>
            <a:endParaRPr lang="en-US" sz="1250" dirty="0">
              <a:highlight>
                <a:srgbClr val="FFFF00"/>
              </a:highlight>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a16="http://schemas.microsoft.com/office/drawing/2014/main" id="{24D52D0B-5117-4DFC-8317-D7DC30281FFF}"/>
              </a:ext>
            </a:extLst>
          </p:cNvPr>
          <p:cNvSpPr txBox="1">
            <a:spLocks/>
          </p:cNvSpPr>
          <p:nvPr/>
        </p:nvSpPr>
        <p:spPr>
          <a:xfrm>
            <a:off x="7757341" y="1621898"/>
            <a:ext cx="4144917" cy="391704"/>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What we learned…</a:t>
            </a:r>
          </a:p>
        </p:txBody>
      </p:sp>
      <p:sp>
        <p:nvSpPr>
          <p:cNvPr id="20" name="Title 1">
            <a:extLst>
              <a:ext uri="{FF2B5EF4-FFF2-40B4-BE49-F238E27FC236}">
                <a16:creationId xmlns:a16="http://schemas.microsoft.com/office/drawing/2014/main" id="{B88DBCCD-B5B1-4551-BA5C-073132FF5B53}"/>
              </a:ext>
            </a:extLst>
          </p:cNvPr>
          <p:cNvSpPr>
            <a:spLocks noGrp="1"/>
          </p:cNvSpPr>
          <p:nvPr>
            <p:ph type="title"/>
          </p:nvPr>
        </p:nvSpPr>
        <p:spPr>
          <a:xfrm>
            <a:off x="454841" y="431483"/>
            <a:ext cx="11734800" cy="762435"/>
          </a:xfrm>
        </p:spPr>
        <p:txBody>
          <a:bodyPr vert="horz" lIns="0" tIns="0" rIns="0" bIns="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Overall Satisfaction with Innovation-Focused Tools</a:t>
            </a:r>
            <a:endParaRPr lang="en-US" sz="2500" dirty="0">
              <a:solidFill>
                <a:srgbClr val="F17948"/>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F8AB46C-0366-8E45-8ACC-CEAA11BEE94A}"/>
              </a:ext>
            </a:extLst>
          </p:cNvPr>
          <p:cNvSpPr/>
          <p:nvPr/>
        </p:nvSpPr>
        <p:spPr>
          <a:xfrm>
            <a:off x="454841" y="1021627"/>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324081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493776" y="440473"/>
            <a:ext cx="11241024" cy="762435"/>
          </a:xfrm>
        </p:spPr>
        <p:txBody>
          <a:bodyPr vert="horz" lIns="0" tIns="0" rIns="0" bIns="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Innovation-Focused Tools &amp; Platforms: Satisfaction, in Their Own Words</a:t>
            </a:r>
            <a:endParaRPr lang="en-US" sz="2500" dirty="0">
              <a:solidFill>
                <a:srgbClr val="F17948"/>
              </a:solidFill>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grpSp>
        <p:nvGrpSpPr>
          <p:cNvPr id="18" name="Group 17">
            <a:extLst>
              <a:ext uri="{FF2B5EF4-FFF2-40B4-BE49-F238E27FC236}">
                <a16:creationId xmlns:a16="http://schemas.microsoft.com/office/drawing/2014/main" id="{7C074ADB-1197-421B-B036-DFE9401C4A26}"/>
              </a:ext>
            </a:extLst>
          </p:cNvPr>
          <p:cNvGrpSpPr/>
          <p:nvPr/>
        </p:nvGrpSpPr>
        <p:grpSpPr>
          <a:xfrm>
            <a:off x="6937559" y="6419545"/>
            <a:ext cx="1576671" cy="379905"/>
            <a:chOff x="6530172" y="6374606"/>
            <a:chExt cx="1576671" cy="379905"/>
          </a:xfrm>
        </p:grpSpPr>
        <p:sp>
          <p:nvSpPr>
            <p:cNvPr id="26" name="Rectangle 25">
              <a:extLst>
                <a:ext uri="{FF2B5EF4-FFF2-40B4-BE49-F238E27FC236}">
                  <a16:creationId xmlns:a16="http://schemas.microsoft.com/office/drawing/2014/main" id="{D8743D38-5F8E-4074-904F-C33D6873AFA6}"/>
                </a:ext>
              </a:extLst>
            </p:cNvPr>
            <p:cNvSpPr/>
            <p:nvPr/>
          </p:nvSpPr>
          <p:spPr>
            <a:xfrm>
              <a:off x="6530172" y="6446734"/>
              <a:ext cx="814776" cy="307777"/>
            </a:xfrm>
            <a:prstGeom prst="rect">
              <a:avLst/>
            </a:prstGeom>
          </p:spPr>
          <p:txBody>
            <a:bodyPr wrap="square">
              <a:spAutoFit/>
            </a:bodyPr>
            <a:lstStyle/>
            <a:p>
              <a:pPr algn="ctr"/>
              <a:r>
                <a:rPr lang="en-US" sz="700">
                  <a:solidFill>
                    <a:prstClr val="black"/>
                  </a:solidFill>
                  <a:latin typeface="Avenir Next" panose="020B0503020202020204" pitchFamily="34" charset="0"/>
                </a:rPr>
                <a:t>Very dissatisfied</a:t>
              </a:r>
              <a:endParaRPr lang="en-US" sz="1100"/>
            </a:p>
          </p:txBody>
        </p:sp>
        <p:sp>
          <p:nvSpPr>
            <p:cNvPr id="27" name="Rectangle 26">
              <a:extLst>
                <a:ext uri="{FF2B5EF4-FFF2-40B4-BE49-F238E27FC236}">
                  <a16:creationId xmlns:a16="http://schemas.microsoft.com/office/drawing/2014/main" id="{089E9620-852C-40AD-B86D-1003FA4B9730}"/>
                </a:ext>
              </a:extLst>
            </p:cNvPr>
            <p:cNvSpPr/>
            <p:nvPr/>
          </p:nvSpPr>
          <p:spPr>
            <a:xfrm>
              <a:off x="7397829" y="6439651"/>
              <a:ext cx="709014" cy="307777"/>
            </a:xfrm>
            <a:prstGeom prst="rect">
              <a:avLst/>
            </a:prstGeom>
          </p:spPr>
          <p:txBody>
            <a:bodyPr wrap="square">
              <a:spAutoFit/>
            </a:bodyPr>
            <a:lstStyle/>
            <a:p>
              <a:pPr algn="ctr"/>
              <a:r>
                <a:rPr lang="en-US" sz="700">
                  <a:solidFill>
                    <a:prstClr val="black"/>
                  </a:solidFill>
                  <a:latin typeface="Avenir Next" panose="020B0503020202020204" pitchFamily="34" charset="0"/>
                </a:rPr>
                <a:t>Very satisfied</a:t>
              </a:r>
              <a:endParaRPr lang="en-US" sz="1100"/>
            </a:p>
          </p:txBody>
        </p:sp>
        <p:cxnSp>
          <p:nvCxnSpPr>
            <p:cNvPr id="28" name="Straight Connector 27">
              <a:extLst>
                <a:ext uri="{FF2B5EF4-FFF2-40B4-BE49-F238E27FC236}">
                  <a16:creationId xmlns:a16="http://schemas.microsoft.com/office/drawing/2014/main" id="{F270FC72-6A2F-4C37-9F96-AF96EC2786E3}"/>
                </a:ext>
              </a:extLst>
            </p:cNvPr>
            <p:cNvCxnSpPr>
              <a:cxnSpLocks/>
            </p:cNvCxnSpPr>
            <p:nvPr/>
          </p:nvCxnSpPr>
          <p:spPr>
            <a:xfrm flipV="1">
              <a:off x="7752336" y="6374606"/>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9254633-B5E5-4FC6-8434-9EEB79D488F9}"/>
                </a:ext>
              </a:extLst>
            </p:cNvPr>
            <p:cNvCxnSpPr>
              <a:cxnSpLocks/>
            </p:cNvCxnSpPr>
            <p:nvPr/>
          </p:nvCxnSpPr>
          <p:spPr>
            <a:xfrm flipV="1">
              <a:off x="6931963" y="6377914"/>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0" name="Rectangle 29">
            <a:extLst>
              <a:ext uri="{FF2B5EF4-FFF2-40B4-BE49-F238E27FC236}">
                <a16:creationId xmlns:a16="http://schemas.microsoft.com/office/drawing/2014/main" id="{059524B1-63A8-4F59-8E28-432A7C240BC9}"/>
              </a:ext>
            </a:extLst>
          </p:cNvPr>
          <p:cNvSpPr/>
          <p:nvPr/>
        </p:nvSpPr>
        <p:spPr>
          <a:xfrm>
            <a:off x="6962710" y="5961379"/>
            <a:ext cx="1579250" cy="200055"/>
          </a:xfrm>
          <a:prstGeom prst="rect">
            <a:avLst/>
          </a:prstGeom>
        </p:spPr>
        <p:txBody>
          <a:bodyPr wrap="square">
            <a:spAutoFit/>
          </a:bodyPr>
          <a:lstStyle/>
          <a:p>
            <a:pPr algn="ctr"/>
            <a:r>
              <a:rPr lang="en-US" sz="700">
                <a:solidFill>
                  <a:prstClr val="black"/>
                </a:solidFill>
                <a:latin typeface="Avenir Next" panose="020B0503020202020204" pitchFamily="34" charset="0"/>
              </a:rPr>
              <a:t>Neither satisfied nor dissatisfied</a:t>
            </a:r>
            <a:endParaRPr lang="en-US" sz="1100"/>
          </a:p>
        </p:txBody>
      </p:sp>
      <p:cxnSp>
        <p:nvCxnSpPr>
          <p:cNvPr id="31" name="Straight Connector 30">
            <a:extLst>
              <a:ext uri="{FF2B5EF4-FFF2-40B4-BE49-F238E27FC236}">
                <a16:creationId xmlns:a16="http://schemas.microsoft.com/office/drawing/2014/main" id="{A7301515-F718-45FC-B2C9-533217C13BF4}"/>
              </a:ext>
            </a:extLst>
          </p:cNvPr>
          <p:cNvCxnSpPr>
            <a:cxnSpLocks/>
          </p:cNvCxnSpPr>
          <p:nvPr/>
        </p:nvCxnSpPr>
        <p:spPr>
          <a:xfrm flipV="1">
            <a:off x="7752335" y="6113209"/>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E8674538-DF51-4BB2-AFDB-263876401444}"/>
              </a:ext>
            </a:extLst>
          </p:cNvPr>
          <p:cNvSpPr txBox="1">
            <a:spLocks/>
          </p:cNvSpPr>
          <p:nvPr/>
        </p:nvSpPr>
        <p:spPr>
          <a:xfrm>
            <a:off x="222146" y="1361471"/>
            <a:ext cx="6131174" cy="5186428"/>
          </a:xfrm>
        </p:spPr>
        <p:txBody>
          <a:bodyPr wrap="square" lIns="0" tIns="0" rIns="0" bIns="0" numCol="1">
            <a:noAutofit/>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pPr marL="460375" indent="-171450">
              <a:spcBef>
                <a:spcPts val="600"/>
              </a:spcBef>
              <a:spcAft>
                <a:spcPts val="600"/>
              </a:spcAft>
              <a:buClr>
                <a:srgbClr val="3069D3"/>
              </a:buClr>
              <a:buSzPct val="150000"/>
              <a:buFont typeface="Wingdings" pitchFamily="2" charset="2"/>
              <a:buChar char="§"/>
            </a:pPr>
            <a:r>
              <a:rPr lang="en-US" sz="1600" b="0" dirty="0">
                <a:latin typeface="Arial" panose="020B0604020202020204" pitchFamily="34" charset="0"/>
                <a:cs typeface="Arial" panose="020B0604020202020204" pitchFamily="34" charset="0"/>
              </a:rPr>
              <a:t>“Not user-friendly, hard to set up new challenges, very limited support once winners of a challenge have been selected.”          —Consulting/Professional Services</a:t>
            </a:r>
          </a:p>
          <a:p>
            <a:pPr marL="460375" indent="-171450">
              <a:spcBef>
                <a:spcPts val="600"/>
              </a:spcBef>
              <a:spcAft>
                <a:spcPts val="600"/>
              </a:spcAft>
              <a:buClr>
                <a:srgbClr val="87A0EE"/>
              </a:buClr>
              <a:buSzPct val="150000"/>
              <a:buFont typeface="Wingdings" pitchFamily="2" charset="2"/>
              <a:buChar char="§"/>
            </a:pPr>
            <a:r>
              <a:rPr lang="en-US" sz="1600" b="0" dirty="0">
                <a:latin typeface="Arial" panose="020B0604020202020204" pitchFamily="34" charset="0"/>
                <a:cs typeface="Arial" panose="020B0604020202020204" pitchFamily="34" charset="0"/>
              </a:rPr>
              <a:t>“Not user-friendly, more complex than what we needed.”           —Forest, Paper &amp; Packaging</a:t>
            </a:r>
          </a:p>
          <a:p>
            <a:pPr marL="460375" indent="-171450">
              <a:spcBef>
                <a:spcPts val="600"/>
              </a:spcBef>
              <a:spcAft>
                <a:spcPts val="600"/>
              </a:spcAft>
              <a:buClr>
                <a:srgbClr val="87A0EE"/>
              </a:buClr>
              <a:buSzPct val="150000"/>
              <a:buFont typeface="Wingdings" pitchFamily="2" charset="2"/>
              <a:buChar char="§"/>
            </a:pPr>
            <a:r>
              <a:rPr lang="en-US" sz="1600" b="0" dirty="0">
                <a:latin typeface="Arial" panose="020B0604020202020204" pitchFamily="34" charset="0"/>
                <a:cs typeface="Arial" panose="020B0604020202020204" pitchFamily="34" charset="0"/>
              </a:rPr>
              <a:t>“Isn't doing more for me than an Excel spreadsheet would do. Overcomplicates.” —Automotive, Transport &amp; Logistics</a:t>
            </a:r>
          </a:p>
          <a:p>
            <a:pPr marL="460375" indent="-171450">
              <a:spcBef>
                <a:spcPts val="600"/>
              </a:spcBef>
              <a:spcAft>
                <a:spcPts val="600"/>
              </a:spcAft>
              <a:buClr>
                <a:srgbClr val="87A0EE"/>
              </a:buClr>
              <a:buSzPct val="150000"/>
              <a:buFont typeface="Wingdings" pitchFamily="2" charset="2"/>
              <a:buChar char="§"/>
            </a:pPr>
            <a:r>
              <a:rPr lang="en-US" sz="1600" b="0" dirty="0">
                <a:latin typeface="Arial" panose="020B0604020202020204" pitchFamily="34" charset="0"/>
                <a:cs typeface="Arial" panose="020B0604020202020204" pitchFamily="34" charset="0"/>
              </a:rPr>
              <a:t>“These work in some areas, but not in all. I think most of the tools were developed for a specific industry and have not morphed enough to be used in multiple industries, though many are being marketed to multiple verticals.” —Higher Education</a:t>
            </a:r>
          </a:p>
          <a:p>
            <a:pPr marL="460375" indent="-171450">
              <a:spcBef>
                <a:spcPts val="600"/>
              </a:spcBef>
              <a:spcAft>
                <a:spcPts val="600"/>
              </a:spcAft>
              <a:buClr>
                <a:schemeClr val="bg1">
                  <a:lumMod val="65000"/>
                </a:schemeClr>
              </a:buClr>
              <a:buSzPct val="150000"/>
              <a:buFont typeface="Wingdings" pitchFamily="2" charset="2"/>
              <a:buChar char="§"/>
            </a:pPr>
            <a:r>
              <a:rPr lang="en-US" sz="1600" b="0" dirty="0">
                <a:latin typeface="Arial" panose="020B0604020202020204" pitchFamily="34" charset="0"/>
                <a:cs typeface="Arial" panose="020B0604020202020204" pitchFamily="34" charset="0"/>
              </a:rPr>
              <a:t>“It is a way to track progress of work items, but [has] limited functionality. We have had trouble getting a new tool approved with such a heavy Microsoft suite spend.” —Financial Services</a:t>
            </a:r>
          </a:p>
          <a:p>
            <a:pPr marL="460375" indent="-171450">
              <a:spcBef>
                <a:spcPts val="600"/>
              </a:spcBef>
              <a:spcAft>
                <a:spcPts val="600"/>
              </a:spcAft>
              <a:buClr>
                <a:schemeClr val="bg1">
                  <a:lumMod val="65000"/>
                </a:schemeClr>
              </a:buClr>
              <a:buSzPct val="150000"/>
              <a:buFont typeface="Wingdings" pitchFamily="2" charset="2"/>
              <a:buChar char="§"/>
            </a:pPr>
            <a:r>
              <a:rPr lang="en-US" sz="1600" b="0" dirty="0">
                <a:latin typeface="Arial" panose="020B0604020202020204" pitchFamily="34" charset="0"/>
                <a:cs typeface="Arial" panose="020B0604020202020204" pitchFamily="34" charset="0"/>
              </a:rPr>
              <a:t>“Opportunities uncovered rarely differ from those the team finds on its own.” —Automotive, Transport &amp; Logistics</a:t>
            </a:r>
          </a:p>
        </p:txBody>
      </p:sp>
      <p:sp>
        <p:nvSpPr>
          <p:cNvPr id="8" name="Title 1">
            <a:extLst>
              <a:ext uri="{FF2B5EF4-FFF2-40B4-BE49-F238E27FC236}">
                <a16:creationId xmlns:a16="http://schemas.microsoft.com/office/drawing/2014/main" id="{836EA4E5-65AE-4CC6-A761-EA96EDFF2330}"/>
              </a:ext>
            </a:extLst>
          </p:cNvPr>
          <p:cNvSpPr txBox="1">
            <a:spLocks/>
          </p:cNvSpPr>
          <p:nvPr/>
        </p:nvSpPr>
        <p:spPr>
          <a:xfrm>
            <a:off x="6463048" y="1361472"/>
            <a:ext cx="5476307" cy="3733583"/>
          </a:xfrm>
        </p:spPr>
        <p:txBody>
          <a:bodyPr wrap="square" lIns="0" tIns="0" rIns="0" bIns="0" numCol="1">
            <a:noAutofit/>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pPr marL="460375" indent="-1714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“Helps us manage and process new ideas coming in, both internally and externally. They are very flexible and allow us to customize the platform for very little cost.”  —Consumer Goods/Consumer Products</a:t>
            </a:r>
          </a:p>
          <a:p>
            <a:pPr marL="460375" indent="-1714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“It allows for staff to prioritize what's most important to them.” —Government &amp; Public Sector</a:t>
            </a:r>
          </a:p>
          <a:p>
            <a:pPr marL="460375" indent="-171450">
              <a:spcBef>
                <a:spcPts val="600"/>
              </a:spcBef>
              <a:spcAft>
                <a:spcPts val="600"/>
              </a:spcAft>
              <a:buClr>
                <a:srgbClr val="F17948"/>
              </a:buClr>
              <a:buSzPct val="150000"/>
              <a:buFont typeface="Wingdings" pitchFamily="2" charset="2"/>
              <a:buChar char="§"/>
            </a:pPr>
            <a:r>
              <a:rPr lang="en-US" sz="1600" b="0" dirty="0">
                <a:latin typeface="Arial" panose="020B0604020202020204" pitchFamily="34" charset="0"/>
                <a:cs typeface="Arial" panose="020B0604020202020204" pitchFamily="34" charset="0"/>
              </a:rPr>
              <a:t>“Comprehensive platform from ideation to project execution.” —Higher Education</a:t>
            </a:r>
          </a:p>
          <a:p>
            <a:pPr marL="460375" indent="-171450">
              <a:spcBef>
                <a:spcPts val="600"/>
              </a:spcBef>
              <a:spcAft>
                <a:spcPts val="600"/>
              </a:spcAft>
              <a:buClr>
                <a:srgbClr val="F17948"/>
              </a:buClr>
              <a:buSzPct val="150000"/>
              <a:buFont typeface="Wingdings" pitchFamily="2" charset="2"/>
              <a:buChar char="§"/>
            </a:pPr>
            <a:r>
              <a:rPr lang="en-US" sz="1600" b="0" dirty="0">
                <a:latin typeface="Arial" panose="020B0604020202020204" pitchFamily="34" charset="0"/>
                <a:cs typeface="Arial" panose="020B0604020202020204" pitchFamily="34" charset="0"/>
              </a:rPr>
              <a:t>“Allow to follow a process, socialize ideas and work using an open innovation approach, select projects, track results, analyze, visualize status.”                             —Consulting/Professional Services</a:t>
            </a:r>
          </a:p>
          <a:p>
            <a:pPr marL="460375" indent="-171450">
              <a:spcBef>
                <a:spcPts val="600"/>
              </a:spcBef>
              <a:spcAft>
                <a:spcPts val="600"/>
              </a:spcAft>
              <a:buClr>
                <a:srgbClr val="F17948"/>
              </a:buClr>
              <a:buSzPct val="150000"/>
              <a:buFont typeface="Wingdings" pitchFamily="2" charset="2"/>
              <a:buChar char="§"/>
            </a:pPr>
            <a:r>
              <a:rPr lang="en-US" sz="1600" b="0" dirty="0">
                <a:latin typeface="Arial" panose="020B0604020202020204" pitchFamily="34" charset="0"/>
                <a:cs typeface="Arial" panose="020B0604020202020204" pitchFamily="34" charset="0"/>
              </a:rPr>
              <a:t>“SaaS, easy to get started, not expensive.” —Media &amp; Telecom</a:t>
            </a:r>
          </a:p>
        </p:txBody>
      </p:sp>
      <p:graphicFrame>
        <p:nvGraphicFramePr>
          <p:cNvPr id="19" name="Table 18">
            <a:extLst>
              <a:ext uri="{FF2B5EF4-FFF2-40B4-BE49-F238E27FC236}">
                <a16:creationId xmlns:a16="http://schemas.microsoft.com/office/drawing/2014/main" id="{F31A6C16-4E52-E443-9F9F-3890EA79AD76}"/>
              </a:ext>
            </a:extLst>
          </p:cNvPr>
          <p:cNvGraphicFramePr>
            <a:graphicFrameLocks noGrp="1"/>
          </p:cNvGraphicFramePr>
          <p:nvPr>
            <p:extLst>
              <p:ext uri="{D42A27DB-BD31-4B8C-83A1-F6EECF244321}">
                <p14:modId xmlns:p14="http://schemas.microsoft.com/office/powerpoint/2010/main" val="200484080"/>
              </p:ext>
            </p:extLst>
          </p:nvPr>
        </p:nvGraphicFramePr>
        <p:xfrm>
          <a:off x="7281290" y="6260315"/>
          <a:ext cx="942087" cy="194483"/>
        </p:xfrm>
        <a:graphic>
          <a:graphicData uri="http://schemas.openxmlformats.org/drawingml/2006/table">
            <a:tbl>
              <a:tblPr firstRow="1" bandRow="1">
                <a:tableStyleId>{5C22544A-7EE6-4342-B048-85BDC9FD1C3A}</a:tableStyleId>
              </a:tblPr>
              <a:tblGrid>
                <a:gridCol w="191385">
                  <a:extLst>
                    <a:ext uri="{9D8B030D-6E8A-4147-A177-3AD203B41FA5}">
                      <a16:colId xmlns:a16="http://schemas.microsoft.com/office/drawing/2014/main" val="398787467"/>
                    </a:ext>
                  </a:extLst>
                </a:gridCol>
                <a:gridCol w="186070">
                  <a:extLst>
                    <a:ext uri="{9D8B030D-6E8A-4147-A177-3AD203B41FA5}">
                      <a16:colId xmlns:a16="http://schemas.microsoft.com/office/drawing/2014/main" val="558147235"/>
                    </a:ext>
                  </a:extLst>
                </a:gridCol>
                <a:gridCol w="186070">
                  <a:extLst>
                    <a:ext uri="{9D8B030D-6E8A-4147-A177-3AD203B41FA5}">
                      <a16:colId xmlns:a16="http://schemas.microsoft.com/office/drawing/2014/main" val="1605101797"/>
                    </a:ext>
                  </a:extLst>
                </a:gridCol>
                <a:gridCol w="186070">
                  <a:extLst>
                    <a:ext uri="{9D8B030D-6E8A-4147-A177-3AD203B41FA5}">
                      <a16:colId xmlns:a16="http://schemas.microsoft.com/office/drawing/2014/main" val="3841248583"/>
                    </a:ext>
                  </a:extLst>
                </a:gridCol>
                <a:gridCol w="192492">
                  <a:extLst>
                    <a:ext uri="{9D8B030D-6E8A-4147-A177-3AD203B41FA5}">
                      <a16:colId xmlns:a16="http://schemas.microsoft.com/office/drawing/2014/main" val="874851992"/>
                    </a:ext>
                  </a:extLst>
                </a:gridCol>
              </a:tblGrid>
              <a:tr h="194483">
                <a:tc>
                  <a:txBody>
                    <a:bodyPr/>
                    <a:lstStyle/>
                    <a:p>
                      <a:endParaRPr lang="en-US" sz="500" b="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9D3"/>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A0EE"/>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34A"/>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7948"/>
                    </a:solidFill>
                  </a:tcPr>
                </a:tc>
                <a:extLst>
                  <a:ext uri="{0D108BD9-81ED-4DB2-BD59-A6C34878D82A}">
                    <a16:rowId xmlns:a16="http://schemas.microsoft.com/office/drawing/2014/main" val="751966039"/>
                  </a:ext>
                </a:extLst>
              </a:tr>
            </a:tbl>
          </a:graphicData>
        </a:graphic>
      </p:graphicFrame>
      <p:sp>
        <p:nvSpPr>
          <p:cNvPr id="16" name="Rectangle 15">
            <a:extLst>
              <a:ext uri="{FF2B5EF4-FFF2-40B4-BE49-F238E27FC236}">
                <a16:creationId xmlns:a16="http://schemas.microsoft.com/office/drawing/2014/main" id="{3D74158D-5507-E245-9584-41E5C83D7D26}"/>
              </a:ext>
            </a:extLst>
          </p:cNvPr>
          <p:cNvSpPr/>
          <p:nvPr/>
        </p:nvSpPr>
        <p:spPr>
          <a:xfrm>
            <a:off x="493776" y="1001740"/>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411016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DC5CC7-A6D8-4EB7-9744-A9AECB86049C}"/>
              </a:ext>
            </a:extLst>
          </p:cNvPr>
          <p:cNvSpPr/>
          <p:nvPr/>
        </p:nvSpPr>
        <p:spPr>
          <a:xfrm>
            <a:off x="747269" y="1779056"/>
            <a:ext cx="2601781" cy="2866645"/>
          </a:xfrm>
          <a:prstGeom prst="rect">
            <a:avLst/>
          </a:prstGeom>
          <a:solidFill>
            <a:srgbClr val="306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2" descr="Natalija Jovanovic (@empatechnow) | Twitter">
            <a:extLst>
              <a:ext uri="{FF2B5EF4-FFF2-40B4-BE49-F238E27FC236}">
                <a16:creationId xmlns:a16="http://schemas.microsoft.com/office/drawing/2014/main" id="{DA68B38A-B70F-4470-B000-5CFDB1F124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19" r="-145" b="7696"/>
          <a:stretch/>
        </p:blipFill>
        <p:spPr bwMode="auto">
          <a:xfrm>
            <a:off x="456091" y="1278599"/>
            <a:ext cx="2315628" cy="21430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456090" y="410786"/>
            <a:ext cx="10896600" cy="762435"/>
          </a:xfrm>
        </p:spPr>
        <p:txBody>
          <a:bodyPr vert="horz" lIns="0" tIns="0" rIns="0" bIns="0" rtlCol="0" anchor="t">
            <a:noAutofit/>
          </a:bodyPr>
          <a:lstStyle/>
          <a:p>
            <a:pPr>
              <a:lnSpc>
                <a:spcPct val="100000"/>
              </a:lnSpc>
            </a:pPr>
            <a:r>
              <a:rPr lang="en-US" sz="2500" b="1" dirty="0">
                <a:solidFill>
                  <a:srgbClr val="F17948"/>
                </a:solidFill>
                <a:latin typeface="Nitti Grotesk"/>
              </a:rPr>
              <a:t>Viewpoint: One-Stop Solutions Will Emerge</a:t>
            </a:r>
            <a:endParaRPr lang="en-US" sz="2500" dirty="0">
              <a:solidFill>
                <a:srgbClr val="F17948"/>
              </a:solidFill>
              <a:latin typeface="Nitti Grotesk"/>
              <a:cs typeface="Calibri Light"/>
            </a:endParaRPr>
          </a:p>
        </p:txBody>
      </p:sp>
      <p:sp>
        <p:nvSpPr>
          <p:cNvPr id="3" name="Content Placeholder 2">
            <a:extLst>
              <a:ext uri="{FF2B5EF4-FFF2-40B4-BE49-F238E27FC236}">
                <a16:creationId xmlns:a16="http://schemas.microsoft.com/office/drawing/2014/main" id="{0B0B8D16-DC91-B542-8809-481710BF0A0B}"/>
              </a:ext>
            </a:extLst>
          </p:cNvPr>
          <p:cNvSpPr>
            <a:spLocks noGrp="1"/>
          </p:cNvSpPr>
          <p:nvPr>
            <p:ph idx="1"/>
          </p:nvPr>
        </p:nvSpPr>
        <p:spPr>
          <a:xfrm>
            <a:off x="3639954" y="1779056"/>
            <a:ext cx="8164968" cy="3487108"/>
          </a:xfrm>
        </p:spPr>
        <p:txBody>
          <a:bodyPr wrap="square" lIns="0" tIns="0" rIns="0" bIns="0">
            <a:spAutoFit/>
          </a:bodyPr>
          <a:lstStyle/>
          <a:p>
            <a:pPr marL="0" indent="0">
              <a:buNone/>
            </a:pPr>
            <a:r>
              <a:rPr lang="en-US" sz="1600" b="1" dirty="0">
                <a:latin typeface="Arial" panose="020B0604020202020204" pitchFamily="34" charset="0"/>
                <a:cs typeface="Arial" panose="020B0604020202020204" pitchFamily="34" charset="0"/>
              </a:rPr>
              <a:t>What is your impression of the innovation-specific digital tools and platforms landscape right now?</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I know that there are a lot of different tools out there and unfortunately, they always give me just a snippet of what I need. For example, there are “front end of innovation” tools that are great for managing the early part of the pipeline and events like hackathons, but they are not good at supporting innovation project management. Then there are tools that can help with innovation project management at an individual initiative level, but they can’t provide a portfolio-level view. </a:t>
            </a:r>
          </a:p>
          <a:p>
            <a:pPr marL="0" indent="0">
              <a:buNone/>
            </a:pP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All of this being said, I do think vendors get this and I am really hopeful, because they are building solutions that integrate with general purpose tools and platforms and also with some of the agile development solutions we use. I do think we might see one-stop shop solutions emerge in the next couple of years.</a:t>
            </a:r>
          </a:p>
        </p:txBody>
      </p:sp>
      <p:sp>
        <p:nvSpPr>
          <p:cNvPr id="4" name="Rectangle 3">
            <a:extLst>
              <a:ext uri="{FF2B5EF4-FFF2-40B4-BE49-F238E27FC236}">
                <a16:creationId xmlns:a16="http://schemas.microsoft.com/office/drawing/2014/main" id="{78997918-EC81-B944-9F3E-8C7708E45F65}"/>
              </a:ext>
            </a:extLst>
          </p:cNvPr>
          <p:cNvSpPr/>
          <p:nvPr/>
        </p:nvSpPr>
        <p:spPr>
          <a:xfrm>
            <a:off x="456090" y="988364"/>
            <a:ext cx="1985207" cy="45719"/>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3"/>
          <a:stretch>
            <a:fillRect/>
          </a:stretch>
        </p:blipFill>
        <p:spPr>
          <a:xfrm>
            <a:off x="9505950" y="5961579"/>
            <a:ext cx="2228850" cy="586320"/>
          </a:xfrm>
          <a:prstGeom prst="rect">
            <a:avLst/>
          </a:prstGeom>
        </p:spPr>
      </p:pic>
      <p:sp>
        <p:nvSpPr>
          <p:cNvPr id="20" name="TextBox 19">
            <a:extLst>
              <a:ext uri="{FF2B5EF4-FFF2-40B4-BE49-F238E27FC236}">
                <a16:creationId xmlns:a16="http://schemas.microsoft.com/office/drawing/2014/main" id="{5064B590-AD0E-45D9-832C-C58BA9F0661F}"/>
              </a:ext>
            </a:extLst>
          </p:cNvPr>
          <p:cNvSpPr txBox="1"/>
          <p:nvPr/>
        </p:nvSpPr>
        <p:spPr>
          <a:xfrm>
            <a:off x="860569" y="3987417"/>
            <a:ext cx="2178468"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500" dirty="0">
                <a:solidFill>
                  <a:srgbClr val="FFFFFF"/>
                </a:solidFill>
                <a:latin typeface="Arial" panose="020B0604020202020204" pitchFamily="34" charset="0"/>
                <a:cs typeface="Arial" panose="020B0604020202020204" pitchFamily="34" charset="0"/>
              </a:rPr>
              <a:t>Chief Digital Officer, Sanofi Pasteur</a:t>
            </a:r>
            <a:endParaRPr lang="en-US" sz="1500" dirty="0">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17EA5F4B-F812-47E1-8065-681B8BFDF9B7}"/>
              </a:ext>
            </a:extLst>
          </p:cNvPr>
          <p:cNvSpPr txBox="1">
            <a:spLocks/>
          </p:cNvSpPr>
          <p:nvPr/>
        </p:nvSpPr>
        <p:spPr>
          <a:xfrm>
            <a:off x="860569" y="3618895"/>
            <a:ext cx="2666085" cy="303202"/>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0"/>
              </a:spcBef>
              <a:spcAft>
                <a:spcPts val="0"/>
              </a:spcAft>
              <a:buNone/>
            </a:pPr>
            <a:r>
              <a:rPr lang="en-US" sz="1700" b="1" u="none" strike="noStrike" dirty="0" err="1">
                <a:solidFill>
                  <a:schemeClr val="bg1"/>
                </a:solidFill>
                <a:effectLst/>
                <a:latin typeface="Arial" panose="020B0604020202020204" pitchFamily="34" charset="0"/>
                <a:cs typeface="Arial" panose="020B0604020202020204" pitchFamily="34" charset="0"/>
              </a:rPr>
              <a:t>Natalija</a:t>
            </a:r>
            <a:r>
              <a:rPr lang="en-US" sz="1700" b="1" u="none" strike="noStrike" dirty="0">
                <a:solidFill>
                  <a:schemeClr val="bg1"/>
                </a:solidFill>
                <a:effectLst/>
                <a:latin typeface="Arial" panose="020B0604020202020204" pitchFamily="34" charset="0"/>
                <a:cs typeface="Arial" panose="020B0604020202020204" pitchFamily="34" charset="0"/>
              </a:rPr>
              <a:t> Jovanovic, PhD</a:t>
            </a:r>
            <a:endParaRPr lang="en-US" sz="1700" b="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D9CACD4-23B8-BA44-A4F1-8218E41D3BF6}"/>
              </a:ext>
            </a:extLst>
          </p:cNvPr>
          <p:cNvSpPr/>
          <p:nvPr/>
        </p:nvSpPr>
        <p:spPr>
          <a:xfrm>
            <a:off x="456090" y="961743"/>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210876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BFFA0A-5EF4-4365-93CD-ABB1F51C0564}"/>
              </a:ext>
            </a:extLst>
          </p:cNvPr>
          <p:cNvSpPr/>
          <p:nvPr/>
        </p:nvSpPr>
        <p:spPr>
          <a:xfrm>
            <a:off x="7614279" y="1477855"/>
            <a:ext cx="4144918" cy="3240850"/>
          </a:xfrm>
          <a:prstGeom prst="rect">
            <a:avLst/>
          </a:prstGeom>
          <a:solidFill>
            <a:schemeClr val="bg1">
              <a:lumMod val="95000"/>
            </a:schemeClr>
          </a:solidFill>
          <a:ln>
            <a:noFill/>
          </a:ln>
          <a:effectLst>
            <a:outerShdw blurRad="546100" dist="63500" dir="10200000" sx="92000" sy="92000" algn="ctr" rotWithShape="0">
              <a:srgbClr val="000000">
                <a:alpha val="7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sp>
        <p:nvSpPr>
          <p:cNvPr id="19" name="Content Placeholder 2">
            <a:extLst>
              <a:ext uri="{FF2B5EF4-FFF2-40B4-BE49-F238E27FC236}">
                <a16:creationId xmlns:a16="http://schemas.microsoft.com/office/drawing/2014/main" id="{2F2ECB2B-2727-4B6A-9E2A-D5E6F1601842}"/>
              </a:ext>
            </a:extLst>
          </p:cNvPr>
          <p:cNvSpPr txBox="1">
            <a:spLocks/>
          </p:cNvSpPr>
          <p:nvPr/>
        </p:nvSpPr>
        <p:spPr>
          <a:xfrm>
            <a:off x="457198" y="1479470"/>
            <a:ext cx="5728447" cy="645463"/>
          </a:xfrm>
          <a:prstGeom prst="rect">
            <a:avLst/>
          </a:prstGeom>
        </p:spPr>
        <p:txBody>
          <a:bodyPr vert="horz" lIns="0" tIns="0" rIns="0" bIns="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b="1" dirty="0">
                <a:latin typeface="Arial" panose="020B0604020202020204" pitchFamily="34" charset="0"/>
                <a:cs typeface="Arial" panose="020B0604020202020204" pitchFamily="34" charset="0"/>
              </a:rPr>
              <a:t>Q. How would you characterize your overall return on investment in innovation-focused digital tools or platforms?</a:t>
            </a:r>
            <a:endParaRPr lang="en-US" sz="1100" dirty="0">
              <a:latin typeface="Arial" panose="020B06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FB3A9A90-D2F3-4A8E-8F54-6E0FAF8B003F}"/>
              </a:ext>
            </a:extLst>
          </p:cNvPr>
          <p:cNvGraphicFramePr/>
          <p:nvPr>
            <p:extLst>
              <p:ext uri="{D42A27DB-BD31-4B8C-83A1-F6EECF244321}">
                <p14:modId xmlns:p14="http://schemas.microsoft.com/office/powerpoint/2010/main" val="519854222"/>
              </p:ext>
            </p:extLst>
          </p:nvPr>
        </p:nvGraphicFramePr>
        <p:xfrm>
          <a:off x="457198" y="1890837"/>
          <a:ext cx="6565393" cy="4700016"/>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54D6A80C-ADD6-4312-A7C8-75D9F27A51B0}"/>
              </a:ext>
            </a:extLst>
          </p:cNvPr>
          <p:cNvSpPr txBox="1">
            <a:spLocks/>
          </p:cNvSpPr>
          <p:nvPr/>
        </p:nvSpPr>
        <p:spPr>
          <a:xfrm>
            <a:off x="7763003" y="2109545"/>
            <a:ext cx="3847471" cy="14388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250" dirty="0">
                <a:latin typeface="Arial" panose="020B0604020202020204" pitchFamily="34" charset="0"/>
                <a:cs typeface="Arial" panose="020B0604020202020204" pitchFamily="34" charset="0"/>
              </a:rPr>
              <a:t>Over 36 percent of respondents said that their overall return on investment in innovation-focused digital tools or platforms is at least high </a:t>
            </a:r>
            <a:r>
              <a:rPr lang="en-US" sz="1250" i="1" dirty="0">
                <a:latin typeface="Arial" panose="020B0604020202020204" pitchFamily="34" charset="0"/>
                <a:cs typeface="Arial" panose="020B0604020202020204" pitchFamily="34" charset="0"/>
              </a:rPr>
              <a:t>(</a:t>
            </a:r>
            <a:r>
              <a:rPr lang="en-US" sz="1250" dirty="0">
                <a:latin typeface="Arial" panose="020B0604020202020204" pitchFamily="34" charset="0"/>
                <a:cs typeface="Arial" panose="020B0604020202020204" pitchFamily="34" charset="0"/>
              </a:rPr>
              <a:t>compared with 55 percent for general purpose digital tools and platforms).</a:t>
            </a:r>
          </a:p>
          <a:p>
            <a:pPr>
              <a:lnSpc>
                <a:spcPct val="110000"/>
              </a:lnSpc>
            </a:pPr>
            <a:r>
              <a:rPr lang="en-US" sz="1250" dirty="0">
                <a:latin typeface="Arial" panose="020B0604020202020204" pitchFamily="34" charset="0"/>
                <a:cs typeface="Arial" panose="020B0604020202020204" pitchFamily="34" charset="0"/>
              </a:rPr>
              <a:t>Just over 18 percent of respondents said that their overall return on investment in innovation-focused digital tools or platforms is low or very low (compared with 4 percent for general purpose digital tools and platforms).</a:t>
            </a:r>
          </a:p>
          <a:p>
            <a:pPr>
              <a:lnSpc>
                <a:spcPct val="110000"/>
              </a:lnSpc>
            </a:pPr>
            <a:endParaRPr lang="en-US" sz="1250"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82ABF330-3B1F-4775-BA9E-9E3DDD7B6B1B}"/>
              </a:ext>
            </a:extLst>
          </p:cNvPr>
          <p:cNvSpPr txBox="1">
            <a:spLocks/>
          </p:cNvSpPr>
          <p:nvPr/>
        </p:nvSpPr>
        <p:spPr>
          <a:xfrm>
            <a:off x="7759700" y="1699169"/>
            <a:ext cx="4144917" cy="391704"/>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What we learned…</a:t>
            </a:r>
          </a:p>
        </p:txBody>
      </p:sp>
      <p:sp>
        <p:nvSpPr>
          <p:cNvPr id="18" name="Title 1">
            <a:extLst>
              <a:ext uri="{FF2B5EF4-FFF2-40B4-BE49-F238E27FC236}">
                <a16:creationId xmlns:a16="http://schemas.microsoft.com/office/drawing/2014/main" id="{8CE7460E-08B9-484E-9C16-131552205EE7}"/>
              </a:ext>
            </a:extLst>
          </p:cNvPr>
          <p:cNvSpPr>
            <a:spLocks noGrp="1"/>
          </p:cNvSpPr>
          <p:nvPr>
            <p:ph type="title"/>
          </p:nvPr>
        </p:nvSpPr>
        <p:spPr>
          <a:xfrm>
            <a:off x="457199" y="441754"/>
            <a:ext cx="11734801" cy="661822"/>
          </a:xfrm>
        </p:spPr>
        <p:txBody>
          <a:bodyPr vert="horz" lIns="0" tIns="0" rIns="0" bIns="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Assessing the ROI of Innovation-Focused Tools </a:t>
            </a:r>
            <a:endParaRPr lang="en-US" sz="2500" dirty="0">
              <a:solidFill>
                <a:srgbClr val="F17948"/>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CC6EE2EA-716B-2949-92C1-374E109C7888}"/>
              </a:ext>
            </a:extLst>
          </p:cNvPr>
          <p:cNvSpPr/>
          <p:nvPr/>
        </p:nvSpPr>
        <p:spPr>
          <a:xfrm>
            <a:off x="457198" y="988408"/>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3698215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grpSp>
        <p:nvGrpSpPr>
          <p:cNvPr id="18" name="Group 17">
            <a:extLst>
              <a:ext uri="{FF2B5EF4-FFF2-40B4-BE49-F238E27FC236}">
                <a16:creationId xmlns:a16="http://schemas.microsoft.com/office/drawing/2014/main" id="{370A6DE2-0A77-443F-A99A-3B1A79764402}"/>
              </a:ext>
            </a:extLst>
          </p:cNvPr>
          <p:cNvGrpSpPr/>
          <p:nvPr/>
        </p:nvGrpSpPr>
        <p:grpSpPr>
          <a:xfrm>
            <a:off x="6937559" y="6419545"/>
            <a:ext cx="1576671" cy="272183"/>
            <a:chOff x="6530172" y="6374606"/>
            <a:chExt cx="1576671" cy="272183"/>
          </a:xfrm>
        </p:grpSpPr>
        <p:sp>
          <p:nvSpPr>
            <p:cNvPr id="19" name="Rectangle 18">
              <a:extLst>
                <a:ext uri="{FF2B5EF4-FFF2-40B4-BE49-F238E27FC236}">
                  <a16:creationId xmlns:a16="http://schemas.microsoft.com/office/drawing/2014/main" id="{A3CD6BFA-94A1-45A5-8CE4-36E31BFE63C8}"/>
                </a:ext>
              </a:extLst>
            </p:cNvPr>
            <p:cNvSpPr/>
            <p:nvPr/>
          </p:nvSpPr>
          <p:spPr>
            <a:xfrm>
              <a:off x="6530172" y="6446734"/>
              <a:ext cx="814776" cy="200055"/>
            </a:xfrm>
            <a:prstGeom prst="rect">
              <a:avLst/>
            </a:prstGeom>
          </p:spPr>
          <p:txBody>
            <a:bodyPr wrap="square">
              <a:spAutoFit/>
            </a:bodyPr>
            <a:lstStyle/>
            <a:p>
              <a:pPr algn="ctr"/>
              <a:r>
                <a:rPr lang="en-US" sz="700">
                  <a:solidFill>
                    <a:prstClr val="black"/>
                  </a:solidFill>
                  <a:latin typeface="Avenir Next" panose="020B0503020202020204" pitchFamily="34" charset="0"/>
                </a:rPr>
                <a:t>Very low</a:t>
              </a:r>
              <a:endParaRPr lang="en-US" sz="1100"/>
            </a:p>
          </p:txBody>
        </p:sp>
        <p:sp>
          <p:nvSpPr>
            <p:cNvPr id="26" name="Rectangle 25">
              <a:extLst>
                <a:ext uri="{FF2B5EF4-FFF2-40B4-BE49-F238E27FC236}">
                  <a16:creationId xmlns:a16="http://schemas.microsoft.com/office/drawing/2014/main" id="{DA385963-8E15-4BA8-BAE5-5F2448C4A2C5}"/>
                </a:ext>
              </a:extLst>
            </p:cNvPr>
            <p:cNvSpPr/>
            <p:nvPr/>
          </p:nvSpPr>
          <p:spPr>
            <a:xfrm>
              <a:off x="7397829" y="6439651"/>
              <a:ext cx="709014" cy="200055"/>
            </a:xfrm>
            <a:prstGeom prst="rect">
              <a:avLst/>
            </a:prstGeom>
          </p:spPr>
          <p:txBody>
            <a:bodyPr wrap="square">
              <a:spAutoFit/>
            </a:bodyPr>
            <a:lstStyle/>
            <a:p>
              <a:pPr algn="ctr"/>
              <a:r>
                <a:rPr lang="en-US" sz="700">
                  <a:solidFill>
                    <a:prstClr val="black"/>
                  </a:solidFill>
                  <a:latin typeface="Avenir Next" panose="020B0503020202020204" pitchFamily="34" charset="0"/>
                </a:rPr>
                <a:t>Very high</a:t>
              </a:r>
              <a:endParaRPr lang="en-US" sz="1100"/>
            </a:p>
          </p:txBody>
        </p:sp>
        <p:cxnSp>
          <p:nvCxnSpPr>
            <p:cNvPr id="27" name="Straight Connector 26">
              <a:extLst>
                <a:ext uri="{FF2B5EF4-FFF2-40B4-BE49-F238E27FC236}">
                  <a16:creationId xmlns:a16="http://schemas.microsoft.com/office/drawing/2014/main" id="{305867DD-000B-484E-8E1F-E817E61C87C2}"/>
                </a:ext>
              </a:extLst>
            </p:cNvPr>
            <p:cNvCxnSpPr>
              <a:cxnSpLocks/>
            </p:cNvCxnSpPr>
            <p:nvPr/>
          </p:nvCxnSpPr>
          <p:spPr>
            <a:xfrm flipV="1">
              <a:off x="7752336" y="6374606"/>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22CB105-C29E-477C-8BC8-591BBAE313F4}"/>
                </a:ext>
              </a:extLst>
            </p:cNvPr>
            <p:cNvCxnSpPr>
              <a:cxnSpLocks/>
            </p:cNvCxnSpPr>
            <p:nvPr/>
          </p:nvCxnSpPr>
          <p:spPr>
            <a:xfrm flipV="1">
              <a:off x="6931963" y="6377914"/>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9" name="Rectangle 28">
            <a:extLst>
              <a:ext uri="{FF2B5EF4-FFF2-40B4-BE49-F238E27FC236}">
                <a16:creationId xmlns:a16="http://schemas.microsoft.com/office/drawing/2014/main" id="{3FBEF4ED-1D20-4156-B57E-616164880D9B}"/>
              </a:ext>
            </a:extLst>
          </p:cNvPr>
          <p:cNvSpPr/>
          <p:nvPr/>
        </p:nvSpPr>
        <p:spPr>
          <a:xfrm>
            <a:off x="6962710" y="5961379"/>
            <a:ext cx="1579250" cy="200055"/>
          </a:xfrm>
          <a:prstGeom prst="rect">
            <a:avLst/>
          </a:prstGeom>
        </p:spPr>
        <p:txBody>
          <a:bodyPr wrap="square">
            <a:spAutoFit/>
          </a:bodyPr>
          <a:lstStyle/>
          <a:p>
            <a:pPr algn="ctr"/>
            <a:r>
              <a:rPr lang="en-US" sz="700">
                <a:solidFill>
                  <a:prstClr val="black"/>
                </a:solidFill>
                <a:latin typeface="Avenir Next" panose="020B0503020202020204" pitchFamily="34" charset="0"/>
              </a:rPr>
              <a:t>Neither high nor low</a:t>
            </a:r>
            <a:endParaRPr lang="en-US" sz="1100"/>
          </a:p>
        </p:txBody>
      </p:sp>
      <p:sp>
        <p:nvSpPr>
          <p:cNvPr id="30" name="Title 1">
            <a:extLst>
              <a:ext uri="{FF2B5EF4-FFF2-40B4-BE49-F238E27FC236}">
                <a16:creationId xmlns:a16="http://schemas.microsoft.com/office/drawing/2014/main" id="{762D66B0-8071-4A7E-AF2F-A3230078B4C0}"/>
              </a:ext>
            </a:extLst>
          </p:cNvPr>
          <p:cNvSpPr txBox="1">
            <a:spLocks/>
          </p:cNvSpPr>
          <p:nvPr/>
        </p:nvSpPr>
        <p:spPr>
          <a:xfrm>
            <a:off x="85245" y="1475458"/>
            <a:ext cx="6377298" cy="5009132"/>
          </a:xfrm>
        </p:spPr>
        <p:txBody>
          <a:bodyPr wrap="square" numCol="1">
            <a:noAutofit/>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pPr marL="460375" indent="-171450">
              <a:spcBef>
                <a:spcPts val="600"/>
              </a:spcBef>
              <a:spcAft>
                <a:spcPts val="600"/>
              </a:spcAft>
              <a:buClr>
                <a:srgbClr val="3069D3"/>
              </a:buClr>
              <a:buSzPct val="150000"/>
              <a:buFont typeface="Wingdings" pitchFamily="2" charset="2"/>
              <a:buChar char="§"/>
            </a:pPr>
            <a:r>
              <a:rPr lang="en-US" sz="1600" b="0" dirty="0">
                <a:latin typeface="Arial" panose="020B0604020202020204" pitchFamily="34" charset="0"/>
                <a:cs typeface="Arial" panose="020B0604020202020204" pitchFamily="34" charset="0"/>
              </a:rPr>
              <a:t>“[We] do not use the platform to the best of its capabilities.”              —Government/Public Sector</a:t>
            </a:r>
          </a:p>
          <a:p>
            <a:pPr marL="460375" indent="-171450">
              <a:spcBef>
                <a:spcPts val="600"/>
              </a:spcBef>
              <a:spcAft>
                <a:spcPts val="600"/>
              </a:spcAft>
              <a:buClr>
                <a:srgbClr val="87A0EE"/>
              </a:buClr>
              <a:buSzPct val="150000"/>
              <a:buFont typeface="Wingdings" pitchFamily="2" charset="2"/>
              <a:buChar char="§"/>
            </a:pPr>
            <a:r>
              <a:rPr lang="en-US" sz="1600" b="0" dirty="0">
                <a:latin typeface="Arial" panose="020B0604020202020204" pitchFamily="34" charset="0"/>
                <a:cs typeface="Arial" panose="020B0604020202020204" pitchFamily="34" charset="0"/>
              </a:rPr>
              <a:t>“We get better results with our own networks. Idea portals don't generate much value other than goodwill, [and] research networks usually just confirm what we already know.” —Retail</a:t>
            </a:r>
          </a:p>
          <a:p>
            <a:pPr marL="460375" indent="-171450">
              <a:spcBef>
                <a:spcPts val="600"/>
              </a:spcBef>
              <a:spcAft>
                <a:spcPts val="600"/>
              </a:spcAft>
              <a:buClr>
                <a:srgbClr val="87A0EE"/>
              </a:buClr>
              <a:buSzPct val="150000"/>
              <a:buFont typeface="Wingdings" pitchFamily="2" charset="2"/>
              <a:buChar char="§"/>
            </a:pPr>
            <a:r>
              <a:rPr lang="en-US" sz="1600" b="0" dirty="0">
                <a:latin typeface="Arial" panose="020B0604020202020204" pitchFamily="34" charset="0"/>
                <a:cs typeface="Arial" panose="020B0604020202020204" pitchFamily="34" charset="0"/>
              </a:rPr>
              <a:t>“Ideas generated are not implemented.” —Chemicals</a:t>
            </a:r>
          </a:p>
          <a:p>
            <a:pPr marL="460375" indent="-171450">
              <a:spcBef>
                <a:spcPts val="600"/>
              </a:spcBef>
              <a:spcAft>
                <a:spcPts val="600"/>
              </a:spcAft>
              <a:buClr>
                <a:srgbClr val="87A0EE"/>
              </a:buClr>
              <a:buSzPct val="150000"/>
              <a:buFont typeface="Wingdings" pitchFamily="2" charset="2"/>
              <a:buChar char="§"/>
            </a:pPr>
            <a:r>
              <a:rPr lang="en-US" sz="1600" b="0" dirty="0">
                <a:latin typeface="Arial" panose="020B0604020202020204" pitchFamily="34" charset="0"/>
                <a:cs typeface="Arial" panose="020B0604020202020204" pitchFamily="34" charset="0"/>
              </a:rPr>
              <a:t>“It doesn't generate enough traffic, the pages aren't user-friendly enough, and it’s too hard to generate a quick challenge to get it used more frequently.” —Consulting/Professional Services</a:t>
            </a:r>
          </a:p>
          <a:p>
            <a:pPr marL="460375" indent="-171450">
              <a:spcBef>
                <a:spcPts val="600"/>
              </a:spcBef>
              <a:spcAft>
                <a:spcPts val="600"/>
              </a:spcAft>
              <a:buClr>
                <a:schemeClr val="bg1">
                  <a:lumMod val="65000"/>
                </a:schemeClr>
              </a:buClr>
              <a:buSzPct val="150000"/>
              <a:buFont typeface="Wingdings" pitchFamily="2" charset="2"/>
              <a:buChar char="§"/>
            </a:pPr>
            <a:r>
              <a:rPr lang="en-US" sz="1600" b="0" dirty="0">
                <a:latin typeface="Arial" panose="020B0604020202020204" pitchFamily="34" charset="0"/>
                <a:cs typeface="Arial" panose="020B0604020202020204" pitchFamily="34" charset="0"/>
              </a:rPr>
              <a:t>“A solution alone is not the solution. There needs to be leadership support of the use and, most importantly, the output/next steps from such tools… In order for any platform to succeed, it needs a culture that uses it/them.” —Hospitality</a:t>
            </a:r>
          </a:p>
          <a:p>
            <a:pPr marL="460375" indent="-171450">
              <a:spcBef>
                <a:spcPts val="600"/>
              </a:spcBef>
              <a:spcAft>
                <a:spcPts val="600"/>
              </a:spcAft>
              <a:buClr>
                <a:schemeClr val="bg1">
                  <a:lumMod val="65000"/>
                </a:schemeClr>
              </a:buClr>
              <a:buSzPct val="150000"/>
              <a:buFont typeface="Wingdings" pitchFamily="2" charset="2"/>
              <a:buChar char="§"/>
            </a:pPr>
            <a:r>
              <a:rPr lang="en-US" sz="1600" b="0" dirty="0">
                <a:latin typeface="Arial" panose="020B0604020202020204" pitchFamily="34" charset="0"/>
                <a:cs typeface="Arial" panose="020B0604020202020204" pitchFamily="34" charset="0"/>
              </a:rPr>
              <a:t>“These add value into existing workstreams, but don't deliver on their own. They bring some value.” —Consumer Goods/Consumer Products</a:t>
            </a:r>
          </a:p>
          <a:p>
            <a:pPr marL="288925">
              <a:spcBef>
                <a:spcPts val="600"/>
              </a:spcBef>
              <a:spcAft>
                <a:spcPts val="600"/>
              </a:spcAft>
              <a:buClr>
                <a:schemeClr val="bg1">
                  <a:lumMod val="65000"/>
                </a:schemeClr>
              </a:buClr>
              <a:buSzPct val="150000"/>
            </a:pPr>
            <a:endParaRPr lang="en-US" sz="1600" b="0" dirty="0">
              <a:latin typeface="Arial" panose="020B0604020202020204" pitchFamily="34" charset="0"/>
              <a:cs typeface="Arial" panose="020B0604020202020204" pitchFamily="34" charset="0"/>
            </a:endParaRPr>
          </a:p>
        </p:txBody>
      </p:sp>
      <p:sp>
        <p:nvSpPr>
          <p:cNvPr id="31" name="Title 1">
            <a:extLst>
              <a:ext uri="{FF2B5EF4-FFF2-40B4-BE49-F238E27FC236}">
                <a16:creationId xmlns:a16="http://schemas.microsoft.com/office/drawing/2014/main" id="{F4E7C82B-F231-4C4C-9845-A60170045967}"/>
              </a:ext>
            </a:extLst>
          </p:cNvPr>
          <p:cNvSpPr txBox="1">
            <a:spLocks/>
          </p:cNvSpPr>
          <p:nvPr/>
        </p:nvSpPr>
        <p:spPr>
          <a:xfrm>
            <a:off x="6419745" y="1470897"/>
            <a:ext cx="5442440" cy="3733583"/>
          </a:xfrm>
        </p:spPr>
        <p:txBody>
          <a:bodyPr wrap="square" lIns="0" rIns="0" numCol="1">
            <a:noAutofit/>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pPr marL="460375" indent="-1714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“The ideas that have come in have paid for the platform.” —Financial Services</a:t>
            </a:r>
          </a:p>
          <a:p>
            <a:pPr marL="460375" indent="-1714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“Cheap, easy to use, and employees feel invested.”             —Government/Public Sector</a:t>
            </a:r>
          </a:p>
          <a:p>
            <a:pPr marL="460375" indent="-1714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“It helps identify gaps very precisely, allowing better prioritization. Besides, it looks at overall business, not only to innovation areas.” —Consulting/Professional Services</a:t>
            </a:r>
          </a:p>
          <a:p>
            <a:pPr marL="460375" indent="-171450">
              <a:spcBef>
                <a:spcPts val="600"/>
              </a:spcBef>
              <a:spcAft>
                <a:spcPts val="600"/>
              </a:spcAft>
              <a:buClr>
                <a:srgbClr val="F17948"/>
              </a:buClr>
              <a:buSzPct val="150000"/>
              <a:buFont typeface="Wingdings" pitchFamily="2" charset="2"/>
              <a:buChar char="§"/>
            </a:pPr>
            <a:r>
              <a:rPr lang="en-US" sz="1600" b="0" dirty="0">
                <a:latin typeface="Arial" panose="020B0604020202020204" pitchFamily="34" charset="0"/>
                <a:cs typeface="Arial" panose="020B0604020202020204" pitchFamily="34" charset="0"/>
              </a:rPr>
              <a:t>“Quality of ideas, visibility, and feedback to idea submitters, cross-functional sharing across campaigns and adding on to existing ideas eliminate siloed thinking or siloed work. Therefore many ideas have become revenue generators, and we save indirectly by not having redundant work.” —Pharmaceuticals &amp; Life Sciences</a:t>
            </a:r>
          </a:p>
        </p:txBody>
      </p:sp>
      <p:sp>
        <p:nvSpPr>
          <p:cNvPr id="33" name="Title 1">
            <a:extLst>
              <a:ext uri="{FF2B5EF4-FFF2-40B4-BE49-F238E27FC236}">
                <a16:creationId xmlns:a16="http://schemas.microsoft.com/office/drawing/2014/main" id="{60941FF7-EA8F-4192-84FC-A87181101AA2}"/>
              </a:ext>
            </a:extLst>
          </p:cNvPr>
          <p:cNvSpPr txBox="1">
            <a:spLocks/>
          </p:cNvSpPr>
          <p:nvPr/>
        </p:nvSpPr>
        <p:spPr>
          <a:xfrm>
            <a:off x="457200" y="481856"/>
            <a:ext cx="10896600" cy="7624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F17948"/>
                </a:solidFill>
                <a:latin typeface="Nitti Grotesk"/>
              </a:rPr>
              <a:t>Innovation-Focused Tools &amp; Platforms: ROI, in Their Own Words</a:t>
            </a:r>
            <a:endParaRPr lang="en-US" sz="2800" dirty="0">
              <a:solidFill>
                <a:srgbClr val="F17948"/>
              </a:solidFill>
              <a:latin typeface="Nitti Grotesk"/>
              <a:cs typeface="Calibri Light"/>
            </a:endParaRPr>
          </a:p>
        </p:txBody>
      </p:sp>
      <p:cxnSp>
        <p:nvCxnSpPr>
          <p:cNvPr id="34" name="Straight Connector 33">
            <a:extLst>
              <a:ext uri="{FF2B5EF4-FFF2-40B4-BE49-F238E27FC236}">
                <a16:creationId xmlns:a16="http://schemas.microsoft.com/office/drawing/2014/main" id="{3AD1D312-F08C-4FF6-AB89-3048AD72CAD7}"/>
              </a:ext>
            </a:extLst>
          </p:cNvPr>
          <p:cNvCxnSpPr>
            <a:cxnSpLocks/>
          </p:cNvCxnSpPr>
          <p:nvPr/>
        </p:nvCxnSpPr>
        <p:spPr>
          <a:xfrm flipV="1">
            <a:off x="7752335" y="6113209"/>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6" name="Table 15">
            <a:extLst>
              <a:ext uri="{FF2B5EF4-FFF2-40B4-BE49-F238E27FC236}">
                <a16:creationId xmlns:a16="http://schemas.microsoft.com/office/drawing/2014/main" id="{BF026E73-195F-7945-8A6E-967472C13FCA}"/>
              </a:ext>
            </a:extLst>
          </p:cNvPr>
          <p:cNvGraphicFramePr>
            <a:graphicFrameLocks noGrp="1"/>
          </p:cNvGraphicFramePr>
          <p:nvPr>
            <p:extLst>
              <p:ext uri="{D42A27DB-BD31-4B8C-83A1-F6EECF244321}">
                <p14:modId xmlns:p14="http://schemas.microsoft.com/office/powerpoint/2010/main" val="3368366906"/>
              </p:ext>
            </p:extLst>
          </p:nvPr>
        </p:nvGraphicFramePr>
        <p:xfrm>
          <a:off x="7281291" y="6207329"/>
          <a:ext cx="942087" cy="194483"/>
        </p:xfrm>
        <a:graphic>
          <a:graphicData uri="http://schemas.openxmlformats.org/drawingml/2006/table">
            <a:tbl>
              <a:tblPr firstRow="1" bandRow="1">
                <a:tableStyleId>{5C22544A-7EE6-4342-B048-85BDC9FD1C3A}</a:tableStyleId>
              </a:tblPr>
              <a:tblGrid>
                <a:gridCol w="191385">
                  <a:extLst>
                    <a:ext uri="{9D8B030D-6E8A-4147-A177-3AD203B41FA5}">
                      <a16:colId xmlns:a16="http://schemas.microsoft.com/office/drawing/2014/main" val="398787467"/>
                    </a:ext>
                  </a:extLst>
                </a:gridCol>
                <a:gridCol w="186070">
                  <a:extLst>
                    <a:ext uri="{9D8B030D-6E8A-4147-A177-3AD203B41FA5}">
                      <a16:colId xmlns:a16="http://schemas.microsoft.com/office/drawing/2014/main" val="558147235"/>
                    </a:ext>
                  </a:extLst>
                </a:gridCol>
                <a:gridCol w="186070">
                  <a:extLst>
                    <a:ext uri="{9D8B030D-6E8A-4147-A177-3AD203B41FA5}">
                      <a16:colId xmlns:a16="http://schemas.microsoft.com/office/drawing/2014/main" val="1605101797"/>
                    </a:ext>
                  </a:extLst>
                </a:gridCol>
                <a:gridCol w="186070">
                  <a:extLst>
                    <a:ext uri="{9D8B030D-6E8A-4147-A177-3AD203B41FA5}">
                      <a16:colId xmlns:a16="http://schemas.microsoft.com/office/drawing/2014/main" val="3841248583"/>
                    </a:ext>
                  </a:extLst>
                </a:gridCol>
                <a:gridCol w="192492">
                  <a:extLst>
                    <a:ext uri="{9D8B030D-6E8A-4147-A177-3AD203B41FA5}">
                      <a16:colId xmlns:a16="http://schemas.microsoft.com/office/drawing/2014/main" val="874851992"/>
                    </a:ext>
                  </a:extLst>
                </a:gridCol>
              </a:tblGrid>
              <a:tr h="194483">
                <a:tc>
                  <a:txBody>
                    <a:bodyPr/>
                    <a:lstStyle/>
                    <a:p>
                      <a:endParaRPr lang="en-US" sz="500" b="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9D3"/>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A0EE"/>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34A"/>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7948"/>
                    </a:solidFill>
                  </a:tcPr>
                </a:tc>
                <a:extLst>
                  <a:ext uri="{0D108BD9-81ED-4DB2-BD59-A6C34878D82A}">
                    <a16:rowId xmlns:a16="http://schemas.microsoft.com/office/drawing/2014/main" val="751966039"/>
                  </a:ext>
                </a:extLst>
              </a:tr>
            </a:tbl>
          </a:graphicData>
        </a:graphic>
      </p:graphicFrame>
      <p:sp>
        <p:nvSpPr>
          <p:cNvPr id="20" name="Rectangle 19">
            <a:extLst>
              <a:ext uri="{FF2B5EF4-FFF2-40B4-BE49-F238E27FC236}">
                <a16:creationId xmlns:a16="http://schemas.microsoft.com/office/drawing/2014/main" id="{B0599F22-17D5-B849-B079-8114F9534501}"/>
              </a:ext>
            </a:extLst>
          </p:cNvPr>
          <p:cNvSpPr/>
          <p:nvPr/>
        </p:nvSpPr>
        <p:spPr>
          <a:xfrm>
            <a:off x="457200" y="1060334"/>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394676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44ABB8-CE90-4630-9DA0-C3A5FC6593EF}"/>
              </a:ext>
            </a:extLst>
          </p:cNvPr>
          <p:cNvSpPr/>
          <p:nvPr/>
        </p:nvSpPr>
        <p:spPr>
          <a:xfrm>
            <a:off x="805884" y="1838914"/>
            <a:ext cx="2601781" cy="2866645"/>
          </a:xfrm>
          <a:prstGeom prst="rect">
            <a:avLst/>
          </a:prstGeom>
          <a:solidFill>
            <a:srgbClr val="306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454415" y="437771"/>
            <a:ext cx="10896600" cy="762435"/>
          </a:xfrm>
        </p:spPr>
        <p:txBody>
          <a:bodyPr vert="horz" lIns="0" tIns="0" rIns="0" bIns="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Viewpoint: If You Build It, They Won’t Necessarily Come</a:t>
            </a:r>
            <a:endParaRPr lang="en-US" sz="2500" dirty="0">
              <a:solidFill>
                <a:srgbClr val="F1794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B0B8D16-DC91-B542-8809-481710BF0A0B}"/>
              </a:ext>
            </a:extLst>
          </p:cNvPr>
          <p:cNvSpPr>
            <a:spLocks noGrp="1"/>
          </p:cNvSpPr>
          <p:nvPr>
            <p:ph idx="1"/>
          </p:nvPr>
        </p:nvSpPr>
        <p:spPr>
          <a:xfrm>
            <a:off x="3911929" y="1311503"/>
            <a:ext cx="8021416" cy="4745915"/>
          </a:xfrm>
        </p:spPr>
        <p:txBody>
          <a:bodyPr wrap="square" lIns="0">
            <a:spAutoFit/>
          </a:bodyPr>
          <a:lstStyle/>
          <a:p>
            <a:pPr marL="0" indent="0">
              <a:spcBef>
                <a:spcPts val="0"/>
              </a:spcBef>
              <a:buNone/>
            </a:pPr>
            <a:r>
              <a:rPr lang="en-US" sz="1600" b="1" dirty="0">
                <a:latin typeface="Arial" panose="020B0604020202020204" pitchFamily="34" charset="0"/>
                <a:cs typeface="Arial" panose="020B0604020202020204" pitchFamily="34" charset="0"/>
              </a:rPr>
              <a:t>How do you think about measuring the value of an innovation-specific tool or platform?</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1600" b="0" i="0" u="none" strike="noStrike" dirty="0">
                <a:solidFill>
                  <a:srgbClr val="000000"/>
                </a:solidFill>
                <a:effectLst/>
                <a:latin typeface="Arial" panose="020B0604020202020204" pitchFamily="34" charset="0"/>
                <a:cs typeface="Arial" panose="020B0604020202020204" pitchFamily="34" charset="0"/>
              </a:rPr>
              <a:t>In my experience, it comes down to the user, and what he or she is trying to accomplish with the tool. No tool is a “Field of Dreams.” Each tool is going to have its strengths and weaknesses. If a user doesn’t take care to match the tool they select with the need that they have, they’re going to be less satisfied with the outcome—and that doesn’t mean that the tool isn’t a good tool</a:t>
            </a:r>
            <a:r>
              <a:rPr lang="en-US" sz="1600" dirty="0">
                <a:solidFill>
                  <a:srgbClr val="000000"/>
                </a:solidFill>
                <a:latin typeface="Arial" panose="020B0604020202020204" pitchFamily="34" charset="0"/>
                <a:cs typeface="Arial" panose="020B0604020202020204" pitchFamily="34" charset="0"/>
              </a:rPr>
              <a:t>. I</a:t>
            </a:r>
            <a:r>
              <a:rPr lang="en-US" sz="1600" b="0" i="0" u="none" strike="noStrike" dirty="0">
                <a:solidFill>
                  <a:srgbClr val="000000"/>
                </a:solidFill>
                <a:effectLst/>
                <a:latin typeface="Arial" panose="020B0604020202020204" pitchFamily="34" charset="0"/>
                <a:cs typeface="Arial" panose="020B0604020202020204" pitchFamily="34" charset="0"/>
              </a:rPr>
              <a:t>t just might not be the best fit for that need. Organizational commitment also matters a great deal. </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a:spcBef>
                <a:spcPts val="0"/>
              </a:spcBef>
              <a:buNone/>
            </a:pPr>
            <a:r>
              <a:rPr lang="en-US" sz="1600" b="1" u="none" strike="noStrike" dirty="0">
                <a:solidFill>
                  <a:srgbClr val="000000"/>
                </a:solidFill>
                <a:effectLst/>
                <a:latin typeface="Arial" panose="020B0604020202020204" pitchFamily="34" charset="0"/>
                <a:cs typeface="Arial" panose="020B0604020202020204" pitchFamily="34" charset="0"/>
              </a:rPr>
              <a:t>What advice would you give to innovation leaders who are considering whether or not they should invest in innovation-specific tools and platforms?</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1600" b="0" i="0" u="none" strike="noStrike" dirty="0">
                <a:solidFill>
                  <a:srgbClr val="000000"/>
                </a:solidFill>
                <a:effectLst/>
                <a:latin typeface="Arial" panose="020B0604020202020204" pitchFamily="34" charset="0"/>
                <a:cs typeface="Arial" panose="020B0604020202020204" pitchFamily="34" charset="0"/>
              </a:rPr>
              <a:t>When a company says, “I want to do innovation,” I say, “Well, good for you.” What matters is why you want to do it. Companies say, “Oh well, blockchain sounds like something everyone’s doing and so we should do that too.” Okay, but you don’t know why. It’s like putting the technology—rather than the need—first. Innovation leaders need to ask themselves what outcomes they want from innovation. If it’s culture change, there are tools that can help you with culture change. If it’s a new ideation and incubation process, there are tools for that too. You’ve got to be clear on what you’re trying to accomplish. </a:t>
            </a: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sp>
        <p:nvSpPr>
          <p:cNvPr id="19" name="Content Placeholder 2">
            <a:extLst>
              <a:ext uri="{FF2B5EF4-FFF2-40B4-BE49-F238E27FC236}">
                <a16:creationId xmlns:a16="http://schemas.microsoft.com/office/drawing/2014/main" id="{E57156A9-345C-4202-AAA5-E247D0F0CFB1}"/>
              </a:ext>
            </a:extLst>
          </p:cNvPr>
          <p:cNvSpPr txBox="1">
            <a:spLocks/>
          </p:cNvSpPr>
          <p:nvPr/>
        </p:nvSpPr>
        <p:spPr>
          <a:xfrm>
            <a:off x="967749" y="3864341"/>
            <a:ext cx="2666085" cy="303202"/>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0"/>
              </a:spcBef>
              <a:spcAft>
                <a:spcPts val="0"/>
              </a:spcAft>
              <a:buNone/>
            </a:pPr>
            <a:r>
              <a:rPr lang="en-US" sz="1700" b="1" i="0" u="none" strike="noStrike" dirty="0">
                <a:solidFill>
                  <a:schemeClr val="bg1"/>
                </a:solidFill>
                <a:effectLst/>
                <a:latin typeface="Arial" panose="020B0604020202020204" pitchFamily="34" charset="0"/>
                <a:cs typeface="Arial" panose="020B0604020202020204" pitchFamily="34" charset="0"/>
              </a:rPr>
              <a:t>Priscilla Beal</a:t>
            </a:r>
            <a:endParaRPr lang="en-US" sz="1700" b="1" dirty="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0CFD336-0F94-40C7-8E75-D523DA518E0D}"/>
              </a:ext>
            </a:extLst>
          </p:cNvPr>
          <p:cNvSpPr/>
          <p:nvPr/>
        </p:nvSpPr>
        <p:spPr>
          <a:xfrm>
            <a:off x="967751" y="4167639"/>
            <a:ext cx="2277882" cy="507831"/>
          </a:xfrm>
          <a:prstGeom prst="rect">
            <a:avLst/>
          </a:prstGeom>
        </p:spPr>
        <p:txBody>
          <a:bodyPr wrap="square" lIns="0" tIns="45720" rIns="91440" bIns="45720" anchor="t">
            <a:spAutoFit/>
          </a:bodyPr>
          <a:lstStyle/>
          <a:p>
            <a:r>
              <a:rPr lang="en-US" sz="1350" dirty="0">
                <a:solidFill>
                  <a:schemeClr val="bg1"/>
                </a:solidFill>
                <a:latin typeface="Arial" panose="020B0604020202020204" pitchFamily="34" charset="0"/>
                <a:cs typeface="Arial" panose="020B0604020202020204" pitchFamily="34" charset="0"/>
              </a:rPr>
              <a:t>Technology</a:t>
            </a:r>
            <a:r>
              <a:rPr lang="en-US" sz="1350" dirty="0">
                <a:solidFill>
                  <a:schemeClr val="bg1"/>
                </a:solidFill>
                <a:latin typeface="Nitti Grotesk" panose="020B0503040202020003" pitchFamily="34" charset="77"/>
              </a:rPr>
              <a:t> Prospecting, Bayer</a:t>
            </a:r>
          </a:p>
        </p:txBody>
      </p:sp>
      <p:pic>
        <p:nvPicPr>
          <p:cNvPr id="14" name="Picture 13" descr="A person smiling for the camera&#10;&#10;Description automatically generated">
            <a:extLst>
              <a:ext uri="{FF2B5EF4-FFF2-40B4-BE49-F238E27FC236}">
                <a16:creationId xmlns:a16="http://schemas.microsoft.com/office/drawing/2014/main" id="{2637E8A8-66C9-4BA9-8A75-F5AF6B8C1E02}"/>
              </a:ext>
            </a:extLst>
          </p:cNvPr>
          <p:cNvPicPr>
            <a:picLocks noChangeAspect="1"/>
          </p:cNvPicPr>
          <p:nvPr/>
        </p:nvPicPr>
        <p:blipFill rotWithShape="1">
          <a:blip r:embed="rId3"/>
          <a:srcRect l="-366" t="-184" r="-366" b="36634"/>
          <a:stretch/>
        </p:blipFill>
        <p:spPr>
          <a:xfrm>
            <a:off x="454415" y="1525426"/>
            <a:ext cx="2308630" cy="2152816"/>
          </a:xfrm>
          <a:prstGeom prst="rect">
            <a:avLst/>
          </a:prstGeom>
        </p:spPr>
      </p:pic>
      <p:sp>
        <p:nvSpPr>
          <p:cNvPr id="12" name="Rectangle 11">
            <a:extLst>
              <a:ext uri="{FF2B5EF4-FFF2-40B4-BE49-F238E27FC236}">
                <a16:creationId xmlns:a16="http://schemas.microsoft.com/office/drawing/2014/main" id="{BEA7F37C-CED3-9441-B388-0C18897CB7E8}"/>
              </a:ext>
            </a:extLst>
          </p:cNvPr>
          <p:cNvSpPr/>
          <p:nvPr/>
        </p:nvSpPr>
        <p:spPr>
          <a:xfrm>
            <a:off x="454415" y="1024041"/>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1447978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457200" y="462139"/>
            <a:ext cx="11277600" cy="762435"/>
          </a:xfrm>
        </p:spPr>
        <p:txBody>
          <a:bodyPr vert="horz" lIns="0" tIns="0" rIns="0" bIns="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Why They Don’t Use Innovation-Focused Tools, in Their Own Words</a:t>
            </a:r>
            <a:endParaRPr lang="en-US" sz="2500" dirty="0">
              <a:solidFill>
                <a:srgbClr val="F17948"/>
              </a:solidFill>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3"/>
          <a:stretch>
            <a:fillRect/>
          </a:stretch>
        </p:blipFill>
        <p:spPr>
          <a:xfrm>
            <a:off x="9505950" y="5961579"/>
            <a:ext cx="2228850" cy="586320"/>
          </a:xfrm>
          <a:prstGeom prst="rect">
            <a:avLst/>
          </a:prstGeom>
        </p:spPr>
      </p:pic>
      <p:sp>
        <p:nvSpPr>
          <p:cNvPr id="11" name="Title 1">
            <a:extLst>
              <a:ext uri="{FF2B5EF4-FFF2-40B4-BE49-F238E27FC236}">
                <a16:creationId xmlns:a16="http://schemas.microsoft.com/office/drawing/2014/main" id="{2D4EC038-73EC-4D05-A8A9-DC8FA1D516FD}"/>
              </a:ext>
            </a:extLst>
          </p:cNvPr>
          <p:cNvSpPr txBox="1">
            <a:spLocks/>
          </p:cNvSpPr>
          <p:nvPr/>
        </p:nvSpPr>
        <p:spPr>
          <a:xfrm>
            <a:off x="4165675" y="1089266"/>
            <a:ext cx="7820471" cy="5056469"/>
          </a:xfrm>
        </p:spPr>
        <p:txBody>
          <a:bodyPr wrap="square" lIns="0" tIns="0" rIns="0" bIns="0" numCol="1">
            <a:noAutofit/>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pPr marL="460375" indent="-171450">
              <a:spcBef>
                <a:spcPts val="600"/>
              </a:spcBef>
              <a:spcAft>
                <a:spcPts val="600"/>
              </a:spcAft>
              <a:buClr>
                <a:schemeClr val="accent2"/>
              </a:buClr>
              <a:buSzPct val="150000"/>
              <a:buFont typeface="Wingdings" pitchFamily="2" charset="2"/>
              <a:buChar char="§"/>
            </a:pPr>
            <a:r>
              <a:rPr lang="en-US" sz="1600" b="0" dirty="0">
                <a:latin typeface="Arial" panose="020B0604020202020204" pitchFamily="34" charset="0"/>
                <a:cs typeface="Arial" panose="020B0604020202020204" pitchFamily="34" charset="0"/>
              </a:rPr>
              <a:t>“They are all just another IT application to pay for and support.” —Energy &amp; Utilities</a:t>
            </a:r>
          </a:p>
          <a:p>
            <a:pPr marL="460375" indent="-171450">
              <a:spcBef>
                <a:spcPts val="600"/>
              </a:spcBef>
              <a:spcAft>
                <a:spcPts val="600"/>
              </a:spcAft>
              <a:buClr>
                <a:schemeClr val="accent2"/>
              </a:buClr>
              <a:buSzPct val="150000"/>
              <a:buFont typeface="Wingdings" pitchFamily="2" charset="2"/>
              <a:buChar char="§"/>
            </a:pPr>
            <a:r>
              <a:rPr lang="en-US" sz="1600" b="0" dirty="0">
                <a:latin typeface="Arial" panose="020B0604020202020204" pitchFamily="34" charset="0"/>
                <a:cs typeface="Arial" panose="020B0604020202020204" pitchFamily="34" charset="0"/>
              </a:rPr>
              <a:t>“Some are too costly for what they do/claim to do, hard to get another platform/process adopted, so building innovation processes into platforms and tools the organization is already using is more successful.” —Higher Education</a:t>
            </a:r>
          </a:p>
          <a:p>
            <a:pPr marL="460375" indent="-171450">
              <a:spcBef>
                <a:spcPts val="600"/>
              </a:spcBef>
              <a:spcAft>
                <a:spcPts val="600"/>
              </a:spcAft>
              <a:buClr>
                <a:schemeClr val="accent2"/>
              </a:buClr>
              <a:buSzPct val="150000"/>
              <a:buFont typeface="Wingdings" pitchFamily="2" charset="2"/>
              <a:buChar char="§"/>
            </a:pPr>
            <a:r>
              <a:rPr lang="en-US" sz="1600" b="0" dirty="0">
                <a:latin typeface="Arial" panose="020B0604020202020204" pitchFamily="34" charset="0"/>
                <a:cs typeface="Arial" panose="020B0604020202020204" pitchFamily="34" charset="0"/>
              </a:rPr>
              <a:t>“Cost, have not found any that are the right value opportunity.” —Energy &amp; Utilities</a:t>
            </a:r>
          </a:p>
          <a:p>
            <a:pPr marL="460375" indent="-171450">
              <a:spcBef>
                <a:spcPts val="600"/>
              </a:spcBef>
              <a:spcAft>
                <a:spcPts val="600"/>
              </a:spcAft>
              <a:buClr>
                <a:schemeClr val="accent2"/>
              </a:buClr>
              <a:buSzPct val="150000"/>
              <a:buFont typeface="Wingdings" pitchFamily="2" charset="2"/>
              <a:buChar char="§"/>
            </a:pPr>
            <a:r>
              <a:rPr lang="en-US" sz="1600" b="0" dirty="0">
                <a:latin typeface="Arial" panose="020B0604020202020204" pitchFamily="34" charset="0"/>
                <a:cs typeface="Arial" panose="020B0604020202020204" pitchFamily="34" charset="0"/>
              </a:rPr>
              <a:t>“We're not doing as much crowdsourced ideation at this point, so what we need is more focused on managing/tracking ideas and then investments we're making (experiments, external partnerships, etc.) with internal business unit partners.”     —Consulting/Professional Services</a:t>
            </a:r>
          </a:p>
          <a:p>
            <a:pPr marL="460375" indent="-171450">
              <a:spcBef>
                <a:spcPts val="600"/>
              </a:spcBef>
              <a:spcAft>
                <a:spcPts val="600"/>
              </a:spcAft>
              <a:buClr>
                <a:schemeClr val="accent2"/>
              </a:buClr>
              <a:buSzPct val="150000"/>
              <a:buFont typeface="Wingdings" pitchFamily="2" charset="2"/>
              <a:buChar char="§"/>
            </a:pPr>
            <a:r>
              <a:rPr lang="en-US" sz="1600" b="0" dirty="0">
                <a:latin typeface="Arial" panose="020B0604020202020204" pitchFamily="34" charset="0"/>
                <a:cs typeface="Arial" panose="020B0604020202020204" pitchFamily="34" charset="0"/>
              </a:rPr>
              <a:t>“Hard to quantify. We ended up getting so many ideas that we couldn't manage, track and execute it very easily. An idea management tool requires a lot of internal and external public relations if you want to get valuable ideas that move forward.” —Consumers Goods/Consumer Products</a:t>
            </a:r>
          </a:p>
          <a:p>
            <a:pPr marL="460375" indent="-171450">
              <a:spcBef>
                <a:spcPts val="600"/>
              </a:spcBef>
              <a:spcAft>
                <a:spcPts val="600"/>
              </a:spcAft>
              <a:buClr>
                <a:schemeClr val="accent2"/>
              </a:buClr>
              <a:buSzPct val="150000"/>
              <a:buFont typeface="Wingdings" pitchFamily="2" charset="2"/>
              <a:buChar char="§"/>
            </a:pPr>
            <a:r>
              <a:rPr lang="en-US" sz="1600" b="0" dirty="0">
                <a:latin typeface="Arial" panose="020B0604020202020204" pitchFamily="34" charset="0"/>
                <a:cs typeface="Arial" panose="020B0604020202020204" pitchFamily="34" charset="0"/>
              </a:rPr>
              <a:t>“Don't fit our model, too expensive.” —Engineering &amp; Construction</a:t>
            </a:r>
          </a:p>
        </p:txBody>
      </p:sp>
      <p:sp>
        <p:nvSpPr>
          <p:cNvPr id="13" name="Content Placeholder 2">
            <a:extLst>
              <a:ext uri="{FF2B5EF4-FFF2-40B4-BE49-F238E27FC236}">
                <a16:creationId xmlns:a16="http://schemas.microsoft.com/office/drawing/2014/main" id="{03F87828-6AC5-485D-A4BE-72D682B65227}"/>
              </a:ext>
            </a:extLst>
          </p:cNvPr>
          <p:cNvSpPr txBox="1">
            <a:spLocks/>
          </p:cNvSpPr>
          <p:nvPr/>
        </p:nvSpPr>
        <p:spPr>
          <a:xfrm>
            <a:off x="457200" y="1491430"/>
            <a:ext cx="3708475" cy="63609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1" dirty="0">
                <a:latin typeface="Arial" panose="020B0604020202020204" pitchFamily="34" charset="0"/>
                <a:cs typeface="Arial" panose="020B0604020202020204" pitchFamily="34" charset="0"/>
              </a:rPr>
              <a:t>Q. Do you use innovation-focused digital tools and platforms to presently support your innovation activities?</a:t>
            </a:r>
            <a:endParaRPr lang="en-US" sz="1400" dirty="0">
              <a:latin typeface="Arial" panose="020B0604020202020204" pitchFamily="34" charset="0"/>
              <a:cs typeface="Arial" panose="020B0604020202020204" pitchFamily="34" charset="0"/>
            </a:endParaRPr>
          </a:p>
        </p:txBody>
      </p:sp>
      <p:graphicFrame>
        <p:nvGraphicFramePr>
          <p:cNvPr id="14" name="Chart 13">
            <a:extLst>
              <a:ext uri="{FF2B5EF4-FFF2-40B4-BE49-F238E27FC236}">
                <a16:creationId xmlns:a16="http://schemas.microsoft.com/office/drawing/2014/main" id="{93C73C1D-CC80-4417-9739-AE115E45A434}"/>
              </a:ext>
            </a:extLst>
          </p:cNvPr>
          <p:cNvGraphicFramePr/>
          <p:nvPr>
            <p:extLst>
              <p:ext uri="{D42A27DB-BD31-4B8C-83A1-F6EECF244321}">
                <p14:modId xmlns:p14="http://schemas.microsoft.com/office/powerpoint/2010/main" val="3420735598"/>
              </p:ext>
            </p:extLst>
          </p:nvPr>
        </p:nvGraphicFramePr>
        <p:xfrm>
          <a:off x="329184" y="2307599"/>
          <a:ext cx="3676585" cy="291741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85A6A3-58DD-CC40-9387-AECBCE32BB0C}"/>
              </a:ext>
            </a:extLst>
          </p:cNvPr>
          <p:cNvSpPr/>
          <p:nvPr/>
        </p:nvSpPr>
        <p:spPr>
          <a:xfrm>
            <a:off x="457200" y="1056065"/>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2033567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E7AE0F-9F2B-8343-B6BA-66F72667F2CE}"/>
              </a:ext>
            </a:extLst>
          </p:cNvPr>
          <p:cNvSpPr/>
          <p:nvPr/>
        </p:nvSpPr>
        <p:spPr>
          <a:xfrm>
            <a:off x="434418" y="1726539"/>
            <a:ext cx="6680197" cy="3299925"/>
          </a:xfrm>
          <a:prstGeom prst="rect">
            <a:avLst/>
          </a:prstGeom>
          <a:solidFill>
            <a:schemeClr val="bg1">
              <a:lumMod val="95000"/>
            </a:schemeClr>
          </a:solidFill>
          <a:ln>
            <a:noFill/>
          </a:ln>
          <a:effectLst>
            <a:outerShdw blurRad="546100" dist="63500" dir="10200000" sx="92000" sy="92000" algn="ctr" rotWithShape="0">
              <a:srgbClr val="000000">
                <a:alpha val="7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B0342C4-1FE1-1647-9B58-34E8F6B1C6B6}"/>
              </a:ext>
            </a:extLst>
          </p:cNvPr>
          <p:cNvSpPr/>
          <p:nvPr/>
        </p:nvSpPr>
        <p:spPr>
          <a:xfrm>
            <a:off x="7770006" y="1726539"/>
            <a:ext cx="3942441" cy="4125312"/>
          </a:xfrm>
          <a:prstGeom prst="rect">
            <a:avLst/>
          </a:prstGeom>
          <a:solidFill>
            <a:schemeClr val="bg1">
              <a:lumMod val="95000"/>
            </a:schemeClr>
          </a:solidFill>
          <a:ln>
            <a:noFill/>
          </a:ln>
          <a:effectLst>
            <a:outerShdw blurRad="546100" dist="63500" dir="10200000" sx="92000" sy="92000" algn="ctr" rotWithShape="0">
              <a:srgbClr val="000000">
                <a:alpha val="7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3"/>
          <a:stretch>
            <a:fillRect/>
          </a:stretch>
        </p:blipFill>
        <p:spPr>
          <a:xfrm>
            <a:off x="9505950" y="6126171"/>
            <a:ext cx="2228850" cy="586320"/>
          </a:xfrm>
          <a:prstGeom prst="rect">
            <a:avLst/>
          </a:prstGeom>
        </p:spPr>
      </p:pic>
      <p:graphicFrame>
        <p:nvGraphicFramePr>
          <p:cNvPr id="13" name="Chart 12">
            <a:extLst>
              <a:ext uri="{FF2B5EF4-FFF2-40B4-BE49-F238E27FC236}">
                <a16:creationId xmlns:a16="http://schemas.microsoft.com/office/drawing/2014/main" id="{A25C799D-07CB-4818-AB79-0FFCEA20CA0B}"/>
              </a:ext>
            </a:extLst>
          </p:cNvPr>
          <p:cNvGraphicFramePr/>
          <p:nvPr>
            <p:extLst>
              <p:ext uri="{D42A27DB-BD31-4B8C-83A1-F6EECF244321}">
                <p14:modId xmlns:p14="http://schemas.microsoft.com/office/powerpoint/2010/main" val="3536664129"/>
              </p:ext>
            </p:extLst>
          </p:nvPr>
        </p:nvGraphicFramePr>
        <p:xfrm>
          <a:off x="1073787" y="5270131"/>
          <a:ext cx="5401458" cy="1078774"/>
        </p:xfrm>
        <a:graphic>
          <a:graphicData uri="http://schemas.openxmlformats.org/drawingml/2006/chart">
            <c:chart xmlns:c="http://schemas.openxmlformats.org/drawingml/2006/chart" xmlns:r="http://schemas.openxmlformats.org/officeDocument/2006/relationships" r:id="rId4"/>
          </a:graphicData>
        </a:graphic>
      </p:graphicFrame>
      <p:sp>
        <p:nvSpPr>
          <p:cNvPr id="21" name="Content Placeholder 2">
            <a:extLst>
              <a:ext uri="{FF2B5EF4-FFF2-40B4-BE49-F238E27FC236}">
                <a16:creationId xmlns:a16="http://schemas.microsoft.com/office/drawing/2014/main" id="{8D9AFF59-0E92-4EFA-AD43-2C1F0BC35A9A}"/>
              </a:ext>
            </a:extLst>
          </p:cNvPr>
          <p:cNvSpPr txBox="1">
            <a:spLocks/>
          </p:cNvSpPr>
          <p:nvPr/>
        </p:nvSpPr>
        <p:spPr>
          <a:xfrm>
            <a:off x="457197" y="1228900"/>
            <a:ext cx="11255249" cy="47638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1" dirty="0">
                <a:latin typeface="Arial" panose="020B0604020202020204" pitchFamily="34" charset="0"/>
                <a:cs typeface="Arial" panose="020B0604020202020204" pitchFamily="34" charset="0"/>
              </a:rPr>
              <a:t>Q. Please select all of the general purpose digital tools and platforms that you presently use to support your innovation activities.</a:t>
            </a:r>
            <a:endParaRPr lang="en-US" sz="1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5A3467D9-F1DD-45B0-BCE5-25A47E08E70A}"/>
              </a:ext>
            </a:extLst>
          </p:cNvPr>
          <p:cNvSpPr txBox="1"/>
          <p:nvPr/>
        </p:nvSpPr>
        <p:spPr>
          <a:xfrm>
            <a:off x="668310" y="2066229"/>
            <a:ext cx="3246465" cy="2759113"/>
          </a:xfrm>
          <a:prstGeom prst="rect">
            <a:avLst/>
          </a:prstGeom>
          <a:noFill/>
        </p:spPr>
        <p:txBody>
          <a:bodyPr wrap="square" numCol="1">
            <a:noAutofit/>
          </a:bodyPr>
          <a:lstStyle/>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Microsoft Office (Access, Excel, OneNote, PowerPoint, Project, Vision, Word)</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Microsoft Teams</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Zoom</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Google (Docs, Drive, Forms, Keep, Sheets, Slides)</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Skype</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Slack</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Dropbox</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Miro</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MURAL</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Yammer</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Jira</a:t>
            </a:r>
          </a:p>
          <a:p>
            <a:pPr marL="285750" indent="-285750">
              <a:buFont typeface="Arial" panose="020B0604020202020204" pitchFamily="34" charset="0"/>
              <a:buChar char="•"/>
            </a:pPr>
            <a:endParaRPr lang="en-US" sz="125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635A389-1EEE-4984-A880-275BF7378ECF}"/>
              </a:ext>
            </a:extLst>
          </p:cNvPr>
          <p:cNvSpPr txBox="1"/>
          <p:nvPr/>
        </p:nvSpPr>
        <p:spPr>
          <a:xfrm>
            <a:off x="9982325" y="2268532"/>
            <a:ext cx="2028007" cy="3190685"/>
          </a:xfrm>
          <a:prstGeom prst="rect">
            <a:avLst/>
          </a:prstGeom>
          <a:noFill/>
        </p:spPr>
        <p:txBody>
          <a:bodyPr wrap="square" numCol="1">
            <a:noAutofit/>
          </a:bodyPr>
          <a:lstStyle/>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MindMeister</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MS Azure DevOps</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Notion</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Otter.ai</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Padlet</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Pipedrive</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Roadmunk</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SharePoint</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Smartsheets</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Stata</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Stormboard</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Tableau</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Teamwork.com</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Webex</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WhatsApp</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Workplace</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Wrike</a:t>
            </a:r>
          </a:p>
        </p:txBody>
      </p:sp>
      <p:sp>
        <p:nvSpPr>
          <p:cNvPr id="33" name="Title 1">
            <a:extLst>
              <a:ext uri="{FF2B5EF4-FFF2-40B4-BE49-F238E27FC236}">
                <a16:creationId xmlns:a16="http://schemas.microsoft.com/office/drawing/2014/main" id="{1B4F34BC-0EF7-4E82-9660-6EA9624A0123}"/>
              </a:ext>
            </a:extLst>
          </p:cNvPr>
          <p:cNvSpPr>
            <a:spLocks noGrp="1"/>
          </p:cNvSpPr>
          <p:nvPr>
            <p:ph type="title"/>
          </p:nvPr>
        </p:nvSpPr>
        <p:spPr>
          <a:xfrm>
            <a:off x="434418" y="352789"/>
            <a:ext cx="11933583" cy="762435"/>
          </a:xfrm>
        </p:spPr>
        <p:txBody>
          <a:bodyPr vert="horz" lIns="0" tIns="45720" rIns="91440" bIns="4572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Use of General Purpose Tools &amp; Platforms to Support Innovation</a:t>
            </a:r>
            <a:endParaRPr lang="en-US" sz="2500" dirty="0">
              <a:solidFill>
                <a:srgbClr val="F17948"/>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E2DC57-170B-454E-A5CB-42A403992CAA}"/>
              </a:ext>
            </a:extLst>
          </p:cNvPr>
          <p:cNvSpPr txBox="1"/>
          <p:nvPr/>
        </p:nvSpPr>
        <p:spPr>
          <a:xfrm>
            <a:off x="8003898" y="1770455"/>
            <a:ext cx="1978427"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“Others” Submitted </a:t>
            </a:r>
          </a:p>
        </p:txBody>
      </p:sp>
      <p:sp>
        <p:nvSpPr>
          <p:cNvPr id="19" name="TextBox 18">
            <a:extLst>
              <a:ext uri="{FF2B5EF4-FFF2-40B4-BE49-F238E27FC236}">
                <a16:creationId xmlns:a16="http://schemas.microsoft.com/office/drawing/2014/main" id="{C7B21891-41EA-8147-AE25-CD7BB9D0851F}"/>
              </a:ext>
            </a:extLst>
          </p:cNvPr>
          <p:cNvSpPr txBox="1"/>
          <p:nvPr/>
        </p:nvSpPr>
        <p:spPr>
          <a:xfrm>
            <a:off x="668311" y="1726539"/>
            <a:ext cx="1686808" cy="338554"/>
          </a:xfrm>
          <a:prstGeom prst="rect">
            <a:avLst/>
          </a:prstGeom>
          <a:noFill/>
        </p:spPr>
        <p:txBody>
          <a:bodyPr wrap="none" lIns="0" rtlCol="0">
            <a:spAutoFit/>
          </a:bodyPr>
          <a:lstStyle/>
          <a:p>
            <a:r>
              <a:rPr lang="en-US" sz="1600" dirty="0">
                <a:latin typeface="Arial" panose="020B0604020202020204" pitchFamily="34" charset="0"/>
                <a:cs typeface="Arial" panose="020B0604020202020204" pitchFamily="34" charset="0"/>
              </a:rPr>
              <a:t>Offered in Survey</a:t>
            </a:r>
          </a:p>
        </p:txBody>
      </p:sp>
      <p:sp>
        <p:nvSpPr>
          <p:cNvPr id="5" name="Content Placeholder 2">
            <a:extLst>
              <a:ext uri="{FF2B5EF4-FFF2-40B4-BE49-F238E27FC236}">
                <a16:creationId xmlns:a16="http://schemas.microsoft.com/office/drawing/2014/main" id="{24C62062-B10F-49BB-B2DD-C788AEE0E4C4}"/>
              </a:ext>
            </a:extLst>
          </p:cNvPr>
          <p:cNvSpPr txBox="1">
            <a:spLocks/>
          </p:cNvSpPr>
          <p:nvPr/>
        </p:nvSpPr>
        <p:spPr>
          <a:xfrm>
            <a:off x="1202336" y="5112160"/>
            <a:ext cx="5144360" cy="347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b="1" dirty="0">
                <a:latin typeface="Arial" panose="020B0604020202020204" pitchFamily="34" charset="0"/>
                <a:cs typeface="Arial" panose="020B0604020202020204" pitchFamily="34" charset="0"/>
              </a:rPr>
              <a:t>Number of Respondents</a:t>
            </a:r>
            <a:endParaRPr lang="en-US" sz="12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4D966BB2-EEE0-4E6D-86B7-45EB9DBBEF28}"/>
              </a:ext>
            </a:extLst>
          </p:cNvPr>
          <p:cNvSpPr txBox="1">
            <a:spLocks/>
          </p:cNvSpPr>
          <p:nvPr/>
        </p:nvSpPr>
        <p:spPr>
          <a:xfrm>
            <a:off x="262612" y="6221763"/>
            <a:ext cx="7397145" cy="2851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b="1" dirty="0">
                <a:latin typeface="Arial" panose="020B0604020202020204" pitchFamily="34" charset="0"/>
                <a:cs typeface="Arial" panose="020B0604020202020204" pitchFamily="34" charset="0"/>
              </a:rPr>
              <a:t>Number of General Purpose Digital Tools Used</a:t>
            </a:r>
          </a:p>
          <a:p>
            <a:pPr marL="0" indent="0" algn="ctr">
              <a:lnSpc>
                <a:spcPct val="100000"/>
              </a:lnSpc>
              <a:buNone/>
            </a:pPr>
            <a:r>
              <a:rPr lang="en-US" sz="1200" dirty="0">
                <a:latin typeface="Arial" panose="020B0604020202020204" pitchFamily="34" charset="0"/>
                <a:cs typeface="Arial" panose="020B0604020202020204" pitchFamily="34" charset="0"/>
              </a:rPr>
              <a:t>(e.g. 35 respondents use no general purpose tools, while three respondents use one general purpose tool.)</a:t>
            </a:r>
          </a:p>
        </p:txBody>
      </p:sp>
      <p:sp>
        <p:nvSpPr>
          <p:cNvPr id="18" name="Rectangle 17">
            <a:extLst>
              <a:ext uri="{FF2B5EF4-FFF2-40B4-BE49-F238E27FC236}">
                <a16:creationId xmlns:a16="http://schemas.microsoft.com/office/drawing/2014/main" id="{D56CA88B-4FA7-FC48-88A2-1E146032EB28}"/>
              </a:ext>
            </a:extLst>
          </p:cNvPr>
          <p:cNvSpPr/>
          <p:nvPr/>
        </p:nvSpPr>
        <p:spPr>
          <a:xfrm>
            <a:off x="457198" y="986327"/>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
        <p:nvSpPr>
          <p:cNvPr id="26" name="TextBox 25">
            <a:extLst>
              <a:ext uri="{FF2B5EF4-FFF2-40B4-BE49-F238E27FC236}">
                <a16:creationId xmlns:a16="http://schemas.microsoft.com/office/drawing/2014/main" id="{8C980E33-5AC3-FA4A-BC98-47AD757B0157}"/>
              </a:ext>
            </a:extLst>
          </p:cNvPr>
          <p:cNvSpPr txBox="1"/>
          <p:nvPr/>
        </p:nvSpPr>
        <p:spPr>
          <a:xfrm>
            <a:off x="3961184" y="2066229"/>
            <a:ext cx="3246465" cy="2759113"/>
          </a:xfrm>
          <a:prstGeom prst="rect">
            <a:avLst/>
          </a:prstGeom>
          <a:noFill/>
        </p:spPr>
        <p:txBody>
          <a:bodyPr wrap="square" numCol="1">
            <a:noAutofit/>
          </a:bodyPr>
          <a:lstStyle/>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Trello</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Apple iWork (Keynote, Numbers, Pages)</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GoToMeeting</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Salesforce</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Box</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SAP</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HubSpot</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InVision</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Basecamp</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Asana</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Oracle</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Zoho</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Hightail</a:t>
            </a:r>
          </a:p>
        </p:txBody>
      </p:sp>
      <p:sp>
        <p:nvSpPr>
          <p:cNvPr id="27" name="TextBox 26">
            <a:extLst>
              <a:ext uri="{FF2B5EF4-FFF2-40B4-BE49-F238E27FC236}">
                <a16:creationId xmlns:a16="http://schemas.microsoft.com/office/drawing/2014/main" id="{ECBD8AF1-D8CE-3941-87E2-3B6DB4BA78AC}"/>
              </a:ext>
            </a:extLst>
          </p:cNvPr>
          <p:cNvSpPr txBox="1"/>
          <p:nvPr/>
        </p:nvSpPr>
        <p:spPr>
          <a:xfrm>
            <a:off x="7922905" y="2267351"/>
            <a:ext cx="2059420" cy="3584500"/>
          </a:xfrm>
          <a:prstGeom prst="rect">
            <a:avLst/>
          </a:prstGeom>
          <a:noFill/>
        </p:spPr>
        <p:txBody>
          <a:bodyPr wrap="square" numCol="1">
            <a:noAutofit/>
          </a:bodyPr>
          <a:lstStyle/>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Accolade</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Adobe Connect</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Airtable</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Appian</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Bluescape</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Box Notes</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Concert Board</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Confluence</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Dovetail</a:t>
            </a: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Figma</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Fusion</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Google </a:t>
            </a:r>
            <a:r>
              <a:rPr lang="en-US" sz="1250" dirty="0" err="1">
                <a:latin typeface="Arial" panose="020B0604020202020204" pitchFamily="34" charset="0"/>
                <a:cs typeface="Arial" panose="020B0604020202020204" pitchFamily="34" charset="0"/>
              </a:rPr>
              <a:t>Jamboard</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err="1">
                <a:latin typeface="Arial" panose="020B0604020202020204" pitchFamily="34" charset="0"/>
                <a:cs typeface="Arial" panose="020B0604020202020204" pitchFamily="34" charset="0"/>
              </a:rPr>
              <a:t>Ideaflip</a:t>
            </a:r>
            <a:endParaRPr lang="en-US" sz="12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Loom</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Microsoft Forms</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Microsoft Notes</a:t>
            </a:r>
          </a:p>
          <a:p>
            <a:pPr marL="285750" indent="-285750">
              <a:buFont typeface="Arial" panose="020B0604020202020204" pitchFamily="34" charset="0"/>
              <a:buChar char="•"/>
            </a:pPr>
            <a:r>
              <a:rPr lang="en-US" sz="1250" dirty="0">
                <a:latin typeface="Arial" panose="020B0604020202020204" pitchFamily="34" charset="0"/>
                <a:cs typeface="Arial" panose="020B0604020202020204" pitchFamily="34" charset="0"/>
              </a:rPr>
              <a:t>Microsoft Power BI</a:t>
            </a:r>
          </a:p>
          <a:p>
            <a:pPr marL="285750" indent="-285750">
              <a:buFont typeface="Arial" panose="020B0604020202020204" pitchFamily="34" charset="0"/>
              <a:buChar char="•"/>
            </a:pPr>
            <a:endParaRPr lang="en-US" sz="12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479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sp>
        <p:nvSpPr>
          <p:cNvPr id="19" name="Content Placeholder 2">
            <a:extLst>
              <a:ext uri="{FF2B5EF4-FFF2-40B4-BE49-F238E27FC236}">
                <a16:creationId xmlns:a16="http://schemas.microsoft.com/office/drawing/2014/main" id="{2F2ECB2B-2727-4B6A-9E2A-D5E6F1601842}"/>
              </a:ext>
            </a:extLst>
          </p:cNvPr>
          <p:cNvSpPr txBox="1">
            <a:spLocks/>
          </p:cNvSpPr>
          <p:nvPr/>
        </p:nvSpPr>
        <p:spPr>
          <a:xfrm>
            <a:off x="457200" y="1351582"/>
            <a:ext cx="6076616" cy="645463"/>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1" dirty="0">
                <a:latin typeface="Arial" panose="020B0604020202020204" pitchFamily="34" charset="0"/>
                <a:cs typeface="Arial" panose="020B0604020202020204" pitchFamily="34" charset="0"/>
              </a:rPr>
              <a:t>Q. What is your overall level of satisfaction with general purpose digital tools or platforms?</a:t>
            </a:r>
            <a:endParaRPr lang="en-US" sz="1400" dirty="0">
              <a:latin typeface="Arial" panose="020B06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FB3A9A90-D2F3-4A8E-8F54-6E0FAF8B003F}"/>
              </a:ext>
            </a:extLst>
          </p:cNvPr>
          <p:cNvGraphicFramePr/>
          <p:nvPr>
            <p:extLst>
              <p:ext uri="{D42A27DB-BD31-4B8C-83A1-F6EECF244321}">
                <p14:modId xmlns:p14="http://schemas.microsoft.com/office/powerpoint/2010/main" val="3596788411"/>
              </p:ext>
            </p:extLst>
          </p:nvPr>
        </p:nvGraphicFramePr>
        <p:xfrm>
          <a:off x="457200" y="1865656"/>
          <a:ext cx="6535782" cy="483994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89709B6-0978-490E-8FFE-14CD61D3AD4F}"/>
              </a:ext>
            </a:extLst>
          </p:cNvPr>
          <p:cNvSpPr/>
          <p:nvPr/>
        </p:nvSpPr>
        <p:spPr>
          <a:xfrm>
            <a:off x="6992982" y="1351583"/>
            <a:ext cx="4741818" cy="2947701"/>
          </a:xfrm>
          <a:prstGeom prst="rect">
            <a:avLst/>
          </a:prstGeom>
          <a:solidFill>
            <a:schemeClr val="bg1">
              <a:lumMod val="95000"/>
            </a:schemeClr>
          </a:solidFill>
          <a:ln>
            <a:noFill/>
          </a:ln>
          <a:effectLst>
            <a:outerShdw blurRad="546100" dist="63500" dir="10200000" sx="92000" sy="92000" algn="ctr" rotWithShape="0">
              <a:srgbClr val="000000">
                <a:alpha val="7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E22E57A4-58A0-4E13-B947-C4CA04C73A91}"/>
              </a:ext>
            </a:extLst>
          </p:cNvPr>
          <p:cNvSpPr txBox="1">
            <a:spLocks/>
          </p:cNvSpPr>
          <p:nvPr/>
        </p:nvSpPr>
        <p:spPr>
          <a:xfrm>
            <a:off x="7379258" y="1910367"/>
            <a:ext cx="4180231" cy="2334053"/>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250" dirty="0">
                <a:latin typeface="Arial" panose="020B0604020202020204" pitchFamily="34" charset="0"/>
                <a:cs typeface="Arial" panose="020B0604020202020204" pitchFamily="34" charset="0"/>
              </a:rPr>
              <a:t>Just over 73 percent of respondents said that they are at least satisfied with general purpose digital tools and platforms they use (compared with 66 percent for innovation-focused digital tools and platforms).</a:t>
            </a:r>
          </a:p>
          <a:p>
            <a:pPr>
              <a:lnSpc>
                <a:spcPct val="110000"/>
              </a:lnSpc>
            </a:pPr>
            <a:r>
              <a:rPr lang="en-US" sz="1250" dirty="0">
                <a:latin typeface="Arial" panose="020B0604020202020204" pitchFamily="34" charset="0"/>
                <a:cs typeface="Arial" panose="020B0604020202020204" pitchFamily="34" charset="0"/>
              </a:rPr>
              <a:t>Less than five percent of respondents said that they are dissatisfied or very dissatisfied with the general purpose digital tools and platforms they use (compared with less than 9 percent for innovation-focused digital tools and platforms).</a:t>
            </a:r>
            <a:endParaRPr lang="en-US" sz="1250" dirty="0">
              <a:highlight>
                <a:srgbClr val="FF0000"/>
              </a:highlight>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EF1ED61F-46DC-46CF-B70F-83616A458104}"/>
              </a:ext>
            </a:extLst>
          </p:cNvPr>
          <p:cNvSpPr txBox="1">
            <a:spLocks/>
          </p:cNvSpPr>
          <p:nvPr/>
        </p:nvSpPr>
        <p:spPr>
          <a:xfrm>
            <a:off x="7094141" y="1518663"/>
            <a:ext cx="4144917" cy="391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What we learned…</a:t>
            </a:r>
          </a:p>
        </p:txBody>
      </p:sp>
      <p:sp>
        <p:nvSpPr>
          <p:cNvPr id="15" name="Title 1">
            <a:extLst>
              <a:ext uri="{FF2B5EF4-FFF2-40B4-BE49-F238E27FC236}">
                <a16:creationId xmlns:a16="http://schemas.microsoft.com/office/drawing/2014/main" id="{7D3A688C-FF9B-4692-8CE0-A43775E2A2C0}"/>
              </a:ext>
            </a:extLst>
          </p:cNvPr>
          <p:cNvSpPr>
            <a:spLocks noGrp="1"/>
          </p:cNvSpPr>
          <p:nvPr>
            <p:ph type="title"/>
          </p:nvPr>
        </p:nvSpPr>
        <p:spPr>
          <a:xfrm>
            <a:off x="457200" y="393295"/>
            <a:ext cx="11734800" cy="762435"/>
          </a:xfrm>
        </p:spPr>
        <p:txBody>
          <a:bodyPr vert="horz" lIns="0" tIns="0" rIns="0" bIns="0" rtlCol="0" anchor="t">
            <a:noAutofit/>
          </a:bodyPr>
          <a:lstStyle/>
          <a:p>
            <a:pPr>
              <a:lnSpc>
                <a:spcPct val="100000"/>
              </a:lnSpc>
            </a:pPr>
            <a:r>
              <a:rPr lang="en-US" sz="2500" b="1" dirty="0">
                <a:solidFill>
                  <a:srgbClr val="F17948"/>
                </a:solidFill>
                <a:latin typeface="Nitti Grotesk"/>
              </a:rPr>
              <a:t>Value Created: Satisfaction with General Purpose Digital Tools or Platforms</a:t>
            </a:r>
            <a:endParaRPr lang="en-US" sz="2500" dirty="0">
              <a:solidFill>
                <a:srgbClr val="F17948"/>
              </a:solidFill>
              <a:latin typeface="Nitti Grotesk"/>
              <a:cs typeface="Calibri Light"/>
            </a:endParaRPr>
          </a:p>
        </p:txBody>
      </p:sp>
      <p:sp>
        <p:nvSpPr>
          <p:cNvPr id="11" name="Rectangle 10">
            <a:extLst>
              <a:ext uri="{FF2B5EF4-FFF2-40B4-BE49-F238E27FC236}">
                <a16:creationId xmlns:a16="http://schemas.microsoft.com/office/drawing/2014/main" id="{BEA8CF33-5BDE-034B-8ACE-EBF3F6BDD0CA}"/>
              </a:ext>
            </a:extLst>
          </p:cNvPr>
          <p:cNvSpPr/>
          <p:nvPr/>
        </p:nvSpPr>
        <p:spPr>
          <a:xfrm>
            <a:off x="457200" y="1035067"/>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50275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432079" y="405683"/>
            <a:ext cx="10896600" cy="660122"/>
          </a:xfrm>
        </p:spPr>
        <p:txBody>
          <a:bodyPr vert="horz" wrap="none" lIns="0" tIns="0" rIns="0" bIns="0" rtlCol="0" anchor="ctr">
            <a:noAutofit/>
          </a:bodyPr>
          <a:lstStyle/>
          <a:p>
            <a:pPr>
              <a:lnSpc>
                <a:spcPct val="100000"/>
              </a:lnSpc>
            </a:pPr>
            <a:r>
              <a:rPr lang="en-US" sz="2800" b="1" dirty="0">
                <a:solidFill>
                  <a:srgbClr val="F17948"/>
                </a:solidFill>
                <a:latin typeface="Arial" panose="020B0604020202020204" pitchFamily="34" charset="0"/>
                <a:cs typeface="Arial" panose="020B0604020202020204" pitchFamily="34" charset="0"/>
              </a:rPr>
              <a:t>Welcome Letter from Startgrid</a:t>
            </a:r>
            <a:br>
              <a:rPr lang="en-US" sz="2800" b="1" dirty="0">
                <a:solidFill>
                  <a:srgbClr val="F17948"/>
                </a:solidFill>
                <a:latin typeface="Arial" panose="020B0604020202020204" pitchFamily="34" charset="0"/>
                <a:cs typeface="Arial" panose="020B0604020202020204" pitchFamily="34" charset="0"/>
              </a:rPr>
            </a:br>
            <a:endParaRPr lang="en-US" sz="2800" b="1" dirty="0">
              <a:solidFill>
                <a:srgbClr val="F17948"/>
              </a:solidFill>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422757" y="5903666"/>
            <a:ext cx="2228850" cy="586320"/>
          </a:xfrm>
          <a:prstGeom prst="rect">
            <a:avLst/>
          </a:prstGeom>
        </p:spPr>
      </p:pic>
      <p:sp>
        <p:nvSpPr>
          <p:cNvPr id="11" name="Content Placeholder 2">
            <a:extLst>
              <a:ext uri="{FF2B5EF4-FFF2-40B4-BE49-F238E27FC236}">
                <a16:creationId xmlns:a16="http://schemas.microsoft.com/office/drawing/2014/main" id="{8CE7A7A5-CAC9-3D42-A67B-D4A76FB02F2A}"/>
              </a:ext>
            </a:extLst>
          </p:cNvPr>
          <p:cNvSpPr txBox="1">
            <a:spLocks/>
          </p:cNvSpPr>
          <p:nvPr/>
        </p:nvSpPr>
        <p:spPr>
          <a:xfrm>
            <a:off x="485125" y="4727046"/>
            <a:ext cx="2381250" cy="1091560"/>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700" dirty="0">
                <a:latin typeface="Arial" panose="020B0604020202020204" pitchFamily="34" charset="0"/>
                <a:ea typeface="+mn-lt"/>
                <a:cs typeface="Arial" panose="020B0604020202020204" pitchFamily="34" charset="0"/>
              </a:rPr>
              <a:t>Peter Gardner </a:t>
            </a:r>
            <a:endParaRPr lang="en-US" sz="17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700" dirty="0">
                <a:latin typeface="Arial" panose="020B0604020202020204" pitchFamily="34" charset="0"/>
                <a:ea typeface="+mn-lt"/>
                <a:cs typeface="Arial" panose="020B0604020202020204" pitchFamily="34" charset="0"/>
              </a:rPr>
              <a:t>CEO, Startgrid</a:t>
            </a:r>
            <a:endParaRPr lang="en-US" sz="1700" dirty="0">
              <a:latin typeface="Arial" panose="020B0604020202020204" pitchFamily="34" charset="0"/>
              <a:cs typeface="Arial" panose="020B0604020202020204" pitchFamily="34" charset="0"/>
            </a:endParaRPr>
          </a:p>
          <a:p>
            <a:pPr marL="0" indent="0">
              <a:lnSpc>
                <a:spcPct val="100000"/>
              </a:lnSpc>
              <a:spcBef>
                <a:spcPts val="0"/>
              </a:spcBef>
              <a:buNone/>
            </a:pPr>
            <a:r>
              <a:rPr lang="en-US" sz="1700" dirty="0">
                <a:latin typeface="Arial" panose="020B0604020202020204" pitchFamily="34" charset="0"/>
                <a:ea typeface="+mn-lt"/>
                <a:cs typeface="Arial" panose="020B0604020202020204" pitchFamily="34" charset="0"/>
              </a:rPr>
              <a:t>startgrid.com</a:t>
            </a:r>
            <a:endParaRPr lang="en-US" sz="17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1700" dirty="0">
              <a:latin typeface="Arial" panose="020B0604020202020204" pitchFamily="34" charset="0"/>
              <a:cs typeface="Arial" panose="020B0604020202020204" pitchFamily="34" charset="0"/>
            </a:endParaRPr>
          </a:p>
        </p:txBody>
      </p:sp>
      <p:pic>
        <p:nvPicPr>
          <p:cNvPr id="7" name="Picture 6" descr="A person wearing a suit and tie smiling at the camera&#10;&#10;Description automatically generated">
            <a:extLst>
              <a:ext uri="{FF2B5EF4-FFF2-40B4-BE49-F238E27FC236}">
                <a16:creationId xmlns:a16="http://schemas.microsoft.com/office/drawing/2014/main" id="{0B3498AD-56B5-9F49-85A3-2C1EB855A9BC}"/>
              </a:ext>
            </a:extLst>
          </p:cNvPr>
          <p:cNvPicPr>
            <a:picLocks noChangeAspect="1"/>
          </p:cNvPicPr>
          <p:nvPr/>
        </p:nvPicPr>
        <p:blipFill>
          <a:blip r:embed="rId3"/>
          <a:stretch>
            <a:fillRect/>
          </a:stretch>
        </p:blipFill>
        <p:spPr>
          <a:xfrm>
            <a:off x="7179741" y="1158292"/>
            <a:ext cx="4486032" cy="4047446"/>
          </a:xfrm>
          <a:prstGeom prst="rect">
            <a:avLst/>
          </a:prstGeom>
        </p:spPr>
      </p:pic>
      <p:sp>
        <p:nvSpPr>
          <p:cNvPr id="4" name="TextBox 3">
            <a:extLst>
              <a:ext uri="{FF2B5EF4-FFF2-40B4-BE49-F238E27FC236}">
                <a16:creationId xmlns:a16="http://schemas.microsoft.com/office/drawing/2014/main" id="{8E2767F4-3BE9-482A-B158-1C8F6C54C224}"/>
              </a:ext>
            </a:extLst>
          </p:cNvPr>
          <p:cNvSpPr txBox="1"/>
          <p:nvPr/>
        </p:nvSpPr>
        <p:spPr>
          <a:xfrm>
            <a:off x="432079" y="1195960"/>
            <a:ext cx="5939120" cy="340093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700" dirty="0">
                <a:latin typeface="Arial" panose="020B0604020202020204" pitchFamily="34" charset="0"/>
                <a:ea typeface="+mn-lt"/>
                <a:cs typeface="Arial" panose="020B0604020202020204" pitchFamily="34" charset="0"/>
              </a:rPr>
              <a:t>None of us would ever wish for the moment we’re living through—a public health crisis, huge loss of jobs, continued income and racial inequality, </a:t>
            </a:r>
            <a:r>
              <a:rPr lang="en-US" sz="1700" dirty="0">
                <a:latin typeface="Arial" panose="020B0604020202020204" pitchFamily="34" charset="0"/>
                <a:cs typeface="Arial" panose="020B0604020202020204" pitchFamily="34" charset="0"/>
              </a:rPr>
              <a:t>and massive market disruption. The innovation community has an opportunity to play a central role in reshaping our society and the global economy. But rising to this challenge will require a re-engineering of how we work, a new level of collaboration, better tools, and a different mindset </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By</a:t>
            </a:r>
            <a:r>
              <a:rPr lang="en-US" sz="1700" dirty="0">
                <a:latin typeface="Arial" panose="020B0604020202020204" pitchFamily="34" charset="0"/>
                <a:ea typeface="+mn-lt"/>
                <a:cs typeface="Arial" panose="020B0604020202020204" pitchFamily="34" charset="0"/>
              </a:rPr>
              <a:t> working together with the right tools, the right partners, and an open mind, I’m optimistic that we’ll rise together to meet the challenge.</a:t>
            </a:r>
            <a:endParaRPr lang="en-US" sz="1700" dirty="0">
              <a:latin typeface="Arial" panose="020B0604020202020204" pitchFamily="34" charset="0"/>
              <a:cs typeface="Arial" panose="020B0604020202020204" pitchFamily="34" charset="0"/>
            </a:endParaRPr>
          </a:p>
        </p:txBody>
      </p:sp>
      <p:pic>
        <p:nvPicPr>
          <p:cNvPr id="9" name="Picture 9" descr="A close up of a plate&#10;&#10;Description automatically generated">
            <a:extLst>
              <a:ext uri="{FF2B5EF4-FFF2-40B4-BE49-F238E27FC236}">
                <a16:creationId xmlns:a16="http://schemas.microsoft.com/office/drawing/2014/main" id="{3E99C3CE-33CA-4F2C-ADDD-94BCDBEF580E}"/>
              </a:ext>
            </a:extLst>
          </p:cNvPr>
          <p:cNvPicPr>
            <a:picLocks noChangeAspect="1"/>
          </p:cNvPicPr>
          <p:nvPr/>
        </p:nvPicPr>
        <p:blipFill>
          <a:blip r:embed="rId4"/>
          <a:stretch>
            <a:fillRect/>
          </a:stretch>
        </p:blipFill>
        <p:spPr>
          <a:xfrm>
            <a:off x="489559" y="5903666"/>
            <a:ext cx="1927727" cy="445453"/>
          </a:xfrm>
          <a:prstGeom prst="rect">
            <a:avLst/>
          </a:prstGeom>
        </p:spPr>
      </p:pic>
      <p:sp>
        <p:nvSpPr>
          <p:cNvPr id="3" name="Rectangle 2">
            <a:extLst>
              <a:ext uri="{FF2B5EF4-FFF2-40B4-BE49-F238E27FC236}">
                <a16:creationId xmlns:a16="http://schemas.microsoft.com/office/drawing/2014/main" id="{722C7F6C-8072-41C9-B086-A54B948C2250}"/>
              </a:ext>
            </a:extLst>
          </p:cNvPr>
          <p:cNvSpPr/>
          <p:nvPr/>
        </p:nvSpPr>
        <p:spPr>
          <a:xfrm>
            <a:off x="432079" y="981648"/>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13136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394624" y="469871"/>
            <a:ext cx="10896600" cy="762435"/>
          </a:xfrm>
        </p:spPr>
        <p:txBody>
          <a:bodyPr vert="horz" lIns="0" tIns="0" rIns="0" bIns="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General Purpose Tools &amp; Platforms: Satisfaction, in Their Own Words</a:t>
            </a:r>
            <a:endParaRPr lang="en-US" sz="2500" dirty="0">
              <a:solidFill>
                <a:srgbClr val="F17948"/>
              </a:solidFill>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6121999"/>
            <a:ext cx="2228850" cy="586320"/>
          </a:xfrm>
          <a:prstGeom prst="rect">
            <a:avLst/>
          </a:prstGeom>
        </p:spPr>
      </p:pic>
      <p:grpSp>
        <p:nvGrpSpPr>
          <p:cNvPr id="18" name="Group 17">
            <a:extLst>
              <a:ext uri="{FF2B5EF4-FFF2-40B4-BE49-F238E27FC236}">
                <a16:creationId xmlns:a16="http://schemas.microsoft.com/office/drawing/2014/main" id="{7C074ADB-1197-421B-B036-DFE9401C4A26}"/>
              </a:ext>
            </a:extLst>
          </p:cNvPr>
          <p:cNvGrpSpPr/>
          <p:nvPr/>
        </p:nvGrpSpPr>
        <p:grpSpPr>
          <a:xfrm>
            <a:off x="4297276" y="6518366"/>
            <a:ext cx="1576671" cy="379905"/>
            <a:chOff x="6530172" y="6374606"/>
            <a:chExt cx="1576671" cy="379905"/>
          </a:xfrm>
        </p:grpSpPr>
        <p:sp>
          <p:nvSpPr>
            <p:cNvPr id="26" name="Rectangle 25">
              <a:extLst>
                <a:ext uri="{FF2B5EF4-FFF2-40B4-BE49-F238E27FC236}">
                  <a16:creationId xmlns:a16="http://schemas.microsoft.com/office/drawing/2014/main" id="{D8743D38-5F8E-4074-904F-C33D6873AFA6}"/>
                </a:ext>
              </a:extLst>
            </p:cNvPr>
            <p:cNvSpPr/>
            <p:nvPr/>
          </p:nvSpPr>
          <p:spPr>
            <a:xfrm>
              <a:off x="6530172" y="6446734"/>
              <a:ext cx="814776" cy="307777"/>
            </a:xfrm>
            <a:prstGeom prst="rect">
              <a:avLst/>
            </a:prstGeom>
          </p:spPr>
          <p:txBody>
            <a:bodyPr wrap="square">
              <a:spAutoFit/>
            </a:bodyPr>
            <a:lstStyle/>
            <a:p>
              <a:pPr algn="ctr"/>
              <a:r>
                <a:rPr lang="en-US" sz="700" dirty="0">
                  <a:solidFill>
                    <a:prstClr val="black"/>
                  </a:solidFill>
                  <a:latin typeface="Avenir Next" panose="020B0503020202020204" pitchFamily="34" charset="0"/>
                </a:rPr>
                <a:t>Very dissatisfied</a:t>
              </a:r>
              <a:endParaRPr lang="en-US" sz="1100" dirty="0"/>
            </a:p>
          </p:txBody>
        </p:sp>
        <p:sp>
          <p:nvSpPr>
            <p:cNvPr id="27" name="Rectangle 26">
              <a:extLst>
                <a:ext uri="{FF2B5EF4-FFF2-40B4-BE49-F238E27FC236}">
                  <a16:creationId xmlns:a16="http://schemas.microsoft.com/office/drawing/2014/main" id="{089E9620-852C-40AD-B86D-1003FA4B9730}"/>
                </a:ext>
              </a:extLst>
            </p:cNvPr>
            <p:cNvSpPr/>
            <p:nvPr/>
          </p:nvSpPr>
          <p:spPr>
            <a:xfrm>
              <a:off x="7397829" y="6439651"/>
              <a:ext cx="709014" cy="307777"/>
            </a:xfrm>
            <a:prstGeom prst="rect">
              <a:avLst/>
            </a:prstGeom>
          </p:spPr>
          <p:txBody>
            <a:bodyPr wrap="square">
              <a:spAutoFit/>
            </a:bodyPr>
            <a:lstStyle/>
            <a:p>
              <a:pPr algn="ctr"/>
              <a:r>
                <a:rPr lang="en-US" sz="700" dirty="0">
                  <a:solidFill>
                    <a:prstClr val="black"/>
                  </a:solidFill>
                  <a:latin typeface="Avenir Next" panose="020B0503020202020204" pitchFamily="34" charset="0"/>
                </a:rPr>
                <a:t>Very satisfied</a:t>
              </a:r>
              <a:endParaRPr lang="en-US" sz="1100" dirty="0"/>
            </a:p>
          </p:txBody>
        </p:sp>
        <p:cxnSp>
          <p:nvCxnSpPr>
            <p:cNvPr id="28" name="Straight Connector 27">
              <a:extLst>
                <a:ext uri="{FF2B5EF4-FFF2-40B4-BE49-F238E27FC236}">
                  <a16:creationId xmlns:a16="http://schemas.microsoft.com/office/drawing/2014/main" id="{F270FC72-6A2F-4C37-9F96-AF96EC2786E3}"/>
                </a:ext>
              </a:extLst>
            </p:cNvPr>
            <p:cNvCxnSpPr>
              <a:cxnSpLocks/>
            </p:cNvCxnSpPr>
            <p:nvPr/>
          </p:nvCxnSpPr>
          <p:spPr>
            <a:xfrm flipV="1">
              <a:off x="7752336" y="6374606"/>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9254633-B5E5-4FC6-8434-9EEB79D488F9}"/>
                </a:ext>
              </a:extLst>
            </p:cNvPr>
            <p:cNvCxnSpPr>
              <a:cxnSpLocks/>
            </p:cNvCxnSpPr>
            <p:nvPr/>
          </p:nvCxnSpPr>
          <p:spPr>
            <a:xfrm flipV="1">
              <a:off x="6931963" y="6377914"/>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0" name="Rectangle 29">
            <a:extLst>
              <a:ext uri="{FF2B5EF4-FFF2-40B4-BE49-F238E27FC236}">
                <a16:creationId xmlns:a16="http://schemas.microsoft.com/office/drawing/2014/main" id="{059524B1-63A8-4F59-8E28-432A7C240BC9}"/>
              </a:ext>
            </a:extLst>
          </p:cNvPr>
          <p:cNvSpPr/>
          <p:nvPr/>
        </p:nvSpPr>
        <p:spPr>
          <a:xfrm>
            <a:off x="4347139" y="6031244"/>
            <a:ext cx="1579250" cy="200055"/>
          </a:xfrm>
          <a:prstGeom prst="rect">
            <a:avLst/>
          </a:prstGeom>
        </p:spPr>
        <p:txBody>
          <a:bodyPr wrap="square">
            <a:spAutoFit/>
          </a:bodyPr>
          <a:lstStyle/>
          <a:p>
            <a:pPr algn="ctr"/>
            <a:r>
              <a:rPr lang="en-US" sz="700" dirty="0">
                <a:solidFill>
                  <a:prstClr val="black"/>
                </a:solidFill>
                <a:latin typeface="Avenir Next" panose="020B0503020202020204" pitchFamily="34" charset="0"/>
              </a:rPr>
              <a:t>Neither satisfied nor dissatisfied</a:t>
            </a:r>
            <a:endParaRPr lang="en-US" sz="1100" dirty="0"/>
          </a:p>
        </p:txBody>
      </p:sp>
      <p:cxnSp>
        <p:nvCxnSpPr>
          <p:cNvPr id="31" name="Straight Connector 30">
            <a:extLst>
              <a:ext uri="{FF2B5EF4-FFF2-40B4-BE49-F238E27FC236}">
                <a16:creationId xmlns:a16="http://schemas.microsoft.com/office/drawing/2014/main" id="{A7301515-F718-45FC-B2C9-533217C13BF4}"/>
              </a:ext>
            </a:extLst>
          </p:cNvPr>
          <p:cNvCxnSpPr>
            <a:cxnSpLocks/>
          </p:cNvCxnSpPr>
          <p:nvPr/>
        </p:nvCxnSpPr>
        <p:spPr>
          <a:xfrm flipV="1">
            <a:off x="5128532" y="6173094"/>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E8674538-DF51-4BB2-AFDB-263876401444}"/>
              </a:ext>
            </a:extLst>
          </p:cNvPr>
          <p:cNvSpPr txBox="1">
            <a:spLocks/>
          </p:cNvSpPr>
          <p:nvPr/>
        </p:nvSpPr>
        <p:spPr>
          <a:xfrm>
            <a:off x="165693" y="1241246"/>
            <a:ext cx="5985795" cy="4942231"/>
          </a:xfrm>
        </p:spPr>
        <p:txBody>
          <a:bodyPr wrap="square" lIns="0" tIns="45720" rIns="91440" bIns="45720" numCol="1" anchor="t">
            <a:noAutofit/>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pPr marL="460375" indent="-171450">
              <a:spcBef>
                <a:spcPts val="600"/>
              </a:spcBef>
              <a:spcAft>
                <a:spcPts val="600"/>
              </a:spcAft>
              <a:buClr>
                <a:srgbClr val="3069D3"/>
              </a:buClr>
              <a:buSzPct val="150000"/>
              <a:buFont typeface="Wingdings" pitchFamily="2" charset="2"/>
              <a:buChar char="§"/>
            </a:pPr>
            <a:r>
              <a:rPr lang="en-US" sz="1600" b="0" dirty="0">
                <a:latin typeface="Arial" panose="020B0604020202020204" pitchFamily="34" charset="0"/>
                <a:cs typeface="Arial" panose="020B0604020202020204" pitchFamily="34" charset="0"/>
              </a:rPr>
              <a:t>“My experience is [that it is] not the tool but how you use it. You can have an amazing tool, but a terrible meeting/workshop designed around it, and the outcome will be terrible. Conversely, you can have a mediocre tool with a well-thought-out design and have a great outcome. Too many folks put all their emphasis on the tool, which is the wrong emphasis.” —Financial Services</a:t>
            </a:r>
          </a:p>
          <a:p>
            <a:pPr marL="460375" indent="-171450">
              <a:spcBef>
                <a:spcPts val="600"/>
              </a:spcBef>
              <a:spcAft>
                <a:spcPts val="600"/>
              </a:spcAft>
              <a:buClr>
                <a:srgbClr val="3069D3"/>
              </a:buClr>
              <a:buSzPct val="150000"/>
              <a:buFont typeface="Wingdings" pitchFamily="2" charset="2"/>
              <a:buChar char="§"/>
            </a:pPr>
            <a:r>
              <a:rPr lang="en-US" sz="1600" b="0" dirty="0">
                <a:latin typeface="Arial" panose="020B0604020202020204" pitchFamily="34" charset="0"/>
                <a:cs typeface="Arial" panose="020B0604020202020204" pitchFamily="34" charset="0"/>
              </a:rPr>
              <a:t>“Lack of integrations, automation, transparency across multiple tools leveraged by teams who perform the same function. Communication via PowerPoint and email is extremely inefficient.” —Financial Services</a:t>
            </a:r>
          </a:p>
          <a:p>
            <a:pPr marL="460375" indent="-171450">
              <a:spcBef>
                <a:spcPts val="600"/>
              </a:spcBef>
              <a:spcAft>
                <a:spcPts val="600"/>
              </a:spcAft>
              <a:buClr>
                <a:srgbClr val="3069D3"/>
              </a:buClr>
              <a:buSzPct val="150000"/>
              <a:buFont typeface="Wingdings" pitchFamily="2" charset="2"/>
              <a:buChar char="§"/>
            </a:pPr>
            <a:r>
              <a:rPr lang="en-US" sz="1600" b="0" dirty="0">
                <a:latin typeface="Arial" panose="020B0604020202020204" pitchFamily="34" charset="0"/>
                <a:cs typeface="Arial" panose="020B0604020202020204" pitchFamily="34" charset="0"/>
              </a:rPr>
              <a:t>“Friction, lack of integration, learning curve, controlling access and updates, unclear permissions.” —Consulting/ Professional Services</a:t>
            </a:r>
          </a:p>
          <a:p>
            <a:pPr marL="460375" indent="-171450">
              <a:spcBef>
                <a:spcPts val="600"/>
              </a:spcBef>
              <a:spcAft>
                <a:spcPts val="600"/>
              </a:spcAft>
              <a:buClr>
                <a:srgbClr val="3069D3"/>
              </a:buClr>
              <a:buSzPct val="150000"/>
              <a:buFont typeface="Wingdings" pitchFamily="2" charset="2"/>
              <a:buChar char="§"/>
            </a:pPr>
            <a:r>
              <a:rPr lang="en-US" sz="1600" b="0" dirty="0">
                <a:latin typeface="Arial" panose="020B0604020202020204" pitchFamily="34" charset="0"/>
                <a:cs typeface="Arial" panose="020B0604020202020204" pitchFamily="34" charset="0"/>
              </a:rPr>
              <a:t>“Too much manual work. More time is spent working on the tools than actually innovating or implementing innovation projects.” —Healthcare</a:t>
            </a:r>
          </a:p>
        </p:txBody>
      </p:sp>
      <p:sp>
        <p:nvSpPr>
          <p:cNvPr id="3" name="Rectangle 2">
            <a:extLst>
              <a:ext uri="{FF2B5EF4-FFF2-40B4-BE49-F238E27FC236}">
                <a16:creationId xmlns:a16="http://schemas.microsoft.com/office/drawing/2014/main" id="{2176C1CA-EE0F-6C48-AB04-73A3C11360DA}"/>
              </a:ext>
            </a:extLst>
          </p:cNvPr>
          <p:cNvSpPr/>
          <p:nvPr/>
        </p:nvSpPr>
        <p:spPr>
          <a:xfrm>
            <a:off x="6209297" y="1241247"/>
            <a:ext cx="5525503" cy="4401205"/>
          </a:xfrm>
          <a:prstGeom prst="rect">
            <a:avLst/>
          </a:prstGeom>
          <a:noFill/>
        </p:spPr>
        <p:txBody>
          <a:bodyPr wrap="square">
            <a:spAutoFit/>
          </a:bodyPr>
          <a:lstStyle/>
          <a:p>
            <a:pPr marL="460375" indent="-171450">
              <a:spcBef>
                <a:spcPts val="600"/>
              </a:spcBef>
              <a:spcAft>
                <a:spcPts val="600"/>
              </a:spcAft>
              <a:buClr>
                <a:srgbClr val="3069D3"/>
              </a:buClr>
              <a:buSzPct val="150000"/>
              <a:buFont typeface="Wingdings" pitchFamily="2" charset="2"/>
              <a:buChar char="§"/>
            </a:pPr>
            <a:r>
              <a:rPr lang="en-US" sz="1600" dirty="0">
                <a:latin typeface="Arial" panose="020B0604020202020204" pitchFamily="34" charset="0"/>
                <a:cs typeface="Arial" panose="020B0604020202020204" pitchFamily="34" charset="0"/>
              </a:rPr>
              <a:t>“It is hard to manage programs with lots of disconnected tools.” —Retail</a:t>
            </a:r>
          </a:p>
          <a:p>
            <a:pPr marL="460375" indent="-171450">
              <a:spcBef>
                <a:spcPts val="600"/>
              </a:spcBef>
              <a:spcAft>
                <a:spcPts val="600"/>
              </a:spcAft>
              <a:buClr>
                <a:srgbClr val="3069D3"/>
              </a:buClr>
              <a:buSzPct val="150000"/>
              <a:buFont typeface="Wingdings" pitchFamily="2" charset="2"/>
              <a:buChar char="§"/>
            </a:pPr>
            <a:r>
              <a:rPr lang="en-US" sz="1600" dirty="0">
                <a:latin typeface="Arial" panose="020B0604020202020204" pitchFamily="34" charset="0"/>
                <a:cs typeface="Arial" panose="020B0604020202020204" pitchFamily="34" charset="0"/>
              </a:rPr>
              <a:t>“I believe there are better, more advanced collaboration tools than those we are currently using.” —Industrial Manufacturing</a:t>
            </a:r>
          </a:p>
          <a:p>
            <a:pPr marL="460375" indent="-171450">
              <a:spcBef>
                <a:spcPts val="600"/>
              </a:spcBef>
              <a:spcAft>
                <a:spcPts val="600"/>
              </a:spcAft>
              <a:buClr>
                <a:schemeClr val="bg1">
                  <a:lumMod val="75000"/>
                </a:schemeClr>
              </a:buClr>
              <a:buSzPct val="150000"/>
              <a:buFont typeface="Wingdings" pitchFamily="2" charset="2"/>
              <a:buChar char="§"/>
            </a:pPr>
            <a:r>
              <a:rPr lang="en-US" sz="1600" dirty="0">
                <a:latin typeface="Arial" panose="020B0604020202020204" pitchFamily="34" charset="0"/>
                <a:cs typeface="Arial" panose="020B0604020202020204" pitchFamily="34" charset="0"/>
              </a:rPr>
              <a:t>“I've never used one consistently or could not due to company policy. The main complaint is there are too many, each with their own download needs, passwords, etc.” —Pharmaceuticals &amp; Life Sciences</a:t>
            </a:r>
          </a:p>
          <a:p>
            <a:pPr marL="460375" indent="-171450">
              <a:spcBef>
                <a:spcPts val="600"/>
              </a:spcBef>
              <a:spcAft>
                <a:spcPts val="600"/>
              </a:spcAft>
              <a:buClr>
                <a:schemeClr val="bg1">
                  <a:lumMod val="75000"/>
                </a:schemeClr>
              </a:buClr>
              <a:buSzPct val="150000"/>
              <a:buFont typeface="Wingdings" pitchFamily="2" charset="2"/>
              <a:buChar char="§"/>
            </a:pPr>
            <a:r>
              <a:rPr lang="en-US" sz="1600" dirty="0">
                <a:latin typeface="Arial" panose="020B0604020202020204" pitchFamily="34" charset="0"/>
                <a:cs typeface="Arial" panose="020B0604020202020204" pitchFamily="34" charset="0"/>
              </a:rPr>
              <a:t>“There hasn't been a unified directive on using a primary tool throughout the organization.”  —Financial Services</a:t>
            </a:r>
          </a:p>
          <a:p>
            <a:pPr marL="460375" indent="-171450">
              <a:spcBef>
                <a:spcPts val="600"/>
              </a:spcBef>
              <a:spcAft>
                <a:spcPts val="600"/>
              </a:spcAft>
              <a:buClr>
                <a:schemeClr val="bg1">
                  <a:lumMod val="75000"/>
                </a:schemeClr>
              </a:buClr>
              <a:buSzPct val="150000"/>
              <a:buFont typeface="Wingdings" pitchFamily="2" charset="2"/>
              <a:buChar char="§"/>
            </a:pPr>
            <a:r>
              <a:rPr lang="en-US" sz="1600" dirty="0">
                <a:latin typeface="Arial" panose="020B0604020202020204" pitchFamily="34" charset="0"/>
                <a:cs typeface="Arial" panose="020B0604020202020204" pitchFamily="34" charset="0"/>
              </a:rPr>
              <a:t>“Have not found way to use tools to replace in-person group meetings, ‘tours’ of regions or industries.” n.     —Automotive, Transport &amp; Logistics</a:t>
            </a:r>
          </a:p>
        </p:txBody>
      </p:sp>
      <p:graphicFrame>
        <p:nvGraphicFramePr>
          <p:cNvPr id="21" name="Table 20">
            <a:extLst>
              <a:ext uri="{FF2B5EF4-FFF2-40B4-BE49-F238E27FC236}">
                <a16:creationId xmlns:a16="http://schemas.microsoft.com/office/drawing/2014/main" id="{88E5D3EB-AC66-0749-9C02-8D2EAACF382F}"/>
              </a:ext>
            </a:extLst>
          </p:cNvPr>
          <p:cNvGraphicFramePr>
            <a:graphicFrameLocks noGrp="1"/>
          </p:cNvGraphicFramePr>
          <p:nvPr>
            <p:extLst>
              <p:ext uri="{D42A27DB-BD31-4B8C-83A1-F6EECF244321}">
                <p14:modId xmlns:p14="http://schemas.microsoft.com/office/powerpoint/2010/main" val="3450240629"/>
              </p:ext>
            </p:extLst>
          </p:nvPr>
        </p:nvGraphicFramePr>
        <p:xfrm>
          <a:off x="4665721" y="6286203"/>
          <a:ext cx="942087" cy="194483"/>
        </p:xfrm>
        <a:graphic>
          <a:graphicData uri="http://schemas.openxmlformats.org/drawingml/2006/table">
            <a:tbl>
              <a:tblPr firstRow="1" bandRow="1">
                <a:tableStyleId>{5C22544A-7EE6-4342-B048-85BDC9FD1C3A}</a:tableStyleId>
              </a:tblPr>
              <a:tblGrid>
                <a:gridCol w="191385">
                  <a:extLst>
                    <a:ext uri="{9D8B030D-6E8A-4147-A177-3AD203B41FA5}">
                      <a16:colId xmlns:a16="http://schemas.microsoft.com/office/drawing/2014/main" val="398787467"/>
                    </a:ext>
                  </a:extLst>
                </a:gridCol>
                <a:gridCol w="186070">
                  <a:extLst>
                    <a:ext uri="{9D8B030D-6E8A-4147-A177-3AD203B41FA5}">
                      <a16:colId xmlns:a16="http://schemas.microsoft.com/office/drawing/2014/main" val="558147235"/>
                    </a:ext>
                  </a:extLst>
                </a:gridCol>
                <a:gridCol w="186070">
                  <a:extLst>
                    <a:ext uri="{9D8B030D-6E8A-4147-A177-3AD203B41FA5}">
                      <a16:colId xmlns:a16="http://schemas.microsoft.com/office/drawing/2014/main" val="1605101797"/>
                    </a:ext>
                  </a:extLst>
                </a:gridCol>
                <a:gridCol w="186070">
                  <a:extLst>
                    <a:ext uri="{9D8B030D-6E8A-4147-A177-3AD203B41FA5}">
                      <a16:colId xmlns:a16="http://schemas.microsoft.com/office/drawing/2014/main" val="3841248583"/>
                    </a:ext>
                  </a:extLst>
                </a:gridCol>
                <a:gridCol w="192492">
                  <a:extLst>
                    <a:ext uri="{9D8B030D-6E8A-4147-A177-3AD203B41FA5}">
                      <a16:colId xmlns:a16="http://schemas.microsoft.com/office/drawing/2014/main" val="874851992"/>
                    </a:ext>
                  </a:extLst>
                </a:gridCol>
              </a:tblGrid>
              <a:tr h="194483">
                <a:tc>
                  <a:txBody>
                    <a:bodyPr/>
                    <a:lstStyle/>
                    <a:p>
                      <a:endParaRPr lang="en-US" sz="500" b="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9D3"/>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A0EE"/>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34A"/>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7948"/>
                    </a:solidFill>
                  </a:tcPr>
                </a:tc>
                <a:extLst>
                  <a:ext uri="{0D108BD9-81ED-4DB2-BD59-A6C34878D82A}">
                    <a16:rowId xmlns:a16="http://schemas.microsoft.com/office/drawing/2014/main" val="751966039"/>
                  </a:ext>
                </a:extLst>
              </a:tr>
            </a:tbl>
          </a:graphicData>
        </a:graphic>
      </p:graphicFrame>
      <p:sp>
        <p:nvSpPr>
          <p:cNvPr id="16" name="Rectangle 15">
            <a:extLst>
              <a:ext uri="{FF2B5EF4-FFF2-40B4-BE49-F238E27FC236}">
                <a16:creationId xmlns:a16="http://schemas.microsoft.com/office/drawing/2014/main" id="{2A02AA26-5457-404C-AC91-E9B5DEEAF19D}"/>
              </a:ext>
            </a:extLst>
          </p:cNvPr>
          <p:cNvSpPr/>
          <p:nvPr/>
        </p:nvSpPr>
        <p:spPr>
          <a:xfrm>
            <a:off x="394624" y="1002336"/>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192248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grpSp>
        <p:nvGrpSpPr>
          <p:cNvPr id="18" name="Group 17">
            <a:extLst>
              <a:ext uri="{FF2B5EF4-FFF2-40B4-BE49-F238E27FC236}">
                <a16:creationId xmlns:a16="http://schemas.microsoft.com/office/drawing/2014/main" id="{7C074ADB-1197-421B-B036-DFE9401C4A26}"/>
              </a:ext>
            </a:extLst>
          </p:cNvPr>
          <p:cNvGrpSpPr/>
          <p:nvPr/>
        </p:nvGrpSpPr>
        <p:grpSpPr>
          <a:xfrm>
            <a:off x="6112806" y="5273153"/>
            <a:ext cx="1576671" cy="379905"/>
            <a:chOff x="6530172" y="6374606"/>
            <a:chExt cx="1576671" cy="379905"/>
          </a:xfrm>
        </p:grpSpPr>
        <p:sp>
          <p:nvSpPr>
            <p:cNvPr id="26" name="Rectangle 25">
              <a:extLst>
                <a:ext uri="{FF2B5EF4-FFF2-40B4-BE49-F238E27FC236}">
                  <a16:creationId xmlns:a16="http://schemas.microsoft.com/office/drawing/2014/main" id="{D8743D38-5F8E-4074-904F-C33D6873AFA6}"/>
                </a:ext>
              </a:extLst>
            </p:cNvPr>
            <p:cNvSpPr/>
            <p:nvPr/>
          </p:nvSpPr>
          <p:spPr>
            <a:xfrm>
              <a:off x="6530172" y="6446734"/>
              <a:ext cx="814776" cy="307777"/>
            </a:xfrm>
            <a:prstGeom prst="rect">
              <a:avLst/>
            </a:prstGeom>
          </p:spPr>
          <p:txBody>
            <a:bodyPr wrap="square">
              <a:spAutoFit/>
            </a:bodyPr>
            <a:lstStyle/>
            <a:p>
              <a:pPr algn="ctr"/>
              <a:r>
                <a:rPr lang="en-US" sz="700" dirty="0">
                  <a:solidFill>
                    <a:prstClr val="black"/>
                  </a:solidFill>
                  <a:latin typeface="Avenir Next" panose="020B0503020202020204" pitchFamily="34" charset="0"/>
                </a:rPr>
                <a:t>Very dissatisfied</a:t>
              </a:r>
              <a:endParaRPr lang="en-US" sz="1100" dirty="0"/>
            </a:p>
          </p:txBody>
        </p:sp>
        <p:sp>
          <p:nvSpPr>
            <p:cNvPr id="27" name="Rectangle 26">
              <a:extLst>
                <a:ext uri="{FF2B5EF4-FFF2-40B4-BE49-F238E27FC236}">
                  <a16:creationId xmlns:a16="http://schemas.microsoft.com/office/drawing/2014/main" id="{089E9620-852C-40AD-B86D-1003FA4B9730}"/>
                </a:ext>
              </a:extLst>
            </p:cNvPr>
            <p:cNvSpPr/>
            <p:nvPr/>
          </p:nvSpPr>
          <p:spPr>
            <a:xfrm>
              <a:off x="7397829" y="6439651"/>
              <a:ext cx="709014" cy="307777"/>
            </a:xfrm>
            <a:prstGeom prst="rect">
              <a:avLst/>
            </a:prstGeom>
          </p:spPr>
          <p:txBody>
            <a:bodyPr wrap="square">
              <a:spAutoFit/>
            </a:bodyPr>
            <a:lstStyle/>
            <a:p>
              <a:pPr algn="ctr"/>
              <a:r>
                <a:rPr lang="en-US" sz="700" dirty="0">
                  <a:solidFill>
                    <a:prstClr val="black"/>
                  </a:solidFill>
                  <a:latin typeface="Avenir Next" panose="020B0503020202020204" pitchFamily="34" charset="0"/>
                </a:rPr>
                <a:t>Very satisfied</a:t>
              </a:r>
              <a:endParaRPr lang="en-US" sz="1100" dirty="0"/>
            </a:p>
          </p:txBody>
        </p:sp>
        <p:cxnSp>
          <p:nvCxnSpPr>
            <p:cNvPr id="28" name="Straight Connector 27">
              <a:extLst>
                <a:ext uri="{FF2B5EF4-FFF2-40B4-BE49-F238E27FC236}">
                  <a16:creationId xmlns:a16="http://schemas.microsoft.com/office/drawing/2014/main" id="{F270FC72-6A2F-4C37-9F96-AF96EC2786E3}"/>
                </a:ext>
              </a:extLst>
            </p:cNvPr>
            <p:cNvCxnSpPr>
              <a:cxnSpLocks/>
            </p:cNvCxnSpPr>
            <p:nvPr/>
          </p:nvCxnSpPr>
          <p:spPr>
            <a:xfrm flipV="1">
              <a:off x="7752336" y="6374606"/>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9254633-B5E5-4FC6-8434-9EEB79D488F9}"/>
                </a:ext>
              </a:extLst>
            </p:cNvPr>
            <p:cNvCxnSpPr>
              <a:cxnSpLocks/>
            </p:cNvCxnSpPr>
            <p:nvPr/>
          </p:nvCxnSpPr>
          <p:spPr>
            <a:xfrm flipV="1">
              <a:off x="6931963" y="6377914"/>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0" name="Rectangle 29">
            <a:extLst>
              <a:ext uri="{FF2B5EF4-FFF2-40B4-BE49-F238E27FC236}">
                <a16:creationId xmlns:a16="http://schemas.microsoft.com/office/drawing/2014/main" id="{059524B1-63A8-4F59-8E28-432A7C240BC9}"/>
              </a:ext>
            </a:extLst>
          </p:cNvPr>
          <p:cNvSpPr/>
          <p:nvPr/>
        </p:nvSpPr>
        <p:spPr>
          <a:xfrm>
            <a:off x="6137957" y="4707144"/>
            <a:ext cx="1579250" cy="200055"/>
          </a:xfrm>
          <a:prstGeom prst="rect">
            <a:avLst/>
          </a:prstGeom>
        </p:spPr>
        <p:txBody>
          <a:bodyPr wrap="square">
            <a:spAutoFit/>
          </a:bodyPr>
          <a:lstStyle/>
          <a:p>
            <a:pPr algn="ctr"/>
            <a:r>
              <a:rPr lang="en-US" sz="700" dirty="0">
                <a:solidFill>
                  <a:prstClr val="black"/>
                </a:solidFill>
                <a:latin typeface="Avenir Next" panose="020B0503020202020204" pitchFamily="34" charset="0"/>
              </a:rPr>
              <a:t>Neither satisfied nor dissatisfied</a:t>
            </a:r>
            <a:endParaRPr lang="en-US" sz="1100" dirty="0"/>
          </a:p>
        </p:txBody>
      </p:sp>
      <p:cxnSp>
        <p:nvCxnSpPr>
          <p:cNvPr id="31" name="Straight Connector 30">
            <a:extLst>
              <a:ext uri="{FF2B5EF4-FFF2-40B4-BE49-F238E27FC236}">
                <a16:creationId xmlns:a16="http://schemas.microsoft.com/office/drawing/2014/main" id="{A7301515-F718-45FC-B2C9-533217C13BF4}"/>
              </a:ext>
            </a:extLst>
          </p:cNvPr>
          <p:cNvCxnSpPr>
            <a:cxnSpLocks/>
          </p:cNvCxnSpPr>
          <p:nvPr/>
        </p:nvCxnSpPr>
        <p:spPr>
          <a:xfrm flipV="1">
            <a:off x="6949268" y="4907199"/>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Table 11">
            <a:extLst>
              <a:ext uri="{FF2B5EF4-FFF2-40B4-BE49-F238E27FC236}">
                <a16:creationId xmlns:a16="http://schemas.microsoft.com/office/drawing/2014/main" id="{6BCD8034-20C6-4E4E-BA89-74523148CDD0}"/>
              </a:ext>
            </a:extLst>
          </p:cNvPr>
          <p:cNvGraphicFramePr>
            <a:graphicFrameLocks noGrp="1"/>
          </p:cNvGraphicFramePr>
          <p:nvPr>
            <p:extLst>
              <p:ext uri="{D42A27DB-BD31-4B8C-83A1-F6EECF244321}">
                <p14:modId xmlns:p14="http://schemas.microsoft.com/office/powerpoint/2010/main" val="2247709120"/>
              </p:ext>
            </p:extLst>
          </p:nvPr>
        </p:nvGraphicFramePr>
        <p:xfrm>
          <a:off x="6478225" y="5048445"/>
          <a:ext cx="942087" cy="194483"/>
        </p:xfrm>
        <a:graphic>
          <a:graphicData uri="http://schemas.openxmlformats.org/drawingml/2006/table">
            <a:tbl>
              <a:tblPr firstRow="1" bandRow="1">
                <a:tableStyleId>{5C22544A-7EE6-4342-B048-85BDC9FD1C3A}</a:tableStyleId>
              </a:tblPr>
              <a:tblGrid>
                <a:gridCol w="191385">
                  <a:extLst>
                    <a:ext uri="{9D8B030D-6E8A-4147-A177-3AD203B41FA5}">
                      <a16:colId xmlns:a16="http://schemas.microsoft.com/office/drawing/2014/main" val="398787467"/>
                    </a:ext>
                  </a:extLst>
                </a:gridCol>
                <a:gridCol w="186070">
                  <a:extLst>
                    <a:ext uri="{9D8B030D-6E8A-4147-A177-3AD203B41FA5}">
                      <a16:colId xmlns:a16="http://schemas.microsoft.com/office/drawing/2014/main" val="558147235"/>
                    </a:ext>
                  </a:extLst>
                </a:gridCol>
                <a:gridCol w="186070">
                  <a:extLst>
                    <a:ext uri="{9D8B030D-6E8A-4147-A177-3AD203B41FA5}">
                      <a16:colId xmlns:a16="http://schemas.microsoft.com/office/drawing/2014/main" val="1605101797"/>
                    </a:ext>
                  </a:extLst>
                </a:gridCol>
                <a:gridCol w="186070">
                  <a:extLst>
                    <a:ext uri="{9D8B030D-6E8A-4147-A177-3AD203B41FA5}">
                      <a16:colId xmlns:a16="http://schemas.microsoft.com/office/drawing/2014/main" val="3841248583"/>
                    </a:ext>
                  </a:extLst>
                </a:gridCol>
                <a:gridCol w="192492">
                  <a:extLst>
                    <a:ext uri="{9D8B030D-6E8A-4147-A177-3AD203B41FA5}">
                      <a16:colId xmlns:a16="http://schemas.microsoft.com/office/drawing/2014/main" val="874851992"/>
                    </a:ext>
                  </a:extLst>
                </a:gridCol>
              </a:tblGrid>
              <a:tr h="194483">
                <a:tc>
                  <a:txBody>
                    <a:bodyPr/>
                    <a:lstStyle/>
                    <a:p>
                      <a:endParaRPr lang="en-US" sz="500" b="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9D3"/>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A0EE"/>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34A"/>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7948"/>
                    </a:solidFill>
                  </a:tcPr>
                </a:tc>
                <a:extLst>
                  <a:ext uri="{0D108BD9-81ED-4DB2-BD59-A6C34878D82A}">
                    <a16:rowId xmlns:a16="http://schemas.microsoft.com/office/drawing/2014/main" val="751966039"/>
                  </a:ext>
                </a:extLst>
              </a:tr>
            </a:tbl>
          </a:graphicData>
        </a:graphic>
      </p:graphicFrame>
      <p:sp>
        <p:nvSpPr>
          <p:cNvPr id="8" name="Title 1">
            <a:extLst>
              <a:ext uri="{FF2B5EF4-FFF2-40B4-BE49-F238E27FC236}">
                <a16:creationId xmlns:a16="http://schemas.microsoft.com/office/drawing/2014/main" id="{836EA4E5-65AE-4CC6-A761-EA96EDFF2330}"/>
              </a:ext>
            </a:extLst>
          </p:cNvPr>
          <p:cNvSpPr txBox="1">
            <a:spLocks/>
          </p:cNvSpPr>
          <p:nvPr/>
        </p:nvSpPr>
        <p:spPr>
          <a:xfrm>
            <a:off x="105488" y="1312516"/>
            <a:ext cx="5847316" cy="3733583"/>
          </a:xfrm>
          <a:solidFill>
            <a:schemeClr val="bg1"/>
          </a:solidFill>
        </p:spPr>
        <p:txBody>
          <a:bodyPr wrap="square" lIns="0" tIns="45720" rIns="0" bIns="45720" numCol="1" anchor="t">
            <a:spAutoFit/>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pPr marL="460375" indent="-1714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“These tools are well-known and reliable.” —Retail</a:t>
            </a:r>
          </a:p>
          <a:p>
            <a:pPr marL="460375" indent="-1714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“Good functionality and collaboration, but many overlap &amp; it’s often difficult to get folks to think collaboration.”              —Technology</a:t>
            </a:r>
          </a:p>
          <a:p>
            <a:pPr marL="460375" indent="-1714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“Lots of tools to manage, a fair amount of (probably too much) work spent on integration and coordination.”               —Pharmaceuticals &amp; Life Sciences</a:t>
            </a:r>
          </a:p>
          <a:p>
            <a:pPr marL="460375" indent="-1714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“These tools are already approved in the baseline, and do not require special approvals to access.”                            —Government/Public Sector</a:t>
            </a:r>
          </a:p>
          <a:p>
            <a:pPr marL="460375" indent="-1714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“Many very good tools here, with different uses. There are too MANY digital chat tools; we are inundated with ways to communicate, so need multiple apps open and need to be looking at all of them.” —Retail</a:t>
            </a:r>
          </a:p>
          <a:p>
            <a:pPr marL="460375" indent="-1714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“They give me what we need at a good cost.” —Consulting/ Professional Services</a:t>
            </a:r>
          </a:p>
        </p:txBody>
      </p:sp>
      <p:sp>
        <p:nvSpPr>
          <p:cNvPr id="3" name="Rectangle 2">
            <a:extLst>
              <a:ext uri="{FF2B5EF4-FFF2-40B4-BE49-F238E27FC236}">
                <a16:creationId xmlns:a16="http://schemas.microsoft.com/office/drawing/2014/main" id="{9ECFB671-1988-834C-95AF-BF2CD01D770D}"/>
              </a:ext>
            </a:extLst>
          </p:cNvPr>
          <p:cNvSpPr/>
          <p:nvPr/>
        </p:nvSpPr>
        <p:spPr>
          <a:xfrm>
            <a:off x="5952804" y="1312516"/>
            <a:ext cx="6096000" cy="3016210"/>
          </a:xfrm>
          <a:prstGeom prst="rect">
            <a:avLst/>
          </a:prstGeom>
        </p:spPr>
        <p:txBody>
          <a:bodyPr>
            <a:spAutoFit/>
          </a:bodyPr>
          <a:lstStyle/>
          <a:p>
            <a:pPr marL="460375" indent="-171450">
              <a:spcBef>
                <a:spcPts val="600"/>
              </a:spcBef>
              <a:spcAft>
                <a:spcPts val="600"/>
              </a:spcAft>
              <a:buClr>
                <a:srgbClr val="FFC34A"/>
              </a:buClr>
              <a:buSzPct val="150000"/>
              <a:buFont typeface="Wingdings" pitchFamily="2" charset="2"/>
              <a:buChar char="§"/>
            </a:pPr>
            <a:r>
              <a:rPr lang="en-US" sz="1600" dirty="0">
                <a:latin typeface="Arial" panose="020B0604020202020204" pitchFamily="34" charset="0"/>
                <a:cs typeface="Arial" panose="020B0604020202020204" pitchFamily="34" charset="0"/>
              </a:rPr>
              <a:t>“We have a lot of tools. Sometimes it's hard to know how to be most efficient. If I get added to another team’s site, I might explode.” –Consumer Goods/Consumer Products</a:t>
            </a:r>
          </a:p>
          <a:p>
            <a:pPr marL="460375" indent="-171450">
              <a:spcBef>
                <a:spcPts val="600"/>
              </a:spcBef>
              <a:spcAft>
                <a:spcPts val="600"/>
              </a:spcAft>
              <a:buClr>
                <a:srgbClr val="FFC34A"/>
              </a:buClr>
              <a:buSzPct val="150000"/>
              <a:buFont typeface="Wingdings" pitchFamily="2" charset="2"/>
              <a:buChar char="§"/>
            </a:pPr>
            <a:r>
              <a:rPr lang="en-US" sz="1600" dirty="0">
                <a:latin typeface="Arial" panose="020B0604020202020204" pitchFamily="34" charset="0"/>
                <a:cs typeface="Arial" panose="020B0604020202020204" pitchFamily="34" charset="0"/>
              </a:rPr>
              <a:t>“They are simple, widely-used, and effective.”                      –Pharmaceuticals &amp; Life Sciences</a:t>
            </a:r>
          </a:p>
          <a:p>
            <a:pPr marL="460375" indent="-171450">
              <a:spcBef>
                <a:spcPts val="600"/>
              </a:spcBef>
              <a:spcAft>
                <a:spcPts val="600"/>
              </a:spcAft>
              <a:buClr>
                <a:srgbClr val="F17948"/>
              </a:buClr>
              <a:buSzPct val="150000"/>
              <a:buFont typeface="Wingdings" pitchFamily="2" charset="2"/>
              <a:buChar char="§"/>
            </a:pPr>
            <a:r>
              <a:rPr lang="en-US" sz="1600" dirty="0">
                <a:latin typeface="Arial" panose="020B0604020202020204" pitchFamily="34" charset="0"/>
                <a:cs typeface="Arial" panose="020B0604020202020204" pitchFamily="34" charset="0"/>
              </a:rPr>
              <a:t>“They help organize or enable a variety of different aspects of our innovation pipeline.” –Financial Services</a:t>
            </a:r>
          </a:p>
          <a:p>
            <a:pPr marL="460375" indent="-171450">
              <a:spcBef>
                <a:spcPts val="600"/>
              </a:spcBef>
              <a:spcAft>
                <a:spcPts val="600"/>
              </a:spcAft>
              <a:buClr>
                <a:srgbClr val="F17948"/>
              </a:buClr>
              <a:buSzPct val="150000"/>
              <a:buFont typeface="Wingdings" pitchFamily="2" charset="2"/>
              <a:buChar char="§"/>
            </a:pPr>
            <a:r>
              <a:rPr lang="en-US" sz="1600" dirty="0">
                <a:latin typeface="Arial" panose="020B0604020202020204" pitchFamily="34" charset="0"/>
                <a:cs typeface="Arial" panose="020B0604020202020204" pitchFamily="34" charset="0"/>
              </a:rPr>
              <a:t>“They have allowed my program to continue working even during this time of not being able to meet.” –Aerospace &amp; Defense</a:t>
            </a:r>
          </a:p>
        </p:txBody>
      </p:sp>
      <p:sp>
        <p:nvSpPr>
          <p:cNvPr id="16" name="Title 1">
            <a:extLst>
              <a:ext uri="{FF2B5EF4-FFF2-40B4-BE49-F238E27FC236}">
                <a16:creationId xmlns:a16="http://schemas.microsoft.com/office/drawing/2014/main" id="{29280147-F185-C04C-921A-47DB033BF58B}"/>
              </a:ext>
            </a:extLst>
          </p:cNvPr>
          <p:cNvSpPr txBox="1">
            <a:spLocks/>
          </p:cNvSpPr>
          <p:nvPr/>
        </p:nvSpPr>
        <p:spPr>
          <a:xfrm>
            <a:off x="394623" y="469871"/>
            <a:ext cx="11550241" cy="7624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800" b="1" dirty="0">
                <a:solidFill>
                  <a:srgbClr val="F17948"/>
                </a:solidFill>
                <a:latin typeface="Nitti Grotesk"/>
              </a:rPr>
              <a:t>General Purpose Tools &amp; Platforms: Satisfaction, in Their Own Words (</a:t>
            </a:r>
            <a:r>
              <a:rPr lang="en-US" sz="2800" b="1" dirty="0" err="1">
                <a:solidFill>
                  <a:srgbClr val="F17948"/>
                </a:solidFill>
                <a:latin typeface="Nitti Grotesk"/>
              </a:rPr>
              <a:t>con’t</a:t>
            </a:r>
            <a:r>
              <a:rPr lang="en-US" sz="2800" b="1" dirty="0">
                <a:solidFill>
                  <a:srgbClr val="F17948"/>
                </a:solidFill>
                <a:latin typeface="Nitti Grotesk"/>
              </a:rPr>
              <a:t>)</a:t>
            </a:r>
            <a:endParaRPr lang="en-US" sz="2800" dirty="0">
              <a:solidFill>
                <a:srgbClr val="F17948"/>
              </a:solidFill>
              <a:latin typeface="Nitti Grotesk"/>
              <a:cs typeface="Calibri Light"/>
            </a:endParaRPr>
          </a:p>
        </p:txBody>
      </p:sp>
      <p:sp>
        <p:nvSpPr>
          <p:cNvPr id="19" name="Rectangle 18">
            <a:extLst>
              <a:ext uri="{FF2B5EF4-FFF2-40B4-BE49-F238E27FC236}">
                <a16:creationId xmlns:a16="http://schemas.microsoft.com/office/drawing/2014/main" id="{88766E86-AEE6-A244-A22E-B9DCC29341A3}"/>
              </a:ext>
            </a:extLst>
          </p:cNvPr>
          <p:cNvSpPr/>
          <p:nvPr/>
        </p:nvSpPr>
        <p:spPr>
          <a:xfrm>
            <a:off x="394624" y="1002336"/>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401201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2B1D6E8-7A2C-418F-AFEF-76B23AFFD76B}"/>
              </a:ext>
            </a:extLst>
          </p:cNvPr>
          <p:cNvSpPr/>
          <p:nvPr/>
        </p:nvSpPr>
        <p:spPr>
          <a:xfrm>
            <a:off x="852245" y="1818950"/>
            <a:ext cx="2601781" cy="2866645"/>
          </a:xfrm>
          <a:prstGeom prst="rect">
            <a:avLst/>
          </a:prstGeom>
          <a:solidFill>
            <a:srgbClr val="306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457200" y="428277"/>
            <a:ext cx="10896600" cy="762435"/>
          </a:xfrm>
        </p:spPr>
        <p:txBody>
          <a:bodyPr vert="horz" lIns="0" tIns="0" rIns="0" bIns="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Viewpoint: What’s the Business Outcome You Want?</a:t>
            </a:r>
            <a:endParaRPr lang="en-US" sz="2500" dirty="0">
              <a:solidFill>
                <a:srgbClr val="F1794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B0B8D16-DC91-B542-8809-481710BF0A0B}"/>
              </a:ext>
            </a:extLst>
          </p:cNvPr>
          <p:cNvSpPr>
            <a:spLocks noGrp="1"/>
          </p:cNvSpPr>
          <p:nvPr>
            <p:ph idx="1"/>
          </p:nvPr>
        </p:nvSpPr>
        <p:spPr>
          <a:xfrm>
            <a:off x="3743325" y="1437264"/>
            <a:ext cx="8157322" cy="4524315"/>
          </a:xfrm>
        </p:spPr>
        <p:txBody>
          <a:bodyPr vert="horz" wrap="square" lIns="0" tIns="45720" rIns="91440" bIns="45720" rtlCol="0" anchor="t">
            <a:spAutoFit/>
          </a:bodyPr>
          <a:lstStyle/>
          <a:p>
            <a:pPr marL="0" indent="0">
              <a:spcBef>
                <a:spcPts val="0"/>
              </a:spcBef>
              <a:buNone/>
            </a:pPr>
            <a:r>
              <a:rPr lang="en-US" sz="1600" b="1" dirty="0">
                <a:latin typeface="Arial" panose="020B0604020202020204" pitchFamily="34" charset="0"/>
                <a:cs typeface="Arial" panose="020B0604020202020204" pitchFamily="34" charset="0"/>
              </a:rPr>
              <a:t>How do you describe the landscape of tools and platforms that support innovation activities?</a:t>
            </a: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rtl="0">
              <a:spcBef>
                <a:spcPts val="0"/>
              </a:spcBef>
              <a:spcAft>
                <a:spcPts val="0"/>
              </a:spcAft>
              <a:buNone/>
            </a:pPr>
            <a:endParaRPr lang="en-US" sz="1600" dirty="0">
              <a:solidFill>
                <a:srgbClr val="000000"/>
              </a:solidFill>
              <a:latin typeface="Arial" panose="020B0604020202020204" pitchFamily="34" charset="0"/>
              <a:cs typeface="Arial" panose="020B0604020202020204" pitchFamily="34" charset="0"/>
            </a:endParaRPr>
          </a:p>
          <a:p>
            <a:pPr marL="0" indent="0" rtl="0">
              <a:spcBef>
                <a:spcPts val="0"/>
              </a:spcBef>
              <a:spcAft>
                <a:spcPts val="0"/>
              </a:spcAft>
              <a:buNone/>
            </a:pPr>
            <a:r>
              <a:rPr lang="en-US" sz="1600" b="0" i="0" u="none" strike="noStrike" dirty="0">
                <a:solidFill>
                  <a:srgbClr val="000000"/>
                </a:solidFill>
                <a:effectLst/>
                <a:latin typeface="Arial" panose="020B0604020202020204" pitchFamily="34" charset="0"/>
                <a:cs typeface="Arial" panose="020B0604020202020204" pitchFamily="34" charset="0"/>
              </a:rPr>
              <a:t>The right tool for an organization depends upon what that organization is trying to measure. For example, there is a set of tools out there that can help an organization develop a culture of innovation. Those tools are great at designing and running idea campaigns and at building and measuring employee participation and engagement in innovation. Then there are other tools with productivity and collaboration features designed specifically to help organizations do lean startup activities and to measure the progress of ideas through the pipeline. And then there are general purpose tools that organizations already have, and that teams can use to support either set of activities. </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a:spcBef>
                <a:spcPts val="0"/>
              </a:spcBef>
              <a:buNone/>
            </a:pPr>
            <a:r>
              <a:rPr lang="en-US" sz="1600" b="1" u="none" strike="noStrike" dirty="0">
                <a:solidFill>
                  <a:srgbClr val="000000"/>
                </a:solidFill>
                <a:effectLst/>
                <a:latin typeface="Arial" panose="020B0604020202020204" pitchFamily="34" charset="0"/>
                <a:cs typeface="Arial" panose="020B0604020202020204" pitchFamily="34" charset="0"/>
              </a:rPr>
              <a:t>What guidance would you give to leaders considering new tools and platforms?</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a:spcBef>
                <a:spcPts val="0"/>
              </a:spcBef>
              <a:buNone/>
            </a:pPr>
            <a:r>
              <a:rPr lang="en-US" sz="1600" b="0" i="0" u="none" strike="noStrike" dirty="0">
                <a:solidFill>
                  <a:srgbClr val="000000"/>
                </a:solidFill>
                <a:effectLst/>
                <a:latin typeface="Arial" panose="020B0604020202020204" pitchFamily="34" charset="0"/>
                <a:cs typeface="Arial" panose="020B0604020202020204" pitchFamily="34" charset="0"/>
              </a:rPr>
              <a:t>Leaders should first and foremost clearly articulate what’s the business outcome that innovation will deliver. And they need to get alignment on that at an executive level. Let’s say the desired outcome is to improve operations and by doing so, say, improve gross margin by 100 basis points. The leader should then say, “Okay, what do I need to do to make that happen? What organization do I need? What capabilities and processes?” And then as part of that answer, tools might come into the conversation.</a:t>
            </a:r>
            <a:r>
              <a:rPr lang="en-US" sz="1600" dirty="0">
                <a:solidFill>
                  <a:srgbClr val="000000"/>
                </a:solidFill>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pic>
        <p:nvPicPr>
          <p:cNvPr id="11" name="Picture 10" descr="A person smiling for the camera&#10;&#10;Description automatically generated">
            <a:extLst>
              <a:ext uri="{FF2B5EF4-FFF2-40B4-BE49-F238E27FC236}">
                <a16:creationId xmlns:a16="http://schemas.microsoft.com/office/drawing/2014/main" id="{3D028644-5F94-4791-8379-C49FAABA65AA}"/>
              </a:ext>
            </a:extLst>
          </p:cNvPr>
          <p:cNvPicPr>
            <a:picLocks noChangeAspect="1"/>
          </p:cNvPicPr>
          <p:nvPr/>
        </p:nvPicPr>
        <p:blipFill rotWithShape="1">
          <a:blip r:embed="rId3"/>
          <a:srcRect l="12032" r="14438" b="-816"/>
          <a:stretch/>
        </p:blipFill>
        <p:spPr>
          <a:xfrm>
            <a:off x="457200" y="1460897"/>
            <a:ext cx="2309520" cy="2073137"/>
          </a:xfrm>
          <a:prstGeom prst="rect">
            <a:avLst/>
          </a:prstGeom>
        </p:spPr>
      </p:pic>
      <p:sp>
        <p:nvSpPr>
          <p:cNvPr id="15" name="Content Placeholder 2">
            <a:extLst>
              <a:ext uri="{FF2B5EF4-FFF2-40B4-BE49-F238E27FC236}">
                <a16:creationId xmlns:a16="http://schemas.microsoft.com/office/drawing/2014/main" id="{22023FC5-C5A6-D54E-A8D9-D5089CC00F3B}"/>
              </a:ext>
            </a:extLst>
          </p:cNvPr>
          <p:cNvSpPr txBox="1">
            <a:spLocks/>
          </p:cNvSpPr>
          <p:nvPr/>
        </p:nvSpPr>
        <p:spPr>
          <a:xfrm>
            <a:off x="969475" y="3613312"/>
            <a:ext cx="2230657" cy="303202"/>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0"/>
              </a:spcBef>
              <a:spcAft>
                <a:spcPts val="0"/>
              </a:spcAft>
              <a:buNone/>
            </a:pPr>
            <a:r>
              <a:rPr lang="en-US" sz="1700" b="1" i="0" u="none" strike="noStrike" dirty="0">
                <a:solidFill>
                  <a:schemeClr val="bg1"/>
                </a:solidFill>
                <a:effectLst/>
                <a:latin typeface="Nitti Grotesk" panose="020B0503040202020003" pitchFamily="34" charset="0"/>
              </a:rPr>
              <a:t>Kai </a:t>
            </a:r>
            <a:r>
              <a:rPr lang="en-US" sz="1700" b="1" i="0" u="none" strike="noStrike" dirty="0">
                <a:solidFill>
                  <a:schemeClr val="bg1"/>
                </a:solidFill>
                <a:effectLst/>
                <a:latin typeface="Arial" panose="020B0604020202020204" pitchFamily="34" charset="0"/>
                <a:cs typeface="Arial" panose="020B0604020202020204" pitchFamily="34" charset="0"/>
              </a:rPr>
              <a:t>Chuang</a:t>
            </a:r>
            <a:endParaRPr lang="en-US" sz="1700" b="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B618BBA-29EE-4880-8C35-E236306AF85C}"/>
              </a:ext>
            </a:extLst>
          </p:cNvPr>
          <p:cNvSpPr/>
          <p:nvPr/>
        </p:nvSpPr>
        <p:spPr>
          <a:xfrm>
            <a:off x="969475" y="3916514"/>
            <a:ext cx="2373318" cy="507831"/>
          </a:xfrm>
          <a:prstGeom prst="rect">
            <a:avLst/>
          </a:prstGeom>
        </p:spPr>
        <p:txBody>
          <a:bodyPr wrap="square" lIns="0" tIns="45720" rIns="91440" bIns="45720" anchor="t">
            <a:spAutoFit/>
          </a:bodyPr>
          <a:lstStyle/>
          <a:p>
            <a:r>
              <a:rPr lang="en-US" sz="1350" dirty="0">
                <a:solidFill>
                  <a:schemeClr val="bg1"/>
                </a:solidFill>
                <a:latin typeface="Arial" panose="020B0604020202020204" pitchFamily="34" charset="0"/>
                <a:cs typeface="Arial" panose="020B0604020202020204" pitchFamily="34" charset="0"/>
              </a:rPr>
              <a:t>Chief Information Officer, Circles North America</a:t>
            </a:r>
          </a:p>
        </p:txBody>
      </p:sp>
      <p:sp>
        <p:nvSpPr>
          <p:cNvPr id="13" name="Rectangle 12">
            <a:extLst>
              <a:ext uri="{FF2B5EF4-FFF2-40B4-BE49-F238E27FC236}">
                <a16:creationId xmlns:a16="http://schemas.microsoft.com/office/drawing/2014/main" id="{83C64B12-3636-4648-AFA0-F356CDA396A0}"/>
              </a:ext>
            </a:extLst>
          </p:cNvPr>
          <p:cNvSpPr/>
          <p:nvPr/>
        </p:nvSpPr>
        <p:spPr>
          <a:xfrm>
            <a:off x="457200" y="978856"/>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2105689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sp>
        <p:nvSpPr>
          <p:cNvPr id="19" name="Content Placeholder 2">
            <a:extLst>
              <a:ext uri="{FF2B5EF4-FFF2-40B4-BE49-F238E27FC236}">
                <a16:creationId xmlns:a16="http://schemas.microsoft.com/office/drawing/2014/main" id="{2F2ECB2B-2727-4B6A-9E2A-D5E6F1601842}"/>
              </a:ext>
            </a:extLst>
          </p:cNvPr>
          <p:cNvSpPr txBox="1">
            <a:spLocks/>
          </p:cNvSpPr>
          <p:nvPr/>
        </p:nvSpPr>
        <p:spPr>
          <a:xfrm>
            <a:off x="457199" y="1354842"/>
            <a:ext cx="4991100" cy="645463"/>
          </a:xfrm>
          <a:prstGeom prst="rect">
            <a:avLst/>
          </a:prstGeom>
        </p:spPr>
        <p:txBody>
          <a:bodyPr vert="horz" lIns="0" tIns="0" rIns="0" bIns="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600" b="1" dirty="0">
                <a:latin typeface="Arial" panose="020B0604020202020204" pitchFamily="34" charset="0"/>
                <a:cs typeface="Arial" panose="020B0604020202020204" pitchFamily="34" charset="0"/>
              </a:rPr>
              <a:t>Q. How would you characterize your overall return on investment general purpose digital tools or platforms?</a:t>
            </a:r>
            <a:endParaRPr lang="en-US" sz="1100" dirty="0">
              <a:latin typeface="Arial" panose="020B06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FB3A9A90-D2F3-4A8E-8F54-6E0FAF8B003F}"/>
              </a:ext>
            </a:extLst>
          </p:cNvPr>
          <p:cNvGraphicFramePr/>
          <p:nvPr>
            <p:extLst>
              <p:ext uri="{D42A27DB-BD31-4B8C-83A1-F6EECF244321}">
                <p14:modId xmlns:p14="http://schemas.microsoft.com/office/powerpoint/2010/main" val="539047253"/>
              </p:ext>
            </p:extLst>
          </p:nvPr>
        </p:nvGraphicFramePr>
        <p:xfrm>
          <a:off x="457200" y="1865657"/>
          <a:ext cx="6044184" cy="470001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7DA093B1-9AB5-469B-887C-B66A4AA222EA}"/>
              </a:ext>
            </a:extLst>
          </p:cNvPr>
          <p:cNvSpPr/>
          <p:nvPr/>
        </p:nvSpPr>
        <p:spPr>
          <a:xfrm>
            <a:off x="6743700" y="1354841"/>
            <a:ext cx="4991100" cy="3170859"/>
          </a:xfrm>
          <a:prstGeom prst="rect">
            <a:avLst/>
          </a:prstGeom>
          <a:solidFill>
            <a:schemeClr val="bg1">
              <a:lumMod val="95000"/>
            </a:schemeClr>
          </a:solidFill>
          <a:ln>
            <a:noFill/>
          </a:ln>
          <a:effectLst>
            <a:outerShdw blurRad="546100" dist="63500" dir="10200000" sx="92000" sy="92000" algn="ctr" rotWithShape="0">
              <a:srgbClr val="000000">
                <a:alpha val="7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65515884-AE53-44B2-B475-B482626C94D6}"/>
              </a:ext>
            </a:extLst>
          </p:cNvPr>
          <p:cNvSpPr txBox="1">
            <a:spLocks/>
          </p:cNvSpPr>
          <p:nvPr/>
        </p:nvSpPr>
        <p:spPr>
          <a:xfrm>
            <a:off x="6992982" y="1953256"/>
            <a:ext cx="4576718" cy="14388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250" dirty="0">
                <a:latin typeface="Arial" panose="020B0604020202020204" pitchFamily="34" charset="0"/>
                <a:cs typeface="Arial" panose="020B0604020202020204" pitchFamily="34" charset="0"/>
              </a:rPr>
              <a:t>Over 55 percent of respondents said that their overall return on investment in general purpose digital tools or platforms is at least high (compared with 36 percent for innovation-focused digital tools and platforms).</a:t>
            </a:r>
          </a:p>
          <a:p>
            <a:pPr>
              <a:lnSpc>
                <a:spcPct val="110000"/>
              </a:lnSpc>
            </a:pPr>
            <a:r>
              <a:rPr lang="en-US" sz="1250" dirty="0">
                <a:latin typeface="Arial" panose="020B0604020202020204" pitchFamily="34" charset="0"/>
                <a:cs typeface="Arial" panose="020B0604020202020204" pitchFamily="34" charset="0"/>
              </a:rPr>
              <a:t>Just 4 percent of respondents said that their overall return on investment in general purpose digital tools or platforms is low or very low (compared with 18 percent for innovation-focused digital tools and platforms).</a:t>
            </a:r>
            <a:endParaRPr lang="en-US" sz="1250" dirty="0">
              <a:highlight>
                <a:srgbClr val="FF0000"/>
              </a:highlight>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0294B9D0-5049-4DE0-BA5D-984CD2A8D42C}"/>
              </a:ext>
            </a:extLst>
          </p:cNvPr>
          <p:cNvSpPr txBox="1">
            <a:spLocks/>
          </p:cNvSpPr>
          <p:nvPr/>
        </p:nvSpPr>
        <p:spPr>
          <a:xfrm>
            <a:off x="6992982" y="1547346"/>
            <a:ext cx="4144917" cy="39170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What we learned…</a:t>
            </a:r>
          </a:p>
        </p:txBody>
      </p:sp>
      <p:sp>
        <p:nvSpPr>
          <p:cNvPr id="15" name="Title 1">
            <a:extLst>
              <a:ext uri="{FF2B5EF4-FFF2-40B4-BE49-F238E27FC236}">
                <a16:creationId xmlns:a16="http://schemas.microsoft.com/office/drawing/2014/main" id="{152DAD74-FD76-4CB7-88F8-8DFD0D17B2B2}"/>
              </a:ext>
            </a:extLst>
          </p:cNvPr>
          <p:cNvSpPr>
            <a:spLocks noGrp="1"/>
          </p:cNvSpPr>
          <p:nvPr>
            <p:ph type="title"/>
          </p:nvPr>
        </p:nvSpPr>
        <p:spPr>
          <a:xfrm>
            <a:off x="457199" y="460100"/>
            <a:ext cx="11734801" cy="762435"/>
          </a:xfrm>
        </p:spPr>
        <p:txBody>
          <a:bodyPr vert="horz" lIns="0" tIns="0" rIns="0" bIns="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Easier to Assess ROI for General Purpose Digital Tools &amp; Platforms</a:t>
            </a:r>
            <a:endParaRPr lang="en-US" sz="2500" dirty="0">
              <a:solidFill>
                <a:srgbClr val="F17948"/>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682DDAC-120D-614A-A04F-2F92C94128A6}"/>
              </a:ext>
            </a:extLst>
          </p:cNvPr>
          <p:cNvSpPr/>
          <p:nvPr/>
        </p:nvSpPr>
        <p:spPr>
          <a:xfrm>
            <a:off x="457199" y="1043028"/>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213030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762D66B0-8071-4A7E-AF2F-A3230078B4C0}"/>
              </a:ext>
            </a:extLst>
          </p:cNvPr>
          <p:cNvSpPr txBox="1">
            <a:spLocks/>
          </p:cNvSpPr>
          <p:nvPr/>
        </p:nvSpPr>
        <p:spPr>
          <a:xfrm>
            <a:off x="162543" y="1282563"/>
            <a:ext cx="11389659" cy="4679016"/>
          </a:xfrm>
        </p:spPr>
        <p:txBody>
          <a:bodyPr wrap="square" lIns="0" rIns="0" numCol="2">
            <a:noAutofit/>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pPr marL="460375" indent="-171450">
              <a:spcBef>
                <a:spcPts val="600"/>
              </a:spcBef>
              <a:spcAft>
                <a:spcPts val="600"/>
              </a:spcAft>
              <a:buClr>
                <a:srgbClr val="3069D3"/>
              </a:buClr>
              <a:buSzPct val="150000"/>
              <a:buFont typeface="Wingdings" pitchFamily="2" charset="2"/>
              <a:buChar char="§"/>
            </a:pPr>
            <a:r>
              <a:rPr lang="en-US" sz="1600" b="0" dirty="0">
                <a:latin typeface="Arial" panose="020B0604020202020204" pitchFamily="34" charset="0"/>
                <a:cs typeface="Arial" panose="020B0604020202020204" pitchFamily="34" charset="0"/>
              </a:rPr>
              <a:t>“We spend a lot of time working in our tools to make sure updates and report-outs are in place. We need to spend more time generating and implementing our ideas and solutions.” —Healthcare</a:t>
            </a:r>
          </a:p>
          <a:p>
            <a:pPr marL="574675" indent="-285750">
              <a:spcBef>
                <a:spcPts val="600"/>
              </a:spcBef>
              <a:spcAft>
                <a:spcPts val="600"/>
              </a:spcAft>
              <a:buClr>
                <a:srgbClr val="3069D3"/>
              </a:buClr>
              <a:buSzPct val="150000"/>
              <a:buFont typeface="Wingdings" pitchFamily="2" charset="2"/>
              <a:buChar char="§"/>
            </a:pPr>
            <a:r>
              <a:rPr lang="en-US" sz="1600" b="0" dirty="0">
                <a:latin typeface="Arial" panose="020B0604020202020204" pitchFamily="34" charset="0"/>
                <a:cs typeface="Arial" panose="020B0604020202020204" pitchFamily="34" charset="0"/>
              </a:rPr>
              <a:t>“Folks are still just throwing decks and spreadsheets around via email.” —Aerospace &amp; Defense</a:t>
            </a:r>
          </a:p>
          <a:p>
            <a:pPr marL="460375" indent="-171450">
              <a:spcBef>
                <a:spcPts val="600"/>
              </a:spcBef>
              <a:spcAft>
                <a:spcPts val="600"/>
              </a:spcAft>
              <a:buClr>
                <a:schemeClr val="bg1">
                  <a:lumMod val="75000"/>
                </a:schemeClr>
              </a:buClr>
              <a:buSzPct val="150000"/>
              <a:buFont typeface="Wingdings" pitchFamily="2" charset="2"/>
              <a:buChar char="§"/>
            </a:pPr>
            <a:r>
              <a:rPr lang="en-US" sz="1600" b="0" dirty="0">
                <a:latin typeface="Arial" panose="020B0604020202020204" pitchFamily="34" charset="0"/>
                <a:cs typeface="Arial" panose="020B0604020202020204" pitchFamily="34" charset="0"/>
              </a:rPr>
              <a:t>“The ROI/ROV of these tools is spread across all business functions. I honestly don't have a view into that.”                     —Pharmaceuticals &amp; Life Sciences</a:t>
            </a:r>
          </a:p>
          <a:p>
            <a:pPr marL="460375" indent="-171450">
              <a:spcBef>
                <a:spcPts val="600"/>
              </a:spcBef>
              <a:spcAft>
                <a:spcPts val="600"/>
              </a:spcAft>
              <a:buClr>
                <a:schemeClr val="bg1">
                  <a:lumMod val="75000"/>
                </a:schemeClr>
              </a:buClr>
              <a:buSzPct val="150000"/>
              <a:buFont typeface="Wingdings" pitchFamily="2" charset="2"/>
              <a:buChar char="§"/>
            </a:pPr>
            <a:r>
              <a:rPr lang="en-US" sz="1600" b="0" dirty="0">
                <a:latin typeface="Arial" panose="020B0604020202020204" pitchFamily="34" charset="0"/>
                <a:cs typeface="Arial" panose="020B0604020202020204" pitchFamily="34" charset="0"/>
              </a:rPr>
              <a:t>“Some waste in productivity due to switching between platforms [and] on-boarding new members across products.” —Higher Education</a:t>
            </a:r>
          </a:p>
          <a:p>
            <a:pPr marL="460375" indent="-171450">
              <a:spcBef>
                <a:spcPts val="600"/>
              </a:spcBef>
              <a:spcAft>
                <a:spcPts val="600"/>
              </a:spcAft>
              <a:buClr>
                <a:schemeClr val="bg1">
                  <a:lumMod val="75000"/>
                </a:schemeClr>
              </a:buClr>
              <a:buSzPct val="150000"/>
              <a:buFont typeface="Wingdings" pitchFamily="2" charset="2"/>
              <a:buChar char="§"/>
            </a:pPr>
            <a:r>
              <a:rPr lang="en-US" sz="1600" b="0" dirty="0">
                <a:latin typeface="Arial" panose="020B0604020202020204" pitchFamily="34" charset="0"/>
                <a:cs typeface="Arial" panose="020B0604020202020204" pitchFamily="34" charset="0"/>
              </a:rPr>
              <a:t>“They seem to be doing an acceptable job to                 maintain status quo.” —Consumer Goods/              Consumer Products</a:t>
            </a:r>
          </a:p>
          <a:p>
            <a:pPr marL="574675" indent="-2857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“We are able to get work done 100 percent remotely and [with more] collaboration.” —Government/Public Sector</a:t>
            </a:r>
          </a:p>
          <a:p>
            <a:pPr marL="574675" indent="-2857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“I would say 90 percent of our work force uses the Microsoft suite heavily in their day-to-day work.”               —Financial Services</a:t>
            </a:r>
          </a:p>
          <a:p>
            <a:pPr marL="574675" indent="-2857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“Very inexpensive.” —Hospitality &amp; Leisure</a:t>
            </a:r>
          </a:p>
          <a:p>
            <a:pPr marL="574675" indent="-285750">
              <a:spcBef>
                <a:spcPts val="600"/>
              </a:spcBef>
              <a:spcAft>
                <a:spcPts val="600"/>
              </a:spcAft>
              <a:buClr>
                <a:srgbClr val="FFC34A"/>
              </a:buClr>
              <a:buSzPct val="150000"/>
              <a:buFont typeface="Wingdings" pitchFamily="2" charset="2"/>
              <a:buChar char="§"/>
            </a:pPr>
            <a:r>
              <a:rPr lang="en-US" sz="1600" b="0" dirty="0">
                <a:latin typeface="Arial" panose="020B0604020202020204" pitchFamily="34" charset="0"/>
                <a:cs typeface="Arial" panose="020B0604020202020204" pitchFamily="34" charset="0"/>
              </a:rPr>
              <a:t>“[High ROI is] primarily due to the wide utilization.”               —Pharmaceuticals &amp; Life Sciences</a:t>
            </a:r>
          </a:p>
          <a:p>
            <a:pPr marL="460375" indent="-171450">
              <a:spcBef>
                <a:spcPts val="600"/>
              </a:spcBef>
              <a:spcAft>
                <a:spcPts val="600"/>
              </a:spcAft>
              <a:buClr>
                <a:srgbClr val="F17948"/>
              </a:buClr>
              <a:buSzPct val="150000"/>
              <a:buFont typeface="Wingdings" pitchFamily="2" charset="2"/>
              <a:buChar char="§"/>
            </a:pPr>
            <a:r>
              <a:rPr lang="en-US" sz="1600" b="0" dirty="0">
                <a:latin typeface="Arial" panose="020B0604020202020204" pitchFamily="34" charset="0"/>
                <a:cs typeface="Arial" panose="020B0604020202020204" pitchFamily="34" charset="0"/>
              </a:rPr>
              <a:t>“They help to remove silos and tensions due to geography.” —Consumer Goods/Consumer Products</a:t>
            </a:r>
          </a:p>
          <a:p>
            <a:pPr marL="460375" indent="-171450">
              <a:spcBef>
                <a:spcPts val="600"/>
              </a:spcBef>
              <a:spcAft>
                <a:spcPts val="600"/>
              </a:spcAft>
              <a:buClr>
                <a:schemeClr val="bg1">
                  <a:lumMod val="65000"/>
                </a:schemeClr>
              </a:buClr>
              <a:buSzPct val="150000"/>
              <a:buFont typeface="Wingdings" pitchFamily="2" charset="2"/>
              <a:buChar char="§"/>
            </a:pPr>
            <a:endParaRPr lang="en-US" sz="1600" b="0" dirty="0">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3"/>
          <a:stretch>
            <a:fillRect/>
          </a:stretch>
        </p:blipFill>
        <p:spPr>
          <a:xfrm>
            <a:off x="9505950" y="5961579"/>
            <a:ext cx="2228850" cy="586320"/>
          </a:xfrm>
          <a:prstGeom prst="rect">
            <a:avLst/>
          </a:prstGeom>
        </p:spPr>
      </p:pic>
      <p:grpSp>
        <p:nvGrpSpPr>
          <p:cNvPr id="18" name="Group 17">
            <a:extLst>
              <a:ext uri="{FF2B5EF4-FFF2-40B4-BE49-F238E27FC236}">
                <a16:creationId xmlns:a16="http://schemas.microsoft.com/office/drawing/2014/main" id="{370A6DE2-0A77-443F-A99A-3B1A79764402}"/>
              </a:ext>
            </a:extLst>
          </p:cNvPr>
          <p:cNvGrpSpPr/>
          <p:nvPr/>
        </p:nvGrpSpPr>
        <p:grpSpPr>
          <a:xfrm>
            <a:off x="6594899" y="5180625"/>
            <a:ext cx="1576671" cy="272183"/>
            <a:chOff x="6530172" y="6374606"/>
            <a:chExt cx="1576671" cy="272183"/>
          </a:xfrm>
        </p:grpSpPr>
        <p:sp>
          <p:nvSpPr>
            <p:cNvPr id="19" name="Rectangle 18">
              <a:extLst>
                <a:ext uri="{FF2B5EF4-FFF2-40B4-BE49-F238E27FC236}">
                  <a16:creationId xmlns:a16="http://schemas.microsoft.com/office/drawing/2014/main" id="{A3CD6BFA-94A1-45A5-8CE4-36E31BFE63C8}"/>
                </a:ext>
              </a:extLst>
            </p:cNvPr>
            <p:cNvSpPr/>
            <p:nvPr/>
          </p:nvSpPr>
          <p:spPr>
            <a:xfrm>
              <a:off x="6530172" y="6446734"/>
              <a:ext cx="814776" cy="200055"/>
            </a:xfrm>
            <a:prstGeom prst="rect">
              <a:avLst/>
            </a:prstGeom>
          </p:spPr>
          <p:txBody>
            <a:bodyPr wrap="square">
              <a:spAutoFit/>
            </a:bodyPr>
            <a:lstStyle/>
            <a:p>
              <a:pPr algn="ctr"/>
              <a:r>
                <a:rPr lang="en-US" sz="700" dirty="0">
                  <a:solidFill>
                    <a:prstClr val="black"/>
                  </a:solidFill>
                  <a:latin typeface="Avenir Next" panose="020B0503020202020204" pitchFamily="34" charset="0"/>
                </a:rPr>
                <a:t>Very low</a:t>
              </a:r>
              <a:endParaRPr lang="en-US" sz="1100" dirty="0"/>
            </a:p>
          </p:txBody>
        </p:sp>
        <p:sp>
          <p:nvSpPr>
            <p:cNvPr id="26" name="Rectangle 25">
              <a:extLst>
                <a:ext uri="{FF2B5EF4-FFF2-40B4-BE49-F238E27FC236}">
                  <a16:creationId xmlns:a16="http://schemas.microsoft.com/office/drawing/2014/main" id="{DA385963-8E15-4BA8-BAE5-5F2448C4A2C5}"/>
                </a:ext>
              </a:extLst>
            </p:cNvPr>
            <p:cNvSpPr/>
            <p:nvPr/>
          </p:nvSpPr>
          <p:spPr>
            <a:xfrm>
              <a:off x="7397829" y="6439651"/>
              <a:ext cx="709014" cy="200055"/>
            </a:xfrm>
            <a:prstGeom prst="rect">
              <a:avLst/>
            </a:prstGeom>
          </p:spPr>
          <p:txBody>
            <a:bodyPr wrap="square">
              <a:spAutoFit/>
            </a:bodyPr>
            <a:lstStyle/>
            <a:p>
              <a:pPr algn="ctr"/>
              <a:r>
                <a:rPr lang="en-US" sz="700">
                  <a:solidFill>
                    <a:prstClr val="black"/>
                  </a:solidFill>
                  <a:latin typeface="Avenir Next" panose="020B0503020202020204" pitchFamily="34" charset="0"/>
                </a:rPr>
                <a:t>Very high</a:t>
              </a:r>
              <a:endParaRPr lang="en-US" sz="1100"/>
            </a:p>
          </p:txBody>
        </p:sp>
        <p:cxnSp>
          <p:nvCxnSpPr>
            <p:cNvPr id="27" name="Straight Connector 26">
              <a:extLst>
                <a:ext uri="{FF2B5EF4-FFF2-40B4-BE49-F238E27FC236}">
                  <a16:creationId xmlns:a16="http://schemas.microsoft.com/office/drawing/2014/main" id="{305867DD-000B-484E-8E1F-E817E61C87C2}"/>
                </a:ext>
              </a:extLst>
            </p:cNvPr>
            <p:cNvCxnSpPr>
              <a:cxnSpLocks/>
            </p:cNvCxnSpPr>
            <p:nvPr/>
          </p:nvCxnSpPr>
          <p:spPr>
            <a:xfrm flipV="1">
              <a:off x="7752336" y="6374606"/>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D22CB105-C29E-477C-8BC8-591BBAE313F4}"/>
                </a:ext>
              </a:extLst>
            </p:cNvPr>
            <p:cNvCxnSpPr>
              <a:cxnSpLocks/>
            </p:cNvCxnSpPr>
            <p:nvPr/>
          </p:nvCxnSpPr>
          <p:spPr>
            <a:xfrm flipV="1">
              <a:off x="6931963" y="6377914"/>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9" name="Rectangle 28">
            <a:extLst>
              <a:ext uri="{FF2B5EF4-FFF2-40B4-BE49-F238E27FC236}">
                <a16:creationId xmlns:a16="http://schemas.microsoft.com/office/drawing/2014/main" id="{3FBEF4ED-1D20-4156-B57E-616164880D9B}"/>
              </a:ext>
            </a:extLst>
          </p:cNvPr>
          <p:cNvSpPr/>
          <p:nvPr/>
        </p:nvSpPr>
        <p:spPr>
          <a:xfrm>
            <a:off x="6623667" y="4658888"/>
            <a:ext cx="1579250" cy="200055"/>
          </a:xfrm>
          <a:prstGeom prst="rect">
            <a:avLst/>
          </a:prstGeom>
        </p:spPr>
        <p:txBody>
          <a:bodyPr wrap="square">
            <a:spAutoFit/>
          </a:bodyPr>
          <a:lstStyle/>
          <a:p>
            <a:pPr algn="ctr"/>
            <a:r>
              <a:rPr lang="en-US" sz="700" dirty="0">
                <a:solidFill>
                  <a:prstClr val="black"/>
                </a:solidFill>
                <a:latin typeface="Avenir Next" panose="020B0503020202020204" pitchFamily="34" charset="0"/>
              </a:rPr>
              <a:t>Neither high nor low</a:t>
            </a:r>
            <a:endParaRPr lang="en-US" sz="1100" dirty="0"/>
          </a:p>
        </p:txBody>
      </p:sp>
      <p:graphicFrame>
        <p:nvGraphicFramePr>
          <p:cNvPr id="32" name="Table 31">
            <a:extLst>
              <a:ext uri="{FF2B5EF4-FFF2-40B4-BE49-F238E27FC236}">
                <a16:creationId xmlns:a16="http://schemas.microsoft.com/office/drawing/2014/main" id="{C363FBE1-5951-4B56-A233-399A83812CC0}"/>
              </a:ext>
            </a:extLst>
          </p:cNvPr>
          <p:cNvGraphicFramePr>
            <a:graphicFrameLocks noGrp="1"/>
          </p:cNvGraphicFramePr>
          <p:nvPr>
            <p:extLst>
              <p:ext uri="{D42A27DB-BD31-4B8C-83A1-F6EECF244321}">
                <p14:modId xmlns:p14="http://schemas.microsoft.com/office/powerpoint/2010/main" val="3949320752"/>
              </p:ext>
            </p:extLst>
          </p:nvPr>
        </p:nvGraphicFramePr>
        <p:xfrm>
          <a:off x="6935014" y="4938551"/>
          <a:ext cx="951306" cy="194483"/>
        </p:xfrm>
        <a:graphic>
          <a:graphicData uri="http://schemas.openxmlformats.org/drawingml/2006/table">
            <a:tbl>
              <a:tblPr firstRow="1" bandRow="1">
                <a:tableStyleId>{5C22544A-7EE6-4342-B048-85BDC9FD1C3A}</a:tableStyleId>
              </a:tblPr>
              <a:tblGrid>
                <a:gridCol w="172368">
                  <a:extLst>
                    <a:ext uri="{9D8B030D-6E8A-4147-A177-3AD203B41FA5}">
                      <a16:colId xmlns:a16="http://schemas.microsoft.com/office/drawing/2014/main" val="398787467"/>
                    </a:ext>
                  </a:extLst>
                </a:gridCol>
                <a:gridCol w="178130">
                  <a:extLst>
                    <a:ext uri="{9D8B030D-6E8A-4147-A177-3AD203B41FA5}">
                      <a16:colId xmlns:a16="http://schemas.microsoft.com/office/drawing/2014/main" val="558147235"/>
                    </a:ext>
                  </a:extLst>
                </a:gridCol>
                <a:gridCol w="190005">
                  <a:extLst>
                    <a:ext uri="{9D8B030D-6E8A-4147-A177-3AD203B41FA5}">
                      <a16:colId xmlns:a16="http://schemas.microsoft.com/office/drawing/2014/main" val="1605101797"/>
                    </a:ext>
                  </a:extLst>
                </a:gridCol>
                <a:gridCol w="201880">
                  <a:extLst>
                    <a:ext uri="{9D8B030D-6E8A-4147-A177-3AD203B41FA5}">
                      <a16:colId xmlns:a16="http://schemas.microsoft.com/office/drawing/2014/main" val="3841248583"/>
                    </a:ext>
                  </a:extLst>
                </a:gridCol>
                <a:gridCol w="208923">
                  <a:extLst>
                    <a:ext uri="{9D8B030D-6E8A-4147-A177-3AD203B41FA5}">
                      <a16:colId xmlns:a16="http://schemas.microsoft.com/office/drawing/2014/main" val="874851992"/>
                    </a:ext>
                  </a:extLst>
                </a:gridCol>
              </a:tblGrid>
              <a:tr h="194483">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9D3"/>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A0EE"/>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34A"/>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7948"/>
                    </a:solidFill>
                  </a:tcPr>
                </a:tc>
                <a:extLst>
                  <a:ext uri="{0D108BD9-81ED-4DB2-BD59-A6C34878D82A}">
                    <a16:rowId xmlns:a16="http://schemas.microsoft.com/office/drawing/2014/main" val="751966039"/>
                  </a:ext>
                </a:extLst>
              </a:tr>
            </a:tbl>
          </a:graphicData>
        </a:graphic>
      </p:graphicFrame>
      <p:sp>
        <p:nvSpPr>
          <p:cNvPr id="33" name="Title 1">
            <a:extLst>
              <a:ext uri="{FF2B5EF4-FFF2-40B4-BE49-F238E27FC236}">
                <a16:creationId xmlns:a16="http://schemas.microsoft.com/office/drawing/2014/main" id="{60941FF7-EA8F-4192-84FC-A87181101AA2}"/>
              </a:ext>
            </a:extLst>
          </p:cNvPr>
          <p:cNvSpPr txBox="1">
            <a:spLocks/>
          </p:cNvSpPr>
          <p:nvPr/>
        </p:nvSpPr>
        <p:spPr>
          <a:xfrm>
            <a:off x="457199" y="430310"/>
            <a:ext cx="10896600" cy="76243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500" b="1" dirty="0">
                <a:solidFill>
                  <a:srgbClr val="F17948"/>
                </a:solidFill>
                <a:latin typeface="Arial" panose="020B0604020202020204" pitchFamily="34" charset="0"/>
                <a:cs typeface="Arial" panose="020B0604020202020204" pitchFamily="34" charset="0"/>
              </a:rPr>
              <a:t>General Purpose Tools &amp; Platforms: ROI, in Their Own Words</a:t>
            </a:r>
            <a:endParaRPr lang="en-US" sz="2500" dirty="0">
              <a:solidFill>
                <a:srgbClr val="F17948"/>
              </a:solidFill>
              <a:latin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id="{3AD1D312-F08C-4FF6-AB89-3048AD72CAD7}"/>
              </a:ext>
            </a:extLst>
          </p:cNvPr>
          <p:cNvCxnSpPr>
            <a:cxnSpLocks/>
          </p:cNvCxnSpPr>
          <p:nvPr/>
        </p:nvCxnSpPr>
        <p:spPr>
          <a:xfrm flipV="1">
            <a:off x="7383235" y="4822199"/>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10254581-F8BE-CE40-9197-90F442FCFF46}"/>
              </a:ext>
            </a:extLst>
          </p:cNvPr>
          <p:cNvPicPr>
            <a:picLocks noChangeAspect="1"/>
          </p:cNvPicPr>
          <p:nvPr/>
        </p:nvPicPr>
        <p:blipFill rotWithShape="1">
          <a:blip r:embed="rId4"/>
          <a:srcRect b="8817"/>
          <a:stretch/>
        </p:blipFill>
        <p:spPr>
          <a:xfrm>
            <a:off x="4770671" y="4437800"/>
            <a:ext cx="1511297" cy="2420200"/>
          </a:xfrm>
          <a:prstGeom prst="rect">
            <a:avLst/>
          </a:prstGeom>
        </p:spPr>
      </p:pic>
      <p:sp>
        <p:nvSpPr>
          <p:cNvPr id="16" name="Rectangle 15">
            <a:extLst>
              <a:ext uri="{FF2B5EF4-FFF2-40B4-BE49-F238E27FC236}">
                <a16:creationId xmlns:a16="http://schemas.microsoft.com/office/drawing/2014/main" id="{1F44C2FA-7D9A-754A-9946-4DFB69D385CB}"/>
              </a:ext>
            </a:extLst>
          </p:cNvPr>
          <p:cNvSpPr/>
          <p:nvPr/>
        </p:nvSpPr>
        <p:spPr>
          <a:xfrm>
            <a:off x="457199" y="1043450"/>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3306314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78CF600-9761-4771-ABCB-8CB562CE316D}"/>
              </a:ext>
            </a:extLst>
          </p:cNvPr>
          <p:cNvSpPr/>
          <p:nvPr/>
        </p:nvSpPr>
        <p:spPr>
          <a:xfrm>
            <a:off x="717225" y="2058394"/>
            <a:ext cx="2601781" cy="2866645"/>
          </a:xfrm>
          <a:prstGeom prst="rect">
            <a:avLst/>
          </a:prstGeom>
          <a:solidFill>
            <a:srgbClr val="306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descr="A person smiling for the camera&#10;&#10;Description automatically generated">
            <a:extLst>
              <a:ext uri="{FF2B5EF4-FFF2-40B4-BE49-F238E27FC236}">
                <a16:creationId xmlns:a16="http://schemas.microsoft.com/office/drawing/2014/main" id="{A3DD842F-8A61-4C00-BDCB-283967050161}"/>
              </a:ext>
            </a:extLst>
          </p:cNvPr>
          <p:cNvPicPr>
            <a:picLocks noChangeAspect="1"/>
          </p:cNvPicPr>
          <p:nvPr/>
        </p:nvPicPr>
        <p:blipFill rotWithShape="1">
          <a:blip r:embed="rId3"/>
          <a:srcRect l="-359" t="-118" r="177" b="32260"/>
          <a:stretch/>
        </p:blipFill>
        <p:spPr>
          <a:xfrm>
            <a:off x="289412" y="1520088"/>
            <a:ext cx="2367321" cy="2168176"/>
          </a:xfrm>
          <a:prstGeom prst="rect">
            <a:avLst/>
          </a:prstGeom>
        </p:spPr>
      </p:pic>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289412" y="449236"/>
            <a:ext cx="10896600" cy="762435"/>
          </a:xfrm>
        </p:spPr>
        <p:txBody>
          <a:bodyPr lIns="0" tIns="0" rIns="0" bIns="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Viewpoint: Measuring ROI</a:t>
            </a:r>
            <a:endParaRPr lang="en-US" sz="2500" dirty="0">
              <a:solidFill>
                <a:srgbClr val="F1794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B0B8D16-DC91-B542-8809-481710BF0A0B}"/>
              </a:ext>
            </a:extLst>
          </p:cNvPr>
          <p:cNvSpPr>
            <a:spLocks noGrp="1"/>
          </p:cNvSpPr>
          <p:nvPr>
            <p:ph idx="1"/>
          </p:nvPr>
        </p:nvSpPr>
        <p:spPr>
          <a:xfrm>
            <a:off x="3669911" y="934750"/>
            <a:ext cx="8155580" cy="5410712"/>
          </a:xfrm>
        </p:spPr>
        <p:txBody>
          <a:bodyPr wrap="square" lIns="0" rIns="0">
            <a:spAutoFit/>
          </a:bodyPr>
          <a:lstStyle/>
          <a:p>
            <a:pPr marL="0" indent="0">
              <a:spcBef>
                <a:spcPts val="0"/>
              </a:spcBef>
              <a:buNone/>
            </a:pPr>
            <a:r>
              <a:rPr lang="en-US" sz="1600" b="1" dirty="0">
                <a:latin typeface="Arial" panose="020B0604020202020204" pitchFamily="34" charset="0"/>
                <a:cs typeface="Arial" panose="020B0604020202020204" pitchFamily="34" charset="0"/>
              </a:rPr>
              <a:t>You’re using an innovation-focused tool, some general purpose tools, and also a toolkit that you created. How do you think about assessing the ROI of each?</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rtl="0">
              <a:spcBef>
                <a:spcPts val="0"/>
              </a:spcBef>
              <a:spcAft>
                <a:spcPts val="0"/>
              </a:spcAft>
              <a:buNone/>
            </a:pPr>
            <a:endParaRPr lang="en-US" sz="1600" dirty="0">
              <a:solidFill>
                <a:srgbClr val="000000"/>
              </a:solidFill>
              <a:latin typeface="Arial" panose="020B0604020202020204" pitchFamily="34" charset="0"/>
              <a:cs typeface="Arial" panose="020B0604020202020204" pitchFamily="34" charset="0"/>
            </a:endParaRPr>
          </a:p>
          <a:p>
            <a:pPr marL="0" indent="0" rtl="0">
              <a:spcBef>
                <a:spcPts val="0"/>
              </a:spcBef>
              <a:spcAft>
                <a:spcPts val="0"/>
              </a:spcAft>
              <a:buNone/>
            </a:pPr>
            <a:r>
              <a:rPr lang="en-US" sz="1600" b="0" i="0" u="none" strike="noStrike" dirty="0">
                <a:solidFill>
                  <a:srgbClr val="000000"/>
                </a:solidFill>
                <a:effectLst/>
                <a:latin typeface="Arial" panose="020B0604020202020204" pitchFamily="34" charset="0"/>
                <a:cs typeface="Arial" panose="020B0604020202020204" pitchFamily="34" charset="0"/>
              </a:rPr>
              <a:t>I’ve created what I call my Executive Dashboard. I’ve organized it into three categories: innovation culture, engagement, and pipeline. </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1600" b="0" i="0" u="none" strike="noStrike" dirty="0">
                <a:solidFill>
                  <a:srgbClr val="000000"/>
                </a:solidFill>
                <a:effectLst/>
                <a:latin typeface="Arial" panose="020B0604020202020204" pitchFamily="34" charset="0"/>
                <a:cs typeface="Arial" panose="020B0604020202020204" pitchFamily="34" charset="0"/>
              </a:rPr>
              <a:t>The first category is focused on the progress we’re making to create a culture of innovation within the company. We ask basic questions on things like perception of how innovative the company is, and also if people feel rewarded for supporting innovation.</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1600" b="0" i="0" u="none" strike="noStrike" dirty="0">
                <a:solidFill>
                  <a:srgbClr val="000000"/>
                </a:solidFill>
                <a:effectLst/>
                <a:latin typeface="Arial" panose="020B0604020202020204" pitchFamily="34" charset="0"/>
                <a:cs typeface="Arial" panose="020B0604020202020204" pitchFamily="34" charset="0"/>
              </a:rPr>
              <a:t>The second category is focused on engagement and, in particular, use of our SaaS tool. We track things like how many innovation challenges we’re running, how many people are participating and voting and commenting, and then how that changes over time.</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1600" b="0" i="0" u="none" strike="noStrike" dirty="0">
                <a:solidFill>
                  <a:srgbClr val="000000"/>
                </a:solidFill>
                <a:effectLst/>
                <a:latin typeface="Arial" panose="020B0604020202020204" pitchFamily="34" charset="0"/>
                <a:cs typeface="Arial" panose="020B0604020202020204" pitchFamily="34" charset="0"/>
              </a:rPr>
              <a:t>Finally, the third category is focused on our pipeline, and describes things like how many ideas are submitted and vetted and validated; how many of those ideas actually go on to launch; and then how many produce revenue over time. </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1600" dirty="0">
                <a:solidFill>
                  <a:srgbClr val="000000"/>
                </a:solidFill>
                <a:latin typeface="Arial" panose="020B0604020202020204" pitchFamily="34" charset="0"/>
                <a:cs typeface="Arial" panose="020B0604020202020204" pitchFamily="34" charset="0"/>
              </a:rPr>
              <a:t>I</a:t>
            </a:r>
            <a:r>
              <a:rPr lang="en-US" sz="1600" b="0" i="0" u="none" strike="noStrike" dirty="0">
                <a:solidFill>
                  <a:srgbClr val="000000"/>
                </a:solidFill>
                <a:effectLst/>
                <a:latin typeface="Arial" panose="020B0604020202020204" pitchFamily="34" charset="0"/>
                <a:cs typeface="Arial" panose="020B0604020202020204" pitchFamily="34" charset="0"/>
              </a:rPr>
              <a:t>t’s research leading to data-driven insight that makes the case for us. I also try to act very much like a startup that doesn’t need very much investment to show results… So management gives us the space to shift and pivot as needed, because we’re not asking for much, and what we are asking for, we’re showing both qualitatively and quantitatively just how much value we can create with it.</a:t>
            </a: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4"/>
          <a:stretch>
            <a:fillRect/>
          </a:stretch>
        </p:blipFill>
        <p:spPr>
          <a:xfrm>
            <a:off x="9505950" y="6115687"/>
            <a:ext cx="2228850" cy="586320"/>
          </a:xfrm>
          <a:prstGeom prst="rect">
            <a:avLst/>
          </a:prstGeom>
        </p:spPr>
      </p:pic>
      <p:sp>
        <p:nvSpPr>
          <p:cNvPr id="19" name="Content Placeholder 2">
            <a:extLst>
              <a:ext uri="{FF2B5EF4-FFF2-40B4-BE49-F238E27FC236}">
                <a16:creationId xmlns:a16="http://schemas.microsoft.com/office/drawing/2014/main" id="{A6A3889D-D847-4C7C-9571-80E4B5391241}"/>
              </a:ext>
            </a:extLst>
          </p:cNvPr>
          <p:cNvSpPr txBox="1">
            <a:spLocks/>
          </p:cNvSpPr>
          <p:nvPr/>
        </p:nvSpPr>
        <p:spPr>
          <a:xfrm>
            <a:off x="1003826" y="3789553"/>
            <a:ext cx="2666085" cy="303202"/>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0"/>
              </a:spcBef>
              <a:spcAft>
                <a:spcPts val="0"/>
              </a:spcAft>
              <a:buNone/>
            </a:pPr>
            <a:r>
              <a:rPr lang="en-US" sz="1700" b="1" i="0" u="none" strike="noStrike" dirty="0">
                <a:solidFill>
                  <a:schemeClr val="bg1"/>
                </a:solidFill>
                <a:effectLst/>
                <a:latin typeface="Arial" panose="020B0604020202020204" pitchFamily="34" charset="0"/>
                <a:cs typeface="Arial" panose="020B0604020202020204" pitchFamily="34" charset="0"/>
              </a:rPr>
              <a:t>Amy Kramer</a:t>
            </a:r>
            <a:endParaRPr lang="en-US" sz="1700" b="1" dirty="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418F567-F65D-48E9-B7DC-8B84CE7D5A33}"/>
              </a:ext>
            </a:extLst>
          </p:cNvPr>
          <p:cNvSpPr/>
          <p:nvPr/>
        </p:nvSpPr>
        <p:spPr>
          <a:xfrm>
            <a:off x="1003826" y="4116482"/>
            <a:ext cx="2277882" cy="784830"/>
          </a:xfrm>
          <a:prstGeom prst="rect">
            <a:avLst/>
          </a:prstGeom>
        </p:spPr>
        <p:txBody>
          <a:bodyPr wrap="square" lIns="0" tIns="45720" rIns="91440" bIns="45720" anchor="t">
            <a:spAutoFit/>
          </a:bodyPr>
          <a:lstStyle/>
          <a:p>
            <a:r>
              <a:rPr lang="en-US" sz="1500" dirty="0">
                <a:solidFill>
                  <a:schemeClr val="bg1"/>
                </a:solidFill>
                <a:latin typeface="Arial" panose="020B0604020202020204" pitchFamily="34" charset="0"/>
                <a:cs typeface="Arial" panose="020B0604020202020204" pitchFamily="34" charset="0"/>
              </a:rPr>
              <a:t>Market and Product Innovation Leader, Maritz Global Events</a:t>
            </a:r>
          </a:p>
        </p:txBody>
      </p:sp>
      <p:sp>
        <p:nvSpPr>
          <p:cNvPr id="13" name="Rectangle 12">
            <a:extLst>
              <a:ext uri="{FF2B5EF4-FFF2-40B4-BE49-F238E27FC236}">
                <a16:creationId xmlns:a16="http://schemas.microsoft.com/office/drawing/2014/main" id="{A6B4A1A2-68A9-484B-B70E-C44E484F0D13}"/>
              </a:ext>
            </a:extLst>
          </p:cNvPr>
          <p:cNvSpPr/>
          <p:nvPr/>
        </p:nvSpPr>
        <p:spPr>
          <a:xfrm>
            <a:off x="289412" y="1023219"/>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633652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624783" y="546883"/>
            <a:ext cx="11416748" cy="762435"/>
          </a:xfrm>
        </p:spPr>
        <p:txBody>
          <a:bodyPr vert="horz" lIns="0" tIns="0" rIns="0" bIns="0" rtlCol="0" anchor="t" anchorCtr="0">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Challenges of Tool Deployment</a:t>
            </a:r>
            <a:endParaRPr lang="en-US" sz="2500" dirty="0">
              <a:solidFill>
                <a:srgbClr val="F17948"/>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8997918-EC81-B944-9F3E-8C7708E45F65}"/>
              </a:ext>
            </a:extLst>
          </p:cNvPr>
          <p:cNvSpPr/>
          <p:nvPr/>
        </p:nvSpPr>
        <p:spPr>
          <a:xfrm>
            <a:off x="624783" y="1156197"/>
            <a:ext cx="1985207" cy="45719"/>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3"/>
          <a:stretch>
            <a:fillRect/>
          </a:stretch>
        </p:blipFill>
        <p:spPr>
          <a:xfrm>
            <a:off x="9505950" y="6060969"/>
            <a:ext cx="2228850" cy="586320"/>
          </a:xfrm>
          <a:prstGeom prst="rect">
            <a:avLst/>
          </a:prstGeom>
        </p:spPr>
      </p:pic>
      <p:sp>
        <p:nvSpPr>
          <p:cNvPr id="3" name="Content Placeholder 2">
            <a:extLst>
              <a:ext uri="{FF2B5EF4-FFF2-40B4-BE49-F238E27FC236}">
                <a16:creationId xmlns:a16="http://schemas.microsoft.com/office/drawing/2014/main" id="{B085BF43-3EAA-489C-9789-EC9CA002F3A7}"/>
              </a:ext>
            </a:extLst>
          </p:cNvPr>
          <p:cNvSpPr txBox="1">
            <a:spLocks/>
          </p:cNvSpPr>
          <p:nvPr/>
        </p:nvSpPr>
        <p:spPr>
          <a:xfrm>
            <a:off x="624783" y="1385575"/>
            <a:ext cx="4991100" cy="800686"/>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1" dirty="0">
                <a:latin typeface="Arial" panose="020B0604020202020204" pitchFamily="34" charset="0"/>
                <a:cs typeface="Arial" panose="020B0604020202020204" pitchFamily="34" charset="0"/>
              </a:rPr>
              <a:t>Q. Please check all of the challenges you face (or would face) when attempting to deploy new digital tools and platforms to support innovation activities.</a:t>
            </a:r>
            <a:endParaRPr lang="en-US" sz="1400" dirty="0">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6FB6D60F-D31C-48B1-9E85-096230D06CBB}"/>
              </a:ext>
            </a:extLst>
          </p:cNvPr>
          <p:cNvGraphicFramePr/>
          <p:nvPr>
            <p:extLst>
              <p:ext uri="{D42A27DB-BD31-4B8C-83A1-F6EECF244321}">
                <p14:modId xmlns:p14="http://schemas.microsoft.com/office/powerpoint/2010/main" val="226149494"/>
              </p:ext>
            </p:extLst>
          </p:nvPr>
        </p:nvGraphicFramePr>
        <p:xfrm>
          <a:off x="618815" y="2078859"/>
          <a:ext cx="5428178" cy="3954149"/>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a:extLst>
              <a:ext uri="{FF2B5EF4-FFF2-40B4-BE49-F238E27FC236}">
                <a16:creationId xmlns:a16="http://schemas.microsoft.com/office/drawing/2014/main" id="{D107D2D3-40B2-4F84-B243-325F33545EEA}"/>
              </a:ext>
            </a:extLst>
          </p:cNvPr>
          <p:cNvSpPr/>
          <p:nvPr/>
        </p:nvSpPr>
        <p:spPr>
          <a:xfrm>
            <a:off x="6264700" y="1385575"/>
            <a:ext cx="5690153" cy="4535220"/>
          </a:xfrm>
          <a:prstGeom prst="rect">
            <a:avLst/>
          </a:prstGeom>
          <a:solidFill>
            <a:schemeClr val="bg1">
              <a:lumMod val="95000"/>
            </a:schemeClr>
          </a:solidFill>
          <a:ln>
            <a:noFill/>
          </a:ln>
          <a:effectLst>
            <a:outerShdw blurRad="546100" dist="63500" dir="10200000" sx="92000" sy="92000" algn="ctr" rotWithShape="0">
              <a:srgbClr val="000000">
                <a:alpha val="7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72F2C7C7-C8BF-426C-82C4-93E5F6F426DC}"/>
              </a:ext>
            </a:extLst>
          </p:cNvPr>
          <p:cNvSpPr txBox="1">
            <a:spLocks/>
          </p:cNvSpPr>
          <p:nvPr/>
        </p:nvSpPr>
        <p:spPr>
          <a:xfrm>
            <a:off x="6700115" y="1841548"/>
            <a:ext cx="5178261" cy="1225624"/>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250" dirty="0">
                <a:latin typeface="Arial" panose="020B0604020202020204" pitchFamily="34" charset="0"/>
                <a:cs typeface="Arial" panose="020B0604020202020204" pitchFamily="34" charset="0"/>
              </a:rPr>
              <a:t>Nearly 70 percent of respondents said integration with existing tools, platforms and data sets is a challenge they face.</a:t>
            </a:r>
          </a:p>
          <a:p>
            <a:pPr>
              <a:lnSpc>
                <a:spcPct val="110000"/>
              </a:lnSpc>
            </a:pPr>
            <a:r>
              <a:rPr lang="en-US" sz="1250" dirty="0">
                <a:latin typeface="Arial" panose="020B0604020202020204" pitchFamily="34" charset="0"/>
                <a:cs typeface="Arial" panose="020B0604020202020204" pitchFamily="34" charset="0"/>
              </a:rPr>
              <a:t>More than 50 percent of respondents also cited “Learning curve/user adoption,” “information security concerns,” and “justifying expense” as key challenges.</a:t>
            </a:r>
          </a:p>
        </p:txBody>
      </p:sp>
      <p:sp>
        <p:nvSpPr>
          <p:cNvPr id="23" name="Content Placeholder 2">
            <a:extLst>
              <a:ext uri="{FF2B5EF4-FFF2-40B4-BE49-F238E27FC236}">
                <a16:creationId xmlns:a16="http://schemas.microsoft.com/office/drawing/2014/main" id="{1CF84EB5-85D2-436A-9358-F446E4A41513}"/>
              </a:ext>
            </a:extLst>
          </p:cNvPr>
          <p:cNvSpPr txBox="1">
            <a:spLocks/>
          </p:cNvSpPr>
          <p:nvPr/>
        </p:nvSpPr>
        <p:spPr>
          <a:xfrm>
            <a:off x="6700115" y="3557990"/>
            <a:ext cx="5111346" cy="184723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250" dirty="0">
                <a:latin typeface="Arial" panose="020B0604020202020204" pitchFamily="34" charset="0"/>
                <a:cs typeface="Arial" panose="020B0604020202020204" pitchFamily="34" charset="0"/>
              </a:rPr>
              <a:t>Most innovation leaders seeking to introduce new digital tools and platforms into their organizations will need to map—and then navigate successfully—a range of technical, organizational, and human challenges.</a:t>
            </a:r>
          </a:p>
          <a:p>
            <a:pPr>
              <a:lnSpc>
                <a:spcPct val="110000"/>
              </a:lnSpc>
            </a:pPr>
            <a:r>
              <a:rPr lang="en-US" sz="1250" dirty="0">
                <a:latin typeface="Arial" panose="020B0604020202020204" pitchFamily="34" charset="0"/>
                <a:cs typeface="Arial" panose="020B0604020202020204" pitchFamily="34" charset="0"/>
              </a:rPr>
              <a:t>For many leaders, integration and information security concerns are just as significant barriers to adoption as financial/ROI concerns.</a:t>
            </a:r>
          </a:p>
          <a:p>
            <a:pPr>
              <a:lnSpc>
                <a:spcPct val="110000"/>
              </a:lnSpc>
            </a:pPr>
            <a:r>
              <a:rPr lang="en-US" sz="1250" dirty="0">
                <a:latin typeface="Arial" panose="020B0604020202020204" pitchFamily="34" charset="0"/>
                <a:cs typeface="Arial" panose="020B0604020202020204" pitchFamily="34" charset="0"/>
              </a:rPr>
              <a:t>Software vendors able to proactively educate and guide their innovation leader customers through these challenges will position the partnership for success.</a:t>
            </a:r>
          </a:p>
        </p:txBody>
      </p:sp>
      <p:sp>
        <p:nvSpPr>
          <p:cNvPr id="24" name="Content Placeholder 2">
            <a:extLst>
              <a:ext uri="{FF2B5EF4-FFF2-40B4-BE49-F238E27FC236}">
                <a16:creationId xmlns:a16="http://schemas.microsoft.com/office/drawing/2014/main" id="{7D809796-9F3B-49C1-8A92-2A7FAC0FC1A9}"/>
              </a:ext>
            </a:extLst>
          </p:cNvPr>
          <p:cNvSpPr txBox="1">
            <a:spLocks/>
          </p:cNvSpPr>
          <p:nvPr/>
        </p:nvSpPr>
        <p:spPr>
          <a:xfrm>
            <a:off x="6493577" y="1504004"/>
            <a:ext cx="5232400" cy="391704"/>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What we learned…</a:t>
            </a:r>
          </a:p>
        </p:txBody>
      </p:sp>
      <p:sp>
        <p:nvSpPr>
          <p:cNvPr id="25" name="Content Placeholder 2">
            <a:extLst>
              <a:ext uri="{FF2B5EF4-FFF2-40B4-BE49-F238E27FC236}">
                <a16:creationId xmlns:a16="http://schemas.microsoft.com/office/drawing/2014/main" id="{48B53AF0-04E8-4B71-8D8F-05777F97BF9C}"/>
              </a:ext>
            </a:extLst>
          </p:cNvPr>
          <p:cNvSpPr txBox="1">
            <a:spLocks/>
          </p:cNvSpPr>
          <p:nvPr/>
        </p:nvSpPr>
        <p:spPr>
          <a:xfrm>
            <a:off x="6493577" y="3264040"/>
            <a:ext cx="5148641" cy="391704"/>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What it means…</a:t>
            </a:r>
          </a:p>
        </p:txBody>
      </p:sp>
      <p:sp>
        <p:nvSpPr>
          <p:cNvPr id="5" name="Rectangle 4">
            <a:extLst>
              <a:ext uri="{FF2B5EF4-FFF2-40B4-BE49-F238E27FC236}">
                <a16:creationId xmlns:a16="http://schemas.microsoft.com/office/drawing/2014/main" id="{68D5DC92-828C-3C4D-858E-68B0F2959B97}"/>
              </a:ext>
            </a:extLst>
          </p:cNvPr>
          <p:cNvSpPr/>
          <p:nvPr/>
        </p:nvSpPr>
        <p:spPr>
          <a:xfrm>
            <a:off x="1442047" y="2454360"/>
            <a:ext cx="920338" cy="17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D27722-0335-FB49-A9B1-D19F39CA6AA6}"/>
              </a:ext>
            </a:extLst>
          </p:cNvPr>
          <p:cNvSpPr txBox="1"/>
          <p:nvPr/>
        </p:nvSpPr>
        <p:spPr>
          <a:xfrm>
            <a:off x="2137559" y="2412619"/>
            <a:ext cx="1108180" cy="261610"/>
          </a:xfrm>
          <a:prstGeom prst="rect">
            <a:avLst/>
          </a:prstGeom>
          <a:noFill/>
        </p:spPr>
        <p:txBody>
          <a:bodyPr wrap="square" rtlCol="0">
            <a:spAutoFit/>
          </a:bodyPr>
          <a:lstStyle/>
          <a:p>
            <a:pPr algn="r"/>
            <a:r>
              <a:rPr lang="en-US" sz="1050" dirty="0">
                <a:latin typeface="Avenir Book" panose="02000503020000020003" pitchFamily="2" charset="0"/>
              </a:rPr>
              <a:t>and data sets</a:t>
            </a:r>
          </a:p>
        </p:txBody>
      </p:sp>
      <p:sp>
        <p:nvSpPr>
          <p:cNvPr id="15" name="Rectangle 14">
            <a:extLst>
              <a:ext uri="{FF2B5EF4-FFF2-40B4-BE49-F238E27FC236}">
                <a16:creationId xmlns:a16="http://schemas.microsoft.com/office/drawing/2014/main" id="{1D21CBE0-7736-8E41-B973-7463929698E9}"/>
              </a:ext>
            </a:extLst>
          </p:cNvPr>
          <p:cNvSpPr/>
          <p:nvPr/>
        </p:nvSpPr>
        <p:spPr>
          <a:xfrm>
            <a:off x="1442047" y="4755600"/>
            <a:ext cx="920338" cy="17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4050790-C29C-D04B-9286-F683F59D9C1D}"/>
              </a:ext>
            </a:extLst>
          </p:cNvPr>
          <p:cNvSpPr txBox="1"/>
          <p:nvPr/>
        </p:nvSpPr>
        <p:spPr>
          <a:xfrm>
            <a:off x="2125983" y="4709880"/>
            <a:ext cx="1108180" cy="261610"/>
          </a:xfrm>
          <a:prstGeom prst="rect">
            <a:avLst/>
          </a:prstGeom>
          <a:noFill/>
        </p:spPr>
        <p:txBody>
          <a:bodyPr wrap="square" rtlCol="0">
            <a:spAutoFit/>
          </a:bodyPr>
          <a:lstStyle/>
          <a:p>
            <a:pPr algn="r"/>
            <a:r>
              <a:rPr lang="en-US" sz="1050" dirty="0">
                <a:latin typeface="Avenir Book" panose="02000503020000020003" pitchFamily="2" charset="0"/>
              </a:rPr>
              <a:t>right solution</a:t>
            </a:r>
          </a:p>
        </p:txBody>
      </p:sp>
      <p:sp>
        <p:nvSpPr>
          <p:cNvPr id="20" name="Rectangle 19">
            <a:extLst>
              <a:ext uri="{FF2B5EF4-FFF2-40B4-BE49-F238E27FC236}">
                <a16:creationId xmlns:a16="http://schemas.microsoft.com/office/drawing/2014/main" id="{BA4EE20F-85BE-DF41-AEC9-6101B5519FA9}"/>
              </a:ext>
            </a:extLst>
          </p:cNvPr>
          <p:cNvSpPr/>
          <p:nvPr/>
        </p:nvSpPr>
        <p:spPr>
          <a:xfrm>
            <a:off x="1617386" y="5670426"/>
            <a:ext cx="920338" cy="178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AB23C5D-9ACB-5144-9F46-2DC068670905}"/>
              </a:ext>
            </a:extLst>
          </p:cNvPr>
          <p:cNvSpPr txBox="1"/>
          <p:nvPr/>
        </p:nvSpPr>
        <p:spPr>
          <a:xfrm>
            <a:off x="2137559" y="5628514"/>
            <a:ext cx="1108180" cy="261610"/>
          </a:xfrm>
          <a:prstGeom prst="rect">
            <a:avLst/>
          </a:prstGeom>
          <a:noFill/>
        </p:spPr>
        <p:txBody>
          <a:bodyPr wrap="square" rtlCol="0">
            <a:spAutoFit/>
          </a:bodyPr>
          <a:lstStyle/>
          <a:p>
            <a:pPr algn="r"/>
            <a:r>
              <a:rPr lang="en-US" sz="1050" dirty="0">
                <a:latin typeface="Avenir Book" panose="02000503020000020003" pitchFamily="2" charset="0"/>
              </a:rPr>
              <a:t>there</a:t>
            </a:r>
          </a:p>
        </p:txBody>
      </p:sp>
    </p:spTree>
    <p:extLst>
      <p:ext uri="{BB962C8B-B14F-4D97-AF65-F5344CB8AC3E}">
        <p14:creationId xmlns:p14="http://schemas.microsoft.com/office/powerpoint/2010/main" val="535018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8E94FF-BF3B-4669-A6AF-2C743D0941BB}"/>
              </a:ext>
            </a:extLst>
          </p:cNvPr>
          <p:cNvSpPr/>
          <p:nvPr/>
        </p:nvSpPr>
        <p:spPr>
          <a:xfrm>
            <a:off x="778332" y="1974956"/>
            <a:ext cx="2601781" cy="2866645"/>
          </a:xfrm>
          <a:prstGeom prst="rect">
            <a:avLst/>
          </a:prstGeom>
          <a:solidFill>
            <a:srgbClr val="306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457200" y="400506"/>
            <a:ext cx="11734800" cy="762435"/>
          </a:xfrm>
        </p:spPr>
        <p:txBody>
          <a:bodyPr vert="horz" lIns="0" tIns="0" rIns="0" bIns="0" rtlCol="0" anchor="t" anchorCtr="0">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Viewpoint: Be a Painkiller, Not a Vitamin</a:t>
            </a:r>
            <a:endParaRPr lang="en-US" sz="2500" dirty="0">
              <a:solidFill>
                <a:srgbClr val="F1794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B0B8D16-DC91-B542-8809-481710BF0A0B}"/>
              </a:ext>
            </a:extLst>
          </p:cNvPr>
          <p:cNvSpPr>
            <a:spLocks noGrp="1"/>
          </p:cNvSpPr>
          <p:nvPr>
            <p:ph idx="1"/>
          </p:nvPr>
        </p:nvSpPr>
        <p:spPr>
          <a:xfrm>
            <a:off x="3701245" y="1216693"/>
            <a:ext cx="7972425" cy="4745915"/>
          </a:xfrm>
        </p:spPr>
        <p:txBody>
          <a:bodyPr wrap="square" lIns="0" rIns="0">
            <a:spAutoFit/>
          </a:bodyPr>
          <a:lstStyle/>
          <a:p>
            <a:pPr marL="0" indent="0">
              <a:spcBef>
                <a:spcPts val="0"/>
              </a:spcBef>
              <a:buNone/>
            </a:pPr>
            <a:r>
              <a:rPr lang="en-US" sz="1600" b="1" dirty="0">
                <a:latin typeface="Arial" panose="020B0604020202020204" pitchFamily="34" charset="0"/>
                <a:cs typeface="Arial" panose="020B0604020202020204" pitchFamily="34" charset="0"/>
              </a:rPr>
              <a:t>Why do you think most organizations have yet to adopt innovation-specific digital tools and platforms?</a:t>
            </a: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rtl="0">
              <a:spcBef>
                <a:spcPts val="0"/>
              </a:spcBef>
              <a:spcAft>
                <a:spcPts val="0"/>
              </a:spcAft>
              <a:buNone/>
            </a:pPr>
            <a:endParaRPr lang="en-US" sz="1600" dirty="0">
              <a:solidFill>
                <a:srgbClr val="000000"/>
              </a:solidFill>
              <a:latin typeface="Arial" panose="020B0604020202020204" pitchFamily="34" charset="0"/>
              <a:cs typeface="Arial" panose="020B0604020202020204" pitchFamily="34" charset="0"/>
            </a:endParaRPr>
          </a:p>
          <a:p>
            <a:pPr marL="0" indent="0" rtl="0">
              <a:spcBef>
                <a:spcPts val="0"/>
              </a:spcBef>
              <a:spcAft>
                <a:spcPts val="0"/>
              </a:spcAft>
              <a:buNone/>
            </a:pPr>
            <a:r>
              <a:rPr lang="en-US" sz="1600" b="0" i="0" u="none" strike="noStrike" dirty="0">
                <a:solidFill>
                  <a:srgbClr val="000000"/>
                </a:solidFill>
                <a:effectLst/>
                <a:latin typeface="Arial" panose="020B0604020202020204" pitchFamily="34" charset="0"/>
                <a:cs typeface="Arial" panose="020B0604020202020204" pitchFamily="34" charset="0"/>
              </a:rPr>
              <a:t>It’s not easy to be a corporate innovation leader. Most don’t have a moment to spare. They are always fighting to get enough people and money to dedicate to innovation. It’s hard for most innovation leaders to take the time to think about their team’s digital tools and platforms strategy, much less to develop a business case to support a request for even more resources to invest in infrastructure. It’s obviously much easier for those leaders and their teams to simply use the tools and platforms already available to them.</a:t>
            </a:r>
          </a:p>
          <a:p>
            <a:pPr marL="0" indent="0" rtl="0">
              <a:spcBef>
                <a:spcPts val="0"/>
              </a:spcBef>
              <a:spcAft>
                <a:spcPts val="0"/>
              </a:spcAft>
              <a:buNone/>
            </a:pPr>
            <a:br>
              <a:rPr lang="en-US" sz="1600" b="0" dirty="0">
                <a:effectLst/>
                <a:latin typeface="Arial" panose="020B0604020202020204" pitchFamily="34" charset="0"/>
                <a:cs typeface="Arial" panose="020B0604020202020204" pitchFamily="34" charset="0"/>
              </a:rPr>
            </a:br>
            <a:r>
              <a:rPr lang="en-US" sz="1600" b="1" u="none" strike="noStrike" dirty="0">
                <a:solidFill>
                  <a:srgbClr val="000000"/>
                </a:solidFill>
                <a:effectLst/>
                <a:latin typeface="Arial" panose="020B0604020202020204" pitchFamily="34" charset="0"/>
                <a:cs typeface="Arial" panose="020B0604020202020204" pitchFamily="34" charset="0"/>
              </a:rPr>
              <a:t>What about innovation leaders who are in more stable situations, with more resources available to invest? Why do you think they’re still not adopting innovation-specific tools and platforms?</a:t>
            </a:r>
          </a:p>
          <a:p>
            <a:pPr marL="0" indent="0" rtl="0">
              <a:spcBef>
                <a:spcPts val="0"/>
              </a:spcBef>
              <a:spcAft>
                <a:spcPts val="0"/>
              </a:spcAft>
              <a:buNone/>
            </a:pPr>
            <a:endParaRPr lang="en-US" sz="1600" b="0" dirty="0">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1600" b="0" dirty="0">
                <a:effectLst/>
                <a:latin typeface="Arial" panose="020B0604020202020204" pitchFamily="34" charset="0"/>
                <a:cs typeface="Arial" panose="020B0604020202020204" pitchFamily="34" charset="0"/>
              </a:rPr>
              <a:t>When I’m assessing startups in which </a:t>
            </a:r>
            <a:r>
              <a:rPr lang="en-US" sz="1600" b="0" dirty="0" err="1">
                <a:effectLst/>
                <a:latin typeface="Arial" panose="020B0604020202020204" pitchFamily="34" charset="0"/>
                <a:cs typeface="Arial" panose="020B0604020202020204" pitchFamily="34" charset="0"/>
              </a:rPr>
              <a:t>HearstLab</a:t>
            </a:r>
            <a:r>
              <a:rPr lang="en-US" sz="1600" b="0" dirty="0">
                <a:effectLst/>
                <a:latin typeface="Arial" panose="020B0604020202020204" pitchFamily="34" charset="0"/>
                <a:cs typeface="Arial" panose="020B0604020202020204" pitchFamily="34" charset="0"/>
              </a:rPr>
              <a:t> might invest, I always think about whether the startups are solving real problems—or are simply offering vitamins. I see a parallel in the innovation tools and platforms world. Innovation leaders don’t recognize that they have a problem that needs solving, and so they see those tools and platforms as vitamins—perhaps as things that are nice to have, but not essential. It’s up to the solution provider to demonstrate to the prospective client how their tool addresses real needs and will deliver demonstrable value.</a:t>
            </a:r>
            <a:endParaRPr lang="en-US" sz="1600" dirty="0">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sp>
        <p:nvSpPr>
          <p:cNvPr id="15" name="Content Placeholder 2">
            <a:extLst>
              <a:ext uri="{FF2B5EF4-FFF2-40B4-BE49-F238E27FC236}">
                <a16:creationId xmlns:a16="http://schemas.microsoft.com/office/drawing/2014/main" id="{22023FC5-C5A6-D54E-A8D9-D5089CC00F3B}"/>
              </a:ext>
            </a:extLst>
          </p:cNvPr>
          <p:cNvSpPr txBox="1">
            <a:spLocks/>
          </p:cNvSpPr>
          <p:nvPr/>
        </p:nvSpPr>
        <p:spPr>
          <a:xfrm>
            <a:off x="1024152" y="3973463"/>
            <a:ext cx="2666085" cy="303202"/>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0"/>
              </a:spcBef>
              <a:spcAft>
                <a:spcPts val="0"/>
              </a:spcAft>
              <a:buNone/>
            </a:pPr>
            <a:r>
              <a:rPr lang="en-US" sz="1700" b="1" i="0" u="none" strike="noStrike" dirty="0">
                <a:solidFill>
                  <a:schemeClr val="bg1"/>
                </a:solidFill>
                <a:effectLst/>
                <a:latin typeface="Arial" panose="020B0604020202020204" pitchFamily="34" charset="0"/>
                <a:cs typeface="Arial" panose="020B0604020202020204" pitchFamily="34" charset="0"/>
              </a:rPr>
              <a:t>Beth Devin</a:t>
            </a:r>
            <a:endParaRPr lang="en-US" sz="1700" b="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B618BBA-29EE-4880-8C35-E236306AF85C}"/>
              </a:ext>
            </a:extLst>
          </p:cNvPr>
          <p:cNvSpPr/>
          <p:nvPr/>
        </p:nvSpPr>
        <p:spPr>
          <a:xfrm>
            <a:off x="1024152" y="4217031"/>
            <a:ext cx="2118479" cy="553998"/>
          </a:xfrm>
          <a:prstGeom prst="rect">
            <a:avLst/>
          </a:prstGeom>
        </p:spPr>
        <p:txBody>
          <a:bodyPr wrap="square" lIns="0" tIns="45720" rIns="91440" bIns="45720" anchor="t">
            <a:spAutoFit/>
          </a:bodyPr>
          <a:lstStyle/>
          <a:p>
            <a:r>
              <a:rPr lang="en-US" sz="1500" dirty="0">
                <a:solidFill>
                  <a:schemeClr val="bg1"/>
                </a:solidFill>
                <a:latin typeface="Arial" panose="020B0604020202020204" pitchFamily="34" charset="0"/>
                <a:cs typeface="Arial" panose="020B0604020202020204" pitchFamily="34" charset="0"/>
              </a:rPr>
              <a:t>Strategic Consultant and Advisor, </a:t>
            </a:r>
            <a:r>
              <a:rPr lang="en-US" sz="1500" dirty="0" err="1">
                <a:solidFill>
                  <a:schemeClr val="bg1"/>
                </a:solidFill>
                <a:latin typeface="Arial" panose="020B0604020202020204" pitchFamily="34" charset="0"/>
                <a:cs typeface="Arial" panose="020B0604020202020204" pitchFamily="34" charset="0"/>
              </a:rPr>
              <a:t>HearstLab</a:t>
            </a:r>
            <a:endParaRPr lang="en-US" sz="1500" dirty="0">
              <a:solidFill>
                <a:schemeClr val="bg1"/>
              </a:solidFill>
              <a:latin typeface="Arial" panose="020B0604020202020204" pitchFamily="34" charset="0"/>
              <a:cs typeface="Arial" panose="020B0604020202020204" pitchFamily="34" charset="0"/>
            </a:endParaRPr>
          </a:p>
        </p:txBody>
      </p:sp>
      <p:pic>
        <p:nvPicPr>
          <p:cNvPr id="18" name="Picture 17" descr="A person smiling for the camera&#10;&#10;Description automatically generated">
            <a:extLst>
              <a:ext uri="{FF2B5EF4-FFF2-40B4-BE49-F238E27FC236}">
                <a16:creationId xmlns:a16="http://schemas.microsoft.com/office/drawing/2014/main" id="{C31C0D32-6309-42B2-AFA1-DCA457523184}"/>
              </a:ext>
            </a:extLst>
          </p:cNvPr>
          <p:cNvPicPr>
            <a:picLocks noChangeAspect="1"/>
          </p:cNvPicPr>
          <p:nvPr/>
        </p:nvPicPr>
        <p:blipFill rotWithShape="1">
          <a:blip r:embed="rId3"/>
          <a:srcRect l="-125" t="6946" r="-356" b="33333"/>
          <a:stretch/>
        </p:blipFill>
        <p:spPr>
          <a:xfrm>
            <a:off x="457200" y="1358405"/>
            <a:ext cx="2367819" cy="2519985"/>
          </a:xfrm>
          <a:prstGeom prst="rect">
            <a:avLst/>
          </a:prstGeom>
        </p:spPr>
      </p:pic>
      <p:sp>
        <p:nvSpPr>
          <p:cNvPr id="13" name="Rectangle 12">
            <a:extLst>
              <a:ext uri="{FF2B5EF4-FFF2-40B4-BE49-F238E27FC236}">
                <a16:creationId xmlns:a16="http://schemas.microsoft.com/office/drawing/2014/main" id="{DAFDF439-DDC1-F54B-B808-81AA818CC3C4}"/>
              </a:ext>
            </a:extLst>
          </p:cNvPr>
          <p:cNvSpPr/>
          <p:nvPr/>
        </p:nvSpPr>
        <p:spPr>
          <a:xfrm>
            <a:off x="457200" y="1009588"/>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385865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5ADCA4C-591C-4626-A34F-C5AC3FB6C15B}"/>
              </a:ext>
            </a:extLst>
          </p:cNvPr>
          <p:cNvSpPr>
            <a:spLocks noGrp="1"/>
          </p:cNvSpPr>
          <p:nvPr>
            <p:ph idx="1"/>
          </p:nvPr>
        </p:nvSpPr>
        <p:spPr>
          <a:xfrm>
            <a:off x="457200" y="1505699"/>
            <a:ext cx="11443252" cy="3857719"/>
          </a:xfrm>
        </p:spPr>
        <p:txBody>
          <a:bodyPr vert="horz" lIns="0" tIns="0" rIns="0" bIns="0" rtlCol="0" anchor="t">
            <a:noAutofit/>
          </a:bodyPr>
          <a:lstStyle/>
          <a:p>
            <a:pPr marL="342900" indent="-342900">
              <a:lnSpc>
                <a:spcPct val="110000"/>
              </a:lnSpc>
              <a:spcBef>
                <a:spcPts val="400"/>
              </a:spcBef>
              <a:spcAft>
                <a:spcPts val="400"/>
              </a:spcAft>
              <a:buFont typeface="+mj-lt"/>
              <a:buAutoNum type="arabicPeriod"/>
            </a:pPr>
            <a:r>
              <a:rPr lang="en-US" sz="1600" dirty="0">
                <a:latin typeface="Arial" panose="020B0604020202020204" pitchFamily="34" charset="0"/>
                <a:cs typeface="Arial" panose="020B0604020202020204" pitchFamily="34" charset="0"/>
              </a:rPr>
              <a:t>Could our innovation team be performing more efficiently and/or effectively, particularly in a time of remote work? Have we received feedback—or do we expect to receive feedback—to that extent?</a:t>
            </a:r>
          </a:p>
          <a:p>
            <a:pPr marL="342900" indent="-342900">
              <a:lnSpc>
                <a:spcPct val="110000"/>
              </a:lnSpc>
              <a:spcBef>
                <a:spcPts val="400"/>
              </a:spcBef>
              <a:spcAft>
                <a:spcPts val="400"/>
              </a:spcAft>
              <a:buFont typeface="+mj-lt"/>
              <a:buAutoNum type="arabicPeriod"/>
            </a:pPr>
            <a:r>
              <a:rPr lang="en-US" sz="1600" dirty="0">
                <a:latin typeface="Arial" panose="020B0604020202020204" pitchFamily="34" charset="0"/>
                <a:cs typeface="Arial" panose="020B0604020202020204" pitchFamily="34" charset="0"/>
              </a:rPr>
              <a:t>Have we explored using general purpose tools already available to us to support our innovation activities, perhaps by creating customized add-ons to them? Have we encountered limitations with this approach that would help make the case for bringing in a new innovation-focused tool?</a:t>
            </a:r>
          </a:p>
          <a:p>
            <a:pPr marL="342900" indent="-342900">
              <a:lnSpc>
                <a:spcPct val="110000"/>
              </a:lnSpc>
              <a:spcBef>
                <a:spcPts val="400"/>
              </a:spcBef>
              <a:spcAft>
                <a:spcPts val="400"/>
              </a:spcAft>
              <a:buFont typeface="+mj-lt"/>
              <a:buAutoNum type="arabicPeriod"/>
            </a:pPr>
            <a:r>
              <a:rPr lang="en-US" sz="1600" dirty="0">
                <a:latin typeface="Arial" panose="020B0604020202020204" pitchFamily="34" charset="0"/>
                <a:cs typeface="Arial" panose="020B0604020202020204" pitchFamily="34" charset="0"/>
              </a:rPr>
              <a:t>Are there specific metrics that we use to evaluate innovation team performance (e.g. new revenue, cost reduction, employee engagement)? Metrics that, if improved, would support our case to senior leadership for additional resources?</a:t>
            </a:r>
          </a:p>
          <a:p>
            <a:pPr marL="342900" indent="-342900">
              <a:lnSpc>
                <a:spcPct val="110000"/>
              </a:lnSpc>
              <a:spcBef>
                <a:spcPts val="400"/>
              </a:spcBef>
              <a:spcAft>
                <a:spcPts val="400"/>
              </a:spcAft>
              <a:buFont typeface="+mj-lt"/>
              <a:buAutoNum type="arabicPeriod"/>
            </a:pPr>
            <a:r>
              <a:rPr lang="en-US" sz="1600" dirty="0">
                <a:latin typeface="Arial" panose="020B0604020202020204" pitchFamily="34" charset="0"/>
                <a:cs typeface="Arial" panose="020B0604020202020204" pitchFamily="34" charset="0"/>
              </a:rPr>
              <a:t>What are the specific activities (e.g. scouting, process analysis, idea campaigns) that drive those metrics? Can we develop an “activity-linked-to-metric” problem statement that we could share with tools and platform vendors?</a:t>
            </a:r>
          </a:p>
          <a:p>
            <a:pPr marL="342900" indent="-342900">
              <a:lnSpc>
                <a:spcPct val="110000"/>
              </a:lnSpc>
              <a:spcBef>
                <a:spcPts val="400"/>
              </a:spcBef>
              <a:spcAft>
                <a:spcPts val="400"/>
              </a:spcAft>
              <a:buFont typeface="+mj-lt"/>
              <a:buAutoNum type="arabicPeriod"/>
            </a:pPr>
            <a:r>
              <a:rPr lang="en-US" sz="1600" dirty="0">
                <a:latin typeface="Arial" panose="020B0604020202020204" pitchFamily="34" charset="0"/>
                <a:cs typeface="Arial" panose="020B0604020202020204" pitchFamily="34" charset="0"/>
              </a:rPr>
              <a:t>What organizational context would we need to put in place around a new tool or platform to give it the greatest chance of success? Support from legal, compliance, and IT to get a tool integrated in the first place? “Internal marketing” investment to build awareness, excitement, and engagement? </a:t>
            </a:r>
          </a:p>
          <a:p>
            <a:pPr marL="342900" indent="-342900">
              <a:lnSpc>
                <a:spcPct val="110000"/>
              </a:lnSpc>
              <a:spcBef>
                <a:spcPts val="400"/>
              </a:spcBef>
              <a:spcAft>
                <a:spcPts val="400"/>
              </a:spcAft>
              <a:buFont typeface="+mj-lt"/>
              <a:buAutoNum type="arabicPeriod"/>
            </a:pPr>
            <a:r>
              <a:rPr lang="en-US" sz="1600" dirty="0">
                <a:latin typeface="Arial" panose="020B0604020202020204" pitchFamily="34" charset="0"/>
                <a:cs typeface="Arial" panose="020B0604020202020204" pitchFamily="34" charset="0"/>
              </a:rPr>
              <a:t>What metrics can we use to measure our return on investment in the tool or platform? Qualitative feedback? Quantitative feedback? How can we capture the data and share the associated insights most effectively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with our key stakeholders?</a:t>
            </a: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sp>
        <p:nvSpPr>
          <p:cNvPr id="18" name="Title 1">
            <a:extLst>
              <a:ext uri="{FF2B5EF4-FFF2-40B4-BE49-F238E27FC236}">
                <a16:creationId xmlns:a16="http://schemas.microsoft.com/office/drawing/2014/main" id="{E4700641-A759-42B3-AF76-E3EA953FA659}"/>
              </a:ext>
            </a:extLst>
          </p:cNvPr>
          <p:cNvSpPr>
            <a:spLocks noGrp="1"/>
          </p:cNvSpPr>
          <p:nvPr>
            <p:ph type="title"/>
          </p:nvPr>
        </p:nvSpPr>
        <p:spPr>
          <a:xfrm>
            <a:off x="457200" y="433861"/>
            <a:ext cx="10896600" cy="762435"/>
          </a:xfrm>
        </p:spPr>
        <p:txBody>
          <a:bodyPr vert="horz" lIns="0" tIns="45720" rIns="91440" bIns="4572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Key Questions for Innovation Leaders to Ask</a:t>
            </a:r>
          </a:p>
        </p:txBody>
      </p:sp>
      <p:sp>
        <p:nvSpPr>
          <p:cNvPr id="6" name="Rectangle 5">
            <a:extLst>
              <a:ext uri="{FF2B5EF4-FFF2-40B4-BE49-F238E27FC236}">
                <a16:creationId xmlns:a16="http://schemas.microsoft.com/office/drawing/2014/main" id="{FF2B00E7-68D3-4E49-A8DD-B66F4EE45F93}"/>
              </a:ext>
            </a:extLst>
          </p:cNvPr>
          <p:cNvSpPr/>
          <p:nvPr/>
        </p:nvSpPr>
        <p:spPr>
          <a:xfrm>
            <a:off x="457200" y="1136818"/>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4034439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457200" y="431518"/>
            <a:ext cx="10896600" cy="762435"/>
          </a:xfrm>
        </p:spPr>
        <p:txBody>
          <a:bodyPr vert="horz" lIns="0" tIns="45720" rIns="91440" bIns="45720" rtlCol="0" anchor="ctr">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From Our Sponsor: A Call to Action for the Innovation Community</a:t>
            </a:r>
            <a:br>
              <a:rPr lang="en-US" sz="2500" dirty="0">
                <a:solidFill>
                  <a:srgbClr val="F17948"/>
                </a:solidFill>
                <a:latin typeface="Arial" panose="020B0604020202020204" pitchFamily="34" charset="0"/>
                <a:cs typeface="Arial" panose="020B0604020202020204" pitchFamily="34" charset="0"/>
              </a:rPr>
            </a:br>
            <a:endParaRPr lang="en-US" sz="2500" dirty="0">
              <a:solidFill>
                <a:srgbClr val="F17948"/>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CF4870C-8689-8842-A4CC-CE139B197BB6}"/>
              </a:ext>
            </a:extLst>
          </p:cNvPr>
          <p:cNvSpPr/>
          <p:nvPr/>
        </p:nvSpPr>
        <p:spPr>
          <a:xfrm>
            <a:off x="4554621" y="5487191"/>
            <a:ext cx="4296771" cy="553998"/>
          </a:xfrm>
          <a:prstGeom prst="rect">
            <a:avLst/>
          </a:prstGeom>
        </p:spPr>
        <p:txBody>
          <a:bodyPr wrap="square" lIns="0" tIns="0" rIns="0" bIns="0" anchor="t">
            <a:spAutoFit/>
          </a:bodyPr>
          <a:lstStyle/>
          <a:p>
            <a:r>
              <a:rPr lang="en-US" b="1" dirty="0">
                <a:latin typeface="Arial" panose="020B0604020202020204" pitchFamily="34" charset="0"/>
                <a:cs typeface="Arial" panose="020B0604020202020204" pitchFamily="34" charset="0"/>
              </a:rPr>
              <a:t>Read the full article from </a:t>
            </a:r>
            <a:r>
              <a:rPr lang="en-US" b="1" dirty="0" err="1">
                <a:latin typeface="Arial" panose="020B0604020202020204" pitchFamily="34" charset="0"/>
                <a:cs typeface="Arial" panose="020B0604020202020204" pitchFamily="34" charset="0"/>
              </a:rPr>
              <a:t>Startgrid</a:t>
            </a:r>
            <a:r>
              <a:rPr lang="en-US" b="1" dirty="0">
                <a:latin typeface="Arial" panose="020B0604020202020204" pitchFamily="34" charset="0"/>
                <a:cs typeface="Arial" panose="020B0604020202020204" pitchFamily="34" charset="0"/>
              </a:rPr>
              <a:t> at </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innovationleader.com/</a:t>
            </a:r>
            <a:r>
              <a:rPr lang="en-US" b="1" dirty="0" err="1">
                <a:latin typeface="Arial" panose="020B0604020202020204" pitchFamily="34" charset="0"/>
                <a:cs typeface="Arial" panose="020B0604020202020204" pitchFamily="34" charset="0"/>
              </a:rPr>
              <a:t>startgrid</a:t>
            </a:r>
            <a:r>
              <a:rPr lang="en-US" b="1" dirty="0">
                <a:latin typeface="Arial" panose="020B0604020202020204" pitchFamily="34" charset="0"/>
                <a:cs typeface="Arial" panose="020B0604020202020204" pitchFamily="34" charset="0"/>
              </a:rPr>
              <a:t>-article</a:t>
            </a:r>
            <a:endParaRPr lang="en-US" dirty="0">
              <a:effectLst/>
              <a:latin typeface="Arial" panose="020B0604020202020204" pitchFamily="34" charset="0"/>
              <a:cs typeface="Arial" panose="020B0604020202020204" pitchFamily="34" charset="0"/>
            </a:endParaRPr>
          </a:p>
        </p:txBody>
      </p:sp>
      <p:pic>
        <p:nvPicPr>
          <p:cNvPr id="5" name="Picture 8" descr="Enterprise Innovation Management Software - Startup Ecosystem ...">
            <a:extLst>
              <a:ext uri="{FF2B5EF4-FFF2-40B4-BE49-F238E27FC236}">
                <a16:creationId xmlns:a16="http://schemas.microsoft.com/office/drawing/2014/main" id="{5D1CA39C-583B-4D14-99B0-FEC17207D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140" y="6041189"/>
            <a:ext cx="2497952" cy="582876"/>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59DF1B30-D0AD-4F32-957C-A6320A865076}"/>
              </a:ext>
            </a:extLst>
          </p:cNvPr>
          <p:cNvSpPr txBox="1">
            <a:spLocks/>
          </p:cNvSpPr>
          <p:nvPr/>
        </p:nvSpPr>
        <p:spPr>
          <a:xfrm>
            <a:off x="4554621" y="1284979"/>
            <a:ext cx="7230471" cy="4020161"/>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Arial" panose="020B0604020202020204" pitchFamily="34" charset="0"/>
                <a:cs typeface="Arial" panose="020B0604020202020204" pitchFamily="34" charset="0"/>
              </a:rPr>
              <a:t>Innovation has always been a tough job. It’s now made tougher by travel restrictions, budget cuts, and work-from-home. At the same time, innovation teams are being asked to do more with less—to navigate market disruptions and re-engineer products, services, and organizations to address pandemic-created needs. The adoption of digital tools will play a critical role in addressing these demands.</a:t>
            </a:r>
          </a:p>
          <a:p>
            <a:pPr marL="0" indent="0">
              <a:buNone/>
            </a:pPr>
            <a:r>
              <a:rPr lang="en-US" sz="1600" dirty="0">
                <a:latin typeface="Arial" panose="020B0604020202020204" pitchFamily="34" charset="0"/>
                <a:cs typeface="Arial" panose="020B0604020202020204" pitchFamily="34" charset="0"/>
              </a:rPr>
              <a:t>Digitizing the management of startup ecosystems is no more daunting than managing complex processes in sales, marketing, or supply chain automation. The difference is that those other business processes have benefited from digitization for decades. To be consistently successful, enterprises need to develop a technology-driven process for sourcing innovation—an innovation supply chain.</a:t>
            </a:r>
          </a:p>
          <a:p>
            <a:pPr marL="0" indent="0">
              <a:buNone/>
            </a:pPr>
            <a:r>
              <a:rPr lang="en-US" sz="1600" dirty="0">
                <a:latin typeface="Arial" panose="020B0604020202020204" pitchFamily="34" charset="0"/>
                <a:cs typeface="Arial" panose="020B0604020202020204" pitchFamily="34" charset="0"/>
              </a:rPr>
              <a:t>Instead of incremental, “one-off” innovations, digitizing the innovation function can deliver a systemic approach designed to bring solutions from the ecosystem to the market far faster. </a:t>
            </a:r>
            <a:endParaRPr lang="en-US" sz="1600" dirty="0">
              <a:latin typeface="Arial" panose="020B0604020202020204" pitchFamily="34" charset="0"/>
              <a:ea typeface="+mn-lt"/>
              <a:cs typeface="Arial" panose="020B0604020202020204" pitchFamily="34" charset="0"/>
            </a:endParaRPr>
          </a:p>
        </p:txBody>
      </p:sp>
      <p:pic>
        <p:nvPicPr>
          <p:cNvPr id="8" name="Picture 7">
            <a:extLst>
              <a:ext uri="{FF2B5EF4-FFF2-40B4-BE49-F238E27FC236}">
                <a16:creationId xmlns:a16="http://schemas.microsoft.com/office/drawing/2014/main" id="{82EF16C2-09DF-9649-B9DB-E86AC631248A}"/>
              </a:ext>
            </a:extLst>
          </p:cNvPr>
          <p:cNvPicPr>
            <a:picLocks noChangeAspect="1"/>
          </p:cNvPicPr>
          <p:nvPr/>
        </p:nvPicPr>
        <p:blipFill>
          <a:blip r:embed="rId3"/>
          <a:stretch>
            <a:fillRect/>
          </a:stretch>
        </p:blipFill>
        <p:spPr>
          <a:xfrm>
            <a:off x="1973094" y="939942"/>
            <a:ext cx="2351135" cy="2803701"/>
          </a:xfrm>
          <a:prstGeom prst="rect">
            <a:avLst/>
          </a:prstGeom>
        </p:spPr>
      </p:pic>
      <p:pic>
        <p:nvPicPr>
          <p:cNvPr id="11" name="Picture 10">
            <a:extLst>
              <a:ext uri="{FF2B5EF4-FFF2-40B4-BE49-F238E27FC236}">
                <a16:creationId xmlns:a16="http://schemas.microsoft.com/office/drawing/2014/main" id="{A275324A-57B9-724E-B678-2D8CD32C098F}"/>
              </a:ext>
            </a:extLst>
          </p:cNvPr>
          <p:cNvPicPr>
            <a:picLocks noChangeAspect="1"/>
          </p:cNvPicPr>
          <p:nvPr/>
        </p:nvPicPr>
        <p:blipFill>
          <a:blip r:embed="rId4"/>
          <a:stretch>
            <a:fillRect/>
          </a:stretch>
        </p:blipFill>
        <p:spPr>
          <a:xfrm rot="20366940">
            <a:off x="154148" y="2388354"/>
            <a:ext cx="3073732" cy="4092352"/>
          </a:xfrm>
          <a:prstGeom prst="rect">
            <a:avLst/>
          </a:prstGeom>
        </p:spPr>
      </p:pic>
      <p:sp>
        <p:nvSpPr>
          <p:cNvPr id="12" name="Rectangle 11">
            <a:extLst>
              <a:ext uri="{FF2B5EF4-FFF2-40B4-BE49-F238E27FC236}">
                <a16:creationId xmlns:a16="http://schemas.microsoft.com/office/drawing/2014/main" id="{5762D48B-B1B4-F246-9397-7F6C9A795B73}"/>
              </a:ext>
            </a:extLst>
          </p:cNvPr>
          <p:cNvSpPr/>
          <p:nvPr/>
        </p:nvSpPr>
        <p:spPr>
          <a:xfrm>
            <a:off x="457200" y="939942"/>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240876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409450" y="423944"/>
            <a:ext cx="11782550" cy="762435"/>
          </a:xfrm>
        </p:spPr>
        <p:txBody>
          <a:bodyPr vert="horz" lIns="0" tIns="0" rIns="0" bIns="0" rtlCol="0" anchor="ctr">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The Growing Importance of Digital Tools—and of Developing a Strategy</a:t>
            </a:r>
            <a:br>
              <a:rPr lang="en-US" sz="2500" b="1" dirty="0">
                <a:solidFill>
                  <a:srgbClr val="F17948"/>
                </a:solidFill>
                <a:latin typeface="Arial" panose="020B0604020202020204" pitchFamily="34" charset="0"/>
                <a:cs typeface="Arial" panose="020B0604020202020204" pitchFamily="34" charset="0"/>
              </a:rPr>
            </a:br>
            <a:endParaRPr lang="en-US" sz="2500" b="1" dirty="0">
              <a:solidFill>
                <a:srgbClr val="F17948"/>
              </a:solidFill>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46055" y="6144555"/>
            <a:ext cx="2228850" cy="586320"/>
          </a:xfrm>
          <a:prstGeom prst="rect">
            <a:avLst/>
          </a:prstGeom>
        </p:spPr>
      </p:pic>
      <p:sp>
        <p:nvSpPr>
          <p:cNvPr id="7" name="TextBox 6">
            <a:extLst>
              <a:ext uri="{FF2B5EF4-FFF2-40B4-BE49-F238E27FC236}">
                <a16:creationId xmlns:a16="http://schemas.microsoft.com/office/drawing/2014/main" id="{D2701106-8909-45AA-8D1D-58853615BC2D}"/>
              </a:ext>
            </a:extLst>
          </p:cNvPr>
          <p:cNvSpPr txBox="1"/>
          <p:nvPr/>
        </p:nvSpPr>
        <p:spPr>
          <a:xfrm>
            <a:off x="409450" y="1186379"/>
            <a:ext cx="11315082" cy="517064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dirty="0">
                <a:latin typeface="Arial" panose="020B0604020202020204" pitchFamily="34" charset="0"/>
                <a:cs typeface="Arial" panose="020B0604020202020204" pitchFamily="34" charset="0"/>
              </a:rPr>
              <a:t>The COVID-19 crisis has forced innovation teams to rely on digital tools to advance activities—such as brainstorming prioritizing, or conducting market research—for which face-to-face interaction was once considered essential. At Innovation Leader, we were curious to understand how both tool providers and the corporate innovation community are navigating this major shift. </a:t>
            </a:r>
            <a:endParaRPr lang="en-US" sz="1600" dirty="0">
              <a:latin typeface="Arial" panose="020B0604020202020204" pitchFamily="34" charset="0"/>
              <a:ea typeface="+mn-lt"/>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Our research found that in 2020, the interest in digital tools is rising for more than three-quarters of the innovation leaders we surveyed. Those leaders also reported fairly high levels of satisfaction with both innovation-focused and general-purpose digital tools, but more mixed opinions when it comes to judging ROI.​​ Put simply, innovation-focused tools have a higher ROI threshold to clear, partly because the expense is coming out of the budget of the innovation group (rather than the CIO’s organization).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Our research also revealed several key insights for the buyers and sellers of innovation tools. When innovation leaders consider carefully the reasons why they might adopt a tool or platform—and then take care to organize the necessary support around the one they choose to adopt—the likelihood of both satisfaction and ROI go up significantly. When satisfaction is low, it’s often the lack of such clarity and commitment (rather than issues with the tool itself) that is to blame.​​</a:t>
            </a:r>
          </a:p>
          <a:p>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Even as it becomes possible to resume face-to-face innovation activities, it’s clear that innovation leaders who thoughtfully procure the right tools for their organizations will continue to see efficiency and effectiveness gains. (They will also ensure that what they are delivering is visible internally.) Providers of innovation-focused digital tools that are best able to help these leaders navigate the organizational challenges surrounding adoption will therefore increase the likelihood that it’s their tool that’s the right tool. </a:t>
            </a:r>
          </a:p>
        </p:txBody>
      </p:sp>
      <p:sp>
        <p:nvSpPr>
          <p:cNvPr id="8" name="Rectangle 7">
            <a:extLst>
              <a:ext uri="{FF2B5EF4-FFF2-40B4-BE49-F238E27FC236}">
                <a16:creationId xmlns:a16="http://schemas.microsoft.com/office/drawing/2014/main" id="{EDF354A3-B49F-CA42-8782-B274AF9F4193}"/>
              </a:ext>
            </a:extLst>
          </p:cNvPr>
          <p:cNvSpPr/>
          <p:nvPr/>
        </p:nvSpPr>
        <p:spPr>
          <a:xfrm>
            <a:off x="432079" y="1003370"/>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2375153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8AB6116-686C-460B-86DD-A40D2EEB90DC}"/>
              </a:ext>
            </a:extLst>
          </p:cNvPr>
          <p:cNvSpPr>
            <a:spLocks noGrp="1"/>
          </p:cNvSpPr>
          <p:nvPr>
            <p:ph type="title"/>
          </p:nvPr>
        </p:nvSpPr>
        <p:spPr>
          <a:xfrm>
            <a:off x="0" y="1039478"/>
            <a:ext cx="12214981" cy="762435"/>
          </a:xfrm>
        </p:spPr>
        <p:txBody>
          <a:bodyPr>
            <a:noAutofit/>
          </a:bodyPr>
          <a:lstStyle/>
          <a:p>
            <a:pPr algn="ctr">
              <a:lnSpc>
                <a:spcPct val="100000"/>
              </a:lnSpc>
            </a:pPr>
            <a:r>
              <a:rPr lang="en-US" sz="2800" b="1" dirty="0">
                <a:solidFill>
                  <a:srgbClr val="F17948"/>
                </a:solidFill>
                <a:latin typeface="Arial" panose="020B0604020202020204" pitchFamily="34" charset="0"/>
                <a:cs typeface="Arial" panose="020B0604020202020204" pitchFamily="34" charset="0"/>
              </a:rPr>
              <a:t>About Our Sponsor: Startgrid</a:t>
            </a:r>
            <a:endParaRPr lang="en-US" sz="2800" dirty="0">
              <a:solidFill>
                <a:srgbClr val="F17948"/>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E454BA51-ADE8-49E3-A2C0-7CAB9753314E}"/>
              </a:ext>
            </a:extLst>
          </p:cNvPr>
          <p:cNvSpPr txBox="1">
            <a:spLocks/>
          </p:cNvSpPr>
          <p:nvPr/>
        </p:nvSpPr>
        <p:spPr>
          <a:xfrm>
            <a:off x="988838" y="2293110"/>
            <a:ext cx="10237304" cy="1761802"/>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latin typeface="Arial" panose="020B0604020202020204" pitchFamily="34" charset="0"/>
                <a:ea typeface="+mn-lt"/>
                <a:cs typeface="Arial" panose="020B0604020202020204" pitchFamily="34" charset="0"/>
              </a:rPr>
              <a:t>Startgrid helps companies get optimal results from their external innovation efforts. From capturing internal business needs to finding ideal solutions in the startup ecosystem, Startgrid helps teams manage relationships, share intelligence and get to market faster. Startgrid is used by some of the world’s largest companies to drive innovation strategy and create competitive advantage.</a:t>
            </a:r>
          </a:p>
          <a:p>
            <a:pPr marL="0" indent="0">
              <a:buNone/>
            </a:pP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To learn more about Startgrid, visit their website: </a:t>
            </a:r>
            <a:r>
              <a:rPr lang="en-US" sz="1700" dirty="0">
                <a:latin typeface="Arial" panose="020B0604020202020204" pitchFamily="34" charset="0"/>
                <a:ea typeface="+mn-lt"/>
                <a:cs typeface="Arial" panose="020B0604020202020204" pitchFamily="34" charset="0"/>
              </a:rPr>
              <a:t>startgrid.com.</a:t>
            </a:r>
            <a:br>
              <a:rPr lang="en-US"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p:txBody>
      </p:sp>
      <p:pic>
        <p:nvPicPr>
          <p:cNvPr id="13" name="Picture 8" descr="Enterprise Innovation Management Software - Startup Ecosystem ...">
            <a:extLst>
              <a:ext uri="{FF2B5EF4-FFF2-40B4-BE49-F238E27FC236}">
                <a16:creationId xmlns:a16="http://schemas.microsoft.com/office/drawing/2014/main" id="{53DB0EF2-F2CB-43C2-BDFE-7A1C8DCCB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514" y="4546110"/>
            <a:ext cx="2497952" cy="58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158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1210" y="458862"/>
            <a:ext cx="12190790" cy="762435"/>
          </a:xfrm>
        </p:spPr>
        <p:txBody>
          <a:bodyPr>
            <a:noAutofit/>
          </a:bodyPr>
          <a:lstStyle/>
          <a:p>
            <a:pPr algn="ctr">
              <a:lnSpc>
                <a:spcPct val="100000"/>
              </a:lnSpc>
            </a:pPr>
            <a:r>
              <a:rPr lang="en-US" sz="2800" b="1" dirty="0">
                <a:solidFill>
                  <a:srgbClr val="F17948"/>
                </a:solidFill>
                <a:latin typeface="Arial" panose="020B0604020202020204" pitchFamily="34" charset="0"/>
                <a:cs typeface="Arial" panose="020B0604020202020204" pitchFamily="34" charset="0"/>
              </a:rPr>
              <a:t>About Innovation Leader Research</a:t>
            </a:r>
            <a:br>
              <a:rPr lang="en-US" sz="2800" dirty="0">
                <a:solidFill>
                  <a:srgbClr val="F17948"/>
                </a:solidFill>
                <a:latin typeface="Arial" panose="020B0604020202020204" pitchFamily="34" charset="0"/>
                <a:cs typeface="Arial" panose="020B0604020202020204" pitchFamily="34" charset="0"/>
              </a:rPr>
            </a:br>
            <a:endParaRPr lang="en-US" sz="2800" dirty="0">
              <a:solidFill>
                <a:srgbClr val="F17948"/>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E756CCE-20C9-CF48-BA24-C160DA9D7BC1}"/>
              </a:ext>
            </a:extLst>
          </p:cNvPr>
          <p:cNvSpPr txBox="1">
            <a:spLocks/>
          </p:cNvSpPr>
          <p:nvPr/>
        </p:nvSpPr>
        <p:spPr>
          <a:xfrm>
            <a:off x="533659" y="1376421"/>
            <a:ext cx="11125891" cy="4963729"/>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latin typeface="Arial" panose="020B0604020202020204" pitchFamily="34" charset="0"/>
                <a:cs typeface="Arial" panose="020B0604020202020204" pitchFamily="34" charset="0"/>
              </a:rPr>
              <a:t>Innovation Leader’s research reports are written by Innovation Leader staff; whenever there’s input from outside entities, we make that clear. We ask that you not republish or post this report in its entirety; if you quote from it or reference it, kindly credit Innovation Leader. Quotes in “Viewpoints” interviews have been edited for clarity and length. </a:t>
            </a:r>
            <a:br>
              <a:rPr lang="en-US"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Innovation Leader is a network of executives responsible for strategy, R&amp;D, new product development, design, and innovation at large organizations. We connect those executives at in-person and online events, with webinars and conference calls, and supply information and guidance on our website—all focused on helping them to build competitive advantage.</a:t>
            </a:r>
            <a:br>
              <a:rPr lang="en-US"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To read the complete versions of interviews excerpted in this report, as well as additional audio and video content, visit </a:t>
            </a:r>
            <a:r>
              <a:rPr lang="en-US" sz="1700" dirty="0">
                <a:latin typeface="Arial" panose="020B0604020202020204" pitchFamily="34" charset="0"/>
                <a:ea typeface="+mn-lt"/>
                <a:cs typeface="Arial" panose="020B0604020202020204" pitchFamily="34" charset="0"/>
              </a:rPr>
              <a:t>innovationleader.com/research-reports/digitizing-the-innovation-team.</a:t>
            </a:r>
          </a:p>
          <a:p>
            <a:pPr marL="0" indent="0">
              <a:buNone/>
            </a:pPr>
            <a:endParaRPr lang="en-US" sz="1700" dirty="0">
              <a:latin typeface="Arial" panose="020B0604020202020204" pitchFamily="34" charset="0"/>
              <a:ea typeface="+mn-lt"/>
              <a:cs typeface="Arial" panose="020B0604020202020204" pitchFamily="34" charset="0"/>
            </a:endParaRPr>
          </a:p>
          <a:p>
            <a:pPr marL="0" indent="0">
              <a:buNone/>
            </a:pPr>
            <a:r>
              <a:rPr lang="en-US" sz="1700" dirty="0">
                <a:latin typeface="Arial" panose="020B0604020202020204" pitchFamily="34" charset="0"/>
                <a:ea typeface="+mn-lt"/>
                <a:cs typeface="Arial" panose="020B0604020202020204" pitchFamily="34" charset="0"/>
              </a:rPr>
              <a:t>To</a:t>
            </a:r>
            <a:r>
              <a:rPr lang="en-US" sz="1700" dirty="0">
                <a:latin typeface="Arial" panose="020B0604020202020204" pitchFamily="34" charset="0"/>
                <a:cs typeface="Arial" panose="020B0604020202020204" pitchFamily="34" charset="0"/>
              </a:rPr>
              <a:t> access prior Innovation Leader research reports, visit </a:t>
            </a:r>
            <a:r>
              <a:rPr lang="en-US" sz="1700" dirty="0" err="1">
                <a:latin typeface="Arial" panose="020B0604020202020204" pitchFamily="34" charset="0"/>
                <a:cs typeface="Arial" panose="020B0604020202020204" pitchFamily="34" charset="0"/>
              </a:rPr>
              <a:t>innovationleader.com</a:t>
            </a:r>
            <a:r>
              <a:rPr lang="en-US" sz="1700" dirty="0">
                <a:latin typeface="Arial" panose="020B0604020202020204" pitchFamily="34" charset="0"/>
                <a:cs typeface="Arial" panose="020B0604020202020204" pitchFamily="34" charset="0"/>
              </a:rPr>
              <a:t>/research. If you received this deck as a pass-along copy, you can learn more about Innovation Leader’s offerings, or sign up for our free email newsletter, at </a:t>
            </a:r>
            <a:r>
              <a:rPr lang="en-US" sz="1700" dirty="0" err="1">
                <a:latin typeface="Arial" panose="020B0604020202020204" pitchFamily="34" charset="0"/>
                <a:cs typeface="Arial" panose="020B0604020202020204" pitchFamily="34" charset="0"/>
              </a:rPr>
              <a:t>innovationleader.com</a:t>
            </a:r>
            <a:r>
              <a:rPr lang="en-US" sz="1700" dirty="0">
                <a:latin typeface="Arial" panose="020B0604020202020204" pitchFamily="34" charset="0"/>
                <a:cs typeface="Arial" panose="020B0604020202020204" pitchFamily="34" charset="0"/>
              </a:rPr>
              <a:t>.</a:t>
            </a:r>
            <a:br>
              <a:rPr lang="en-US" sz="1700" dirty="0">
                <a:latin typeface="Arial" panose="020B0604020202020204" pitchFamily="34" charset="0"/>
                <a:cs typeface="Arial" panose="020B0604020202020204" pitchFamily="34" charset="0"/>
              </a:rPr>
            </a:br>
            <a:endParaRPr lang="en-US" sz="1700" dirty="0">
              <a:latin typeface="Arial" panose="020B0604020202020204" pitchFamily="34" charset="0"/>
              <a:cs typeface="Arial" panose="020B0604020202020204" pitchFamily="34" charset="0"/>
            </a:endParaRPr>
          </a:p>
          <a:p>
            <a:pPr marL="0" indent="0">
              <a:buNone/>
            </a:pPr>
            <a:r>
              <a:rPr lang="en-US" sz="1700" dirty="0">
                <a:latin typeface="Arial" panose="020B0604020202020204" pitchFamily="34" charset="0"/>
                <a:cs typeface="Arial" panose="020B0604020202020204" pitchFamily="34" charset="0"/>
              </a:rPr>
              <a:t>© 2020 INNOVATION LEADER LLC. ALL RIGHTS RESERVED. </a:t>
            </a:r>
          </a:p>
          <a:p>
            <a:pPr marL="0" indent="0">
              <a:lnSpc>
                <a:spcPct val="100000"/>
              </a:lnSpc>
              <a:buNone/>
            </a:pPr>
            <a:endParaRPr lang="en-US" sz="1700" dirty="0">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411195" y="6018389"/>
            <a:ext cx="2228850" cy="586320"/>
          </a:xfrm>
          <a:prstGeom prst="rect">
            <a:avLst/>
          </a:prstGeom>
        </p:spPr>
      </p:pic>
    </p:spTree>
    <p:extLst>
      <p:ext uri="{BB962C8B-B14F-4D97-AF65-F5344CB8AC3E}">
        <p14:creationId xmlns:p14="http://schemas.microsoft.com/office/powerpoint/2010/main" val="201862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5ADCA4C-591C-4626-A34F-C5AC3FB6C15B}"/>
              </a:ext>
            </a:extLst>
          </p:cNvPr>
          <p:cNvSpPr>
            <a:spLocks noGrp="1"/>
          </p:cNvSpPr>
          <p:nvPr>
            <p:ph idx="1"/>
          </p:nvPr>
        </p:nvSpPr>
        <p:spPr>
          <a:xfrm>
            <a:off x="457200" y="1460354"/>
            <a:ext cx="11277600" cy="4147070"/>
          </a:xfrm>
        </p:spPr>
        <p:txBody>
          <a:bodyPr vert="horz" lIns="0" tIns="0" rIns="0" bIns="0" rtlCol="0" anchor="t">
            <a:noAutofit/>
          </a:bodyPr>
          <a:lstStyle/>
          <a:p>
            <a:pPr>
              <a:lnSpc>
                <a:spcPct val="110000"/>
              </a:lnSpc>
              <a:spcBef>
                <a:spcPts val="400"/>
              </a:spcBef>
              <a:spcAft>
                <a:spcPts val="400"/>
              </a:spcAft>
            </a:pPr>
            <a:r>
              <a:rPr lang="en-US" sz="1600" dirty="0">
                <a:latin typeface="Arial" panose="020B0604020202020204" pitchFamily="34" charset="0"/>
                <a:cs typeface="Arial" panose="020B0604020202020204" pitchFamily="34" charset="0"/>
              </a:rPr>
              <a:t>The current crisis is making innovation ROI crucially important to demonstrate and communicate. In many contexts, innovation-focused digital tools and platforms can help.</a:t>
            </a:r>
          </a:p>
          <a:p>
            <a:pPr>
              <a:lnSpc>
                <a:spcPct val="110000"/>
              </a:lnSpc>
              <a:spcBef>
                <a:spcPts val="400"/>
              </a:spcBef>
              <a:spcAft>
                <a:spcPts val="400"/>
              </a:spcAft>
            </a:pPr>
            <a:r>
              <a:rPr lang="en-US" sz="1600" dirty="0">
                <a:latin typeface="Arial" panose="020B0604020202020204" pitchFamily="34" charset="0"/>
                <a:cs typeface="Arial" panose="020B0604020202020204" pitchFamily="34" charset="0"/>
              </a:rPr>
              <a:t>To be successful, innovation leaders must first clarify both the metrics (e.g. new revenue, cost reduction, employee engagement) they will use to measure value-creation, and also the activities (e.g. scouting, process analysis, idea campaigns) they will need to create that value.</a:t>
            </a:r>
          </a:p>
          <a:p>
            <a:pPr>
              <a:lnSpc>
                <a:spcPct val="110000"/>
              </a:lnSpc>
              <a:spcBef>
                <a:spcPts val="400"/>
              </a:spcBef>
              <a:spcAft>
                <a:spcPts val="400"/>
              </a:spcAft>
            </a:pPr>
            <a:r>
              <a:rPr lang="en-US" sz="1600" dirty="0">
                <a:latin typeface="Arial" panose="020B0604020202020204" pitchFamily="34" charset="0"/>
                <a:cs typeface="Arial" panose="020B0604020202020204" pitchFamily="34" charset="0"/>
              </a:rPr>
              <a:t>In many organizations, leveraging general purpose software already in place (and paid for) is a wise initial move, before seeking to deploy innovation-focused tools.</a:t>
            </a:r>
          </a:p>
          <a:p>
            <a:pPr>
              <a:lnSpc>
                <a:spcPct val="110000"/>
              </a:lnSpc>
              <a:spcBef>
                <a:spcPts val="400"/>
              </a:spcBef>
              <a:spcAft>
                <a:spcPts val="400"/>
              </a:spcAft>
            </a:pPr>
            <a:r>
              <a:rPr lang="en-US" sz="1600" dirty="0">
                <a:latin typeface="Arial" panose="020B0604020202020204" pitchFamily="34" charset="0"/>
                <a:cs typeface="Arial" panose="020B0604020202020204" pitchFamily="34" charset="0"/>
              </a:rPr>
              <a:t>Innovation leaders will then be well-positioned to share clear problem statements and definitions of success with software vendors who can in return share why (or why not) they would recommend their tools and platforms as solutions.</a:t>
            </a:r>
          </a:p>
          <a:p>
            <a:pPr>
              <a:lnSpc>
                <a:spcPct val="110000"/>
              </a:lnSpc>
              <a:spcBef>
                <a:spcPts val="400"/>
              </a:spcBef>
              <a:spcAft>
                <a:spcPts val="400"/>
              </a:spcAft>
            </a:pPr>
            <a:r>
              <a:rPr lang="en-US" sz="1600" dirty="0">
                <a:latin typeface="Arial" panose="020B0604020202020204" pitchFamily="34" charset="0"/>
                <a:cs typeface="Arial" panose="020B0604020202020204" pitchFamily="34" charset="0"/>
              </a:rPr>
              <a:t>Finally, as innovation leaders identify software vendors willing to engage initially in a low-cost (or free) “test &amp; learn” collaboration, they should also begin to marshal the organizational support (e.g. resources, policies, leadership commitment) that they must put in place if the tool or platform is to be successful. Recognizing early on how organizational dynamics will accelerate or inhibit software adoption is crucial to setting deployments up for success.</a:t>
            </a: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sp>
        <p:nvSpPr>
          <p:cNvPr id="18" name="Title 1">
            <a:extLst>
              <a:ext uri="{FF2B5EF4-FFF2-40B4-BE49-F238E27FC236}">
                <a16:creationId xmlns:a16="http://schemas.microsoft.com/office/drawing/2014/main" id="{E4700641-A759-42B3-AF76-E3EA953FA659}"/>
              </a:ext>
            </a:extLst>
          </p:cNvPr>
          <p:cNvSpPr>
            <a:spLocks noGrp="1"/>
          </p:cNvSpPr>
          <p:nvPr>
            <p:ph type="title"/>
          </p:nvPr>
        </p:nvSpPr>
        <p:spPr>
          <a:xfrm>
            <a:off x="457200" y="433861"/>
            <a:ext cx="10896600" cy="762435"/>
          </a:xfrm>
        </p:spPr>
        <p:txBody>
          <a:bodyPr vert="horz" lIns="0" tIns="0" rIns="0" bIns="0" rtlCol="0" anchor="t">
            <a:noAutofit/>
          </a:bodyPr>
          <a:lstStyle/>
          <a:p>
            <a:pPr>
              <a:lnSpc>
                <a:spcPct val="100000"/>
              </a:lnSpc>
            </a:pPr>
            <a:r>
              <a:rPr lang="en-US" sz="2500" b="1" dirty="0">
                <a:solidFill>
                  <a:srgbClr val="F17948"/>
                </a:solidFill>
                <a:latin typeface="Nitti Grotesk" panose="020B0503040202020003" pitchFamily="34" charset="77"/>
              </a:rPr>
              <a:t>Key Insights &amp; Recommendations: Innovation Leaders</a:t>
            </a:r>
            <a:endParaRPr lang="en-US" sz="2500" b="1" dirty="0">
              <a:solidFill>
                <a:srgbClr val="F17948"/>
              </a:solidFill>
              <a:latin typeface="Nitti Grotesk" panose="020B0503040202020003" pitchFamily="34" charset="77"/>
              <a:cs typeface="Calibri Light"/>
            </a:endParaRPr>
          </a:p>
        </p:txBody>
      </p:sp>
      <p:sp>
        <p:nvSpPr>
          <p:cNvPr id="6" name="Rectangle 5">
            <a:extLst>
              <a:ext uri="{FF2B5EF4-FFF2-40B4-BE49-F238E27FC236}">
                <a16:creationId xmlns:a16="http://schemas.microsoft.com/office/drawing/2014/main" id="{24B14763-2F32-DE43-A0BA-8942166D9DC8}"/>
              </a:ext>
            </a:extLst>
          </p:cNvPr>
          <p:cNvSpPr/>
          <p:nvPr/>
        </p:nvSpPr>
        <p:spPr>
          <a:xfrm>
            <a:off x="457200" y="1071242"/>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195505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5ADCA4C-591C-4626-A34F-C5AC3FB6C15B}"/>
              </a:ext>
            </a:extLst>
          </p:cNvPr>
          <p:cNvSpPr>
            <a:spLocks noGrp="1"/>
          </p:cNvSpPr>
          <p:nvPr>
            <p:ph idx="1"/>
          </p:nvPr>
        </p:nvSpPr>
        <p:spPr>
          <a:xfrm>
            <a:off x="457201" y="1341234"/>
            <a:ext cx="8193023" cy="5443614"/>
          </a:xfrm>
        </p:spPr>
        <p:txBody>
          <a:bodyPr vert="horz" lIns="0" tIns="0" rIns="0" bIns="0" rtlCol="0" anchor="t">
            <a:noAutofit/>
          </a:bodyPr>
          <a:lstStyle/>
          <a:p>
            <a:pPr>
              <a:lnSpc>
                <a:spcPct val="110000"/>
              </a:lnSpc>
              <a:spcBef>
                <a:spcPts val="400"/>
              </a:spcBef>
              <a:spcAft>
                <a:spcPts val="400"/>
              </a:spcAft>
              <a:tabLst>
                <a:tab pos="6000750" algn="l"/>
              </a:tabLst>
            </a:pPr>
            <a:r>
              <a:rPr lang="en-US" sz="1600" dirty="0">
                <a:latin typeface="Arial" panose="020B0604020202020204" pitchFamily="34" charset="0"/>
                <a:cs typeface="Arial" panose="020B0604020202020204" pitchFamily="34" charset="0"/>
              </a:rPr>
              <a:t>The current crisis has created a complex sales environment. Many innovation teams need digital tools more than ever. But challenges related to budget, remote work, and IT integration are significant—as is getting the attention of senior leaders.</a:t>
            </a:r>
          </a:p>
          <a:p>
            <a:pPr>
              <a:lnSpc>
                <a:spcPct val="110000"/>
              </a:lnSpc>
              <a:spcBef>
                <a:spcPts val="400"/>
              </a:spcBef>
              <a:spcAft>
                <a:spcPts val="400"/>
              </a:spcAft>
              <a:tabLst>
                <a:tab pos="6000750" algn="l"/>
              </a:tabLst>
            </a:pPr>
            <a:r>
              <a:rPr lang="en-US" sz="1600" dirty="0">
                <a:latin typeface="Arial" panose="020B0604020202020204" pitchFamily="34" charset="0"/>
                <a:cs typeface="Arial" panose="020B0604020202020204" pitchFamily="34" charset="0"/>
              </a:rPr>
              <a:t>It is therefore particularly important for software vendors to develop tool and service collaborations specifically to address these challenges, while making their innovation leader partners look good.</a:t>
            </a:r>
          </a:p>
          <a:p>
            <a:pPr>
              <a:lnSpc>
                <a:spcPct val="110000"/>
              </a:lnSpc>
              <a:spcBef>
                <a:spcPts val="400"/>
              </a:spcBef>
              <a:spcAft>
                <a:spcPts val="400"/>
              </a:spcAft>
              <a:tabLst>
                <a:tab pos="6000750" algn="l"/>
              </a:tabLst>
            </a:pPr>
            <a:r>
              <a:rPr lang="en-US" sz="1600" dirty="0">
                <a:latin typeface="Arial" panose="020B0604020202020204" pitchFamily="34" charset="0"/>
                <a:cs typeface="Arial" panose="020B0604020202020204" pitchFamily="34" charset="0"/>
              </a:rPr>
              <a:t>Software vendors should first collaborate with innovation leaders to help them define success measures and key internal barriers to overcome, and then the shortest path to creating initial value using their tool or platform; in this climate, “free to try” SaaS offerings are crucial.</a:t>
            </a:r>
          </a:p>
          <a:p>
            <a:pPr>
              <a:lnSpc>
                <a:spcPct val="110000"/>
              </a:lnSpc>
              <a:spcBef>
                <a:spcPts val="400"/>
              </a:spcBef>
              <a:spcAft>
                <a:spcPts val="400"/>
              </a:spcAft>
              <a:tabLst>
                <a:tab pos="6000750" algn="l"/>
              </a:tabLst>
            </a:pPr>
            <a:r>
              <a:rPr lang="en-US" sz="1600" dirty="0">
                <a:latin typeface="Arial" panose="020B0604020202020204" pitchFamily="34" charset="0"/>
                <a:cs typeface="Arial" panose="020B0604020202020204" pitchFamily="34" charset="0"/>
              </a:rPr>
              <a:t>In parallel, software vendors would be well-served to use a diagnostic with leaders  (which could be a simple set of interview questions or a more sophisticated online assessment) that can help reveal where organizational dynamics are conducive to implementation, and where they may prove to be challenging.</a:t>
            </a:r>
          </a:p>
          <a:p>
            <a:pPr>
              <a:lnSpc>
                <a:spcPct val="110000"/>
              </a:lnSpc>
              <a:spcBef>
                <a:spcPts val="400"/>
              </a:spcBef>
              <a:spcAft>
                <a:spcPts val="400"/>
              </a:spcAft>
              <a:tabLst>
                <a:tab pos="6000750" algn="l"/>
              </a:tabLst>
            </a:pPr>
            <a:r>
              <a:rPr lang="en-US" sz="1600" dirty="0">
                <a:latin typeface="Arial" panose="020B0604020202020204" pitchFamily="34" charset="0"/>
                <a:cs typeface="Arial" panose="020B0604020202020204" pitchFamily="34" charset="0"/>
              </a:rPr>
              <a:t>Software vendors should be willing to walk away if a leader cannot establish the right organizational support for a tool or platform; a lost sale is obviously far better than a poor result for the leader, bad word-of-mouth, and a negative case study.</a:t>
            </a:r>
          </a:p>
        </p:txBody>
      </p:sp>
      <p:sp>
        <p:nvSpPr>
          <p:cNvPr id="4" name="Rectangle 3">
            <a:extLst>
              <a:ext uri="{FF2B5EF4-FFF2-40B4-BE49-F238E27FC236}">
                <a16:creationId xmlns:a16="http://schemas.microsoft.com/office/drawing/2014/main" id="{78997918-EC81-B944-9F3E-8C7708E45F65}"/>
              </a:ext>
            </a:extLst>
          </p:cNvPr>
          <p:cNvSpPr/>
          <p:nvPr/>
        </p:nvSpPr>
        <p:spPr>
          <a:xfrm>
            <a:off x="457200" y="1080068"/>
            <a:ext cx="1985207" cy="45719"/>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sp>
        <p:nvSpPr>
          <p:cNvPr id="18" name="Title 1">
            <a:extLst>
              <a:ext uri="{FF2B5EF4-FFF2-40B4-BE49-F238E27FC236}">
                <a16:creationId xmlns:a16="http://schemas.microsoft.com/office/drawing/2014/main" id="{E4700641-A759-42B3-AF76-E3EA953FA659}"/>
              </a:ext>
            </a:extLst>
          </p:cNvPr>
          <p:cNvSpPr>
            <a:spLocks noGrp="1"/>
          </p:cNvSpPr>
          <p:nvPr>
            <p:ph type="title"/>
          </p:nvPr>
        </p:nvSpPr>
        <p:spPr>
          <a:xfrm>
            <a:off x="457200" y="471075"/>
            <a:ext cx="10896600" cy="762435"/>
          </a:xfrm>
        </p:spPr>
        <p:txBody>
          <a:bodyPr vert="horz" lIns="0" tIns="0" rIns="0" bIns="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Key Insights &amp; Recommendations: Software Vendors</a:t>
            </a:r>
          </a:p>
        </p:txBody>
      </p:sp>
      <p:pic>
        <p:nvPicPr>
          <p:cNvPr id="6" name="Picture 5">
            <a:extLst>
              <a:ext uri="{FF2B5EF4-FFF2-40B4-BE49-F238E27FC236}">
                <a16:creationId xmlns:a16="http://schemas.microsoft.com/office/drawing/2014/main" id="{B8C8B270-0092-0248-A527-7C1416028403}"/>
              </a:ext>
            </a:extLst>
          </p:cNvPr>
          <p:cNvPicPr>
            <a:picLocks noChangeAspect="1"/>
          </p:cNvPicPr>
          <p:nvPr/>
        </p:nvPicPr>
        <p:blipFill>
          <a:blip r:embed="rId3"/>
          <a:stretch>
            <a:fillRect/>
          </a:stretch>
        </p:blipFill>
        <p:spPr>
          <a:xfrm rot="2077300">
            <a:off x="8641214" y="1486009"/>
            <a:ext cx="2960636" cy="3772695"/>
          </a:xfrm>
          <a:prstGeom prst="rect">
            <a:avLst/>
          </a:prstGeom>
        </p:spPr>
      </p:pic>
    </p:spTree>
    <p:extLst>
      <p:ext uri="{BB962C8B-B14F-4D97-AF65-F5344CB8AC3E}">
        <p14:creationId xmlns:p14="http://schemas.microsoft.com/office/powerpoint/2010/main" val="72919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457199" y="378496"/>
            <a:ext cx="10896600" cy="762435"/>
          </a:xfrm>
        </p:spPr>
        <p:txBody>
          <a:bodyPr vert="horz" lIns="0" tIns="0" rIns="0" bIns="0" rtlCol="0" anchor="ctr">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About the Survey</a:t>
            </a:r>
            <a:br>
              <a:rPr lang="en-US" sz="2500" dirty="0">
                <a:solidFill>
                  <a:srgbClr val="F17948"/>
                </a:solidFill>
                <a:latin typeface="Arial" panose="020B0604020202020204" pitchFamily="34" charset="0"/>
                <a:cs typeface="Arial" panose="020B0604020202020204" pitchFamily="34" charset="0"/>
              </a:rPr>
            </a:br>
            <a:endParaRPr lang="en-US" sz="2500" dirty="0">
              <a:solidFill>
                <a:srgbClr val="F17948"/>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E756CCE-20C9-CF48-BA24-C160DA9D7BC1}"/>
              </a:ext>
            </a:extLst>
          </p:cNvPr>
          <p:cNvSpPr txBox="1">
            <a:spLocks/>
          </p:cNvSpPr>
          <p:nvPr/>
        </p:nvSpPr>
        <p:spPr>
          <a:xfrm>
            <a:off x="457200" y="1316266"/>
            <a:ext cx="5425772" cy="208194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latin typeface="Arial" panose="020B0604020202020204" pitchFamily="34" charset="0"/>
                <a:cs typeface="Arial" panose="020B0604020202020204" pitchFamily="34" charset="0"/>
              </a:rPr>
              <a:t>Fielded June 10–August 3, 2020</a:t>
            </a:r>
          </a:p>
          <a:p>
            <a:pPr marL="0" indent="0">
              <a:lnSpc>
                <a:spcPct val="120000"/>
              </a:lnSpc>
              <a:buNone/>
            </a:pPr>
            <a:r>
              <a:rPr lang="en-US" sz="1600" dirty="0">
                <a:latin typeface="Arial" panose="020B0604020202020204" pitchFamily="34" charset="0"/>
                <a:cs typeface="Arial" panose="020B0604020202020204" pitchFamily="34" charset="0"/>
              </a:rPr>
              <a:t>Designed by Innovation Leader and Startgrid</a:t>
            </a:r>
          </a:p>
          <a:p>
            <a:pPr marL="0" indent="0">
              <a:lnSpc>
                <a:spcPct val="120000"/>
              </a:lnSpc>
              <a:buNone/>
            </a:pPr>
            <a:r>
              <a:rPr lang="en-US" sz="1600" dirty="0">
                <a:latin typeface="Arial" panose="020B0604020202020204" pitchFamily="34" charset="0"/>
                <a:cs typeface="Arial" panose="020B0604020202020204" pitchFamily="34" charset="0"/>
              </a:rPr>
              <a:t>12 questions seeking qualitative and quantitative responses</a:t>
            </a:r>
          </a:p>
          <a:p>
            <a:pPr marL="0" indent="0">
              <a:lnSpc>
                <a:spcPct val="120000"/>
              </a:lnSpc>
              <a:buNone/>
            </a:pPr>
            <a:r>
              <a:rPr lang="en-US" sz="1600" dirty="0">
                <a:latin typeface="Arial" panose="020B0604020202020204" pitchFamily="34" charset="0"/>
                <a:cs typeface="Arial" panose="020B0604020202020204" pitchFamily="34" charset="0"/>
              </a:rPr>
              <a:t>202 respondents</a:t>
            </a:r>
          </a:p>
          <a:p>
            <a:pPr marL="0" indent="0">
              <a:lnSpc>
                <a:spcPct val="100000"/>
              </a:lnSpc>
              <a:buFont typeface="Arial" panose="020B0604020202020204" pitchFamily="34" charset="0"/>
              <a:buNone/>
            </a:pPr>
            <a:endParaRPr lang="en-US" sz="16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F5BF0631-3A4D-3543-B862-429B7B5B76A0}"/>
              </a:ext>
            </a:extLst>
          </p:cNvPr>
          <p:cNvSpPr txBox="1">
            <a:spLocks/>
          </p:cNvSpPr>
          <p:nvPr/>
        </p:nvSpPr>
        <p:spPr>
          <a:xfrm>
            <a:off x="457199" y="3527511"/>
            <a:ext cx="5232400" cy="391704"/>
          </a:xfrm>
          <a:prstGeom prst="rect">
            <a:avLst/>
          </a:prstGeom>
        </p:spPr>
        <p:txBody>
          <a:bodyPr vert="horz" lIns="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Nitti Grotesk" panose="020B0503040202020003" pitchFamily="34" charset="77"/>
              </a:rPr>
              <a:t>Organizational Size Representation</a:t>
            </a:r>
          </a:p>
          <a:p>
            <a:pPr marL="0" indent="0">
              <a:lnSpc>
                <a:spcPct val="110000"/>
              </a:lnSpc>
              <a:buFont typeface="Arial" panose="020B0604020202020204" pitchFamily="34" charset="0"/>
              <a:buNone/>
            </a:pPr>
            <a:endParaRPr lang="en-US" sz="2000" b="1" dirty="0">
              <a:latin typeface="Nitti Grotesk" panose="020B0503040202020003" pitchFamily="34" charset="77"/>
            </a:endParaRP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sp>
        <p:nvSpPr>
          <p:cNvPr id="18" name="Rectangle 17">
            <a:extLst>
              <a:ext uri="{FF2B5EF4-FFF2-40B4-BE49-F238E27FC236}">
                <a16:creationId xmlns:a16="http://schemas.microsoft.com/office/drawing/2014/main" id="{D4EF6F2D-45F6-6E4B-A660-F4E40D5EAD2D}"/>
              </a:ext>
            </a:extLst>
          </p:cNvPr>
          <p:cNvSpPr/>
          <p:nvPr/>
        </p:nvSpPr>
        <p:spPr>
          <a:xfrm>
            <a:off x="457199" y="4002798"/>
            <a:ext cx="1985207" cy="45719"/>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a:extLst>
              <a:ext uri="{FF2B5EF4-FFF2-40B4-BE49-F238E27FC236}">
                <a16:creationId xmlns:a16="http://schemas.microsoft.com/office/drawing/2014/main" id="{B5EEE295-A478-4944-9938-E1615D74443F}"/>
              </a:ext>
            </a:extLst>
          </p:cNvPr>
          <p:cNvSpPr txBox="1">
            <a:spLocks/>
          </p:cNvSpPr>
          <p:nvPr/>
        </p:nvSpPr>
        <p:spPr>
          <a:xfrm>
            <a:off x="6255657" y="945079"/>
            <a:ext cx="5232400" cy="391704"/>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Nitti Grotesk" panose="020B0503040202020003" pitchFamily="34" charset="77"/>
              </a:rPr>
              <a:t>Top 10 Industry Representation</a:t>
            </a:r>
          </a:p>
          <a:p>
            <a:pPr marL="0" indent="0">
              <a:lnSpc>
                <a:spcPct val="110000"/>
              </a:lnSpc>
              <a:buFont typeface="Arial" panose="020B0604020202020204" pitchFamily="34" charset="0"/>
              <a:buNone/>
            </a:pPr>
            <a:endParaRPr lang="en-US" sz="2000" b="1" dirty="0">
              <a:latin typeface="Nitti Grotesk" panose="020B0503040202020003" pitchFamily="34" charset="77"/>
            </a:endParaRPr>
          </a:p>
        </p:txBody>
      </p:sp>
      <p:graphicFrame>
        <p:nvGraphicFramePr>
          <p:cNvPr id="34" name="Chart 33">
            <a:extLst>
              <a:ext uri="{FF2B5EF4-FFF2-40B4-BE49-F238E27FC236}">
                <a16:creationId xmlns:a16="http://schemas.microsoft.com/office/drawing/2014/main" id="{99F3805E-81FE-4609-80B9-87DA1C59BA4F}"/>
              </a:ext>
            </a:extLst>
          </p:cNvPr>
          <p:cNvGraphicFramePr/>
          <p:nvPr>
            <p:extLst>
              <p:ext uri="{D42A27DB-BD31-4B8C-83A1-F6EECF244321}">
                <p14:modId xmlns:p14="http://schemas.microsoft.com/office/powerpoint/2010/main" val="1895518879"/>
              </p:ext>
            </p:extLst>
          </p:nvPr>
        </p:nvGraphicFramePr>
        <p:xfrm>
          <a:off x="457199" y="4048517"/>
          <a:ext cx="5877697" cy="2682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a:extLst>
              <a:ext uri="{FF2B5EF4-FFF2-40B4-BE49-F238E27FC236}">
                <a16:creationId xmlns:a16="http://schemas.microsoft.com/office/drawing/2014/main" id="{B0EAB0D9-B57E-482E-AE2B-FDF03C5949D8}"/>
              </a:ext>
            </a:extLst>
          </p:cNvPr>
          <p:cNvGraphicFramePr/>
          <p:nvPr>
            <p:extLst>
              <p:ext uri="{D42A27DB-BD31-4B8C-83A1-F6EECF244321}">
                <p14:modId xmlns:p14="http://schemas.microsoft.com/office/powerpoint/2010/main" val="2486953598"/>
              </p:ext>
            </p:extLst>
          </p:nvPr>
        </p:nvGraphicFramePr>
        <p:xfrm>
          <a:off x="6255657" y="1631450"/>
          <a:ext cx="5851827" cy="395414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4DCEC54E-BA9D-3E45-8B55-0C88517019CF}"/>
              </a:ext>
            </a:extLst>
          </p:cNvPr>
          <p:cNvSpPr/>
          <p:nvPr/>
        </p:nvSpPr>
        <p:spPr>
          <a:xfrm>
            <a:off x="457199" y="961373"/>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
        <p:nvSpPr>
          <p:cNvPr id="13" name="Rectangle 12">
            <a:extLst>
              <a:ext uri="{FF2B5EF4-FFF2-40B4-BE49-F238E27FC236}">
                <a16:creationId xmlns:a16="http://schemas.microsoft.com/office/drawing/2014/main" id="{0521C499-7D5E-D740-B136-0E3899844135}"/>
              </a:ext>
            </a:extLst>
          </p:cNvPr>
          <p:cNvSpPr/>
          <p:nvPr/>
        </p:nvSpPr>
        <p:spPr>
          <a:xfrm>
            <a:off x="457198" y="3995919"/>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
        <p:nvSpPr>
          <p:cNvPr id="14" name="Rectangle 13">
            <a:extLst>
              <a:ext uri="{FF2B5EF4-FFF2-40B4-BE49-F238E27FC236}">
                <a16:creationId xmlns:a16="http://schemas.microsoft.com/office/drawing/2014/main" id="{277D7A60-A7CD-854D-9CBF-9A723CA34F6B}"/>
              </a:ext>
            </a:extLst>
          </p:cNvPr>
          <p:cNvSpPr/>
          <p:nvPr/>
        </p:nvSpPr>
        <p:spPr>
          <a:xfrm>
            <a:off x="6255657" y="1492771"/>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164198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B277CEA-31A3-4D19-8E17-E6F9566096F3}"/>
              </a:ext>
            </a:extLst>
          </p:cNvPr>
          <p:cNvSpPr/>
          <p:nvPr/>
        </p:nvSpPr>
        <p:spPr>
          <a:xfrm>
            <a:off x="5311588" y="1020590"/>
            <a:ext cx="6530788" cy="5068092"/>
          </a:xfrm>
          <a:prstGeom prst="rect">
            <a:avLst/>
          </a:prstGeom>
          <a:solidFill>
            <a:schemeClr val="bg1">
              <a:lumMod val="95000"/>
            </a:schemeClr>
          </a:solidFill>
          <a:ln>
            <a:noFill/>
          </a:ln>
          <a:effectLst>
            <a:outerShdw blurRad="546100" dist="63500" dir="10200000" sx="92000" sy="92000" algn="ctr" rotWithShape="0">
              <a:srgbClr val="000000">
                <a:alpha val="7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457200" y="394645"/>
            <a:ext cx="11734800" cy="762435"/>
          </a:xfrm>
        </p:spPr>
        <p:txBody>
          <a:bodyPr vert="horz" lIns="0" tIns="0" rIns="0" bIns="0" rtlCol="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The Crisis as Catalyst: Growing Interest in Tool &amp; Platform Adoption</a:t>
            </a:r>
            <a:endParaRPr lang="en-US" sz="2500" dirty="0">
              <a:solidFill>
                <a:srgbClr val="F17948"/>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1E756CCE-20C9-CF48-BA24-C160DA9D7BC1}"/>
              </a:ext>
            </a:extLst>
          </p:cNvPr>
          <p:cNvSpPr txBox="1">
            <a:spLocks/>
          </p:cNvSpPr>
          <p:nvPr/>
        </p:nvSpPr>
        <p:spPr>
          <a:xfrm>
            <a:off x="457200" y="1364567"/>
            <a:ext cx="4854388" cy="64546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US" sz="1400" b="1" dirty="0">
                <a:latin typeface="Arial" panose="020B0604020202020204" pitchFamily="34" charset="0"/>
                <a:cs typeface="Arial" panose="020B0604020202020204" pitchFamily="34" charset="0"/>
              </a:rPr>
              <a:t>Q. How is the current crisis impacting your interest in adopting new digital tools or platforms to support innovation activities?</a:t>
            </a:r>
          </a:p>
          <a:p>
            <a:pPr marL="0" indent="0">
              <a:lnSpc>
                <a:spcPct val="120000"/>
              </a:lnSpc>
              <a:spcBef>
                <a:spcPts val="0"/>
              </a:spcBef>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816352" y="6262437"/>
            <a:ext cx="2026024" cy="532965"/>
          </a:xfrm>
          <a:prstGeom prst="rect">
            <a:avLst/>
          </a:prstGeom>
        </p:spPr>
      </p:pic>
      <p:graphicFrame>
        <p:nvGraphicFramePr>
          <p:cNvPr id="36" name="Chart 35">
            <a:extLst>
              <a:ext uri="{FF2B5EF4-FFF2-40B4-BE49-F238E27FC236}">
                <a16:creationId xmlns:a16="http://schemas.microsoft.com/office/drawing/2014/main" id="{C72FA3FD-D342-4F51-A332-D4FAB12BFB5B}"/>
              </a:ext>
            </a:extLst>
          </p:cNvPr>
          <p:cNvGraphicFramePr/>
          <p:nvPr>
            <p:extLst>
              <p:ext uri="{D42A27DB-BD31-4B8C-83A1-F6EECF244321}">
                <p14:modId xmlns:p14="http://schemas.microsoft.com/office/powerpoint/2010/main" val="7718696"/>
              </p:ext>
            </p:extLst>
          </p:nvPr>
        </p:nvGraphicFramePr>
        <p:xfrm>
          <a:off x="457200" y="1971233"/>
          <a:ext cx="4678878" cy="3640901"/>
        </p:xfrm>
        <a:graphic>
          <a:graphicData uri="http://schemas.openxmlformats.org/drawingml/2006/chart">
            <c:chart xmlns:c="http://schemas.openxmlformats.org/drawingml/2006/chart" xmlns:r="http://schemas.openxmlformats.org/officeDocument/2006/relationships" r:id="rId3"/>
          </a:graphicData>
        </a:graphic>
      </p:graphicFrame>
      <p:sp>
        <p:nvSpPr>
          <p:cNvPr id="41" name="Title 1">
            <a:extLst>
              <a:ext uri="{FF2B5EF4-FFF2-40B4-BE49-F238E27FC236}">
                <a16:creationId xmlns:a16="http://schemas.microsoft.com/office/drawing/2014/main" id="{3B3F04DA-BC61-408D-8AF4-1D958B7BD7BF}"/>
              </a:ext>
            </a:extLst>
          </p:cNvPr>
          <p:cNvSpPr txBox="1">
            <a:spLocks/>
          </p:cNvSpPr>
          <p:nvPr/>
        </p:nvSpPr>
        <p:spPr>
          <a:xfrm>
            <a:off x="11271609" y="2638340"/>
            <a:ext cx="3992462" cy="441455"/>
          </a:xfrm>
        </p:spPr>
        <p:txBody>
          <a:bodyPr>
            <a:noAutofit/>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pPr algn="ctr"/>
            <a:endParaRPr lang="en-US" sz="1300">
              <a:latin typeface="Avenir Next" panose="020B0503020202020204" pitchFamily="34" charset="0"/>
            </a:endParaRPr>
          </a:p>
        </p:txBody>
      </p:sp>
      <p:sp>
        <p:nvSpPr>
          <p:cNvPr id="19" name="Content Placeholder 2">
            <a:extLst>
              <a:ext uri="{FF2B5EF4-FFF2-40B4-BE49-F238E27FC236}">
                <a16:creationId xmlns:a16="http://schemas.microsoft.com/office/drawing/2014/main" id="{551EDDB5-5407-479D-98D3-EE60F1FB17D4}"/>
              </a:ext>
            </a:extLst>
          </p:cNvPr>
          <p:cNvSpPr>
            <a:spLocks noGrp="1"/>
          </p:cNvSpPr>
          <p:nvPr>
            <p:ph idx="1"/>
          </p:nvPr>
        </p:nvSpPr>
        <p:spPr>
          <a:xfrm>
            <a:off x="5677486" y="1515570"/>
            <a:ext cx="5823951" cy="604905"/>
          </a:xfrm>
        </p:spPr>
        <p:txBody>
          <a:bodyPr lIns="0" tIns="0" rIns="0" bIns="0">
            <a:noAutofit/>
          </a:bodyPr>
          <a:lstStyle/>
          <a:p>
            <a:pPr>
              <a:lnSpc>
                <a:spcPct val="110000"/>
              </a:lnSpc>
            </a:pPr>
            <a:r>
              <a:rPr lang="en-US" sz="1250" dirty="0">
                <a:latin typeface="Arial" panose="020B0604020202020204" pitchFamily="34" charset="0"/>
                <a:cs typeface="Arial" panose="020B0604020202020204" pitchFamily="34" charset="0"/>
              </a:rPr>
              <a:t>More than 76 percent of respondents reported at least somewhat increased interest in adopting new digital tools or platforms due to the crisis.</a:t>
            </a:r>
          </a:p>
        </p:txBody>
      </p:sp>
      <p:sp>
        <p:nvSpPr>
          <p:cNvPr id="21" name="Content Placeholder 2">
            <a:extLst>
              <a:ext uri="{FF2B5EF4-FFF2-40B4-BE49-F238E27FC236}">
                <a16:creationId xmlns:a16="http://schemas.microsoft.com/office/drawing/2014/main" id="{6B5D76A1-96CB-4D34-BE91-BAB48D238298}"/>
              </a:ext>
            </a:extLst>
          </p:cNvPr>
          <p:cNvSpPr txBox="1">
            <a:spLocks/>
          </p:cNvSpPr>
          <p:nvPr/>
        </p:nvSpPr>
        <p:spPr>
          <a:xfrm>
            <a:off x="5572597" y="1164163"/>
            <a:ext cx="5232400" cy="39170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Nitti Grotesk" panose="020B0203040202020003" pitchFamily="34" charset="77"/>
              </a:rPr>
              <a:t>What we learned…</a:t>
            </a:r>
          </a:p>
        </p:txBody>
      </p:sp>
      <p:sp>
        <p:nvSpPr>
          <p:cNvPr id="14" name="Content Placeholder 2">
            <a:extLst>
              <a:ext uri="{FF2B5EF4-FFF2-40B4-BE49-F238E27FC236}">
                <a16:creationId xmlns:a16="http://schemas.microsoft.com/office/drawing/2014/main" id="{AB3A2980-104A-4EDC-AFB9-EECA27BF9E37}"/>
              </a:ext>
            </a:extLst>
          </p:cNvPr>
          <p:cNvSpPr txBox="1">
            <a:spLocks/>
          </p:cNvSpPr>
          <p:nvPr/>
        </p:nvSpPr>
        <p:spPr>
          <a:xfrm>
            <a:off x="5572597" y="2051927"/>
            <a:ext cx="5232400" cy="391704"/>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What we heard…</a:t>
            </a:r>
          </a:p>
        </p:txBody>
      </p:sp>
      <p:sp>
        <p:nvSpPr>
          <p:cNvPr id="26" name="Content Placeholder 2">
            <a:extLst>
              <a:ext uri="{FF2B5EF4-FFF2-40B4-BE49-F238E27FC236}">
                <a16:creationId xmlns:a16="http://schemas.microsoft.com/office/drawing/2014/main" id="{0C7C326C-8334-4AD2-9D0E-022961AB511B}"/>
              </a:ext>
            </a:extLst>
          </p:cNvPr>
          <p:cNvSpPr txBox="1">
            <a:spLocks/>
          </p:cNvSpPr>
          <p:nvPr/>
        </p:nvSpPr>
        <p:spPr>
          <a:xfrm>
            <a:off x="5677487" y="2367443"/>
            <a:ext cx="5994400" cy="347531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00"/>
              </a:spcBef>
              <a:spcAft>
                <a:spcPts val="200"/>
              </a:spcAft>
              <a:buClr>
                <a:srgbClr val="F17948"/>
              </a:buClr>
              <a:buSzPct val="150000"/>
            </a:pPr>
            <a:r>
              <a:rPr lang="en-US" sz="1250" dirty="0">
                <a:latin typeface="Arial" panose="020B0604020202020204" pitchFamily="34" charset="0"/>
                <a:cs typeface="Arial" panose="020B0604020202020204" pitchFamily="34" charset="0"/>
              </a:rPr>
              <a:t>“Remote work has scattered teams that once would have gotten together regularly. The need to be very effective across teams has become more critical. The focus of our clinical programs has become more important, etc.”                        —Pharmaceuticals &amp; Life Sciences</a:t>
            </a:r>
          </a:p>
          <a:p>
            <a:pPr>
              <a:lnSpc>
                <a:spcPct val="100000"/>
              </a:lnSpc>
              <a:spcBef>
                <a:spcPts val="200"/>
              </a:spcBef>
              <a:spcAft>
                <a:spcPts val="200"/>
              </a:spcAft>
              <a:buClr>
                <a:srgbClr val="F17948"/>
              </a:buClr>
              <a:buSzPct val="150000"/>
            </a:pPr>
            <a:r>
              <a:rPr lang="en-US" sz="1250" dirty="0">
                <a:latin typeface="Arial" panose="020B0604020202020204" pitchFamily="34" charset="0"/>
                <a:cs typeface="Arial" panose="020B0604020202020204" pitchFamily="34" charset="0"/>
              </a:rPr>
              <a:t>“Even after the COVID threat is gone, we don't expect travel to resume as before. A way to have virtual meetings with multiple organizations (e.g., startups in an accelerator or university departments) will remain important.” —Automotive, Transport &amp; Logistics</a:t>
            </a:r>
          </a:p>
          <a:p>
            <a:pPr>
              <a:lnSpc>
                <a:spcPct val="100000"/>
              </a:lnSpc>
              <a:spcBef>
                <a:spcPts val="200"/>
              </a:spcBef>
              <a:spcAft>
                <a:spcPts val="200"/>
              </a:spcAft>
              <a:buClr>
                <a:schemeClr val="bg1">
                  <a:lumMod val="65000"/>
                </a:schemeClr>
              </a:buClr>
              <a:buSzPct val="150000"/>
            </a:pPr>
            <a:r>
              <a:rPr lang="en-US" sz="1250" dirty="0">
                <a:latin typeface="Arial" panose="020B0604020202020204" pitchFamily="34" charset="0"/>
                <a:cs typeface="Arial" panose="020B0604020202020204" pitchFamily="34" charset="0"/>
              </a:rPr>
              <a:t>“We always used digital tools to support innovation due to distributed teams, so our interest remains the same.” —Higher Education</a:t>
            </a:r>
          </a:p>
          <a:p>
            <a:pPr>
              <a:lnSpc>
                <a:spcPct val="100000"/>
              </a:lnSpc>
              <a:spcBef>
                <a:spcPts val="200"/>
              </a:spcBef>
              <a:spcAft>
                <a:spcPts val="200"/>
              </a:spcAft>
              <a:buClr>
                <a:srgbClr val="87A0EE"/>
              </a:buClr>
              <a:buSzPct val="150000"/>
            </a:pPr>
            <a:r>
              <a:rPr lang="en-US" sz="1250" dirty="0">
                <a:latin typeface="Arial" panose="020B0604020202020204" pitchFamily="34" charset="0"/>
                <a:cs typeface="Arial" panose="020B0604020202020204" pitchFamily="34" charset="0"/>
              </a:rPr>
              <a:t>“Scouting is currently a bit slow. Company is looking to save money, and therefore we wouldn’t invest in this right now. Current tools are working OK.”       —Technology</a:t>
            </a:r>
          </a:p>
          <a:p>
            <a:pPr>
              <a:lnSpc>
                <a:spcPct val="100000"/>
              </a:lnSpc>
              <a:spcBef>
                <a:spcPts val="200"/>
              </a:spcBef>
              <a:spcAft>
                <a:spcPts val="200"/>
              </a:spcAft>
              <a:buClr>
                <a:srgbClr val="3069D3"/>
              </a:buClr>
              <a:buSzPct val="150000"/>
            </a:pPr>
            <a:r>
              <a:rPr lang="en-US" sz="1250" dirty="0">
                <a:latin typeface="Arial" panose="020B0604020202020204" pitchFamily="34" charset="0"/>
                <a:cs typeface="Arial" panose="020B0604020202020204" pitchFamily="34" charset="0"/>
              </a:rPr>
              <a:t>“We are being more careful with spending and trying to do more with less. I'm doing my best not to invest in new platforms that might not increase our productivity. Less opportunity to take risks right now.” —Automotive, Transport &amp; Logistics</a:t>
            </a:r>
          </a:p>
        </p:txBody>
      </p:sp>
      <p:grpSp>
        <p:nvGrpSpPr>
          <p:cNvPr id="7" name="Group 6">
            <a:extLst>
              <a:ext uri="{FF2B5EF4-FFF2-40B4-BE49-F238E27FC236}">
                <a16:creationId xmlns:a16="http://schemas.microsoft.com/office/drawing/2014/main" id="{FFC995D9-E035-4FA4-A470-A3CDD4BBFE2E}"/>
              </a:ext>
            </a:extLst>
          </p:cNvPr>
          <p:cNvGrpSpPr/>
          <p:nvPr/>
        </p:nvGrpSpPr>
        <p:grpSpPr>
          <a:xfrm>
            <a:off x="3506526" y="6368961"/>
            <a:ext cx="1629552" cy="379905"/>
            <a:chOff x="6530172" y="6374606"/>
            <a:chExt cx="1629552" cy="379905"/>
          </a:xfrm>
        </p:grpSpPr>
        <p:sp>
          <p:nvSpPr>
            <p:cNvPr id="20" name="Rectangle 19">
              <a:extLst>
                <a:ext uri="{FF2B5EF4-FFF2-40B4-BE49-F238E27FC236}">
                  <a16:creationId xmlns:a16="http://schemas.microsoft.com/office/drawing/2014/main" id="{BA820908-7B24-4ADF-A020-9D9A798DD5DB}"/>
                </a:ext>
              </a:extLst>
            </p:cNvPr>
            <p:cNvSpPr/>
            <p:nvPr/>
          </p:nvSpPr>
          <p:spPr>
            <a:xfrm>
              <a:off x="6530172" y="6446734"/>
              <a:ext cx="814776" cy="307777"/>
            </a:xfrm>
            <a:prstGeom prst="rect">
              <a:avLst/>
            </a:prstGeom>
          </p:spPr>
          <p:txBody>
            <a:bodyPr wrap="square">
              <a:spAutoFit/>
            </a:bodyPr>
            <a:lstStyle/>
            <a:p>
              <a:pPr algn="ctr"/>
              <a:r>
                <a:rPr lang="en-US" sz="700">
                  <a:solidFill>
                    <a:prstClr val="black"/>
                  </a:solidFill>
                  <a:latin typeface="Avenir Next" panose="020B0503020202020204" pitchFamily="34" charset="0"/>
                </a:rPr>
                <a:t>Significantly decreased</a:t>
              </a:r>
              <a:endParaRPr lang="en-US" sz="1100"/>
            </a:p>
          </p:txBody>
        </p:sp>
        <p:sp>
          <p:nvSpPr>
            <p:cNvPr id="22" name="Rectangle 21">
              <a:extLst>
                <a:ext uri="{FF2B5EF4-FFF2-40B4-BE49-F238E27FC236}">
                  <a16:creationId xmlns:a16="http://schemas.microsoft.com/office/drawing/2014/main" id="{3F35B08B-BB19-40B6-AFA0-2BF4C3DD181F}"/>
                </a:ext>
              </a:extLst>
            </p:cNvPr>
            <p:cNvSpPr/>
            <p:nvPr/>
          </p:nvSpPr>
          <p:spPr>
            <a:xfrm>
              <a:off x="7344948" y="6439651"/>
              <a:ext cx="814776" cy="307777"/>
            </a:xfrm>
            <a:prstGeom prst="rect">
              <a:avLst/>
            </a:prstGeom>
          </p:spPr>
          <p:txBody>
            <a:bodyPr wrap="square">
              <a:spAutoFit/>
            </a:bodyPr>
            <a:lstStyle/>
            <a:p>
              <a:pPr algn="ctr"/>
              <a:r>
                <a:rPr lang="en-US" sz="700">
                  <a:solidFill>
                    <a:prstClr val="black"/>
                  </a:solidFill>
                  <a:latin typeface="Avenir Next" panose="020B0503020202020204" pitchFamily="34" charset="0"/>
                </a:rPr>
                <a:t>Significantly increased</a:t>
              </a:r>
              <a:endParaRPr lang="en-US" sz="1100"/>
            </a:p>
          </p:txBody>
        </p:sp>
        <p:cxnSp>
          <p:nvCxnSpPr>
            <p:cNvPr id="24" name="Straight Connector 23">
              <a:extLst>
                <a:ext uri="{FF2B5EF4-FFF2-40B4-BE49-F238E27FC236}">
                  <a16:creationId xmlns:a16="http://schemas.microsoft.com/office/drawing/2014/main" id="{621F6DA4-9103-40BB-BC82-29112B1C591B}"/>
                </a:ext>
              </a:extLst>
            </p:cNvPr>
            <p:cNvCxnSpPr>
              <a:cxnSpLocks/>
            </p:cNvCxnSpPr>
            <p:nvPr/>
          </p:nvCxnSpPr>
          <p:spPr>
            <a:xfrm flipV="1">
              <a:off x="7752336" y="6374606"/>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E04D0F6-C914-4B0C-912B-9D2C845DDFC2}"/>
                </a:ext>
              </a:extLst>
            </p:cNvPr>
            <p:cNvCxnSpPr>
              <a:cxnSpLocks/>
            </p:cNvCxnSpPr>
            <p:nvPr/>
          </p:nvCxnSpPr>
          <p:spPr>
            <a:xfrm flipV="1">
              <a:off x="6931963" y="6377914"/>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 name="Rectangle 26">
            <a:extLst>
              <a:ext uri="{FF2B5EF4-FFF2-40B4-BE49-F238E27FC236}">
                <a16:creationId xmlns:a16="http://schemas.microsoft.com/office/drawing/2014/main" id="{C947B113-28B8-4E6C-8272-29A0BDCC5021}"/>
              </a:ext>
            </a:extLst>
          </p:cNvPr>
          <p:cNvSpPr/>
          <p:nvPr/>
        </p:nvSpPr>
        <p:spPr>
          <a:xfrm>
            <a:off x="3767957" y="5910795"/>
            <a:ext cx="1106689" cy="200055"/>
          </a:xfrm>
          <a:prstGeom prst="rect">
            <a:avLst/>
          </a:prstGeom>
        </p:spPr>
        <p:txBody>
          <a:bodyPr wrap="square">
            <a:spAutoFit/>
          </a:bodyPr>
          <a:lstStyle/>
          <a:p>
            <a:pPr algn="ctr"/>
            <a:r>
              <a:rPr lang="en-US" sz="700" dirty="0">
                <a:solidFill>
                  <a:prstClr val="black"/>
                </a:solidFill>
                <a:latin typeface="Avenir Next" panose="020B0503020202020204" pitchFamily="34" charset="0"/>
              </a:rPr>
              <a:t>No change in interest</a:t>
            </a:r>
            <a:endParaRPr lang="en-US" sz="1100" dirty="0"/>
          </a:p>
        </p:txBody>
      </p:sp>
      <p:cxnSp>
        <p:nvCxnSpPr>
          <p:cNvPr id="28" name="Straight Connector 27">
            <a:extLst>
              <a:ext uri="{FF2B5EF4-FFF2-40B4-BE49-F238E27FC236}">
                <a16:creationId xmlns:a16="http://schemas.microsoft.com/office/drawing/2014/main" id="{B4BB4E63-7415-40A7-B5DC-FD27A722A759}"/>
              </a:ext>
            </a:extLst>
          </p:cNvPr>
          <p:cNvCxnSpPr>
            <a:cxnSpLocks/>
          </p:cNvCxnSpPr>
          <p:nvPr/>
        </p:nvCxnSpPr>
        <p:spPr>
          <a:xfrm flipV="1">
            <a:off x="4321302" y="6062625"/>
            <a:ext cx="0" cy="964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0" name="Table 29">
            <a:extLst>
              <a:ext uri="{FF2B5EF4-FFF2-40B4-BE49-F238E27FC236}">
                <a16:creationId xmlns:a16="http://schemas.microsoft.com/office/drawing/2014/main" id="{416D095C-D057-E44C-A773-3EA02012FB53}"/>
              </a:ext>
            </a:extLst>
          </p:cNvPr>
          <p:cNvGraphicFramePr>
            <a:graphicFrameLocks noGrp="1"/>
          </p:cNvGraphicFramePr>
          <p:nvPr>
            <p:extLst>
              <p:ext uri="{D42A27DB-BD31-4B8C-83A1-F6EECF244321}">
                <p14:modId xmlns:p14="http://schemas.microsoft.com/office/powerpoint/2010/main" val="3957564176"/>
              </p:ext>
            </p:extLst>
          </p:nvPr>
        </p:nvGraphicFramePr>
        <p:xfrm>
          <a:off x="3850257" y="6198381"/>
          <a:ext cx="942087" cy="194483"/>
        </p:xfrm>
        <a:graphic>
          <a:graphicData uri="http://schemas.openxmlformats.org/drawingml/2006/table">
            <a:tbl>
              <a:tblPr firstRow="1" bandRow="1">
                <a:tableStyleId>{5C22544A-7EE6-4342-B048-85BDC9FD1C3A}</a:tableStyleId>
              </a:tblPr>
              <a:tblGrid>
                <a:gridCol w="191385">
                  <a:extLst>
                    <a:ext uri="{9D8B030D-6E8A-4147-A177-3AD203B41FA5}">
                      <a16:colId xmlns:a16="http://schemas.microsoft.com/office/drawing/2014/main" val="398787467"/>
                    </a:ext>
                  </a:extLst>
                </a:gridCol>
                <a:gridCol w="186070">
                  <a:extLst>
                    <a:ext uri="{9D8B030D-6E8A-4147-A177-3AD203B41FA5}">
                      <a16:colId xmlns:a16="http://schemas.microsoft.com/office/drawing/2014/main" val="558147235"/>
                    </a:ext>
                  </a:extLst>
                </a:gridCol>
                <a:gridCol w="186070">
                  <a:extLst>
                    <a:ext uri="{9D8B030D-6E8A-4147-A177-3AD203B41FA5}">
                      <a16:colId xmlns:a16="http://schemas.microsoft.com/office/drawing/2014/main" val="1605101797"/>
                    </a:ext>
                  </a:extLst>
                </a:gridCol>
                <a:gridCol w="186070">
                  <a:extLst>
                    <a:ext uri="{9D8B030D-6E8A-4147-A177-3AD203B41FA5}">
                      <a16:colId xmlns:a16="http://schemas.microsoft.com/office/drawing/2014/main" val="3841248583"/>
                    </a:ext>
                  </a:extLst>
                </a:gridCol>
                <a:gridCol w="192492">
                  <a:extLst>
                    <a:ext uri="{9D8B030D-6E8A-4147-A177-3AD203B41FA5}">
                      <a16:colId xmlns:a16="http://schemas.microsoft.com/office/drawing/2014/main" val="874851992"/>
                    </a:ext>
                  </a:extLst>
                </a:gridCol>
              </a:tblGrid>
              <a:tr h="194483">
                <a:tc>
                  <a:txBody>
                    <a:bodyPr/>
                    <a:lstStyle/>
                    <a:p>
                      <a:endParaRPr lang="en-US" sz="500" b="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69D3"/>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7A0EE"/>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34A"/>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US" sz="500" b="0" dirty="0">
                        <a:latin typeface="Avenir Next" panose="020B0503020202020204" pitchFamily="34" charset="0"/>
                      </a:endParaRPr>
                    </a:p>
                  </a:txBody>
                  <a:tcPr marL="47955" marR="47955" marT="23977" marB="23977"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7948"/>
                    </a:solidFill>
                  </a:tcPr>
                </a:tc>
                <a:extLst>
                  <a:ext uri="{0D108BD9-81ED-4DB2-BD59-A6C34878D82A}">
                    <a16:rowId xmlns:a16="http://schemas.microsoft.com/office/drawing/2014/main" val="751966039"/>
                  </a:ext>
                </a:extLst>
              </a:tr>
            </a:tbl>
          </a:graphicData>
        </a:graphic>
      </p:graphicFrame>
      <p:sp>
        <p:nvSpPr>
          <p:cNvPr id="23" name="Rectangle 22">
            <a:extLst>
              <a:ext uri="{FF2B5EF4-FFF2-40B4-BE49-F238E27FC236}">
                <a16:creationId xmlns:a16="http://schemas.microsoft.com/office/drawing/2014/main" id="{FE46DB6F-84CF-984A-85CB-E066838A1EBB}"/>
              </a:ext>
            </a:extLst>
          </p:cNvPr>
          <p:cNvSpPr/>
          <p:nvPr/>
        </p:nvSpPr>
        <p:spPr>
          <a:xfrm>
            <a:off x="457200" y="1020590"/>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130846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5D8BFA-4B6D-0846-9210-B0448B455669}"/>
              </a:ext>
            </a:extLst>
          </p:cNvPr>
          <p:cNvSpPr/>
          <p:nvPr/>
        </p:nvSpPr>
        <p:spPr>
          <a:xfrm>
            <a:off x="5593278" y="994533"/>
            <a:ext cx="6367642" cy="4787702"/>
          </a:xfrm>
          <a:prstGeom prst="rect">
            <a:avLst/>
          </a:prstGeom>
          <a:solidFill>
            <a:schemeClr val="bg1">
              <a:lumMod val="95000"/>
            </a:schemeClr>
          </a:solidFill>
          <a:ln>
            <a:noFill/>
          </a:ln>
          <a:effectLst>
            <a:outerShdw blurRad="546100" dist="63500" dir="10200000" sx="92000" sy="92000" algn="ctr" rotWithShape="0">
              <a:srgbClr val="000000">
                <a:alpha val="7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384664" y="433971"/>
            <a:ext cx="11350136" cy="762435"/>
          </a:xfrm>
        </p:spPr>
        <p:txBody>
          <a:bodyPr lIns="0" tIns="0" rIns="0" bIns="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Centralizing Responsibility &amp; Accountability for Tool or Platform Adoption</a:t>
            </a:r>
            <a:endParaRPr lang="en-US" sz="2500" dirty="0">
              <a:solidFill>
                <a:srgbClr val="F1794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B0B8D16-DC91-B542-8809-481710BF0A0B}"/>
              </a:ext>
            </a:extLst>
          </p:cNvPr>
          <p:cNvSpPr>
            <a:spLocks noGrp="1"/>
          </p:cNvSpPr>
          <p:nvPr>
            <p:ph idx="1"/>
          </p:nvPr>
        </p:nvSpPr>
        <p:spPr>
          <a:xfrm>
            <a:off x="5880208" y="1572086"/>
            <a:ext cx="5704672" cy="1790524"/>
          </a:xfrm>
        </p:spPr>
        <p:txBody>
          <a:bodyPr vert="horz" lIns="0" tIns="0" rIns="0" bIns="0" rtlCol="0" anchor="t">
            <a:noAutofit/>
          </a:bodyPr>
          <a:lstStyle/>
          <a:p>
            <a:pPr>
              <a:lnSpc>
                <a:spcPct val="110000"/>
              </a:lnSpc>
            </a:pPr>
            <a:r>
              <a:rPr lang="en-US" sz="1250" dirty="0">
                <a:latin typeface="Arial" panose="020B0604020202020204" pitchFamily="34" charset="0"/>
                <a:cs typeface="Arial" panose="020B0604020202020204" pitchFamily="34" charset="0"/>
              </a:rPr>
              <a:t>Nearly 50 percent of respondents said they have responsibility for all activities, from researching and selecting digital tools and platforms to ensuring their adoption and usage.</a:t>
            </a:r>
          </a:p>
          <a:p>
            <a:pPr>
              <a:lnSpc>
                <a:spcPct val="110000"/>
              </a:lnSpc>
            </a:pPr>
            <a:r>
              <a:rPr lang="en-US" sz="1250" dirty="0">
                <a:latin typeface="Arial" panose="020B0604020202020204" pitchFamily="34" charset="0"/>
                <a:cs typeface="Arial" panose="020B0604020202020204" pitchFamily="34" charset="0"/>
              </a:rPr>
              <a:t>Nearly 69 percent of respondents said they have responsibility for at least three of those activities.</a:t>
            </a:r>
          </a:p>
          <a:p>
            <a:pPr>
              <a:lnSpc>
                <a:spcPct val="110000"/>
              </a:lnSpc>
            </a:pPr>
            <a:r>
              <a:rPr lang="en-US" sz="1250" dirty="0">
                <a:latin typeface="Arial" panose="020B0604020202020204" pitchFamily="34" charset="0"/>
                <a:cs typeface="Arial" panose="020B0604020202020204" pitchFamily="34" charset="0"/>
              </a:rPr>
              <a:t>Nearly 34 percent of respondents said that they are not responsible for ensuring adoption of new tools and platforms.</a:t>
            </a:r>
          </a:p>
        </p:txBody>
      </p:sp>
      <p:sp>
        <p:nvSpPr>
          <p:cNvPr id="6" name="Content Placeholder 2">
            <a:extLst>
              <a:ext uri="{FF2B5EF4-FFF2-40B4-BE49-F238E27FC236}">
                <a16:creationId xmlns:a16="http://schemas.microsoft.com/office/drawing/2014/main" id="{1E756CCE-20C9-CF48-BA24-C160DA9D7BC1}"/>
              </a:ext>
            </a:extLst>
          </p:cNvPr>
          <p:cNvSpPr txBox="1">
            <a:spLocks/>
          </p:cNvSpPr>
          <p:nvPr/>
        </p:nvSpPr>
        <p:spPr>
          <a:xfrm>
            <a:off x="384664" y="1649408"/>
            <a:ext cx="4755078" cy="645463"/>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b="1" dirty="0">
                <a:latin typeface="Arial" panose="020B0604020202020204" pitchFamily="34" charset="0"/>
                <a:cs typeface="Arial" panose="020B0604020202020204" pitchFamily="34" charset="0"/>
              </a:rPr>
              <a:t>Q. Please check all of your current (or potential) responsibilities for digital tools and platforms that support innovation activities.</a:t>
            </a:r>
            <a:endParaRPr lang="en-US" sz="14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24D074F9-04C1-0042-87F9-728BCA4FA1E3}"/>
              </a:ext>
            </a:extLst>
          </p:cNvPr>
          <p:cNvSpPr txBox="1">
            <a:spLocks/>
          </p:cNvSpPr>
          <p:nvPr/>
        </p:nvSpPr>
        <p:spPr>
          <a:xfrm>
            <a:off x="5880208" y="3818043"/>
            <a:ext cx="5704672" cy="1830483"/>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250" dirty="0">
                <a:latin typeface="Nitti Grotesk Medium" panose="020B0503040202020003" pitchFamily="34" charset="77"/>
              </a:rPr>
              <a:t>It’s challenging to get an organization to adopt a new digital tool or platform, much less to calculate the tool or platform ROI. Critical information will be lost if leaders divide the key digital tool and platform responsibilities across several individuals.</a:t>
            </a:r>
          </a:p>
          <a:p>
            <a:pPr>
              <a:lnSpc>
                <a:spcPct val="110000"/>
              </a:lnSpc>
            </a:pPr>
            <a:r>
              <a:rPr lang="en-US" sz="1250" dirty="0">
                <a:latin typeface="Nitti Grotesk Medium" panose="020B0503040202020003" pitchFamily="34" charset="77"/>
              </a:rPr>
              <a:t>Innovation leaders should ensure that one individual, if possible, is ultimately accountable for the outcomes of each step in the process, even if others share responsibility for their execution.</a:t>
            </a:r>
          </a:p>
        </p:txBody>
      </p:sp>
      <p:sp>
        <p:nvSpPr>
          <p:cNvPr id="9" name="Content Placeholder 2">
            <a:extLst>
              <a:ext uri="{FF2B5EF4-FFF2-40B4-BE49-F238E27FC236}">
                <a16:creationId xmlns:a16="http://schemas.microsoft.com/office/drawing/2014/main" id="{F5BF0631-3A4D-3543-B862-429B7B5B76A0}"/>
              </a:ext>
            </a:extLst>
          </p:cNvPr>
          <p:cNvSpPr txBox="1">
            <a:spLocks/>
          </p:cNvSpPr>
          <p:nvPr/>
        </p:nvSpPr>
        <p:spPr>
          <a:xfrm>
            <a:off x="5740400" y="1238773"/>
            <a:ext cx="5232400" cy="391704"/>
          </a:xfrm>
          <a:prstGeom prst="rect">
            <a:avLst/>
          </a:prstGeom>
        </p:spPr>
        <p:txBody>
          <a:bodyPr vert="horz" lIns="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What we learned…</a:t>
            </a:r>
          </a:p>
        </p:txBody>
      </p:sp>
      <p:sp>
        <p:nvSpPr>
          <p:cNvPr id="10" name="Content Placeholder 2">
            <a:extLst>
              <a:ext uri="{FF2B5EF4-FFF2-40B4-BE49-F238E27FC236}">
                <a16:creationId xmlns:a16="http://schemas.microsoft.com/office/drawing/2014/main" id="{91AB4E44-AF5B-F045-81F6-5D2B08B308A1}"/>
              </a:ext>
            </a:extLst>
          </p:cNvPr>
          <p:cNvSpPr txBox="1">
            <a:spLocks/>
          </p:cNvSpPr>
          <p:nvPr/>
        </p:nvSpPr>
        <p:spPr>
          <a:xfrm>
            <a:off x="5740400" y="3462630"/>
            <a:ext cx="5232400" cy="391704"/>
          </a:xfrm>
          <a:prstGeom prst="rect">
            <a:avLst/>
          </a:prstGeom>
        </p:spPr>
        <p:txBody>
          <a:bodyPr vert="horz" lIns="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What it means…</a:t>
            </a: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graphicFrame>
        <p:nvGraphicFramePr>
          <p:cNvPr id="15" name="Table 15">
            <a:extLst>
              <a:ext uri="{FF2B5EF4-FFF2-40B4-BE49-F238E27FC236}">
                <a16:creationId xmlns:a16="http://schemas.microsoft.com/office/drawing/2014/main" id="{D0339DA9-345B-4454-981A-46D3C59DBE6B}"/>
              </a:ext>
            </a:extLst>
          </p:cNvPr>
          <p:cNvGraphicFramePr>
            <a:graphicFrameLocks noGrp="1"/>
          </p:cNvGraphicFramePr>
          <p:nvPr>
            <p:extLst>
              <p:ext uri="{D42A27DB-BD31-4B8C-83A1-F6EECF244321}">
                <p14:modId xmlns:p14="http://schemas.microsoft.com/office/powerpoint/2010/main" val="2670052388"/>
              </p:ext>
            </p:extLst>
          </p:nvPr>
        </p:nvGraphicFramePr>
        <p:xfrm>
          <a:off x="384664" y="2559997"/>
          <a:ext cx="4881282" cy="2031844"/>
        </p:xfrm>
        <a:graphic>
          <a:graphicData uri="http://schemas.openxmlformats.org/drawingml/2006/table">
            <a:tbl>
              <a:tblPr firstRow="1" bandRow="1">
                <a:tableStyleId>{5C22544A-7EE6-4342-B048-85BDC9FD1C3A}</a:tableStyleId>
              </a:tblPr>
              <a:tblGrid>
                <a:gridCol w="951974">
                  <a:extLst>
                    <a:ext uri="{9D8B030D-6E8A-4147-A177-3AD203B41FA5}">
                      <a16:colId xmlns:a16="http://schemas.microsoft.com/office/drawing/2014/main" val="50768247"/>
                    </a:ext>
                  </a:extLst>
                </a:gridCol>
                <a:gridCol w="982327">
                  <a:extLst>
                    <a:ext uri="{9D8B030D-6E8A-4147-A177-3AD203B41FA5}">
                      <a16:colId xmlns:a16="http://schemas.microsoft.com/office/drawing/2014/main" val="1633172368"/>
                    </a:ext>
                  </a:extLst>
                </a:gridCol>
                <a:gridCol w="982327">
                  <a:extLst>
                    <a:ext uri="{9D8B030D-6E8A-4147-A177-3AD203B41FA5}">
                      <a16:colId xmlns:a16="http://schemas.microsoft.com/office/drawing/2014/main" val="485447705"/>
                    </a:ext>
                  </a:extLst>
                </a:gridCol>
                <a:gridCol w="982327">
                  <a:extLst>
                    <a:ext uri="{9D8B030D-6E8A-4147-A177-3AD203B41FA5}">
                      <a16:colId xmlns:a16="http://schemas.microsoft.com/office/drawing/2014/main" val="1818417562"/>
                    </a:ext>
                  </a:extLst>
                </a:gridCol>
                <a:gridCol w="982327">
                  <a:extLst>
                    <a:ext uri="{9D8B030D-6E8A-4147-A177-3AD203B41FA5}">
                      <a16:colId xmlns:a16="http://schemas.microsoft.com/office/drawing/2014/main" val="973608934"/>
                    </a:ext>
                  </a:extLst>
                </a:gridCol>
              </a:tblGrid>
              <a:tr h="638579">
                <a:tc>
                  <a:txBody>
                    <a:bodyPr/>
                    <a:lstStyle/>
                    <a:p>
                      <a:pPr algn="ctr" rtl="0" fontAlgn="b"/>
                      <a:r>
                        <a:rPr lang="en-US" sz="800" b="0">
                          <a:solidFill>
                            <a:srgbClr val="333333"/>
                          </a:solidFill>
                          <a:effectLst/>
                          <a:latin typeface="Avenir Light" panose="020B0402020203020204" pitchFamily="34" charset="0"/>
                        </a:rPr>
                        <a:t>% of respondents</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800" b="0" dirty="0">
                          <a:solidFill>
                            <a:schemeClr val="bg1"/>
                          </a:solidFill>
                          <a:effectLst/>
                          <a:latin typeface="Avenir Light" panose="020B0402020203020204" pitchFamily="34" charset="0"/>
                        </a:rPr>
                        <a:t>Researching new tools and platforms</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069D3"/>
                    </a:solidFill>
                  </a:tcPr>
                </a:tc>
                <a:tc>
                  <a:txBody>
                    <a:bodyPr/>
                    <a:lstStyle/>
                    <a:p>
                      <a:pPr algn="ctr" rtl="0" fontAlgn="b"/>
                      <a:r>
                        <a:rPr lang="en-US" sz="800" b="0" dirty="0">
                          <a:solidFill>
                            <a:schemeClr val="bg1"/>
                          </a:solidFill>
                          <a:effectLst/>
                          <a:latin typeface="Avenir Light" panose="020B0402020203020204" pitchFamily="34" charset="0"/>
                        </a:rPr>
                        <a:t>Selecting new tools and platforms</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7948"/>
                    </a:solidFill>
                  </a:tcPr>
                </a:tc>
                <a:tc>
                  <a:txBody>
                    <a:bodyPr/>
                    <a:lstStyle/>
                    <a:p>
                      <a:pPr algn="ctr" rtl="0" fontAlgn="b"/>
                      <a:r>
                        <a:rPr lang="en-US" sz="800" b="0" dirty="0">
                          <a:solidFill>
                            <a:schemeClr val="bg1"/>
                          </a:solidFill>
                          <a:effectLst/>
                          <a:latin typeface="Avenir Light" panose="020B0402020203020204" pitchFamily="34" charset="0"/>
                        </a:rPr>
                        <a:t>Ensuring adoption of new tools and platforms</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rtl="0" fontAlgn="b"/>
                      <a:r>
                        <a:rPr lang="en-US" sz="800" b="0" dirty="0">
                          <a:solidFill>
                            <a:schemeClr val="bg1"/>
                          </a:solidFill>
                          <a:effectLst/>
                          <a:latin typeface="Avenir Light" panose="020B0402020203020204" pitchFamily="34" charset="0"/>
                        </a:rPr>
                        <a:t>Using new tools and platforms</a:t>
                      </a: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994596955"/>
                  </a:ext>
                </a:extLst>
              </a:tr>
              <a:tr h="278653">
                <a:tc>
                  <a:txBody>
                    <a:bodyPr/>
                    <a:lstStyle/>
                    <a:p>
                      <a:pPr algn="r" rtl="0" fontAlgn="b"/>
                      <a:r>
                        <a:rPr lang="en-US" sz="1050" b="0" dirty="0">
                          <a:solidFill>
                            <a:srgbClr val="000000"/>
                          </a:solidFill>
                          <a:effectLst/>
                          <a:latin typeface="Avenir Light" panose="020B0402020203020204" pitchFamily="34" charset="0"/>
                        </a:rPr>
                        <a:t>49.5%</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r>
                        <a:rPr lang="en-US" sz="1400" b="0">
                          <a:solidFill>
                            <a:srgbClr val="333333"/>
                          </a:solidFill>
                          <a:effectLst/>
                          <a:latin typeface="Avenir Light" panose="020B0402020203020204" pitchFamily="34" charset="0"/>
                          <a:sym typeface="Wingdings" panose="05000000000000000000" pitchFamily="2" charset="2"/>
                        </a:rPr>
                        <a:t></a:t>
                      </a:r>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1400" b="0">
                          <a:solidFill>
                            <a:srgbClr val="333333"/>
                          </a:solidFill>
                          <a:effectLst/>
                          <a:latin typeface="Avenir Light" panose="020B0402020203020204" pitchFamily="34" charset="0"/>
                          <a:sym typeface="Wingdings" panose="05000000000000000000" pitchFamily="2" charset="2"/>
                        </a:rPr>
                        <a:t></a:t>
                      </a:r>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a:solidFill>
                            <a:srgbClr val="333333"/>
                          </a:solidFill>
                          <a:effectLst/>
                          <a:latin typeface="Avenir Light" panose="020B0402020203020204" pitchFamily="34" charset="0"/>
                          <a:sym typeface="Wingdings" panose="05000000000000000000" pitchFamily="2" charset="2"/>
                        </a:rPr>
                        <a:t></a:t>
                      </a:r>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a:solidFill>
                            <a:srgbClr val="333333"/>
                          </a:solidFill>
                          <a:effectLst/>
                          <a:latin typeface="Avenir Light" panose="020B0402020203020204" pitchFamily="34" charset="0"/>
                          <a:sym typeface="Wingdings" panose="05000000000000000000" pitchFamily="2" charset="2"/>
                        </a:rPr>
                        <a:t></a:t>
                      </a:r>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07035319"/>
                  </a:ext>
                </a:extLst>
              </a:tr>
              <a:tr h="278653">
                <a:tc>
                  <a:txBody>
                    <a:bodyPr/>
                    <a:lstStyle/>
                    <a:p>
                      <a:pPr algn="r" rtl="0" fontAlgn="b"/>
                      <a:r>
                        <a:rPr lang="en-US" sz="1050" b="0" dirty="0">
                          <a:solidFill>
                            <a:srgbClr val="000000"/>
                          </a:solidFill>
                          <a:effectLst/>
                          <a:latin typeface="Avenir Light" panose="020B0402020203020204" pitchFamily="34" charset="0"/>
                        </a:rPr>
                        <a:t>10.5%</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a:solidFill>
                            <a:srgbClr val="333333"/>
                          </a:solidFill>
                          <a:effectLst/>
                          <a:latin typeface="Avenir Light" panose="020B0402020203020204" pitchFamily="34" charset="0"/>
                          <a:sym typeface="Wingdings" panose="05000000000000000000" pitchFamily="2" charset="2"/>
                        </a:rPr>
                        <a:t></a:t>
                      </a:r>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a:solidFill>
                            <a:srgbClr val="333333"/>
                          </a:solidFill>
                          <a:effectLst/>
                          <a:latin typeface="Avenir Light" panose="020B0402020203020204" pitchFamily="34" charset="0"/>
                          <a:sym typeface="Wingdings" panose="05000000000000000000" pitchFamily="2" charset="2"/>
                        </a:rPr>
                        <a:t></a:t>
                      </a:r>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a:solidFill>
                            <a:srgbClr val="333333"/>
                          </a:solidFill>
                          <a:effectLst/>
                          <a:latin typeface="Avenir Light" panose="020B0402020203020204" pitchFamily="34" charset="0"/>
                          <a:sym typeface="Wingdings" panose="05000000000000000000" pitchFamily="2" charset="2"/>
                        </a:rPr>
                        <a:t></a:t>
                      </a:r>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14282919"/>
                  </a:ext>
                </a:extLst>
              </a:tr>
              <a:tr h="278653">
                <a:tc>
                  <a:txBody>
                    <a:bodyPr/>
                    <a:lstStyle/>
                    <a:p>
                      <a:pPr algn="r" rtl="0" fontAlgn="b"/>
                      <a:r>
                        <a:rPr lang="en-US" sz="1050" b="0" dirty="0">
                          <a:solidFill>
                            <a:srgbClr val="000000"/>
                          </a:solidFill>
                          <a:effectLst/>
                          <a:latin typeface="Avenir Light" panose="020B0402020203020204" pitchFamily="34" charset="0"/>
                        </a:rPr>
                        <a:t>9.5%</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a:solidFill>
                            <a:srgbClr val="333333"/>
                          </a:solidFill>
                          <a:effectLst/>
                          <a:latin typeface="Avenir Light" panose="020B0402020203020204" pitchFamily="34" charset="0"/>
                          <a:sym typeface="Wingdings" panose="05000000000000000000" pitchFamily="2" charset="2"/>
                        </a:rPr>
                        <a:t></a:t>
                      </a:r>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rtl="0" fontAlgn="b"/>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82524694"/>
                  </a:ext>
                </a:extLst>
              </a:tr>
              <a:tr h="278653">
                <a:tc>
                  <a:txBody>
                    <a:bodyPr/>
                    <a:lstStyle/>
                    <a:p>
                      <a:pPr algn="r" rtl="0" fontAlgn="b"/>
                      <a:r>
                        <a:rPr lang="en-US" sz="1050" b="0" dirty="0">
                          <a:solidFill>
                            <a:srgbClr val="000000"/>
                          </a:solidFill>
                          <a:effectLst/>
                          <a:latin typeface="Avenir Light" panose="020B0402020203020204" pitchFamily="34" charset="0"/>
                        </a:rPr>
                        <a:t>7.5%</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b="0" dirty="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a:solidFill>
                            <a:srgbClr val="333333"/>
                          </a:solidFill>
                          <a:effectLst/>
                          <a:latin typeface="Avenir Light" panose="020B0402020203020204" pitchFamily="34" charset="0"/>
                          <a:sym typeface="Wingdings" panose="05000000000000000000" pitchFamily="2" charset="2"/>
                        </a:rPr>
                        <a:t></a:t>
                      </a:r>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47909255"/>
                  </a:ext>
                </a:extLst>
              </a:tr>
              <a:tr h="278653">
                <a:tc>
                  <a:txBody>
                    <a:bodyPr/>
                    <a:lstStyle/>
                    <a:p>
                      <a:pPr algn="r" rtl="0" fontAlgn="b"/>
                      <a:r>
                        <a:rPr lang="en-US" sz="1050" b="0" dirty="0">
                          <a:solidFill>
                            <a:srgbClr val="000000"/>
                          </a:solidFill>
                          <a:effectLst/>
                          <a:latin typeface="Avenir Light" panose="020B0402020203020204" pitchFamily="34" charset="0"/>
                        </a:rPr>
                        <a:t>5.0%</a:t>
                      </a:r>
                    </a:p>
                  </a:txBody>
                  <a:tcPr marL="28575" marR="2857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a:solidFill>
                            <a:srgbClr val="333333"/>
                          </a:solidFill>
                          <a:effectLst/>
                          <a:latin typeface="Avenir Light" panose="020B0402020203020204" pitchFamily="34" charset="0"/>
                          <a:sym typeface="Wingdings" panose="05000000000000000000" pitchFamily="2" charset="2"/>
                        </a:rPr>
                        <a:t></a:t>
                      </a:r>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rtl="0" fontAlgn="b"/>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a:solidFill>
                            <a:srgbClr val="333333"/>
                          </a:solidFill>
                          <a:effectLst/>
                          <a:latin typeface="Avenir Light" panose="020B0402020203020204" pitchFamily="34" charset="0"/>
                          <a:sym typeface="Wingdings" panose="05000000000000000000" pitchFamily="2" charset="2"/>
                        </a:rPr>
                        <a:t></a:t>
                      </a:r>
                      <a:endParaRPr lang="en-US" sz="1400" b="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dirty="0">
                          <a:solidFill>
                            <a:srgbClr val="333333"/>
                          </a:solidFill>
                          <a:effectLst/>
                          <a:latin typeface="Avenir Light" panose="020B0402020203020204" pitchFamily="34" charset="0"/>
                          <a:sym typeface="Wingdings" panose="05000000000000000000" pitchFamily="2" charset="2"/>
                        </a:rPr>
                        <a:t></a:t>
                      </a:r>
                      <a:endParaRPr lang="en-US" sz="1400" b="0" dirty="0">
                        <a:solidFill>
                          <a:srgbClr val="333333"/>
                        </a:solidFill>
                        <a:effectLst/>
                        <a:latin typeface="Avenir Light" panose="020B0402020203020204" pitchFamily="34" charset="0"/>
                      </a:endParaRPr>
                    </a:p>
                  </a:txBody>
                  <a:tcPr marL="28575" marR="285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68030355"/>
                  </a:ext>
                </a:extLst>
              </a:tr>
            </a:tbl>
          </a:graphicData>
        </a:graphic>
      </p:graphicFrame>
      <p:sp>
        <p:nvSpPr>
          <p:cNvPr id="5" name="Content Placeholder 2">
            <a:extLst>
              <a:ext uri="{FF2B5EF4-FFF2-40B4-BE49-F238E27FC236}">
                <a16:creationId xmlns:a16="http://schemas.microsoft.com/office/drawing/2014/main" id="{23A587CC-1C4B-4CC1-9FE8-55EA0CCB386F}"/>
              </a:ext>
            </a:extLst>
          </p:cNvPr>
          <p:cNvSpPr txBox="1">
            <a:spLocks/>
          </p:cNvSpPr>
          <p:nvPr/>
        </p:nvSpPr>
        <p:spPr>
          <a:xfrm>
            <a:off x="384664" y="4856967"/>
            <a:ext cx="4881282" cy="5702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200" b="1" dirty="0">
                <a:latin typeface="Arial" panose="020B0604020202020204" pitchFamily="34" charset="0"/>
                <a:cs typeface="Arial" panose="020B0604020202020204" pitchFamily="34" charset="0"/>
              </a:rPr>
              <a:t>Note: </a:t>
            </a:r>
            <a:r>
              <a:rPr lang="en-US" sz="1200" dirty="0">
                <a:latin typeface="Arial" panose="020B0604020202020204" pitchFamily="34" charset="0"/>
                <a:cs typeface="Arial" panose="020B0604020202020204" pitchFamily="34" charset="0"/>
              </a:rPr>
              <a:t>Fewer than 5 percent of respondents selected each of the additional possible role combinations </a:t>
            </a:r>
          </a:p>
        </p:txBody>
      </p:sp>
      <p:sp>
        <p:nvSpPr>
          <p:cNvPr id="14" name="Rectangle 13">
            <a:extLst>
              <a:ext uri="{FF2B5EF4-FFF2-40B4-BE49-F238E27FC236}">
                <a16:creationId xmlns:a16="http://schemas.microsoft.com/office/drawing/2014/main" id="{2450E498-C0E4-6D46-9D75-51AB6A37EA9C}"/>
              </a:ext>
            </a:extLst>
          </p:cNvPr>
          <p:cNvSpPr/>
          <p:nvPr/>
        </p:nvSpPr>
        <p:spPr>
          <a:xfrm>
            <a:off x="384664" y="1017540"/>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177158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5378FC-46C5-4CC3-B786-67B28FB09BBD}"/>
              </a:ext>
            </a:extLst>
          </p:cNvPr>
          <p:cNvSpPr/>
          <p:nvPr/>
        </p:nvSpPr>
        <p:spPr>
          <a:xfrm>
            <a:off x="780763" y="1936330"/>
            <a:ext cx="2601781" cy="2866645"/>
          </a:xfrm>
          <a:prstGeom prst="rect">
            <a:avLst/>
          </a:prstGeom>
          <a:solidFill>
            <a:srgbClr val="306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6646795-DDA5-1243-BB38-47E537452F7E}"/>
              </a:ext>
            </a:extLst>
          </p:cNvPr>
          <p:cNvSpPr>
            <a:spLocks noGrp="1"/>
          </p:cNvSpPr>
          <p:nvPr>
            <p:ph type="title"/>
          </p:nvPr>
        </p:nvSpPr>
        <p:spPr>
          <a:xfrm>
            <a:off x="472555" y="428824"/>
            <a:ext cx="10896600" cy="762435"/>
          </a:xfrm>
        </p:spPr>
        <p:txBody>
          <a:bodyPr lIns="0" tIns="0" rIns="0" bIns="0" anchor="t">
            <a:noAutofit/>
          </a:bodyPr>
          <a:lstStyle/>
          <a:p>
            <a:pPr>
              <a:lnSpc>
                <a:spcPct val="100000"/>
              </a:lnSpc>
            </a:pPr>
            <a:r>
              <a:rPr lang="en-US" sz="2500" b="1" dirty="0">
                <a:solidFill>
                  <a:srgbClr val="F17948"/>
                </a:solidFill>
                <a:latin typeface="Arial" panose="020B0604020202020204" pitchFamily="34" charset="0"/>
                <a:cs typeface="Arial" panose="020B0604020202020204" pitchFamily="34" charset="0"/>
              </a:rPr>
              <a:t>Viewpoint: Building a Culture of Innovation, Virtually</a:t>
            </a:r>
            <a:endParaRPr lang="en-US" sz="2500" dirty="0">
              <a:solidFill>
                <a:srgbClr val="F17948"/>
              </a:solidFill>
              <a:latin typeface="Arial" panose="020B0604020202020204" pitchFamily="34" charset="0"/>
              <a:cs typeface="Arial" panose="020B0604020202020204" pitchFamily="34" charset="0"/>
            </a:endParaRPr>
          </a:p>
        </p:txBody>
      </p:sp>
      <p:pic>
        <p:nvPicPr>
          <p:cNvPr id="17" name="Picture 16" descr="A picture containing drawing&#10;&#10;Description automatically generated">
            <a:extLst>
              <a:ext uri="{FF2B5EF4-FFF2-40B4-BE49-F238E27FC236}">
                <a16:creationId xmlns:a16="http://schemas.microsoft.com/office/drawing/2014/main" id="{AC9AC09F-D364-8D48-8A77-1FB5688DD574}"/>
              </a:ext>
            </a:extLst>
          </p:cNvPr>
          <p:cNvPicPr>
            <a:picLocks noChangeAspect="1"/>
          </p:cNvPicPr>
          <p:nvPr/>
        </p:nvPicPr>
        <p:blipFill>
          <a:blip r:embed="rId2"/>
          <a:stretch>
            <a:fillRect/>
          </a:stretch>
        </p:blipFill>
        <p:spPr>
          <a:xfrm>
            <a:off x="9505950" y="5961579"/>
            <a:ext cx="2228850" cy="586320"/>
          </a:xfrm>
          <a:prstGeom prst="rect">
            <a:avLst/>
          </a:prstGeom>
        </p:spPr>
      </p:pic>
      <p:sp>
        <p:nvSpPr>
          <p:cNvPr id="3" name="Content Placeholder 2">
            <a:extLst>
              <a:ext uri="{FF2B5EF4-FFF2-40B4-BE49-F238E27FC236}">
                <a16:creationId xmlns:a16="http://schemas.microsoft.com/office/drawing/2014/main" id="{0B0B8D16-DC91-B542-8809-481710BF0A0B}"/>
              </a:ext>
            </a:extLst>
          </p:cNvPr>
          <p:cNvSpPr>
            <a:spLocks noGrp="1"/>
          </p:cNvSpPr>
          <p:nvPr>
            <p:ph idx="1"/>
          </p:nvPr>
        </p:nvSpPr>
        <p:spPr>
          <a:xfrm>
            <a:off x="3690752" y="1191259"/>
            <a:ext cx="8170653" cy="4875181"/>
          </a:xfrm>
          <a:noFill/>
        </p:spPr>
        <p:txBody>
          <a:bodyPr wrap="square" lIns="0" tIns="0" rIns="0" bIns="0">
            <a:spAutoFit/>
          </a:bodyPr>
          <a:lstStyle/>
          <a:p>
            <a:pPr marL="0" indent="0">
              <a:buNone/>
            </a:pPr>
            <a:r>
              <a:rPr lang="en-US" sz="1600" b="1" dirty="0">
                <a:latin typeface="Arial" panose="020B0604020202020204" pitchFamily="34" charset="0"/>
                <a:cs typeface="Arial" panose="020B0604020202020204" pitchFamily="34" charset="0"/>
              </a:rPr>
              <a:t>How has the shift to remote work during COVID-19 impacted you and your team?</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1600" b="0" i="0" u="none" strike="noStrike" dirty="0">
                <a:solidFill>
                  <a:srgbClr val="000000"/>
                </a:solidFill>
                <a:effectLst/>
                <a:latin typeface="Arial" panose="020B0604020202020204" pitchFamily="34" charset="0"/>
                <a:cs typeface="Arial" panose="020B0604020202020204" pitchFamily="34" charset="0"/>
              </a:rPr>
              <a:t>The first time we tried remote training, we definitely felt something was missing. We measure ourselves through reviews, and we were getting positive feedback about how eye-opening and educational and interesting the session was, but we weren’t getting the “wow, I can’t wait to do this with my team” feedback that we get from in-person sessions. There was definitely a difference in engagement level. So we’re testing a lot of things to try to recreate that immersive, collaborative, emotional experience online and pivoting from the feedback we get.</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a:spcBef>
                <a:spcPts val="0"/>
              </a:spcBef>
              <a:buNone/>
            </a:pPr>
            <a:r>
              <a:rPr lang="en-US" sz="1600" b="1" u="none" strike="noStrike" dirty="0">
                <a:solidFill>
                  <a:srgbClr val="000000"/>
                </a:solidFill>
                <a:effectLst/>
                <a:latin typeface="Arial" panose="020B0604020202020204" pitchFamily="34" charset="0"/>
                <a:cs typeface="Arial" panose="020B0604020202020204" pitchFamily="34" charset="0"/>
              </a:rPr>
              <a:t>Can you give an example of something you’re testing?</a:t>
            </a:r>
          </a:p>
          <a:p>
            <a:pPr marL="0" indent="0" rtl="0">
              <a:spcBef>
                <a:spcPts val="0"/>
              </a:spcBef>
              <a:spcAft>
                <a:spcPts val="0"/>
              </a:spcAft>
              <a:buNone/>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1600" b="0" i="0" u="none" strike="noStrike" dirty="0">
                <a:solidFill>
                  <a:srgbClr val="000000"/>
                </a:solidFill>
                <a:effectLst/>
                <a:latin typeface="Arial" panose="020B0604020202020204" pitchFamily="34" charset="0"/>
                <a:cs typeface="Arial" panose="020B0604020202020204" pitchFamily="34" charset="0"/>
              </a:rPr>
              <a:t>One of our accelerators started having what we call 15-minute “Virtual Water Cooler Talks.” They set up a topic—how to grill barbecue, for example—and they organize a few people to get on and briefly share their recipes and how they’re going to grill barbecue for their family. But then they would be asked to tell a story about how that relates to innovation. For example, how you can innovate with the different ways you cook barbecue. They would share, and others would share, and it became an innovation conversation. We got some positive results from that pilot, and over the last few months, we’ve done several others on topics ranging from stretching to gardening to golfing. We also schedule the conversations to start at unexpected times—like 2:03pm or 3:17pm—to make them feel more serendipitous and less like a meeting.</a:t>
            </a:r>
          </a:p>
        </p:txBody>
      </p:sp>
      <p:sp>
        <p:nvSpPr>
          <p:cNvPr id="19" name="Content Placeholder 2">
            <a:extLst>
              <a:ext uri="{FF2B5EF4-FFF2-40B4-BE49-F238E27FC236}">
                <a16:creationId xmlns:a16="http://schemas.microsoft.com/office/drawing/2014/main" id="{62A8094F-BFE1-4F42-8625-0D02DCA57C04}"/>
              </a:ext>
            </a:extLst>
          </p:cNvPr>
          <p:cNvSpPr txBox="1">
            <a:spLocks/>
          </p:cNvSpPr>
          <p:nvPr/>
        </p:nvSpPr>
        <p:spPr>
          <a:xfrm>
            <a:off x="976124" y="3724007"/>
            <a:ext cx="2666085" cy="303202"/>
          </a:xfrm>
          <a:prstGeom prst="rect">
            <a:avLst/>
          </a:prstGeom>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0"/>
              </a:spcBef>
              <a:spcAft>
                <a:spcPts val="0"/>
              </a:spcAft>
              <a:buNone/>
            </a:pPr>
            <a:r>
              <a:rPr lang="en-US" sz="1700" b="1" i="0" u="none" strike="noStrike" dirty="0">
                <a:solidFill>
                  <a:schemeClr val="bg1"/>
                </a:solidFill>
                <a:effectLst/>
                <a:latin typeface="Arial" panose="020B0604020202020204" pitchFamily="34" charset="0"/>
                <a:cs typeface="Arial" panose="020B0604020202020204" pitchFamily="34" charset="0"/>
              </a:rPr>
              <a:t>Joe Tannery</a:t>
            </a:r>
            <a:endParaRPr lang="en-US" sz="1700" b="1" dirty="0">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25A8DA95-2DB1-4A1C-8C15-28EC6CE5EBD2}"/>
              </a:ext>
            </a:extLst>
          </p:cNvPr>
          <p:cNvSpPr/>
          <p:nvPr/>
        </p:nvSpPr>
        <p:spPr>
          <a:xfrm>
            <a:off x="976124" y="4115913"/>
            <a:ext cx="2194146" cy="553998"/>
          </a:xfrm>
          <a:prstGeom prst="rect">
            <a:avLst/>
          </a:prstGeom>
        </p:spPr>
        <p:txBody>
          <a:bodyPr wrap="square" lIns="0" tIns="45720" rIns="91440" bIns="45720" anchor="t">
            <a:spAutoFit/>
          </a:bodyPr>
          <a:lstStyle/>
          <a:p>
            <a:r>
              <a:rPr lang="en-US" sz="1500" dirty="0">
                <a:solidFill>
                  <a:schemeClr val="bg1"/>
                </a:solidFill>
                <a:latin typeface="Arial" panose="020B0604020202020204" pitchFamily="34" charset="0"/>
                <a:cs typeface="Arial" panose="020B0604020202020204" pitchFamily="34" charset="0"/>
              </a:rPr>
              <a:t>Director of Innovation, Dominion Energy</a:t>
            </a:r>
          </a:p>
        </p:txBody>
      </p:sp>
      <p:pic>
        <p:nvPicPr>
          <p:cNvPr id="2050" name="Picture 2" descr="Profile photo of Joe Tannery">
            <a:extLst>
              <a:ext uri="{FF2B5EF4-FFF2-40B4-BE49-F238E27FC236}">
                <a16:creationId xmlns:a16="http://schemas.microsoft.com/office/drawing/2014/main" id="{B310C0AA-74A4-4EF7-A97D-2DA6A45F44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2" t="167" b="7085"/>
          <a:stretch/>
        </p:blipFill>
        <p:spPr bwMode="auto">
          <a:xfrm>
            <a:off x="472555" y="1431992"/>
            <a:ext cx="2336012" cy="215235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F6E6617A-ABCB-9144-A054-6AEA617BC115}"/>
              </a:ext>
            </a:extLst>
          </p:cNvPr>
          <p:cNvSpPr/>
          <p:nvPr/>
        </p:nvSpPr>
        <p:spPr>
          <a:xfrm>
            <a:off x="472555" y="999979"/>
            <a:ext cx="1985207" cy="59478"/>
          </a:xfrm>
          <a:prstGeom prst="rect">
            <a:avLst/>
          </a:prstGeom>
          <a:solidFill>
            <a:srgbClr val="F1794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F17948"/>
              </a:solidFill>
              <a:cs typeface="Calibri"/>
            </a:endParaRPr>
          </a:p>
        </p:txBody>
      </p:sp>
    </p:spTree>
    <p:extLst>
      <p:ext uri="{BB962C8B-B14F-4D97-AF65-F5344CB8AC3E}">
        <p14:creationId xmlns:p14="http://schemas.microsoft.com/office/powerpoint/2010/main" val="575873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{4C97BCF0-3D78-1F44-9006-CB0CA1BEB211}tf10001119</Template>
  <TotalTime>1009</TotalTime>
  <Words>5583</Words>
  <Application>Microsoft Macintosh PowerPoint</Application>
  <PresentationFormat>Widescreen</PresentationFormat>
  <Paragraphs>405</Paragraphs>
  <Slides>31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Avenir Book</vt:lpstr>
      <vt:lpstr>Avenir Light</vt:lpstr>
      <vt:lpstr>Avenir Next</vt:lpstr>
      <vt:lpstr>Calibri</vt:lpstr>
      <vt:lpstr>Calibri Light</vt:lpstr>
      <vt:lpstr>Nitti Grotesk</vt:lpstr>
      <vt:lpstr>Nitti Grotesk Medium</vt:lpstr>
      <vt:lpstr>Wingdings</vt:lpstr>
      <vt:lpstr>Office Theme</vt:lpstr>
      <vt:lpstr>PowerPoint Presentation</vt:lpstr>
      <vt:lpstr>Welcome Letter from Startgrid </vt:lpstr>
      <vt:lpstr>The Growing Importance of Digital Tools—and of Developing a Strategy </vt:lpstr>
      <vt:lpstr>Key Insights &amp; Recommendations: Innovation Leaders</vt:lpstr>
      <vt:lpstr>Key Insights &amp; Recommendations: Software Vendors</vt:lpstr>
      <vt:lpstr>About the Survey </vt:lpstr>
      <vt:lpstr>The Crisis as Catalyst: Growing Interest in Tool &amp; Platform Adoption</vt:lpstr>
      <vt:lpstr>Centralizing Responsibility &amp; Accountability for Tool or Platform Adoption</vt:lpstr>
      <vt:lpstr>Viewpoint: Building a Culture of Innovation, Virtually</vt:lpstr>
      <vt:lpstr>Room to Grow: Most Have Yet to Adopt Innovation-Focused Digital Solutions</vt:lpstr>
      <vt:lpstr>Overall Satisfaction with Innovation-Focused Tools</vt:lpstr>
      <vt:lpstr>Innovation-Focused Tools &amp; Platforms: Satisfaction, in Their Own Words</vt:lpstr>
      <vt:lpstr>Viewpoint: One-Stop Solutions Will Emerge</vt:lpstr>
      <vt:lpstr>Assessing the ROI of Innovation-Focused Tools </vt:lpstr>
      <vt:lpstr>PowerPoint Presentation</vt:lpstr>
      <vt:lpstr>Viewpoint: If You Build It, They Won’t Necessarily Come</vt:lpstr>
      <vt:lpstr>Why They Don’t Use Innovation-Focused Tools, in Their Own Words</vt:lpstr>
      <vt:lpstr>Use of General Purpose Tools &amp; Platforms to Support Innovation</vt:lpstr>
      <vt:lpstr>Value Created: Satisfaction with General Purpose Digital Tools or Platforms</vt:lpstr>
      <vt:lpstr>General Purpose Tools &amp; Platforms: Satisfaction, in Their Own Words</vt:lpstr>
      <vt:lpstr>PowerPoint Presentation</vt:lpstr>
      <vt:lpstr>Viewpoint: What’s the Business Outcome You Want?</vt:lpstr>
      <vt:lpstr>Easier to Assess ROI for General Purpose Digital Tools &amp; Platforms</vt:lpstr>
      <vt:lpstr>PowerPoint Presentation</vt:lpstr>
      <vt:lpstr>Viewpoint: Measuring ROI</vt:lpstr>
      <vt:lpstr>Challenges of Tool Deployment</vt:lpstr>
      <vt:lpstr>Viewpoint: Be a Painkiller, Not a Vitamin</vt:lpstr>
      <vt:lpstr>Key Questions for Innovation Leaders to Ask</vt:lpstr>
      <vt:lpstr>From Our Sponsor: A Call to Action for the Innovation Community </vt:lpstr>
      <vt:lpstr>About Our Sponsor: Startgrid</vt:lpstr>
      <vt:lpstr>About Innovation Leader Research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Kelsey Alpaio</cp:lastModifiedBy>
  <cp:revision>85</cp:revision>
  <cp:lastPrinted>2020-09-04T16:11:58Z</cp:lastPrinted>
  <dcterms:created xsi:type="dcterms:W3CDTF">2020-06-30T17:57:06Z</dcterms:created>
  <dcterms:modified xsi:type="dcterms:W3CDTF">2020-09-08T14:28:13Z</dcterms:modified>
</cp:coreProperties>
</file>