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3" r:id="rId11"/>
    <p:sldMasterId id="2147483904" r:id="rId12"/>
  </p:sldMasterIdLst>
  <p:notesMasterIdLst>
    <p:notesMasterId r:id="rId14"/>
  </p:notesMasterIdLst>
  <p:handoutMasterIdLst>
    <p:handoutMasterId r:id="rId15"/>
  </p:handoutMasterIdLst>
  <p:sldIdLst>
    <p:sldId id="261" r:id="rId13"/>
  </p:sldIdLst>
  <p:sldSz cx="9144000" cy="6858000" type="screen4x3"/>
  <p:notesSz cx="6858000" cy="9144000"/>
  <p:custDataLst>
    <p:custData r:id="rId9"/>
    <p:custData r:id="rId1"/>
    <p:custData r:id="rId5"/>
    <p:custData r:id="rId3"/>
    <p:custData r:id="rId6"/>
    <p:custData r:id="rId10"/>
    <p:custData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286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3968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4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wn, Christopher L" initials="CLB" lastIdx="4" clrIdx="0"/>
  <p:cmAuthor id="1" name="Proshan, Naomi" initials="PN" lastIdx="15" clrIdx="1">
    <p:extLst>
      <p:ext uri="{19B8F6BF-5375-455C-9EA6-DF929625EA0E}">
        <p15:presenceInfo xmlns:p15="http://schemas.microsoft.com/office/powerpoint/2012/main" userId="S-1-5-21-2427478449-4063828735-1968950468-322331" providerId="AD"/>
      </p:ext>
    </p:extLst>
  </p:cmAuthor>
  <p:cmAuthor id="2" name="Buckley, John" initials="BJ" lastIdx="7" clrIdx="2">
    <p:extLst>
      <p:ext uri="{19B8F6BF-5375-455C-9EA6-DF929625EA0E}">
        <p15:presenceInfo xmlns:p15="http://schemas.microsoft.com/office/powerpoint/2012/main" userId="S-1-5-21-2427478449-4063828735-1968950468-62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05B050"/>
    <a:srgbClr val="D95235"/>
    <a:srgbClr val="D9D9D8"/>
    <a:srgbClr val="D8D9D8"/>
    <a:srgbClr val="78BE21"/>
    <a:srgbClr val="F8BE32"/>
    <a:srgbClr val="505759"/>
    <a:srgbClr val="E6E9E7"/>
    <a:srgbClr val="3DA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6EE8FC66-ACAE-452D-929F-855108370F52}" styleName="TIAA Table 1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8100">
              <a:solidFill>
                <a:srgbClr val="FFFFFF"/>
              </a:solidFill>
            </a:ln>
          </a:insideH>
          <a:insideV>
            <a:ln w="38100">
              <a:solidFill>
                <a:srgbClr val="FFFFFF"/>
              </a:solidFill>
            </a:ln>
          </a:insideV>
        </a:tcBdr>
        <a:fill>
          <a:solidFill>
            <a:srgbClr val="E8F4FB"/>
          </a:solidFill>
        </a:fill>
      </a:tcStyle>
    </a:wholeTbl>
    <a:band1H>
      <a:tcStyle>
        <a:tcBdr/>
        <a:fill>
          <a:solidFill>
            <a:srgbClr val="E8F4FB"/>
          </a:solidFill>
        </a:fill>
      </a:tcStyle>
    </a:band1H>
    <a:band2H>
      <a:tcStyle>
        <a:tcBdr/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E8F4FB"/>
          </a:solidFill>
        </a:fill>
      </a:tcStyle>
    </a:band1V>
    <a:band2V>
      <a:tcStyle>
        <a:tcBdr/>
        <a:fill>
          <a:solidFill>
            <a:srgbClr val="FFFFFF"/>
          </a:solidFill>
        </a:fill>
      </a:tcStyle>
    </a:band2V>
    <a:lastCol>
      <a:tcTxStyle>
        <a:fontRef idx="minor"/>
        <a:srgbClr val="FFFFFF"/>
      </a:tcTxStyle>
      <a:tcStyle>
        <a:tcBdr/>
        <a:fill>
          <a:solidFill>
            <a:srgbClr val="62B5E5"/>
          </a:solidFill>
        </a:fill>
      </a:tcStyle>
    </a:lastCol>
    <a:firstCol>
      <a:tcTxStyle>
        <a:fontRef idx="minor"/>
        <a:srgbClr val="FFFFFF"/>
      </a:tcTxStyle>
      <a:tcStyle>
        <a:tcBdr/>
        <a:fill>
          <a:solidFill>
            <a:srgbClr val="62B5E5"/>
          </a:solidFill>
        </a:fill>
      </a:tcStyle>
    </a:firstCol>
    <a:lastRow>
      <a:tcTxStyle b="on">
        <a:fontRef idx="minor"/>
        <a:srgbClr val="FFFFFF"/>
      </a:tcTxStyle>
      <a:tcStyle>
        <a:tcBdr>
          <a:top>
            <a:ln w="38100">
              <a:solidFill>
                <a:srgbClr val="FFFFFF"/>
              </a:solidFill>
            </a:ln>
          </a:top>
          <a:bottom>
            <a:ln>
              <a:noFill/>
            </a:ln>
          </a:bottom>
        </a:tcBdr>
        <a:fill>
          <a:solidFill>
            <a:srgbClr val="53565A"/>
          </a:solidFill>
        </a:fill>
      </a:tcStyle>
    </a:lastRow>
    <a:firstRow>
      <a:tcTxStyle b="on">
        <a:fontRef idx="minor"/>
        <a:srgbClr val="FFFFFF"/>
      </a:tcTxStyle>
      <a:tcStyle>
        <a:tcBdr>
          <a:top>
            <a:ln>
              <a:noFill/>
            </a:ln>
          </a:top>
          <a:bottom>
            <a:ln w="38100">
              <a:solidFill>
                <a:srgbClr val="FFFFFF"/>
              </a:solidFill>
            </a:ln>
          </a:bottom>
        </a:tcBdr>
        <a:fill>
          <a:solidFill>
            <a:srgbClr val="004B87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002" autoAdjust="0"/>
    <p:restoredTop sz="88732" autoAdjust="0"/>
  </p:normalViewPr>
  <p:slideViewPr>
    <p:cSldViewPr snapToGrid="0">
      <p:cViewPr varScale="1">
        <p:scale>
          <a:sx n="69" d="100"/>
          <a:sy n="69" d="100"/>
        </p:scale>
        <p:origin x="244" y="44"/>
      </p:cViewPr>
      <p:guideLst>
        <p:guide orient="horz" pos="920"/>
        <p:guide orient="horz" pos="3974"/>
        <p:guide pos="286"/>
        <p:guide pos="5472"/>
        <p:guide orient="horz" pos="3968"/>
        <p:guide orient="horz"/>
        <p:guide orient="horz" pos="4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48240-7AE3-9949-A171-A6D0AEBCEE97}" type="datetimeFigureOut">
              <a:rPr lang="en-US" smtClean="0">
                <a:latin typeface="Arial"/>
              </a:rPr>
              <a:t>6/1/2022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7596-C1DE-6F4A-80E1-FC7FCCB3DA0C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2592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3BB0C12-8218-254D-A1FB-AC097F013DDF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2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EACC8096-350A-8549-8326-7DB8C88DCE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915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4D9E-C253-CE4D-BDF7-268A3DAA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433782"/>
            <a:ext cx="320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F3CC25E-A35C-2549-BC35-FCEB08EF1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02106"/>
            <a:ext cx="3200400" cy="1170432"/>
          </a:xfrm>
        </p:spPr>
        <p:txBody>
          <a:bodyPr lIns="0" tIns="0" rIns="0" bIns="0"/>
          <a:lstStyle/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B6E992-0E6F-B242-9579-1CF55C8F48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3359" y="800178"/>
            <a:ext cx="4663440" cy="1165575"/>
          </a:xfrm>
        </p:spPr>
        <p:txBody>
          <a:bodyPr lIns="0" tIns="0" rIns="0" bIns="0"/>
          <a:lstStyle>
            <a:lvl1pPr>
              <a:lnSpc>
                <a:spcPts val="1600"/>
              </a:lnSpc>
              <a:defRPr/>
            </a:lvl1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12293BE-2EC3-104E-8B00-51C8751B3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23359" y="433782"/>
            <a:ext cx="4663440" cy="213969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  <p:custDataLst>
              <p:tags r:id="rId1"/>
            </p:custDataLst>
          </p:nvPr>
        </p:nvSpPr>
        <p:spPr>
          <a:xfrm>
            <a:off x="355600" y="6604000"/>
            <a:ext cx="3124200" cy="123111"/>
          </a:xfrm>
        </p:spPr>
        <p:txBody>
          <a:bodyPr wrap="square" lIns="0" tIns="0" rIns="0" bIns="0" anchor="b">
            <a:spAutoFit/>
          </a:bodyPr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5E1DB-964F-DB4D-81A8-DFAA9727B55E}"/>
              </a:ext>
            </a:extLst>
          </p:cNvPr>
          <p:cNvSpPr/>
          <p:nvPr userDrawn="1"/>
        </p:nvSpPr>
        <p:spPr>
          <a:xfrm>
            <a:off x="4023360" y="0"/>
            <a:ext cx="5120640" cy="635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34D9E-C253-CE4D-BDF7-268A3DAA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633302"/>
            <a:ext cx="320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F3CC25E-A35C-2549-BC35-FCEB08EF1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02106"/>
            <a:ext cx="2971800" cy="1170432"/>
          </a:xfrm>
        </p:spPr>
        <p:txBody>
          <a:bodyPr lIns="0" tIns="0" rIns="0" bIns="0"/>
          <a:lstStyle/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2FE5843-3DC2-8245-84AB-29F18B4A2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65760"/>
            <a:ext cx="2971800" cy="161583"/>
          </a:xfrm>
        </p:spPr>
        <p:txBody>
          <a:bodyPr>
            <a:sp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  <a:lvl2pPr marL="45720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355600" y="6604000"/>
            <a:ext cx="3124200" cy="123111"/>
          </a:xfrm>
        </p:spPr>
        <p:txBody>
          <a:bodyPr wrap="square" lIns="0" tIns="0" rIns="0" bIns="0" anchor="b">
            <a:spAutoFit/>
          </a:bodyPr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4848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33B3-219F-C443-9BC0-9058D9C2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9FCF27-3634-4A4F-AA0F-DF54A9F1A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02106"/>
            <a:ext cx="8229600" cy="117043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355600" y="6604000"/>
            <a:ext cx="3124200" cy="123111"/>
          </a:xfrm>
        </p:spPr>
        <p:txBody>
          <a:bodyPr wrap="square" lIns="0" tIns="0" rIns="0" bIns="0" anchor="b">
            <a:spAutoFit/>
          </a:bodyPr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843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33B3-219F-C443-9BC0-9058D9C2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55600" y="6604000"/>
            <a:ext cx="3124200" cy="123111"/>
          </a:xfrm>
        </p:spPr>
        <p:txBody>
          <a:bodyPr wrap="square" lIns="0" tIns="0" rIns="0" bIns="0" anchor="b">
            <a:spAutoFit/>
          </a:bodyPr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9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33B3-219F-C443-9BC0-9058D9C2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4"/>
            <a:ext cx="3200400" cy="917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9FCF27-3634-4A4F-AA0F-DF54A9F1A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02106"/>
            <a:ext cx="3200400" cy="117043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FC2BA1D-17E3-0646-8357-9E87A9572D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3360" y="731520"/>
            <a:ext cx="4663440" cy="1165575"/>
          </a:xfrm>
        </p:spPr>
        <p:txBody>
          <a:bodyPr lIns="0" tIns="0" rIns="0" bIns="0"/>
          <a:lstStyle>
            <a:lvl1pPr>
              <a:lnSpc>
                <a:spcPts val="16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990E741-478F-F040-8EEB-0A971B82F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23360" y="365124"/>
            <a:ext cx="4663440" cy="213969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  <p:custDataLst>
              <p:tags r:id="rId1"/>
            </p:custDataLst>
          </p:nvPr>
        </p:nvSpPr>
        <p:spPr>
          <a:xfrm>
            <a:off x="355600" y="6604000"/>
            <a:ext cx="3124200" cy="123111"/>
          </a:xfrm>
        </p:spPr>
        <p:txBody>
          <a:bodyPr wrap="square" lIns="0" tIns="0" rIns="0" bIns="0" anchor="b">
            <a:spAutoFit/>
          </a:bodyPr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363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9110F6-75EB-6143-A42F-7624231943B3}"/>
              </a:ext>
            </a:extLst>
          </p:cNvPr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E4666-FD26-3C4C-8D14-F35A8BA05B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1828800"/>
            <a:ext cx="4114800" cy="1291764"/>
          </a:xfrm>
        </p:spPr>
        <p:txBody>
          <a:bodyPr lIns="0" tIns="0" rIns="0" bIns="0"/>
          <a:lstStyle>
            <a:lvl1pPr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ts val="16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ts val="16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6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6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4B1B6E26-E8BD-1940-AEBD-B495A367D9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3434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666B5-F5E8-EC46-ABC2-BC94F4445F15}"/>
              </a:ext>
            </a:extLst>
          </p:cNvPr>
          <p:cNvSpPr txBox="1"/>
          <p:nvPr userDrawn="1"/>
        </p:nvSpPr>
        <p:spPr>
          <a:xfrm>
            <a:off x="464058" y="6400800"/>
            <a:ext cx="118872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INTERNAL USE ONLY (I)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5BCA0-5E92-764A-8511-8CD607A716DB}"/>
              </a:ext>
            </a:extLst>
          </p:cNvPr>
          <p:cNvSpPr txBox="1"/>
          <p:nvPr userDrawn="1"/>
        </p:nvSpPr>
        <p:spPr>
          <a:xfrm>
            <a:off x="7230618" y="6400800"/>
            <a:ext cx="91440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5/7/21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E9E4C-3695-FE40-9128-8E3427052166}"/>
              </a:ext>
            </a:extLst>
          </p:cNvPr>
          <p:cNvSpPr txBox="1"/>
          <p:nvPr userDrawn="1"/>
        </p:nvSpPr>
        <p:spPr>
          <a:xfrm>
            <a:off x="8419338" y="6400800"/>
            <a:ext cx="27432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fld id="{9441ED6E-90EC-EC40-ABA4-59058EC0A289}" type="slidenum">
              <a:rPr lang="en-US" sz="80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A11E7EC-9F00-2948-B1B4-3C3ACBC4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299" y="365124"/>
            <a:ext cx="4114799" cy="9170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  <p:custDataLst>
              <p:tags r:id="rId1"/>
            </p:custDataLst>
          </p:nvPr>
        </p:nvSpPr>
        <p:spPr>
          <a:xfrm>
            <a:off x="355600" y="6604000"/>
            <a:ext cx="3124200" cy="123111"/>
          </a:xfrm>
        </p:spPr>
        <p:txBody>
          <a:bodyPr wrap="square" lIns="0" tIns="0" rIns="0" bIns="0" anchor="b">
            <a:spAutoFit/>
          </a:bodyPr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211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9110F6-75EB-6143-A42F-7624231943B3}"/>
              </a:ext>
            </a:extLst>
          </p:cNvPr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666B5-F5E8-EC46-ABC2-BC94F4445F15}"/>
              </a:ext>
            </a:extLst>
          </p:cNvPr>
          <p:cNvSpPr txBox="1"/>
          <p:nvPr userDrawn="1"/>
        </p:nvSpPr>
        <p:spPr>
          <a:xfrm>
            <a:off x="464058" y="6400800"/>
            <a:ext cx="118872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INTERNAL USE ONLY (I)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5BCA0-5E92-764A-8511-8CD607A716DB}"/>
              </a:ext>
            </a:extLst>
          </p:cNvPr>
          <p:cNvSpPr txBox="1"/>
          <p:nvPr userDrawn="1"/>
        </p:nvSpPr>
        <p:spPr>
          <a:xfrm>
            <a:off x="7230618" y="6400800"/>
            <a:ext cx="91440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5/7/21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E9E4C-3695-FE40-9128-8E3427052166}"/>
              </a:ext>
            </a:extLst>
          </p:cNvPr>
          <p:cNvSpPr txBox="1"/>
          <p:nvPr userDrawn="1"/>
        </p:nvSpPr>
        <p:spPr>
          <a:xfrm>
            <a:off x="8419338" y="6400800"/>
            <a:ext cx="27432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fld id="{9441ED6E-90EC-EC40-ABA4-59058EC0A289}" type="slidenum">
              <a:rPr lang="en-US" sz="80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10E2C-FC14-F249-AF43-5B3BCA1B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30476"/>
            <a:ext cx="2971800" cy="917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9B585-9763-6140-BE72-558CC3A20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658938"/>
            <a:ext cx="2971800" cy="116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95B18-8206-7746-B38C-D1C10CA09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65760"/>
            <a:ext cx="2971800" cy="184538"/>
          </a:xfrm>
        </p:spPr>
        <p:txBody>
          <a:bodyPr>
            <a:spAutoFit/>
          </a:bodyPr>
          <a:lstStyle>
            <a:lvl1pPr marL="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050" b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  <p:custDataLst>
              <p:tags r:id="rId1"/>
            </p:custDataLst>
          </p:nvPr>
        </p:nvSpPr>
        <p:spPr>
          <a:xfrm>
            <a:off x="355600" y="6604000"/>
            <a:ext cx="3124200" cy="123111"/>
          </a:xfrm>
        </p:spPr>
        <p:txBody>
          <a:bodyPr wrap="square" lIns="0" tIns="0" rIns="0" bIns="0" anchor="b">
            <a:spAutoFit/>
          </a:bodyPr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592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00666B5-F5E8-EC46-ABC2-BC94F4445F15}"/>
              </a:ext>
            </a:extLst>
          </p:cNvPr>
          <p:cNvSpPr txBox="1"/>
          <p:nvPr userDrawn="1"/>
        </p:nvSpPr>
        <p:spPr>
          <a:xfrm>
            <a:off x="464058" y="6400800"/>
            <a:ext cx="118872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INTERNAL USE ONLY (I)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5BCA0-5E92-764A-8511-8CD607A716DB}"/>
              </a:ext>
            </a:extLst>
          </p:cNvPr>
          <p:cNvSpPr txBox="1"/>
          <p:nvPr userDrawn="1"/>
        </p:nvSpPr>
        <p:spPr>
          <a:xfrm>
            <a:off x="7230618" y="6400800"/>
            <a:ext cx="91440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5/7/21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E9E4C-3695-FE40-9128-8E3427052166}"/>
              </a:ext>
            </a:extLst>
          </p:cNvPr>
          <p:cNvSpPr txBox="1"/>
          <p:nvPr userDrawn="1"/>
        </p:nvSpPr>
        <p:spPr>
          <a:xfrm>
            <a:off x="8419338" y="6400800"/>
            <a:ext cx="27432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fld id="{9441ED6E-90EC-EC40-ABA4-59058EC0A289}" type="slidenum">
              <a:rPr lang="en-US" sz="80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10E2C-FC14-F249-AF43-5B3BCA1B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760"/>
            <a:ext cx="3200400" cy="917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9B585-9763-6140-BE72-558CC3A20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6200" y="365760"/>
            <a:ext cx="4800600" cy="1170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55600" y="6604000"/>
            <a:ext cx="3124200" cy="123111"/>
          </a:xfrm>
        </p:spPr>
        <p:txBody>
          <a:bodyPr wrap="square" lIns="0" tIns="0" rIns="0" bIns="0" anchor="b">
            <a:spAutoFit/>
          </a:bodyPr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978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0638BEF-21F3-CD45-AAD6-BD631D35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945" y="1597572"/>
            <a:ext cx="8234855" cy="4600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5BA0C83-F4B7-8745-8461-90D0D210B34A}"/>
              </a:ext>
            </a:extLst>
          </p:cNvPr>
          <p:cNvSpPr txBox="1">
            <a:spLocks/>
          </p:cNvSpPr>
          <p:nvPr userDrawn="1"/>
        </p:nvSpPr>
        <p:spPr>
          <a:xfrm>
            <a:off x="5221385" y="6477000"/>
            <a:ext cx="3213100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800" b="0" i="0" kern="1200" cap="all" baseline="0">
                <a:solidFill>
                  <a:schemeClr val="accent1"/>
                </a:solidFill>
                <a:latin typeface="Franklin Gothic Medium" panose="020B0603020102020204" pitchFamily="34" charset="0"/>
                <a:ea typeface="+mn-ea"/>
                <a:cs typeface="Gill Sans Light" panose="020B0302020104020203" pitchFamily="34" charset="-79"/>
              </a:defRPr>
            </a:lvl1pPr>
            <a:lvl2pPr marL="230188" indent="-230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11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2625" indent="-2222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1122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32F985-08C8-C242-B7C4-64EAD84A4455}"/>
              </a:ext>
            </a:extLst>
          </p:cNvPr>
          <p:cNvCxnSpPr/>
          <p:nvPr userDrawn="1"/>
        </p:nvCxnSpPr>
        <p:spPr>
          <a:xfrm>
            <a:off x="451945" y="6345382"/>
            <a:ext cx="8238030" cy="10968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800" y="160866"/>
            <a:ext cx="0" cy="677334"/>
          </a:xfrm>
          <a:prstGeom prst="line">
            <a:avLst/>
          </a:prstGeom>
          <a:ln w="14351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hidden="1"/>
          <p:cNvSpPr txBox="1"/>
          <p:nvPr/>
        </p:nvSpPr>
        <p:spPr>
          <a:xfrm>
            <a:off x="12700000" y="12700000"/>
            <a:ext cx="12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069A6637-1FEC-2F41-8CD9-B2B4D7BB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433782"/>
            <a:ext cx="8234854" cy="685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61DBC2-C986-EF4C-8DE2-49F4559251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6487596"/>
            <a:ext cx="552915" cy="1459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3D4DC4-0775-D74C-A761-8503BCC46628}"/>
              </a:ext>
            </a:extLst>
          </p:cNvPr>
          <p:cNvSpPr txBox="1"/>
          <p:nvPr userDrawn="1"/>
        </p:nvSpPr>
        <p:spPr>
          <a:xfrm>
            <a:off x="8500820" y="6505819"/>
            <a:ext cx="211380" cy="1429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80FA6673-3273-144B-927F-E74368733081}" type="slidenum">
              <a:rPr lang="en-US" sz="800" b="0" i="0" smtClean="0">
                <a:solidFill>
                  <a:srgbClr val="00A3E0"/>
                </a:solidFill>
                <a:latin typeface="Gill Sans Nova Light" panose="020B0302020104020203" pitchFamily="34" charset="0"/>
              </a:rPr>
              <a:pPr algn="r"/>
              <a:t>‹#›</a:t>
            </a:fld>
            <a:endParaRPr lang="en-US" sz="800" b="0" i="0" dirty="0">
              <a:solidFill>
                <a:srgbClr val="00A3E0"/>
              </a:solidFill>
              <a:latin typeface="Gill Sans Nova Light" panose="020B03020201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62800" y="160866"/>
            <a:ext cx="0" cy="677334"/>
          </a:xfrm>
          <a:prstGeom prst="line">
            <a:avLst/>
          </a:prstGeom>
          <a:ln w="14351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hidden="1"/>
          <p:cNvSpPr txBox="1"/>
          <p:nvPr/>
        </p:nvSpPr>
        <p:spPr>
          <a:xfrm>
            <a:off x="12700000" y="12700000"/>
            <a:ext cx="12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62800" y="160866"/>
            <a:ext cx="0" cy="677334"/>
          </a:xfrm>
          <a:prstGeom prst="line">
            <a:avLst/>
          </a:prstGeom>
          <a:ln w="14351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 hidden="1"/>
          <p:cNvSpPr txBox="1"/>
          <p:nvPr userDrawn="1"/>
        </p:nvSpPr>
        <p:spPr>
          <a:xfrm>
            <a:off x="12700000" y="12700000"/>
            <a:ext cx="12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8E8D140-7A0D-9647-BB5D-8EBFE86FCC02}"/>
              </a:ext>
            </a:extLst>
          </p:cNvPr>
          <p:cNvSpPr txBox="1">
            <a:spLocks/>
          </p:cNvSpPr>
          <p:nvPr userDrawn="1"/>
        </p:nvSpPr>
        <p:spPr>
          <a:xfrm>
            <a:off x="1204365" y="6477000"/>
            <a:ext cx="3213100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800" b="0" i="0" kern="1200" cap="all" baseline="0">
                <a:solidFill>
                  <a:schemeClr val="accent1"/>
                </a:solidFill>
                <a:latin typeface="Franklin Gothic Medium" panose="020B0603020102020204" pitchFamily="34" charset="0"/>
                <a:ea typeface="+mn-ea"/>
                <a:cs typeface="Gill Sans Light" panose="020B0302020104020203" pitchFamily="34" charset="-79"/>
              </a:defRPr>
            </a:lvl1pPr>
            <a:lvl2pPr marL="230188" indent="-230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11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2625" indent="-2222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1122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 use only (I)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355600" y="6604000"/>
            <a:ext cx="312420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911" r:id="rId3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0" i="0" kern="1200">
          <a:solidFill>
            <a:schemeClr val="accent4"/>
          </a:solidFill>
          <a:latin typeface="Gill Sans Nova Light" panose="020B0302020104020203" pitchFamily="34" charset="0"/>
          <a:ea typeface="+mj-ea"/>
          <a:cs typeface="Gill Sans Light" panose="020B0302020104020203" pitchFamily="34" charset="-79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spcAft>
          <a:spcPts val="300"/>
        </a:spcAft>
        <a:buFontTx/>
        <a:buNone/>
        <a:defRPr sz="2800" b="0" i="0" kern="1200">
          <a:solidFill>
            <a:schemeClr val="accent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bg1">
            <a:lumMod val="65000"/>
          </a:schemeClr>
        </a:buClr>
        <a:buSzPct val="120000"/>
        <a:buFont typeface="+mj-lt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36576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Franklin Gothic Book" panose="020B0503020102020204" pitchFamily="34" charset="0"/>
        <a:buChar char="―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457200" indent="-146304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tabLst>
          <a:tab pos="741363" algn="l"/>
        </a:tabLst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A2433F6-1B12-294F-B633-14A02630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4"/>
            <a:ext cx="8229600" cy="917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28D26C-D918-C942-BF2F-CD80DDDDF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058" y="1371600"/>
            <a:ext cx="8229600" cy="11655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3F1F1-EEA1-D34E-8950-CF0EDD1D4F1B}"/>
              </a:ext>
            </a:extLst>
          </p:cNvPr>
          <p:cNvSpPr txBox="1"/>
          <p:nvPr userDrawn="1"/>
        </p:nvSpPr>
        <p:spPr>
          <a:xfrm>
            <a:off x="464058" y="6400800"/>
            <a:ext cx="118872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INTERNAL USE ONLY (I)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6B467-88AD-EB4B-A068-A30264D578A2}"/>
              </a:ext>
            </a:extLst>
          </p:cNvPr>
          <p:cNvSpPr txBox="1"/>
          <p:nvPr userDrawn="1"/>
        </p:nvSpPr>
        <p:spPr>
          <a:xfrm>
            <a:off x="7230618" y="6400800"/>
            <a:ext cx="91440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5/7/21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C0A87-2289-AC43-A539-7461BC4CDBED}"/>
              </a:ext>
            </a:extLst>
          </p:cNvPr>
          <p:cNvSpPr txBox="1"/>
          <p:nvPr userDrawn="1"/>
        </p:nvSpPr>
        <p:spPr>
          <a:xfrm>
            <a:off x="8419338" y="6400800"/>
            <a:ext cx="274320" cy="41148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fld id="{9441ED6E-90EC-EC40-ABA4-59058EC0A289}" type="slidenum">
              <a:rPr lang="en-US" sz="80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55600" y="6604000"/>
            <a:ext cx="312420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INTERNAL USE ONLY (I)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16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hyperlink" Target="https://edm-analytics01.tiaa-cref.org/#/views/IdeasManagement_V02/Dashboard?:iid=1" TargetMode="External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40854" y="438820"/>
            <a:ext cx="676286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Elements of Innovation Capabilities</a:t>
            </a:r>
            <a:endParaRPr 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10511730" y="4226133"/>
            <a:ext cx="1126836" cy="39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34377" y="1287483"/>
            <a:ext cx="512012" cy="31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Q3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177798" y="4852119"/>
            <a:ext cx="7768320" cy="588023"/>
            <a:chOff x="1177798" y="4879827"/>
            <a:chExt cx="7768320" cy="588023"/>
          </a:xfrm>
        </p:grpSpPr>
        <p:sp>
          <p:nvSpPr>
            <p:cNvPr id="26" name="Rectangle 25"/>
            <p:cNvSpPr/>
            <p:nvPr/>
          </p:nvSpPr>
          <p:spPr>
            <a:xfrm>
              <a:off x="3267950" y="4879827"/>
              <a:ext cx="813819" cy="51220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Launched Idea Repository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77798" y="4880516"/>
              <a:ext cx="7768320" cy="587334"/>
              <a:chOff x="1177798" y="4880516"/>
              <a:chExt cx="7768320" cy="587334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89141" y="4911922"/>
                <a:ext cx="660747" cy="185027"/>
              </a:xfrm>
              <a:prstGeom prst="rect">
                <a:avLst/>
              </a:prstGeom>
            </p:spPr>
          </p:pic>
          <p:sp>
            <p:nvSpPr>
              <p:cNvPr id="132" name="Rectangle 131"/>
              <p:cNvSpPr/>
              <p:nvPr/>
            </p:nvSpPr>
            <p:spPr>
              <a:xfrm>
                <a:off x="2426000" y="4959246"/>
                <a:ext cx="751303" cy="40541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Dept. Idea Collection</a:t>
                </a:r>
              </a:p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Process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093269" y="4944006"/>
                <a:ext cx="1562676" cy="43304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Idea Coaching System </a:t>
                </a:r>
                <a:br>
                  <a:rPr lang="en-US" sz="800" dirty="0" smtClean="0">
                    <a:solidFill>
                      <a:schemeClr val="tx1"/>
                    </a:solidFill>
                  </a:rPr>
                </a:br>
                <a:r>
                  <a:rPr lang="en-US" sz="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Advance Grass Roots ideas</a:t>
                </a:r>
                <a:endParaRPr lang="en-US" sz="8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242407" y="4944862"/>
                <a:ext cx="1778724" cy="40541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Division-wide Ideation Processes </a:t>
                </a:r>
              </a:p>
              <a:p>
                <a:pPr algn="ctr"/>
                <a:r>
                  <a:rPr lang="en-US" sz="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.)</a:t>
                </a:r>
                <a:endParaRPr lang="en-US" sz="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299" name="Group 298"/>
              <p:cNvGrpSpPr/>
              <p:nvPr/>
            </p:nvGrpSpPr>
            <p:grpSpPr>
              <a:xfrm>
                <a:off x="7643108" y="4880516"/>
                <a:ext cx="1303010" cy="587334"/>
                <a:chOff x="7309733" y="4918616"/>
                <a:chExt cx="1303010" cy="587334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309733" y="4918616"/>
                  <a:ext cx="1303010" cy="5873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tx1"/>
                      </a:solidFill>
                    </a:rPr>
                    <a:t>Needs-driven packaged solutions workshop – </a:t>
                  </a:r>
                  <a:r>
                    <a:rPr lang="en-US" sz="800" dirty="0" smtClean="0">
                      <a:solidFill>
                        <a:srgbClr val="00B0F0"/>
                      </a:solidFill>
                    </a:rPr>
                    <a:t>surfaced 12 ideas</a:t>
                  </a:r>
                  <a:endParaRPr lang="en-US" sz="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7381870" y="4987100"/>
                  <a:ext cx="1126836" cy="453340"/>
                </a:xfrm>
                <a:prstGeom prst="rect">
                  <a:avLst/>
                </a:prstGeom>
                <a:noFill/>
                <a:ln>
                  <a:solidFill>
                    <a:schemeClr val="dk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7" name="Picture 2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7798" y="4931219"/>
                <a:ext cx="446297" cy="487395"/>
              </a:xfrm>
              <a:prstGeom prst="rect">
                <a:avLst/>
              </a:prstGeom>
            </p:spPr>
          </p:pic>
          <p:sp>
            <p:nvSpPr>
              <p:cNvPr id="298" name="Rectangle 297"/>
              <p:cNvSpPr/>
              <p:nvPr/>
            </p:nvSpPr>
            <p:spPr>
              <a:xfrm>
                <a:off x="1643738" y="4958485"/>
                <a:ext cx="751303" cy="40541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C3 Idea Sourcing System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1346141" y="4011360"/>
            <a:ext cx="1004253" cy="263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Unmet </a:t>
            </a:r>
            <a:r>
              <a:rPr lang="en-US" sz="800" dirty="0">
                <a:solidFill>
                  <a:schemeClr val="tx1"/>
                </a:solidFill>
              </a:rPr>
              <a:t>C</a:t>
            </a:r>
            <a:r>
              <a:rPr lang="en-US" sz="800" dirty="0" smtClean="0">
                <a:solidFill>
                  <a:schemeClr val="tx1"/>
                </a:solidFill>
              </a:rPr>
              <a:t>ustomer </a:t>
            </a:r>
            <a:r>
              <a:rPr lang="en-US" sz="800" dirty="0">
                <a:solidFill>
                  <a:schemeClr val="tx1"/>
                </a:solidFill>
              </a:rPr>
              <a:t>N</a:t>
            </a:r>
            <a:r>
              <a:rPr lang="en-US" sz="800" dirty="0" smtClean="0">
                <a:solidFill>
                  <a:schemeClr val="tx1"/>
                </a:solidFill>
              </a:rPr>
              <a:t>eeds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081352" y="3980745"/>
            <a:ext cx="1114042" cy="294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Ethnographic behavioral research</a:t>
            </a:r>
            <a:endParaRPr lang="en-US" sz="800" dirty="0">
              <a:solidFill>
                <a:srgbClr val="00B0F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661" y="957036"/>
            <a:ext cx="9087673" cy="5359673"/>
            <a:chOff x="11661" y="984744"/>
            <a:chExt cx="9087673" cy="5359673"/>
          </a:xfrm>
        </p:grpSpPr>
        <p:sp>
          <p:nvSpPr>
            <p:cNvPr id="6" name="Right Arrow 5"/>
            <p:cNvSpPr/>
            <p:nvPr/>
          </p:nvSpPr>
          <p:spPr>
            <a:xfrm>
              <a:off x="26657" y="984744"/>
              <a:ext cx="9072677" cy="74414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746" y="1124381"/>
              <a:ext cx="804760" cy="31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99669" y="1205790"/>
              <a:ext cx="804760" cy="31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YEAR 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35443" y="1197984"/>
              <a:ext cx="804760" cy="31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YEAR 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49306" y="1189610"/>
              <a:ext cx="804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YEAR 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1154014" y="1143486"/>
              <a:ext cx="6298" cy="4958627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25" idx="2"/>
            </p:cNvCxnSpPr>
            <p:nvPr/>
          </p:nvCxnSpPr>
          <p:spPr>
            <a:xfrm>
              <a:off x="3834487" y="1143654"/>
              <a:ext cx="18707" cy="5108135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1661" y="2182034"/>
              <a:ext cx="8802255" cy="0"/>
            </a:xfrm>
            <a:prstGeom prst="line">
              <a:avLst/>
            </a:prstGeom>
            <a:ln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6657" y="3044395"/>
              <a:ext cx="8802255" cy="0"/>
            </a:xfrm>
            <a:prstGeom prst="line">
              <a:avLst/>
            </a:prstGeom>
            <a:ln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9073" y="4347250"/>
              <a:ext cx="8802255" cy="0"/>
            </a:xfrm>
            <a:prstGeom prst="line">
              <a:avLst/>
            </a:prstGeom>
            <a:ln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0378" y="4866732"/>
              <a:ext cx="8802255" cy="0"/>
            </a:xfrm>
            <a:prstGeom prst="line">
              <a:avLst/>
            </a:prstGeom>
            <a:ln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9073" y="5428036"/>
              <a:ext cx="8802255" cy="0"/>
            </a:xfrm>
            <a:prstGeom prst="line">
              <a:avLst/>
            </a:prstGeom>
            <a:ln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18434" y="3884633"/>
              <a:ext cx="1141878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Customer Focus</a:t>
              </a:r>
              <a:endParaRPr lang="en-US" sz="12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1662" y="3219274"/>
              <a:ext cx="1141878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Internal Culture</a:t>
              </a:r>
              <a:endParaRPr lang="en-US" sz="12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758" y="2411554"/>
              <a:ext cx="1141878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External Engagements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5386" y="4391363"/>
              <a:ext cx="1141878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Capabilities Development</a:t>
              </a:r>
              <a:endParaRPr lang="en-US" sz="12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0232" y="4931231"/>
              <a:ext cx="1141878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Ideation Processes</a:t>
              </a:r>
              <a:endParaRPr lang="en-US" sz="12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8707" y="5513420"/>
              <a:ext cx="1141878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/>
            </a:p>
            <a:p>
              <a:pPr algn="ctr"/>
              <a:r>
                <a:rPr lang="en-US" sz="1200" dirty="0" smtClean="0"/>
                <a:t>Acceleration / Experiments</a:t>
              </a:r>
              <a:endParaRPr lang="en-US" sz="1200" dirty="0"/>
            </a:p>
            <a:p>
              <a:pPr algn="ctr"/>
              <a:endParaRPr lang="en-US" sz="12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8434" y="1641863"/>
              <a:ext cx="1141878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Internal Organization</a:t>
              </a:r>
              <a:endParaRPr lang="en-US" sz="1200" dirty="0"/>
            </a:p>
          </p:txBody>
        </p:sp>
        <p:cxnSp>
          <p:nvCxnSpPr>
            <p:cNvPr id="293" name="Straight Connector 292"/>
            <p:cNvCxnSpPr/>
            <p:nvPr/>
          </p:nvCxnSpPr>
          <p:spPr>
            <a:xfrm>
              <a:off x="26657" y="3854020"/>
              <a:ext cx="8802255" cy="0"/>
            </a:xfrm>
            <a:prstGeom prst="line">
              <a:avLst/>
            </a:prstGeom>
            <a:ln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Straight Connector 299"/>
          <p:cNvCxnSpPr/>
          <p:nvPr/>
        </p:nvCxnSpPr>
        <p:spPr>
          <a:xfrm>
            <a:off x="7009586" y="1115778"/>
            <a:ext cx="28523" cy="538457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11344" y="4325480"/>
            <a:ext cx="7688525" cy="485658"/>
            <a:chOff x="1211344" y="4353188"/>
            <a:chExt cx="7688525" cy="485658"/>
          </a:xfrm>
        </p:grpSpPr>
        <p:sp>
          <p:nvSpPr>
            <p:cNvPr id="24" name="Rectangle 23"/>
            <p:cNvSpPr/>
            <p:nvPr/>
          </p:nvSpPr>
          <p:spPr>
            <a:xfrm>
              <a:off x="2284799" y="4400268"/>
              <a:ext cx="1654636" cy="4318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00" dirty="0" smtClean="0">
                  <a:solidFill>
                    <a:schemeClr val="tx1"/>
                  </a:solidFill>
                </a:rPr>
                <a:t>Innovation Framework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3514" y="4450430"/>
              <a:ext cx="682841" cy="341735"/>
            </a:xfrm>
            <a:prstGeom prst="rect">
              <a:avLst/>
            </a:prstGeom>
          </p:spPr>
        </p:pic>
        <p:sp>
          <p:nvSpPr>
            <p:cNvPr id="110" name="Rectangle 109"/>
            <p:cNvSpPr/>
            <p:nvPr/>
          </p:nvSpPr>
          <p:spPr>
            <a:xfrm>
              <a:off x="4927735" y="4377181"/>
              <a:ext cx="728673" cy="461665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800" u="sng" dirty="0" smtClean="0">
                  <a:hlinkClick r:id="rId5"/>
                </a:rPr>
                <a:t>Launched </a:t>
              </a:r>
              <a:br>
                <a:rPr lang="en-US" sz="800" u="sng" dirty="0" smtClean="0">
                  <a:hlinkClick r:id="rId5"/>
                </a:rPr>
              </a:br>
              <a:r>
                <a:rPr lang="en-US" sz="800" u="sng" dirty="0" smtClean="0">
                  <a:hlinkClick r:id="rId5"/>
                </a:rPr>
                <a:t>Innovation </a:t>
              </a:r>
              <a:br>
                <a:rPr lang="en-US" sz="800" u="sng" dirty="0" smtClean="0">
                  <a:hlinkClick r:id="rId5"/>
                </a:rPr>
              </a:br>
              <a:r>
                <a:rPr lang="en-US" sz="800" u="sng" dirty="0" smtClean="0">
                  <a:hlinkClick r:id="rId5"/>
                </a:rPr>
                <a:t>Dashboard</a:t>
              </a:r>
              <a:endParaRPr lang="en-US" sz="800" u="sng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722008" y="4371646"/>
              <a:ext cx="801540" cy="4616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 smtClean="0"/>
                <a:t>Global Sensing Dashboard</a:t>
              </a:r>
              <a:endParaRPr lang="en-US" sz="8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996966" y="4419522"/>
              <a:ext cx="851626" cy="4054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Idea Collection &amp; Monitoring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579838" y="4395563"/>
              <a:ext cx="743903" cy="4055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Competitor Watchtower</a:t>
              </a:r>
              <a:endParaRPr lang="en-US" sz="800" dirty="0">
                <a:solidFill>
                  <a:srgbClr val="00B5D1"/>
                </a:solidFill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1671" y="4400269"/>
              <a:ext cx="628198" cy="363256"/>
            </a:xfrm>
            <a:prstGeom prst="rect">
              <a:avLst/>
            </a:prstGeom>
          </p:spPr>
        </p:pic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7952" y="4569170"/>
              <a:ext cx="636258" cy="258460"/>
            </a:xfrm>
            <a:prstGeom prst="rect">
              <a:avLst/>
            </a:prstGeom>
          </p:spPr>
        </p:pic>
        <p:sp>
          <p:nvSpPr>
            <p:cNvPr id="307" name="Rectangle 306"/>
            <p:cNvSpPr/>
            <p:nvPr/>
          </p:nvSpPr>
          <p:spPr>
            <a:xfrm>
              <a:off x="7390195" y="4395562"/>
              <a:ext cx="818293" cy="4055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Conference Presentation</a:t>
              </a:r>
              <a:endParaRPr lang="en-US" sz="800" dirty="0">
                <a:solidFill>
                  <a:srgbClr val="00B5D1"/>
                </a:solidFill>
              </a:endParaRP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1211344" y="4353188"/>
              <a:ext cx="1009732" cy="21544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dirty="0" smtClean="0"/>
                <a:t>Innovation Needs</a:t>
              </a:r>
              <a:endParaRPr lang="en-US" sz="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80388" y="1546679"/>
            <a:ext cx="7492416" cy="560096"/>
            <a:chOff x="1180388" y="1574387"/>
            <a:chExt cx="7492416" cy="560096"/>
          </a:xfrm>
        </p:grpSpPr>
        <p:sp>
          <p:nvSpPr>
            <p:cNvPr id="30" name="Rectangle 29"/>
            <p:cNvSpPr/>
            <p:nvPr/>
          </p:nvSpPr>
          <p:spPr>
            <a:xfrm>
              <a:off x="7776316" y="1797263"/>
              <a:ext cx="896488" cy="3236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>
                  <a:solidFill>
                    <a:schemeClr val="bg1"/>
                  </a:solidFill>
                </a:rPr>
                <a:t>Internal Project Incubator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07983" y="1602506"/>
              <a:ext cx="707999" cy="5049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Product Innovation Formalized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386853" y="1594886"/>
              <a:ext cx="734970" cy="5049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Added Sr. Internal Advisory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Group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427512" y="1601622"/>
              <a:ext cx="707999" cy="5049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Innovation Across </a:t>
              </a:r>
              <a:br>
                <a:rPr lang="en-US" sz="800" dirty="0" smtClean="0">
                  <a:solidFill>
                    <a:schemeClr val="tx1"/>
                  </a:solidFill>
                </a:rPr>
              </a:br>
              <a:r>
                <a:rPr lang="en-US" sz="800" dirty="0" smtClean="0">
                  <a:solidFill>
                    <a:schemeClr val="tx1"/>
                  </a:solidFill>
                </a:rPr>
                <a:t>15-Person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Team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 rotWithShape="1">
            <a:blip r:embed="rId8"/>
            <a:srcRect l="3480" t="15120" r="1724" b="1015"/>
            <a:stretch/>
          </p:blipFill>
          <p:spPr>
            <a:xfrm>
              <a:off x="6109980" y="1618529"/>
              <a:ext cx="640851" cy="484198"/>
            </a:xfrm>
            <a:prstGeom prst="rect">
              <a:avLst/>
            </a:prstGeom>
          </p:spPr>
        </p:pic>
        <p:sp>
          <p:nvSpPr>
            <p:cNvPr id="223" name="Rectangle 222"/>
            <p:cNvSpPr/>
            <p:nvPr/>
          </p:nvSpPr>
          <p:spPr>
            <a:xfrm>
              <a:off x="5347752" y="1616862"/>
              <a:ext cx="707999" cy="5049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Increased Engaging Around the Company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826379" y="1594736"/>
              <a:ext cx="1846425" cy="16403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Formal Partnerships within the Company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456587" y="1615360"/>
              <a:ext cx="707999" cy="5049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Seed Funding for R&amp;D and Amplifying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73081" y="1602455"/>
              <a:ext cx="180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$$</a:t>
              </a:r>
              <a:endParaRPr lang="en-US" sz="1400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16185" r="13001" b="18039"/>
            <a:stretch/>
          </p:blipFill>
          <p:spPr>
            <a:xfrm>
              <a:off x="6800183" y="1795705"/>
              <a:ext cx="926781" cy="31523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3662" r="73803" b="78028"/>
            <a:stretch/>
          </p:blipFill>
          <p:spPr>
            <a:xfrm>
              <a:off x="2132489" y="1608308"/>
              <a:ext cx="247781" cy="226842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9" t="39437" r="40985" b="42535"/>
            <a:stretch/>
          </p:blipFill>
          <p:spPr>
            <a:xfrm>
              <a:off x="3146950" y="1824196"/>
              <a:ext cx="263005" cy="271489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76056" r="73803" b="3380"/>
            <a:stretch/>
          </p:blipFill>
          <p:spPr>
            <a:xfrm>
              <a:off x="3143333" y="1574387"/>
              <a:ext cx="279190" cy="28705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22535" r="73803" b="58873"/>
            <a:stretch/>
          </p:blipFill>
          <p:spPr>
            <a:xfrm>
              <a:off x="2125700" y="1852442"/>
              <a:ext cx="261715" cy="24328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9" t="57606" r="40985" b="24085"/>
            <a:stretch/>
          </p:blipFill>
          <p:spPr>
            <a:xfrm>
              <a:off x="4143222" y="1597801"/>
              <a:ext cx="277126" cy="290536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9" t="76620" r="40985" b="5070"/>
            <a:stretch/>
          </p:blipFill>
          <p:spPr>
            <a:xfrm>
              <a:off x="4165882" y="1864344"/>
              <a:ext cx="257671" cy="270139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388" y="1740529"/>
              <a:ext cx="220077" cy="22665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0241" y="3050656"/>
            <a:ext cx="7637046" cy="784070"/>
            <a:chOff x="1230241" y="3078364"/>
            <a:chExt cx="7637046" cy="784070"/>
          </a:xfrm>
        </p:grpSpPr>
        <p:sp>
          <p:nvSpPr>
            <p:cNvPr id="20" name="Rectangle 19"/>
            <p:cNvSpPr/>
            <p:nvPr/>
          </p:nvSpPr>
          <p:spPr>
            <a:xfrm>
              <a:off x="1230241" y="3393885"/>
              <a:ext cx="757405" cy="3815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Innovation Leadership 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Training 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00" y="3078364"/>
              <a:ext cx="480837" cy="2692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8"/>
            <a:srcRect t="46032"/>
            <a:stretch/>
          </p:blipFill>
          <p:spPr>
            <a:xfrm>
              <a:off x="5274583" y="3536950"/>
              <a:ext cx="1285837" cy="32548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032245" y="3394935"/>
              <a:ext cx="723881" cy="428327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2812380" y="3391578"/>
              <a:ext cx="710080" cy="4496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Outcome-Driven Innovation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25729" y="3158158"/>
              <a:ext cx="658691" cy="1688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10937" y="3479839"/>
              <a:ext cx="1187879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Design Thinking, Lean Startup</a:t>
              </a:r>
              <a:endParaRPr lang="en-US" sz="8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267825" y="3630387"/>
              <a:ext cx="955956" cy="2154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Industry Training</a:t>
              </a:r>
              <a:endParaRPr lang="en-US" sz="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8601" y="3081229"/>
              <a:ext cx="5318686" cy="1398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Connectivity, Amplification and Internal Recognitions  for Innovation</a:t>
              </a:r>
              <a:endParaRPr lang="en-US" sz="800" dirty="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623852" y="3621538"/>
              <a:ext cx="449012" cy="22037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641954" y="3521456"/>
              <a:ext cx="410370" cy="1118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94205" y="3296647"/>
              <a:ext cx="481823" cy="253592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7874547" y="3481872"/>
              <a:ext cx="967039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Sponsor Industry </a:t>
              </a:r>
              <a:br>
                <a:rPr lang="en-US" sz="800" dirty="0" smtClean="0"/>
              </a:br>
              <a:r>
                <a:rPr lang="en-US" sz="800" dirty="0" smtClean="0"/>
                <a:t>Certifications</a:t>
              </a:r>
              <a:endParaRPr lang="en-US" sz="80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2003134" y="3086949"/>
              <a:ext cx="800817" cy="27969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Academic Training </a:t>
              </a: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555632" y="3269465"/>
              <a:ext cx="728015" cy="1736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Newsletters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474325" y="3287487"/>
              <a:ext cx="955956" cy="2154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Internal Events</a:t>
              </a:r>
              <a:endParaRPr lang="en-US" sz="8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23941" y="2202931"/>
            <a:ext cx="7472538" cy="813459"/>
            <a:chOff x="1223941" y="2230639"/>
            <a:chExt cx="7472538" cy="813459"/>
          </a:xfrm>
        </p:grpSpPr>
        <p:sp>
          <p:nvSpPr>
            <p:cNvPr id="11" name="Rectangle 10"/>
            <p:cNvSpPr/>
            <p:nvPr/>
          </p:nvSpPr>
          <p:spPr>
            <a:xfrm>
              <a:off x="7726964" y="2234097"/>
              <a:ext cx="969515" cy="22870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 Accelerators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50717" y="2232676"/>
              <a:ext cx="1093313" cy="19288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Global Research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195018" y="2297802"/>
              <a:ext cx="544298" cy="99933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302207" y="2580542"/>
              <a:ext cx="803177" cy="437778"/>
            </a:xfrm>
            <a:prstGeom prst="rect">
              <a:avLst/>
            </a:prstGeom>
          </p:spPr>
        </p:pic>
        <p:sp>
          <p:nvSpPr>
            <p:cNvPr id="108" name="Rectangle 107"/>
            <p:cNvSpPr/>
            <p:nvPr/>
          </p:nvSpPr>
          <p:spPr>
            <a:xfrm>
              <a:off x="1258494" y="2600913"/>
              <a:ext cx="851905" cy="3819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VC Committee &amp; PAC </a:t>
              </a:r>
              <a:br>
                <a:rPr lang="en-US" sz="800" dirty="0" smtClean="0">
                  <a:solidFill>
                    <a:schemeClr val="tx1"/>
                  </a:solidFill>
                </a:rPr>
              </a:br>
              <a:r>
                <a:rPr lang="en-US" sz="800" dirty="0" smtClean="0">
                  <a:solidFill>
                    <a:schemeClr val="tx1"/>
                  </a:solidFill>
                </a:rPr>
                <a:t>(Capitol Hill)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110" y="2459571"/>
              <a:ext cx="448554" cy="33641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223941" y="2256841"/>
              <a:ext cx="872412" cy="29684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015520" y="2494780"/>
              <a:ext cx="727007" cy="36580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97148" y="2472747"/>
              <a:ext cx="346883" cy="19425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789630" y="2682959"/>
              <a:ext cx="285021" cy="291440"/>
            </a:xfrm>
            <a:prstGeom prst="rect">
              <a:avLst/>
            </a:prstGeom>
          </p:spPr>
        </p:pic>
        <p:sp>
          <p:nvSpPr>
            <p:cNvPr id="230" name="Rectangle 229"/>
            <p:cNvSpPr/>
            <p:nvPr/>
          </p:nvSpPr>
          <p:spPr>
            <a:xfrm>
              <a:off x="3953588" y="2849339"/>
              <a:ext cx="968989" cy="191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i="1" dirty="0" smtClean="0">
                  <a:solidFill>
                    <a:schemeClr val="tx1"/>
                  </a:solidFill>
                </a:rPr>
                <a:t>RR Donnelly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733433" y="2244705"/>
              <a:ext cx="814981" cy="2007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Academic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233572" y="2841699"/>
              <a:ext cx="1201776" cy="2023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Consulting Industry</a:t>
              </a: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34"/>
            <a:stretch/>
          </p:blipFill>
          <p:spPr>
            <a:xfrm>
              <a:off x="5818630" y="2272785"/>
              <a:ext cx="583591" cy="5314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234195" y="2807657"/>
              <a:ext cx="683810" cy="2212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213185" y="2624322"/>
              <a:ext cx="776229" cy="1719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201357" y="2432262"/>
              <a:ext cx="769942" cy="180653"/>
            </a:xfrm>
            <a:prstGeom prst="rect">
              <a:avLst/>
            </a:prstGeom>
          </p:spPr>
        </p:pic>
        <p:sp>
          <p:nvSpPr>
            <p:cNvPr id="168" name="Rectangle 167"/>
            <p:cNvSpPr/>
            <p:nvPr/>
          </p:nvSpPr>
          <p:spPr>
            <a:xfrm>
              <a:off x="2267176" y="2230639"/>
              <a:ext cx="1752313" cy="1771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External Sensing</a:t>
              </a: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4898915" y="3937932"/>
            <a:ext cx="1302499" cy="3418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Demand studies (voice of customer)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4308" y="3807944"/>
            <a:ext cx="1193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chemeClr val="accent1"/>
                </a:solidFill>
              </a:rPr>
              <a:t>Jobs To Be Done</a:t>
            </a:r>
            <a:endParaRPr lang="en-US" sz="900" b="1" i="1" dirty="0">
              <a:solidFill>
                <a:schemeClr val="accent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4086" y="5372331"/>
            <a:ext cx="5856370" cy="1041585"/>
            <a:chOff x="1794086" y="5372331"/>
            <a:chExt cx="5856370" cy="1041585"/>
          </a:xfrm>
        </p:grpSpPr>
        <p:grpSp>
          <p:nvGrpSpPr>
            <p:cNvPr id="18" name="Group 17"/>
            <p:cNvGrpSpPr/>
            <p:nvPr/>
          </p:nvGrpSpPr>
          <p:grpSpPr>
            <a:xfrm>
              <a:off x="1794086" y="5372331"/>
              <a:ext cx="5856370" cy="1041585"/>
              <a:chOff x="1794086" y="5372331"/>
              <a:chExt cx="5856370" cy="104158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618344" y="5693471"/>
                <a:ext cx="869196" cy="46831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Stood up Corporate Lab (Strategic experiments)</a:t>
                </a:r>
                <a:endParaRPr lang="en-US" sz="8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794086" y="5372331"/>
                <a:ext cx="5856370" cy="1041585"/>
                <a:chOff x="1794086" y="5400039"/>
                <a:chExt cx="5856370" cy="1041585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332912" y="5677971"/>
                  <a:ext cx="1040563" cy="573818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tx1"/>
                      </a:solidFill>
                    </a:rPr>
                    <a:t>Crowdsourced Idea Prioritization 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601881" y="5764451"/>
                  <a:ext cx="869196" cy="40415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tx1"/>
                      </a:solidFill>
                    </a:rPr>
                    <a:t>Sponsored evaluations </a:t>
                  </a:r>
                  <a:endParaRPr lang="en-US" sz="800" dirty="0">
                    <a:solidFill>
                      <a:srgbClr val="00B5D1"/>
                    </a:solidFill>
                  </a:endParaRPr>
                </a:p>
              </p:txBody>
            </p:sp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94086" y="5661628"/>
                  <a:ext cx="1306111" cy="779996"/>
                </a:xfrm>
                <a:prstGeom prst="rect">
                  <a:avLst/>
                </a:prstGeom>
              </p:spPr>
            </p:pic>
            <p:sp>
              <p:nvSpPr>
                <p:cNvPr id="305" name="TextBox 304"/>
                <p:cNvSpPr txBox="1"/>
                <p:nvPr/>
              </p:nvSpPr>
              <p:spPr>
                <a:xfrm>
                  <a:off x="1821942" y="5458714"/>
                  <a:ext cx="1221776" cy="215444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smtClean="0"/>
                    <a:t>Acceleration Process</a:t>
                  </a:r>
                  <a:endParaRPr lang="en-US" sz="800" dirty="0"/>
                </a:p>
              </p:txBody>
            </p:sp>
            <p:sp>
              <p:nvSpPr>
                <p:cNvPr id="78" name="Right Arrow 77"/>
                <p:cNvSpPr/>
                <p:nvPr/>
              </p:nvSpPr>
              <p:spPr>
                <a:xfrm>
                  <a:off x="4682062" y="5400039"/>
                  <a:ext cx="2968394" cy="330189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Test/Learn to kill, validate, or pivot </a:t>
                  </a:r>
                  <a:endParaRPr lang="en-US" sz="1400" dirty="0"/>
                </a:p>
              </p:txBody>
            </p:sp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5623" y="5662867"/>
                  <a:ext cx="145658" cy="194210"/>
                </a:xfrm>
                <a:prstGeom prst="rect">
                  <a:avLst/>
                </a:prstGeom>
              </p:spPr>
            </p:pic>
          </p:grpSp>
        </p:grpSp>
        <p:sp>
          <p:nvSpPr>
            <p:cNvPr id="163" name="Rectangle 162"/>
            <p:cNvSpPr/>
            <p:nvPr/>
          </p:nvSpPr>
          <p:spPr>
            <a:xfrm>
              <a:off x="5507157" y="5748014"/>
              <a:ext cx="869196" cy="4041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Research, experiments</a:t>
              </a:r>
              <a:endParaRPr lang="en-US" sz="800" dirty="0">
                <a:solidFill>
                  <a:srgbClr val="00B5D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30282" y="2517049"/>
            <a:ext cx="95661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Student engagement Product Challenges</a:t>
            </a:r>
          </a:p>
          <a:p>
            <a:r>
              <a:rPr lang="en-US" sz="800" dirty="0" smtClean="0"/>
              <a:t>R&amp;D 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7963054" y="2514933"/>
            <a:ext cx="495793" cy="3802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Sponsors</a:t>
            </a:r>
          </a:p>
          <a:p>
            <a:r>
              <a:rPr lang="en-US" sz="800" dirty="0" smtClean="0"/>
              <a:t>Mentors</a:t>
            </a:r>
          </a:p>
          <a:p>
            <a:r>
              <a:rPr lang="en-US" sz="800" dirty="0" smtClean="0"/>
              <a:t>Advisors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349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9" grpId="0" animBg="1"/>
      <p:bldP spid="144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TIME" val="10/4/2017 10:43:41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CLASSIFICATIONTEXTBOXDEFAULTNAME123" val="DataClassificationTextBoxDefaultName123"/>
</p:tagLst>
</file>

<file path=ppt/theme/theme1.xml><?xml version="1.0" encoding="utf-8"?>
<a:theme xmlns:a="http://schemas.openxmlformats.org/drawingml/2006/main" name="1_Theme1">
  <a:themeElements>
    <a:clrScheme name="TIAA 2021">
      <a:dk1>
        <a:srgbClr val="003765"/>
      </a:dk1>
      <a:lt1>
        <a:srgbClr val="FFFFFF"/>
      </a:lt1>
      <a:dk2>
        <a:srgbClr val="BEC6C4"/>
      </a:dk2>
      <a:lt2>
        <a:srgbClr val="E6EAE9"/>
      </a:lt2>
      <a:accent1>
        <a:srgbClr val="003765"/>
      </a:accent1>
      <a:accent2>
        <a:srgbClr val="743ABD"/>
      </a:accent2>
      <a:accent3>
        <a:srgbClr val="0067B9"/>
      </a:accent3>
      <a:accent4>
        <a:srgbClr val="00A3E0"/>
      </a:accent4>
      <a:accent5>
        <a:srgbClr val="99D6EA"/>
      </a:accent5>
      <a:accent6>
        <a:srgbClr val="FFA300"/>
      </a:accent6>
      <a:hlink>
        <a:srgbClr val="00A3E0"/>
      </a:hlink>
      <a:folHlink>
        <a:srgbClr val="A9ABAD"/>
      </a:folHlink>
    </a:clrScheme>
    <a:fontScheme name="TIAA 20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PPT_Standard_T V2.potx [Read-Only]" id="{958DBB94-DAC9-4BA5-8E14-57F9604D591B}" vid="{81318361-7AC2-488A-B839-565699EE04B6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4B86"/>
      </a:dk2>
      <a:lt2>
        <a:srgbClr val="E7E6E6"/>
      </a:lt2>
      <a:accent1>
        <a:srgbClr val="0D3C5E"/>
      </a:accent1>
      <a:accent2>
        <a:srgbClr val="00BD3C"/>
      </a:accent2>
      <a:accent3>
        <a:srgbClr val="FFBB00"/>
      </a:accent3>
      <a:accent4>
        <a:srgbClr val="E84523"/>
      </a:accent4>
      <a:accent5>
        <a:srgbClr val="61B5E5"/>
      </a:accent5>
      <a:accent6>
        <a:srgbClr val="00B481"/>
      </a:accent6>
      <a:hlink>
        <a:srgbClr val="9F5CB4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VariableList UniqueId="b2032f8a-fca2-434c-841b-e0ae566e472a" Name="Computed" ContentType="XML" MajorVersion="0" MinorVersion="1" isLocalCopy="False" IsBaseObject="False" DataSourceId="2943dd3c-d1ac-4017-a629-51843fda26f9" DataSourceMajorVersion="0" DataSourceMinorVersion="1"/>
</file>

<file path=customXml/item10.xml><?xml version="1.0" encoding="utf-8"?>
<VariableListDefinition name="Computed" displayName="Computed" id="b2032f8a-fca2-434c-841b-e0ae566e472a" isdomainofvalue="False" dataSourceId="2943dd3c-d1ac-4017-a629-51843fda26f9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VariableList UniqueId="c9fedd7b-e04a-427d-9b79-70babf8eb032" Name="System" ContentType="XML" MajorVersion="0" MinorVersion="1" isLocalCopy="False" IsBaseObject="False" DataSourceId="54988d6e-ff79-4e5d-a512-73e1e6c7a1ff" DataSourceMajorVersion="0" DataSourceMinorVersion="1"/>
</file>

<file path=customXml/item4.xml><?xml version="1.0" encoding="utf-8"?>
<VariableListDefinition name="System" displayName="System" id="c9fedd7b-e04a-427d-9b79-70babf8eb032" isdomainofvalue="False" dataSourceId="54988d6e-ff79-4e5d-a512-73e1e6c7a1ff"/>
</file>

<file path=customXml/item5.xml><?xml version="1.0" encoding="utf-8"?>
<VariableListDefinition name="AD_HOC" displayName="AD_HOC" id="43860936-5c7a-4ad3-b78c-61665be561c4" isdomainofvalue="False" dataSourceId="c0962728-efd9-45d6-9235-bb50d5a38a9b"/>
</file>

<file path=customXml/item6.xml><?xml version="1.0" encoding="utf-8"?>
<AllExternalAdhocVariableMappings/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B240E276A7429BA7BCF30C203260" ma:contentTypeVersion="13" ma:contentTypeDescription="Create a new document." ma:contentTypeScope="" ma:versionID="aa72e75f4c29f4e43a6c4014bfca19fd">
  <xsd:schema xmlns:xsd="http://www.w3.org/2001/XMLSchema" xmlns:xs="http://www.w3.org/2001/XMLSchema" xmlns:p="http://schemas.microsoft.com/office/2006/metadata/properties" xmlns:ns3="590f21d1-901f-4d21-bcac-0318b4c826cf" xmlns:ns4="a534d368-dc1f-4efb-975b-4649afebf826" targetNamespace="http://schemas.microsoft.com/office/2006/metadata/properties" ma:root="true" ma:fieldsID="874e760144b2c76c91ff0e9e631d32ff" ns3:_="" ns4:_="">
    <xsd:import namespace="590f21d1-901f-4d21-bcac-0318b4c826cf"/>
    <xsd:import namespace="a534d368-dc1f-4efb-975b-4649afebf8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f21d1-901f-4d21-bcac-0318b4c82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4d368-dc1f-4efb-975b-4649afebf8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9.xml><?xml version="1.0" encoding="utf-8"?>
<VariableList UniqueId="43860936-5c7a-4ad3-b78c-61665be561c4" Name="AD_HOC" ContentType="XML" MajorVersion="0" MinorVersion="1" isLocalCopy="False" IsBaseObject="False" DataSourceId="c0962728-efd9-45d6-9235-bb50d5a38a9b" DataSourceMajorVersion="0" DataSourceMinorVersion="1"/>
</file>

<file path=customXml/itemProps1.xml><?xml version="1.0" encoding="utf-8"?>
<ds:datastoreItem xmlns:ds="http://schemas.openxmlformats.org/officeDocument/2006/customXml" ds:itemID="{BCB09376-B1B2-4CD3-B98D-9A46FC52216B}">
  <ds:schemaRefs/>
</ds:datastoreItem>
</file>

<file path=customXml/itemProps10.xml><?xml version="1.0" encoding="utf-8"?>
<ds:datastoreItem xmlns:ds="http://schemas.openxmlformats.org/officeDocument/2006/customXml" ds:itemID="{CA98C76E-9AD5-4F26-ACFF-26A36351BF80}">
  <ds:schemaRefs/>
</ds:datastoreItem>
</file>

<file path=customXml/itemProps2.xml><?xml version="1.0" encoding="utf-8"?>
<ds:datastoreItem xmlns:ds="http://schemas.openxmlformats.org/officeDocument/2006/customXml" ds:itemID="{918A5E89-34A3-45EA-88F7-0C713D019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66E57-0D3B-43DF-804A-05EBF1F97853}">
  <ds:schemaRefs/>
</ds:datastoreItem>
</file>

<file path=customXml/itemProps4.xml><?xml version="1.0" encoding="utf-8"?>
<ds:datastoreItem xmlns:ds="http://schemas.openxmlformats.org/officeDocument/2006/customXml" ds:itemID="{4DA09766-5E78-47E3-B603-9AE528E43182}">
  <ds:schemaRefs/>
</ds:datastoreItem>
</file>

<file path=customXml/itemProps5.xml><?xml version="1.0" encoding="utf-8"?>
<ds:datastoreItem xmlns:ds="http://schemas.openxmlformats.org/officeDocument/2006/customXml" ds:itemID="{A5A49F4F-0673-4B8B-A867-F0219458ED37}">
  <ds:schemaRefs/>
</ds:datastoreItem>
</file>

<file path=customXml/itemProps6.xml><?xml version="1.0" encoding="utf-8"?>
<ds:datastoreItem xmlns:ds="http://schemas.openxmlformats.org/officeDocument/2006/customXml" ds:itemID="{A6C26E81-2407-45D4-8B02-0647C8E343AB}">
  <ds:schemaRefs/>
</ds:datastoreItem>
</file>

<file path=customXml/itemProps7.xml><?xml version="1.0" encoding="utf-8"?>
<ds:datastoreItem xmlns:ds="http://schemas.openxmlformats.org/officeDocument/2006/customXml" ds:itemID="{9227BF25-0529-47F8-ABB2-6797363CB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0f21d1-901f-4d21-bcac-0318b4c826cf"/>
    <ds:schemaRef ds:uri="a534d368-dc1f-4efb-975b-4649afebf8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41E7C56E-0228-44D1-940B-F44F2598528F}">
  <ds:schemaRefs>
    <ds:schemaRef ds:uri="http://www.w3.org/XML/1998/namespace"/>
    <ds:schemaRef ds:uri="http://purl.org/dc/elements/1.1/"/>
    <ds:schemaRef ds:uri="a534d368-dc1f-4efb-975b-4649afebf826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590f21d1-901f-4d21-bcac-0318b4c826cf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9.xml><?xml version="1.0" encoding="utf-8"?>
<ds:datastoreItem xmlns:ds="http://schemas.openxmlformats.org/officeDocument/2006/customXml" ds:itemID="{5D6CB6DB-1D8D-401B-89CF-56EA538729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61378</TotalTime>
  <Words>213</Words>
  <Application>Microsoft Office PowerPoint</Application>
  <PresentationFormat>On-screen Show (4:3)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Franklin Gothic Book</vt:lpstr>
      <vt:lpstr>Gill Sans Light</vt:lpstr>
      <vt:lpstr>Gill Sans Nova Light</vt:lpstr>
      <vt:lpstr>1_Theme1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Financial Wellness  Assessment</dc:title>
  <dc:subject/>
  <dc:creator>On Ki Cheng</dc:creator>
  <cp:keywords/>
  <dc:description/>
  <cp:lastModifiedBy>Manzon, Howard</cp:lastModifiedBy>
  <cp:revision>688</cp:revision>
  <cp:lastPrinted>2017-04-20T19:54:22Z</cp:lastPrinted>
  <dcterms:created xsi:type="dcterms:W3CDTF">2021-05-24T15:58:30Z</dcterms:created>
  <dcterms:modified xsi:type="dcterms:W3CDTF">2022-06-01T11:26:04Z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nonhesmow1868</vt:lpwstr>
  </property>
  <property fmtid="{D5CDD505-2E9C-101B-9397-08002B2CF9AE}" pid="3" name="ContentTypeId">
    <vt:lpwstr>0x010100472EB240E276A7429BA7BCF30C203260</vt:lpwstr>
  </property>
  <property fmtid="{D5CDD505-2E9C-101B-9397-08002B2CF9AE}" pid="4" name="_dlc_DocIdItemGuid">
    <vt:lpwstr>1a8f8313-bdda-45b5-9ce7-88cb56db4846</vt:lpwstr>
  </property>
</Properties>
</file>