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0" r:id="rId2"/>
    <p:sldId id="256" r:id="rId3"/>
    <p:sldId id="261" r:id="rId4"/>
    <p:sldId id="263" r:id="rId5"/>
    <p:sldId id="262" r:id="rId6"/>
  </p:sldIdLst>
  <p:sldSz cx="6858000" cy="9144000" type="letter"/>
  <p:notesSz cx="6858000" cy="9144000"/>
  <p:defaultTextStyle>
    <a:defPPr>
      <a:defRPr lang="en-US"/>
    </a:defPPr>
    <a:lvl1pPr marL="0" algn="l" defTabSz="343194" rtl="0" eaLnBrk="1" latinLnBrk="0" hangingPunct="1">
      <a:defRPr sz="1400" kern="1200">
        <a:solidFill>
          <a:schemeClr val="tx1"/>
        </a:solidFill>
        <a:latin typeface="+mn-lt"/>
        <a:ea typeface="+mn-ea"/>
        <a:cs typeface="+mn-cs"/>
      </a:defRPr>
    </a:lvl1pPr>
    <a:lvl2pPr marL="343194" algn="l" defTabSz="343194" rtl="0" eaLnBrk="1" latinLnBrk="0" hangingPunct="1">
      <a:defRPr sz="1400" kern="1200">
        <a:solidFill>
          <a:schemeClr val="tx1"/>
        </a:solidFill>
        <a:latin typeface="+mn-lt"/>
        <a:ea typeface="+mn-ea"/>
        <a:cs typeface="+mn-cs"/>
      </a:defRPr>
    </a:lvl2pPr>
    <a:lvl3pPr marL="686388" algn="l" defTabSz="343194" rtl="0" eaLnBrk="1" latinLnBrk="0" hangingPunct="1">
      <a:defRPr sz="1400" kern="1200">
        <a:solidFill>
          <a:schemeClr val="tx1"/>
        </a:solidFill>
        <a:latin typeface="+mn-lt"/>
        <a:ea typeface="+mn-ea"/>
        <a:cs typeface="+mn-cs"/>
      </a:defRPr>
    </a:lvl3pPr>
    <a:lvl4pPr marL="1029582" algn="l" defTabSz="343194" rtl="0" eaLnBrk="1" latinLnBrk="0" hangingPunct="1">
      <a:defRPr sz="1400" kern="1200">
        <a:solidFill>
          <a:schemeClr val="tx1"/>
        </a:solidFill>
        <a:latin typeface="+mn-lt"/>
        <a:ea typeface="+mn-ea"/>
        <a:cs typeface="+mn-cs"/>
      </a:defRPr>
    </a:lvl4pPr>
    <a:lvl5pPr marL="1372776" algn="l" defTabSz="343194" rtl="0" eaLnBrk="1" latinLnBrk="0" hangingPunct="1">
      <a:defRPr sz="1400" kern="1200">
        <a:solidFill>
          <a:schemeClr val="tx1"/>
        </a:solidFill>
        <a:latin typeface="+mn-lt"/>
        <a:ea typeface="+mn-ea"/>
        <a:cs typeface="+mn-cs"/>
      </a:defRPr>
    </a:lvl5pPr>
    <a:lvl6pPr marL="1715969" algn="l" defTabSz="343194" rtl="0" eaLnBrk="1" latinLnBrk="0" hangingPunct="1">
      <a:defRPr sz="1400" kern="1200">
        <a:solidFill>
          <a:schemeClr val="tx1"/>
        </a:solidFill>
        <a:latin typeface="+mn-lt"/>
        <a:ea typeface="+mn-ea"/>
        <a:cs typeface="+mn-cs"/>
      </a:defRPr>
    </a:lvl6pPr>
    <a:lvl7pPr marL="2059164" algn="l" defTabSz="343194" rtl="0" eaLnBrk="1" latinLnBrk="0" hangingPunct="1">
      <a:defRPr sz="1400" kern="1200">
        <a:solidFill>
          <a:schemeClr val="tx1"/>
        </a:solidFill>
        <a:latin typeface="+mn-lt"/>
        <a:ea typeface="+mn-ea"/>
        <a:cs typeface="+mn-cs"/>
      </a:defRPr>
    </a:lvl7pPr>
    <a:lvl8pPr marL="2402357" algn="l" defTabSz="343194" rtl="0" eaLnBrk="1" latinLnBrk="0" hangingPunct="1">
      <a:defRPr sz="1400" kern="1200">
        <a:solidFill>
          <a:schemeClr val="tx1"/>
        </a:solidFill>
        <a:latin typeface="+mn-lt"/>
        <a:ea typeface="+mn-ea"/>
        <a:cs typeface="+mn-cs"/>
      </a:defRPr>
    </a:lvl8pPr>
    <a:lvl9pPr marL="2745551" algn="l" defTabSz="343194"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40" autoAdjust="0"/>
    <p:restoredTop sz="99849" autoAdjust="0"/>
  </p:normalViewPr>
  <p:slideViewPr>
    <p:cSldViewPr snapToGrid="0" snapToObjects="1">
      <p:cViewPr>
        <p:scale>
          <a:sx n="165" d="100"/>
          <a:sy n="165" d="100"/>
        </p:scale>
        <p:origin x="144" y="14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radarChart>
        <c:radarStyle val="marker"/>
        <c:varyColors val="0"/>
        <c:ser>
          <c:idx val="0"/>
          <c:order val="0"/>
          <c:tx>
            <c:strRef>
              <c:f>Sheet1!$B$1</c:f>
              <c:strCache>
                <c:ptCount val="1"/>
                <c:pt idx="0">
                  <c:v>Series 1</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Sheet1!$B$2:$B$24</c:f>
              <c:numCache>
                <c:formatCode>General</c:formatCode>
                <c:ptCount val="23"/>
              </c:numCache>
            </c:numRef>
          </c:val>
          <c:extLst>
            <c:ext xmlns:c16="http://schemas.microsoft.com/office/drawing/2014/chart" uri="{C3380CC4-5D6E-409C-BE32-E72D297353CC}">
              <c16:uniqueId val="{00000000-E5F5-1644-8467-2E10BC912C98}"/>
            </c:ext>
          </c:extLst>
        </c:ser>
        <c:ser>
          <c:idx val="1"/>
          <c:order val="1"/>
          <c:tx>
            <c:strRef>
              <c:f>Sheet1!$C$1</c:f>
              <c:strCache>
                <c:ptCount val="1"/>
                <c:pt idx="0">
                  <c:v>Series 2</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Sheet1!$C$2:$C$24</c:f>
              <c:numCache>
                <c:formatCode>General</c:formatCode>
                <c:ptCount val="23"/>
              </c:numCache>
            </c:numRef>
          </c:val>
          <c:extLst>
            <c:ext xmlns:c16="http://schemas.microsoft.com/office/drawing/2014/chart" uri="{C3380CC4-5D6E-409C-BE32-E72D297353CC}">
              <c16:uniqueId val="{00000001-E5F5-1644-8467-2E10BC912C98}"/>
            </c:ext>
          </c:extLst>
        </c:ser>
        <c:dLbls>
          <c:showLegendKey val="0"/>
          <c:showVal val="0"/>
          <c:showCatName val="0"/>
          <c:showSerName val="0"/>
          <c:showPercent val="0"/>
          <c:showBubbleSize val="0"/>
        </c:dLbls>
        <c:axId val="2123489304"/>
        <c:axId val="2124145240"/>
      </c:radarChart>
      <c:catAx>
        <c:axId val="2123489304"/>
        <c:scaling>
          <c:orientation val="minMax"/>
        </c:scaling>
        <c:delete val="0"/>
        <c:axPos val="b"/>
        <c:majorGridlines/>
        <c:numFmt formatCode="General" sourceLinked="1"/>
        <c:majorTickMark val="out"/>
        <c:minorTickMark val="none"/>
        <c:tickLblPos val="nextTo"/>
        <c:txPr>
          <a:bodyPr/>
          <a:lstStyle/>
          <a:p>
            <a:pPr>
              <a:defRPr sz="700"/>
            </a:pPr>
            <a:endParaRPr lang="en-US"/>
          </a:p>
        </c:txPr>
        <c:crossAx val="2124145240"/>
        <c:crossesAt val="1"/>
        <c:auto val="1"/>
        <c:lblAlgn val="ctr"/>
        <c:lblOffset val="100"/>
        <c:noMultiLvlLbl val="0"/>
      </c:catAx>
      <c:valAx>
        <c:axId val="2124145240"/>
        <c:scaling>
          <c:orientation val="minMax"/>
          <c:max val="3"/>
          <c:min val="0"/>
        </c:scaling>
        <c:delete val="0"/>
        <c:axPos val="l"/>
        <c:majorGridlines/>
        <c:numFmt formatCode="General" sourceLinked="1"/>
        <c:majorTickMark val="cross"/>
        <c:minorTickMark val="none"/>
        <c:tickLblPos val="nextTo"/>
        <c:spPr>
          <a:solidFill>
            <a:schemeClr val="bg1"/>
          </a:solidFill>
        </c:spPr>
        <c:txPr>
          <a:bodyPr/>
          <a:lstStyle/>
          <a:p>
            <a:pPr>
              <a:defRPr sz="1200">
                <a:solidFill>
                  <a:srgbClr val="4F81BD"/>
                </a:solidFill>
              </a:defRPr>
            </a:pPr>
            <a:endParaRPr lang="en-US"/>
          </a:p>
        </c:txPr>
        <c:crossAx val="2123489304"/>
        <c:crosses val="autoZero"/>
        <c:crossBetween val="between"/>
        <c:majorUnit val="1"/>
        <c:minorUnit val="0.2"/>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radarChart>
        <c:radarStyle val="marker"/>
        <c:varyColors val="0"/>
        <c:ser>
          <c:idx val="0"/>
          <c:order val="0"/>
          <c:tx>
            <c:strRef>
              <c:f>Sheet1!$B$1</c:f>
              <c:strCache>
                <c:ptCount val="1"/>
                <c:pt idx="0">
                  <c:v>Series 1</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Sheet1!$B$2:$B$24</c:f>
              <c:numCache>
                <c:formatCode>General</c:formatCode>
                <c:ptCount val="23"/>
              </c:numCache>
            </c:numRef>
          </c:val>
          <c:extLst>
            <c:ext xmlns:c16="http://schemas.microsoft.com/office/drawing/2014/chart" uri="{C3380CC4-5D6E-409C-BE32-E72D297353CC}">
              <c16:uniqueId val="{00000000-5004-154A-A233-966F3BA44ED2}"/>
            </c:ext>
          </c:extLst>
        </c:ser>
        <c:ser>
          <c:idx val="1"/>
          <c:order val="1"/>
          <c:tx>
            <c:strRef>
              <c:f>Sheet1!$C$1</c:f>
              <c:strCache>
                <c:ptCount val="1"/>
                <c:pt idx="0">
                  <c:v>Series 2</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Sheet1!$C$2:$C$24</c:f>
              <c:numCache>
                <c:formatCode>General</c:formatCode>
                <c:ptCount val="23"/>
              </c:numCache>
            </c:numRef>
          </c:val>
          <c:extLst>
            <c:ext xmlns:c16="http://schemas.microsoft.com/office/drawing/2014/chart" uri="{C3380CC4-5D6E-409C-BE32-E72D297353CC}">
              <c16:uniqueId val="{00000001-5004-154A-A233-966F3BA44ED2}"/>
            </c:ext>
          </c:extLst>
        </c:ser>
        <c:dLbls>
          <c:showLegendKey val="0"/>
          <c:showVal val="0"/>
          <c:showCatName val="0"/>
          <c:showSerName val="0"/>
          <c:showPercent val="0"/>
          <c:showBubbleSize val="0"/>
        </c:dLbls>
        <c:axId val="2116445496"/>
        <c:axId val="2116441928"/>
      </c:radarChart>
      <c:catAx>
        <c:axId val="2116445496"/>
        <c:scaling>
          <c:orientation val="minMax"/>
        </c:scaling>
        <c:delete val="0"/>
        <c:axPos val="b"/>
        <c:majorGridlines/>
        <c:numFmt formatCode="General" sourceLinked="1"/>
        <c:majorTickMark val="out"/>
        <c:minorTickMark val="none"/>
        <c:tickLblPos val="nextTo"/>
        <c:txPr>
          <a:bodyPr/>
          <a:lstStyle/>
          <a:p>
            <a:pPr>
              <a:defRPr sz="700"/>
            </a:pPr>
            <a:endParaRPr lang="en-US"/>
          </a:p>
        </c:txPr>
        <c:crossAx val="2116441928"/>
        <c:crossesAt val="1"/>
        <c:auto val="1"/>
        <c:lblAlgn val="ctr"/>
        <c:lblOffset val="100"/>
        <c:noMultiLvlLbl val="0"/>
      </c:catAx>
      <c:valAx>
        <c:axId val="2116441928"/>
        <c:scaling>
          <c:orientation val="minMax"/>
          <c:max val="3"/>
          <c:min val="0"/>
        </c:scaling>
        <c:delete val="0"/>
        <c:axPos val="l"/>
        <c:majorGridlines/>
        <c:numFmt formatCode="General" sourceLinked="1"/>
        <c:majorTickMark val="cross"/>
        <c:minorTickMark val="none"/>
        <c:tickLblPos val="nextTo"/>
        <c:spPr>
          <a:solidFill>
            <a:schemeClr val="bg1"/>
          </a:solidFill>
        </c:spPr>
        <c:txPr>
          <a:bodyPr/>
          <a:lstStyle/>
          <a:p>
            <a:pPr>
              <a:defRPr sz="1200">
                <a:solidFill>
                  <a:schemeClr val="accent1"/>
                </a:solidFill>
              </a:defRPr>
            </a:pPr>
            <a:endParaRPr lang="en-US"/>
          </a:p>
        </c:txPr>
        <c:crossAx val="2116445496"/>
        <c:crosses val="autoZero"/>
        <c:crossBetween val="between"/>
        <c:majorUnit val="1"/>
        <c:minorUnit val="0.2"/>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radarChart>
        <c:radarStyle val="marker"/>
        <c:varyColors val="0"/>
        <c:ser>
          <c:idx val="0"/>
          <c:order val="0"/>
          <c:tx>
            <c:strRef>
              <c:f>Sheet1!$B$1</c:f>
              <c:strCache>
                <c:ptCount val="1"/>
                <c:pt idx="0">
                  <c:v>Series 1</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Sheet1!$B$2:$B$24</c:f>
              <c:numCache>
                <c:formatCode>General</c:formatCode>
                <c:ptCount val="23"/>
              </c:numCache>
            </c:numRef>
          </c:val>
          <c:extLst>
            <c:ext xmlns:c16="http://schemas.microsoft.com/office/drawing/2014/chart" uri="{C3380CC4-5D6E-409C-BE32-E72D297353CC}">
              <c16:uniqueId val="{00000000-9AE4-2C4F-8A7E-3F8F123F79B9}"/>
            </c:ext>
          </c:extLst>
        </c:ser>
        <c:ser>
          <c:idx val="1"/>
          <c:order val="1"/>
          <c:tx>
            <c:strRef>
              <c:f>Sheet1!$C$1</c:f>
              <c:strCache>
                <c:ptCount val="1"/>
                <c:pt idx="0">
                  <c:v>Series 2</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Sheet1!$C$2:$C$24</c:f>
              <c:numCache>
                <c:formatCode>General</c:formatCode>
                <c:ptCount val="23"/>
              </c:numCache>
            </c:numRef>
          </c:val>
          <c:extLst>
            <c:ext xmlns:c16="http://schemas.microsoft.com/office/drawing/2014/chart" uri="{C3380CC4-5D6E-409C-BE32-E72D297353CC}">
              <c16:uniqueId val="{00000001-9AE4-2C4F-8A7E-3F8F123F79B9}"/>
            </c:ext>
          </c:extLst>
        </c:ser>
        <c:dLbls>
          <c:showLegendKey val="0"/>
          <c:showVal val="0"/>
          <c:showCatName val="0"/>
          <c:showSerName val="0"/>
          <c:showPercent val="0"/>
          <c:showBubbleSize val="0"/>
        </c:dLbls>
        <c:axId val="2124329464"/>
        <c:axId val="2117862632"/>
      </c:radarChart>
      <c:catAx>
        <c:axId val="2124329464"/>
        <c:scaling>
          <c:orientation val="minMax"/>
        </c:scaling>
        <c:delete val="0"/>
        <c:axPos val="b"/>
        <c:majorGridlines/>
        <c:numFmt formatCode="General" sourceLinked="1"/>
        <c:majorTickMark val="out"/>
        <c:minorTickMark val="none"/>
        <c:tickLblPos val="nextTo"/>
        <c:txPr>
          <a:bodyPr/>
          <a:lstStyle/>
          <a:p>
            <a:pPr>
              <a:defRPr sz="700"/>
            </a:pPr>
            <a:endParaRPr lang="en-US"/>
          </a:p>
        </c:txPr>
        <c:crossAx val="2117862632"/>
        <c:crossesAt val="1"/>
        <c:auto val="1"/>
        <c:lblAlgn val="ctr"/>
        <c:lblOffset val="100"/>
        <c:noMultiLvlLbl val="0"/>
      </c:catAx>
      <c:valAx>
        <c:axId val="2117862632"/>
        <c:scaling>
          <c:orientation val="minMax"/>
          <c:max val="3"/>
          <c:min val="0"/>
        </c:scaling>
        <c:delete val="0"/>
        <c:axPos val="l"/>
        <c:majorGridlines/>
        <c:numFmt formatCode="General" sourceLinked="1"/>
        <c:majorTickMark val="cross"/>
        <c:minorTickMark val="none"/>
        <c:tickLblPos val="nextTo"/>
        <c:spPr>
          <a:solidFill>
            <a:schemeClr val="bg1"/>
          </a:solidFill>
        </c:spPr>
        <c:txPr>
          <a:bodyPr/>
          <a:lstStyle/>
          <a:p>
            <a:pPr>
              <a:defRPr sz="1200">
                <a:solidFill>
                  <a:srgbClr val="4F81BD"/>
                </a:solidFill>
              </a:defRPr>
            </a:pPr>
            <a:endParaRPr lang="en-US"/>
          </a:p>
        </c:txPr>
        <c:crossAx val="2124329464"/>
        <c:crosses val="autoZero"/>
        <c:crossBetween val="between"/>
        <c:majorUnit val="1"/>
        <c:minorUnit val="0.2"/>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radarChart>
        <c:radarStyle val="marker"/>
        <c:varyColors val="0"/>
        <c:ser>
          <c:idx val="0"/>
          <c:order val="0"/>
          <c:tx>
            <c:strRef>
              <c:f>Sheet1!$B$1</c:f>
              <c:strCache>
                <c:ptCount val="1"/>
                <c:pt idx="0">
                  <c:v>Series 1</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Sheet1!$B$2:$B$24</c:f>
              <c:numCache>
                <c:formatCode>General</c:formatCode>
                <c:ptCount val="23"/>
              </c:numCache>
            </c:numRef>
          </c:val>
          <c:extLst>
            <c:ext xmlns:c16="http://schemas.microsoft.com/office/drawing/2014/chart" uri="{C3380CC4-5D6E-409C-BE32-E72D297353CC}">
              <c16:uniqueId val="{00000000-0683-2A4A-B558-309988A83596}"/>
            </c:ext>
          </c:extLst>
        </c:ser>
        <c:ser>
          <c:idx val="1"/>
          <c:order val="1"/>
          <c:tx>
            <c:strRef>
              <c:f>Sheet1!$C$1</c:f>
              <c:strCache>
                <c:ptCount val="1"/>
                <c:pt idx="0">
                  <c:v>Series 2</c:v>
                </c:pt>
              </c:strCache>
            </c:strRef>
          </c:tx>
          <c:marker>
            <c:symbol val="none"/>
          </c:marker>
          <c:cat>
            <c:strRef>
              <c:f>Sheet1!$A$2:$A$24</c:f>
              <c:strCache>
                <c:ptCount val="23"/>
                <c:pt idx="0">
                  <c:v>Rapid Prototyping </c:v>
                </c:pt>
                <c:pt idx="1">
                  <c:v>Ethnographic Research</c:v>
                </c:pt>
                <c:pt idx="2">
                  <c:v>Interaction Design</c:v>
                </c:pt>
                <c:pt idx="3">
                  <c:v>Visual Design</c:v>
                </c:pt>
                <c:pt idx="4">
                  <c:v>Information Architecture</c:v>
                </c:pt>
                <c:pt idx="5">
                  <c:v>Writing</c:v>
                </c:pt>
                <c:pt idx="6">
                  <c:v>Videography</c:v>
                </c:pt>
                <c:pt idx="7">
                  <c:v>Sketching</c:v>
                </c:pt>
                <c:pt idx="8">
                  <c:v>Prototype Testing</c:v>
                </c:pt>
                <c:pt idx="9">
                  <c:v>Front End Development</c:v>
                </c:pt>
                <c:pt idx="10">
                  <c:v>Business Strategy</c:v>
                </c:pt>
                <c:pt idx="11">
                  <c:v>Market Research</c:v>
                </c:pt>
                <c:pt idx="12">
                  <c:v>Brand Strategy</c:v>
                </c:pt>
                <c:pt idx="13">
                  <c:v>Data Science</c:v>
                </c:pt>
                <c:pt idx="14">
                  <c:v>Innovation System Design </c:v>
                </c:pt>
                <c:pt idx="15">
                  <c:v>Facilitation</c:v>
                </c:pt>
                <c:pt idx="16">
                  <c:v>Diagram Creation (concept mapping)</c:v>
                </c:pt>
                <c:pt idx="17">
                  <c:v>Storytelling</c:v>
                </c:pt>
                <c:pt idx="18">
                  <c:v>Opportunity Synthesis (cvp creation)</c:v>
                </c:pt>
                <c:pt idx="19">
                  <c:v>Immersion Leadership</c:v>
                </c:pt>
                <c:pt idx="20">
                  <c:v>Trend Observation</c:v>
                </c:pt>
                <c:pt idx="21">
                  <c:v>Lean Startup Methods</c:v>
                </c:pt>
                <c:pt idx="22">
                  <c:v>Use model creation</c:v>
                </c:pt>
              </c:strCache>
            </c:strRef>
          </c:cat>
          <c:val>
            <c:numRef>
              <c:f>Sheet1!$C$2:$C$24</c:f>
              <c:numCache>
                <c:formatCode>General</c:formatCode>
                <c:ptCount val="23"/>
              </c:numCache>
            </c:numRef>
          </c:val>
          <c:extLst>
            <c:ext xmlns:c16="http://schemas.microsoft.com/office/drawing/2014/chart" uri="{C3380CC4-5D6E-409C-BE32-E72D297353CC}">
              <c16:uniqueId val="{00000001-0683-2A4A-B558-309988A83596}"/>
            </c:ext>
          </c:extLst>
        </c:ser>
        <c:dLbls>
          <c:showLegendKey val="0"/>
          <c:showVal val="0"/>
          <c:showCatName val="0"/>
          <c:showSerName val="0"/>
          <c:showPercent val="0"/>
          <c:showBubbleSize val="0"/>
        </c:dLbls>
        <c:axId val="2030621160"/>
        <c:axId val="2124610008"/>
      </c:radarChart>
      <c:catAx>
        <c:axId val="2030621160"/>
        <c:scaling>
          <c:orientation val="minMax"/>
        </c:scaling>
        <c:delete val="0"/>
        <c:axPos val="b"/>
        <c:majorGridlines/>
        <c:numFmt formatCode="General" sourceLinked="1"/>
        <c:majorTickMark val="out"/>
        <c:minorTickMark val="none"/>
        <c:tickLblPos val="nextTo"/>
        <c:txPr>
          <a:bodyPr/>
          <a:lstStyle/>
          <a:p>
            <a:pPr>
              <a:defRPr sz="700"/>
            </a:pPr>
            <a:endParaRPr lang="en-US"/>
          </a:p>
        </c:txPr>
        <c:crossAx val="2124610008"/>
        <c:crossesAt val="1"/>
        <c:auto val="1"/>
        <c:lblAlgn val="ctr"/>
        <c:lblOffset val="100"/>
        <c:noMultiLvlLbl val="0"/>
      </c:catAx>
      <c:valAx>
        <c:axId val="2124610008"/>
        <c:scaling>
          <c:orientation val="minMax"/>
          <c:max val="3"/>
          <c:min val="0"/>
        </c:scaling>
        <c:delete val="0"/>
        <c:axPos val="l"/>
        <c:majorGridlines/>
        <c:numFmt formatCode="General" sourceLinked="1"/>
        <c:majorTickMark val="cross"/>
        <c:minorTickMark val="none"/>
        <c:tickLblPos val="nextTo"/>
        <c:spPr>
          <a:solidFill>
            <a:schemeClr val="bg1"/>
          </a:solidFill>
        </c:spPr>
        <c:txPr>
          <a:bodyPr/>
          <a:lstStyle/>
          <a:p>
            <a:pPr>
              <a:defRPr sz="1200">
                <a:solidFill>
                  <a:srgbClr val="4F81BD"/>
                </a:solidFill>
              </a:defRPr>
            </a:pPr>
            <a:endParaRPr lang="en-US"/>
          </a:p>
        </c:txPr>
        <c:crossAx val="2030621160"/>
        <c:crosses val="autoZero"/>
        <c:crossBetween val="between"/>
        <c:majorUnit val="1"/>
        <c:minorUnit val="0.2"/>
      </c:valAx>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0F5A0-5954-284C-80B1-5E7250B10165}" type="datetimeFigureOut">
              <a:rPr lang="en-US" smtClean="0"/>
              <a:t>1/1/22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6B43D-61B6-4341-AC23-CC7AC0E0DD7D}" type="slidenum">
              <a:rPr lang="en-US" smtClean="0"/>
              <a:t>‹#›</a:t>
            </a:fld>
            <a:endParaRPr lang="en-US"/>
          </a:p>
        </p:txBody>
      </p:sp>
    </p:spTree>
    <p:extLst>
      <p:ext uri="{BB962C8B-B14F-4D97-AF65-F5344CB8AC3E}">
        <p14:creationId xmlns:p14="http://schemas.microsoft.com/office/powerpoint/2010/main" val="660319475"/>
      </p:ext>
    </p:extLst>
  </p:cSld>
  <p:clrMap bg1="lt1" tx1="dk1" bg2="lt2" tx2="dk2" accent1="accent1" accent2="accent2" accent3="accent3" accent4="accent4" accent5="accent5" accent6="accent6" hlink="hlink" folHlink="folHlink"/>
  <p:notesStyle>
    <a:lvl1pPr marL="0" algn="l" defTabSz="457135" rtl="0" eaLnBrk="1" latinLnBrk="0" hangingPunct="1">
      <a:defRPr sz="1200" kern="1200">
        <a:solidFill>
          <a:schemeClr val="tx1"/>
        </a:solidFill>
        <a:latin typeface="+mn-lt"/>
        <a:ea typeface="+mn-ea"/>
        <a:cs typeface="+mn-cs"/>
      </a:defRPr>
    </a:lvl1pPr>
    <a:lvl2pPr marL="457135" algn="l" defTabSz="457135" rtl="0" eaLnBrk="1" latinLnBrk="0" hangingPunct="1">
      <a:defRPr sz="1200" kern="1200">
        <a:solidFill>
          <a:schemeClr val="tx1"/>
        </a:solidFill>
        <a:latin typeface="+mn-lt"/>
        <a:ea typeface="+mn-ea"/>
        <a:cs typeface="+mn-cs"/>
      </a:defRPr>
    </a:lvl2pPr>
    <a:lvl3pPr marL="914269" algn="l" defTabSz="457135" rtl="0" eaLnBrk="1" latinLnBrk="0" hangingPunct="1">
      <a:defRPr sz="1200" kern="1200">
        <a:solidFill>
          <a:schemeClr val="tx1"/>
        </a:solidFill>
        <a:latin typeface="+mn-lt"/>
        <a:ea typeface="+mn-ea"/>
        <a:cs typeface="+mn-cs"/>
      </a:defRPr>
    </a:lvl3pPr>
    <a:lvl4pPr marL="1371404" algn="l" defTabSz="457135" rtl="0" eaLnBrk="1" latinLnBrk="0" hangingPunct="1">
      <a:defRPr sz="1200" kern="1200">
        <a:solidFill>
          <a:schemeClr val="tx1"/>
        </a:solidFill>
        <a:latin typeface="+mn-lt"/>
        <a:ea typeface="+mn-ea"/>
        <a:cs typeface="+mn-cs"/>
      </a:defRPr>
    </a:lvl4pPr>
    <a:lvl5pPr marL="1828539" algn="l" defTabSz="457135" rtl="0" eaLnBrk="1" latinLnBrk="0" hangingPunct="1">
      <a:defRPr sz="1200" kern="1200">
        <a:solidFill>
          <a:schemeClr val="tx1"/>
        </a:solidFill>
        <a:latin typeface="+mn-lt"/>
        <a:ea typeface="+mn-ea"/>
        <a:cs typeface="+mn-cs"/>
      </a:defRPr>
    </a:lvl5pPr>
    <a:lvl6pPr marL="2285674" algn="l" defTabSz="457135" rtl="0" eaLnBrk="1" latinLnBrk="0" hangingPunct="1">
      <a:defRPr sz="1200" kern="1200">
        <a:solidFill>
          <a:schemeClr val="tx1"/>
        </a:solidFill>
        <a:latin typeface="+mn-lt"/>
        <a:ea typeface="+mn-ea"/>
        <a:cs typeface="+mn-cs"/>
      </a:defRPr>
    </a:lvl6pPr>
    <a:lvl7pPr marL="2742809" algn="l" defTabSz="457135" rtl="0" eaLnBrk="1" latinLnBrk="0" hangingPunct="1">
      <a:defRPr sz="1200" kern="1200">
        <a:solidFill>
          <a:schemeClr val="tx1"/>
        </a:solidFill>
        <a:latin typeface="+mn-lt"/>
        <a:ea typeface="+mn-ea"/>
        <a:cs typeface="+mn-cs"/>
      </a:defRPr>
    </a:lvl7pPr>
    <a:lvl8pPr marL="3199944" algn="l" defTabSz="457135" rtl="0" eaLnBrk="1" latinLnBrk="0" hangingPunct="1">
      <a:defRPr sz="1200" kern="1200">
        <a:solidFill>
          <a:schemeClr val="tx1"/>
        </a:solidFill>
        <a:latin typeface="+mn-lt"/>
        <a:ea typeface="+mn-ea"/>
        <a:cs typeface="+mn-cs"/>
      </a:defRPr>
    </a:lvl8pPr>
    <a:lvl9pPr marL="3657078" algn="l" defTabSz="45713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2840568"/>
            <a:ext cx="5829300" cy="1960034"/>
          </a:xfrm>
        </p:spPr>
        <p:txBody>
          <a:bodyPr/>
          <a:lstStyle/>
          <a:p>
            <a:r>
              <a:rPr lang="en-US"/>
              <a:t>Click to edit Master title style</a:t>
            </a:r>
          </a:p>
        </p:txBody>
      </p:sp>
      <p:sp>
        <p:nvSpPr>
          <p:cNvPr id="3" name="Subtitle 2"/>
          <p:cNvSpPr>
            <a:spLocks noGrp="1"/>
          </p:cNvSpPr>
          <p:nvPr>
            <p:ph type="subTitle" idx="1"/>
          </p:nvPr>
        </p:nvSpPr>
        <p:spPr>
          <a:xfrm>
            <a:off x="1028701" y="5181600"/>
            <a:ext cx="4800601" cy="2336800"/>
          </a:xfrm>
        </p:spPr>
        <p:txBody>
          <a:bodyPr/>
          <a:lstStyle>
            <a:lvl1pPr marL="0" indent="0" algn="ctr">
              <a:buNone/>
              <a:defRPr>
                <a:solidFill>
                  <a:schemeClr val="tx1">
                    <a:tint val="75000"/>
                  </a:schemeClr>
                </a:solidFill>
              </a:defRPr>
            </a:lvl1pPr>
            <a:lvl2pPr marL="343194" indent="0" algn="ctr">
              <a:buNone/>
              <a:defRPr>
                <a:solidFill>
                  <a:schemeClr val="tx1">
                    <a:tint val="75000"/>
                  </a:schemeClr>
                </a:solidFill>
              </a:defRPr>
            </a:lvl2pPr>
            <a:lvl3pPr marL="686388" indent="0" algn="ctr">
              <a:buNone/>
              <a:defRPr>
                <a:solidFill>
                  <a:schemeClr val="tx1">
                    <a:tint val="75000"/>
                  </a:schemeClr>
                </a:solidFill>
              </a:defRPr>
            </a:lvl3pPr>
            <a:lvl4pPr marL="1029582" indent="0" algn="ctr">
              <a:buNone/>
              <a:defRPr>
                <a:solidFill>
                  <a:schemeClr val="tx1">
                    <a:tint val="75000"/>
                  </a:schemeClr>
                </a:solidFill>
              </a:defRPr>
            </a:lvl4pPr>
            <a:lvl5pPr marL="1372776" indent="0" algn="ctr">
              <a:buNone/>
              <a:defRPr>
                <a:solidFill>
                  <a:schemeClr val="tx1">
                    <a:tint val="75000"/>
                  </a:schemeClr>
                </a:solidFill>
              </a:defRPr>
            </a:lvl5pPr>
            <a:lvl6pPr marL="1715969" indent="0" algn="ctr">
              <a:buNone/>
              <a:defRPr>
                <a:solidFill>
                  <a:schemeClr val="tx1">
                    <a:tint val="75000"/>
                  </a:schemeClr>
                </a:solidFill>
              </a:defRPr>
            </a:lvl6pPr>
            <a:lvl7pPr marL="2059164" indent="0" algn="ctr">
              <a:buNone/>
              <a:defRPr>
                <a:solidFill>
                  <a:schemeClr val="tx1">
                    <a:tint val="75000"/>
                  </a:schemeClr>
                </a:solidFill>
              </a:defRPr>
            </a:lvl7pPr>
            <a:lvl8pPr marL="2402357" indent="0" algn="ctr">
              <a:buNone/>
              <a:defRPr>
                <a:solidFill>
                  <a:schemeClr val="tx1">
                    <a:tint val="75000"/>
                  </a:schemeClr>
                </a:solidFill>
              </a:defRPr>
            </a:lvl8pPr>
            <a:lvl9pPr marL="274555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9C22AC-9478-FD43-9A21-BD23A5F2E87B}"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1408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9C22AC-9478-FD43-9A21-BD23A5F2E87B}"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107949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67289" y="649818"/>
            <a:ext cx="1540668" cy="13855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1" y="649818"/>
            <a:ext cx="4510088" cy="13855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9C22AC-9478-FD43-9A21-BD23A5F2E87B}"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367197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9C22AC-9478-FD43-9A21-BD23A5F2E87B}"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92502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1500">
                <a:solidFill>
                  <a:schemeClr val="tx1">
                    <a:tint val="75000"/>
                  </a:schemeClr>
                </a:solidFill>
              </a:defRPr>
            </a:lvl1pPr>
            <a:lvl2pPr marL="343194" indent="0">
              <a:buNone/>
              <a:defRPr sz="1400">
                <a:solidFill>
                  <a:schemeClr val="tx1">
                    <a:tint val="75000"/>
                  </a:schemeClr>
                </a:solidFill>
              </a:defRPr>
            </a:lvl2pPr>
            <a:lvl3pPr marL="686388" indent="0">
              <a:buNone/>
              <a:defRPr sz="1200">
                <a:solidFill>
                  <a:schemeClr val="tx1">
                    <a:tint val="75000"/>
                  </a:schemeClr>
                </a:solidFill>
              </a:defRPr>
            </a:lvl3pPr>
            <a:lvl4pPr marL="1029582" indent="0">
              <a:buNone/>
              <a:defRPr sz="1100">
                <a:solidFill>
                  <a:schemeClr val="tx1">
                    <a:tint val="75000"/>
                  </a:schemeClr>
                </a:solidFill>
              </a:defRPr>
            </a:lvl4pPr>
            <a:lvl5pPr marL="1372776" indent="0">
              <a:buNone/>
              <a:defRPr sz="1100">
                <a:solidFill>
                  <a:schemeClr val="tx1">
                    <a:tint val="75000"/>
                  </a:schemeClr>
                </a:solidFill>
              </a:defRPr>
            </a:lvl5pPr>
            <a:lvl6pPr marL="1715969" indent="0">
              <a:buNone/>
              <a:defRPr sz="1100">
                <a:solidFill>
                  <a:schemeClr val="tx1">
                    <a:tint val="75000"/>
                  </a:schemeClr>
                </a:solidFill>
              </a:defRPr>
            </a:lvl6pPr>
            <a:lvl7pPr marL="2059164" indent="0">
              <a:buNone/>
              <a:defRPr sz="1100">
                <a:solidFill>
                  <a:schemeClr val="tx1">
                    <a:tint val="75000"/>
                  </a:schemeClr>
                </a:solidFill>
              </a:defRPr>
            </a:lvl7pPr>
            <a:lvl8pPr marL="2402357" indent="0">
              <a:buNone/>
              <a:defRPr sz="1100">
                <a:solidFill>
                  <a:schemeClr val="tx1">
                    <a:tint val="75000"/>
                  </a:schemeClr>
                </a:solidFill>
              </a:defRPr>
            </a:lvl8pPr>
            <a:lvl9pPr marL="2745551"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9C22AC-9478-FD43-9A21-BD23A5F2E87B}"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12168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3788834"/>
            <a:ext cx="3025379" cy="10716684"/>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2580" y="3788834"/>
            <a:ext cx="3025378" cy="10716684"/>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9C22AC-9478-FD43-9A21-BD23A5F2E87B}"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8303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6185"/>
            <a:ext cx="6172201"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8"/>
            <a:ext cx="3030140" cy="853016"/>
          </a:xfrm>
        </p:spPr>
        <p:txBody>
          <a:bodyPr anchor="b"/>
          <a:lstStyle>
            <a:lvl1pPr marL="0" indent="0">
              <a:buNone/>
              <a:defRPr sz="1800" b="1"/>
            </a:lvl1pPr>
            <a:lvl2pPr marL="343194" indent="0">
              <a:buNone/>
              <a:defRPr sz="1500" b="1"/>
            </a:lvl2pPr>
            <a:lvl3pPr marL="686388" indent="0">
              <a:buNone/>
              <a:defRPr sz="1400" b="1"/>
            </a:lvl3pPr>
            <a:lvl4pPr marL="1029582" indent="0">
              <a:buNone/>
              <a:defRPr sz="1200" b="1"/>
            </a:lvl4pPr>
            <a:lvl5pPr marL="1372776" indent="0">
              <a:buNone/>
              <a:defRPr sz="1200" b="1"/>
            </a:lvl5pPr>
            <a:lvl6pPr marL="1715969" indent="0">
              <a:buNone/>
              <a:defRPr sz="1200" b="1"/>
            </a:lvl6pPr>
            <a:lvl7pPr marL="2059164" indent="0">
              <a:buNone/>
              <a:defRPr sz="1200" b="1"/>
            </a:lvl7pPr>
            <a:lvl8pPr marL="2402357" indent="0">
              <a:buNone/>
              <a:defRPr sz="1200" b="1"/>
            </a:lvl8pPr>
            <a:lvl9pPr marL="2745551"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1" y="2899835"/>
            <a:ext cx="3030140" cy="5268384"/>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8"/>
            <a:ext cx="3031332" cy="853016"/>
          </a:xfrm>
        </p:spPr>
        <p:txBody>
          <a:bodyPr anchor="b"/>
          <a:lstStyle>
            <a:lvl1pPr marL="0" indent="0">
              <a:buNone/>
              <a:defRPr sz="1800" b="1"/>
            </a:lvl1pPr>
            <a:lvl2pPr marL="343194" indent="0">
              <a:buNone/>
              <a:defRPr sz="1500" b="1"/>
            </a:lvl2pPr>
            <a:lvl3pPr marL="686388" indent="0">
              <a:buNone/>
              <a:defRPr sz="1400" b="1"/>
            </a:lvl3pPr>
            <a:lvl4pPr marL="1029582" indent="0">
              <a:buNone/>
              <a:defRPr sz="1200" b="1"/>
            </a:lvl4pPr>
            <a:lvl5pPr marL="1372776" indent="0">
              <a:buNone/>
              <a:defRPr sz="1200" b="1"/>
            </a:lvl5pPr>
            <a:lvl6pPr marL="1715969" indent="0">
              <a:buNone/>
              <a:defRPr sz="1200" b="1"/>
            </a:lvl6pPr>
            <a:lvl7pPr marL="2059164" indent="0">
              <a:buNone/>
              <a:defRPr sz="1200" b="1"/>
            </a:lvl7pPr>
            <a:lvl8pPr marL="2402357" indent="0">
              <a:buNone/>
              <a:defRPr sz="1200" b="1"/>
            </a:lvl8pPr>
            <a:lvl9pPr marL="274555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0" y="2899835"/>
            <a:ext cx="3031332" cy="5268384"/>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9C22AC-9478-FD43-9A21-BD23A5F2E87B}" type="datetimeFigureOut">
              <a:rPr lang="en-US" smtClean="0"/>
              <a:t>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8614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9C22AC-9478-FD43-9A21-BD23A5F2E87B}" type="datetimeFigureOut">
              <a:rPr lang="en-US" smtClean="0"/>
              <a:t>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52615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C22AC-9478-FD43-9A21-BD23A5F2E87B}" type="datetimeFigureOut">
              <a:rPr lang="en-US" smtClean="0"/>
              <a:t>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57846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8" y="364069"/>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8"/>
            <a:ext cx="2256235" cy="6254751"/>
          </a:xfrm>
        </p:spPr>
        <p:txBody>
          <a:bodyPr/>
          <a:lstStyle>
            <a:lvl1pPr marL="0" indent="0">
              <a:buNone/>
              <a:defRPr sz="1100"/>
            </a:lvl1pPr>
            <a:lvl2pPr marL="343194" indent="0">
              <a:buNone/>
              <a:defRPr sz="900"/>
            </a:lvl2pPr>
            <a:lvl3pPr marL="686388" indent="0">
              <a:buNone/>
              <a:defRPr sz="800"/>
            </a:lvl3pPr>
            <a:lvl4pPr marL="1029582" indent="0">
              <a:buNone/>
              <a:defRPr sz="700"/>
            </a:lvl4pPr>
            <a:lvl5pPr marL="1372776" indent="0">
              <a:buNone/>
              <a:defRPr sz="700"/>
            </a:lvl5pPr>
            <a:lvl6pPr marL="1715969" indent="0">
              <a:buNone/>
              <a:defRPr sz="700"/>
            </a:lvl6pPr>
            <a:lvl7pPr marL="2059164" indent="0">
              <a:buNone/>
              <a:defRPr sz="700"/>
            </a:lvl7pPr>
            <a:lvl8pPr marL="2402357" indent="0">
              <a:buNone/>
              <a:defRPr sz="700"/>
            </a:lvl8pPr>
            <a:lvl9pPr marL="2745551"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C29C22AC-9478-FD43-9A21-BD23A5F2E87B}"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269277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817034"/>
            <a:ext cx="4114800" cy="5486400"/>
          </a:xfrm>
        </p:spPr>
        <p:txBody>
          <a:bodyPr/>
          <a:lstStyle>
            <a:lvl1pPr marL="0" indent="0">
              <a:buNone/>
              <a:defRPr sz="2400"/>
            </a:lvl1pPr>
            <a:lvl2pPr marL="343194" indent="0">
              <a:buNone/>
              <a:defRPr sz="2100"/>
            </a:lvl2pPr>
            <a:lvl3pPr marL="686388" indent="0">
              <a:buNone/>
              <a:defRPr sz="1800"/>
            </a:lvl3pPr>
            <a:lvl4pPr marL="1029582" indent="0">
              <a:buNone/>
              <a:defRPr sz="1500"/>
            </a:lvl4pPr>
            <a:lvl5pPr marL="1372776" indent="0">
              <a:buNone/>
              <a:defRPr sz="1500"/>
            </a:lvl5pPr>
            <a:lvl6pPr marL="1715969" indent="0">
              <a:buNone/>
              <a:defRPr sz="1500"/>
            </a:lvl6pPr>
            <a:lvl7pPr marL="2059164" indent="0">
              <a:buNone/>
              <a:defRPr sz="1500"/>
            </a:lvl7pPr>
            <a:lvl8pPr marL="2402357" indent="0">
              <a:buNone/>
              <a:defRPr sz="1500"/>
            </a:lvl8pPr>
            <a:lvl9pPr marL="2745551" indent="0">
              <a:buNone/>
              <a:defRPr sz="15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100"/>
            </a:lvl1pPr>
            <a:lvl2pPr marL="343194" indent="0">
              <a:buNone/>
              <a:defRPr sz="900"/>
            </a:lvl2pPr>
            <a:lvl3pPr marL="686388" indent="0">
              <a:buNone/>
              <a:defRPr sz="800"/>
            </a:lvl3pPr>
            <a:lvl4pPr marL="1029582" indent="0">
              <a:buNone/>
              <a:defRPr sz="700"/>
            </a:lvl4pPr>
            <a:lvl5pPr marL="1372776" indent="0">
              <a:buNone/>
              <a:defRPr sz="700"/>
            </a:lvl5pPr>
            <a:lvl6pPr marL="1715969" indent="0">
              <a:buNone/>
              <a:defRPr sz="700"/>
            </a:lvl6pPr>
            <a:lvl7pPr marL="2059164" indent="0">
              <a:buNone/>
              <a:defRPr sz="700"/>
            </a:lvl7pPr>
            <a:lvl8pPr marL="2402357" indent="0">
              <a:buNone/>
              <a:defRPr sz="700"/>
            </a:lvl8pPr>
            <a:lvl9pPr marL="2745551"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C29C22AC-9478-FD43-9A21-BD23A5F2E87B}"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48AE5-57C6-BE40-AC41-BC07C91A8C0C}" type="slidenum">
              <a:rPr lang="en-US" smtClean="0"/>
              <a:t>‹#›</a:t>
            </a:fld>
            <a:endParaRPr lang="en-US"/>
          </a:p>
        </p:txBody>
      </p:sp>
    </p:spTree>
    <p:extLst>
      <p:ext uri="{BB962C8B-B14F-4D97-AF65-F5344CB8AC3E}">
        <p14:creationId xmlns:p14="http://schemas.microsoft.com/office/powerpoint/2010/main" val="125032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1" y="366185"/>
            <a:ext cx="6172201" cy="1524000"/>
          </a:xfrm>
          <a:prstGeom prst="rect">
            <a:avLst/>
          </a:prstGeom>
        </p:spPr>
        <p:txBody>
          <a:bodyPr vert="horz" lIns="68640" tIns="34319" rIns="68640" bIns="34319" rtlCol="0" anchor="ctr">
            <a:normAutofit/>
          </a:bodyPr>
          <a:lstStyle/>
          <a:p>
            <a:r>
              <a:rPr lang="en-US"/>
              <a:t>Click to edit Master title style</a:t>
            </a:r>
          </a:p>
        </p:txBody>
      </p:sp>
      <p:sp>
        <p:nvSpPr>
          <p:cNvPr id="3" name="Text Placeholder 2"/>
          <p:cNvSpPr>
            <a:spLocks noGrp="1"/>
          </p:cNvSpPr>
          <p:nvPr>
            <p:ph type="body" idx="1"/>
          </p:nvPr>
        </p:nvSpPr>
        <p:spPr>
          <a:xfrm>
            <a:off x="342901" y="2133603"/>
            <a:ext cx="6172201" cy="6034617"/>
          </a:xfrm>
          <a:prstGeom prst="rect">
            <a:avLst/>
          </a:prstGeom>
        </p:spPr>
        <p:txBody>
          <a:bodyPr vert="horz" lIns="68640" tIns="34319" rIns="68640" bIns="343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1" y="8475135"/>
            <a:ext cx="1600201" cy="486834"/>
          </a:xfrm>
          <a:prstGeom prst="rect">
            <a:avLst/>
          </a:prstGeom>
        </p:spPr>
        <p:txBody>
          <a:bodyPr vert="horz" lIns="68640" tIns="34319" rIns="68640" bIns="34319" rtlCol="0" anchor="ctr"/>
          <a:lstStyle>
            <a:lvl1pPr algn="l">
              <a:defRPr sz="900">
                <a:solidFill>
                  <a:schemeClr val="tx1">
                    <a:tint val="75000"/>
                  </a:schemeClr>
                </a:solidFill>
              </a:defRPr>
            </a:lvl1pPr>
          </a:lstStyle>
          <a:p>
            <a:fld id="{C29C22AC-9478-FD43-9A21-BD23A5F2E87B}" type="datetimeFigureOut">
              <a:rPr lang="en-US" smtClean="0"/>
              <a:t>1/1/22</a:t>
            </a:fld>
            <a:endParaRPr lang="en-US"/>
          </a:p>
        </p:txBody>
      </p:sp>
      <p:sp>
        <p:nvSpPr>
          <p:cNvPr id="5" name="Footer Placeholder 4"/>
          <p:cNvSpPr>
            <a:spLocks noGrp="1"/>
          </p:cNvSpPr>
          <p:nvPr>
            <p:ph type="ftr" sz="quarter" idx="3"/>
          </p:nvPr>
        </p:nvSpPr>
        <p:spPr>
          <a:xfrm>
            <a:off x="2343151" y="8475135"/>
            <a:ext cx="2171700" cy="486834"/>
          </a:xfrm>
          <a:prstGeom prst="rect">
            <a:avLst/>
          </a:prstGeom>
        </p:spPr>
        <p:txBody>
          <a:bodyPr vert="horz" lIns="68640" tIns="34319" rIns="68640" bIns="34319"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8475135"/>
            <a:ext cx="1600201" cy="486834"/>
          </a:xfrm>
          <a:prstGeom prst="rect">
            <a:avLst/>
          </a:prstGeom>
        </p:spPr>
        <p:txBody>
          <a:bodyPr vert="horz" lIns="68640" tIns="34319" rIns="68640" bIns="34319" rtlCol="0" anchor="ctr"/>
          <a:lstStyle>
            <a:lvl1pPr algn="r">
              <a:defRPr sz="900">
                <a:solidFill>
                  <a:schemeClr val="tx1">
                    <a:tint val="75000"/>
                  </a:schemeClr>
                </a:solidFill>
              </a:defRPr>
            </a:lvl1pPr>
          </a:lstStyle>
          <a:p>
            <a:fld id="{F0E48AE5-57C6-BE40-AC41-BC07C91A8C0C}" type="slidenum">
              <a:rPr lang="en-US" smtClean="0"/>
              <a:t>‹#›</a:t>
            </a:fld>
            <a:endParaRPr lang="en-US"/>
          </a:p>
        </p:txBody>
      </p:sp>
    </p:spTree>
    <p:extLst>
      <p:ext uri="{BB962C8B-B14F-4D97-AF65-F5344CB8AC3E}">
        <p14:creationId xmlns:p14="http://schemas.microsoft.com/office/powerpoint/2010/main" val="321430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3194" rtl="0" eaLnBrk="1" latinLnBrk="0" hangingPunct="1">
        <a:spcBef>
          <a:spcPct val="0"/>
        </a:spcBef>
        <a:buNone/>
        <a:defRPr sz="3300" kern="1200">
          <a:solidFill>
            <a:schemeClr val="tx1"/>
          </a:solidFill>
          <a:latin typeface="+mj-lt"/>
          <a:ea typeface="+mj-ea"/>
          <a:cs typeface="+mj-cs"/>
        </a:defRPr>
      </a:lvl1pPr>
    </p:titleStyle>
    <p:bodyStyle>
      <a:lvl1pPr marL="257396" indent="-257396" algn="l" defTabSz="343194" rtl="0" eaLnBrk="1" latinLnBrk="0" hangingPunct="1">
        <a:spcBef>
          <a:spcPct val="20000"/>
        </a:spcBef>
        <a:buFont typeface="Arial"/>
        <a:buChar char="•"/>
        <a:defRPr sz="2400" kern="1200">
          <a:solidFill>
            <a:schemeClr val="tx1"/>
          </a:solidFill>
          <a:latin typeface="+mn-lt"/>
          <a:ea typeface="+mn-ea"/>
          <a:cs typeface="+mn-cs"/>
        </a:defRPr>
      </a:lvl1pPr>
      <a:lvl2pPr marL="557691" indent="-214497" algn="l" defTabSz="343194" rtl="0" eaLnBrk="1" latinLnBrk="0" hangingPunct="1">
        <a:spcBef>
          <a:spcPct val="20000"/>
        </a:spcBef>
        <a:buFont typeface="Arial"/>
        <a:buChar char="–"/>
        <a:defRPr sz="2100" kern="1200">
          <a:solidFill>
            <a:schemeClr val="tx1"/>
          </a:solidFill>
          <a:latin typeface="+mn-lt"/>
          <a:ea typeface="+mn-ea"/>
          <a:cs typeface="+mn-cs"/>
        </a:defRPr>
      </a:lvl2pPr>
      <a:lvl3pPr marL="857986" indent="-171597" algn="l" defTabSz="343194" rtl="0" eaLnBrk="1" latinLnBrk="0" hangingPunct="1">
        <a:spcBef>
          <a:spcPct val="20000"/>
        </a:spcBef>
        <a:buFont typeface="Arial"/>
        <a:buChar char="•"/>
        <a:defRPr sz="1800" kern="1200">
          <a:solidFill>
            <a:schemeClr val="tx1"/>
          </a:solidFill>
          <a:latin typeface="+mn-lt"/>
          <a:ea typeface="+mn-ea"/>
          <a:cs typeface="+mn-cs"/>
        </a:defRPr>
      </a:lvl3pPr>
      <a:lvl4pPr marL="1201179" indent="-171597" algn="l" defTabSz="343194" rtl="0" eaLnBrk="1" latinLnBrk="0" hangingPunct="1">
        <a:spcBef>
          <a:spcPct val="20000"/>
        </a:spcBef>
        <a:buFont typeface="Arial"/>
        <a:buChar char="–"/>
        <a:defRPr sz="1500" kern="1200">
          <a:solidFill>
            <a:schemeClr val="tx1"/>
          </a:solidFill>
          <a:latin typeface="+mn-lt"/>
          <a:ea typeface="+mn-ea"/>
          <a:cs typeface="+mn-cs"/>
        </a:defRPr>
      </a:lvl4pPr>
      <a:lvl5pPr marL="1544372" indent="-171597" algn="l" defTabSz="343194" rtl="0" eaLnBrk="1" latinLnBrk="0" hangingPunct="1">
        <a:spcBef>
          <a:spcPct val="20000"/>
        </a:spcBef>
        <a:buFont typeface="Arial"/>
        <a:buChar char="»"/>
        <a:defRPr sz="1500" kern="1200">
          <a:solidFill>
            <a:schemeClr val="tx1"/>
          </a:solidFill>
          <a:latin typeface="+mn-lt"/>
          <a:ea typeface="+mn-ea"/>
          <a:cs typeface="+mn-cs"/>
        </a:defRPr>
      </a:lvl5pPr>
      <a:lvl6pPr marL="1887567" indent="-171597" algn="l" defTabSz="343194" rtl="0" eaLnBrk="1" latinLnBrk="0" hangingPunct="1">
        <a:spcBef>
          <a:spcPct val="20000"/>
        </a:spcBef>
        <a:buFont typeface="Arial"/>
        <a:buChar char="•"/>
        <a:defRPr sz="1500" kern="1200">
          <a:solidFill>
            <a:schemeClr val="tx1"/>
          </a:solidFill>
          <a:latin typeface="+mn-lt"/>
          <a:ea typeface="+mn-ea"/>
          <a:cs typeface="+mn-cs"/>
        </a:defRPr>
      </a:lvl6pPr>
      <a:lvl7pPr marL="2230761" indent="-171597" algn="l" defTabSz="343194" rtl="0" eaLnBrk="1" latinLnBrk="0" hangingPunct="1">
        <a:spcBef>
          <a:spcPct val="20000"/>
        </a:spcBef>
        <a:buFont typeface="Arial"/>
        <a:buChar char="•"/>
        <a:defRPr sz="1500" kern="1200">
          <a:solidFill>
            <a:schemeClr val="tx1"/>
          </a:solidFill>
          <a:latin typeface="+mn-lt"/>
          <a:ea typeface="+mn-ea"/>
          <a:cs typeface="+mn-cs"/>
        </a:defRPr>
      </a:lvl7pPr>
      <a:lvl8pPr marL="2573954" indent="-171597" algn="l" defTabSz="343194" rtl="0" eaLnBrk="1" latinLnBrk="0" hangingPunct="1">
        <a:spcBef>
          <a:spcPct val="20000"/>
        </a:spcBef>
        <a:buFont typeface="Arial"/>
        <a:buChar char="•"/>
        <a:defRPr sz="1500" kern="1200">
          <a:solidFill>
            <a:schemeClr val="tx1"/>
          </a:solidFill>
          <a:latin typeface="+mn-lt"/>
          <a:ea typeface="+mn-ea"/>
          <a:cs typeface="+mn-cs"/>
        </a:defRPr>
      </a:lvl8pPr>
      <a:lvl9pPr marL="2917147" indent="-171597" algn="l" defTabSz="34319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3194" rtl="0" eaLnBrk="1" latinLnBrk="0" hangingPunct="1">
        <a:defRPr sz="1400" kern="1200">
          <a:solidFill>
            <a:schemeClr val="tx1"/>
          </a:solidFill>
          <a:latin typeface="+mn-lt"/>
          <a:ea typeface="+mn-ea"/>
          <a:cs typeface="+mn-cs"/>
        </a:defRPr>
      </a:lvl1pPr>
      <a:lvl2pPr marL="343194" algn="l" defTabSz="343194" rtl="0" eaLnBrk="1" latinLnBrk="0" hangingPunct="1">
        <a:defRPr sz="1400" kern="1200">
          <a:solidFill>
            <a:schemeClr val="tx1"/>
          </a:solidFill>
          <a:latin typeface="+mn-lt"/>
          <a:ea typeface="+mn-ea"/>
          <a:cs typeface="+mn-cs"/>
        </a:defRPr>
      </a:lvl2pPr>
      <a:lvl3pPr marL="686388" algn="l" defTabSz="343194" rtl="0" eaLnBrk="1" latinLnBrk="0" hangingPunct="1">
        <a:defRPr sz="1400" kern="1200">
          <a:solidFill>
            <a:schemeClr val="tx1"/>
          </a:solidFill>
          <a:latin typeface="+mn-lt"/>
          <a:ea typeface="+mn-ea"/>
          <a:cs typeface="+mn-cs"/>
        </a:defRPr>
      </a:lvl3pPr>
      <a:lvl4pPr marL="1029582" algn="l" defTabSz="343194" rtl="0" eaLnBrk="1" latinLnBrk="0" hangingPunct="1">
        <a:defRPr sz="1400" kern="1200">
          <a:solidFill>
            <a:schemeClr val="tx1"/>
          </a:solidFill>
          <a:latin typeface="+mn-lt"/>
          <a:ea typeface="+mn-ea"/>
          <a:cs typeface="+mn-cs"/>
        </a:defRPr>
      </a:lvl4pPr>
      <a:lvl5pPr marL="1372776" algn="l" defTabSz="343194" rtl="0" eaLnBrk="1" latinLnBrk="0" hangingPunct="1">
        <a:defRPr sz="1400" kern="1200">
          <a:solidFill>
            <a:schemeClr val="tx1"/>
          </a:solidFill>
          <a:latin typeface="+mn-lt"/>
          <a:ea typeface="+mn-ea"/>
          <a:cs typeface="+mn-cs"/>
        </a:defRPr>
      </a:lvl5pPr>
      <a:lvl6pPr marL="1715969" algn="l" defTabSz="343194" rtl="0" eaLnBrk="1" latinLnBrk="0" hangingPunct="1">
        <a:defRPr sz="1400" kern="1200">
          <a:solidFill>
            <a:schemeClr val="tx1"/>
          </a:solidFill>
          <a:latin typeface="+mn-lt"/>
          <a:ea typeface="+mn-ea"/>
          <a:cs typeface="+mn-cs"/>
        </a:defRPr>
      </a:lvl6pPr>
      <a:lvl7pPr marL="2059164" algn="l" defTabSz="343194" rtl="0" eaLnBrk="1" latinLnBrk="0" hangingPunct="1">
        <a:defRPr sz="1400" kern="1200">
          <a:solidFill>
            <a:schemeClr val="tx1"/>
          </a:solidFill>
          <a:latin typeface="+mn-lt"/>
          <a:ea typeface="+mn-ea"/>
          <a:cs typeface="+mn-cs"/>
        </a:defRPr>
      </a:lvl7pPr>
      <a:lvl8pPr marL="2402357" algn="l" defTabSz="343194" rtl="0" eaLnBrk="1" latinLnBrk="0" hangingPunct="1">
        <a:defRPr sz="1400" kern="1200">
          <a:solidFill>
            <a:schemeClr val="tx1"/>
          </a:solidFill>
          <a:latin typeface="+mn-lt"/>
          <a:ea typeface="+mn-ea"/>
          <a:cs typeface="+mn-cs"/>
        </a:defRPr>
      </a:lvl8pPr>
      <a:lvl9pPr marL="2745551" algn="l" defTabSz="34319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p:nvPr>
            <p:extLst>
              <p:ext uri="{D42A27DB-BD31-4B8C-83A1-F6EECF244321}">
                <p14:modId xmlns:p14="http://schemas.microsoft.com/office/powerpoint/2010/main" val="1039994295"/>
              </p:ext>
            </p:extLst>
          </p:nvPr>
        </p:nvGraphicFramePr>
        <p:xfrm>
          <a:off x="1085323" y="6111343"/>
          <a:ext cx="4427995" cy="2951996"/>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p:cNvSpPr txBox="1"/>
          <p:nvPr/>
        </p:nvSpPr>
        <p:spPr>
          <a:xfrm>
            <a:off x="5038566" y="6113440"/>
            <a:ext cx="1565196" cy="600690"/>
          </a:xfrm>
          <a:prstGeom prst="rect">
            <a:avLst/>
          </a:prstGeom>
          <a:noFill/>
        </p:spPr>
        <p:txBody>
          <a:bodyPr wrap="square" lIns="91427" tIns="45713" rIns="91427" bIns="45713" rtlCol="0">
            <a:spAutoFit/>
          </a:bodyPr>
          <a:lstStyle/>
          <a:p>
            <a:pPr defTabSz="914269"/>
            <a:r>
              <a:rPr lang="en-US" sz="800" kern="0" dirty="0">
                <a:solidFill>
                  <a:sysClr val="windowText" lastClr="000000"/>
                </a:solidFill>
              </a:rPr>
              <a:t>3 – Expert</a:t>
            </a:r>
          </a:p>
          <a:p>
            <a:pPr defTabSz="914269"/>
            <a:r>
              <a:rPr lang="en-US" sz="800" kern="0" dirty="0">
                <a:solidFill>
                  <a:sysClr val="windowText" lastClr="000000"/>
                </a:solidFill>
              </a:rPr>
              <a:t>2 – Strong</a:t>
            </a:r>
          </a:p>
          <a:p>
            <a:pPr defTabSz="914269"/>
            <a:r>
              <a:rPr lang="en-US" sz="800" kern="0" dirty="0">
                <a:solidFill>
                  <a:sysClr val="windowText" lastClr="000000"/>
                </a:solidFill>
              </a:rPr>
              <a:t>1 – Capable</a:t>
            </a:r>
          </a:p>
          <a:p>
            <a:pPr defTabSz="914269"/>
            <a:r>
              <a:rPr lang="en-US" sz="800" kern="0" dirty="0">
                <a:solidFill>
                  <a:sysClr val="windowText" lastClr="000000"/>
                </a:solidFill>
              </a:rPr>
              <a:t>0 – No Competency</a:t>
            </a:r>
          </a:p>
        </p:txBody>
      </p:sp>
      <p:sp>
        <p:nvSpPr>
          <p:cNvPr id="22" name="Freeform 21"/>
          <p:cNvSpPr/>
          <p:nvPr/>
        </p:nvSpPr>
        <p:spPr>
          <a:xfrm>
            <a:off x="2180745" y="6504051"/>
            <a:ext cx="1856393" cy="1940612"/>
          </a:xfrm>
          <a:custGeom>
            <a:avLst/>
            <a:gdLst>
              <a:gd name="connsiteX0" fmla="*/ 872355 w 3951257"/>
              <a:gd name="connsiteY0" fmla="*/ 4130514 h 4130514"/>
              <a:gd name="connsiteX1" fmla="*/ 397691 w 3951257"/>
              <a:gd name="connsiteY1" fmla="*/ 3655890 h 4130514"/>
              <a:gd name="connsiteX2" fmla="*/ 115459 w 3951257"/>
              <a:gd name="connsiteY2" fmla="*/ 3065817 h 4130514"/>
              <a:gd name="connsiteX3" fmla="*/ 0 w 3951257"/>
              <a:gd name="connsiteY3" fmla="*/ 2462916 h 4130514"/>
              <a:gd name="connsiteX4" fmla="*/ 38486 w 3951257"/>
              <a:gd name="connsiteY4" fmla="*/ 1821531 h 4130514"/>
              <a:gd name="connsiteX5" fmla="*/ 256575 w 3951257"/>
              <a:gd name="connsiteY5" fmla="*/ 1205803 h 4130514"/>
              <a:gd name="connsiteX6" fmla="*/ 628609 w 3951257"/>
              <a:gd name="connsiteY6" fmla="*/ 679868 h 4130514"/>
              <a:gd name="connsiteX7" fmla="*/ 1141759 w 3951257"/>
              <a:gd name="connsiteY7" fmla="*/ 269382 h 4130514"/>
              <a:gd name="connsiteX8" fmla="*/ 1731882 w 3951257"/>
              <a:gd name="connsiteY8" fmla="*/ 0 h 4130514"/>
              <a:gd name="connsiteX9" fmla="*/ 2347662 w 3951257"/>
              <a:gd name="connsiteY9" fmla="*/ 718351 h 4130514"/>
              <a:gd name="connsiteX10" fmla="*/ 2783840 w 3951257"/>
              <a:gd name="connsiteY10" fmla="*/ 756834 h 4130514"/>
              <a:gd name="connsiteX11" fmla="*/ 3181531 w 3951257"/>
              <a:gd name="connsiteY11" fmla="*/ 974904 h 4130514"/>
              <a:gd name="connsiteX12" fmla="*/ 3515079 w 3951257"/>
              <a:gd name="connsiteY12" fmla="*/ 1218630 h 4130514"/>
              <a:gd name="connsiteX13" fmla="*/ 3758825 w 3951257"/>
              <a:gd name="connsiteY13" fmla="*/ 1577805 h 4130514"/>
              <a:gd name="connsiteX14" fmla="*/ 3912770 w 3951257"/>
              <a:gd name="connsiteY14" fmla="*/ 1949808 h 4130514"/>
              <a:gd name="connsiteX15" fmla="*/ 3951257 w 3951257"/>
              <a:gd name="connsiteY15" fmla="*/ 2411605 h 4130514"/>
              <a:gd name="connsiteX16" fmla="*/ 3848627 w 3951257"/>
              <a:gd name="connsiteY16" fmla="*/ 2809263 h 4130514"/>
              <a:gd name="connsiteX17" fmla="*/ 3656195 w 3951257"/>
              <a:gd name="connsiteY17" fmla="*/ 3194093 h 4130514"/>
              <a:gd name="connsiteX18" fmla="*/ 2668381 w 3951257"/>
              <a:gd name="connsiteY18" fmla="*/ 3014506 h 4130514"/>
              <a:gd name="connsiteX19" fmla="*/ 2450292 w 3951257"/>
              <a:gd name="connsiteY19" fmla="*/ 3078644 h 4130514"/>
              <a:gd name="connsiteX20" fmla="*/ 2232203 w 3951257"/>
              <a:gd name="connsiteY20" fmla="*/ 3091472 h 4130514"/>
              <a:gd name="connsiteX21" fmla="*/ 2026943 w 3951257"/>
              <a:gd name="connsiteY21" fmla="*/ 3027334 h 4130514"/>
              <a:gd name="connsiteX22" fmla="*/ 872355 w 3951257"/>
              <a:gd name="connsiteY22" fmla="*/ 4130514 h 41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1257" h="4130514">
                <a:moveTo>
                  <a:pt x="872355" y="4130514"/>
                </a:moveTo>
                <a:lnTo>
                  <a:pt x="397691" y="3655890"/>
                </a:lnTo>
                <a:lnTo>
                  <a:pt x="115459" y="3065817"/>
                </a:lnTo>
                <a:lnTo>
                  <a:pt x="0" y="2462916"/>
                </a:lnTo>
                <a:lnTo>
                  <a:pt x="38486" y="1821531"/>
                </a:lnTo>
                <a:lnTo>
                  <a:pt x="256575" y="1205803"/>
                </a:lnTo>
                <a:lnTo>
                  <a:pt x="628609" y="679868"/>
                </a:lnTo>
                <a:lnTo>
                  <a:pt x="1141759" y="269382"/>
                </a:lnTo>
                <a:lnTo>
                  <a:pt x="1731882" y="0"/>
                </a:lnTo>
                <a:lnTo>
                  <a:pt x="2347662" y="718351"/>
                </a:lnTo>
                <a:lnTo>
                  <a:pt x="2783840" y="756834"/>
                </a:lnTo>
                <a:lnTo>
                  <a:pt x="3181531" y="974904"/>
                </a:lnTo>
                <a:lnTo>
                  <a:pt x="3515079" y="1218630"/>
                </a:lnTo>
                <a:lnTo>
                  <a:pt x="3758825" y="1577805"/>
                </a:lnTo>
                <a:lnTo>
                  <a:pt x="3912770" y="1949808"/>
                </a:lnTo>
                <a:lnTo>
                  <a:pt x="3951257" y="2411605"/>
                </a:lnTo>
                <a:lnTo>
                  <a:pt x="3848627" y="2809263"/>
                </a:lnTo>
                <a:lnTo>
                  <a:pt x="3656195" y="3194093"/>
                </a:lnTo>
                <a:lnTo>
                  <a:pt x="2668381" y="3014506"/>
                </a:lnTo>
                <a:lnTo>
                  <a:pt x="2450292" y="3078644"/>
                </a:lnTo>
                <a:lnTo>
                  <a:pt x="2232203" y="3091472"/>
                </a:lnTo>
                <a:lnTo>
                  <a:pt x="2026943" y="3027334"/>
                </a:lnTo>
                <a:lnTo>
                  <a:pt x="872355" y="4130514"/>
                </a:lnTo>
                <a:close/>
              </a:path>
            </a:pathLst>
          </a:custGeom>
          <a:solidFill>
            <a:srgbClr val="159DEB">
              <a:lumMod val="60000"/>
              <a:lumOff val="40000"/>
              <a:alpha val="30000"/>
            </a:srgbClr>
          </a:solidFill>
          <a:ln w="9525" cap="flat" cmpd="sng" algn="ctr">
            <a:noFill/>
            <a:prstDash val="solid"/>
          </a:ln>
          <a:effectLst/>
        </p:spPr>
        <p:txBody>
          <a:bodyPr lIns="91427" tIns="45713" rIns="91427" bIns="45713" spcCol="0" rtlCol="0" anchor="ctr"/>
          <a:lstStyle/>
          <a:p>
            <a:pPr algn="ctr" defTabSz="914269"/>
            <a:endParaRPr lang="en-US" sz="800" kern="0">
              <a:solidFill>
                <a:srgbClr val="FFFFFF"/>
              </a:solidFill>
              <a:latin typeface="Calibri"/>
            </a:endParaRPr>
          </a:p>
        </p:txBody>
      </p:sp>
      <p:sp>
        <p:nvSpPr>
          <p:cNvPr id="40" name="TextBox 39"/>
          <p:cNvSpPr txBox="1"/>
          <p:nvPr/>
        </p:nvSpPr>
        <p:spPr>
          <a:xfrm>
            <a:off x="624768" y="5667828"/>
            <a:ext cx="4154858" cy="369617"/>
          </a:xfrm>
          <a:prstGeom prst="rect">
            <a:avLst/>
          </a:prstGeom>
          <a:noFill/>
        </p:spPr>
        <p:txBody>
          <a:bodyPr wrap="square" lIns="91427" tIns="45713" rIns="91427" bIns="45713" rtlCol="0">
            <a:spAutoFit/>
          </a:bodyPr>
          <a:lstStyle/>
          <a:p>
            <a:r>
              <a:rPr lang="en-US" sz="1800" b="1" dirty="0">
                <a:solidFill>
                  <a:schemeClr val="accent5">
                    <a:lumMod val="75000"/>
                  </a:schemeClr>
                </a:solidFill>
              </a:rPr>
              <a:t>Innovation Design Skillset</a:t>
            </a:r>
          </a:p>
        </p:txBody>
      </p:sp>
      <p:grpSp>
        <p:nvGrpSpPr>
          <p:cNvPr id="8" name="Group 7"/>
          <p:cNvGrpSpPr/>
          <p:nvPr/>
        </p:nvGrpSpPr>
        <p:grpSpPr>
          <a:xfrm>
            <a:off x="4095493" y="950706"/>
            <a:ext cx="2188901" cy="2644354"/>
            <a:chOff x="2681363" y="491070"/>
            <a:chExt cx="4232841" cy="5113586"/>
          </a:xfrm>
        </p:grpSpPr>
        <p:sp>
          <p:nvSpPr>
            <p:cNvPr id="3" name="Oval 2"/>
            <p:cNvSpPr/>
            <p:nvPr/>
          </p:nvSpPr>
          <p:spPr>
            <a:xfrm>
              <a:off x="3604123" y="491070"/>
              <a:ext cx="2387323" cy="2387323"/>
            </a:xfrm>
            <a:prstGeom prst="ellipse">
              <a:avLst/>
            </a:prstGeom>
            <a:solidFill>
              <a:schemeClr val="accent5">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Business Strategy</a:t>
              </a:r>
            </a:p>
          </p:txBody>
        </p:sp>
        <p:sp>
          <p:nvSpPr>
            <p:cNvPr id="16" name="Oval 15"/>
            <p:cNvSpPr/>
            <p:nvPr/>
          </p:nvSpPr>
          <p:spPr>
            <a:xfrm>
              <a:off x="4526882" y="1837128"/>
              <a:ext cx="2387322" cy="2387323"/>
            </a:xfrm>
            <a:prstGeom prst="ellipse">
              <a:avLst/>
            </a:prstGeom>
            <a:solidFill>
              <a:schemeClr val="tx2">
                <a:lumMod val="60000"/>
                <a:lumOff val="4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Technology</a:t>
              </a:r>
              <a:r>
                <a:rPr lang="en-US" sz="1200" dirty="0"/>
                <a:t> &amp; Analytics</a:t>
              </a:r>
            </a:p>
          </p:txBody>
        </p:sp>
        <p:sp>
          <p:nvSpPr>
            <p:cNvPr id="17" name="Oval 16"/>
            <p:cNvSpPr/>
            <p:nvPr/>
          </p:nvSpPr>
          <p:spPr>
            <a:xfrm>
              <a:off x="2681363" y="1837128"/>
              <a:ext cx="2387323" cy="2387323"/>
            </a:xfrm>
            <a:prstGeom prst="ellipse">
              <a:avLst/>
            </a:prstGeom>
            <a:solidFill>
              <a:schemeClr val="accent6">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Innovation Design</a:t>
              </a:r>
            </a:p>
          </p:txBody>
        </p:sp>
        <p:sp>
          <p:nvSpPr>
            <p:cNvPr id="18" name="Oval 17"/>
            <p:cNvSpPr/>
            <p:nvPr/>
          </p:nvSpPr>
          <p:spPr>
            <a:xfrm>
              <a:off x="3604123" y="3217333"/>
              <a:ext cx="2387323" cy="2387323"/>
            </a:xfrm>
            <a:prstGeom prst="ellipse">
              <a:avLst/>
            </a:prstGeom>
            <a:solidFill>
              <a:schemeClr val="bg1">
                <a:lumMod val="5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Go To Market</a:t>
              </a:r>
            </a:p>
          </p:txBody>
        </p:sp>
      </p:grpSp>
      <p:sp>
        <p:nvSpPr>
          <p:cNvPr id="23" name="TextBox 22"/>
          <p:cNvSpPr txBox="1"/>
          <p:nvPr/>
        </p:nvSpPr>
        <p:spPr>
          <a:xfrm>
            <a:off x="624767" y="368687"/>
            <a:ext cx="3470725" cy="831763"/>
          </a:xfrm>
          <a:prstGeom prst="rect">
            <a:avLst/>
          </a:prstGeom>
          <a:noFill/>
        </p:spPr>
        <p:txBody>
          <a:bodyPr wrap="square" lIns="91427" tIns="45713" rIns="91427" bIns="45713" rtlCol="0">
            <a:spAutoFit/>
          </a:bodyPr>
          <a:lstStyle/>
          <a:p>
            <a:r>
              <a:rPr lang="en-US" sz="2400" b="1" dirty="0">
                <a:solidFill>
                  <a:schemeClr val="accent5">
                    <a:lumMod val="75000"/>
                  </a:schemeClr>
                </a:solidFill>
              </a:rPr>
              <a:t>Role of Design in Innovation Team</a:t>
            </a:r>
          </a:p>
        </p:txBody>
      </p:sp>
      <p:sp>
        <p:nvSpPr>
          <p:cNvPr id="10" name="Rectangle 9"/>
          <p:cNvSpPr/>
          <p:nvPr/>
        </p:nvSpPr>
        <p:spPr>
          <a:xfrm>
            <a:off x="609330" y="1417206"/>
            <a:ext cx="3427808" cy="1254254"/>
          </a:xfrm>
          <a:prstGeom prst="rect">
            <a:avLst/>
          </a:prstGeom>
        </p:spPr>
        <p:txBody>
          <a:bodyPr lIns="68644" tIns="34322" rIns="68644" bIns="34322">
            <a:spAutoFit/>
          </a:bodyPr>
          <a:lstStyle/>
          <a:p>
            <a:r>
              <a:rPr lang="en-US" sz="1100" b="1" dirty="0">
                <a:solidFill>
                  <a:schemeClr val="accent5">
                    <a:lumMod val="75000"/>
                  </a:schemeClr>
                </a:solidFill>
              </a:rPr>
              <a:t>“Creativity is becoming a strategic lever to create a competitive advantage in the corporate world. That explains why management consulting and strategy services firms are acquiring design agencies at a rapid rate. 42 design firms have been acquired since 2004, half of those in the last year alone.” – John Maeda, </a:t>
            </a:r>
            <a:r>
              <a:rPr lang="en-US" sz="1100" b="1" dirty="0" err="1">
                <a:solidFill>
                  <a:schemeClr val="accent5">
                    <a:lumMod val="75000"/>
                  </a:schemeClr>
                </a:solidFill>
              </a:rPr>
              <a:t>Kleiner</a:t>
            </a:r>
            <a:r>
              <a:rPr lang="en-US" sz="1100" b="1" dirty="0">
                <a:solidFill>
                  <a:schemeClr val="accent5">
                    <a:lumMod val="75000"/>
                  </a:schemeClr>
                </a:solidFill>
              </a:rPr>
              <a:t>, Perkins, </a:t>
            </a:r>
            <a:r>
              <a:rPr lang="en-US" sz="1100" b="1" dirty="0" err="1">
                <a:solidFill>
                  <a:schemeClr val="accent5">
                    <a:lumMod val="75000"/>
                  </a:schemeClr>
                </a:solidFill>
              </a:rPr>
              <a:t>Caufield</a:t>
            </a:r>
            <a:r>
              <a:rPr lang="en-US" sz="1100" b="1" dirty="0">
                <a:solidFill>
                  <a:schemeClr val="accent5">
                    <a:lumMod val="75000"/>
                  </a:schemeClr>
                </a:solidFill>
              </a:rPr>
              <a:t> &amp; Buyers</a:t>
            </a:r>
          </a:p>
        </p:txBody>
      </p:sp>
      <p:sp>
        <p:nvSpPr>
          <p:cNvPr id="28" name="TextBox 27"/>
          <p:cNvSpPr txBox="1"/>
          <p:nvPr/>
        </p:nvSpPr>
        <p:spPr>
          <a:xfrm>
            <a:off x="531665" y="4033198"/>
            <a:ext cx="1520541" cy="873316"/>
          </a:xfrm>
          <a:prstGeom prst="rect">
            <a:avLst/>
          </a:prstGeom>
          <a:noFill/>
        </p:spPr>
        <p:txBody>
          <a:bodyPr wrap="square" lIns="57142" tIns="28571" rIns="57142" bIns="28571" rtlCol="0">
            <a:spAutoFit/>
          </a:bodyPr>
          <a:lstStyle/>
          <a:p>
            <a:r>
              <a:rPr lang="en-US" sz="1100" b="1" dirty="0"/>
              <a:t>The Innovation Team</a:t>
            </a:r>
          </a:p>
          <a:p>
            <a:endParaRPr lang="en-US" sz="700" dirty="0"/>
          </a:p>
          <a:p>
            <a:r>
              <a:rPr lang="en-US" sz="700" dirty="0"/>
              <a:t>Is tasked to create unique solutions that are compelling for consumers, fit Allstate’s technical and market capabilities and can lead to a $1 Billion market opportunity. </a:t>
            </a:r>
          </a:p>
        </p:txBody>
      </p:sp>
      <p:sp>
        <p:nvSpPr>
          <p:cNvPr id="29" name="TextBox 28"/>
          <p:cNvSpPr txBox="1"/>
          <p:nvPr/>
        </p:nvSpPr>
        <p:spPr>
          <a:xfrm>
            <a:off x="2623705" y="4033199"/>
            <a:ext cx="1948969" cy="1258029"/>
          </a:xfrm>
          <a:prstGeom prst="rect">
            <a:avLst/>
          </a:prstGeom>
          <a:noFill/>
        </p:spPr>
        <p:txBody>
          <a:bodyPr wrap="square" lIns="57142" tIns="28571" rIns="57142" bIns="28571" rtlCol="0">
            <a:spAutoFit/>
          </a:bodyPr>
          <a:lstStyle/>
          <a:p>
            <a:r>
              <a:rPr lang="en-US" sz="1100" b="1" dirty="0"/>
              <a:t>The Role of Innovation Design</a:t>
            </a:r>
          </a:p>
          <a:p>
            <a:endParaRPr lang="en-US" sz="1100" b="1" dirty="0"/>
          </a:p>
          <a:p>
            <a:pPr marL="107141" indent="-107141">
              <a:buFont typeface="Arial"/>
              <a:buChar char="•"/>
            </a:pPr>
            <a:r>
              <a:rPr lang="en-US" sz="700" dirty="0"/>
              <a:t>Senses new opportunities from the outside in</a:t>
            </a:r>
          </a:p>
          <a:p>
            <a:pPr marL="107141" indent="-107141">
              <a:buFont typeface="Arial"/>
              <a:buChar char="•"/>
            </a:pPr>
            <a:r>
              <a:rPr lang="en-US" sz="700" dirty="0"/>
              <a:t>Leads opportunity immersion</a:t>
            </a:r>
          </a:p>
          <a:p>
            <a:pPr marL="107141" indent="-107141">
              <a:buFont typeface="Arial"/>
              <a:buChar char="•"/>
            </a:pPr>
            <a:r>
              <a:rPr lang="en-US" sz="700" dirty="0"/>
              <a:t>Gets to opportunity hypotheses quickly</a:t>
            </a:r>
          </a:p>
          <a:p>
            <a:pPr marL="107141" indent="-107141">
              <a:buFont typeface="Arial"/>
              <a:buChar char="•"/>
            </a:pPr>
            <a:r>
              <a:rPr lang="en-US" sz="700" dirty="0"/>
              <a:t>Iteratively learns through making</a:t>
            </a:r>
          </a:p>
          <a:p>
            <a:pPr marL="107141" indent="-107141">
              <a:buFont typeface="Arial"/>
              <a:buChar char="•"/>
            </a:pPr>
            <a:r>
              <a:rPr lang="en-US" sz="700" dirty="0"/>
              <a:t>Designs the innovation system</a:t>
            </a:r>
          </a:p>
          <a:p>
            <a:pPr marL="107141" indent="-107141">
              <a:buFont typeface="Arial"/>
              <a:buChar char="•"/>
            </a:pPr>
            <a:r>
              <a:rPr lang="en-US" sz="700" dirty="0"/>
              <a:t>Iteratively builds, tests and learns</a:t>
            </a:r>
          </a:p>
          <a:p>
            <a:pPr marL="107141" indent="-107141">
              <a:buFont typeface="Arial"/>
              <a:buChar char="•"/>
            </a:pPr>
            <a:r>
              <a:rPr lang="en-US" sz="700" dirty="0"/>
              <a:t>Acts as an integrated member across PSID projects	</a:t>
            </a:r>
          </a:p>
        </p:txBody>
      </p:sp>
      <p:sp>
        <p:nvSpPr>
          <p:cNvPr id="30" name="TextBox 29"/>
          <p:cNvSpPr txBox="1"/>
          <p:nvPr/>
        </p:nvSpPr>
        <p:spPr>
          <a:xfrm>
            <a:off x="5164569" y="4033198"/>
            <a:ext cx="1439193" cy="1473480"/>
          </a:xfrm>
          <a:prstGeom prst="rect">
            <a:avLst/>
          </a:prstGeom>
          <a:noFill/>
        </p:spPr>
        <p:txBody>
          <a:bodyPr wrap="square" lIns="57142" tIns="28571" rIns="57142" bIns="28571" rtlCol="0">
            <a:spAutoFit/>
          </a:bodyPr>
          <a:lstStyle/>
          <a:p>
            <a:r>
              <a:rPr lang="en-US" sz="1100" b="1" dirty="0"/>
              <a:t>Resulting in</a:t>
            </a:r>
          </a:p>
          <a:p>
            <a:endParaRPr lang="en-US" sz="1100" b="1" dirty="0"/>
          </a:p>
          <a:p>
            <a:pPr marL="107141" indent="-107141">
              <a:buFont typeface="Arial"/>
              <a:buChar char="•"/>
            </a:pPr>
            <a:r>
              <a:rPr lang="en-US" sz="700" dirty="0"/>
              <a:t>Increased speed of learning and speed to market</a:t>
            </a:r>
          </a:p>
          <a:p>
            <a:pPr marL="107141" indent="-107141">
              <a:buFont typeface="Arial"/>
              <a:buChar char="•"/>
            </a:pPr>
            <a:r>
              <a:rPr lang="en-US" sz="700" dirty="0"/>
              <a:t>Successful solutions that are engaging for consumers</a:t>
            </a:r>
          </a:p>
          <a:p>
            <a:pPr marL="107141" indent="-107141">
              <a:buFont typeface="Arial"/>
              <a:buChar char="•"/>
            </a:pPr>
            <a:r>
              <a:rPr lang="en-US" sz="700" dirty="0"/>
              <a:t>Compelling storytelling</a:t>
            </a:r>
          </a:p>
          <a:p>
            <a:pPr marL="107141" indent="-107141">
              <a:buFont typeface="Arial"/>
              <a:buChar char="•"/>
            </a:pPr>
            <a:endParaRPr lang="en-US" sz="700" dirty="0"/>
          </a:p>
          <a:p>
            <a:pPr marL="107141" indent="-107141">
              <a:buFont typeface="Arial"/>
              <a:buChar char="•"/>
            </a:pPr>
            <a:endParaRPr lang="en-US" sz="700" dirty="0"/>
          </a:p>
          <a:p>
            <a:endParaRPr lang="en-US" sz="700" dirty="0"/>
          </a:p>
          <a:p>
            <a:endParaRPr lang="en-US" sz="700" dirty="0"/>
          </a:p>
          <a:p>
            <a:endParaRPr lang="en-US" sz="700" dirty="0"/>
          </a:p>
        </p:txBody>
      </p:sp>
      <p:cxnSp>
        <p:nvCxnSpPr>
          <p:cNvPr id="31" name="Straight Arrow Connector 30"/>
          <p:cNvCxnSpPr/>
          <p:nvPr/>
        </p:nvCxnSpPr>
        <p:spPr>
          <a:xfrm>
            <a:off x="2052205" y="4465125"/>
            <a:ext cx="484910"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4584411" y="4465125"/>
            <a:ext cx="484910"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492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37242406"/>
              </p:ext>
            </p:extLst>
          </p:nvPr>
        </p:nvGraphicFramePr>
        <p:xfrm>
          <a:off x="459069" y="1469081"/>
          <a:ext cx="5863853" cy="4770353"/>
        </p:xfrm>
        <a:graphic>
          <a:graphicData uri="http://schemas.openxmlformats.org/drawingml/2006/table">
            <a:tbl>
              <a:tblPr firstRow="1" bandRow="1">
                <a:tableStyleId>{5940675A-B579-460E-94D1-54222C63F5DA}</a:tableStyleId>
              </a:tblPr>
              <a:tblGrid>
                <a:gridCol w="2055053">
                  <a:extLst>
                    <a:ext uri="{9D8B030D-6E8A-4147-A177-3AD203B41FA5}">
                      <a16:colId xmlns:a16="http://schemas.microsoft.com/office/drawing/2014/main" val="20000"/>
                    </a:ext>
                  </a:extLst>
                </a:gridCol>
                <a:gridCol w="1362682">
                  <a:extLst>
                    <a:ext uri="{9D8B030D-6E8A-4147-A177-3AD203B41FA5}">
                      <a16:colId xmlns:a16="http://schemas.microsoft.com/office/drawing/2014/main" val="20001"/>
                    </a:ext>
                  </a:extLst>
                </a:gridCol>
                <a:gridCol w="1318901">
                  <a:extLst>
                    <a:ext uri="{9D8B030D-6E8A-4147-A177-3AD203B41FA5}">
                      <a16:colId xmlns:a16="http://schemas.microsoft.com/office/drawing/2014/main" val="20002"/>
                    </a:ext>
                  </a:extLst>
                </a:gridCol>
                <a:gridCol w="1127217">
                  <a:extLst>
                    <a:ext uri="{9D8B030D-6E8A-4147-A177-3AD203B41FA5}">
                      <a16:colId xmlns:a16="http://schemas.microsoft.com/office/drawing/2014/main" val="20003"/>
                    </a:ext>
                  </a:extLst>
                </a:gridCol>
              </a:tblGrid>
              <a:tr h="212087">
                <a:tc>
                  <a:txBody>
                    <a:bodyPr/>
                    <a:lstStyle/>
                    <a:p>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solidFill>
                        <a:prstClr val="white">
                          <a:lumMod val="7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900" b="1" dirty="0">
                          <a:solidFill>
                            <a:schemeClr val="bg1"/>
                          </a:solidFill>
                          <a:latin typeface="Calibri"/>
                          <a:cs typeface="Calibri"/>
                        </a:rPr>
                        <a:t>Innovation</a:t>
                      </a:r>
                      <a:r>
                        <a:rPr lang="en-US" sz="900" b="1" baseline="0" dirty="0">
                          <a:solidFill>
                            <a:schemeClr val="bg1"/>
                          </a:solidFill>
                          <a:latin typeface="Calibri"/>
                          <a:cs typeface="Calibri"/>
                        </a:rPr>
                        <a:t> Design</a:t>
                      </a:r>
                      <a:endParaRPr lang="en-US" sz="900" b="1" dirty="0">
                        <a:solidFill>
                          <a:schemeClr val="bg1"/>
                        </a:solidFill>
                        <a:latin typeface="Calibri"/>
                        <a:cs typeface="Calibri"/>
                      </a:endParaRPr>
                    </a:p>
                  </a:txBody>
                  <a:tcPr marL="68652" marR="68652" marT="34326" marB="34326">
                    <a:lnL w="12700" cap="flat" cmpd="sng" algn="ctr">
                      <a:solidFill>
                        <a:prstClr val="white">
                          <a:lumMod val="75000"/>
                        </a:prstClr>
                      </a:solidFill>
                      <a:prstDash val="solid"/>
                      <a:round/>
                      <a:headEnd type="none" w="med" len="med"/>
                      <a:tailEnd type="none" w="med" len="med"/>
                    </a:lnL>
                    <a:lnR w="12700" cap="flat" cmpd="sng" algn="ctr">
                      <a:solidFill>
                        <a:prstClr val="white">
                          <a:lumMod val="75000"/>
                        </a:prstClr>
                      </a:solidFill>
                      <a:prstDash val="solid"/>
                      <a:round/>
                      <a:headEnd type="none" w="med" len="med"/>
                      <a:tailEnd type="none" w="med" len="med"/>
                    </a:lnR>
                    <a:lnT w="12700" cap="flat" cmpd="sng" algn="ctr">
                      <a:solidFill>
                        <a:prstClr val="white">
                          <a:lumMod val="75000"/>
                        </a:prstClr>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algn="ctr"/>
                      <a:r>
                        <a:rPr lang="en-US" sz="900" b="1" dirty="0">
                          <a:solidFill>
                            <a:schemeClr val="bg1"/>
                          </a:solidFill>
                          <a:latin typeface="Calibri"/>
                          <a:cs typeface="Calibri"/>
                        </a:rPr>
                        <a:t>UX Research</a:t>
                      </a:r>
                    </a:p>
                  </a:txBody>
                  <a:tcPr marL="68652" marR="68652" marT="34326" marB="34326">
                    <a:lnL w="12700" cap="flat" cmpd="sng" algn="ctr">
                      <a:solidFill>
                        <a:prstClr val="white">
                          <a:lumMod val="7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algn="ctr"/>
                      <a:r>
                        <a:rPr lang="en-US" sz="900" b="1" dirty="0">
                          <a:solidFill>
                            <a:schemeClr val="bg1"/>
                          </a:solidFill>
                          <a:latin typeface="Calibri"/>
                          <a:cs typeface="Calibri"/>
                        </a:rPr>
                        <a:t>UX</a:t>
                      </a:r>
                      <a:r>
                        <a:rPr lang="en-US" sz="900" b="1" baseline="0" dirty="0">
                          <a:solidFill>
                            <a:schemeClr val="bg1"/>
                          </a:solidFill>
                          <a:latin typeface="Calibri"/>
                          <a:cs typeface="Calibri"/>
                        </a:rPr>
                        <a:t> Design</a:t>
                      </a:r>
                      <a:endParaRPr lang="en-US" sz="900" b="1" dirty="0">
                        <a:solidFill>
                          <a:schemeClr val="bg1"/>
                        </a:solidFill>
                        <a:latin typeface="Calibri"/>
                        <a:cs typeface="Calibri"/>
                      </a:endParaRPr>
                    </a:p>
                  </a:txBody>
                  <a:tcPr marL="68652" marR="68652" marT="34326" marB="34326">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323516">
                <a:tc>
                  <a:txBody>
                    <a:bodyPr/>
                    <a:lstStyle/>
                    <a:p>
                      <a:r>
                        <a:rPr lang="en-US" sz="500" b="1" i="1" dirty="0">
                          <a:latin typeface="Calibri"/>
                          <a:cs typeface="Calibri"/>
                        </a:rPr>
                        <a:t>Trend Observation</a:t>
                      </a:r>
                    </a:p>
                    <a:p>
                      <a:r>
                        <a:rPr lang="en-US" sz="500" dirty="0">
                          <a:latin typeface="Calibri"/>
                          <a:cs typeface="Calibri"/>
                        </a:rPr>
                        <a:t>Ability to sense</a:t>
                      </a:r>
                      <a:r>
                        <a:rPr lang="en-US" sz="500" baseline="0" dirty="0">
                          <a:latin typeface="Calibri"/>
                          <a:cs typeface="Calibri"/>
                        </a:rPr>
                        <a:t> signals for new opportunities that will feed the innovation pipeline. Finds inspiration.</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Leads</a:t>
                      </a:r>
                      <a:r>
                        <a:rPr lang="en-US" sz="500" i="1" baseline="0" dirty="0">
                          <a:latin typeface="Calibri"/>
                          <a:cs typeface="Calibri"/>
                        </a:rPr>
                        <a:t> this part of the process</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r>
                        <a:rPr lang="en-US" sz="500" i="1" dirty="0">
                          <a:latin typeface="Calibri"/>
                          <a:cs typeface="Calibri"/>
                        </a:rPr>
                        <a:t>Provides</a:t>
                      </a:r>
                      <a:r>
                        <a:rPr lang="en-US" sz="500" i="1" baseline="0" dirty="0">
                          <a:latin typeface="Calibri"/>
                          <a:cs typeface="Calibri"/>
                        </a:rPr>
                        <a:t> consumer input</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72063">
                <a:tc>
                  <a:txBody>
                    <a:bodyPr/>
                    <a:lstStyle/>
                    <a:p>
                      <a:r>
                        <a:rPr lang="en-US" sz="500" b="1" i="1" dirty="0">
                          <a:latin typeface="Calibri"/>
                          <a:cs typeface="Calibri"/>
                        </a:rPr>
                        <a:t>Immersion Lead</a:t>
                      </a:r>
                    </a:p>
                    <a:p>
                      <a:r>
                        <a:rPr lang="en-US" sz="500" dirty="0">
                          <a:latin typeface="Calibri"/>
                          <a:cs typeface="Calibri"/>
                        </a:rPr>
                        <a:t>Lead cross functional team through</a:t>
                      </a:r>
                      <a:r>
                        <a:rPr lang="en-US" sz="500" baseline="0" dirty="0">
                          <a:latin typeface="Calibri"/>
                          <a:cs typeface="Calibri"/>
                        </a:rPr>
                        <a:t> the process of understanding an opportunity space by getting out of the building and directly talking with users and experiencing current solutions in the market</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Leads the  process to</a:t>
                      </a:r>
                      <a:r>
                        <a:rPr lang="en-US" sz="500" i="1" baseline="0" dirty="0">
                          <a:latin typeface="Calibri"/>
                          <a:cs typeface="Calibri"/>
                        </a:rPr>
                        <a:t> become immersed in an opportunity area and to build user empathy. </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r>
                        <a:rPr lang="en-US" sz="500" i="1" dirty="0">
                          <a:latin typeface="Calibri"/>
                          <a:cs typeface="Calibri"/>
                        </a:rPr>
                        <a:t>Participates in this</a:t>
                      </a:r>
                      <a:r>
                        <a:rPr lang="en-US" sz="500" i="1" baseline="0" dirty="0">
                          <a:latin typeface="Calibri"/>
                          <a:cs typeface="Calibri"/>
                        </a:rPr>
                        <a:t> process. Leads consumer portion of immersion. Does not investigate new technologies, or existing solutions on the market.</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Calibri"/>
                          <a:cs typeface="Calibri"/>
                        </a:rPr>
                        <a:t>Participates in immersion</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2"/>
                  </a:ext>
                </a:extLst>
              </a:tr>
              <a:tr h="633428">
                <a:tc>
                  <a:txBody>
                    <a:bodyPr/>
                    <a:lstStyle/>
                    <a:p>
                      <a:r>
                        <a:rPr lang="en-US" sz="500" b="1" i="1" dirty="0">
                          <a:latin typeface="Calibri"/>
                          <a:cs typeface="Calibri"/>
                        </a:rPr>
                        <a:t>User research </a:t>
                      </a:r>
                      <a:endParaRPr lang="en-US" sz="500" dirty="0">
                        <a:latin typeface="Calibri"/>
                        <a:cs typeface="Calibri"/>
                      </a:endParaRPr>
                    </a:p>
                    <a:p>
                      <a:r>
                        <a:rPr lang="en-US" sz="500" dirty="0">
                          <a:latin typeface="Calibri"/>
                          <a:cs typeface="Calibri"/>
                        </a:rPr>
                        <a:t>Conducting user research sessions (in-home, in-office, user testing, diary studies), and deriving meaningful insights through analysis. Creating user models that explain user behavior.</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Needs to be competent in user research as not to</a:t>
                      </a:r>
                      <a:r>
                        <a:rPr lang="en-US" sz="500" i="1" baseline="0" dirty="0">
                          <a:latin typeface="Calibri"/>
                          <a:cs typeface="Calibri"/>
                        </a:rPr>
                        <a:t> be naïve and jump to quick, easy conclusions. Competent in Grounded Theory approach to creating new understanding. Works with UXR through iterative phases of testing.</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Calibri"/>
                          <a:cs typeface="Calibri"/>
                        </a:rPr>
                        <a:t>Mentor to the Innovation Designer</a:t>
                      </a:r>
                      <a:r>
                        <a:rPr lang="en-US" sz="500" i="1" baseline="0" dirty="0">
                          <a:latin typeface="Calibri"/>
                          <a:cs typeface="Calibri"/>
                        </a:rPr>
                        <a:t>s. Leads or participates at times. </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r>
                        <a:rPr lang="en-US" sz="500" i="1" dirty="0">
                          <a:latin typeface="Calibri"/>
                          <a:cs typeface="Calibri"/>
                        </a:rPr>
                        <a:t>Can participate in user research</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3"/>
                  </a:ext>
                </a:extLst>
              </a:tr>
              <a:tr h="634266">
                <a:tc>
                  <a:txBody>
                    <a:bodyPr/>
                    <a:lstStyle/>
                    <a:p>
                      <a:r>
                        <a:rPr lang="en-US" sz="500" b="1" i="1" baseline="0" dirty="0">
                          <a:latin typeface="Calibri"/>
                          <a:cs typeface="Calibri"/>
                        </a:rPr>
                        <a:t>Innovation System design</a:t>
                      </a:r>
                    </a:p>
                    <a:p>
                      <a:r>
                        <a:rPr lang="en-US" sz="500" baseline="0" dirty="0">
                          <a:latin typeface="Calibri"/>
                          <a:cs typeface="Calibri"/>
                        </a:rPr>
                        <a:t>Synthesize findings from consumer, technology &amp; business immersion into opportunities. Creates product descriptions the encompass all of the potential aspects of innovating: profit model, network, structure, process, product performance, product systems, service, channel, brand and customer engagement. </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Innovation</a:t>
                      </a:r>
                      <a:r>
                        <a:rPr lang="en-US" sz="500" i="1" baseline="0" dirty="0">
                          <a:latin typeface="Calibri"/>
                          <a:cs typeface="Calibri"/>
                        </a:rPr>
                        <a:t> design does not only touch on the UX portion. The innovation designer either leads or strongly participates in developing the innovation system</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indent="0" algn="l" defTabSz="457165" rtl="0" eaLnBrk="1" fontAlgn="auto" latinLnBrk="0" hangingPunct="1">
                        <a:lnSpc>
                          <a:spcPct val="100000"/>
                        </a:lnSpc>
                        <a:spcBef>
                          <a:spcPts val="0"/>
                        </a:spcBef>
                        <a:spcAft>
                          <a:spcPts val="0"/>
                        </a:spcAft>
                        <a:buClrTx/>
                        <a:buSzTx/>
                        <a:buFontTx/>
                        <a:buNone/>
                        <a:tabLst/>
                        <a:defRPr/>
                      </a:pPr>
                      <a:r>
                        <a:rPr lang="en-US" sz="500" i="1" dirty="0">
                          <a:latin typeface="+mn-lt"/>
                          <a:cs typeface="Calibri"/>
                        </a:rPr>
                        <a:t>Contributes the consumer opportunity</a:t>
                      </a:r>
                      <a:r>
                        <a:rPr lang="en-US" sz="500" i="1" baseline="0" dirty="0">
                          <a:latin typeface="+mn-lt"/>
                          <a:cs typeface="Calibri"/>
                        </a:rPr>
                        <a:t> synthesis</a:t>
                      </a:r>
                      <a:endParaRPr lang="en-US" sz="500" i="1" dirty="0">
                        <a:latin typeface="+mn-lt"/>
                        <a:cs typeface="Calibri"/>
                      </a:endParaRPr>
                    </a:p>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Calibri"/>
                          <a:cs typeface="Calibri"/>
                        </a:rPr>
                        <a:t>Contributes</a:t>
                      </a:r>
                      <a:r>
                        <a:rPr lang="en-US" sz="500" i="1" baseline="0" dirty="0">
                          <a:latin typeface="Calibri"/>
                          <a:cs typeface="Calibri"/>
                        </a:rPr>
                        <a:t> to the </a:t>
                      </a:r>
                      <a:r>
                        <a:rPr lang="en-US" sz="500" i="1" dirty="0">
                          <a:latin typeface="Calibri"/>
                          <a:cs typeface="Calibri"/>
                        </a:rPr>
                        <a:t>product,</a:t>
                      </a:r>
                      <a:r>
                        <a:rPr lang="en-US" sz="500" i="1" baseline="0" dirty="0">
                          <a:latin typeface="Calibri"/>
                          <a:cs typeface="Calibri"/>
                        </a:rPr>
                        <a:t> and product system</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4"/>
                  </a:ext>
                </a:extLst>
              </a:tr>
              <a:tr h="319284">
                <a:tc>
                  <a:txBody>
                    <a:bodyPr/>
                    <a:lstStyle/>
                    <a:p>
                      <a:r>
                        <a:rPr lang="en-US" sz="500" b="1" dirty="0">
                          <a:latin typeface="Calibri"/>
                          <a:cs typeface="Calibri"/>
                        </a:rPr>
                        <a:t>Innovation</a:t>
                      </a:r>
                      <a:r>
                        <a:rPr lang="en-US" sz="500" b="1" baseline="0" dirty="0">
                          <a:latin typeface="Calibri"/>
                          <a:cs typeface="Calibri"/>
                        </a:rPr>
                        <a:t> Story Telling</a:t>
                      </a:r>
                    </a:p>
                    <a:p>
                      <a:r>
                        <a:rPr lang="en-US" sz="500" baseline="0" dirty="0">
                          <a:latin typeface="Calibri"/>
                          <a:cs typeface="Calibri"/>
                        </a:rPr>
                        <a:t>Collaborate with business and technology to create compelling ways to make new innovations come to life. </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Responsible</a:t>
                      </a:r>
                      <a:r>
                        <a:rPr lang="en-US" sz="500" i="1" baseline="0" dirty="0">
                          <a:latin typeface="Calibri"/>
                          <a:cs typeface="Calibri"/>
                        </a:rPr>
                        <a:t> for creating the story of the innovation as part of the business and technology story. </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r>
                        <a:rPr lang="en-US" sz="500" i="1" dirty="0">
                          <a:latin typeface="Calibri"/>
                          <a:cs typeface="Calibri"/>
                        </a:rPr>
                        <a:t>Active collaborator in building the story</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mn-lt"/>
                          <a:cs typeface="Calibri"/>
                        </a:rPr>
                        <a:t>Active collaborator in building the story</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5"/>
                  </a:ext>
                </a:extLst>
              </a:tr>
              <a:tr h="633428">
                <a:tc>
                  <a:txBody>
                    <a:bodyPr/>
                    <a:lstStyle/>
                    <a:p>
                      <a:r>
                        <a:rPr lang="en-US" sz="500" b="1" i="1" dirty="0">
                          <a:latin typeface="Calibri"/>
                          <a:cs typeface="Calibri"/>
                        </a:rPr>
                        <a:t>Prototyping </a:t>
                      </a:r>
                      <a:endParaRPr lang="en-US" sz="500" dirty="0">
                        <a:latin typeface="Calibri"/>
                        <a:cs typeface="Calibri"/>
                      </a:endParaRPr>
                    </a:p>
                    <a:p>
                      <a:r>
                        <a:rPr lang="en-US" sz="500" dirty="0">
                          <a:latin typeface="Calibri"/>
                          <a:cs typeface="Calibri"/>
                        </a:rPr>
                        <a:t>Quickly simulating proposed designs in order to better judge their user experience. Could be technical (writing code) or a patchwork use of tools like After Effects, Keynote, Sketch, and </a:t>
                      </a:r>
                      <a:r>
                        <a:rPr lang="en-US" sz="500" dirty="0" err="1">
                          <a:latin typeface="Calibri"/>
                          <a:cs typeface="Calibri"/>
                        </a:rPr>
                        <a:t>Invision</a:t>
                      </a:r>
                      <a:r>
                        <a:rPr lang="en-US" sz="500" dirty="0">
                          <a:latin typeface="Calibri"/>
                          <a:cs typeface="Calibri"/>
                        </a:rPr>
                        <a:t>.  Delivery of production-ready frontend code. Valuable in ensuring that designs are implemented as proposed.  </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Have an ability to diagram</a:t>
                      </a:r>
                      <a:r>
                        <a:rPr lang="en-US" sz="500" i="1" baseline="0" dirty="0">
                          <a:latin typeface="Calibri"/>
                          <a:cs typeface="Calibri"/>
                        </a:rPr>
                        <a:t> or make quick mock-ups to make ideas more concrete. More technical design skills will reside with the UX Design team.</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Calibri"/>
                          <a:cs typeface="Calibri"/>
                        </a:rPr>
                        <a:t>Test</a:t>
                      </a:r>
                      <a:r>
                        <a:rPr lang="en-US" sz="500" i="1" baseline="0" dirty="0">
                          <a:latin typeface="Calibri"/>
                          <a:cs typeface="Calibri"/>
                        </a:rPr>
                        <a:t>s the various steps of the prototype.</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r>
                        <a:rPr lang="en-US" sz="500" i="1" dirty="0">
                          <a:latin typeface="Calibri"/>
                          <a:cs typeface="Calibri"/>
                        </a:rPr>
                        <a:t>The </a:t>
                      </a:r>
                      <a:r>
                        <a:rPr lang="en-US" sz="500" i="1" kern="1200" dirty="0">
                          <a:solidFill>
                            <a:schemeClr val="tx1"/>
                          </a:solidFill>
                          <a:latin typeface="Calibri"/>
                          <a:ea typeface="+mn-ea"/>
                          <a:cs typeface="Calibri"/>
                        </a:rPr>
                        <a:t>UX</a:t>
                      </a:r>
                      <a:r>
                        <a:rPr lang="en-US" sz="500" i="1" dirty="0">
                          <a:latin typeface="Calibri"/>
                          <a:cs typeface="Calibri"/>
                        </a:rPr>
                        <a:t> team</a:t>
                      </a:r>
                      <a:r>
                        <a:rPr lang="en-US" sz="500" i="1" baseline="0" dirty="0">
                          <a:latin typeface="Calibri"/>
                          <a:cs typeface="Calibri"/>
                        </a:rPr>
                        <a:t> would have more robust tools and capabilities. </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10006"/>
                  </a:ext>
                </a:extLst>
              </a:tr>
              <a:tr h="391381">
                <a:tc>
                  <a:txBody>
                    <a:bodyPr/>
                    <a:lstStyle/>
                    <a:p>
                      <a:r>
                        <a:rPr lang="en-US" sz="500" b="1" dirty="0">
                          <a:latin typeface="Calibri"/>
                          <a:cs typeface="Calibri"/>
                        </a:rPr>
                        <a:t>Product Design</a:t>
                      </a:r>
                    </a:p>
                    <a:p>
                      <a:r>
                        <a:rPr lang="en-US" sz="500" dirty="0">
                          <a:latin typeface="Calibri"/>
                          <a:cs typeface="Calibri"/>
                        </a:rPr>
                        <a:t>Full stack design,</a:t>
                      </a:r>
                      <a:r>
                        <a:rPr lang="en-US" sz="500" baseline="0" dirty="0">
                          <a:latin typeface="Calibri"/>
                          <a:cs typeface="Calibri"/>
                        </a:rPr>
                        <a:t> </a:t>
                      </a:r>
                      <a:r>
                        <a:rPr lang="en-US" sz="500" dirty="0">
                          <a:latin typeface="Calibri"/>
                          <a:cs typeface="Calibri"/>
                        </a:rPr>
                        <a:t>working in the </a:t>
                      </a:r>
                      <a:r>
                        <a:rPr lang="en-US" sz="500" dirty="0" err="1">
                          <a:latin typeface="Calibri"/>
                          <a:cs typeface="Calibri"/>
                        </a:rPr>
                        <a:t>CompoZed</a:t>
                      </a:r>
                      <a:r>
                        <a:rPr lang="en-US" sz="500" dirty="0">
                          <a:latin typeface="Calibri"/>
                          <a:cs typeface="Calibri"/>
                        </a:rPr>
                        <a:t> XP software development model. They understand users and define solutions that are intuitive</a:t>
                      </a:r>
                      <a:r>
                        <a:rPr lang="en-US" sz="500" baseline="0" dirty="0">
                          <a:latin typeface="Calibri"/>
                          <a:cs typeface="Calibri"/>
                        </a:rPr>
                        <a:t> and desirable. </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Produces stories</a:t>
                      </a:r>
                      <a:r>
                        <a:rPr lang="en-US" sz="500" i="1" baseline="0" dirty="0">
                          <a:latin typeface="Calibri"/>
                          <a:cs typeface="Calibri"/>
                        </a:rPr>
                        <a:t> and epics that feed into the </a:t>
                      </a:r>
                      <a:r>
                        <a:rPr lang="en-US" sz="500" i="1" baseline="0" dirty="0" err="1">
                          <a:latin typeface="Calibri"/>
                          <a:cs typeface="Calibri"/>
                        </a:rPr>
                        <a:t>CompoZed</a:t>
                      </a:r>
                      <a:r>
                        <a:rPr lang="en-US" sz="500" i="1" baseline="0" dirty="0">
                          <a:latin typeface="Calibri"/>
                          <a:cs typeface="Calibri"/>
                        </a:rPr>
                        <a:t> process. </a:t>
                      </a:r>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Leads this function</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10007"/>
                  </a:ext>
                </a:extLst>
              </a:tr>
              <a:tr h="391381">
                <a:tc>
                  <a:txBody>
                    <a:bodyPr/>
                    <a:lstStyle/>
                    <a:p>
                      <a:r>
                        <a:rPr lang="en-US" sz="500" b="1" dirty="0">
                          <a:latin typeface="Calibri"/>
                          <a:cs typeface="Calibri"/>
                        </a:rPr>
                        <a:t>Content Writing</a:t>
                      </a:r>
                    </a:p>
                    <a:p>
                      <a:pPr marL="0" marR="0" lvl="0" indent="0" algn="l" defTabSz="457165" rtl="0" eaLnBrk="1" fontAlgn="auto" latinLnBrk="0" hangingPunct="1">
                        <a:lnSpc>
                          <a:spcPct val="100000"/>
                        </a:lnSpc>
                        <a:spcBef>
                          <a:spcPts val="0"/>
                        </a:spcBef>
                        <a:spcAft>
                          <a:spcPts val="0"/>
                        </a:spcAft>
                        <a:buClrTx/>
                        <a:buSzTx/>
                        <a:buFontTx/>
                        <a:buNone/>
                        <a:tabLst/>
                        <a:defRPr/>
                      </a:pPr>
                      <a:r>
                        <a:rPr lang="en-US" sz="500" dirty="0">
                          <a:latin typeface="Calibri"/>
                          <a:cs typeface="Calibri"/>
                        </a:rPr>
                        <a:t>Develops</a:t>
                      </a:r>
                      <a:r>
                        <a:rPr lang="en-US" sz="500" baseline="0" dirty="0">
                          <a:latin typeface="Calibri"/>
                          <a:cs typeface="Calibri"/>
                        </a:rPr>
                        <a:t> the content strategy. They plan produce, and edit compelling, easy to understand content that supports the brand voice and tone and enhances the overall experience. </a:t>
                      </a:r>
                      <a:endParaRPr lang="en-US" sz="500"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Although UXD leads this role,</a:t>
                      </a:r>
                      <a:r>
                        <a:rPr lang="en-US" sz="500" i="1" baseline="0" dirty="0">
                          <a:latin typeface="Calibri"/>
                          <a:cs typeface="Calibri"/>
                        </a:rPr>
                        <a:t> Innovation Design continues to be involved in the process</a:t>
                      </a:r>
                      <a:endParaRPr lang="en-US" sz="500" i="1" dirty="0">
                        <a:latin typeface="Calibri"/>
                        <a:cs typeface="Calibri"/>
                      </a:endParaRPr>
                    </a:p>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6405" rtl="0" eaLnBrk="1" fontAlgn="auto" latinLnBrk="0" hangingPunct="1">
                        <a:lnSpc>
                          <a:spcPct val="100000"/>
                        </a:lnSpc>
                        <a:spcBef>
                          <a:spcPts val="0"/>
                        </a:spcBef>
                        <a:spcAft>
                          <a:spcPts val="0"/>
                        </a:spcAft>
                        <a:buClrTx/>
                        <a:buSzTx/>
                        <a:buFontTx/>
                        <a:buNone/>
                        <a:tabLst/>
                        <a:defRPr/>
                      </a:pPr>
                      <a:r>
                        <a:rPr kumimoji="0" lang="en-US" sz="500" b="0" i="1" u="none" strike="noStrike" kern="0" cap="none" spc="0" normalizeH="0" baseline="0" noProof="0" dirty="0">
                          <a:ln>
                            <a:noFill/>
                          </a:ln>
                          <a:solidFill>
                            <a:schemeClr val="tx1"/>
                          </a:solidFill>
                          <a:effectLst/>
                          <a:uLnTx/>
                          <a:uFillTx/>
                          <a:latin typeface="Calibri"/>
                          <a:cs typeface="Calibri"/>
                          <a:sym typeface="Helvetica Neue Medium"/>
                        </a:rPr>
                        <a:t>Leads this function</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10008"/>
                  </a:ext>
                </a:extLst>
              </a:tr>
              <a:tr h="405371">
                <a:tc>
                  <a:txBody>
                    <a:bodyPr/>
                    <a:lstStyle/>
                    <a:p>
                      <a:r>
                        <a:rPr lang="en-US" sz="500" b="1" i="1" dirty="0">
                          <a:latin typeface="Calibri"/>
                          <a:cs typeface="Calibri"/>
                        </a:rPr>
                        <a:t>Interaction design </a:t>
                      </a:r>
                      <a:endParaRPr lang="en-US" sz="500" dirty="0">
                        <a:latin typeface="Calibri"/>
                        <a:cs typeface="Calibri"/>
                      </a:endParaRPr>
                    </a:p>
                    <a:p>
                      <a:r>
                        <a:rPr lang="en-US" sz="500" dirty="0">
                          <a:latin typeface="+mn-lt"/>
                          <a:cs typeface="Calibri"/>
                        </a:rPr>
                        <a:t>Apply knowledge of user-centered design methods, human computer interaction and industry best practices to drive useful and usable interface design solutions.</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mn-lt"/>
                          <a:cs typeface="Calibri"/>
                        </a:rPr>
                        <a:t>Although UXD leads this role,</a:t>
                      </a:r>
                      <a:r>
                        <a:rPr lang="en-US" sz="500" i="1" baseline="0" dirty="0">
                          <a:latin typeface="+mn-lt"/>
                          <a:cs typeface="Calibri"/>
                        </a:rPr>
                        <a:t> Innovation Design continues to be involved in the process</a:t>
                      </a:r>
                      <a:endParaRPr lang="en-US" sz="500" i="1" dirty="0">
                        <a:latin typeface="+mn-lt"/>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Leads this function</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28575" cap="flat" cmpd="sng" algn="ctr">
                      <a:solidFill>
                        <a:prstClr val="white">
                          <a:lumMod val="50000"/>
                        </a:prstClr>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10009"/>
                  </a:ext>
                </a:extLst>
              </a:tr>
              <a:tr h="354148">
                <a:tc>
                  <a:txBody>
                    <a:bodyPr/>
                    <a:lstStyle/>
                    <a:p>
                      <a:r>
                        <a:rPr lang="en-US" sz="500" b="1" i="1" dirty="0">
                          <a:latin typeface="Calibri"/>
                          <a:cs typeface="Calibri"/>
                        </a:rPr>
                        <a:t>Interactive</a:t>
                      </a:r>
                      <a:r>
                        <a:rPr lang="en-US" sz="500" b="1" i="1" baseline="0" dirty="0">
                          <a:latin typeface="Calibri"/>
                          <a:cs typeface="Calibri"/>
                        </a:rPr>
                        <a:t> </a:t>
                      </a:r>
                      <a:r>
                        <a:rPr lang="en-US" sz="500" b="1" i="1" dirty="0">
                          <a:latin typeface="Calibri"/>
                          <a:cs typeface="Calibri"/>
                        </a:rPr>
                        <a:t>Visual design </a:t>
                      </a:r>
                      <a:endParaRPr lang="en-US" sz="500" dirty="0">
                        <a:latin typeface="Calibri"/>
                        <a:cs typeface="Calibri"/>
                      </a:endParaRPr>
                    </a:p>
                    <a:p>
                      <a:pPr marL="0" marR="0" lvl="0" indent="0" algn="l" defTabSz="457165" rtl="0" eaLnBrk="1" fontAlgn="auto" latinLnBrk="0" hangingPunct="1">
                        <a:lnSpc>
                          <a:spcPct val="100000"/>
                        </a:lnSpc>
                        <a:spcBef>
                          <a:spcPts val="0"/>
                        </a:spcBef>
                        <a:spcAft>
                          <a:spcPts val="0"/>
                        </a:spcAft>
                        <a:buClrTx/>
                        <a:buSzTx/>
                        <a:buFontTx/>
                        <a:buNone/>
                        <a:tabLst/>
                        <a:defRPr/>
                      </a:pPr>
                      <a:r>
                        <a:rPr lang="en-US" sz="500" dirty="0">
                          <a:latin typeface="Calibri"/>
                          <a:cs typeface="Calibri"/>
                        </a:rPr>
                        <a:t>Responsible for the </a:t>
                      </a:r>
                      <a:r>
                        <a:rPr lang="en-US" sz="500" dirty="0">
                          <a:latin typeface="+mn-lt"/>
                          <a:cs typeface="Calibri"/>
                        </a:rPr>
                        <a:t>application of the brand standards and marketing positioning</a:t>
                      </a:r>
                      <a:r>
                        <a:rPr lang="en-US" sz="500" baseline="0" dirty="0">
                          <a:latin typeface="+mn-lt"/>
                          <a:cs typeface="Calibri"/>
                        </a:rPr>
                        <a:t> </a:t>
                      </a:r>
                      <a:r>
                        <a:rPr lang="en-US" sz="500" dirty="0">
                          <a:latin typeface="+mn-lt"/>
                          <a:cs typeface="Calibri"/>
                        </a:rPr>
                        <a:t>to visual elements of the interactive experience.</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mn-lt"/>
                          <a:cs typeface="Calibri"/>
                        </a:rPr>
                        <a:t>Although UXD leads this role,</a:t>
                      </a:r>
                      <a:r>
                        <a:rPr lang="en-US" sz="500" i="1" baseline="0" dirty="0">
                          <a:latin typeface="+mn-lt"/>
                          <a:cs typeface="Calibri"/>
                        </a:rPr>
                        <a:t> Innovation Design continues to be involved in the process</a:t>
                      </a:r>
                      <a:endParaRPr lang="en-US" sz="500" i="1" dirty="0">
                        <a:latin typeface="+mn-lt"/>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500" i="1" dirty="0">
                        <a:latin typeface="Calibri"/>
                        <a:cs typeface="Calibri"/>
                      </a:endParaRP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500" i="1" dirty="0">
                          <a:latin typeface="Calibri"/>
                          <a:cs typeface="Calibri"/>
                        </a:rPr>
                        <a:t>Leads this function</a:t>
                      </a:r>
                    </a:p>
                  </a:txBody>
                  <a:tcPr marL="68652" marR="68652" marT="34326" marB="34326">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prstClr val="white">
                          <a:lumMod val="50000"/>
                        </a:prst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1001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10275833"/>
              </p:ext>
            </p:extLst>
          </p:nvPr>
        </p:nvGraphicFramePr>
        <p:xfrm>
          <a:off x="372340" y="8075619"/>
          <a:ext cx="6147952" cy="490070"/>
        </p:xfrm>
        <a:graphic>
          <a:graphicData uri="http://schemas.openxmlformats.org/drawingml/2006/table">
            <a:tbl>
              <a:tblPr firstRow="1" bandRow="1">
                <a:tableStyleId>{2D5ABB26-0587-4C30-8999-92F81FD0307C}</a:tableStyleId>
              </a:tblPr>
              <a:tblGrid>
                <a:gridCol w="614795">
                  <a:extLst>
                    <a:ext uri="{9D8B030D-6E8A-4147-A177-3AD203B41FA5}">
                      <a16:colId xmlns:a16="http://schemas.microsoft.com/office/drawing/2014/main" val="20000"/>
                    </a:ext>
                  </a:extLst>
                </a:gridCol>
                <a:gridCol w="614795">
                  <a:extLst>
                    <a:ext uri="{9D8B030D-6E8A-4147-A177-3AD203B41FA5}">
                      <a16:colId xmlns:a16="http://schemas.microsoft.com/office/drawing/2014/main" val="20001"/>
                    </a:ext>
                  </a:extLst>
                </a:gridCol>
                <a:gridCol w="614795">
                  <a:extLst>
                    <a:ext uri="{9D8B030D-6E8A-4147-A177-3AD203B41FA5}">
                      <a16:colId xmlns:a16="http://schemas.microsoft.com/office/drawing/2014/main" val="20002"/>
                    </a:ext>
                  </a:extLst>
                </a:gridCol>
                <a:gridCol w="562100">
                  <a:extLst>
                    <a:ext uri="{9D8B030D-6E8A-4147-A177-3AD203B41FA5}">
                      <a16:colId xmlns:a16="http://schemas.microsoft.com/office/drawing/2014/main" val="20003"/>
                    </a:ext>
                  </a:extLst>
                </a:gridCol>
                <a:gridCol w="632856">
                  <a:extLst>
                    <a:ext uri="{9D8B030D-6E8A-4147-A177-3AD203B41FA5}">
                      <a16:colId xmlns:a16="http://schemas.microsoft.com/office/drawing/2014/main" val="20004"/>
                    </a:ext>
                  </a:extLst>
                </a:gridCol>
                <a:gridCol w="649431">
                  <a:extLst>
                    <a:ext uri="{9D8B030D-6E8A-4147-A177-3AD203B41FA5}">
                      <a16:colId xmlns:a16="http://schemas.microsoft.com/office/drawing/2014/main" val="20005"/>
                    </a:ext>
                  </a:extLst>
                </a:gridCol>
                <a:gridCol w="614795">
                  <a:extLst>
                    <a:ext uri="{9D8B030D-6E8A-4147-A177-3AD203B41FA5}">
                      <a16:colId xmlns:a16="http://schemas.microsoft.com/office/drawing/2014/main" val="20006"/>
                    </a:ext>
                  </a:extLst>
                </a:gridCol>
                <a:gridCol w="614795">
                  <a:extLst>
                    <a:ext uri="{9D8B030D-6E8A-4147-A177-3AD203B41FA5}">
                      <a16:colId xmlns:a16="http://schemas.microsoft.com/office/drawing/2014/main" val="20007"/>
                    </a:ext>
                  </a:extLst>
                </a:gridCol>
                <a:gridCol w="614795">
                  <a:extLst>
                    <a:ext uri="{9D8B030D-6E8A-4147-A177-3AD203B41FA5}">
                      <a16:colId xmlns:a16="http://schemas.microsoft.com/office/drawing/2014/main" val="20008"/>
                    </a:ext>
                  </a:extLst>
                </a:gridCol>
                <a:gridCol w="614795">
                  <a:extLst>
                    <a:ext uri="{9D8B030D-6E8A-4147-A177-3AD203B41FA5}">
                      <a16:colId xmlns:a16="http://schemas.microsoft.com/office/drawing/2014/main" val="20009"/>
                    </a:ext>
                  </a:extLst>
                </a:gridCol>
              </a:tblGrid>
              <a:tr h="280894">
                <a:tc>
                  <a:txBody>
                    <a:bodyPr/>
                    <a:lstStyle/>
                    <a:p>
                      <a:pPr algn="ctr"/>
                      <a:r>
                        <a:rPr lang="en-US" sz="600" b="1" dirty="0"/>
                        <a:t>Profit Model</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Network</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Structure</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Process</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Product System</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Product Performance</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Service</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Channel</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Brand</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a:txBody>
                    <a:bodyPr/>
                    <a:lstStyle/>
                    <a:p>
                      <a:pPr algn="ctr"/>
                      <a:r>
                        <a:rPr lang="en-US" sz="600" b="1" dirty="0"/>
                        <a:t>Customer Engagement</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extLst>
                  <a:ext uri="{0D108BD9-81ED-4DB2-BD59-A6C34878D82A}">
                    <a16:rowId xmlns:a16="http://schemas.microsoft.com/office/drawing/2014/main" val="10000"/>
                  </a:ext>
                </a:extLst>
              </a:tr>
              <a:tr h="209176">
                <a:tc gridSpan="4">
                  <a:txBody>
                    <a:bodyPr/>
                    <a:lstStyle/>
                    <a:p>
                      <a:pPr algn="ctr"/>
                      <a:r>
                        <a:rPr lang="en-US" sz="600" i="1" dirty="0"/>
                        <a:t>CONFIGURATION</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solidFill>
                      <a:srgbClr val="B7DEE8"/>
                    </a:solidFill>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gridSpan="2">
                  <a:txBody>
                    <a:bodyPr/>
                    <a:lstStyle/>
                    <a:p>
                      <a:pPr algn="ctr"/>
                      <a:r>
                        <a:rPr lang="en-US" sz="600" i="1" dirty="0"/>
                        <a:t>OFFERING</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solidFill>
                      <a:srgbClr val="B7DEE8"/>
                    </a:solidFill>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gridSpan="4">
                  <a:txBody>
                    <a:bodyPr/>
                    <a:lstStyle/>
                    <a:p>
                      <a:pPr algn="ctr"/>
                      <a:r>
                        <a:rPr lang="en-US" sz="600" i="1" dirty="0"/>
                        <a:t>EXPERIENCE</a:t>
                      </a:r>
                    </a:p>
                  </a:txBody>
                  <a:tcPr marL="62345" marR="62345" marT="26894" marB="26894">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solidFill>
                      <a:srgbClr val="B7DEE8"/>
                    </a:solidFill>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tc hMerge="1">
                  <a:txBody>
                    <a:bodyPr/>
                    <a:lstStyle/>
                    <a:p>
                      <a:endParaRPr lang="en-US" sz="1100" dirty="0"/>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tcPr>
                </a:tc>
                <a:extLst>
                  <a:ext uri="{0D108BD9-81ED-4DB2-BD59-A6C34878D82A}">
                    <a16:rowId xmlns:a16="http://schemas.microsoft.com/office/drawing/2014/main" val="10001"/>
                  </a:ext>
                </a:extLst>
              </a:tr>
            </a:tbl>
          </a:graphicData>
        </a:graphic>
      </p:graphicFrame>
      <p:cxnSp>
        <p:nvCxnSpPr>
          <p:cNvPr id="10" name="Straight Arrow Connector 9"/>
          <p:cNvCxnSpPr/>
          <p:nvPr/>
        </p:nvCxnSpPr>
        <p:spPr>
          <a:xfrm>
            <a:off x="2779569" y="7545237"/>
            <a:ext cx="3740727" cy="0"/>
          </a:xfrm>
          <a:prstGeom prst="straightConnector1">
            <a:avLst/>
          </a:prstGeom>
          <a:ln>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342409" y="7721536"/>
            <a:ext cx="3177886" cy="0"/>
          </a:xfrm>
          <a:prstGeom prst="straightConnector1">
            <a:avLst/>
          </a:prstGeom>
          <a:ln>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641274" y="7631014"/>
            <a:ext cx="710045" cy="196208"/>
          </a:xfrm>
          <a:prstGeom prst="rect">
            <a:avLst/>
          </a:prstGeom>
          <a:solidFill>
            <a:schemeClr val="bg1"/>
          </a:solidFill>
        </p:spPr>
        <p:txBody>
          <a:bodyPr wrap="square" lIns="57142" tIns="28571" rIns="57142" bIns="28571" rtlCol="0">
            <a:spAutoFit/>
          </a:bodyPr>
          <a:lstStyle/>
          <a:p>
            <a:pPr algn="ctr"/>
            <a:r>
              <a:rPr lang="en-US" sz="900" dirty="0"/>
              <a:t>UX Design</a:t>
            </a:r>
          </a:p>
        </p:txBody>
      </p:sp>
      <p:cxnSp>
        <p:nvCxnSpPr>
          <p:cNvPr id="18" name="Straight Arrow Connector 17"/>
          <p:cNvCxnSpPr/>
          <p:nvPr/>
        </p:nvCxnSpPr>
        <p:spPr>
          <a:xfrm>
            <a:off x="3342409" y="7896010"/>
            <a:ext cx="3177886" cy="0"/>
          </a:xfrm>
          <a:prstGeom prst="straightConnector1">
            <a:avLst/>
          </a:prstGeom>
          <a:ln>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641275" y="7805488"/>
            <a:ext cx="787977" cy="196208"/>
          </a:xfrm>
          <a:prstGeom prst="rect">
            <a:avLst/>
          </a:prstGeom>
          <a:solidFill>
            <a:schemeClr val="bg1"/>
          </a:solidFill>
        </p:spPr>
        <p:txBody>
          <a:bodyPr wrap="square" lIns="57142" tIns="28571" rIns="57142" bIns="28571" rtlCol="0">
            <a:spAutoFit/>
          </a:bodyPr>
          <a:lstStyle/>
          <a:p>
            <a:pPr algn="ctr"/>
            <a:r>
              <a:rPr lang="en-US" sz="900" dirty="0"/>
              <a:t>UX Research</a:t>
            </a:r>
          </a:p>
        </p:txBody>
      </p:sp>
      <p:cxnSp>
        <p:nvCxnSpPr>
          <p:cNvPr id="20" name="Straight Arrow Connector 19"/>
          <p:cNvCxnSpPr/>
          <p:nvPr/>
        </p:nvCxnSpPr>
        <p:spPr>
          <a:xfrm>
            <a:off x="372340" y="7545237"/>
            <a:ext cx="2407229" cy="0"/>
          </a:xfrm>
          <a:prstGeom prst="straightConnector1">
            <a:avLst/>
          </a:prstGeom>
          <a:ln>
            <a:prstDash val="dash"/>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87387" y="7344191"/>
            <a:ext cx="710045" cy="334707"/>
          </a:xfrm>
          <a:prstGeom prst="rect">
            <a:avLst/>
          </a:prstGeom>
          <a:solidFill>
            <a:schemeClr val="bg1"/>
          </a:solidFill>
        </p:spPr>
        <p:txBody>
          <a:bodyPr wrap="square" lIns="57142" tIns="28571" rIns="57142" bIns="28571" rtlCol="0">
            <a:spAutoFit/>
          </a:bodyPr>
          <a:lstStyle/>
          <a:p>
            <a:pPr algn="ctr"/>
            <a:r>
              <a:rPr lang="en-US" sz="900" dirty="0"/>
              <a:t>Innovation Design</a:t>
            </a:r>
          </a:p>
        </p:txBody>
      </p:sp>
      <p:sp>
        <p:nvSpPr>
          <p:cNvPr id="30" name="TextBox 29"/>
          <p:cNvSpPr txBox="1"/>
          <p:nvPr/>
        </p:nvSpPr>
        <p:spPr>
          <a:xfrm>
            <a:off x="459068" y="774312"/>
            <a:ext cx="3939204" cy="612282"/>
          </a:xfrm>
          <a:prstGeom prst="rect">
            <a:avLst/>
          </a:prstGeom>
          <a:noFill/>
        </p:spPr>
        <p:txBody>
          <a:bodyPr wrap="square" lIns="57142" tIns="28571" rIns="57142" bIns="28571" rtlCol="0">
            <a:spAutoFit/>
          </a:bodyPr>
          <a:lstStyle/>
          <a:p>
            <a:r>
              <a:rPr lang="en-US" sz="1800" b="1" dirty="0">
                <a:solidFill>
                  <a:schemeClr val="accent5">
                    <a:lumMod val="75000"/>
                  </a:schemeClr>
                </a:solidFill>
              </a:rPr>
              <a:t>Innovation Design collaborates with UX Research and UX Design</a:t>
            </a:r>
          </a:p>
        </p:txBody>
      </p:sp>
      <p:sp>
        <p:nvSpPr>
          <p:cNvPr id="31" name="TextBox 30"/>
          <p:cNvSpPr txBox="1"/>
          <p:nvPr/>
        </p:nvSpPr>
        <p:spPr>
          <a:xfrm>
            <a:off x="372341" y="6963995"/>
            <a:ext cx="3027223" cy="404316"/>
          </a:xfrm>
          <a:prstGeom prst="rect">
            <a:avLst/>
          </a:prstGeom>
          <a:noFill/>
        </p:spPr>
        <p:txBody>
          <a:bodyPr wrap="square" lIns="57142" tIns="28571" rIns="57142" bIns="28571" rtlCol="0">
            <a:spAutoFit/>
          </a:bodyPr>
          <a:lstStyle/>
          <a:p>
            <a:r>
              <a:rPr lang="en-US" sz="1100" b="1" dirty="0"/>
              <a:t>Innovation Design has a broader scope, and tools to develop the innovation system</a:t>
            </a:r>
            <a:endParaRPr lang="en-US" sz="700" dirty="0"/>
          </a:p>
        </p:txBody>
      </p:sp>
      <p:sp>
        <p:nvSpPr>
          <p:cNvPr id="2" name="TextBox 1"/>
          <p:cNvSpPr txBox="1"/>
          <p:nvPr/>
        </p:nvSpPr>
        <p:spPr>
          <a:xfrm>
            <a:off x="459069" y="6424100"/>
            <a:ext cx="446742" cy="150198"/>
          </a:xfrm>
          <a:prstGeom prst="rect">
            <a:avLst/>
          </a:prstGeom>
          <a:noFill/>
        </p:spPr>
        <p:txBody>
          <a:bodyPr wrap="none" lIns="68644" tIns="34322" rIns="68644" bIns="34322" rtlCol="0">
            <a:spAutoFit/>
          </a:bodyPr>
          <a:lstStyle/>
          <a:p>
            <a:r>
              <a:rPr lang="en-US" sz="500" dirty="0">
                <a:latin typeface="Calibri"/>
                <a:cs typeface="Calibri"/>
              </a:rPr>
              <a:t>Major Role</a:t>
            </a:r>
          </a:p>
        </p:txBody>
      </p:sp>
      <p:sp>
        <p:nvSpPr>
          <p:cNvPr id="21" name="TextBox 20"/>
          <p:cNvSpPr txBox="1"/>
          <p:nvPr/>
        </p:nvSpPr>
        <p:spPr>
          <a:xfrm>
            <a:off x="1426135" y="6424100"/>
            <a:ext cx="446742" cy="150198"/>
          </a:xfrm>
          <a:prstGeom prst="rect">
            <a:avLst/>
          </a:prstGeom>
          <a:noFill/>
        </p:spPr>
        <p:txBody>
          <a:bodyPr wrap="none" lIns="68644" tIns="34322" rIns="68644" bIns="34322" rtlCol="0">
            <a:spAutoFit/>
          </a:bodyPr>
          <a:lstStyle/>
          <a:p>
            <a:r>
              <a:rPr lang="en-US" sz="500" dirty="0">
                <a:latin typeface="Calibri"/>
                <a:cs typeface="Calibri"/>
              </a:rPr>
              <a:t>Minor Role</a:t>
            </a:r>
          </a:p>
        </p:txBody>
      </p:sp>
      <p:sp>
        <p:nvSpPr>
          <p:cNvPr id="3" name="Rectangle 2"/>
          <p:cNvSpPr/>
          <p:nvPr/>
        </p:nvSpPr>
        <p:spPr>
          <a:xfrm>
            <a:off x="905810" y="6424100"/>
            <a:ext cx="183843" cy="150198"/>
          </a:xfrm>
          <a:prstGeom prst="rect">
            <a:avLst/>
          </a:prstGeom>
          <a:solidFill>
            <a:srgbClr val="A6A6A6"/>
          </a:solidFill>
          <a:ln>
            <a:noFill/>
          </a:ln>
        </p:spPr>
        <p:style>
          <a:lnRef idx="1">
            <a:schemeClr val="accent1"/>
          </a:lnRef>
          <a:fillRef idx="3">
            <a:schemeClr val="accent1"/>
          </a:fillRef>
          <a:effectRef idx="2">
            <a:schemeClr val="accent1"/>
          </a:effectRef>
          <a:fontRef idx="minor">
            <a:schemeClr val="lt1"/>
          </a:fontRef>
        </p:style>
        <p:txBody>
          <a:bodyPr lIns="68644" tIns="34322" rIns="68644" bIns="34322" spcCol="0" rtlCol="0" anchor="ctr"/>
          <a:lstStyle/>
          <a:p>
            <a:pPr algn="ctr"/>
            <a:endParaRPr lang="en-US"/>
          </a:p>
        </p:txBody>
      </p:sp>
      <p:sp>
        <p:nvSpPr>
          <p:cNvPr id="22" name="Rectangle 21"/>
          <p:cNvSpPr/>
          <p:nvPr/>
        </p:nvSpPr>
        <p:spPr>
          <a:xfrm>
            <a:off x="1868362" y="6424100"/>
            <a:ext cx="183843" cy="150198"/>
          </a:xfrm>
          <a:prstGeom prst="rect">
            <a:avLst/>
          </a:prstGeom>
          <a:solidFill>
            <a:srgbClr val="CCFFCC"/>
          </a:solidFill>
          <a:ln>
            <a:noFill/>
          </a:ln>
        </p:spPr>
        <p:style>
          <a:lnRef idx="1">
            <a:schemeClr val="accent1"/>
          </a:lnRef>
          <a:fillRef idx="3">
            <a:schemeClr val="accent1"/>
          </a:fillRef>
          <a:effectRef idx="2">
            <a:schemeClr val="accent1"/>
          </a:effectRef>
          <a:fontRef idx="minor">
            <a:schemeClr val="lt1"/>
          </a:fontRef>
        </p:style>
        <p:txBody>
          <a:bodyPr lIns="68644" tIns="34322" rIns="68644" bIns="34322" spcCol="0" rtlCol="0" anchor="ctr"/>
          <a:lstStyle/>
          <a:p>
            <a:pPr algn="ctr"/>
            <a:endParaRPr lang="en-US"/>
          </a:p>
        </p:txBody>
      </p:sp>
    </p:spTree>
    <p:extLst>
      <p:ext uri="{BB962C8B-B14F-4D97-AF65-F5344CB8AC3E}">
        <p14:creationId xmlns:p14="http://schemas.microsoft.com/office/powerpoint/2010/main" val="121495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7892" y="830882"/>
            <a:ext cx="2030631" cy="7509735"/>
          </a:xfrm>
          <a:prstGeom prst="rect">
            <a:avLst/>
          </a:prstGeom>
          <a:noFill/>
        </p:spPr>
        <p:txBody>
          <a:bodyPr wrap="square" lIns="91427" tIns="45713" rIns="91427" bIns="45713" rtlCol="0">
            <a:spAutoFit/>
          </a:bodyPr>
          <a:lstStyle/>
          <a:p>
            <a:r>
              <a:rPr lang="en-US" sz="1800" b="1" dirty="0">
                <a:solidFill>
                  <a:schemeClr val="accent5">
                    <a:lumMod val="75000"/>
                  </a:schemeClr>
                </a:solidFill>
              </a:rPr>
              <a:t>Major Skills</a:t>
            </a:r>
          </a:p>
          <a:p>
            <a:endParaRPr lang="en-US" sz="800" b="1" dirty="0"/>
          </a:p>
          <a:p>
            <a:r>
              <a:rPr lang="en-US" sz="800" b="1" dirty="0"/>
              <a:t>Service Design</a:t>
            </a:r>
            <a:endParaRPr lang="en-US" sz="800" dirty="0"/>
          </a:p>
          <a:p>
            <a:r>
              <a:rPr lang="en-US" sz="800" dirty="0"/>
              <a:t>Systems-level understanding of all the parts (technical systems, frontline employees, touch points, etc.) that go into delivering a service, coordinated to support customer journeys.</a:t>
            </a:r>
          </a:p>
          <a:p>
            <a:endParaRPr lang="en-US" sz="800" dirty="0"/>
          </a:p>
          <a:p>
            <a:r>
              <a:rPr lang="en-US" sz="800" b="1" dirty="0"/>
              <a:t>Innovation System Design (business model design &amp; service design)</a:t>
            </a:r>
            <a:endParaRPr lang="en-US" sz="800" dirty="0"/>
          </a:p>
          <a:p>
            <a:r>
              <a:rPr lang="en-US" sz="800" dirty="0"/>
              <a:t>Multi-system level understanding of all the parts that enable successful innovation across the business model. from consumer, technology &amp; business immersion into opportunities. Encompass all of the potential aspects of innovating: profit model, network, structure, process, product performance, product systems, service, channel, brand and customer engagement. </a:t>
            </a:r>
          </a:p>
          <a:p>
            <a:endParaRPr lang="en-US" sz="800" dirty="0"/>
          </a:p>
          <a:p>
            <a:r>
              <a:rPr lang="en-US" sz="800" b="1" dirty="0"/>
              <a:t>Facilitation</a:t>
            </a:r>
            <a:endParaRPr lang="en-US" sz="800" dirty="0"/>
          </a:p>
          <a:p>
            <a:r>
              <a:rPr lang="en-US" sz="800" dirty="0"/>
              <a:t>Grappling with this complexity requires designers getting ideas out of others. To develop empathy and to facilitate successfully requires the skill of listening. Learn to devote undivided attention and appreciate interpersonal nuances. Be open to opinions and perspectives that challenge existing beliefs, and be willing to evolve their stance based on new information.</a:t>
            </a:r>
          </a:p>
          <a:p>
            <a:endParaRPr lang="en-US" sz="800" dirty="0"/>
          </a:p>
          <a:p>
            <a:r>
              <a:rPr lang="en-US" sz="800" b="1" dirty="0"/>
              <a:t>Diagram Creation (concept mapping) </a:t>
            </a:r>
            <a:endParaRPr lang="en-US" sz="800" dirty="0"/>
          </a:p>
          <a:p>
            <a:r>
              <a:rPr lang="en-US" sz="800" dirty="0"/>
              <a:t>Diagram and map creation to explore  and learn about complex information spaces. </a:t>
            </a:r>
          </a:p>
          <a:p>
            <a:endParaRPr lang="en-US" sz="800" dirty="0"/>
          </a:p>
          <a:p>
            <a:r>
              <a:rPr lang="en-US" sz="800" b="1" dirty="0"/>
              <a:t>Storytelling</a:t>
            </a:r>
            <a:endParaRPr lang="en-US" sz="800" dirty="0"/>
          </a:p>
          <a:p>
            <a:r>
              <a:rPr lang="en-US" sz="800" dirty="0"/>
              <a:t>Collaborate with business and technology to create compelling ways to make new innovations come to life. </a:t>
            </a:r>
          </a:p>
          <a:p>
            <a:endParaRPr lang="en-US" sz="800" dirty="0"/>
          </a:p>
          <a:p>
            <a:r>
              <a:rPr lang="en-US" sz="800" b="1" dirty="0"/>
              <a:t>Opportunity Synthesis (CVP creation)</a:t>
            </a:r>
            <a:endParaRPr lang="en-US" sz="800" dirty="0"/>
          </a:p>
          <a:p>
            <a:r>
              <a:rPr lang="en-US" sz="800" dirty="0"/>
              <a:t>The ability to take multiple inputs from research, business needs, and technology affordances to create compelling business opportunities.</a:t>
            </a:r>
          </a:p>
          <a:p>
            <a:endParaRPr lang="en-US" sz="800" dirty="0"/>
          </a:p>
          <a:p>
            <a:r>
              <a:rPr lang="en-US" sz="800" b="1" dirty="0"/>
              <a:t>Immersion Leadership</a:t>
            </a:r>
            <a:endParaRPr lang="en-US" sz="800" dirty="0"/>
          </a:p>
          <a:p>
            <a:r>
              <a:rPr lang="en-US" sz="800" dirty="0"/>
              <a:t>Lead cross functional team through a design thinking process to understand an opportunity space by diving deeply into a topic by getting out of the building, directly talking with users, talking to experts and experiencing current solutions in the market</a:t>
            </a:r>
          </a:p>
          <a:p>
            <a:endParaRPr lang="en-US" sz="800" dirty="0"/>
          </a:p>
          <a:p>
            <a:r>
              <a:rPr lang="en-US" sz="800" b="1" dirty="0"/>
              <a:t>Trend Observation</a:t>
            </a:r>
            <a:endParaRPr lang="en-US" sz="800" dirty="0"/>
          </a:p>
          <a:p>
            <a:r>
              <a:rPr lang="en-US" sz="800" dirty="0"/>
              <a:t>Ability to sense signals for new opportunities to create inspiration for the innovation pipeline.</a:t>
            </a:r>
          </a:p>
        </p:txBody>
      </p:sp>
      <p:sp>
        <p:nvSpPr>
          <p:cNvPr id="27" name="TextBox 26"/>
          <p:cNvSpPr txBox="1"/>
          <p:nvPr/>
        </p:nvSpPr>
        <p:spPr>
          <a:xfrm>
            <a:off x="2439173" y="830881"/>
            <a:ext cx="2030631" cy="6894183"/>
          </a:xfrm>
          <a:prstGeom prst="rect">
            <a:avLst/>
          </a:prstGeom>
          <a:noFill/>
        </p:spPr>
        <p:txBody>
          <a:bodyPr wrap="square" lIns="91427" tIns="45713" rIns="91427" bIns="45713" rtlCol="0">
            <a:spAutoFit/>
          </a:bodyPr>
          <a:lstStyle/>
          <a:p>
            <a:r>
              <a:rPr lang="en-US" sz="1800" b="1" dirty="0">
                <a:solidFill>
                  <a:srgbClr val="4BACC6">
                    <a:lumMod val="75000"/>
                  </a:srgbClr>
                </a:solidFill>
              </a:rPr>
              <a:t>Minor Skills</a:t>
            </a:r>
            <a:endParaRPr lang="en-US" sz="1800" b="1" dirty="0"/>
          </a:p>
          <a:p>
            <a:endParaRPr lang="en-US" sz="800" b="1" dirty="0"/>
          </a:p>
          <a:p>
            <a:r>
              <a:rPr lang="en-US" sz="800" b="1" dirty="0"/>
              <a:t>Rapid Prototyping</a:t>
            </a:r>
            <a:endParaRPr lang="en-US" sz="800" dirty="0"/>
          </a:p>
          <a:p>
            <a:r>
              <a:rPr lang="en-US" sz="800" dirty="0"/>
              <a:t>Quickly simulating proposed designs in order to better judge their user experience. Could be technical (writing code) or a patchwork use of tools like Photoshop, Adobe Illustrator, After Effects, Keynote, Sketch, </a:t>
            </a:r>
            <a:r>
              <a:rPr lang="en-US" sz="800" dirty="0" err="1"/>
              <a:t>Invision</a:t>
            </a:r>
            <a:r>
              <a:rPr lang="en-US" sz="800" dirty="0"/>
              <a:t> and paper prototypes.  </a:t>
            </a:r>
          </a:p>
          <a:p>
            <a:endParaRPr lang="en-US" sz="800" b="1" dirty="0"/>
          </a:p>
          <a:p>
            <a:r>
              <a:rPr lang="en-US" sz="800" b="1" dirty="0"/>
              <a:t>Ethnographic Research &amp; user model creation </a:t>
            </a:r>
            <a:endParaRPr lang="en-US" sz="800" dirty="0"/>
          </a:p>
          <a:p>
            <a:r>
              <a:rPr lang="en-US" sz="800" dirty="0"/>
              <a:t>Conducting user research sessions (in-home, in-office, user testing, diary studies), and deriving meaningful insights through analysis. Creating user models that explain user behavior.</a:t>
            </a:r>
          </a:p>
          <a:p>
            <a:endParaRPr lang="en-US" sz="800" dirty="0"/>
          </a:p>
          <a:p>
            <a:r>
              <a:rPr lang="en-US" sz="800" b="1" dirty="0"/>
              <a:t>Interaction Design</a:t>
            </a:r>
            <a:endParaRPr lang="en-US" sz="800" dirty="0"/>
          </a:p>
          <a:p>
            <a:r>
              <a:rPr lang="en-US" sz="800" dirty="0"/>
              <a:t>The structural design of a software interface, supporting a user’s flow through a system and ability to successfully interact. </a:t>
            </a:r>
          </a:p>
          <a:p>
            <a:endParaRPr lang="en-US" sz="800" dirty="0"/>
          </a:p>
          <a:p>
            <a:r>
              <a:rPr lang="en-US" sz="800" b="1" dirty="0"/>
              <a:t>Visual Design</a:t>
            </a:r>
            <a:endParaRPr lang="en-US" sz="800" dirty="0"/>
          </a:p>
          <a:p>
            <a:r>
              <a:rPr lang="en-US" sz="800" dirty="0"/>
              <a:t>Color, composition, typography, visual hierarchy, and brand expression that present the product or service in a way that not only is clear and approachable, but appropriately exhibits personality. </a:t>
            </a:r>
          </a:p>
          <a:p>
            <a:endParaRPr lang="en-US" sz="800" dirty="0"/>
          </a:p>
          <a:p>
            <a:r>
              <a:rPr lang="en-US" sz="800" b="1" dirty="0"/>
              <a:t>Information Architecture</a:t>
            </a:r>
            <a:endParaRPr lang="en-US" sz="800" dirty="0"/>
          </a:p>
          <a:p>
            <a:r>
              <a:rPr lang="en-US" sz="800" dirty="0"/>
              <a:t>Structuring content, developing taxonomies, crafting navigation, and formulating other activities that make information accessible, usable, and understandable.</a:t>
            </a:r>
          </a:p>
          <a:p>
            <a:endParaRPr lang="en-US" sz="800" b="1" dirty="0"/>
          </a:p>
          <a:p>
            <a:r>
              <a:rPr lang="en-US" sz="800" b="1" dirty="0"/>
              <a:t>Writing</a:t>
            </a:r>
            <a:endParaRPr lang="en-US" sz="800" dirty="0"/>
          </a:p>
          <a:p>
            <a:r>
              <a:rPr lang="en-US" sz="800" dirty="0"/>
              <a:t>Clear written communication that, like good design, guides the user through an experience. Much of the time, written content is the experience, and far more valuable than the design dress around it.</a:t>
            </a:r>
          </a:p>
          <a:p>
            <a:endParaRPr lang="en-US" sz="800" dirty="0"/>
          </a:p>
          <a:p>
            <a:r>
              <a:rPr lang="en-US" sz="800" b="1" dirty="0"/>
              <a:t>Videography</a:t>
            </a:r>
            <a:endParaRPr lang="en-US" sz="800" dirty="0"/>
          </a:p>
          <a:p>
            <a:r>
              <a:rPr lang="en-US" sz="800" dirty="0"/>
              <a:t>Shooting and editing video into compelling stories that effectively communicate.</a:t>
            </a:r>
          </a:p>
          <a:p>
            <a:endParaRPr lang="en-US" sz="800" dirty="0"/>
          </a:p>
          <a:p>
            <a:r>
              <a:rPr lang="en-US" sz="800" b="1" dirty="0"/>
              <a:t>Sketching</a:t>
            </a:r>
            <a:endParaRPr lang="en-US" sz="800" dirty="0"/>
          </a:p>
          <a:p>
            <a:r>
              <a:rPr lang="en-US" sz="800" dirty="0"/>
              <a:t>Ability to free hand scenarios, interfaces and physical products.</a:t>
            </a:r>
          </a:p>
          <a:p>
            <a:endParaRPr lang="en-US" sz="800" dirty="0"/>
          </a:p>
          <a:p>
            <a:r>
              <a:rPr lang="en-US" sz="800" b="1" dirty="0"/>
              <a:t>Prototype Testing</a:t>
            </a:r>
            <a:endParaRPr lang="en-US" sz="800" dirty="0"/>
          </a:p>
          <a:p>
            <a:r>
              <a:rPr lang="en-US" sz="800" dirty="0"/>
              <a:t>Testing value props through prototypes, usability testing and </a:t>
            </a:r>
            <a:r>
              <a:rPr lang="en-US" sz="800" dirty="0" err="1"/>
              <a:t>mvp</a:t>
            </a:r>
            <a:r>
              <a:rPr lang="en-US" sz="800" dirty="0"/>
              <a:t> testing.</a:t>
            </a:r>
          </a:p>
        </p:txBody>
      </p:sp>
      <p:sp>
        <p:nvSpPr>
          <p:cNvPr id="31" name="TextBox 30"/>
          <p:cNvSpPr txBox="1"/>
          <p:nvPr/>
        </p:nvSpPr>
        <p:spPr>
          <a:xfrm>
            <a:off x="4585086" y="830882"/>
            <a:ext cx="2030631" cy="5139871"/>
          </a:xfrm>
          <a:prstGeom prst="rect">
            <a:avLst/>
          </a:prstGeom>
          <a:noFill/>
        </p:spPr>
        <p:txBody>
          <a:bodyPr wrap="square" lIns="91427" tIns="45713" rIns="91427" bIns="45713" rtlCol="0">
            <a:spAutoFit/>
          </a:bodyPr>
          <a:lstStyle/>
          <a:p>
            <a:r>
              <a:rPr lang="en-US" sz="1800" b="1" dirty="0">
                <a:solidFill>
                  <a:srgbClr val="4BACC6">
                    <a:lumMod val="75000"/>
                  </a:srgbClr>
                </a:solidFill>
              </a:rPr>
              <a:t>Complementary Skills</a:t>
            </a:r>
            <a:endParaRPr lang="en-US" sz="1800" b="1" dirty="0"/>
          </a:p>
          <a:p>
            <a:endParaRPr lang="en-US" sz="800" b="1" dirty="0"/>
          </a:p>
          <a:p>
            <a:r>
              <a:rPr lang="en-US" sz="800" b="1" dirty="0"/>
              <a:t>Front End Development</a:t>
            </a:r>
            <a:endParaRPr lang="en-US" sz="800" dirty="0"/>
          </a:p>
          <a:p>
            <a:r>
              <a:rPr lang="en-US" sz="800" dirty="0"/>
              <a:t>Delivery of production-ready frontend code. Valuable in ensuring that designs are implemented as proposed.</a:t>
            </a:r>
          </a:p>
          <a:p>
            <a:endParaRPr lang="en-US" sz="800" b="1" dirty="0"/>
          </a:p>
          <a:p>
            <a:r>
              <a:rPr lang="en-US" sz="800" b="1" dirty="0"/>
              <a:t>Business strategy</a:t>
            </a:r>
            <a:endParaRPr lang="en-US" sz="800" dirty="0"/>
          </a:p>
          <a:p>
            <a:r>
              <a:rPr lang="en-US" sz="800" dirty="0"/>
              <a:t>Ability to assess and create guiding principles that, when communicated and adopted in the organization, generates a desired pattern of decision making. Make decisions in an organization to make decisions and allocate resources in order accomplish key objectives. </a:t>
            </a:r>
          </a:p>
          <a:p>
            <a:endParaRPr lang="en-US" sz="800" b="1" dirty="0"/>
          </a:p>
          <a:p>
            <a:r>
              <a:rPr lang="en-US" sz="800" b="1" dirty="0"/>
              <a:t>Market Research</a:t>
            </a:r>
            <a:endParaRPr lang="en-US" sz="800" dirty="0"/>
          </a:p>
          <a:p>
            <a:r>
              <a:rPr lang="en-US" sz="800" dirty="0"/>
              <a:t>Foundation in understanding classic qualitative (focus-groups) and quantitative (running and analyzing surveys) research</a:t>
            </a:r>
          </a:p>
          <a:p>
            <a:endParaRPr lang="en-US" sz="800" dirty="0"/>
          </a:p>
          <a:p>
            <a:r>
              <a:rPr lang="en-US" sz="800" b="1" dirty="0"/>
              <a:t>Brand Strategy</a:t>
            </a:r>
            <a:endParaRPr lang="en-US" sz="800" dirty="0"/>
          </a:p>
          <a:p>
            <a:r>
              <a:rPr lang="en-US" sz="800" dirty="0"/>
              <a:t>Building a short to long-term plan for the development of a successful brand in order to achieve specific goals. A well-defined and executed brand strategy affects all aspects of a business and is directly connected to consumer needs, emotions, and competitive environments.</a:t>
            </a:r>
          </a:p>
          <a:p>
            <a:endParaRPr lang="en-US" sz="800" dirty="0"/>
          </a:p>
          <a:p>
            <a:r>
              <a:rPr lang="en-US" sz="800" b="1" dirty="0"/>
              <a:t>Data science</a:t>
            </a:r>
            <a:endParaRPr lang="en-US" sz="800" dirty="0"/>
          </a:p>
          <a:p>
            <a:r>
              <a:rPr lang="en-US" sz="800" dirty="0"/>
              <a:t>Processes and systems to extract knowledge or insights from data in various forms, either structured or unstructured.</a:t>
            </a:r>
          </a:p>
          <a:p>
            <a:r>
              <a:rPr lang="en-US" sz="800" b="1" dirty="0"/>
              <a:t> </a:t>
            </a:r>
            <a:endParaRPr lang="en-US" sz="800" dirty="0"/>
          </a:p>
          <a:p>
            <a:endParaRPr lang="en-US" sz="800" dirty="0"/>
          </a:p>
        </p:txBody>
      </p:sp>
      <p:sp>
        <p:nvSpPr>
          <p:cNvPr id="9" name="TextBox 8"/>
          <p:cNvSpPr txBox="1"/>
          <p:nvPr/>
        </p:nvSpPr>
        <p:spPr>
          <a:xfrm>
            <a:off x="297891" y="205495"/>
            <a:ext cx="8422776" cy="584776"/>
          </a:xfrm>
          <a:prstGeom prst="rect">
            <a:avLst/>
          </a:prstGeom>
          <a:noFill/>
        </p:spPr>
        <p:txBody>
          <a:bodyPr wrap="square" lIns="91427" tIns="45713" rIns="91427" bIns="45713" rtlCol="0">
            <a:spAutoFit/>
          </a:bodyPr>
          <a:lstStyle/>
          <a:p>
            <a:r>
              <a:rPr lang="en-US" sz="3200" dirty="0"/>
              <a:t>Innovation Design Skills</a:t>
            </a:r>
            <a:endParaRPr lang="en-US" sz="800" dirty="0"/>
          </a:p>
        </p:txBody>
      </p:sp>
    </p:spTree>
    <p:extLst>
      <p:ext uri="{BB962C8B-B14F-4D97-AF65-F5344CB8AC3E}">
        <p14:creationId xmlns:p14="http://schemas.microsoft.com/office/powerpoint/2010/main" val="376515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763066" y="3240008"/>
            <a:ext cx="5518439" cy="2951996"/>
            <a:chOff x="-884520" y="115709"/>
            <a:chExt cx="10119061" cy="5413022"/>
          </a:xfrm>
        </p:grpSpPr>
        <p:graphicFrame>
          <p:nvGraphicFramePr>
            <p:cNvPr id="33" name="Chart 32"/>
            <p:cNvGraphicFramePr/>
            <p:nvPr>
              <p:extLst>
                <p:ext uri="{D42A27DB-BD31-4B8C-83A1-F6EECF244321}">
                  <p14:modId xmlns:p14="http://schemas.microsoft.com/office/powerpoint/2010/main" val="4244792961"/>
                </p:ext>
              </p:extLst>
            </p:nvPr>
          </p:nvGraphicFramePr>
          <p:xfrm>
            <a:off x="-884520" y="115709"/>
            <a:ext cx="8119533" cy="5413022"/>
          </p:xfrm>
          <a:graphic>
            <a:graphicData uri="http://schemas.openxmlformats.org/drawingml/2006/chart">
              <c:chart xmlns:c="http://schemas.openxmlformats.org/drawingml/2006/chart" xmlns:r="http://schemas.openxmlformats.org/officeDocument/2006/relationships" r:id="rId2"/>
            </a:graphicData>
          </a:graphic>
        </p:graphicFrame>
        <p:sp>
          <p:nvSpPr>
            <p:cNvPr id="34" name="TextBox 33"/>
            <p:cNvSpPr txBox="1"/>
            <p:nvPr/>
          </p:nvSpPr>
          <p:spPr>
            <a:xfrm>
              <a:off x="6364470" y="119554"/>
              <a:ext cx="2870071" cy="1072293"/>
            </a:xfrm>
            <a:prstGeom prst="rect">
              <a:avLst/>
            </a:prstGeom>
            <a:noFill/>
          </p:spPr>
          <p:txBody>
            <a:bodyPr wrap="square" rtlCol="0">
              <a:spAutoFit/>
            </a:bodyPr>
            <a:lstStyle/>
            <a:p>
              <a:pPr defTabSz="914269"/>
              <a:r>
                <a:rPr lang="en-US" sz="800" kern="0" dirty="0">
                  <a:solidFill>
                    <a:sysClr val="windowText" lastClr="000000"/>
                  </a:solidFill>
                </a:rPr>
                <a:t>3 – Expert</a:t>
              </a:r>
            </a:p>
            <a:p>
              <a:pPr defTabSz="914269"/>
              <a:r>
                <a:rPr lang="en-US" sz="800" kern="0" dirty="0">
                  <a:solidFill>
                    <a:sysClr val="windowText" lastClr="000000"/>
                  </a:solidFill>
                </a:rPr>
                <a:t>2 – Strong</a:t>
              </a:r>
            </a:p>
            <a:p>
              <a:pPr defTabSz="914269"/>
              <a:r>
                <a:rPr lang="en-US" sz="800" kern="0" dirty="0">
                  <a:solidFill>
                    <a:sysClr val="windowText" lastClr="000000"/>
                  </a:solidFill>
                </a:rPr>
                <a:t>1 – Capable</a:t>
              </a:r>
            </a:p>
            <a:p>
              <a:pPr defTabSz="914269"/>
              <a:r>
                <a:rPr lang="en-US" sz="800" kern="0" dirty="0">
                  <a:solidFill>
                    <a:sysClr val="windowText" lastClr="000000"/>
                  </a:solidFill>
                </a:rPr>
                <a:t>0 – No Competency</a:t>
              </a:r>
            </a:p>
          </p:txBody>
        </p:sp>
      </p:grpSp>
      <p:graphicFrame>
        <p:nvGraphicFramePr>
          <p:cNvPr id="20" name="Chart 19"/>
          <p:cNvGraphicFramePr/>
          <p:nvPr>
            <p:extLst>
              <p:ext uri="{D42A27DB-BD31-4B8C-83A1-F6EECF244321}">
                <p14:modId xmlns:p14="http://schemas.microsoft.com/office/powerpoint/2010/main" val="2662272376"/>
              </p:ext>
            </p:extLst>
          </p:nvPr>
        </p:nvGraphicFramePr>
        <p:xfrm>
          <a:off x="763067" y="288013"/>
          <a:ext cx="4427995" cy="2951996"/>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a:xfrm>
            <a:off x="4716309" y="290109"/>
            <a:ext cx="1565196" cy="600690"/>
          </a:xfrm>
          <a:prstGeom prst="rect">
            <a:avLst/>
          </a:prstGeom>
          <a:noFill/>
        </p:spPr>
        <p:txBody>
          <a:bodyPr wrap="square" lIns="91427" tIns="45713" rIns="91427" bIns="45713" rtlCol="0">
            <a:spAutoFit/>
          </a:bodyPr>
          <a:lstStyle/>
          <a:p>
            <a:pPr defTabSz="914269"/>
            <a:r>
              <a:rPr lang="en-US" sz="800" kern="0" dirty="0">
                <a:solidFill>
                  <a:sysClr val="windowText" lastClr="000000"/>
                </a:solidFill>
              </a:rPr>
              <a:t>3 – Expert</a:t>
            </a:r>
          </a:p>
          <a:p>
            <a:pPr defTabSz="914269"/>
            <a:r>
              <a:rPr lang="en-US" sz="800" kern="0" dirty="0">
                <a:solidFill>
                  <a:sysClr val="windowText" lastClr="000000"/>
                </a:solidFill>
              </a:rPr>
              <a:t>2 – Strong</a:t>
            </a:r>
          </a:p>
          <a:p>
            <a:pPr defTabSz="914269"/>
            <a:r>
              <a:rPr lang="en-US" sz="800" kern="0" dirty="0">
                <a:solidFill>
                  <a:sysClr val="windowText" lastClr="000000"/>
                </a:solidFill>
              </a:rPr>
              <a:t>1 – Capable</a:t>
            </a:r>
          </a:p>
          <a:p>
            <a:pPr defTabSz="914269"/>
            <a:r>
              <a:rPr lang="en-US" sz="800" kern="0" dirty="0">
                <a:solidFill>
                  <a:sysClr val="windowText" lastClr="000000"/>
                </a:solidFill>
              </a:rPr>
              <a:t>0 – No Competency</a:t>
            </a:r>
          </a:p>
        </p:txBody>
      </p:sp>
      <p:sp>
        <p:nvSpPr>
          <p:cNvPr id="22" name="Freeform 21"/>
          <p:cNvSpPr/>
          <p:nvPr/>
        </p:nvSpPr>
        <p:spPr>
          <a:xfrm>
            <a:off x="1858489" y="680720"/>
            <a:ext cx="1856393" cy="1940612"/>
          </a:xfrm>
          <a:custGeom>
            <a:avLst/>
            <a:gdLst>
              <a:gd name="connsiteX0" fmla="*/ 872355 w 3951257"/>
              <a:gd name="connsiteY0" fmla="*/ 4130514 h 4130514"/>
              <a:gd name="connsiteX1" fmla="*/ 397691 w 3951257"/>
              <a:gd name="connsiteY1" fmla="*/ 3655890 h 4130514"/>
              <a:gd name="connsiteX2" fmla="*/ 115459 w 3951257"/>
              <a:gd name="connsiteY2" fmla="*/ 3065817 h 4130514"/>
              <a:gd name="connsiteX3" fmla="*/ 0 w 3951257"/>
              <a:gd name="connsiteY3" fmla="*/ 2462916 h 4130514"/>
              <a:gd name="connsiteX4" fmla="*/ 38486 w 3951257"/>
              <a:gd name="connsiteY4" fmla="*/ 1821531 h 4130514"/>
              <a:gd name="connsiteX5" fmla="*/ 256575 w 3951257"/>
              <a:gd name="connsiteY5" fmla="*/ 1205803 h 4130514"/>
              <a:gd name="connsiteX6" fmla="*/ 628609 w 3951257"/>
              <a:gd name="connsiteY6" fmla="*/ 679868 h 4130514"/>
              <a:gd name="connsiteX7" fmla="*/ 1141759 w 3951257"/>
              <a:gd name="connsiteY7" fmla="*/ 269382 h 4130514"/>
              <a:gd name="connsiteX8" fmla="*/ 1731882 w 3951257"/>
              <a:gd name="connsiteY8" fmla="*/ 0 h 4130514"/>
              <a:gd name="connsiteX9" fmla="*/ 2347662 w 3951257"/>
              <a:gd name="connsiteY9" fmla="*/ 718351 h 4130514"/>
              <a:gd name="connsiteX10" fmla="*/ 2783840 w 3951257"/>
              <a:gd name="connsiteY10" fmla="*/ 756834 h 4130514"/>
              <a:gd name="connsiteX11" fmla="*/ 3181531 w 3951257"/>
              <a:gd name="connsiteY11" fmla="*/ 974904 h 4130514"/>
              <a:gd name="connsiteX12" fmla="*/ 3515079 w 3951257"/>
              <a:gd name="connsiteY12" fmla="*/ 1218630 h 4130514"/>
              <a:gd name="connsiteX13" fmla="*/ 3758825 w 3951257"/>
              <a:gd name="connsiteY13" fmla="*/ 1577805 h 4130514"/>
              <a:gd name="connsiteX14" fmla="*/ 3912770 w 3951257"/>
              <a:gd name="connsiteY14" fmla="*/ 1949808 h 4130514"/>
              <a:gd name="connsiteX15" fmla="*/ 3951257 w 3951257"/>
              <a:gd name="connsiteY15" fmla="*/ 2411605 h 4130514"/>
              <a:gd name="connsiteX16" fmla="*/ 3848627 w 3951257"/>
              <a:gd name="connsiteY16" fmla="*/ 2809263 h 4130514"/>
              <a:gd name="connsiteX17" fmla="*/ 3656195 w 3951257"/>
              <a:gd name="connsiteY17" fmla="*/ 3194093 h 4130514"/>
              <a:gd name="connsiteX18" fmla="*/ 2668381 w 3951257"/>
              <a:gd name="connsiteY18" fmla="*/ 3014506 h 4130514"/>
              <a:gd name="connsiteX19" fmla="*/ 2450292 w 3951257"/>
              <a:gd name="connsiteY19" fmla="*/ 3078644 h 4130514"/>
              <a:gd name="connsiteX20" fmla="*/ 2232203 w 3951257"/>
              <a:gd name="connsiteY20" fmla="*/ 3091472 h 4130514"/>
              <a:gd name="connsiteX21" fmla="*/ 2026943 w 3951257"/>
              <a:gd name="connsiteY21" fmla="*/ 3027334 h 4130514"/>
              <a:gd name="connsiteX22" fmla="*/ 872355 w 3951257"/>
              <a:gd name="connsiteY22" fmla="*/ 4130514 h 41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1257" h="4130514">
                <a:moveTo>
                  <a:pt x="872355" y="4130514"/>
                </a:moveTo>
                <a:lnTo>
                  <a:pt x="397691" y="3655890"/>
                </a:lnTo>
                <a:lnTo>
                  <a:pt x="115459" y="3065817"/>
                </a:lnTo>
                <a:lnTo>
                  <a:pt x="0" y="2462916"/>
                </a:lnTo>
                <a:lnTo>
                  <a:pt x="38486" y="1821531"/>
                </a:lnTo>
                <a:lnTo>
                  <a:pt x="256575" y="1205803"/>
                </a:lnTo>
                <a:lnTo>
                  <a:pt x="628609" y="679868"/>
                </a:lnTo>
                <a:lnTo>
                  <a:pt x="1141759" y="269382"/>
                </a:lnTo>
                <a:lnTo>
                  <a:pt x="1731882" y="0"/>
                </a:lnTo>
                <a:lnTo>
                  <a:pt x="2347662" y="718351"/>
                </a:lnTo>
                <a:lnTo>
                  <a:pt x="2783840" y="756834"/>
                </a:lnTo>
                <a:lnTo>
                  <a:pt x="3181531" y="974904"/>
                </a:lnTo>
                <a:lnTo>
                  <a:pt x="3515079" y="1218630"/>
                </a:lnTo>
                <a:lnTo>
                  <a:pt x="3758825" y="1577805"/>
                </a:lnTo>
                <a:lnTo>
                  <a:pt x="3912770" y="1949808"/>
                </a:lnTo>
                <a:lnTo>
                  <a:pt x="3951257" y="2411605"/>
                </a:lnTo>
                <a:lnTo>
                  <a:pt x="3848627" y="2809263"/>
                </a:lnTo>
                <a:lnTo>
                  <a:pt x="3656195" y="3194093"/>
                </a:lnTo>
                <a:lnTo>
                  <a:pt x="2668381" y="3014506"/>
                </a:lnTo>
                <a:lnTo>
                  <a:pt x="2450292" y="3078644"/>
                </a:lnTo>
                <a:lnTo>
                  <a:pt x="2232203" y="3091472"/>
                </a:lnTo>
                <a:lnTo>
                  <a:pt x="2026943" y="3027334"/>
                </a:lnTo>
                <a:lnTo>
                  <a:pt x="872355" y="4130514"/>
                </a:lnTo>
                <a:close/>
              </a:path>
            </a:pathLst>
          </a:custGeom>
          <a:solidFill>
            <a:srgbClr val="159DEB">
              <a:lumMod val="60000"/>
              <a:lumOff val="40000"/>
              <a:alpha val="30000"/>
            </a:srgbClr>
          </a:solidFill>
          <a:ln w="9525" cap="flat" cmpd="sng" algn="ctr">
            <a:noFill/>
            <a:prstDash val="solid"/>
          </a:ln>
          <a:effectLst/>
        </p:spPr>
        <p:txBody>
          <a:bodyPr lIns="91427" tIns="45713" rIns="91427" bIns="45713" spcCol="0" rtlCol="0" anchor="ctr"/>
          <a:lstStyle/>
          <a:p>
            <a:pPr algn="ctr" defTabSz="914269"/>
            <a:endParaRPr lang="en-US" sz="800" kern="0" dirty="0">
              <a:solidFill>
                <a:srgbClr val="FFFFFF"/>
              </a:solidFill>
              <a:latin typeface="Calibri"/>
            </a:endParaRPr>
          </a:p>
        </p:txBody>
      </p:sp>
      <p:grpSp>
        <p:nvGrpSpPr>
          <p:cNvPr id="36" name="Group 35"/>
          <p:cNvGrpSpPr/>
          <p:nvPr/>
        </p:nvGrpSpPr>
        <p:grpSpPr>
          <a:xfrm>
            <a:off x="763066" y="6192004"/>
            <a:ext cx="5518439" cy="2951996"/>
            <a:chOff x="-884520" y="115709"/>
            <a:chExt cx="10119061" cy="5413022"/>
          </a:xfrm>
        </p:grpSpPr>
        <p:graphicFrame>
          <p:nvGraphicFramePr>
            <p:cNvPr id="37" name="Chart 36"/>
            <p:cNvGraphicFramePr/>
            <p:nvPr>
              <p:extLst>
                <p:ext uri="{D42A27DB-BD31-4B8C-83A1-F6EECF244321}">
                  <p14:modId xmlns:p14="http://schemas.microsoft.com/office/powerpoint/2010/main" val="3170509139"/>
                </p:ext>
              </p:extLst>
            </p:nvPr>
          </p:nvGraphicFramePr>
          <p:xfrm>
            <a:off x="-884520" y="115709"/>
            <a:ext cx="8119533" cy="5413022"/>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6364470" y="119554"/>
              <a:ext cx="2870071" cy="1072293"/>
            </a:xfrm>
            <a:prstGeom prst="rect">
              <a:avLst/>
            </a:prstGeom>
            <a:noFill/>
          </p:spPr>
          <p:txBody>
            <a:bodyPr wrap="square" rtlCol="0">
              <a:spAutoFit/>
            </a:bodyPr>
            <a:lstStyle/>
            <a:p>
              <a:pPr defTabSz="914269"/>
              <a:r>
                <a:rPr lang="en-US" sz="800" kern="0" dirty="0">
                  <a:solidFill>
                    <a:sysClr val="windowText" lastClr="000000"/>
                  </a:solidFill>
                </a:rPr>
                <a:t>3 – Expert</a:t>
              </a:r>
            </a:p>
            <a:p>
              <a:pPr defTabSz="914269"/>
              <a:r>
                <a:rPr lang="en-US" sz="800" kern="0" dirty="0">
                  <a:solidFill>
                    <a:sysClr val="windowText" lastClr="000000"/>
                  </a:solidFill>
                </a:rPr>
                <a:t>2 – Strong</a:t>
              </a:r>
            </a:p>
            <a:p>
              <a:pPr defTabSz="914269"/>
              <a:r>
                <a:rPr lang="en-US" sz="800" kern="0" dirty="0">
                  <a:solidFill>
                    <a:sysClr val="windowText" lastClr="000000"/>
                  </a:solidFill>
                </a:rPr>
                <a:t>1 – Capable</a:t>
              </a:r>
            </a:p>
            <a:p>
              <a:pPr defTabSz="914269"/>
              <a:r>
                <a:rPr lang="en-US" sz="800" kern="0" dirty="0">
                  <a:solidFill>
                    <a:sysClr val="windowText" lastClr="000000"/>
                  </a:solidFill>
                </a:rPr>
                <a:t>0 – No Competency</a:t>
              </a:r>
            </a:p>
          </p:txBody>
        </p:sp>
      </p:grpSp>
      <p:sp>
        <p:nvSpPr>
          <p:cNvPr id="40" name="TextBox 39"/>
          <p:cNvSpPr txBox="1"/>
          <p:nvPr/>
        </p:nvSpPr>
        <p:spPr>
          <a:xfrm>
            <a:off x="302511" y="59277"/>
            <a:ext cx="2030631" cy="830997"/>
          </a:xfrm>
          <a:prstGeom prst="rect">
            <a:avLst/>
          </a:prstGeom>
          <a:noFill/>
        </p:spPr>
        <p:txBody>
          <a:bodyPr wrap="square" lIns="91427" tIns="45713" rIns="91427" bIns="45713" rtlCol="0">
            <a:spAutoFit/>
          </a:bodyPr>
          <a:lstStyle/>
          <a:p>
            <a:r>
              <a:rPr lang="en-US" sz="2400" b="1" dirty="0">
                <a:solidFill>
                  <a:schemeClr val="accent5">
                    <a:lumMod val="75000"/>
                  </a:schemeClr>
                </a:solidFill>
              </a:rPr>
              <a:t>Innovation Design</a:t>
            </a:r>
          </a:p>
        </p:txBody>
      </p:sp>
      <p:sp>
        <p:nvSpPr>
          <p:cNvPr id="41" name="TextBox 40"/>
          <p:cNvSpPr txBox="1"/>
          <p:nvPr/>
        </p:nvSpPr>
        <p:spPr>
          <a:xfrm>
            <a:off x="302511" y="3151415"/>
            <a:ext cx="2030631" cy="461665"/>
          </a:xfrm>
          <a:prstGeom prst="rect">
            <a:avLst/>
          </a:prstGeom>
          <a:noFill/>
        </p:spPr>
        <p:txBody>
          <a:bodyPr wrap="square" lIns="91427" tIns="45713" rIns="91427" bIns="45713" rtlCol="0">
            <a:spAutoFit/>
          </a:bodyPr>
          <a:lstStyle/>
          <a:p>
            <a:r>
              <a:rPr lang="en-US" sz="2400" b="1" dirty="0">
                <a:solidFill>
                  <a:schemeClr val="accent5">
                    <a:lumMod val="75000"/>
                  </a:schemeClr>
                </a:solidFill>
              </a:rPr>
              <a:t>UX Design</a:t>
            </a:r>
          </a:p>
        </p:txBody>
      </p:sp>
      <p:sp>
        <p:nvSpPr>
          <p:cNvPr id="42" name="TextBox 41"/>
          <p:cNvSpPr txBox="1"/>
          <p:nvPr/>
        </p:nvSpPr>
        <p:spPr>
          <a:xfrm>
            <a:off x="302511" y="6088036"/>
            <a:ext cx="2030631" cy="461665"/>
          </a:xfrm>
          <a:prstGeom prst="rect">
            <a:avLst/>
          </a:prstGeom>
          <a:noFill/>
        </p:spPr>
        <p:txBody>
          <a:bodyPr wrap="square" lIns="91427" tIns="45713" rIns="91427" bIns="45713" rtlCol="0">
            <a:spAutoFit/>
          </a:bodyPr>
          <a:lstStyle/>
          <a:p>
            <a:r>
              <a:rPr lang="en-US" sz="2400" b="1" dirty="0">
                <a:solidFill>
                  <a:schemeClr val="accent5">
                    <a:lumMod val="75000"/>
                  </a:schemeClr>
                </a:solidFill>
              </a:rPr>
              <a:t>UX Research</a:t>
            </a:r>
          </a:p>
        </p:txBody>
      </p:sp>
    </p:spTree>
    <p:extLst>
      <p:ext uri="{BB962C8B-B14F-4D97-AF65-F5344CB8AC3E}">
        <p14:creationId xmlns:p14="http://schemas.microsoft.com/office/powerpoint/2010/main" val="251931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7891" y="205495"/>
            <a:ext cx="8422776" cy="584776"/>
          </a:xfrm>
          <a:prstGeom prst="rect">
            <a:avLst/>
          </a:prstGeom>
          <a:noFill/>
        </p:spPr>
        <p:txBody>
          <a:bodyPr wrap="square" lIns="91427" tIns="45713" rIns="91427" bIns="45713" rtlCol="0">
            <a:spAutoFit/>
          </a:bodyPr>
          <a:lstStyle/>
          <a:p>
            <a:r>
              <a:rPr lang="en-US" sz="3200" dirty="0"/>
              <a:t>Innovation Design Skills</a:t>
            </a:r>
            <a:endParaRPr lang="en-US" sz="800" dirty="0"/>
          </a:p>
        </p:txBody>
      </p:sp>
      <p:graphicFrame>
        <p:nvGraphicFramePr>
          <p:cNvPr id="3" name="Table 2"/>
          <p:cNvGraphicFramePr>
            <a:graphicFrameLocks noGrp="1"/>
          </p:cNvGraphicFramePr>
          <p:nvPr>
            <p:extLst>
              <p:ext uri="{D42A27DB-BD31-4B8C-83A1-F6EECF244321}">
                <p14:modId xmlns:p14="http://schemas.microsoft.com/office/powerpoint/2010/main" val="2676296659"/>
              </p:ext>
            </p:extLst>
          </p:nvPr>
        </p:nvGraphicFramePr>
        <p:xfrm>
          <a:off x="460452" y="1020915"/>
          <a:ext cx="880669" cy="3663103"/>
        </p:xfrm>
        <a:graphic>
          <a:graphicData uri="http://schemas.openxmlformats.org/drawingml/2006/table">
            <a:tbl>
              <a:tblPr firstRow="1" bandRow="1">
                <a:tableStyleId>{2D5ABB26-0587-4C30-8999-92F81FD0307C}</a:tableStyleId>
              </a:tblPr>
              <a:tblGrid>
                <a:gridCol w="880669">
                  <a:extLst>
                    <a:ext uri="{9D8B030D-6E8A-4147-A177-3AD203B41FA5}">
                      <a16:colId xmlns:a16="http://schemas.microsoft.com/office/drawing/2014/main" val="20000"/>
                    </a:ext>
                  </a:extLst>
                </a:gridCol>
              </a:tblGrid>
              <a:tr h="536363">
                <a:tc>
                  <a:txBody>
                    <a:bodyPr/>
                    <a:lstStyle/>
                    <a:p>
                      <a:r>
                        <a:rPr lang="en-US" sz="1400" dirty="0"/>
                        <a:t>Level</a:t>
                      </a:r>
                      <a:r>
                        <a:rPr lang="en-US" sz="1400" baseline="0" dirty="0"/>
                        <a:t> A-B</a:t>
                      </a:r>
                      <a:endParaRPr lang="en-US" sz="1400" dirty="0"/>
                    </a:p>
                  </a:txBody>
                  <a:tcPr/>
                </a:tc>
                <a:extLst>
                  <a:ext uri="{0D108BD9-81ED-4DB2-BD59-A6C34878D82A}">
                    <a16:rowId xmlns:a16="http://schemas.microsoft.com/office/drawing/2014/main" val="10000"/>
                  </a:ext>
                </a:extLst>
              </a:tr>
              <a:tr h="536363">
                <a:tc>
                  <a:txBody>
                    <a:bodyPr/>
                    <a:lstStyle/>
                    <a:p>
                      <a:r>
                        <a:rPr lang="en-US" sz="1400" dirty="0"/>
                        <a:t>Level</a:t>
                      </a:r>
                      <a:r>
                        <a:rPr lang="en-US" sz="1400" baseline="0" dirty="0"/>
                        <a:t> C</a:t>
                      </a:r>
                      <a:endParaRPr lang="en-US" sz="1400" dirty="0"/>
                    </a:p>
                  </a:txBody>
                  <a:tcPr/>
                </a:tc>
                <a:extLst>
                  <a:ext uri="{0D108BD9-81ED-4DB2-BD59-A6C34878D82A}">
                    <a16:rowId xmlns:a16="http://schemas.microsoft.com/office/drawing/2014/main" val="10001"/>
                  </a:ext>
                </a:extLst>
              </a:tr>
              <a:tr h="536363">
                <a:tc>
                  <a:txBody>
                    <a:bodyPr/>
                    <a:lstStyle/>
                    <a:p>
                      <a:r>
                        <a:rPr lang="en-US" sz="1400" dirty="0"/>
                        <a:t>Level D</a:t>
                      </a:r>
                    </a:p>
                  </a:txBody>
                  <a:tcPr/>
                </a:tc>
                <a:extLst>
                  <a:ext uri="{0D108BD9-81ED-4DB2-BD59-A6C34878D82A}">
                    <a16:rowId xmlns:a16="http://schemas.microsoft.com/office/drawing/2014/main" val="10002"/>
                  </a:ext>
                </a:extLst>
              </a:tr>
              <a:tr h="536363">
                <a:tc>
                  <a:txBody>
                    <a:bodyPr/>
                    <a:lstStyle/>
                    <a:p>
                      <a:r>
                        <a:rPr lang="en-US" sz="1400" dirty="0"/>
                        <a:t>Level</a:t>
                      </a:r>
                      <a:r>
                        <a:rPr lang="en-US" sz="1400" baseline="0" dirty="0"/>
                        <a:t> E</a:t>
                      </a:r>
                      <a:endParaRPr lang="en-US" sz="1400" dirty="0"/>
                    </a:p>
                  </a:txBody>
                  <a:tcPr/>
                </a:tc>
                <a:extLst>
                  <a:ext uri="{0D108BD9-81ED-4DB2-BD59-A6C34878D82A}">
                    <a16:rowId xmlns:a16="http://schemas.microsoft.com/office/drawing/2014/main" val="10003"/>
                  </a:ext>
                </a:extLst>
              </a:tr>
              <a:tr h="981288">
                <a:tc>
                  <a:txBody>
                    <a:bodyPr/>
                    <a:lstStyle/>
                    <a:p>
                      <a:r>
                        <a:rPr lang="en-US" sz="1400" dirty="0"/>
                        <a:t>Level</a:t>
                      </a:r>
                      <a:r>
                        <a:rPr lang="en-US" sz="1400" baseline="0" dirty="0"/>
                        <a:t> F</a:t>
                      </a:r>
                      <a:endParaRPr lang="en-US" sz="1400" dirty="0"/>
                    </a:p>
                  </a:txBody>
                  <a:tcPr/>
                </a:tc>
                <a:extLst>
                  <a:ext uri="{0D108BD9-81ED-4DB2-BD59-A6C34878D82A}">
                    <a16:rowId xmlns:a16="http://schemas.microsoft.com/office/drawing/2014/main" val="10004"/>
                  </a:ext>
                </a:extLst>
              </a:tr>
              <a:tr h="536363">
                <a:tc>
                  <a:txBody>
                    <a:bodyPr/>
                    <a:lstStyle/>
                    <a:p>
                      <a:r>
                        <a:rPr lang="en-US" sz="1400" dirty="0"/>
                        <a:t>Level G</a:t>
                      </a:r>
                    </a:p>
                  </a:txBody>
                  <a:tcPr/>
                </a:tc>
                <a:extLst>
                  <a:ext uri="{0D108BD9-81ED-4DB2-BD59-A6C34878D82A}">
                    <a16:rowId xmlns:a16="http://schemas.microsoft.com/office/drawing/2014/main" val="10005"/>
                  </a:ext>
                </a:extLst>
              </a:tr>
            </a:tbl>
          </a:graphicData>
        </a:graphic>
      </p:graphicFrame>
      <p:sp>
        <p:nvSpPr>
          <p:cNvPr id="10" name="Rectangle 9"/>
          <p:cNvSpPr/>
          <p:nvPr/>
        </p:nvSpPr>
        <p:spPr>
          <a:xfrm>
            <a:off x="1584961" y="1013294"/>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11" name="Rectangle 10"/>
          <p:cNvSpPr/>
          <p:nvPr/>
        </p:nvSpPr>
        <p:spPr>
          <a:xfrm>
            <a:off x="2550160" y="1020915"/>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12" name="Rectangle 11"/>
          <p:cNvSpPr/>
          <p:nvPr/>
        </p:nvSpPr>
        <p:spPr>
          <a:xfrm>
            <a:off x="528321" y="6891412"/>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13" name="Rectangle 12"/>
          <p:cNvSpPr/>
          <p:nvPr/>
        </p:nvSpPr>
        <p:spPr>
          <a:xfrm>
            <a:off x="1483360" y="6891412"/>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Minor</a:t>
            </a:r>
          </a:p>
        </p:txBody>
      </p:sp>
      <p:sp>
        <p:nvSpPr>
          <p:cNvPr id="14" name="Rectangle 13"/>
          <p:cNvSpPr/>
          <p:nvPr/>
        </p:nvSpPr>
        <p:spPr>
          <a:xfrm>
            <a:off x="2448560" y="6891412"/>
            <a:ext cx="9550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solidFill>
                  <a:srgbClr val="4F81BD"/>
                </a:solidFill>
              </a:rPr>
              <a:t>Complimentary</a:t>
            </a:r>
          </a:p>
        </p:txBody>
      </p:sp>
      <p:sp>
        <p:nvSpPr>
          <p:cNvPr id="16" name="Rectangle 15"/>
          <p:cNvSpPr/>
          <p:nvPr/>
        </p:nvSpPr>
        <p:spPr>
          <a:xfrm>
            <a:off x="1584961" y="1572094"/>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18" name="Rectangle 17"/>
          <p:cNvSpPr/>
          <p:nvPr/>
        </p:nvSpPr>
        <p:spPr>
          <a:xfrm>
            <a:off x="2550160" y="1572094"/>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20" name="Rectangle 19"/>
          <p:cNvSpPr/>
          <p:nvPr/>
        </p:nvSpPr>
        <p:spPr>
          <a:xfrm>
            <a:off x="3515360" y="1572094"/>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21" name="Rectangle 20"/>
          <p:cNvSpPr/>
          <p:nvPr/>
        </p:nvSpPr>
        <p:spPr>
          <a:xfrm>
            <a:off x="4470400" y="1572094"/>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22" name="Rectangle 21"/>
          <p:cNvSpPr/>
          <p:nvPr/>
        </p:nvSpPr>
        <p:spPr>
          <a:xfrm>
            <a:off x="1584961" y="2125813"/>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23" name="Rectangle 22"/>
          <p:cNvSpPr/>
          <p:nvPr/>
        </p:nvSpPr>
        <p:spPr>
          <a:xfrm>
            <a:off x="2550160" y="2125813"/>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Minor</a:t>
            </a:r>
          </a:p>
        </p:txBody>
      </p:sp>
      <p:sp>
        <p:nvSpPr>
          <p:cNvPr id="24" name="Rectangle 23"/>
          <p:cNvSpPr/>
          <p:nvPr/>
        </p:nvSpPr>
        <p:spPr>
          <a:xfrm>
            <a:off x="3515360" y="2125813"/>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25" name="Rectangle 24"/>
          <p:cNvSpPr/>
          <p:nvPr/>
        </p:nvSpPr>
        <p:spPr>
          <a:xfrm>
            <a:off x="4470400" y="2125813"/>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26" name="Rectangle 25"/>
          <p:cNvSpPr/>
          <p:nvPr/>
        </p:nvSpPr>
        <p:spPr>
          <a:xfrm>
            <a:off x="1584961" y="2633812"/>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28" name="Rectangle 27"/>
          <p:cNvSpPr/>
          <p:nvPr/>
        </p:nvSpPr>
        <p:spPr>
          <a:xfrm>
            <a:off x="2550160" y="2633812"/>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29" name="Rectangle 28"/>
          <p:cNvSpPr/>
          <p:nvPr/>
        </p:nvSpPr>
        <p:spPr>
          <a:xfrm>
            <a:off x="3515360" y="2633812"/>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30" name="Rectangle 29"/>
          <p:cNvSpPr/>
          <p:nvPr/>
        </p:nvSpPr>
        <p:spPr>
          <a:xfrm>
            <a:off x="4470400" y="263381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32" name="Rectangle 31"/>
          <p:cNvSpPr/>
          <p:nvPr/>
        </p:nvSpPr>
        <p:spPr>
          <a:xfrm>
            <a:off x="5425441" y="263381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35" name="TextBox 34"/>
          <p:cNvSpPr txBox="1"/>
          <p:nvPr/>
        </p:nvSpPr>
        <p:spPr>
          <a:xfrm>
            <a:off x="460451" y="6542666"/>
            <a:ext cx="8422776" cy="311849"/>
          </a:xfrm>
          <a:prstGeom prst="rect">
            <a:avLst/>
          </a:prstGeom>
          <a:noFill/>
        </p:spPr>
        <p:txBody>
          <a:bodyPr wrap="square" lIns="91427" tIns="45713" rIns="91427" bIns="45713" rtlCol="0">
            <a:spAutoFit/>
          </a:bodyPr>
          <a:lstStyle/>
          <a:p>
            <a:r>
              <a:rPr lang="en-US" dirty="0"/>
              <a:t>Innovation Design Strategic Skills and Capabilities</a:t>
            </a:r>
          </a:p>
        </p:txBody>
      </p:sp>
      <p:sp>
        <p:nvSpPr>
          <p:cNvPr id="36" name="TextBox 35"/>
          <p:cNvSpPr txBox="1"/>
          <p:nvPr/>
        </p:nvSpPr>
        <p:spPr>
          <a:xfrm>
            <a:off x="460451" y="7572965"/>
            <a:ext cx="8422776" cy="311849"/>
          </a:xfrm>
          <a:prstGeom prst="rect">
            <a:avLst/>
          </a:prstGeom>
          <a:noFill/>
        </p:spPr>
        <p:txBody>
          <a:bodyPr wrap="square" lIns="91427" tIns="45713" rIns="91427" bIns="45713" rtlCol="0">
            <a:spAutoFit/>
          </a:bodyPr>
          <a:lstStyle/>
          <a:p>
            <a:r>
              <a:rPr lang="en-US" dirty="0"/>
              <a:t>Innovation Design Behaviors</a:t>
            </a:r>
          </a:p>
        </p:txBody>
      </p:sp>
      <p:sp>
        <p:nvSpPr>
          <p:cNvPr id="37" name="Rectangle 36"/>
          <p:cNvSpPr/>
          <p:nvPr/>
        </p:nvSpPr>
        <p:spPr>
          <a:xfrm>
            <a:off x="528321" y="7887528"/>
            <a:ext cx="853440" cy="4038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Speed</a:t>
            </a:r>
          </a:p>
        </p:txBody>
      </p:sp>
      <p:sp>
        <p:nvSpPr>
          <p:cNvPr id="38" name="Rectangle 37"/>
          <p:cNvSpPr/>
          <p:nvPr/>
        </p:nvSpPr>
        <p:spPr>
          <a:xfrm>
            <a:off x="1483360" y="7887528"/>
            <a:ext cx="853440" cy="4038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Creativity</a:t>
            </a:r>
          </a:p>
        </p:txBody>
      </p:sp>
      <p:sp>
        <p:nvSpPr>
          <p:cNvPr id="39" name="Rectangle 38"/>
          <p:cNvSpPr/>
          <p:nvPr/>
        </p:nvSpPr>
        <p:spPr>
          <a:xfrm>
            <a:off x="2448561" y="7887528"/>
            <a:ext cx="853440" cy="4038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Collaboration</a:t>
            </a:r>
          </a:p>
        </p:txBody>
      </p:sp>
      <p:sp>
        <p:nvSpPr>
          <p:cNvPr id="40" name="Rectangle 39"/>
          <p:cNvSpPr/>
          <p:nvPr/>
        </p:nvSpPr>
        <p:spPr>
          <a:xfrm>
            <a:off x="3403600" y="7887528"/>
            <a:ext cx="853440" cy="4038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Flexibility</a:t>
            </a:r>
          </a:p>
        </p:txBody>
      </p:sp>
      <p:sp>
        <p:nvSpPr>
          <p:cNvPr id="41" name="Rectangle 40"/>
          <p:cNvSpPr/>
          <p:nvPr/>
        </p:nvSpPr>
        <p:spPr>
          <a:xfrm>
            <a:off x="4368801" y="7887528"/>
            <a:ext cx="853440" cy="40386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Transparency</a:t>
            </a:r>
          </a:p>
        </p:txBody>
      </p:sp>
      <p:sp>
        <p:nvSpPr>
          <p:cNvPr id="42" name="Rectangle 41"/>
          <p:cNvSpPr/>
          <p:nvPr/>
        </p:nvSpPr>
        <p:spPr>
          <a:xfrm>
            <a:off x="1584961" y="3162132"/>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43" name="Rectangle 42"/>
          <p:cNvSpPr/>
          <p:nvPr/>
        </p:nvSpPr>
        <p:spPr>
          <a:xfrm>
            <a:off x="3515360" y="3162132"/>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44" name="Rectangle 43"/>
          <p:cNvSpPr/>
          <p:nvPr/>
        </p:nvSpPr>
        <p:spPr>
          <a:xfrm>
            <a:off x="4480561" y="3162132"/>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45" name="Rectangle 44"/>
          <p:cNvSpPr/>
          <p:nvPr/>
        </p:nvSpPr>
        <p:spPr>
          <a:xfrm>
            <a:off x="1595120" y="365997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46" name="Rectangle 45"/>
          <p:cNvSpPr/>
          <p:nvPr/>
        </p:nvSpPr>
        <p:spPr>
          <a:xfrm>
            <a:off x="2550160" y="365997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47" name="Rectangle 46"/>
          <p:cNvSpPr/>
          <p:nvPr/>
        </p:nvSpPr>
        <p:spPr>
          <a:xfrm>
            <a:off x="2550160" y="3162132"/>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48" name="Rectangle 47"/>
          <p:cNvSpPr/>
          <p:nvPr/>
        </p:nvSpPr>
        <p:spPr>
          <a:xfrm>
            <a:off x="1584961" y="4178133"/>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49" name="Rectangle 48"/>
          <p:cNvSpPr/>
          <p:nvPr/>
        </p:nvSpPr>
        <p:spPr>
          <a:xfrm>
            <a:off x="3515360" y="4178133"/>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50" name="Rectangle 49"/>
          <p:cNvSpPr/>
          <p:nvPr/>
        </p:nvSpPr>
        <p:spPr>
          <a:xfrm>
            <a:off x="4480561" y="4178133"/>
            <a:ext cx="853440" cy="40386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51" name="Rectangle 50"/>
          <p:cNvSpPr/>
          <p:nvPr/>
        </p:nvSpPr>
        <p:spPr>
          <a:xfrm>
            <a:off x="1595120" y="467597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52" name="Rectangle 51"/>
          <p:cNvSpPr/>
          <p:nvPr/>
        </p:nvSpPr>
        <p:spPr>
          <a:xfrm>
            <a:off x="2550160" y="4675972"/>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53" name="Rectangle 52"/>
          <p:cNvSpPr/>
          <p:nvPr/>
        </p:nvSpPr>
        <p:spPr>
          <a:xfrm>
            <a:off x="2550160" y="4178133"/>
            <a:ext cx="853440" cy="40386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spcCol="0" rtlCol="0" anchor="ctr"/>
          <a:lstStyle/>
          <a:p>
            <a:pPr algn="ctr"/>
            <a:r>
              <a:rPr lang="en-US" sz="900" dirty="0"/>
              <a:t>Major</a:t>
            </a:r>
          </a:p>
        </p:txBody>
      </p:sp>
      <p:sp>
        <p:nvSpPr>
          <p:cNvPr id="54" name="Rectangle 53"/>
          <p:cNvSpPr/>
          <p:nvPr/>
        </p:nvSpPr>
        <p:spPr>
          <a:xfrm>
            <a:off x="3525521" y="4675970"/>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sp>
        <p:nvSpPr>
          <p:cNvPr id="55" name="Rectangle 54"/>
          <p:cNvSpPr/>
          <p:nvPr/>
        </p:nvSpPr>
        <p:spPr>
          <a:xfrm>
            <a:off x="4480561" y="4675970"/>
            <a:ext cx="853440" cy="4038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45713" rIns="0" bIns="45713" spcCol="0" rtlCol="0" anchor="ctr"/>
          <a:lstStyle/>
          <a:p>
            <a:pPr algn="ctr"/>
            <a:r>
              <a:rPr lang="en-US" sz="900" dirty="0">
                <a:solidFill>
                  <a:srgbClr val="4F81BD"/>
                </a:solidFill>
              </a:rPr>
              <a:t>Major, minor, complimentary</a:t>
            </a:r>
          </a:p>
        </p:txBody>
      </p:sp>
      <p:cxnSp>
        <p:nvCxnSpPr>
          <p:cNvPr id="15" name="Straight Connector 14"/>
          <p:cNvCxnSpPr/>
          <p:nvPr/>
        </p:nvCxnSpPr>
        <p:spPr>
          <a:xfrm>
            <a:off x="528320" y="1491226"/>
            <a:ext cx="5829874" cy="0"/>
          </a:xfrm>
          <a:prstGeom prst="line">
            <a:avLst/>
          </a:prstGeom>
          <a:ln>
            <a:solidFill>
              <a:schemeClr val="bg1">
                <a:lumMod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528320" y="2056581"/>
            <a:ext cx="5829874" cy="0"/>
          </a:xfrm>
          <a:prstGeom prst="line">
            <a:avLst/>
          </a:prstGeom>
          <a:ln>
            <a:solidFill>
              <a:schemeClr val="bg1">
                <a:lumMod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28320" y="3095030"/>
            <a:ext cx="5829874" cy="0"/>
          </a:xfrm>
          <a:prstGeom prst="line">
            <a:avLst/>
          </a:prstGeom>
          <a:ln>
            <a:solidFill>
              <a:schemeClr val="bg1">
                <a:lumMod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528320" y="4119057"/>
            <a:ext cx="5829874" cy="0"/>
          </a:xfrm>
          <a:prstGeom prst="line">
            <a:avLst/>
          </a:prstGeom>
          <a:ln>
            <a:solidFill>
              <a:schemeClr val="bg1">
                <a:lumMod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528320" y="2578836"/>
            <a:ext cx="5829874" cy="0"/>
          </a:xfrm>
          <a:prstGeom prst="line">
            <a:avLst/>
          </a:prstGeom>
          <a:ln>
            <a:solidFill>
              <a:schemeClr val="bg1">
                <a:lumMod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421798" y="6061539"/>
            <a:ext cx="3942080" cy="461665"/>
          </a:xfrm>
          <a:prstGeom prst="rect">
            <a:avLst/>
          </a:prstGeom>
          <a:noFill/>
        </p:spPr>
        <p:txBody>
          <a:bodyPr wrap="square" lIns="91427" tIns="45713" rIns="91427" bIns="45713" rtlCol="0">
            <a:spAutoFit/>
          </a:bodyPr>
          <a:lstStyle/>
          <a:p>
            <a:r>
              <a:rPr lang="en-US" sz="2400" b="1" dirty="0">
                <a:solidFill>
                  <a:schemeClr val="accent5">
                    <a:lumMod val="75000"/>
                  </a:schemeClr>
                </a:solidFill>
              </a:rPr>
              <a:t>Competency Model</a:t>
            </a:r>
          </a:p>
        </p:txBody>
      </p:sp>
    </p:spTree>
    <p:extLst>
      <p:ext uri="{BB962C8B-B14F-4D97-AF65-F5344CB8AC3E}">
        <p14:creationId xmlns:p14="http://schemas.microsoft.com/office/powerpoint/2010/main" val="2978203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radition">
    <a:dk1>
      <a:srgbClr val="000000"/>
    </a:dk1>
    <a:lt1>
      <a:srgbClr val="FFFFFF"/>
    </a:lt1>
    <a:dk2>
      <a:srgbClr val="159DEB"/>
    </a:dk2>
    <a:lt2>
      <a:srgbClr val="FFFFFF"/>
    </a:lt2>
    <a:accent1>
      <a:srgbClr val="D21118"/>
    </a:accent1>
    <a:accent2>
      <a:srgbClr val="159DEB"/>
    </a:accent2>
    <a:accent3>
      <a:srgbClr val="CCCCCC"/>
    </a:accent3>
    <a:accent4>
      <a:srgbClr val="999999"/>
    </a:accent4>
    <a:accent5>
      <a:srgbClr val="666666"/>
    </a:accent5>
    <a:accent6>
      <a:srgbClr val="333333"/>
    </a:accent6>
    <a:hlink>
      <a:srgbClr val="159DEB"/>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radition">
    <a:dk1>
      <a:srgbClr val="000000"/>
    </a:dk1>
    <a:lt1>
      <a:srgbClr val="FFFFFF"/>
    </a:lt1>
    <a:dk2>
      <a:srgbClr val="159DEB"/>
    </a:dk2>
    <a:lt2>
      <a:srgbClr val="FFFFFF"/>
    </a:lt2>
    <a:accent1>
      <a:srgbClr val="D21118"/>
    </a:accent1>
    <a:accent2>
      <a:srgbClr val="159DEB"/>
    </a:accent2>
    <a:accent3>
      <a:srgbClr val="CCCCCC"/>
    </a:accent3>
    <a:accent4>
      <a:srgbClr val="999999"/>
    </a:accent4>
    <a:accent5>
      <a:srgbClr val="666666"/>
    </a:accent5>
    <a:accent6>
      <a:srgbClr val="333333"/>
    </a:accent6>
    <a:hlink>
      <a:srgbClr val="159DEB"/>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radition">
    <a:dk1>
      <a:srgbClr val="000000"/>
    </a:dk1>
    <a:lt1>
      <a:srgbClr val="FFFFFF"/>
    </a:lt1>
    <a:dk2>
      <a:srgbClr val="159DEB"/>
    </a:dk2>
    <a:lt2>
      <a:srgbClr val="FFFFFF"/>
    </a:lt2>
    <a:accent1>
      <a:srgbClr val="D21118"/>
    </a:accent1>
    <a:accent2>
      <a:srgbClr val="159DEB"/>
    </a:accent2>
    <a:accent3>
      <a:srgbClr val="CCCCCC"/>
    </a:accent3>
    <a:accent4>
      <a:srgbClr val="999999"/>
    </a:accent4>
    <a:accent5>
      <a:srgbClr val="666666"/>
    </a:accent5>
    <a:accent6>
      <a:srgbClr val="333333"/>
    </a:accent6>
    <a:hlink>
      <a:srgbClr val="159DEB"/>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radition">
    <a:dk1>
      <a:srgbClr val="000000"/>
    </a:dk1>
    <a:lt1>
      <a:srgbClr val="FFFFFF"/>
    </a:lt1>
    <a:dk2>
      <a:srgbClr val="159DEB"/>
    </a:dk2>
    <a:lt2>
      <a:srgbClr val="FFFFFF"/>
    </a:lt2>
    <a:accent1>
      <a:srgbClr val="D21118"/>
    </a:accent1>
    <a:accent2>
      <a:srgbClr val="159DEB"/>
    </a:accent2>
    <a:accent3>
      <a:srgbClr val="CCCCCC"/>
    </a:accent3>
    <a:accent4>
      <a:srgbClr val="999999"/>
    </a:accent4>
    <a:accent5>
      <a:srgbClr val="666666"/>
    </a:accent5>
    <a:accent6>
      <a:srgbClr val="333333"/>
    </a:accent6>
    <a:hlink>
      <a:srgbClr val="159DEB"/>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13238</TotalTime>
  <Words>1703</Words>
  <Application>Microsoft Macintosh PowerPoint</Application>
  <PresentationFormat>Letter Paper (8.5x11 in)</PresentationFormat>
  <Paragraphs>232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Helvetica Neue Medium</vt:lpstr>
      <vt:lpstr>Office Theme</vt:lpstr>
      <vt:lpstr>PowerPoint Presentation</vt:lpstr>
      <vt:lpstr>PowerPoint Presentation</vt:lpstr>
      <vt:lpstr>PowerPoint Presentation</vt:lpstr>
      <vt:lpstr>PowerPoint Presentation</vt:lpstr>
      <vt:lpstr>PowerPoint Presentation</vt:lpstr>
    </vt:vector>
  </TitlesOfParts>
  <Company>Allstate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Faga Mark</dc:creator>
  <cp:lastModifiedBy>Microsoft Office User</cp:lastModifiedBy>
  <cp:revision>53</cp:revision>
  <cp:lastPrinted>2017-04-12T17:19:32Z</cp:lastPrinted>
  <dcterms:created xsi:type="dcterms:W3CDTF">2017-02-28T17:25:41Z</dcterms:created>
  <dcterms:modified xsi:type="dcterms:W3CDTF">2022-01-01T16:55:37Z</dcterms:modified>
</cp:coreProperties>
</file>