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22" r:id="rId4"/>
    <p:sldId id="325" r:id="rId5"/>
    <p:sldId id="323" r:id="rId6"/>
    <p:sldId id="320" r:id="rId7"/>
    <p:sldId id="324" r:id="rId8"/>
    <p:sldId id="321" r:id="rId9"/>
    <p:sldId id="327" r:id="rId10"/>
    <p:sldId id="328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48"/>
    <p:restoredTop sz="78344" autoAdjust="0"/>
  </p:normalViewPr>
  <p:slideViewPr>
    <p:cSldViewPr snapToGrid="0" snapToObjects="1">
      <p:cViewPr varScale="1">
        <p:scale>
          <a:sx n="77" d="100"/>
          <a:sy n="77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BFE2-54AF-4AB1-816B-AB09D914BBE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F796-A116-4FE8-AADB-D306D058E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F796-A116-4FE8-AADB-D306D058E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28CE-C4EB-E54C-9219-D3A895B3E103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DB16-BE5E-4748-B279-CC89E16D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onsulting.com/" TargetMode="External"/><Relationship Id="rId2" Type="http://schemas.openxmlformats.org/officeDocument/2006/relationships/hyperlink" Target="http://www.innovationlea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onleader.com/topics/special-features/design-as-a-competitive-advant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paconsulting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470066" y="3996807"/>
            <a:ext cx="11904814" cy="232171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l" defTabSz="377890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5000" dirty="0">
                <a:solidFill>
                  <a:schemeClr val="tx1"/>
                </a:solidFill>
              </a:rPr>
              <a:t>Design as a Competitive Advantage</a:t>
            </a:r>
            <a:br>
              <a:rPr lang="en-US" sz="5600" dirty="0">
                <a:solidFill>
                  <a:schemeClr val="tx1"/>
                </a:solidFill>
              </a:rPr>
            </a:br>
            <a:br>
              <a:rPr lang="en-US" sz="5600" dirty="0">
                <a:solidFill>
                  <a:schemeClr val="tx1"/>
                </a:solidFill>
              </a:rPr>
            </a:br>
            <a:br>
              <a:rPr lang="en-US" sz="5600" dirty="0">
                <a:solidFill>
                  <a:schemeClr val="tx1"/>
                </a:solidFill>
              </a:rPr>
            </a:br>
            <a:br>
              <a:rPr lang="en-US" sz="5600" dirty="0">
                <a:solidFill>
                  <a:schemeClr val="tx1"/>
                </a:solidFill>
              </a:rPr>
            </a:br>
            <a:br>
              <a:rPr lang="en-US" sz="56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rgbClr val="00B0F0"/>
                </a:solidFill>
              </a:rPr>
              <a:t>2021 Survey Results</a:t>
            </a:r>
            <a:br>
              <a:rPr lang="en-US" sz="4200" dirty="0">
                <a:solidFill>
                  <a:srgbClr val="00B0F0"/>
                </a:solidFill>
              </a:rPr>
            </a:br>
            <a:endParaRPr sz="4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E7F09-B64C-6E48-88D8-E44E855D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120" y="1997594"/>
            <a:ext cx="6019658" cy="2458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A3000-A6C0-D347-B2BE-E239271C9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5779052"/>
            <a:ext cx="3236844" cy="1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8970" y="1433866"/>
            <a:ext cx="104285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Roman" panose="02000503020000020003" pitchFamily="2" charset="0"/>
              </a:rPr>
              <a:t>In your organization, are there changes made recently, or that you would like to see made, to make design more central to your strategy, culture, and approach? </a:t>
            </a:r>
            <a:br>
              <a:rPr lang="en-US" b="1" dirty="0">
                <a:latin typeface="Avenir Roman" panose="02000503020000020003" pitchFamily="2" charset="0"/>
              </a:rPr>
            </a:b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“We are reorganizing to have design be a key driver/leader of innovation and growth</a:t>
            </a:r>
            <a:r>
              <a:rPr lang="en-US">
                <a:latin typeface="Avenir Roman" panose="02000503020000020003" pitchFamily="2" charset="0"/>
              </a:rPr>
              <a:t>.” — </a:t>
            </a:r>
            <a:r>
              <a:rPr lang="en-US" dirty="0">
                <a:latin typeface="Avenir Roman" panose="02000503020000020003" pitchFamily="2" charset="0"/>
              </a:rPr>
              <a:t>Consumer Goods &amp; Products</a:t>
            </a:r>
            <a:br>
              <a:rPr lang="en-US" dirty="0">
                <a:latin typeface="Avenir Roman" panose="02000503020000020003" pitchFamily="2" charset="0"/>
              </a:rPr>
            </a:b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“We focus on continuous learning and staying curious.” — Engineering &amp;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“Creating roles in our organization dedicated to design is a major first step. Also, consistent messaging from the C-suite as to the necessity of a design strategy.” — Professional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“I believe using the vocabulary of customer centricity and human centered design allows non-design affiliated stakeholders to develop an appreciation of design’s value once they observe and take part in the development process. They see that it’s continuous, not one and done.” — Financial Services</a:t>
            </a:r>
          </a:p>
          <a:p>
            <a:endParaRPr lang="en-US" sz="2400" b="1" dirty="0">
              <a:latin typeface="Avenir Roman" panose="02000503020000020003" pitchFamily="2" charset="0"/>
              <a:ea typeface="Avenir Next" charset="0"/>
              <a:cs typeface="Avenir Next" charset="0"/>
            </a:endParaRPr>
          </a:p>
        </p:txBody>
      </p:sp>
      <p:sp>
        <p:nvSpPr>
          <p:cNvPr id="6" name="Shape 120">
            <a:extLst>
              <a:ext uri="{FF2B5EF4-FFF2-40B4-BE49-F238E27FC236}">
                <a16:creationId xmlns:a16="http://schemas.microsoft.com/office/drawing/2014/main" id="{1E3D2C86-1DC6-0340-B68E-579BA01A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0" y="517934"/>
            <a:ext cx="11904814" cy="232171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1" algn="l" defTabSz="377890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4000" dirty="0">
                <a:solidFill>
                  <a:schemeClr val="tx1"/>
                </a:solidFill>
              </a:rPr>
              <a:t>Qualitative Comments: Making It Central</a:t>
            </a:r>
            <a:endParaRPr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04AAA-B85E-894E-95D4-94EE3A22F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5779052"/>
            <a:ext cx="3236844" cy="1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8970" y="1482851"/>
            <a:ext cx="11244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Please credit Innovation Leader (</a:t>
            </a:r>
            <a:r>
              <a:rPr lang="en-US" sz="2400" dirty="0">
                <a:latin typeface="Avenir Next" charset="0"/>
                <a:ea typeface="Avenir Next" charset="0"/>
                <a:cs typeface="Avenir Next" charset="0"/>
                <a:hlinkClick r:id="rId2"/>
              </a:rPr>
              <a:t>www.innovationleader.com</a:t>
            </a: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) &amp; PA Consulting (</a:t>
            </a:r>
            <a:r>
              <a:rPr lang="en-US" sz="2400" dirty="0">
                <a:latin typeface="Avenir Next" charset="0"/>
                <a:ea typeface="Avenir Next" charset="0"/>
                <a:cs typeface="Avenir Next" charset="0"/>
                <a:hlinkClick r:id="rId3"/>
              </a:rPr>
              <a:t>www.paconsulting.com</a:t>
            </a: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). </a:t>
            </a:r>
          </a:p>
          <a:p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Thank you!</a:t>
            </a:r>
          </a:p>
        </p:txBody>
      </p:sp>
      <p:sp>
        <p:nvSpPr>
          <p:cNvPr id="6" name="Shape 120">
            <a:extLst>
              <a:ext uri="{FF2B5EF4-FFF2-40B4-BE49-F238E27FC236}">
                <a16:creationId xmlns:a16="http://schemas.microsoft.com/office/drawing/2014/main" id="{1E3D2C86-1DC6-0340-B68E-579BA01A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0" y="517934"/>
            <a:ext cx="11904814" cy="232171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1" algn="l" defTabSz="377890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4000" dirty="0">
                <a:solidFill>
                  <a:schemeClr val="tx1"/>
                </a:solidFill>
              </a:rPr>
              <a:t>If you use this data in other places…</a:t>
            </a:r>
            <a:endParaRPr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3434A-A454-F34C-BCC7-B7AEA63CC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5779052"/>
            <a:ext cx="3236844" cy="1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0">
            <a:extLst>
              <a:ext uri="{FF2B5EF4-FFF2-40B4-BE49-F238E27FC236}">
                <a16:creationId xmlns:a16="http://schemas.microsoft.com/office/drawing/2014/main" id="{6C9981F7-2C23-4AA6-9819-AEEF1FF5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57" y="236634"/>
            <a:ext cx="11904814" cy="232171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1" algn="l" defTabSz="377890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4000" dirty="0">
                <a:solidFill>
                  <a:schemeClr val="tx1"/>
                </a:solidFill>
              </a:rPr>
              <a:t>Overview</a:t>
            </a:r>
            <a:endParaRPr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B2ACE-B56D-4771-8E5C-F887E0066C1A}"/>
              </a:ext>
            </a:extLst>
          </p:cNvPr>
          <p:cNvSpPr txBox="1"/>
          <p:nvPr/>
        </p:nvSpPr>
        <p:spPr>
          <a:xfrm>
            <a:off x="565267" y="1098933"/>
            <a:ext cx="10582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In a business landscape where design-led companies like Tesla, Airbnb, Nike, and Target can produce buzz, healthy profit margins, and intense customer devotion, why do so many companies still view design as a discrete department that plays a limited role — one that often isn’t very high on the C-suite’s priority list?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We’ve been exploring that question — as well as the broader role that design can play in influencing overall corporate culture and process — as part of our 2021 research initiative, “</a:t>
            </a:r>
            <a:r>
              <a:rPr lang="en-US" dirty="0">
                <a:latin typeface="Avenir Roman" panose="02000503020000020003" pitchFamily="2" charset="0"/>
                <a:hlinkClick r:id="rId3"/>
              </a:rPr>
              <a:t>Design as a Competitive Advantage</a:t>
            </a:r>
            <a:r>
              <a:rPr lang="en-US" dirty="0">
                <a:latin typeface="Avenir Roman" panose="02000503020000020003" pitchFamily="2" charset="0"/>
              </a:rPr>
              <a:t>.” In July 2021, we conducted a short survey to gather data from corporate innovation, new product, strategy, and R&amp;D leaders. Our sponsor, </a:t>
            </a:r>
            <a:r>
              <a:rPr lang="en-US" dirty="0">
                <a:latin typeface="Avenir Roman" panose="02000503020000020003" pitchFamily="2" charset="0"/>
                <a:hlinkClick r:id="rId4"/>
              </a:rPr>
              <a:t>PA Consulting</a:t>
            </a:r>
            <a:r>
              <a:rPr lang="en-US" dirty="0">
                <a:latin typeface="Avenir Roman" panose="02000503020000020003" pitchFamily="2" charset="0"/>
              </a:rPr>
              <a:t>, provided input into the survey.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r>
              <a:rPr lang="en-US" dirty="0">
                <a:latin typeface="Avenir Roman" panose="02000503020000020003" pitchFamily="2" charset="0"/>
              </a:rPr>
              <a:t>We received 107 qualified responses; the top six industries represented were:</a:t>
            </a:r>
            <a:br>
              <a:rPr lang="en-US" dirty="0">
                <a:latin typeface="Avenir Roman" panose="02000503020000020003" pitchFamily="2" charset="0"/>
              </a:rPr>
            </a:b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Consumer goods and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Medical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Higher education and technology (a tie)</a:t>
            </a:r>
          </a:p>
          <a:p>
            <a:endParaRPr lang="en-US" dirty="0">
              <a:latin typeface="Avenir Roman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B5B04-D427-0848-9636-270C20830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5779052"/>
            <a:ext cx="3236844" cy="1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4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D5EF97-270A-4E47-81D3-E1FC6A55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12"/>
          <a:stretch/>
        </p:blipFill>
        <p:spPr>
          <a:xfrm>
            <a:off x="110836" y="83128"/>
            <a:ext cx="11812597" cy="67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78CBAE-13EB-1345-B635-6AE18BD0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7" b="13131"/>
          <a:stretch/>
        </p:blipFill>
        <p:spPr>
          <a:xfrm>
            <a:off x="-35958" y="116378"/>
            <a:ext cx="12227958" cy="65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A8898C-1459-2C43-9FFF-F8AF46AB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1" b="11919"/>
          <a:stretch/>
        </p:blipFill>
        <p:spPr>
          <a:xfrm>
            <a:off x="-16625" y="-116378"/>
            <a:ext cx="12119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29C373-3B2B-3347-B271-ADB9252E8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0" b="11575"/>
          <a:stretch/>
        </p:blipFill>
        <p:spPr>
          <a:xfrm>
            <a:off x="-1" y="249382"/>
            <a:ext cx="11983529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68F2F-8B35-D84A-B291-C8B0747A5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1" b="14343"/>
          <a:stretch/>
        </p:blipFill>
        <p:spPr>
          <a:xfrm>
            <a:off x="0" y="332511"/>
            <a:ext cx="12095422" cy="63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7DE9D-40AD-2D4F-8509-0FA713BFF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3" b="10272"/>
          <a:stretch/>
        </p:blipFill>
        <p:spPr>
          <a:xfrm>
            <a:off x="0" y="304800"/>
            <a:ext cx="1181790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8970" y="1433866"/>
            <a:ext cx="104285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Roman" panose="02000503020000020003" pitchFamily="2" charset="0"/>
              </a:rPr>
              <a:t>What role do you see design playing in the strategy and culture of the most successful organizations (not including your own)?</a:t>
            </a:r>
          </a:p>
          <a:p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“Top organizations are design-led… or at least have a executive-level design leader who can ensure there are design/customer-centric goals, metrics and initiatives included in the overall organization’s strategy and mission.” — Consumer Goods &amp; Products</a:t>
            </a:r>
            <a:br>
              <a:rPr lang="en-US" dirty="0">
                <a:latin typeface="Avenir Roman" panose="02000503020000020003" pitchFamily="2" charset="0"/>
              </a:rPr>
            </a:br>
            <a:endParaRPr lang="en-US" sz="24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“Design keeps the project focused on the customer and business opportunity; without design, I’ve seen teams get very distracted by ‘shiny pennies’ and every possible solution available, resulting in diluted products/processes/solutions.” —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“Many people act in a very tactical manner, just executing tasks. Design can unlock deeper meaning and opportunities.” — Aerospace &amp; Defense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Roman" panose="02000503020000020003" pitchFamily="2" charset="0"/>
              </a:rPr>
              <a:t>“It’s not just the cherry on the cake; it is the cake.” — Healthcare</a:t>
            </a:r>
          </a:p>
          <a:p>
            <a:endParaRPr lang="en-US" sz="2400" b="1" dirty="0">
              <a:latin typeface="Avenir Roman" panose="02000503020000020003" pitchFamily="2" charset="0"/>
              <a:ea typeface="Avenir Next" charset="0"/>
              <a:cs typeface="Avenir Next" charset="0"/>
            </a:endParaRPr>
          </a:p>
        </p:txBody>
      </p:sp>
      <p:sp>
        <p:nvSpPr>
          <p:cNvPr id="6" name="Shape 120">
            <a:extLst>
              <a:ext uri="{FF2B5EF4-FFF2-40B4-BE49-F238E27FC236}">
                <a16:creationId xmlns:a16="http://schemas.microsoft.com/office/drawing/2014/main" id="{1E3D2C86-1DC6-0340-B68E-579BA01A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0" y="517934"/>
            <a:ext cx="11904814" cy="232171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1" algn="l" defTabSz="377890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4000" dirty="0">
                <a:solidFill>
                  <a:schemeClr val="tx1"/>
                </a:solidFill>
              </a:rPr>
              <a:t>Qualitative Comments: Role of Design</a:t>
            </a:r>
            <a:endParaRPr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A073E-49A8-2248-9AD2-180E6548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3" y="5779052"/>
            <a:ext cx="3236844" cy="1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542</Words>
  <Application>Microsoft Macintosh PowerPoint</Application>
  <PresentationFormat>Widescreen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</vt:lpstr>
      <vt:lpstr>Avenir Roman</vt:lpstr>
      <vt:lpstr>Calibri</vt:lpstr>
      <vt:lpstr>Calibri Light</vt:lpstr>
      <vt:lpstr>Office Theme</vt:lpstr>
      <vt:lpstr>Design as a Competitive Advantage     2021 Survey Results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Comments: Role of Design</vt:lpstr>
      <vt:lpstr>Qualitative Comments: Making It Central</vt:lpstr>
      <vt:lpstr>If you use this data in other places…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innovation agenda for 2017</dc:title>
  <dc:creator>Scott Kirsner</dc:creator>
  <cp:lastModifiedBy>Microsoft Office User</cp:lastModifiedBy>
  <cp:revision>74</cp:revision>
  <cp:lastPrinted>2021-05-13T14:51:54Z</cp:lastPrinted>
  <dcterms:created xsi:type="dcterms:W3CDTF">2017-02-10T01:28:34Z</dcterms:created>
  <dcterms:modified xsi:type="dcterms:W3CDTF">2021-08-23T21:13:58Z</dcterms:modified>
</cp:coreProperties>
</file>