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
  </p:notesMasterIdLst>
  <p:sldIdLst>
    <p:sldId id="410" r:id="rId2"/>
    <p:sldId id="396" r:id="rId3"/>
    <p:sldId id="397" r:id="rId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FDFDF"/>
    <a:srgbClr val="B7D6A3"/>
    <a:srgbClr val="ADCDEA"/>
    <a:srgbClr val="FFB6B6"/>
    <a:srgbClr val="F8D7CD"/>
    <a:srgbClr val="FF6E6E"/>
    <a:srgbClr val="FFFF99"/>
    <a:srgbClr val="CCFFCC"/>
    <a:srgbClr val="F3A9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46" autoAdjust="0"/>
    <p:restoredTop sz="71321" autoAdjust="0"/>
  </p:normalViewPr>
  <p:slideViewPr>
    <p:cSldViewPr snapToGrid="0" snapToObjects="1">
      <p:cViewPr varScale="1">
        <p:scale>
          <a:sx n="71" d="100"/>
          <a:sy n="71" d="100"/>
        </p:scale>
        <p:origin x="568" y="176"/>
      </p:cViewPr>
      <p:guideLst/>
    </p:cSldViewPr>
  </p:slideViewPr>
  <p:outlineViewPr>
    <p:cViewPr>
      <p:scale>
        <a:sx n="33" d="100"/>
        <a:sy n="33" d="100"/>
      </p:scale>
      <p:origin x="0" y="0"/>
    </p:cViewPr>
  </p:outlineViewPr>
  <p:notesTextViewPr>
    <p:cViewPr>
      <p:scale>
        <a:sx n="114" d="100"/>
        <a:sy n="114" d="100"/>
      </p:scale>
      <p:origin x="0" y="-288"/>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1CCD8CF-D701-41D6-8D8A-4B2C2E26FA09}" type="datetimeFigureOut">
              <a:rPr lang="en-US" smtClean="0"/>
              <a:t>12/28/20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89CD253-A9AF-44B6-8258-823D8402DF14}" type="slidenum">
              <a:rPr lang="en-US" smtClean="0"/>
              <a:t>‹#›</a:t>
            </a:fld>
            <a:endParaRPr lang="en-US"/>
          </a:p>
        </p:txBody>
      </p:sp>
    </p:spTree>
    <p:extLst>
      <p:ext uri="{BB962C8B-B14F-4D97-AF65-F5344CB8AC3E}">
        <p14:creationId xmlns:p14="http://schemas.microsoft.com/office/powerpoint/2010/main" val="409816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Much as we “hire” drills to create holes and milkshakes to quench our thirst (and, at times, occupy unruly children in the back seats of our cars), companies “hire” innovation leaders and their teams to do particular jobs for the organization (such as “Generate $100M in new revenue in 5 years” or “Develop digital service-delivery capabilities”). Since innovation is a solution to a problem, careful problem definition is essential if innovation investments are to pay off. What is the job you have been hired to do?</a:t>
            </a:r>
            <a:endParaRPr lang="en-US" dirty="0"/>
          </a:p>
        </p:txBody>
      </p:sp>
      <p:sp>
        <p:nvSpPr>
          <p:cNvPr id="4" name="Slide Number Placeholder 3"/>
          <p:cNvSpPr>
            <a:spLocks noGrp="1"/>
          </p:cNvSpPr>
          <p:nvPr>
            <p:ph type="sldNum" sz="quarter" idx="5"/>
          </p:nvPr>
        </p:nvSpPr>
        <p:spPr/>
        <p:txBody>
          <a:bodyPr/>
          <a:lstStyle/>
          <a:p>
            <a:fld id="{989CD253-A9AF-44B6-8258-823D8402DF14}" type="slidenum">
              <a:rPr lang="en-US" smtClean="0"/>
              <a:t>1</a:t>
            </a:fld>
            <a:endParaRPr lang="en-US"/>
          </a:p>
        </p:txBody>
      </p:sp>
    </p:spTree>
    <p:extLst>
      <p:ext uri="{BB962C8B-B14F-4D97-AF65-F5344CB8AC3E}">
        <p14:creationId xmlns:p14="http://schemas.microsoft.com/office/powerpoint/2010/main" val="383750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their 2008 HBR article “Can You Say What Your Strategy Is?,” authors David Collis and Michael </a:t>
            </a:r>
            <a:r>
              <a:rPr lang="en-US" dirty="0" err="1"/>
              <a:t>Rukstad</a:t>
            </a:r>
            <a:r>
              <a:rPr lang="en-US" dirty="0"/>
              <a:t> share their research findings that most senior leaders cannot clearly and concisely summarize their company’s strategy. In essence, a company’s strategy is the solution (the “drill”) senior leaders craft and implement to deliver upon their company’s mission and vision (“holes” or Jobs-to-be-done) in accordance with its values. </a:t>
            </a:r>
            <a:r>
              <a:rPr lang="en-US" sz="1200" b="0" i="0" kern="1200" dirty="0">
                <a:solidFill>
                  <a:schemeClr val="tx1"/>
                </a:solidFill>
                <a:effectLst/>
                <a:latin typeface="+mn-lt"/>
                <a:ea typeface="+mn-ea"/>
                <a:cs typeface="+mn-cs"/>
              </a:rPr>
              <a:t>A clearly-defined strategy describes specific goals the company will achieve, and also key considerations like where the company will play; how it will win; and how it will track its progress toward achieving those goals. Given that innovation is a force that can help a company achieve its strategic goals, clarity here is crucial. Collis and </a:t>
            </a:r>
            <a:r>
              <a:rPr lang="en-US" sz="1200" b="0" i="0" kern="1200" dirty="0" err="1">
                <a:solidFill>
                  <a:schemeClr val="tx1"/>
                </a:solidFill>
                <a:effectLst/>
                <a:latin typeface="+mn-lt"/>
                <a:ea typeface="+mn-ea"/>
                <a:cs typeface="+mn-cs"/>
              </a:rPr>
              <a:t>Rukstad</a:t>
            </a:r>
            <a:r>
              <a:rPr lang="en-US" sz="1200" b="0" i="0" kern="1200" dirty="0">
                <a:solidFill>
                  <a:schemeClr val="tx1"/>
                </a:solidFill>
                <a:effectLst/>
                <a:latin typeface="+mn-lt"/>
                <a:ea typeface="+mn-ea"/>
                <a:cs typeface="+mn-cs"/>
              </a:rPr>
              <a:t> appropriately invoke the old adage, “If you don’t know where you are going, any road will take you there” when describing the organizational “</a:t>
            </a:r>
            <a:r>
              <a:rPr lang="en-US" sz="1200" b="0" i="0" kern="1200" dirty="0" err="1">
                <a:solidFill>
                  <a:schemeClr val="tx1"/>
                </a:solidFill>
                <a:effectLst/>
                <a:latin typeface="+mn-lt"/>
                <a:ea typeface="+mn-ea"/>
                <a:cs typeface="+mn-cs"/>
              </a:rPr>
              <a:t>rudderlessness</a:t>
            </a:r>
            <a:r>
              <a:rPr lang="en-US" sz="1200" b="0" i="0" kern="1200" dirty="0">
                <a:solidFill>
                  <a:schemeClr val="tx1"/>
                </a:solidFill>
                <a:effectLst/>
                <a:latin typeface="+mn-lt"/>
                <a:ea typeface="+mn-ea"/>
                <a:cs typeface="+mn-cs"/>
              </a:rPr>
              <a:t>” than can occur without such clarity.</a:t>
            </a:r>
          </a:p>
        </p:txBody>
      </p:sp>
      <p:sp>
        <p:nvSpPr>
          <p:cNvPr id="4" name="Slide Number Placeholder 3"/>
          <p:cNvSpPr>
            <a:spLocks noGrp="1"/>
          </p:cNvSpPr>
          <p:nvPr>
            <p:ph type="sldNum" sz="quarter" idx="5"/>
          </p:nvPr>
        </p:nvSpPr>
        <p:spPr/>
        <p:txBody>
          <a:bodyPr/>
          <a:lstStyle/>
          <a:p>
            <a:fld id="{989CD253-A9AF-44B6-8258-823D8402DF14}" type="slidenum">
              <a:rPr lang="en-US" smtClean="0"/>
              <a:t>2</a:t>
            </a:fld>
            <a:endParaRPr lang="en-US"/>
          </a:p>
        </p:txBody>
      </p:sp>
    </p:spTree>
    <p:extLst>
      <p:ext uri="{BB962C8B-B14F-4D97-AF65-F5344CB8AC3E}">
        <p14:creationId xmlns:p14="http://schemas.microsoft.com/office/powerpoint/2010/main" val="117273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same adage applies to innovation. McKinsey’s 7S framework, at right, can be used to describe the elements of an innovation ecosystem, including the innovation strategy; structure of innovation capabilities; specific innovation systems used to do things like scout, partner and test &amp; learn; the number of people and types of skill sets required; the optimal leadership style, and the shared values or culture that may help advance innovation most effectively.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Without clear strategic “destinations” (the diagram at left), any innovation “road” (diagram at right) could be the right one. Senior leaders should develop those 7S elements to optimally match what the corporate strategy requires from innovation.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that link is strong, it becomes possible to continually assess whether the company is traveling down the right innovation road, and to select a new path if needed. When this link is weak – or non-existent – it is easy to invest a lot of people, time, and money into an innovation vehicle that goes nowhere.</a:t>
            </a:r>
          </a:p>
        </p:txBody>
      </p:sp>
      <p:sp>
        <p:nvSpPr>
          <p:cNvPr id="4" name="Slide Number Placeholder 3"/>
          <p:cNvSpPr>
            <a:spLocks noGrp="1"/>
          </p:cNvSpPr>
          <p:nvPr>
            <p:ph type="sldNum" sz="quarter" idx="5"/>
          </p:nvPr>
        </p:nvSpPr>
        <p:spPr/>
        <p:txBody>
          <a:bodyPr/>
          <a:lstStyle/>
          <a:p>
            <a:fld id="{989CD253-A9AF-44B6-8258-823D8402DF14}" type="slidenum">
              <a:rPr lang="en-US" smtClean="0"/>
              <a:t>3</a:t>
            </a:fld>
            <a:endParaRPr lang="en-US"/>
          </a:p>
        </p:txBody>
      </p:sp>
    </p:spTree>
    <p:extLst>
      <p:ext uri="{BB962C8B-B14F-4D97-AF65-F5344CB8AC3E}">
        <p14:creationId xmlns:p14="http://schemas.microsoft.com/office/powerpoint/2010/main" val="774585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D628CE-C4EB-E54C-9219-D3A895B3E103}" type="datetimeFigureOut">
              <a:rPr lang="en-US" smtClean="0"/>
              <a:t>12/28/20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799" y="6167414"/>
            <a:ext cx="2071757" cy="690586"/>
          </a:xfrm>
          <a:prstGeom prst="rect">
            <a:avLst/>
          </a:prstGeom>
        </p:spPr>
      </p:pic>
    </p:spTree>
    <p:extLst>
      <p:ext uri="{BB962C8B-B14F-4D97-AF65-F5344CB8AC3E}">
        <p14:creationId xmlns:p14="http://schemas.microsoft.com/office/powerpoint/2010/main" val="39667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628CE-C4EB-E54C-9219-D3A895B3E103}" type="datetimeFigureOut">
              <a:rPr lang="en-US" smtClean="0"/>
              <a:t>12/28/20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99129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628CE-C4EB-E54C-9219-D3A895B3E103}" type="datetimeFigureOut">
              <a:rPr lang="en-US" smtClean="0"/>
              <a:t>12/28/20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25278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628CE-C4EB-E54C-9219-D3A895B3E103}" type="datetimeFigureOut">
              <a:rPr lang="en-US" smtClean="0"/>
              <a:t>12/28/20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28957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D628CE-C4EB-E54C-9219-D3A895B3E103}" type="datetimeFigureOut">
              <a:rPr lang="en-US" smtClean="0"/>
              <a:t>12/28/20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66272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D628CE-C4EB-E54C-9219-D3A895B3E103}" type="datetimeFigureOut">
              <a:rPr lang="en-US" smtClean="0"/>
              <a:t>12/28/20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61126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D628CE-C4EB-E54C-9219-D3A895B3E103}" type="datetimeFigureOut">
              <a:rPr lang="en-US" smtClean="0"/>
              <a:t>12/28/20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82781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D628CE-C4EB-E54C-9219-D3A895B3E103}" type="datetimeFigureOut">
              <a:rPr lang="en-US" smtClean="0"/>
              <a:t>12/28/20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69291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628CE-C4EB-E54C-9219-D3A895B3E103}" type="datetimeFigureOut">
              <a:rPr lang="en-US" smtClean="0"/>
              <a:t>12/28/20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84739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628CE-C4EB-E54C-9219-D3A895B3E103}" type="datetimeFigureOut">
              <a:rPr lang="en-US" smtClean="0"/>
              <a:t>12/28/20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1371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628CE-C4EB-E54C-9219-D3A895B3E103}" type="datetimeFigureOut">
              <a:rPr lang="en-US" smtClean="0"/>
              <a:t>12/28/20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209240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628CE-C4EB-E54C-9219-D3A895B3E103}" type="datetimeFigureOut">
              <a:rPr lang="en-US" smtClean="0"/>
              <a:t>12/28/20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EDB16-BE5E-4748-B279-CC89E16DBE14}" type="slidenum">
              <a:rPr lang="en-US" smtClean="0"/>
              <a:t>‹#›</a:t>
            </a:fld>
            <a:endParaRPr lang="en-US"/>
          </a:p>
        </p:txBody>
      </p:sp>
    </p:spTree>
    <p:extLst>
      <p:ext uri="{BB962C8B-B14F-4D97-AF65-F5344CB8AC3E}">
        <p14:creationId xmlns:p14="http://schemas.microsoft.com/office/powerpoint/2010/main" val="75682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B8D61DD2-B77B-7C40-83D6-FBDBB0AC7462}"/>
              </a:ext>
            </a:extLst>
          </p:cNvPr>
          <p:cNvSpPr/>
          <p:nvPr/>
        </p:nvSpPr>
        <p:spPr>
          <a:xfrm>
            <a:off x="478969" y="596717"/>
            <a:ext cx="11435940" cy="584775"/>
          </a:xfrm>
          <a:prstGeom prst="rect">
            <a:avLst/>
          </a:prstGeom>
        </p:spPr>
        <p:txBody>
          <a:bodyPr wrap="square">
            <a:spAutoFit/>
          </a:bodyPr>
          <a:lstStyle/>
          <a:p>
            <a:r>
              <a:rPr lang="en-US" sz="3200" b="1" dirty="0">
                <a:solidFill>
                  <a:srgbClr val="00B6F2"/>
                </a:solidFill>
                <a:latin typeface="Avenir Next" charset="0"/>
                <a:ea typeface="Avenir Next" charset="0"/>
                <a:cs typeface="Avenir Next" charset="0"/>
              </a:rPr>
              <a:t>&gt; </a:t>
            </a:r>
            <a:r>
              <a:rPr lang="en-US" sz="3200" b="1" dirty="0">
                <a:latin typeface="Avenir Next" charset="0"/>
                <a:ea typeface="Avenir Next" charset="0"/>
                <a:cs typeface="Avenir Next" charset="0"/>
              </a:rPr>
              <a:t>Innovation is a “drill.” What’s the ”hole”?</a:t>
            </a:r>
          </a:p>
        </p:txBody>
      </p:sp>
      <p:pic>
        <p:nvPicPr>
          <p:cNvPr id="5" name="Picture 4">
            <a:extLst>
              <a:ext uri="{FF2B5EF4-FFF2-40B4-BE49-F238E27FC236}">
                <a16:creationId xmlns:a16="http://schemas.microsoft.com/office/drawing/2014/main" id="{092B720A-982A-4194-AF22-17AD164CC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799" y="6167414"/>
            <a:ext cx="2071757" cy="690586"/>
          </a:xfrm>
          <a:prstGeom prst="rect">
            <a:avLst/>
          </a:prstGeom>
        </p:spPr>
      </p:pic>
      <p:pic>
        <p:nvPicPr>
          <p:cNvPr id="3" name="Picture 2">
            <a:extLst>
              <a:ext uri="{FF2B5EF4-FFF2-40B4-BE49-F238E27FC236}">
                <a16:creationId xmlns:a16="http://schemas.microsoft.com/office/drawing/2014/main" id="{177B3918-4A44-E644-A047-06E87686D24C}"/>
              </a:ext>
            </a:extLst>
          </p:cNvPr>
          <p:cNvPicPr>
            <a:picLocks noChangeAspect="1"/>
          </p:cNvPicPr>
          <p:nvPr/>
        </p:nvPicPr>
        <p:blipFill>
          <a:blip r:embed="rId4"/>
          <a:stretch>
            <a:fillRect/>
          </a:stretch>
        </p:blipFill>
        <p:spPr>
          <a:xfrm>
            <a:off x="1670757" y="1316735"/>
            <a:ext cx="7276019" cy="4850679"/>
          </a:xfrm>
          <a:prstGeom prst="rect">
            <a:avLst/>
          </a:prstGeom>
        </p:spPr>
      </p:pic>
    </p:spTree>
    <p:extLst>
      <p:ext uri="{BB962C8B-B14F-4D97-AF65-F5344CB8AC3E}">
        <p14:creationId xmlns:p14="http://schemas.microsoft.com/office/powerpoint/2010/main" val="17868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1FAC43-81A2-B54F-B5AA-4F24FE275C79}"/>
              </a:ext>
            </a:extLst>
          </p:cNvPr>
          <p:cNvSpPr/>
          <p:nvPr/>
        </p:nvSpPr>
        <p:spPr>
          <a:xfrm>
            <a:off x="0" y="6627168"/>
            <a:ext cx="3611886" cy="230832"/>
          </a:xfrm>
          <a:prstGeom prst="rect">
            <a:avLst/>
          </a:prstGeom>
        </p:spPr>
        <p:txBody>
          <a:bodyPr wrap="none">
            <a:spAutoFit/>
          </a:bodyPr>
          <a:lstStyle/>
          <a:p>
            <a:r>
              <a:rPr lang="en-US" sz="900" dirty="0">
                <a:solidFill>
                  <a:schemeClr val="bg2">
                    <a:lumMod val="50000"/>
                  </a:schemeClr>
                </a:solidFill>
                <a:latin typeface="Avenir Book" panose="02000503020000020003" pitchFamily="2" charset="0"/>
              </a:rPr>
              <a:t>Source: https://hbr.org/2008/04/can-you-say-what-your-strategy-is</a:t>
            </a:r>
          </a:p>
        </p:txBody>
      </p:sp>
      <p:sp>
        <p:nvSpPr>
          <p:cNvPr id="80" name="Rectangle 79">
            <a:extLst>
              <a:ext uri="{FF2B5EF4-FFF2-40B4-BE49-F238E27FC236}">
                <a16:creationId xmlns:a16="http://schemas.microsoft.com/office/drawing/2014/main" id="{B8D61DD2-B77B-7C40-83D6-FBDBB0AC7462}"/>
              </a:ext>
            </a:extLst>
          </p:cNvPr>
          <p:cNvSpPr/>
          <p:nvPr/>
        </p:nvSpPr>
        <p:spPr>
          <a:xfrm>
            <a:off x="478969" y="596717"/>
            <a:ext cx="11209447" cy="584775"/>
          </a:xfrm>
          <a:prstGeom prst="rect">
            <a:avLst/>
          </a:prstGeom>
        </p:spPr>
        <p:txBody>
          <a:bodyPr wrap="square">
            <a:spAutoFit/>
          </a:bodyPr>
          <a:lstStyle/>
          <a:p>
            <a:r>
              <a:rPr lang="en-US" sz="3200" b="1" dirty="0">
                <a:solidFill>
                  <a:srgbClr val="00B6F2"/>
                </a:solidFill>
                <a:latin typeface="Avenir Next" charset="0"/>
                <a:ea typeface="Avenir Next" charset="0"/>
                <a:cs typeface="Avenir Next" charset="0"/>
              </a:rPr>
              <a:t>&gt; </a:t>
            </a:r>
            <a:r>
              <a:rPr lang="en-US" sz="3200" b="1" dirty="0">
                <a:latin typeface="Avenir Next" charset="0"/>
                <a:ea typeface="Avenir Next" charset="0"/>
                <a:cs typeface="Avenir Next" charset="0"/>
              </a:rPr>
              <a:t>The importance of top-down alignment</a:t>
            </a:r>
          </a:p>
        </p:txBody>
      </p:sp>
      <p:sp>
        <p:nvSpPr>
          <p:cNvPr id="30" name="Freeform: Shape 17">
            <a:extLst>
              <a:ext uri="{FF2B5EF4-FFF2-40B4-BE49-F238E27FC236}">
                <a16:creationId xmlns:a16="http://schemas.microsoft.com/office/drawing/2014/main" id="{9D1BE4E0-F7C6-2C42-B25E-3C3B060E78B9}"/>
              </a:ext>
            </a:extLst>
          </p:cNvPr>
          <p:cNvSpPr/>
          <p:nvPr/>
        </p:nvSpPr>
        <p:spPr>
          <a:xfrm>
            <a:off x="1271191" y="2061340"/>
            <a:ext cx="2800034" cy="713607"/>
          </a:xfrm>
          <a:custGeom>
            <a:avLst/>
            <a:gdLst>
              <a:gd name="connsiteX0" fmla="*/ 0 w 6258560"/>
              <a:gd name="connsiteY0" fmla="*/ 97536 h 975360"/>
              <a:gd name="connsiteX1" fmla="*/ 97536 w 6258560"/>
              <a:gd name="connsiteY1" fmla="*/ 0 h 975360"/>
              <a:gd name="connsiteX2" fmla="*/ 6161024 w 6258560"/>
              <a:gd name="connsiteY2" fmla="*/ 0 h 975360"/>
              <a:gd name="connsiteX3" fmla="*/ 6258560 w 6258560"/>
              <a:gd name="connsiteY3" fmla="*/ 97536 h 975360"/>
              <a:gd name="connsiteX4" fmla="*/ 6258560 w 6258560"/>
              <a:gd name="connsiteY4" fmla="*/ 877824 h 975360"/>
              <a:gd name="connsiteX5" fmla="*/ 6161024 w 6258560"/>
              <a:gd name="connsiteY5" fmla="*/ 975360 h 975360"/>
              <a:gd name="connsiteX6" fmla="*/ 97536 w 6258560"/>
              <a:gd name="connsiteY6" fmla="*/ 975360 h 975360"/>
              <a:gd name="connsiteX7" fmla="*/ 0 w 6258560"/>
              <a:gd name="connsiteY7" fmla="*/ 877824 h 975360"/>
              <a:gd name="connsiteX8" fmla="*/ 0 w 6258560"/>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8560" h="975360">
                <a:moveTo>
                  <a:pt x="0" y="97536"/>
                </a:moveTo>
                <a:cubicBezTo>
                  <a:pt x="0" y="43668"/>
                  <a:pt x="43668" y="0"/>
                  <a:pt x="97536" y="0"/>
                </a:cubicBezTo>
                <a:lnTo>
                  <a:pt x="6161024" y="0"/>
                </a:lnTo>
                <a:cubicBezTo>
                  <a:pt x="6214892" y="0"/>
                  <a:pt x="6258560" y="43668"/>
                  <a:pt x="6258560" y="97536"/>
                </a:cubicBezTo>
                <a:lnTo>
                  <a:pt x="6258560" y="877824"/>
                </a:lnTo>
                <a:cubicBezTo>
                  <a:pt x="6258560" y="931692"/>
                  <a:pt x="6214892" y="975360"/>
                  <a:pt x="6161024" y="975360"/>
                </a:cubicBezTo>
                <a:lnTo>
                  <a:pt x="97536" y="975360"/>
                </a:lnTo>
                <a:cubicBezTo>
                  <a:pt x="43668" y="975360"/>
                  <a:pt x="0" y="931692"/>
                  <a:pt x="0" y="877824"/>
                </a:cubicBezTo>
                <a:lnTo>
                  <a:pt x="0" y="97536"/>
                </a:lnTo>
                <a:close/>
              </a:path>
            </a:pathLst>
          </a:custGeom>
          <a:solidFill>
            <a:schemeClr val="accent1">
              <a:lumMod val="50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35247" tIns="135247" rIns="137160" bIns="135247" numCol="1" spcCol="1270" anchor="ctr" anchorCtr="0">
            <a:noAutofit/>
          </a:bodyPr>
          <a:lstStyle/>
          <a:p>
            <a:pPr marL="0" lvl="0" indent="0" algn="ctr" defTabSz="1244600">
              <a:lnSpc>
                <a:spcPct val="90000"/>
              </a:lnSpc>
              <a:spcBef>
                <a:spcPts val="100"/>
              </a:spcBef>
              <a:spcAft>
                <a:spcPts val="100"/>
              </a:spcAft>
              <a:buNone/>
            </a:pPr>
            <a:r>
              <a:rPr lang="en-US" sz="2400" kern="1200" dirty="0">
                <a:solidFill>
                  <a:schemeClr val="bg1"/>
                </a:solidFill>
                <a:latin typeface="Avenir Medium" panose="02000603020000020003" pitchFamily="2" charset="0"/>
              </a:rPr>
              <a:t>Mission: </a:t>
            </a:r>
          </a:p>
          <a:p>
            <a:pPr marL="0" lvl="0" indent="0" algn="ctr" defTabSz="1244600">
              <a:lnSpc>
                <a:spcPct val="90000"/>
              </a:lnSpc>
              <a:spcBef>
                <a:spcPts val="100"/>
              </a:spcBef>
              <a:spcAft>
                <a:spcPts val="100"/>
              </a:spcAft>
              <a:buNone/>
            </a:pPr>
            <a:r>
              <a:rPr lang="en-US" sz="1600" kern="1200" dirty="0">
                <a:solidFill>
                  <a:schemeClr val="bg1"/>
                </a:solidFill>
                <a:latin typeface="Avenir" panose="020B0503020203020204" pitchFamily="34" charset="0"/>
              </a:rPr>
              <a:t>Why we exist</a:t>
            </a:r>
          </a:p>
        </p:txBody>
      </p:sp>
      <p:sp>
        <p:nvSpPr>
          <p:cNvPr id="39" name="Freeform: Shape 17">
            <a:extLst>
              <a:ext uri="{FF2B5EF4-FFF2-40B4-BE49-F238E27FC236}">
                <a16:creationId xmlns:a16="http://schemas.microsoft.com/office/drawing/2014/main" id="{E81912AE-AE3B-8D4A-9D25-5CDAF776178C}"/>
              </a:ext>
            </a:extLst>
          </p:cNvPr>
          <p:cNvSpPr/>
          <p:nvPr/>
        </p:nvSpPr>
        <p:spPr>
          <a:xfrm>
            <a:off x="4695983" y="2061340"/>
            <a:ext cx="2800034" cy="713607"/>
          </a:xfrm>
          <a:custGeom>
            <a:avLst/>
            <a:gdLst>
              <a:gd name="connsiteX0" fmla="*/ 0 w 6258560"/>
              <a:gd name="connsiteY0" fmla="*/ 97536 h 975360"/>
              <a:gd name="connsiteX1" fmla="*/ 97536 w 6258560"/>
              <a:gd name="connsiteY1" fmla="*/ 0 h 975360"/>
              <a:gd name="connsiteX2" fmla="*/ 6161024 w 6258560"/>
              <a:gd name="connsiteY2" fmla="*/ 0 h 975360"/>
              <a:gd name="connsiteX3" fmla="*/ 6258560 w 6258560"/>
              <a:gd name="connsiteY3" fmla="*/ 97536 h 975360"/>
              <a:gd name="connsiteX4" fmla="*/ 6258560 w 6258560"/>
              <a:gd name="connsiteY4" fmla="*/ 877824 h 975360"/>
              <a:gd name="connsiteX5" fmla="*/ 6161024 w 6258560"/>
              <a:gd name="connsiteY5" fmla="*/ 975360 h 975360"/>
              <a:gd name="connsiteX6" fmla="*/ 97536 w 6258560"/>
              <a:gd name="connsiteY6" fmla="*/ 975360 h 975360"/>
              <a:gd name="connsiteX7" fmla="*/ 0 w 6258560"/>
              <a:gd name="connsiteY7" fmla="*/ 877824 h 975360"/>
              <a:gd name="connsiteX8" fmla="*/ 0 w 6258560"/>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8560" h="975360">
                <a:moveTo>
                  <a:pt x="0" y="97536"/>
                </a:moveTo>
                <a:cubicBezTo>
                  <a:pt x="0" y="43668"/>
                  <a:pt x="43668" y="0"/>
                  <a:pt x="97536" y="0"/>
                </a:cubicBezTo>
                <a:lnTo>
                  <a:pt x="6161024" y="0"/>
                </a:lnTo>
                <a:cubicBezTo>
                  <a:pt x="6214892" y="0"/>
                  <a:pt x="6258560" y="43668"/>
                  <a:pt x="6258560" y="97536"/>
                </a:cubicBezTo>
                <a:lnTo>
                  <a:pt x="6258560" y="877824"/>
                </a:lnTo>
                <a:cubicBezTo>
                  <a:pt x="6258560" y="931692"/>
                  <a:pt x="6214892" y="975360"/>
                  <a:pt x="6161024" y="975360"/>
                </a:cubicBezTo>
                <a:lnTo>
                  <a:pt x="97536" y="975360"/>
                </a:lnTo>
                <a:cubicBezTo>
                  <a:pt x="43668" y="975360"/>
                  <a:pt x="0" y="931692"/>
                  <a:pt x="0" y="877824"/>
                </a:cubicBezTo>
                <a:lnTo>
                  <a:pt x="0" y="97536"/>
                </a:lnTo>
                <a:close/>
              </a:path>
            </a:pathLst>
          </a:custGeom>
          <a:solidFill>
            <a:schemeClr val="accent1">
              <a:lumMod val="50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35247" tIns="135247" rIns="137160" bIns="135247" numCol="1" spcCol="1270" anchor="ctr" anchorCtr="0">
            <a:noAutofit/>
          </a:bodyPr>
          <a:lstStyle/>
          <a:p>
            <a:pPr marL="0" lvl="0" indent="0" algn="ctr" defTabSz="1244600">
              <a:lnSpc>
                <a:spcPct val="90000"/>
              </a:lnSpc>
              <a:spcBef>
                <a:spcPts val="100"/>
              </a:spcBef>
              <a:spcAft>
                <a:spcPts val="100"/>
              </a:spcAft>
              <a:buNone/>
            </a:pPr>
            <a:r>
              <a:rPr lang="en-US" sz="2400" kern="1200" dirty="0">
                <a:solidFill>
                  <a:schemeClr val="bg1"/>
                </a:solidFill>
                <a:latin typeface="Avenir Medium" panose="02000603020000020003" pitchFamily="2" charset="0"/>
              </a:rPr>
              <a:t>Vision: </a:t>
            </a:r>
          </a:p>
          <a:p>
            <a:pPr marL="0" lvl="0" indent="0" algn="ctr" defTabSz="1244600">
              <a:lnSpc>
                <a:spcPct val="90000"/>
              </a:lnSpc>
              <a:spcBef>
                <a:spcPts val="100"/>
              </a:spcBef>
              <a:spcAft>
                <a:spcPts val="100"/>
              </a:spcAft>
              <a:buNone/>
            </a:pPr>
            <a:r>
              <a:rPr lang="en-US" sz="1600" kern="1200" dirty="0">
                <a:solidFill>
                  <a:schemeClr val="bg1"/>
                </a:solidFill>
                <a:latin typeface="Avenir" panose="020B0503020203020204" pitchFamily="34" charset="0"/>
              </a:rPr>
              <a:t>What we aspire to be</a:t>
            </a:r>
          </a:p>
        </p:txBody>
      </p:sp>
      <p:cxnSp>
        <p:nvCxnSpPr>
          <p:cNvPr id="17" name="Straight Connector 16">
            <a:extLst>
              <a:ext uri="{FF2B5EF4-FFF2-40B4-BE49-F238E27FC236}">
                <a16:creationId xmlns:a16="http://schemas.microsoft.com/office/drawing/2014/main" id="{011232BE-AC2B-D643-89A8-D797B458D26D}"/>
              </a:ext>
            </a:extLst>
          </p:cNvPr>
          <p:cNvCxnSpPr>
            <a:cxnSpLocks/>
          </p:cNvCxnSpPr>
          <p:nvPr/>
        </p:nvCxnSpPr>
        <p:spPr>
          <a:xfrm>
            <a:off x="4071225" y="2418143"/>
            <a:ext cx="624758"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Freeform: Shape 17">
            <a:extLst>
              <a:ext uri="{FF2B5EF4-FFF2-40B4-BE49-F238E27FC236}">
                <a16:creationId xmlns:a16="http://schemas.microsoft.com/office/drawing/2014/main" id="{54F7AC0A-AE77-1B4E-813D-A82BF47297D8}"/>
              </a:ext>
            </a:extLst>
          </p:cNvPr>
          <p:cNvSpPr/>
          <p:nvPr/>
        </p:nvSpPr>
        <p:spPr>
          <a:xfrm>
            <a:off x="8120775" y="2061340"/>
            <a:ext cx="2800034" cy="713607"/>
          </a:xfrm>
          <a:custGeom>
            <a:avLst/>
            <a:gdLst>
              <a:gd name="connsiteX0" fmla="*/ 0 w 6258560"/>
              <a:gd name="connsiteY0" fmla="*/ 97536 h 975360"/>
              <a:gd name="connsiteX1" fmla="*/ 97536 w 6258560"/>
              <a:gd name="connsiteY1" fmla="*/ 0 h 975360"/>
              <a:gd name="connsiteX2" fmla="*/ 6161024 w 6258560"/>
              <a:gd name="connsiteY2" fmla="*/ 0 h 975360"/>
              <a:gd name="connsiteX3" fmla="*/ 6258560 w 6258560"/>
              <a:gd name="connsiteY3" fmla="*/ 97536 h 975360"/>
              <a:gd name="connsiteX4" fmla="*/ 6258560 w 6258560"/>
              <a:gd name="connsiteY4" fmla="*/ 877824 h 975360"/>
              <a:gd name="connsiteX5" fmla="*/ 6161024 w 6258560"/>
              <a:gd name="connsiteY5" fmla="*/ 975360 h 975360"/>
              <a:gd name="connsiteX6" fmla="*/ 97536 w 6258560"/>
              <a:gd name="connsiteY6" fmla="*/ 975360 h 975360"/>
              <a:gd name="connsiteX7" fmla="*/ 0 w 6258560"/>
              <a:gd name="connsiteY7" fmla="*/ 877824 h 975360"/>
              <a:gd name="connsiteX8" fmla="*/ 0 w 6258560"/>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8560" h="975360">
                <a:moveTo>
                  <a:pt x="0" y="97536"/>
                </a:moveTo>
                <a:cubicBezTo>
                  <a:pt x="0" y="43668"/>
                  <a:pt x="43668" y="0"/>
                  <a:pt x="97536" y="0"/>
                </a:cubicBezTo>
                <a:lnTo>
                  <a:pt x="6161024" y="0"/>
                </a:lnTo>
                <a:cubicBezTo>
                  <a:pt x="6214892" y="0"/>
                  <a:pt x="6258560" y="43668"/>
                  <a:pt x="6258560" y="97536"/>
                </a:cubicBezTo>
                <a:lnTo>
                  <a:pt x="6258560" y="877824"/>
                </a:lnTo>
                <a:cubicBezTo>
                  <a:pt x="6258560" y="931692"/>
                  <a:pt x="6214892" y="975360"/>
                  <a:pt x="6161024" y="975360"/>
                </a:cubicBezTo>
                <a:lnTo>
                  <a:pt x="97536" y="975360"/>
                </a:lnTo>
                <a:cubicBezTo>
                  <a:pt x="43668" y="975360"/>
                  <a:pt x="0" y="931692"/>
                  <a:pt x="0" y="877824"/>
                </a:cubicBezTo>
                <a:lnTo>
                  <a:pt x="0" y="97536"/>
                </a:lnTo>
                <a:close/>
              </a:path>
            </a:pathLst>
          </a:custGeom>
          <a:solidFill>
            <a:schemeClr val="accent1">
              <a:lumMod val="50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35247" tIns="135247" rIns="137160" bIns="135247" numCol="1" spcCol="1270" anchor="ctr" anchorCtr="0">
            <a:noAutofit/>
          </a:bodyPr>
          <a:lstStyle/>
          <a:p>
            <a:pPr marL="0" lvl="0" indent="0" algn="ctr" defTabSz="1244600">
              <a:lnSpc>
                <a:spcPct val="90000"/>
              </a:lnSpc>
              <a:spcBef>
                <a:spcPts val="100"/>
              </a:spcBef>
              <a:spcAft>
                <a:spcPts val="100"/>
              </a:spcAft>
              <a:buNone/>
            </a:pPr>
            <a:r>
              <a:rPr lang="en-US" sz="2400" kern="1200" dirty="0">
                <a:solidFill>
                  <a:schemeClr val="bg1"/>
                </a:solidFill>
                <a:latin typeface="Avenir Medium" panose="02000603020000020003" pitchFamily="2" charset="0"/>
              </a:rPr>
              <a:t>Values: </a:t>
            </a:r>
          </a:p>
          <a:p>
            <a:pPr marL="0" lvl="0" indent="0" algn="ctr" defTabSz="1244600">
              <a:lnSpc>
                <a:spcPct val="90000"/>
              </a:lnSpc>
              <a:spcBef>
                <a:spcPts val="100"/>
              </a:spcBef>
              <a:spcAft>
                <a:spcPts val="100"/>
              </a:spcAft>
              <a:buNone/>
            </a:pPr>
            <a:r>
              <a:rPr lang="en-US" sz="1600" dirty="0">
                <a:solidFill>
                  <a:schemeClr val="bg1"/>
                </a:solidFill>
                <a:latin typeface="Avenir" panose="020B0503020203020204" pitchFamily="34" charset="0"/>
              </a:rPr>
              <a:t>What we believe in</a:t>
            </a:r>
            <a:endParaRPr lang="en-US" sz="1600" kern="1200" dirty="0">
              <a:solidFill>
                <a:schemeClr val="bg1"/>
              </a:solidFill>
              <a:latin typeface="Avenir" panose="020B0503020203020204" pitchFamily="34" charset="0"/>
            </a:endParaRPr>
          </a:p>
        </p:txBody>
      </p:sp>
      <p:cxnSp>
        <p:nvCxnSpPr>
          <p:cNvPr id="60" name="Straight Connector 59">
            <a:extLst>
              <a:ext uri="{FF2B5EF4-FFF2-40B4-BE49-F238E27FC236}">
                <a16:creationId xmlns:a16="http://schemas.microsoft.com/office/drawing/2014/main" id="{12E8414F-04AB-184B-B87C-DDE7F9495F15}"/>
              </a:ext>
            </a:extLst>
          </p:cNvPr>
          <p:cNvCxnSpPr>
            <a:cxnSpLocks/>
          </p:cNvCxnSpPr>
          <p:nvPr/>
        </p:nvCxnSpPr>
        <p:spPr>
          <a:xfrm>
            <a:off x="7455218" y="2418143"/>
            <a:ext cx="665557"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Freeform: Shape 17">
            <a:extLst>
              <a:ext uri="{FF2B5EF4-FFF2-40B4-BE49-F238E27FC236}">
                <a16:creationId xmlns:a16="http://schemas.microsoft.com/office/drawing/2014/main" id="{AF914209-03DD-3C4E-A06D-1C980E0CF2E1}"/>
              </a:ext>
            </a:extLst>
          </p:cNvPr>
          <p:cNvSpPr/>
          <p:nvPr/>
        </p:nvSpPr>
        <p:spPr>
          <a:xfrm>
            <a:off x="4736783" y="3124480"/>
            <a:ext cx="2718435" cy="713607"/>
          </a:xfrm>
          <a:custGeom>
            <a:avLst/>
            <a:gdLst>
              <a:gd name="connsiteX0" fmla="*/ 0 w 6258560"/>
              <a:gd name="connsiteY0" fmla="*/ 97536 h 975360"/>
              <a:gd name="connsiteX1" fmla="*/ 97536 w 6258560"/>
              <a:gd name="connsiteY1" fmla="*/ 0 h 975360"/>
              <a:gd name="connsiteX2" fmla="*/ 6161024 w 6258560"/>
              <a:gd name="connsiteY2" fmla="*/ 0 h 975360"/>
              <a:gd name="connsiteX3" fmla="*/ 6258560 w 6258560"/>
              <a:gd name="connsiteY3" fmla="*/ 97536 h 975360"/>
              <a:gd name="connsiteX4" fmla="*/ 6258560 w 6258560"/>
              <a:gd name="connsiteY4" fmla="*/ 877824 h 975360"/>
              <a:gd name="connsiteX5" fmla="*/ 6161024 w 6258560"/>
              <a:gd name="connsiteY5" fmla="*/ 975360 h 975360"/>
              <a:gd name="connsiteX6" fmla="*/ 97536 w 6258560"/>
              <a:gd name="connsiteY6" fmla="*/ 975360 h 975360"/>
              <a:gd name="connsiteX7" fmla="*/ 0 w 6258560"/>
              <a:gd name="connsiteY7" fmla="*/ 877824 h 975360"/>
              <a:gd name="connsiteX8" fmla="*/ 0 w 6258560"/>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8560" h="975360">
                <a:moveTo>
                  <a:pt x="0" y="97536"/>
                </a:moveTo>
                <a:cubicBezTo>
                  <a:pt x="0" y="43668"/>
                  <a:pt x="43668" y="0"/>
                  <a:pt x="97536" y="0"/>
                </a:cubicBezTo>
                <a:lnTo>
                  <a:pt x="6161024" y="0"/>
                </a:lnTo>
                <a:cubicBezTo>
                  <a:pt x="6214892" y="0"/>
                  <a:pt x="6258560" y="43668"/>
                  <a:pt x="6258560" y="97536"/>
                </a:cubicBezTo>
                <a:lnTo>
                  <a:pt x="6258560" y="877824"/>
                </a:lnTo>
                <a:cubicBezTo>
                  <a:pt x="6258560" y="931692"/>
                  <a:pt x="6214892" y="975360"/>
                  <a:pt x="6161024" y="975360"/>
                </a:cubicBezTo>
                <a:lnTo>
                  <a:pt x="97536" y="975360"/>
                </a:lnTo>
                <a:cubicBezTo>
                  <a:pt x="43668" y="975360"/>
                  <a:pt x="0" y="931692"/>
                  <a:pt x="0" y="877824"/>
                </a:cubicBezTo>
                <a:lnTo>
                  <a:pt x="0" y="97536"/>
                </a:lnTo>
                <a:close/>
              </a:path>
            </a:pathLst>
          </a:custGeom>
          <a:solidFill>
            <a:schemeClr val="accent1">
              <a:lumMod val="75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35247" tIns="135247" rIns="137160" bIns="135247" numCol="1" spcCol="1270" anchor="ctr" anchorCtr="0">
            <a:noAutofit/>
          </a:bodyPr>
          <a:lstStyle/>
          <a:p>
            <a:pPr marL="0" lvl="0" indent="0" algn="ctr" defTabSz="1244600">
              <a:lnSpc>
                <a:spcPct val="90000"/>
              </a:lnSpc>
              <a:spcBef>
                <a:spcPts val="100"/>
              </a:spcBef>
              <a:spcAft>
                <a:spcPts val="100"/>
              </a:spcAft>
              <a:buNone/>
            </a:pPr>
            <a:r>
              <a:rPr lang="en-US" sz="2000" kern="1200" dirty="0">
                <a:solidFill>
                  <a:schemeClr val="bg1"/>
                </a:solidFill>
                <a:latin typeface="Avenir Medium" panose="02000603020000020003" pitchFamily="2" charset="0"/>
              </a:rPr>
              <a:t>Strategy: </a:t>
            </a:r>
          </a:p>
          <a:p>
            <a:pPr marL="0" lvl="0" indent="0" algn="ctr" defTabSz="1244600">
              <a:lnSpc>
                <a:spcPct val="90000"/>
              </a:lnSpc>
              <a:spcBef>
                <a:spcPts val="100"/>
              </a:spcBef>
              <a:spcAft>
                <a:spcPts val="100"/>
              </a:spcAft>
              <a:buNone/>
            </a:pPr>
            <a:r>
              <a:rPr lang="en-US" sz="1600" dirty="0">
                <a:solidFill>
                  <a:schemeClr val="bg1"/>
                </a:solidFill>
                <a:latin typeface="Avenir" panose="020B0503020203020204" pitchFamily="34" charset="0"/>
              </a:rPr>
              <a:t>Our game plan</a:t>
            </a:r>
            <a:endParaRPr lang="en-US" sz="1600" kern="1200" dirty="0">
              <a:solidFill>
                <a:schemeClr val="bg1"/>
              </a:solidFill>
              <a:latin typeface="Avenir" panose="020B0503020203020204" pitchFamily="34" charset="0"/>
            </a:endParaRPr>
          </a:p>
        </p:txBody>
      </p:sp>
      <p:cxnSp>
        <p:nvCxnSpPr>
          <p:cNvPr id="61" name="Straight Connector 60">
            <a:extLst>
              <a:ext uri="{FF2B5EF4-FFF2-40B4-BE49-F238E27FC236}">
                <a16:creationId xmlns:a16="http://schemas.microsoft.com/office/drawing/2014/main" id="{B487DBED-A702-0C45-A26E-1198B9E0AFEB}"/>
              </a:ext>
            </a:extLst>
          </p:cNvPr>
          <p:cNvCxnSpPr>
            <a:cxnSpLocks/>
          </p:cNvCxnSpPr>
          <p:nvPr/>
        </p:nvCxnSpPr>
        <p:spPr>
          <a:xfrm>
            <a:off x="6096000" y="2774947"/>
            <a:ext cx="0" cy="34953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6C68920-84DB-E549-BCCB-0CE45D518522}"/>
              </a:ext>
            </a:extLst>
          </p:cNvPr>
          <p:cNvCxnSpPr>
            <a:cxnSpLocks/>
          </p:cNvCxnSpPr>
          <p:nvPr/>
        </p:nvCxnSpPr>
        <p:spPr>
          <a:xfrm flipH="1">
            <a:off x="6017824" y="4723019"/>
            <a:ext cx="972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CCC74A-4BF3-2B4C-90B7-953BA3515C69}"/>
              </a:ext>
            </a:extLst>
          </p:cNvPr>
          <p:cNvCxnSpPr>
            <a:cxnSpLocks/>
          </p:cNvCxnSpPr>
          <p:nvPr/>
        </p:nvCxnSpPr>
        <p:spPr>
          <a:xfrm>
            <a:off x="6096000" y="3838087"/>
            <a:ext cx="0" cy="88493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Freeform: Shape 17">
            <a:extLst>
              <a:ext uri="{FF2B5EF4-FFF2-40B4-BE49-F238E27FC236}">
                <a16:creationId xmlns:a16="http://schemas.microsoft.com/office/drawing/2014/main" id="{3688AAAA-EA2A-514F-B912-ACD19B702A49}"/>
              </a:ext>
            </a:extLst>
          </p:cNvPr>
          <p:cNvSpPr/>
          <p:nvPr/>
        </p:nvSpPr>
        <p:spPr>
          <a:xfrm>
            <a:off x="3420831" y="4426868"/>
            <a:ext cx="2582609" cy="592303"/>
          </a:xfrm>
          <a:custGeom>
            <a:avLst/>
            <a:gdLst>
              <a:gd name="connsiteX0" fmla="*/ 0 w 6258560"/>
              <a:gd name="connsiteY0" fmla="*/ 97536 h 975360"/>
              <a:gd name="connsiteX1" fmla="*/ 97536 w 6258560"/>
              <a:gd name="connsiteY1" fmla="*/ 0 h 975360"/>
              <a:gd name="connsiteX2" fmla="*/ 6161024 w 6258560"/>
              <a:gd name="connsiteY2" fmla="*/ 0 h 975360"/>
              <a:gd name="connsiteX3" fmla="*/ 6258560 w 6258560"/>
              <a:gd name="connsiteY3" fmla="*/ 97536 h 975360"/>
              <a:gd name="connsiteX4" fmla="*/ 6258560 w 6258560"/>
              <a:gd name="connsiteY4" fmla="*/ 877824 h 975360"/>
              <a:gd name="connsiteX5" fmla="*/ 6161024 w 6258560"/>
              <a:gd name="connsiteY5" fmla="*/ 975360 h 975360"/>
              <a:gd name="connsiteX6" fmla="*/ 97536 w 6258560"/>
              <a:gd name="connsiteY6" fmla="*/ 975360 h 975360"/>
              <a:gd name="connsiteX7" fmla="*/ 0 w 6258560"/>
              <a:gd name="connsiteY7" fmla="*/ 877824 h 975360"/>
              <a:gd name="connsiteX8" fmla="*/ 0 w 6258560"/>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8560" h="975360">
                <a:moveTo>
                  <a:pt x="0" y="97536"/>
                </a:moveTo>
                <a:cubicBezTo>
                  <a:pt x="0" y="43668"/>
                  <a:pt x="43668" y="0"/>
                  <a:pt x="97536" y="0"/>
                </a:cubicBezTo>
                <a:lnTo>
                  <a:pt x="6161024" y="0"/>
                </a:lnTo>
                <a:cubicBezTo>
                  <a:pt x="6214892" y="0"/>
                  <a:pt x="6258560" y="43668"/>
                  <a:pt x="6258560" y="97536"/>
                </a:cubicBezTo>
                <a:lnTo>
                  <a:pt x="6258560" y="877824"/>
                </a:lnTo>
                <a:cubicBezTo>
                  <a:pt x="6258560" y="931692"/>
                  <a:pt x="6214892" y="975360"/>
                  <a:pt x="6161024" y="975360"/>
                </a:cubicBezTo>
                <a:lnTo>
                  <a:pt x="97536" y="975360"/>
                </a:lnTo>
                <a:cubicBezTo>
                  <a:pt x="43668" y="975360"/>
                  <a:pt x="0" y="931692"/>
                  <a:pt x="0" y="877824"/>
                </a:cubicBezTo>
                <a:lnTo>
                  <a:pt x="0" y="97536"/>
                </a:lnTo>
                <a:close/>
              </a:path>
            </a:pathLst>
          </a:custGeom>
          <a:solidFill>
            <a:schemeClr val="accent1"/>
          </a:solidFill>
          <a:ln>
            <a:solidFill>
              <a:schemeClr val="accent1">
                <a:lumMod val="40000"/>
                <a:lumOff val="60000"/>
              </a:schemeClr>
            </a:solidFill>
          </a:ln>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35247" tIns="135247" rIns="137160" bIns="135247" numCol="1" spcCol="1270" anchor="ctr" anchorCtr="0">
            <a:noAutofit/>
          </a:bodyPr>
          <a:lstStyle/>
          <a:p>
            <a:pPr marL="0" lvl="0" indent="0" algn="ctr" defTabSz="1244600">
              <a:lnSpc>
                <a:spcPct val="90000"/>
              </a:lnSpc>
              <a:spcBef>
                <a:spcPts val="100"/>
              </a:spcBef>
              <a:spcAft>
                <a:spcPts val="100"/>
              </a:spcAft>
              <a:buNone/>
            </a:pPr>
            <a:r>
              <a:rPr lang="en-US" kern="1200" dirty="0">
                <a:solidFill>
                  <a:schemeClr val="bg1"/>
                </a:solidFill>
                <a:latin typeface="Avenir Medium" panose="02000603020000020003" pitchFamily="2" charset="0"/>
              </a:rPr>
              <a:t>Objective: </a:t>
            </a:r>
          </a:p>
          <a:p>
            <a:pPr marL="0" lvl="0" indent="0" algn="ctr" defTabSz="1244600">
              <a:lnSpc>
                <a:spcPct val="90000"/>
              </a:lnSpc>
              <a:spcBef>
                <a:spcPts val="100"/>
              </a:spcBef>
              <a:spcAft>
                <a:spcPts val="100"/>
              </a:spcAft>
              <a:buNone/>
            </a:pPr>
            <a:r>
              <a:rPr lang="en-US" sz="1200" dirty="0">
                <a:solidFill>
                  <a:schemeClr val="bg1"/>
                </a:solidFill>
                <a:latin typeface="Avenir" panose="020B0503020203020204" pitchFamily="34" charset="0"/>
              </a:rPr>
              <a:t>Our desired ends</a:t>
            </a:r>
            <a:endParaRPr lang="en-US" sz="1200" kern="1200" dirty="0">
              <a:solidFill>
                <a:schemeClr val="bg1"/>
              </a:solidFill>
              <a:latin typeface="Avenir" panose="020B0503020203020204" pitchFamily="34" charset="0"/>
            </a:endParaRPr>
          </a:p>
        </p:txBody>
      </p:sp>
      <p:sp>
        <p:nvSpPr>
          <p:cNvPr id="85" name="Freeform: Shape 17">
            <a:extLst>
              <a:ext uri="{FF2B5EF4-FFF2-40B4-BE49-F238E27FC236}">
                <a16:creationId xmlns:a16="http://schemas.microsoft.com/office/drawing/2014/main" id="{CCE0A23C-CD5D-B14E-9692-8790298134D8}"/>
              </a:ext>
            </a:extLst>
          </p:cNvPr>
          <p:cNvSpPr/>
          <p:nvPr/>
        </p:nvSpPr>
        <p:spPr>
          <a:xfrm>
            <a:off x="6189177" y="4426868"/>
            <a:ext cx="2582608" cy="592303"/>
          </a:xfrm>
          <a:custGeom>
            <a:avLst/>
            <a:gdLst>
              <a:gd name="connsiteX0" fmla="*/ 0 w 6258560"/>
              <a:gd name="connsiteY0" fmla="*/ 97536 h 975360"/>
              <a:gd name="connsiteX1" fmla="*/ 97536 w 6258560"/>
              <a:gd name="connsiteY1" fmla="*/ 0 h 975360"/>
              <a:gd name="connsiteX2" fmla="*/ 6161024 w 6258560"/>
              <a:gd name="connsiteY2" fmla="*/ 0 h 975360"/>
              <a:gd name="connsiteX3" fmla="*/ 6258560 w 6258560"/>
              <a:gd name="connsiteY3" fmla="*/ 97536 h 975360"/>
              <a:gd name="connsiteX4" fmla="*/ 6258560 w 6258560"/>
              <a:gd name="connsiteY4" fmla="*/ 877824 h 975360"/>
              <a:gd name="connsiteX5" fmla="*/ 6161024 w 6258560"/>
              <a:gd name="connsiteY5" fmla="*/ 975360 h 975360"/>
              <a:gd name="connsiteX6" fmla="*/ 97536 w 6258560"/>
              <a:gd name="connsiteY6" fmla="*/ 975360 h 975360"/>
              <a:gd name="connsiteX7" fmla="*/ 0 w 6258560"/>
              <a:gd name="connsiteY7" fmla="*/ 877824 h 975360"/>
              <a:gd name="connsiteX8" fmla="*/ 0 w 6258560"/>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8560" h="975360">
                <a:moveTo>
                  <a:pt x="0" y="97536"/>
                </a:moveTo>
                <a:cubicBezTo>
                  <a:pt x="0" y="43668"/>
                  <a:pt x="43668" y="0"/>
                  <a:pt x="97536" y="0"/>
                </a:cubicBezTo>
                <a:lnTo>
                  <a:pt x="6161024" y="0"/>
                </a:lnTo>
                <a:cubicBezTo>
                  <a:pt x="6214892" y="0"/>
                  <a:pt x="6258560" y="43668"/>
                  <a:pt x="6258560" y="97536"/>
                </a:cubicBezTo>
                <a:lnTo>
                  <a:pt x="6258560" y="877824"/>
                </a:lnTo>
                <a:cubicBezTo>
                  <a:pt x="6258560" y="931692"/>
                  <a:pt x="6214892" y="975360"/>
                  <a:pt x="6161024" y="975360"/>
                </a:cubicBezTo>
                <a:lnTo>
                  <a:pt x="97536" y="975360"/>
                </a:lnTo>
                <a:cubicBezTo>
                  <a:pt x="43668" y="975360"/>
                  <a:pt x="0" y="931692"/>
                  <a:pt x="0" y="877824"/>
                </a:cubicBezTo>
                <a:lnTo>
                  <a:pt x="0" y="97536"/>
                </a:lnTo>
                <a:close/>
              </a:path>
            </a:pathLst>
          </a:custGeom>
          <a:solidFill>
            <a:schemeClr val="accent1"/>
          </a:solidFill>
          <a:ln>
            <a:solidFill>
              <a:schemeClr val="accent1">
                <a:lumMod val="40000"/>
                <a:lumOff val="60000"/>
              </a:schemeClr>
            </a:solidFill>
          </a:ln>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35247" tIns="135247" rIns="137160" bIns="135247" numCol="1" spcCol="1270" anchor="ctr" anchorCtr="0">
            <a:noAutofit/>
          </a:bodyPr>
          <a:lstStyle/>
          <a:p>
            <a:pPr marL="0" lvl="0" indent="0" algn="ctr" defTabSz="1244600">
              <a:lnSpc>
                <a:spcPct val="90000"/>
              </a:lnSpc>
              <a:spcBef>
                <a:spcPts val="100"/>
              </a:spcBef>
              <a:spcAft>
                <a:spcPts val="100"/>
              </a:spcAft>
              <a:buNone/>
            </a:pPr>
            <a:r>
              <a:rPr lang="en-US" kern="1200" dirty="0">
                <a:solidFill>
                  <a:schemeClr val="bg1"/>
                </a:solidFill>
                <a:latin typeface="Avenir Medium" panose="02000603020000020003" pitchFamily="2" charset="0"/>
              </a:rPr>
              <a:t>Metrics: </a:t>
            </a:r>
          </a:p>
          <a:p>
            <a:pPr marL="0" lvl="0" indent="0" algn="ctr" defTabSz="1244600">
              <a:lnSpc>
                <a:spcPct val="90000"/>
              </a:lnSpc>
              <a:spcBef>
                <a:spcPts val="100"/>
              </a:spcBef>
              <a:spcAft>
                <a:spcPts val="100"/>
              </a:spcAft>
              <a:buNone/>
            </a:pPr>
            <a:r>
              <a:rPr lang="en-US" sz="1200" dirty="0">
                <a:solidFill>
                  <a:schemeClr val="bg1"/>
                </a:solidFill>
                <a:latin typeface="Avenir" panose="020B0503020203020204" pitchFamily="34" charset="0"/>
              </a:rPr>
              <a:t>How we will measure progress</a:t>
            </a:r>
            <a:endParaRPr lang="en-US" sz="1200" kern="1200" dirty="0">
              <a:solidFill>
                <a:schemeClr val="bg1"/>
              </a:solidFill>
              <a:latin typeface="Avenir" panose="020B0503020203020204" pitchFamily="34" charset="0"/>
            </a:endParaRPr>
          </a:p>
        </p:txBody>
      </p:sp>
      <p:sp>
        <p:nvSpPr>
          <p:cNvPr id="57" name="Freeform: Shape 17">
            <a:extLst>
              <a:ext uri="{FF2B5EF4-FFF2-40B4-BE49-F238E27FC236}">
                <a16:creationId xmlns:a16="http://schemas.microsoft.com/office/drawing/2014/main" id="{5C89A5F7-0DBE-404A-907A-B3D7199CD029}"/>
              </a:ext>
            </a:extLst>
          </p:cNvPr>
          <p:cNvSpPr/>
          <p:nvPr/>
        </p:nvSpPr>
        <p:spPr>
          <a:xfrm>
            <a:off x="3420831" y="5362793"/>
            <a:ext cx="2582608" cy="592303"/>
          </a:xfrm>
          <a:custGeom>
            <a:avLst/>
            <a:gdLst>
              <a:gd name="connsiteX0" fmla="*/ 0 w 6258560"/>
              <a:gd name="connsiteY0" fmla="*/ 97536 h 975360"/>
              <a:gd name="connsiteX1" fmla="*/ 97536 w 6258560"/>
              <a:gd name="connsiteY1" fmla="*/ 0 h 975360"/>
              <a:gd name="connsiteX2" fmla="*/ 6161024 w 6258560"/>
              <a:gd name="connsiteY2" fmla="*/ 0 h 975360"/>
              <a:gd name="connsiteX3" fmla="*/ 6258560 w 6258560"/>
              <a:gd name="connsiteY3" fmla="*/ 97536 h 975360"/>
              <a:gd name="connsiteX4" fmla="*/ 6258560 w 6258560"/>
              <a:gd name="connsiteY4" fmla="*/ 877824 h 975360"/>
              <a:gd name="connsiteX5" fmla="*/ 6161024 w 6258560"/>
              <a:gd name="connsiteY5" fmla="*/ 975360 h 975360"/>
              <a:gd name="connsiteX6" fmla="*/ 97536 w 6258560"/>
              <a:gd name="connsiteY6" fmla="*/ 975360 h 975360"/>
              <a:gd name="connsiteX7" fmla="*/ 0 w 6258560"/>
              <a:gd name="connsiteY7" fmla="*/ 877824 h 975360"/>
              <a:gd name="connsiteX8" fmla="*/ 0 w 6258560"/>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8560" h="975360">
                <a:moveTo>
                  <a:pt x="0" y="97536"/>
                </a:moveTo>
                <a:cubicBezTo>
                  <a:pt x="0" y="43668"/>
                  <a:pt x="43668" y="0"/>
                  <a:pt x="97536" y="0"/>
                </a:cubicBezTo>
                <a:lnTo>
                  <a:pt x="6161024" y="0"/>
                </a:lnTo>
                <a:cubicBezTo>
                  <a:pt x="6214892" y="0"/>
                  <a:pt x="6258560" y="43668"/>
                  <a:pt x="6258560" y="97536"/>
                </a:cubicBezTo>
                <a:lnTo>
                  <a:pt x="6258560" y="877824"/>
                </a:lnTo>
                <a:cubicBezTo>
                  <a:pt x="6258560" y="931692"/>
                  <a:pt x="6214892" y="975360"/>
                  <a:pt x="6161024" y="975360"/>
                </a:cubicBezTo>
                <a:lnTo>
                  <a:pt x="97536" y="975360"/>
                </a:lnTo>
                <a:cubicBezTo>
                  <a:pt x="43668" y="975360"/>
                  <a:pt x="0" y="931692"/>
                  <a:pt x="0" y="877824"/>
                </a:cubicBezTo>
                <a:lnTo>
                  <a:pt x="0" y="97536"/>
                </a:lnTo>
                <a:close/>
              </a:path>
            </a:pathLst>
          </a:custGeom>
          <a:solidFill>
            <a:schemeClr val="accent1"/>
          </a:solidFill>
          <a:ln>
            <a:solidFill>
              <a:schemeClr val="accent1">
                <a:lumMod val="40000"/>
                <a:lumOff val="60000"/>
              </a:schemeClr>
            </a:solidFill>
          </a:ln>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35247" tIns="135247" rIns="137160" bIns="135247" numCol="1" spcCol="1270" anchor="ctr" anchorCtr="0">
            <a:noAutofit/>
          </a:bodyPr>
          <a:lstStyle/>
          <a:p>
            <a:pPr marL="0" lvl="0" indent="0" algn="ctr" defTabSz="1244600">
              <a:lnSpc>
                <a:spcPct val="90000"/>
              </a:lnSpc>
              <a:spcBef>
                <a:spcPts val="100"/>
              </a:spcBef>
              <a:spcAft>
                <a:spcPts val="100"/>
              </a:spcAft>
              <a:buNone/>
            </a:pPr>
            <a:r>
              <a:rPr lang="en-US" kern="1200" dirty="0">
                <a:solidFill>
                  <a:schemeClr val="bg1"/>
                </a:solidFill>
                <a:latin typeface="Avenir Medium" panose="02000603020000020003" pitchFamily="2" charset="0"/>
              </a:rPr>
              <a:t>Domain: </a:t>
            </a:r>
          </a:p>
          <a:p>
            <a:pPr marL="0" lvl="0" indent="0" algn="ctr" defTabSz="1244600">
              <a:lnSpc>
                <a:spcPct val="90000"/>
              </a:lnSpc>
              <a:spcBef>
                <a:spcPts val="100"/>
              </a:spcBef>
              <a:spcAft>
                <a:spcPts val="100"/>
              </a:spcAft>
              <a:buNone/>
            </a:pPr>
            <a:r>
              <a:rPr lang="en-US" sz="1200" dirty="0">
                <a:solidFill>
                  <a:schemeClr val="bg1"/>
                </a:solidFill>
                <a:latin typeface="Avenir" panose="020B0503020203020204" pitchFamily="34" charset="0"/>
              </a:rPr>
              <a:t>Where we will play</a:t>
            </a:r>
            <a:endParaRPr lang="en-US" sz="1200" kern="1200" dirty="0">
              <a:solidFill>
                <a:schemeClr val="bg1"/>
              </a:solidFill>
              <a:latin typeface="Avenir" panose="020B0503020203020204" pitchFamily="34" charset="0"/>
            </a:endParaRPr>
          </a:p>
        </p:txBody>
      </p:sp>
      <p:cxnSp>
        <p:nvCxnSpPr>
          <p:cNvPr id="65" name="Straight Connector 64">
            <a:extLst>
              <a:ext uri="{FF2B5EF4-FFF2-40B4-BE49-F238E27FC236}">
                <a16:creationId xmlns:a16="http://schemas.microsoft.com/office/drawing/2014/main" id="{3347D970-5B3B-5C4F-A9F0-177DF567B13C}"/>
              </a:ext>
            </a:extLst>
          </p:cNvPr>
          <p:cNvCxnSpPr>
            <a:cxnSpLocks/>
          </p:cNvCxnSpPr>
          <p:nvPr/>
        </p:nvCxnSpPr>
        <p:spPr>
          <a:xfrm flipH="1">
            <a:off x="4712134" y="5019171"/>
            <a:ext cx="2" cy="34362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Freeform: Shape 17">
            <a:extLst>
              <a:ext uri="{FF2B5EF4-FFF2-40B4-BE49-F238E27FC236}">
                <a16:creationId xmlns:a16="http://schemas.microsoft.com/office/drawing/2014/main" id="{C68373BD-D602-8243-9A41-997518FAE56D}"/>
              </a:ext>
            </a:extLst>
          </p:cNvPr>
          <p:cNvSpPr/>
          <p:nvPr/>
        </p:nvSpPr>
        <p:spPr>
          <a:xfrm>
            <a:off x="6189177" y="5362792"/>
            <a:ext cx="2582609" cy="592303"/>
          </a:xfrm>
          <a:custGeom>
            <a:avLst/>
            <a:gdLst>
              <a:gd name="connsiteX0" fmla="*/ 0 w 6258560"/>
              <a:gd name="connsiteY0" fmla="*/ 97536 h 975360"/>
              <a:gd name="connsiteX1" fmla="*/ 97536 w 6258560"/>
              <a:gd name="connsiteY1" fmla="*/ 0 h 975360"/>
              <a:gd name="connsiteX2" fmla="*/ 6161024 w 6258560"/>
              <a:gd name="connsiteY2" fmla="*/ 0 h 975360"/>
              <a:gd name="connsiteX3" fmla="*/ 6258560 w 6258560"/>
              <a:gd name="connsiteY3" fmla="*/ 97536 h 975360"/>
              <a:gd name="connsiteX4" fmla="*/ 6258560 w 6258560"/>
              <a:gd name="connsiteY4" fmla="*/ 877824 h 975360"/>
              <a:gd name="connsiteX5" fmla="*/ 6161024 w 6258560"/>
              <a:gd name="connsiteY5" fmla="*/ 975360 h 975360"/>
              <a:gd name="connsiteX6" fmla="*/ 97536 w 6258560"/>
              <a:gd name="connsiteY6" fmla="*/ 975360 h 975360"/>
              <a:gd name="connsiteX7" fmla="*/ 0 w 6258560"/>
              <a:gd name="connsiteY7" fmla="*/ 877824 h 975360"/>
              <a:gd name="connsiteX8" fmla="*/ 0 w 6258560"/>
              <a:gd name="connsiteY8" fmla="*/ 97536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8560" h="975360">
                <a:moveTo>
                  <a:pt x="0" y="97536"/>
                </a:moveTo>
                <a:cubicBezTo>
                  <a:pt x="0" y="43668"/>
                  <a:pt x="43668" y="0"/>
                  <a:pt x="97536" y="0"/>
                </a:cubicBezTo>
                <a:lnTo>
                  <a:pt x="6161024" y="0"/>
                </a:lnTo>
                <a:cubicBezTo>
                  <a:pt x="6214892" y="0"/>
                  <a:pt x="6258560" y="43668"/>
                  <a:pt x="6258560" y="97536"/>
                </a:cubicBezTo>
                <a:lnTo>
                  <a:pt x="6258560" y="877824"/>
                </a:lnTo>
                <a:cubicBezTo>
                  <a:pt x="6258560" y="931692"/>
                  <a:pt x="6214892" y="975360"/>
                  <a:pt x="6161024" y="975360"/>
                </a:cubicBezTo>
                <a:lnTo>
                  <a:pt x="97536" y="975360"/>
                </a:lnTo>
                <a:cubicBezTo>
                  <a:pt x="43668" y="975360"/>
                  <a:pt x="0" y="931692"/>
                  <a:pt x="0" y="877824"/>
                </a:cubicBezTo>
                <a:lnTo>
                  <a:pt x="0" y="97536"/>
                </a:lnTo>
                <a:close/>
              </a:path>
            </a:pathLst>
          </a:custGeom>
          <a:solidFill>
            <a:schemeClr val="accent1"/>
          </a:solidFill>
          <a:ln>
            <a:solidFill>
              <a:schemeClr val="accent1">
                <a:lumMod val="40000"/>
                <a:lumOff val="60000"/>
              </a:schemeClr>
            </a:solidFill>
          </a:ln>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35247" tIns="135247" rIns="137160" bIns="135247" numCol="1" spcCol="1270" anchor="ctr" anchorCtr="0">
            <a:noAutofit/>
          </a:bodyPr>
          <a:lstStyle/>
          <a:p>
            <a:pPr marL="0" lvl="0" indent="0" algn="ctr" defTabSz="1244600">
              <a:lnSpc>
                <a:spcPct val="90000"/>
              </a:lnSpc>
              <a:spcBef>
                <a:spcPts val="100"/>
              </a:spcBef>
              <a:spcAft>
                <a:spcPts val="100"/>
              </a:spcAft>
              <a:buNone/>
            </a:pPr>
            <a:r>
              <a:rPr lang="en-US" kern="1200" dirty="0">
                <a:solidFill>
                  <a:schemeClr val="bg1"/>
                </a:solidFill>
                <a:latin typeface="Avenir Medium" panose="02000603020000020003" pitchFamily="2" charset="0"/>
              </a:rPr>
              <a:t>Advantage: </a:t>
            </a:r>
          </a:p>
          <a:p>
            <a:pPr marL="0" lvl="0" indent="0" algn="ctr" defTabSz="1244600">
              <a:lnSpc>
                <a:spcPct val="90000"/>
              </a:lnSpc>
              <a:spcBef>
                <a:spcPts val="100"/>
              </a:spcBef>
              <a:spcAft>
                <a:spcPts val="100"/>
              </a:spcAft>
              <a:buNone/>
            </a:pPr>
            <a:r>
              <a:rPr lang="en-US" sz="1200" dirty="0">
                <a:solidFill>
                  <a:schemeClr val="bg1"/>
                </a:solidFill>
                <a:latin typeface="Avenir" panose="020B0503020203020204" pitchFamily="34" charset="0"/>
              </a:rPr>
              <a:t>How we will play, win</a:t>
            </a:r>
            <a:endParaRPr lang="en-US" sz="1200" kern="1200" dirty="0">
              <a:solidFill>
                <a:schemeClr val="bg1"/>
              </a:solidFill>
              <a:latin typeface="Avenir" panose="020B0503020203020204" pitchFamily="34" charset="0"/>
            </a:endParaRPr>
          </a:p>
        </p:txBody>
      </p:sp>
      <p:cxnSp>
        <p:nvCxnSpPr>
          <p:cNvPr id="87" name="Straight Connector 86">
            <a:extLst>
              <a:ext uri="{FF2B5EF4-FFF2-40B4-BE49-F238E27FC236}">
                <a16:creationId xmlns:a16="http://schemas.microsoft.com/office/drawing/2014/main" id="{0F4FDB46-6EDF-074F-9BC3-9ED55E6580BF}"/>
              </a:ext>
            </a:extLst>
          </p:cNvPr>
          <p:cNvCxnSpPr>
            <a:cxnSpLocks/>
          </p:cNvCxnSpPr>
          <p:nvPr/>
        </p:nvCxnSpPr>
        <p:spPr>
          <a:xfrm>
            <a:off x="7480481" y="5019171"/>
            <a:ext cx="0" cy="34362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9743CA3-7F8D-6F44-A396-698234B493E2}"/>
              </a:ext>
            </a:extLst>
          </p:cNvPr>
          <p:cNvGrpSpPr/>
          <p:nvPr/>
        </p:nvGrpSpPr>
        <p:grpSpPr>
          <a:xfrm>
            <a:off x="519546" y="1302669"/>
            <a:ext cx="11152909" cy="4892629"/>
            <a:chOff x="651164" y="1302669"/>
            <a:chExt cx="11152909" cy="4892629"/>
          </a:xfrm>
        </p:grpSpPr>
        <p:sp>
          <p:nvSpPr>
            <p:cNvPr id="93" name="Rounded Rectangle 92">
              <a:extLst>
                <a:ext uri="{FF2B5EF4-FFF2-40B4-BE49-F238E27FC236}">
                  <a16:creationId xmlns:a16="http://schemas.microsoft.com/office/drawing/2014/main" id="{8BB2565E-32CD-D644-8EAB-4DF08E74CD83}"/>
                </a:ext>
              </a:extLst>
            </p:cNvPr>
            <p:cNvSpPr/>
            <p:nvPr/>
          </p:nvSpPr>
          <p:spPr>
            <a:xfrm>
              <a:off x="651164" y="1554025"/>
              <a:ext cx="11152909" cy="4641273"/>
            </a:xfrm>
            <a:prstGeom prst="roundRect">
              <a:avLst/>
            </a:prstGeom>
            <a:noFill/>
            <a:ln>
              <a:solidFill>
                <a:schemeClr val="accent1">
                  <a:lumMod val="60000"/>
                  <a:lumOff val="40000"/>
                </a:schemeClr>
              </a:solidFill>
              <a:prstDash val="lgDash"/>
              <a:extLst>
                <a:ext uri="{C807C97D-BFC1-408E-A445-0C87EB9F89A2}">
                  <ask:lineSketchStyleProps xmlns="" xmlns:ask="http://schemas.microsoft.com/office/drawing/2018/sketchyshapes" sd="1219033472">
                    <a:custGeom>
                      <a:avLst/>
                      <a:gdLst>
                        <a:gd name="connsiteX0" fmla="*/ 0 w 11152909"/>
                        <a:gd name="connsiteY0" fmla="*/ 773561 h 4641273"/>
                        <a:gd name="connsiteX1" fmla="*/ 773561 w 11152909"/>
                        <a:gd name="connsiteY1" fmla="*/ 0 h 4641273"/>
                        <a:gd name="connsiteX2" fmla="*/ 1530723 w 11152909"/>
                        <a:gd name="connsiteY2" fmla="*/ 0 h 4641273"/>
                        <a:gd name="connsiteX3" fmla="*/ 1999711 w 11152909"/>
                        <a:gd name="connsiteY3" fmla="*/ 0 h 4641273"/>
                        <a:gd name="connsiteX4" fmla="*/ 2372642 w 11152909"/>
                        <a:gd name="connsiteY4" fmla="*/ 0 h 4641273"/>
                        <a:gd name="connsiteX5" fmla="*/ 3033746 w 11152909"/>
                        <a:gd name="connsiteY5" fmla="*/ 0 h 4641273"/>
                        <a:gd name="connsiteX6" fmla="*/ 3502735 w 11152909"/>
                        <a:gd name="connsiteY6" fmla="*/ 0 h 4641273"/>
                        <a:gd name="connsiteX7" fmla="*/ 4259897 w 11152909"/>
                        <a:gd name="connsiteY7" fmla="*/ 0 h 4641273"/>
                        <a:gd name="connsiteX8" fmla="*/ 4632827 w 11152909"/>
                        <a:gd name="connsiteY8" fmla="*/ 0 h 4641273"/>
                        <a:gd name="connsiteX9" fmla="*/ 5389989 w 11152909"/>
                        <a:gd name="connsiteY9" fmla="*/ 0 h 4641273"/>
                        <a:gd name="connsiteX10" fmla="*/ 5666862 w 11152909"/>
                        <a:gd name="connsiteY10" fmla="*/ 0 h 4641273"/>
                        <a:gd name="connsiteX11" fmla="*/ 6231908 w 11152909"/>
                        <a:gd name="connsiteY11" fmla="*/ 0 h 4641273"/>
                        <a:gd name="connsiteX12" fmla="*/ 6796954 w 11152909"/>
                        <a:gd name="connsiteY12" fmla="*/ 0 h 4641273"/>
                        <a:gd name="connsiteX13" fmla="*/ 7265943 w 11152909"/>
                        <a:gd name="connsiteY13" fmla="*/ 0 h 4641273"/>
                        <a:gd name="connsiteX14" fmla="*/ 8023105 w 11152909"/>
                        <a:gd name="connsiteY14" fmla="*/ 0 h 4641273"/>
                        <a:gd name="connsiteX15" fmla="*/ 8780267 w 11152909"/>
                        <a:gd name="connsiteY15" fmla="*/ 0 h 4641273"/>
                        <a:gd name="connsiteX16" fmla="*/ 9153198 w 11152909"/>
                        <a:gd name="connsiteY16" fmla="*/ 0 h 4641273"/>
                        <a:gd name="connsiteX17" fmla="*/ 9718244 w 11152909"/>
                        <a:gd name="connsiteY17" fmla="*/ 0 h 4641273"/>
                        <a:gd name="connsiteX18" fmla="*/ 10379348 w 11152909"/>
                        <a:gd name="connsiteY18" fmla="*/ 0 h 4641273"/>
                        <a:gd name="connsiteX19" fmla="*/ 11152909 w 11152909"/>
                        <a:gd name="connsiteY19" fmla="*/ 773561 h 4641273"/>
                        <a:gd name="connsiteX20" fmla="*/ 11152909 w 11152909"/>
                        <a:gd name="connsiteY20" fmla="*/ 1196428 h 4641273"/>
                        <a:gd name="connsiteX21" fmla="*/ 11152909 w 11152909"/>
                        <a:gd name="connsiteY21" fmla="*/ 1774003 h 4641273"/>
                        <a:gd name="connsiteX22" fmla="*/ 11152909 w 11152909"/>
                        <a:gd name="connsiteY22" fmla="*/ 2289695 h 4641273"/>
                        <a:gd name="connsiteX23" fmla="*/ 11152909 w 11152909"/>
                        <a:gd name="connsiteY23" fmla="*/ 2743504 h 4641273"/>
                        <a:gd name="connsiteX24" fmla="*/ 11152909 w 11152909"/>
                        <a:gd name="connsiteY24" fmla="*/ 3259196 h 4641273"/>
                        <a:gd name="connsiteX25" fmla="*/ 11152909 w 11152909"/>
                        <a:gd name="connsiteY25" fmla="*/ 3867712 h 4641273"/>
                        <a:gd name="connsiteX26" fmla="*/ 10379348 w 11152909"/>
                        <a:gd name="connsiteY26" fmla="*/ 4641273 h 4641273"/>
                        <a:gd name="connsiteX27" fmla="*/ 9622186 w 11152909"/>
                        <a:gd name="connsiteY27" fmla="*/ 4641273 h 4641273"/>
                        <a:gd name="connsiteX28" fmla="*/ 8961082 w 11152909"/>
                        <a:gd name="connsiteY28" fmla="*/ 4641273 h 4641273"/>
                        <a:gd name="connsiteX29" fmla="*/ 8588151 w 11152909"/>
                        <a:gd name="connsiteY29" fmla="*/ 4641273 h 4641273"/>
                        <a:gd name="connsiteX30" fmla="*/ 7927047 w 11152909"/>
                        <a:gd name="connsiteY30" fmla="*/ 4641273 h 4641273"/>
                        <a:gd name="connsiteX31" fmla="*/ 7650174 w 11152909"/>
                        <a:gd name="connsiteY31" fmla="*/ 4641273 h 4641273"/>
                        <a:gd name="connsiteX32" fmla="*/ 6989070 w 11152909"/>
                        <a:gd name="connsiteY32" fmla="*/ 4641273 h 4641273"/>
                        <a:gd name="connsiteX33" fmla="*/ 6616140 w 11152909"/>
                        <a:gd name="connsiteY33" fmla="*/ 4641273 h 4641273"/>
                        <a:gd name="connsiteX34" fmla="*/ 6339267 w 11152909"/>
                        <a:gd name="connsiteY34" fmla="*/ 4641273 h 4641273"/>
                        <a:gd name="connsiteX35" fmla="*/ 5966336 w 11152909"/>
                        <a:gd name="connsiteY35" fmla="*/ 4641273 h 4641273"/>
                        <a:gd name="connsiteX36" fmla="*/ 5305232 w 11152909"/>
                        <a:gd name="connsiteY36" fmla="*/ 4641273 h 4641273"/>
                        <a:gd name="connsiteX37" fmla="*/ 4932302 w 11152909"/>
                        <a:gd name="connsiteY37" fmla="*/ 4641273 h 4641273"/>
                        <a:gd name="connsiteX38" fmla="*/ 4655429 w 11152909"/>
                        <a:gd name="connsiteY38" fmla="*/ 4641273 h 4641273"/>
                        <a:gd name="connsiteX39" fmla="*/ 4282498 w 11152909"/>
                        <a:gd name="connsiteY39" fmla="*/ 4641273 h 4641273"/>
                        <a:gd name="connsiteX40" fmla="*/ 3813510 w 11152909"/>
                        <a:gd name="connsiteY40" fmla="*/ 4641273 h 4641273"/>
                        <a:gd name="connsiteX41" fmla="*/ 3248464 w 11152909"/>
                        <a:gd name="connsiteY41" fmla="*/ 4641273 h 4641273"/>
                        <a:gd name="connsiteX42" fmla="*/ 2875533 w 11152909"/>
                        <a:gd name="connsiteY42" fmla="*/ 4641273 h 4641273"/>
                        <a:gd name="connsiteX43" fmla="*/ 2118371 w 11152909"/>
                        <a:gd name="connsiteY43" fmla="*/ 4641273 h 4641273"/>
                        <a:gd name="connsiteX44" fmla="*/ 1553325 w 11152909"/>
                        <a:gd name="connsiteY44" fmla="*/ 4641273 h 4641273"/>
                        <a:gd name="connsiteX45" fmla="*/ 773561 w 11152909"/>
                        <a:gd name="connsiteY45" fmla="*/ 4641273 h 4641273"/>
                        <a:gd name="connsiteX46" fmla="*/ 0 w 11152909"/>
                        <a:gd name="connsiteY46" fmla="*/ 3867712 h 4641273"/>
                        <a:gd name="connsiteX47" fmla="*/ 0 w 11152909"/>
                        <a:gd name="connsiteY47" fmla="*/ 3290137 h 4641273"/>
                        <a:gd name="connsiteX48" fmla="*/ 0 w 11152909"/>
                        <a:gd name="connsiteY48" fmla="*/ 2836328 h 4641273"/>
                        <a:gd name="connsiteX49" fmla="*/ 0 w 11152909"/>
                        <a:gd name="connsiteY49" fmla="*/ 2320637 h 4641273"/>
                        <a:gd name="connsiteX50" fmla="*/ 0 w 11152909"/>
                        <a:gd name="connsiteY50" fmla="*/ 1897769 h 4641273"/>
                        <a:gd name="connsiteX51" fmla="*/ 0 w 11152909"/>
                        <a:gd name="connsiteY51" fmla="*/ 1320194 h 4641273"/>
                        <a:gd name="connsiteX52" fmla="*/ 0 w 11152909"/>
                        <a:gd name="connsiteY52" fmla="*/ 773561 h 464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152909" h="4641273" extrusionOk="0">
                          <a:moveTo>
                            <a:pt x="0" y="773561"/>
                          </a:moveTo>
                          <a:cubicBezTo>
                            <a:pt x="-11342" y="339339"/>
                            <a:pt x="233636" y="42298"/>
                            <a:pt x="773561" y="0"/>
                          </a:cubicBezTo>
                          <a:cubicBezTo>
                            <a:pt x="951223" y="-23669"/>
                            <a:pt x="1292358" y="62094"/>
                            <a:pt x="1530723" y="0"/>
                          </a:cubicBezTo>
                          <a:cubicBezTo>
                            <a:pt x="1769088" y="-62094"/>
                            <a:pt x="1838073" y="21754"/>
                            <a:pt x="1999711" y="0"/>
                          </a:cubicBezTo>
                          <a:cubicBezTo>
                            <a:pt x="2161349" y="-21754"/>
                            <a:pt x="2247361" y="36015"/>
                            <a:pt x="2372642" y="0"/>
                          </a:cubicBezTo>
                          <a:cubicBezTo>
                            <a:pt x="2497923" y="-36015"/>
                            <a:pt x="2805331" y="7596"/>
                            <a:pt x="3033746" y="0"/>
                          </a:cubicBezTo>
                          <a:cubicBezTo>
                            <a:pt x="3262161" y="-7596"/>
                            <a:pt x="3326388" y="48227"/>
                            <a:pt x="3502735" y="0"/>
                          </a:cubicBezTo>
                          <a:cubicBezTo>
                            <a:pt x="3679082" y="-48227"/>
                            <a:pt x="4048837" y="73144"/>
                            <a:pt x="4259897" y="0"/>
                          </a:cubicBezTo>
                          <a:cubicBezTo>
                            <a:pt x="4470957" y="-73144"/>
                            <a:pt x="4468553" y="583"/>
                            <a:pt x="4632827" y="0"/>
                          </a:cubicBezTo>
                          <a:cubicBezTo>
                            <a:pt x="4797101" y="-583"/>
                            <a:pt x="5139471" y="76387"/>
                            <a:pt x="5389989" y="0"/>
                          </a:cubicBezTo>
                          <a:cubicBezTo>
                            <a:pt x="5640507" y="-76387"/>
                            <a:pt x="5564289" y="7274"/>
                            <a:pt x="5666862" y="0"/>
                          </a:cubicBezTo>
                          <a:cubicBezTo>
                            <a:pt x="5769435" y="-7274"/>
                            <a:pt x="5989474" y="17140"/>
                            <a:pt x="6231908" y="0"/>
                          </a:cubicBezTo>
                          <a:cubicBezTo>
                            <a:pt x="6474342" y="-17140"/>
                            <a:pt x="6558675" y="66760"/>
                            <a:pt x="6796954" y="0"/>
                          </a:cubicBezTo>
                          <a:cubicBezTo>
                            <a:pt x="7035233" y="-66760"/>
                            <a:pt x="7070892" y="20464"/>
                            <a:pt x="7265943" y="0"/>
                          </a:cubicBezTo>
                          <a:cubicBezTo>
                            <a:pt x="7460994" y="-20464"/>
                            <a:pt x="7675447" y="22674"/>
                            <a:pt x="8023105" y="0"/>
                          </a:cubicBezTo>
                          <a:cubicBezTo>
                            <a:pt x="8370763" y="-22674"/>
                            <a:pt x="8494161" y="10034"/>
                            <a:pt x="8780267" y="0"/>
                          </a:cubicBezTo>
                          <a:cubicBezTo>
                            <a:pt x="9066373" y="-10034"/>
                            <a:pt x="9032780" y="11705"/>
                            <a:pt x="9153198" y="0"/>
                          </a:cubicBezTo>
                          <a:cubicBezTo>
                            <a:pt x="9273616" y="-11705"/>
                            <a:pt x="9520412" y="34512"/>
                            <a:pt x="9718244" y="0"/>
                          </a:cubicBezTo>
                          <a:cubicBezTo>
                            <a:pt x="9916076" y="-34512"/>
                            <a:pt x="10119172" y="3924"/>
                            <a:pt x="10379348" y="0"/>
                          </a:cubicBezTo>
                          <a:cubicBezTo>
                            <a:pt x="10774979" y="-95046"/>
                            <a:pt x="11269098" y="322731"/>
                            <a:pt x="11152909" y="773561"/>
                          </a:cubicBezTo>
                          <a:cubicBezTo>
                            <a:pt x="11197911" y="953007"/>
                            <a:pt x="11120329" y="1079369"/>
                            <a:pt x="11152909" y="1196428"/>
                          </a:cubicBezTo>
                          <a:cubicBezTo>
                            <a:pt x="11185489" y="1313487"/>
                            <a:pt x="11107052" y="1575298"/>
                            <a:pt x="11152909" y="1774003"/>
                          </a:cubicBezTo>
                          <a:cubicBezTo>
                            <a:pt x="11198766" y="1972709"/>
                            <a:pt x="11129127" y="2144232"/>
                            <a:pt x="11152909" y="2289695"/>
                          </a:cubicBezTo>
                          <a:cubicBezTo>
                            <a:pt x="11176691" y="2435158"/>
                            <a:pt x="11121315" y="2594261"/>
                            <a:pt x="11152909" y="2743504"/>
                          </a:cubicBezTo>
                          <a:cubicBezTo>
                            <a:pt x="11184503" y="2892747"/>
                            <a:pt x="11114408" y="3089552"/>
                            <a:pt x="11152909" y="3259196"/>
                          </a:cubicBezTo>
                          <a:cubicBezTo>
                            <a:pt x="11191410" y="3428840"/>
                            <a:pt x="11105899" y="3709997"/>
                            <a:pt x="11152909" y="3867712"/>
                          </a:cubicBezTo>
                          <a:cubicBezTo>
                            <a:pt x="11156920" y="4282602"/>
                            <a:pt x="10824759" y="4660935"/>
                            <a:pt x="10379348" y="4641273"/>
                          </a:cubicBezTo>
                          <a:cubicBezTo>
                            <a:pt x="10154344" y="4643945"/>
                            <a:pt x="9854311" y="4554035"/>
                            <a:pt x="9622186" y="4641273"/>
                          </a:cubicBezTo>
                          <a:cubicBezTo>
                            <a:pt x="9390061" y="4728511"/>
                            <a:pt x="9114670" y="4619274"/>
                            <a:pt x="8961082" y="4641273"/>
                          </a:cubicBezTo>
                          <a:cubicBezTo>
                            <a:pt x="8807494" y="4663272"/>
                            <a:pt x="8677156" y="4619876"/>
                            <a:pt x="8588151" y="4641273"/>
                          </a:cubicBezTo>
                          <a:cubicBezTo>
                            <a:pt x="8499146" y="4662670"/>
                            <a:pt x="8179709" y="4588748"/>
                            <a:pt x="7927047" y="4641273"/>
                          </a:cubicBezTo>
                          <a:cubicBezTo>
                            <a:pt x="7674385" y="4693798"/>
                            <a:pt x="7712654" y="4625280"/>
                            <a:pt x="7650174" y="4641273"/>
                          </a:cubicBezTo>
                          <a:cubicBezTo>
                            <a:pt x="7587694" y="4657266"/>
                            <a:pt x="7284142" y="4611191"/>
                            <a:pt x="6989070" y="4641273"/>
                          </a:cubicBezTo>
                          <a:cubicBezTo>
                            <a:pt x="6693998" y="4671355"/>
                            <a:pt x="6736661" y="4621617"/>
                            <a:pt x="6616140" y="4641273"/>
                          </a:cubicBezTo>
                          <a:cubicBezTo>
                            <a:pt x="6495619" y="4660929"/>
                            <a:pt x="6466209" y="4631085"/>
                            <a:pt x="6339267" y="4641273"/>
                          </a:cubicBezTo>
                          <a:cubicBezTo>
                            <a:pt x="6212325" y="4651461"/>
                            <a:pt x="6117490" y="4599737"/>
                            <a:pt x="5966336" y="4641273"/>
                          </a:cubicBezTo>
                          <a:cubicBezTo>
                            <a:pt x="5815182" y="4682809"/>
                            <a:pt x="5587802" y="4608988"/>
                            <a:pt x="5305232" y="4641273"/>
                          </a:cubicBezTo>
                          <a:cubicBezTo>
                            <a:pt x="5022662" y="4673558"/>
                            <a:pt x="5080511" y="4621930"/>
                            <a:pt x="4932302" y="4641273"/>
                          </a:cubicBezTo>
                          <a:cubicBezTo>
                            <a:pt x="4784093" y="4660616"/>
                            <a:pt x="4768083" y="4618972"/>
                            <a:pt x="4655429" y="4641273"/>
                          </a:cubicBezTo>
                          <a:cubicBezTo>
                            <a:pt x="4542775" y="4663574"/>
                            <a:pt x="4363887" y="4640695"/>
                            <a:pt x="4282498" y="4641273"/>
                          </a:cubicBezTo>
                          <a:cubicBezTo>
                            <a:pt x="4201109" y="4641851"/>
                            <a:pt x="3965714" y="4628184"/>
                            <a:pt x="3813510" y="4641273"/>
                          </a:cubicBezTo>
                          <a:cubicBezTo>
                            <a:pt x="3661306" y="4654362"/>
                            <a:pt x="3507687" y="4596382"/>
                            <a:pt x="3248464" y="4641273"/>
                          </a:cubicBezTo>
                          <a:cubicBezTo>
                            <a:pt x="2989241" y="4686164"/>
                            <a:pt x="3024949" y="4612559"/>
                            <a:pt x="2875533" y="4641273"/>
                          </a:cubicBezTo>
                          <a:cubicBezTo>
                            <a:pt x="2726117" y="4669987"/>
                            <a:pt x="2404895" y="4603834"/>
                            <a:pt x="2118371" y="4641273"/>
                          </a:cubicBezTo>
                          <a:cubicBezTo>
                            <a:pt x="1831847" y="4678712"/>
                            <a:pt x="1778723" y="4624940"/>
                            <a:pt x="1553325" y="4641273"/>
                          </a:cubicBezTo>
                          <a:cubicBezTo>
                            <a:pt x="1327927" y="4657606"/>
                            <a:pt x="1113937" y="4588074"/>
                            <a:pt x="773561" y="4641273"/>
                          </a:cubicBezTo>
                          <a:cubicBezTo>
                            <a:pt x="272651" y="4556969"/>
                            <a:pt x="13423" y="4280414"/>
                            <a:pt x="0" y="3867712"/>
                          </a:cubicBezTo>
                          <a:cubicBezTo>
                            <a:pt x="-14141" y="3737677"/>
                            <a:pt x="14969" y="3533387"/>
                            <a:pt x="0" y="3290137"/>
                          </a:cubicBezTo>
                          <a:cubicBezTo>
                            <a:pt x="-14969" y="3046887"/>
                            <a:pt x="28380" y="2983312"/>
                            <a:pt x="0" y="2836328"/>
                          </a:cubicBezTo>
                          <a:cubicBezTo>
                            <a:pt x="-28380" y="2689344"/>
                            <a:pt x="40543" y="2426630"/>
                            <a:pt x="0" y="2320637"/>
                          </a:cubicBezTo>
                          <a:cubicBezTo>
                            <a:pt x="-40543" y="2214644"/>
                            <a:pt x="46681" y="2006714"/>
                            <a:pt x="0" y="1897769"/>
                          </a:cubicBezTo>
                          <a:cubicBezTo>
                            <a:pt x="-46681" y="1788824"/>
                            <a:pt x="63803" y="1589136"/>
                            <a:pt x="0" y="1320194"/>
                          </a:cubicBezTo>
                          <a:cubicBezTo>
                            <a:pt x="-63803" y="1051252"/>
                            <a:pt x="13927" y="940570"/>
                            <a:pt x="0" y="77356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thaiDist"/>
              <a:endParaRPr lang="en-US"/>
            </a:p>
          </p:txBody>
        </p:sp>
        <p:sp>
          <p:nvSpPr>
            <p:cNvPr id="94" name="TextBox 93">
              <a:extLst>
                <a:ext uri="{FF2B5EF4-FFF2-40B4-BE49-F238E27FC236}">
                  <a16:creationId xmlns:a16="http://schemas.microsoft.com/office/drawing/2014/main" id="{0A759D54-7A36-0F47-892C-2801AB826A01}"/>
                </a:ext>
              </a:extLst>
            </p:cNvPr>
            <p:cNvSpPr txBox="1"/>
            <p:nvPr/>
          </p:nvSpPr>
          <p:spPr>
            <a:xfrm>
              <a:off x="4535488" y="1302669"/>
              <a:ext cx="3384260" cy="461665"/>
            </a:xfrm>
            <a:prstGeom prst="rect">
              <a:avLst/>
            </a:prstGeom>
            <a:solidFill>
              <a:schemeClr val="bg1"/>
            </a:solidFill>
          </p:spPr>
          <p:txBody>
            <a:bodyPr wrap="none" rtlCol="0">
              <a:spAutoFit/>
            </a:bodyPr>
            <a:lstStyle/>
            <a:p>
              <a:pPr algn="thaiDist"/>
              <a:r>
                <a:rPr lang="en-US" sz="2400" dirty="0">
                  <a:latin typeface="Avenir Medium" panose="02000503020000020003" pitchFamily="2" charset="0"/>
                </a:rPr>
                <a:t>Corporate Statements </a:t>
              </a:r>
            </a:p>
          </p:txBody>
        </p:sp>
      </p:grpSp>
      <p:pic>
        <p:nvPicPr>
          <p:cNvPr id="29" name="Picture 28">
            <a:extLst>
              <a:ext uri="{FF2B5EF4-FFF2-40B4-BE49-F238E27FC236}">
                <a16:creationId xmlns:a16="http://schemas.microsoft.com/office/drawing/2014/main" id="{79FD2ED3-6A55-4596-B457-BF0CDC07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799" y="6167414"/>
            <a:ext cx="2071757" cy="690586"/>
          </a:xfrm>
          <a:prstGeom prst="rect">
            <a:avLst/>
          </a:prstGeom>
        </p:spPr>
      </p:pic>
      <p:cxnSp>
        <p:nvCxnSpPr>
          <p:cNvPr id="32" name="Straight Connector 31">
            <a:extLst>
              <a:ext uri="{FF2B5EF4-FFF2-40B4-BE49-F238E27FC236}">
                <a16:creationId xmlns:a16="http://schemas.microsoft.com/office/drawing/2014/main" id="{BB308AA8-9978-498C-81CA-DB665D2AB808}"/>
              </a:ext>
            </a:extLst>
          </p:cNvPr>
          <p:cNvCxnSpPr>
            <a:cxnSpLocks/>
          </p:cNvCxnSpPr>
          <p:nvPr/>
        </p:nvCxnSpPr>
        <p:spPr>
          <a:xfrm flipH="1">
            <a:off x="6016060" y="5646944"/>
            <a:ext cx="1598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22BAD0-E3F3-47DE-B1DC-6DDBEB62511D}"/>
              </a:ext>
            </a:extLst>
          </p:cNvPr>
          <p:cNvCxnSpPr>
            <a:cxnSpLocks/>
          </p:cNvCxnSpPr>
          <p:nvPr/>
        </p:nvCxnSpPr>
        <p:spPr>
          <a:xfrm flipH="1">
            <a:off x="6079022" y="4723019"/>
            <a:ext cx="972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4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250"/>
                                        <p:tgtEl>
                                          <p:spTgt spid="17"/>
                                        </p:tgtEl>
                                      </p:cBhvr>
                                    </p:animEffect>
                                  </p:childTnLst>
                                </p:cTn>
                              </p:par>
                            </p:childTnLst>
                          </p:cTn>
                        </p:par>
                        <p:par>
                          <p:cTn id="21" fill="hold">
                            <p:stCondLst>
                              <p:cond delay="250"/>
                            </p:stCondLst>
                            <p:childTnLst>
                              <p:par>
                                <p:cTn id="22" presetID="10"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5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250"/>
                                        <p:tgtEl>
                                          <p:spTgt spid="60"/>
                                        </p:tgtEl>
                                      </p:cBhvr>
                                    </p:animEffect>
                                  </p:childTnLst>
                                </p:cTn>
                              </p:par>
                            </p:childTnLst>
                          </p:cTn>
                        </p:par>
                        <p:par>
                          <p:cTn id="30" fill="hold">
                            <p:stCondLst>
                              <p:cond delay="250"/>
                            </p:stCondLst>
                            <p:childTnLst>
                              <p:par>
                                <p:cTn id="31" presetID="10" presetClass="entr" presetSubtype="0"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25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up)">
                                      <p:cBhvr>
                                        <p:cTn id="38" dur="250"/>
                                        <p:tgtEl>
                                          <p:spTgt spid="61"/>
                                        </p:tgtEl>
                                      </p:cBhvr>
                                    </p:animEffect>
                                  </p:childTnLst>
                                </p:cTn>
                              </p:par>
                            </p:childTnLst>
                          </p:cTn>
                        </p:par>
                        <p:par>
                          <p:cTn id="39" fill="hold">
                            <p:stCondLst>
                              <p:cond delay="25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25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up)">
                                      <p:cBhvr>
                                        <p:cTn id="47" dur="250"/>
                                        <p:tgtEl>
                                          <p:spTgt spid="62"/>
                                        </p:tgtEl>
                                      </p:cBhvr>
                                    </p:animEffect>
                                  </p:childTnLst>
                                </p:cTn>
                              </p:par>
                            </p:childTnLst>
                          </p:cTn>
                        </p:par>
                        <p:par>
                          <p:cTn id="48" fill="hold">
                            <p:stCondLst>
                              <p:cond delay="250"/>
                            </p:stCondLst>
                            <p:childTnLst>
                              <p:par>
                                <p:cTn id="49" presetID="10" presetClass="entr" presetSubtype="0"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250"/>
                                        <p:tgtEl>
                                          <p:spTgt spid="6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250"/>
                                        <p:tgtEl>
                                          <p:spTgt spid="5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250"/>
                                        <p:tgtEl>
                                          <p:spTgt spid="65"/>
                                        </p:tgtEl>
                                      </p:cBhvr>
                                    </p:animEffect>
                                  </p:childTnLst>
                                </p:cTn>
                              </p:par>
                            </p:childTnLst>
                          </p:cTn>
                        </p:par>
                        <p:par>
                          <p:cTn id="61" fill="hold">
                            <p:stCondLst>
                              <p:cond delay="250"/>
                            </p:stCondLst>
                            <p:childTnLst>
                              <p:par>
                                <p:cTn id="62" presetID="10" presetClass="entr" presetSubtype="0"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25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250"/>
                                        <p:tgtEl>
                                          <p:spTgt spid="32"/>
                                        </p:tgtEl>
                                      </p:cBhvr>
                                    </p:animEffect>
                                  </p:childTnLst>
                                </p:cTn>
                              </p:par>
                            </p:childTnLst>
                          </p:cTn>
                        </p:par>
                        <p:par>
                          <p:cTn id="70" fill="hold">
                            <p:stCondLst>
                              <p:cond delay="250"/>
                            </p:stCondLst>
                            <p:childTnLst>
                              <p:par>
                                <p:cTn id="71" presetID="10" presetClass="entr" presetSubtype="0"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250"/>
                                        <p:tgtEl>
                                          <p:spTgt spid="8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wipe(down)">
                                      <p:cBhvr>
                                        <p:cTn id="78" dur="250"/>
                                        <p:tgtEl>
                                          <p:spTgt spid="87"/>
                                        </p:tgtEl>
                                      </p:cBhvr>
                                    </p:animEffect>
                                  </p:childTnLst>
                                </p:cTn>
                              </p:par>
                            </p:childTnLst>
                          </p:cTn>
                        </p:par>
                        <p:par>
                          <p:cTn id="79" fill="hold">
                            <p:stCondLst>
                              <p:cond delay="250"/>
                            </p:stCondLst>
                            <p:childTnLst>
                              <p:par>
                                <p:cTn id="80" presetID="10" presetClass="entr" presetSubtype="0" fill="hold" grpId="0"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250"/>
                                        <p:tgtEl>
                                          <p:spTgt spid="85"/>
                                        </p:tgtEl>
                                      </p:cBhvr>
                                    </p:animEffect>
                                  </p:childTnLst>
                                </p:cTn>
                              </p:par>
                            </p:childTnLst>
                          </p:cTn>
                        </p:par>
                        <p:par>
                          <p:cTn id="83" fill="hold">
                            <p:stCondLst>
                              <p:cond delay="500"/>
                            </p:stCondLst>
                            <p:childTnLst>
                              <p:par>
                                <p:cTn id="84" presetID="22" presetClass="entr" presetSubtype="2" fill="hold" nodeType="after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right)">
                                      <p:cBhvr>
                                        <p:cTn id="86"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39" grpId="0" animBg="1"/>
      <p:bldP spid="53" grpId="0" animBg="1"/>
      <p:bldP spid="55" grpId="0" animBg="1"/>
      <p:bldP spid="56" grpId="0" animBg="1"/>
      <p:bldP spid="85" grpId="0" animBg="1"/>
      <p:bldP spid="57"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BEE319-2E2B-7D46-A4A8-E93DB80A7911}"/>
              </a:ext>
            </a:extLst>
          </p:cNvPr>
          <p:cNvSpPr/>
          <p:nvPr/>
        </p:nvSpPr>
        <p:spPr>
          <a:xfrm rot="318255">
            <a:off x="1279266" y="2053198"/>
            <a:ext cx="9608910" cy="3302398"/>
          </a:xfrm>
          <a:prstGeom prst="rect">
            <a:avLst/>
          </a:prstGeom>
          <a:gradFill flip="none" rotWithShape="1">
            <a:gsLst>
              <a:gs pos="31000">
                <a:schemeClr val="accent1">
                  <a:lumMod val="20000"/>
                  <a:lumOff val="80000"/>
                  <a:alpha val="66000"/>
                </a:schemeClr>
              </a:gs>
              <a:gs pos="0">
                <a:schemeClr val="accent1">
                  <a:lumMod val="40000"/>
                  <a:lumOff val="60000"/>
                  <a:alpha val="0"/>
                </a:schemeClr>
              </a:gs>
              <a:gs pos="65000">
                <a:schemeClr val="accent2">
                  <a:lumMod val="20000"/>
                  <a:lumOff val="80000"/>
                </a:schemeClr>
              </a:gs>
              <a:gs pos="93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1FAC43-81A2-B54F-B5AA-4F24FE275C79}"/>
              </a:ext>
            </a:extLst>
          </p:cNvPr>
          <p:cNvSpPr/>
          <p:nvPr/>
        </p:nvSpPr>
        <p:spPr>
          <a:xfrm>
            <a:off x="0" y="6624238"/>
            <a:ext cx="6991016" cy="230832"/>
          </a:xfrm>
          <a:prstGeom prst="rect">
            <a:avLst/>
          </a:prstGeom>
        </p:spPr>
        <p:txBody>
          <a:bodyPr wrap="none">
            <a:spAutoFit/>
          </a:bodyPr>
          <a:lstStyle/>
          <a:p>
            <a:r>
              <a:rPr lang="en-US" sz="900" dirty="0">
                <a:solidFill>
                  <a:schemeClr val="bg2">
                    <a:lumMod val="50000"/>
                  </a:schemeClr>
                </a:solidFill>
                <a:latin typeface="Avenir Book" panose="02000503020000020003" pitchFamily="2" charset="0"/>
              </a:rPr>
              <a:t>Source: https://www.mckinsey.com/business-functions/strategy-and-corporate-finance/our-insights/enduring-ideas-the-7-s-framework</a:t>
            </a:r>
          </a:p>
        </p:txBody>
      </p:sp>
      <p:sp>
        <p:nvSpPr>
          <p:cNvPr id="80" name="Rectangle 79">
            <a:extLst>
              <a:ext uri="{FF2B5EF4-FFF2-40B4-BE49-F238E27FC236}">
                <a16:creationId xmlns:a16="http://schemas.microsoft.com/office/drawing/2014/main" id="{B8D61DD2-B77B-7C40-83D6-FBDBB0AC7462}"/>
              </a:ext>
            </a:extLst>
          </p:cNvPr>
          <p:cNvSpPr/>
          <p:nvPr/>
        </p:nvSpPr>
        <p:spPr>
          <a:xfrm>
            <a:off x="478969" y="596717"/>
            <a:ext cx="11209447" cy="584775"/>
          </a:xfrm>
          <a:prstGeom prst="rect">
            <a:avLst/>
          </a:prstGeom>
        </p:spPr>
        <p:txBody>
          <a:bodyPr wrap="square">
            <a:spAutoFit/>
          </a:bodyPr>
          <a:lstStyle/>
          <a:p>
            <a:r>
              <a:rPr lang="en-US" sz="3200" b="1" dirty="0">
                <a:solidFill>
                  <a:srgbClr val="00B6F2"/>
                </a:solidFill>
                <a:latin typeface="Avenir Next" charset="0"/>
                <a:ea typeface="Avenir Next" charset="0"/>
                <a:cs typeface="Avenir Next" charset="0"/>
              </a:rPr>
              <a:t>&gt; </a:t>
            </a:r>
            <a:r>
              <a:rPr lang="en-US" sz="3200" b="1" dirty="0">
                <a:latin typeface="Avenir Next" charset="0"/>
                <a:ea typeface="Avenir Next" charset="0"/>
                <a:cs typeface="Avenir Next" charset="0"/>
              </a:rPr>
              <a:t>The importance of organizing systematically</a:t>
            </a:r>
          </a:p>
        </p:txBody>
      </p:sp>
      <p:sp>
        <p:nvSpPr>
          <p:cNvPr id="69" name="Hexagon 68">
            <a:extLst>
              <a:ext uri="{FF2B5EF4-FFF2-40B4-BE49-F238E27FC236}">
                <a16:creationId xmlns:a16="http://schemas.microsoft.com/office/drawing/2014/main" id="{76879106-2BD2-F84B-B7E6-4C24EF7FD3F1}"/>
              </a:ext>
            </a:extLst>
          </p:cNvPr>
          <p:cNvSpPr/>
          <p:nvPr/>
        </p:nvSpPr>
        <p:spPr>
          <a:xfrm>
            <a:off x="7927633" y="2418511"/>
            <a:ext cx="677632" cy="583869"/>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0" name="Freeform: Shape 39">
            <a:extLst>
              <a:ext uri="{FF2B5EF4-FFF2-40B4-BE49-F238E27FC236}">
                <a16:creationId xmlns:a16="http://schemas.microsoft.com/office/drawing/2014/main" id="{AEC19F85-88A2-C54B-98C1-44FDBFB70B93}"/>
              </a:ext>
            </a:extLst>
          </p:cNvPr>
          <p:cNvSpPr/>
          <p:nvPr/>
        </p:nvSpPr>
        <p:spPr>
          <a:xfrm>
            <a:off x="8170427" y="3047793"/>
            <a:ext cx="1796019" cy="1553629"/>
          </a:xfrm>
          <a:custGeom>
            <a:avLst/>
            <a:gdLst>
              <a:gd name="connsiteX0" fmla="*/ 0 w 1383050"/>
              <a:gd name="connsiteY0" fmla="*/ 598197 h 1196394"/>
              <a:gd name="connsiteX1" fmla="*/ 341810 w 1383050"/>
              <a:gd name="connsiteY1" fmla="*/ 0 h 1196394"/>
              <a:gd name="connsiteX2" fmla="*/ 1041240 w 1383050"/>
              <a:gd name="connsiteY2" fmla="*/ 0 h 1196394"/>
              <a:gd name="connsiteX3" fmla="*/ 1383050 w 1383050"/>
              <a:gd name="connsiteY3" fmla="*/ 598197 h 1196394"/>
              <a:gd name="connsiteX4" fmla="*/ 1041240 w 1383050"/>
              <a:gd name="connsiteY4" fmla="*/ 1196394 h 1196394"/>
              <a:gd name="connsiteX5" fmla="*/ 341810 w 1383050"/>
              <a:gd name="connsiteY5" fmla="*/ 1196394 h 1196394"/>
              <a:gd name="connsiteX6" fmla="*/ 0 w 1383050"/>
              <a:gd name="connsiteY6" fmla="*/ 598197 h 11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050" h="1196394">
                <a:moveTo>
                  <a:pt x="0" y="598197"/>
                </a:moveTo>
                <a:lnTo>
                  <a:pt x="341810" y="0"/>
                </a:lnTo>
                <a:lnTo>
                  <a:pt x="1041240" y="0"/>
                </a:lnTo>
                <a:lnTo>
                  <a:pt x="1383050" y="598197"/>
                </a:lnTo>
                <a:lnTo>
                  <a:pt x="1041240" y="1196394"/>
                </a:lnTo>
                <a:lnTo>
                  <a:pt x="341810" y="1196394"/>
                </a:lnTo>
                <a:lnTo>
                  <a:pt x="0" y="598197"/>
                </a:lnTo>
                <a:close/>
              </a:path>
            </a:pathLst>
          </a:cu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spcFirstLastPara="0" vert="horz" wrap="square" lIns="245701" tIns="214769" rIns="245701" bIns="214769" numCol="1" spcCol="1270" anchor="ctr" anchorCtr="0">
            <a:noAutofit/>
          </a:bodyPr>
          <a:lstStyle/>
          <a:p>
            <a:pPr marL="0" lvl="0" indent="0" algn="ctr" defTabSz="577850">
              <a:lnSpc>
                <a:spcPct val="90000"/>
              </a:lnSpc>
              <a:spcBef>
                <a:spcPct val="0"/>
              </a:spcBef>
              <a:spcAft>
                <a:spcPct val="35000"/>
              </a:spcAft>
              <a:buNone/>
            </a:pPr>
            <a:r>
              <a:rPr lang="en-US" kern="1200" dirty="0">
                <a:latin typeface="Avenir Medium" panose="02000603020000020003" pitchFamily="2" charset="0"/>
              </a:rPr>
              <a:t>Shared Values</a:t>
            </a:r>
          </a:p>
        </p:txBody>
      </p:sp>
      <p:sp>
        <p:nvSpPr>
          <p:cNvPr id="71" name="Hexagon 70">
            <a:extLst>
              <a:ext uri="{FF2B5EF4-FFF2-40B4-BE49-F238E27FC236}">
                <a16:creationId xmlns:a16="http://schemas.microsoft.com/office/drawing/2014/main" id="{FBCF39AC-3906-E64E-850A-240A87177F0B}"/>
              </a:ext>
            </a:extLst>
          </p:cNvPr>
          <p:cNvSpPr/>
          <p:nvPr/>
        </p:nvSpPr>
        <p:spPr>
          <a:xfrm>
            <a:off x="9295081" y="2304487"/>
            <a:ext cx="677632" cy="583869"/>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2" name="Freeform: Shape 41">
            <a:extLst>
              <a:ext uri="{FF2B5EF4-FFF2-40B4-BE49-F238E27FC236}">
                <a16:creationId xmlns:a16="http://schemas.microsoft.com/office/drawing/2014/main" id="{DDAB9479-9431-CA46-943F-BEDE43386972}"/>
              </a:ext>
            </a:extLst>
          </p:cNvPr>
          <p:cNvSpPr/>
          <p:nvPr/>
        </p:nvSpPr>
        <p:spPr>
          <a:xfrm>
            <a:off x="8335866" y="1634766"/>
            <a:ext cx="1471825" cy="1273301"/>
          </a:xfrm>
          <a:custGeom>
            <a:avLst/>
            <a:gdLst>
              <a:gd name="connsiteX0" fmla="*/ 0 w 1133400"/>
              <a:gd name="connsiteY0" fmla="*/ 490262 h 980524"/>
              <a:gd name="connsiteX1" fmla="*/ 280136 w 1133400"/>
              <a:gd name="connsiteY1" fmla="*/ 0 h 980524"/>
              <a:gd name="connsiteX2" fmla="*/ 853264 w 1133400"/>
              <a:gd name="connsiteY2" fmla="*/ 0 h 980524"/>
              <a:gd name="connsiteX3" fmla="*/ 1133400 w 1133400"/>
              <a:gd name="connsiteY3" fmla="*/ 490262 h 980524"/>
              <a:gd name="connsiteX4" fmla="*/ 853264 w 1133400"/>
              <a:gd name="connsiteY4" fmla="*/ 980524 h 980524"/>
              <a:gd name="connsiteX5" fmla="*/ 280136 w 1133400"/>
              <a:gd name="connsiteY5" fmla="*/ 980524 h 980524"/>
              <a:gd name="connsiteX6" fmla="*/ 0 w 1133400"/>
              <a:gd name="connsiteY6" fmla="*/ 490262 h 9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00" h="980524">
                <a:moveTo>
                  <a:pt x="0" y="490262"/>
                </a:moveTo>
                <a:lnTo>
                  <a:pt x="280136" y="0"/>
                </a:lnTo>
                <a:lnTo>
                  <a:pt x="853264" y="0"/>
                </a:lnTo>
                <a:lnTo>
                  <a:pt x="1133400" y="490262"/>
                </a:lnTo>
                <a:lnTo>
                  <a:pt x="853264" y="980524"/>
                </a:lnTo>
                <a:lnTo>
                  <a:pt x="280136" y="980524"/>
                </a:lnTo>
                <a:lnTo>
                  <a:pt x="0" y="490262"/>
                </a:lnTo>
                <a:close/>
              </a:path>
            </a:pathLst>
          </a:cu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204339" tIns="179004" rIns="204339" bIns="179004" numCol="1" spcCol="1270" anchor="ctr" anchorCtr="0">
            <a:noAutofit/>
          </a:bodyPr>
          <a:lstStyle/>
          <a:p>
            <a:pPr marL="0" lvl="0" indent="0" algn="ctr" defTabSz="577850">
              <a:lnSpc>
                <a:spcPct val="90000"/>
              </a:lnSpc>
              <a:spcBef>
                <a:spcPct val="0"/>
              </a:spcBef>
              <a:spcAft>
                <a:spcPct val="35000"/>
              </a:spcAft>
              <a:buNone/>
            </a:pPr>
            <a:r>
              <a:rPr lang="en-US" kern="1200" dirty="0">
                <a:latin typeface="Avenir Medium" panose="02000603020000020003" pitchFamily="2" charset="0"/>
              </a:rPr>
              <a:t>Strategy</a:t>
            </a:r>
          </a:p>
        </p:txBody>
      </p:sp>
      <p:sp>
        <p:nvSpPr>
          <p:cNvPr id="75" name="Hexagon 74">
            <a:extLst>
              <a:ext uri="{FF2B5EF4-FFF2-40B4-BE49-F238E27FC236}">
                <a16:creationId xmlns:a16="http://schemas.microsoft.com/office/drawing/2014/main" id="{B285BF3A-10A8-F34B-B04D-103F75AEA265}"/>
              </a:ext>
            </a:extLst>
          </p:cNvPr>
          <p:cNvSpPr/>
          <p:nvPr/>
        </p:nvSpPr>
        <p:spPr>
          <a:xfrm>
            <a:off x="10085931" y="3396012"/>
            <a:ext cx="677632" cy="583869"/>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6" name="Freeform: Shape 43">
            <a:extLst>
              <a:ext uri="{FF2B5EF4-FFF2-40B4-BE49-F238E27FC236}">
                <a16:creationId xmlns:a16="http://schemas.microsoft.com/office/drawing/2014/main" id="{8A4E3463-AD55-D545-B81B-47EBC9434E36}"/>
              </a:ext>
            </a:extLst>
          </p:cNvPr>
          <p:cNvSpPr/>
          <p:nvPr/>
        </p:nvSpPr>
        <p:spPr>
          <a:xfrm>
            <a:off x="9685702" y="2417932"/>
            <a:ext cx="1471825" cy="1273301"/>
          </a:xfrm>
          <a:custGeom>
            <a:avLst/>
            <a:gdLst>
              <a:gd name="connsiteX0" fmla="*/ 0 w 1133400"/>
              <a:gd name="connsiteY0" fmla="*/ 490262 h 980524"/>
              <a:gd name="connsiteX1" fmla="*/ 280136 w 1133400"/>
              <a:gd name="connsiteY1" fmla="*/ 0 h 980524"/>
              <a:gd name="connsiteX2" fmla="*/ 853264 w 1133400"/>
              <a:gd name="connsiteY2" fmla="*/ 0 h 980524"/>
              <a:gd name="connsiteX3" fmla="*/ 1133400 w 1133400"/>
              <a:gd name="connsiteY3" fmla="*/ 490262 h 980524"/>
              <a:gd name="connsiteX4" fmla="*/ 853264 w 1133400"/>
              <a:gd name="connsiteY4" fmla="*/ 980524 h 980524"/>
              <a:gd name="connsiteX5" fmla="*/ 280136 w 1133400"/>
              <a:gd name="connsiteY5" fmla="*/ 980524 h 980524"/>
              <a:gd name="connsiteX6" fmla="*/ 0 w 1133400"/>
              <a:gd name="connsiteY6" fmla="*/ 490262 h 9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00" h="980524">
                <a:moveTo>
                  <a:pt x="0" y="490262"/>
                </a:moveTo>
                <a:lnTo>
                  <a:pt x="280136" y="0"/>
                </a:lnTo>
                <a:lnTo>
                  <a:pt x="853264" y="0"/>
                </a:lnTo>
                <a:lnTo>
                  <a:pt x="1133400" y="490262"/>
                </a:lnTo>
                <a:lnTo>
                  <a:pt x="853264" y="980524"/>
                </a:lnTo>
                <a:lnTo>
                  <a:pt x="280136" y="980524"/>
                </a:lnTo>
                <a:lnTo>
                  <a:pt x="0" y="490262"/>
                </a:lnTo>
                <a:close/>
              </a:path>
            </a:pathLst>
          </a:custGeom>
        </p:spPr>
        <p:style>
          <a:lnRef idx="2">
            <a:schemeClr val="lt1">
              <a:hueOff val="0"/>
              <a:satOff val="0"/>
              <a:lumOff val="0"/>
              <a:alphaOff val="0"/>
            </a:schemeClr>
          </a:lnRef>
          <a:fillRef idx="1">
            <a:schemeClr val="accent2">
              <a:alpha val="90000"/>
              <a:hueOff val="0"/>
              <a:satOff val="0"/>
              <a:lumOff val="0"/>
              <a:alphaOff val="-8000"/>
            </a:schemeClr>
          </a:fillRef>
          <a:effectRef idx="0">
            <a:schemeClr val="accent2">
              <a:alpha val="90000"/>
              <a:hueOff val="0"/>
              <a:satOff val="0"/>
              <a:lumOff val="0"/>
              <a:alphaOff val="-8000"/>
            </a:schemeClr>
          </a:effectRef>
          <a:fontRef idx="minor">
            <a:schemeClr val="lt1"/>
          </a:fontRef>
        </p:style>
        <p:txBody>
          <a:bodyPr spcFirstLastPara="0" vert="horz" wrap="square" lIns="204339" tIns="179004" rIns="204339" bIns="179004" numCol="1" spcCol="1270" anchor="ctr" anchorCtr="0">
            <a:noAutofit/>
          </a:bodyPr>
          <a:lstStyle/>
          <a:p>
            <a:pPr marL="0" lvl="0" indent="0" algn="ctr" defTabSz="577850">
              <a:lnSpc>
                <a:spcPct val="90000"/>
              </a:lnSpc>
              <a:spcBef>
                <a:spcPct val="0"/>
              </a:spcBef>
              <a:spcAft>
                <a:spcPct val="35000"/>
              </a:spcAft>
              <a:buNone/>
            </a:pPr>
            <a:r>
              <a:rPr lang="en-US" kern="1200">
                <a:latin typeface="Avenir Medium" panose="02000603020000020003" pitchFamily="2" charset="0"/>
              </a:rPr>
              <a:t>Structure</a:t>
            </a:r>
            <a:endParaRPr lang="en-US" kern="1200" dirty="0">
              <a:latin typeface="Avenir Medium" panose="02000603020000020003" pitchFamily="2" charset="0"/>
            </a:endParaRPr>
          </a:p>
        </p:txBody>
      </p:sp>
      <p:sp>
        <p:nvSpPr>
          <p:cNvPr id="77" name="Hexagon 76">
            <a:extLst>
              <a:ext uri="{FF2B5EF4-FFF2-40B4-BE49-F238E27FC236}">
                <a16:creationId xmlns:a16="http://schemas.microsoft.com/office/drawing/2014/main" id="{4ACDB3AE-8D54-1D4B-B0BF-B97FCC0BDFEF}"/>
              </a:ext>
            </a:extLst>
          </p:cNvPr>
          <p:cNvSpPr/>
          <p:nvPr/>
        </p:nvSpPr>
        <p:spPr>
          <a:xfrm>
            <a:off x="9536556" y="4628141"/>
            <a:ext cx="677632" cy="583869"/>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8" name="Freeform: Shape 45">
            <a:extLst>
              <a:ext uri="{FF2B5EF4-FFF2-40B4-BE49-F238E27FC236}">
                <a16:creationId xmlns:a16="http://schemas.microsoft.com/office/drawing/2014/main" id="{0206E092-B08C-7C4A-A67B-08FAAA8025ED}"/>
              </a:ext>
            </a:extLst>
          </p:cNvPr>
          <p:cNvSpPr/>
          <p:nvPr/>
        </p:nvSpPr>
        <p:spPr>
          <a:xfrm>
            <a:off x="9685702" y="3957545"/>
            <a:ext cx="1471825" cy="1273301"/>
          </a:xfrm>
          <a:custGeom>
            <a:avLst/>
            <a:gdLst>
              <a:gd name="connsiteX0" fmla="*/ 0 w 1133400"/>
              <a:gd name="connsiteY0" fmla="*/ 490262 h 980524"/>
              <a:gd name="connsiteX1" fmla="*/ 280136 w 1133400"/>
              <a:gd name="connsiteY1" fmla="*/ 0 h 980524"/>
              <a:gd name="connsiteX2" fmla="*/ 853264 w 1133400"/>
              <a:gd name="connsiteY2" fmla="*/ 0 h 980524"/>
              <a:gd name="connsiteX3" fmla="*/ 1133400 w 1133400"/>
              <a:gd name="connsiteY3" fmla="*/ 490262 h 980524"/>
              <a:gd name="connsiteX4" fmla="*/ 853264 w 1133400"/>
              <a:gd name="connsiteY4" fmla="*/ 980524 h 980524"/>
              <a:gd name="connsiteX5" fmla="*/ 280136 w 1133400"/>
              <a:gd name="connsiteY5" fmla="*/ 980524 h 980524"/>
              <a:gd name="connsiteX6" fmla="*/ 0 w 1133400"/>
              <a:gd name="connsiteY6" fmla="*/ 490262 h 9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00" h="980524">
                <a:moveTo>
                  <a:pt x="0" y="490262"/>
                </a:moveTo>
                <a:lnTo>
                  <a:pt x="280136" y="0"/>
                </a:lnTo>
                <a:lnTo>
                  <a:pt x="853264" y="0"/>
                </a:lnTo>
                <a:lnTo>
                  <a:pt x="1133400" y="490262"/>
                </a:lnTo>
                <a:lnTo>
                  <a:pt x="853264" y="980524"/>
                </a:lnTo>
                <a:lnTo>
                  <a:pt x="280136" y="980524"/>
                </a:lnTo>
                <a:lnTo>
                  <a:pt x="0" y="490262"/>
                </a:lnTo>
                <a:close/>
              </a:path>
            </a:pathLst>
          </a:custGeom>
        </p:spPr>
        <p:style>
          <a:lnRef idx="2">
            <a:schemeClr val="lt1">
              <a:hueOff val="0"/>
              <a:satOff val="0"/>
              <a:lumOff val="0"/>
              <a:alphaOff val="0"/>
            </a:schemeClr>
          </a:lnRef>
          <a:fillRef idx="1">
            <a:schemeClr val="accent2">
              <a:alpha val="90000"/>
              <a:hueOff val="0"/>
              <a:satOff val="0"/>
              <a:lumOff val="0"/>
              <a:alphaOff val="-16000"/>
            </a:schemeClr>
          </a:fillRef>
          <a:effectRef idx="0">
            <a:schemeClr val="accent2">
              <a:alpha val="90000"/>
              <a:hueOff val="0"/>
              <a:satOff val="0"/>
              <a:lumOff val="0"/>
              <a:alphaOff val="-16000"/>
            </a:schemeClr>
          </a:effectRef>
          <a:fontRef idx="minor">
            <a:schemeClr val="lt1"/>
          </a:fontRef>
        </p:style>
        <p:txBody>
          <a:bodyPr spcFirstLastPara="0" vert="horz" wrap="square" lIns="204339" tIns="179004" rIns="204339" bIns="179004" numCol="1" spcCol="1270" anchor="ctr" anchorCtr="0">
            <a:noAutofit/>
          </a:bodyPr>
          <a:lstStyle/>
          <a:p>
            <a:pPr marL="0" lvl="0" indent="0" algn="ctr" defTabSz="577850">
              <a:lnSpc>
                <a:spcPct val="90000"/>
              </a:lnSpc>
              <a:spcBef>
                <a:spcPct val="0"/>
              </a:spcBef>
              <a:spcAft>
                <a:spcPct val="35000"/>
              </a:spcAft>
              <a:buNone/>
            </a:pPr>
            <a:r>
              <a:rPr lang="en-US" kern="1200" dirty="0">
                <a:latin typeface="Avenir Medium" panose="02000603020000020003" pitchFamily="2" charset="0"/>
              </a:rPr>
              <a:t>Systems</a:t>
            </a:r>
          </a:p>
        </p:txBody>
      </p:sp>
      <p:sp>
        <p:nvSpPr>
          <p:cNvPr id="79" name="Hexagon 78">
            <a:extLst>
              <a:ext uri="{FF2B5EF4-FFF2-40B4-BE49-F238E27FC236}">
                <a16:creationId xmlns:a16="http://schemas.microsoft.com/office/drawing/2014/main" id="{7982B45F-BFBE-B24B-8D79-39DBC55FA2F3}"/>
              </a:ext>
            </a:extLst>
          </p:cNvPr>
          <p:cNvSpPr/>
          <p:nvPr/>
        </p:nvSpPr>
        <p:spPr>
          <a:xfrm>
            <a:off x="8173769" y="4756040"/>
            <a:ext cx="677632" cy="583869"/>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1" name="Freeform: Shape 47">
            <a:extLst>
              <a:ext uri="{FF2B5EF4-FFF2-40B4-BE49-F238E27FC236}">
                <a16:creationId xmlns:a16="http://schemas.microsoft.com/office/drawing/2014/main" id="{391063B0-1140-D74F-B319-CB992AC35E91}"/>
              </a:ext>
            </a:extLst>
          </p:cNvPr>
          <p:cNvSpPr/>
          <p:nvPr/>
        </p:nvSpPr>
        <p:spPr>
          <a:xfrm>
            <a:off x="8335866" y="4741586"/>
            <a:ext cx="1471825" cy="1273301"/>
          </a:xfrm>
          <a:custGeom>
            <a:avLst/>
            <a:gdLst>
              <a:gd name="connsiteX0" fmla="*/ 0 w 1133400"/>
              <a:gd name="connsiteY0" fmla="*/ 490262 h 980524"/>
              <a:gd name="connsiteX1" fmla="*/ 280136 w 1133400"/>
              <a:gd name="connsiteY1" fmla="*/ 0 h 980524"/>
              <a:gd name="connsiteX2" fmla="*/ 853264 w 1133400"/>
              <a:gd name="connsiteY2" fmla="*/ 0 h 980524"/>
              <a:gd name="connsiteX3" fmla="*/ 1133400 w 1133400"/>
              <a:gd name="connsiteY3" fmla="*/ 490262 h 980524"/>
              <a:gd name="connsiteX4" fmla="*/ 853264 w 1133400"/>
              <a:gd name="connsiteY4" fmla="*/ 980524 h 980524"/>
              <a:gd name="connsiteX5" fmla="*/ 280136 w 1133400"/>
              <a:gd name="connsiteY5" fmla="*/ 980524 h 980524"/>
              <a:gd name="connsiteX6" fmla="*/ 0 w 1133400"/>
              <a:gd name="connsiteY6" fmla="*/ 490262 h 9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00" h="980524">
                <a:moveTo>
                  <a:pt x="0" y="490262"/>
                </a:moveTo>
                <a:lnTo>
                  <a:pt x="280136" y="0"/>
                </a:lnTo>
                <a:lnTo>
                  <a:pt x="853264" y="0"/>
                </a:lnTo>
                <a:lnTo>
                  <a:pt x="1133400" y="490262"/>
                </a:lnTo>
                <a:lnTo>
                  <a:pt x="853264" y="980524"/>
                </a:lnTo>
                <a:lnTo>
                  <a:pt x="280136" y="980524"/>
                </a:lnTo>
                <a:lnTo>
                  <a:pt x="0" y="490262"/>
                </a:lnTo>
                <a:close/>
              </a:path>
            </a:pathLst>
          </a:custGeom>
        </p:spPr>
        <p:style>
          <a:lnRef idx="2">
            <a:schemeClr val="lt1">
              <a:hueOff val="0"/>
              <a:satOff val="0"/>
              <a:lumOff val="0"/>
              <a:alphaOff val="0"/>
            </a:schemeClr>
          </a:lnRef>
          <a:fillRef idx="1">
            <a:schemeClr val="accent2">
              <a:alpha val="90000"/>
              <a:hueOff val="0"/>
              <a:satOff val="0"/>
              <a:lumOff val="0"/>
              <a:alphaOff val="-24000"/>
            </a:schemeClr>
          </a:fillRef>
          <a:effectRef idx="0">
            <a:schemeClr val="accent2">
              <a:alpha val="90000"/>
              <a:hueOff val="0"/>
              <a:satOff val="0"/>
              <a:lumOff val="0"/>
              <a:alphaOff val="-24000"/>
            </a:schemeClr>
          </a:effectRef>
          <a:fontRef idx="minor">
            <a:schemeClr val="lt1"/>
          </a:fontRef>
        </p:style>
        <p:txBody>
          <a:bodyPr spcFirstLastPara="0" vert="horz" wrap="square" lIns="204339" tIns="179004" rIns="204339" bIns="179004" numCol="1" spcCol="1270" anchor="ctr" anchorCtr="0">
            <a:noAutofit/>
          </a:bodyPr>
          <a:lstStyle/>
          <a:p>
            <a:pPr marL="0" lvl="0" indent="0" algn="ctr" defTabSz="577850">
              <a:lnSpc>
                <a:spcPct val="90000"/>
              </a:lnSpc>
              <a:spcBef>
                <a:spcPct val="0"/>
              </a:spcBef>
              <a:spcAft>
                <a:spcPct val="35000"/>
              </a:spcAft>
              <a:buNone/>
            </a:pPr>
            <a:r>
              <a:rPr lang="en-US" kern="1200" dirty="0">
                <a:latin typeface="Avenir Medium" panose="02000603020000020003" pitchFamily="2" charset="0"/>
              </a:rPr>
              <a:t>Staffing</a:t>
            </a:r>
          </a:p>
        </p:txBody>
      </p:sp>
      <p:sp>
        <p:nvSpPr>
          <p:cNvPr id="82" name="Hexagon 81">
            <a:extLst>
              <a:ext uri="{FF2B5EF4-FFF2-40B4-BE49-F238E27FC236}">
                <a16:creationId xmlns:a16="http://schemas.microsoft.com/office/drawing/2014/main" id="{C35EC49B-4009-414D-BB19-DC0FC8810074}"/>
              </a:ext>
            </a:extLst>
          </p:cNvPr>
          <p:cNvSpPr/>
          <p:nvPr/>
        </p:nvSpPr>
        <p:spPr>
          <a:xfrm>
            <a:off x="7369969" y="3664952"/>
            <a:ext cx="677632" cy="583869"/>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4" name="Freeform: Shape 49">
            <a:extLst>
              <a:ext uri="{FF2B5EF4-FFF2-40B4-BE49-F238E27FC236}">
                <a16:creationId xmlns:a16="http://schemas.microsoft.com/office/drawing/2014/main" id="{E8B00020-9AEF-2248-8836-FDAE7C00FD83}"/>
              </a:ext>
            </a:extLst>
          </p:cNvPr>
          <p:cNvSpPr/>
          <p:nvPr/>
        </p:nvSpPr>
        <p:spPr>
          <a:xfrm>
            <a:off x="6979765" y="3958420"/>
            <a:ext cx="1471825" cy="1273301"/>
          </a:xfrm>
          <a:custGeom>
            <a:avLst/>
            <a:gdLst>
              <a:gd name="connsiteX0" fmla="*/ 0 w 1133400"/>
              <a:gd name="connsiteY0" fmla="*/ 490262 h 980524"/>
              <a:gd name="connsiteX1" fmla="*/ 280136 w 1133400"/>
              <a:gd name="connsiteY1" fmla="*/ 0 h 980524"/>
              <a:gd name="connsiteX2" fmla="*/ 853264 w 1133400"/>
              <a:gd name="connsiteY2" fmla="*/ 0 h 980524"/>
              <a:gd name="connsiteX3" fmla="*/ 1133400 w 1133400"/>
              <a:gd name="connsiteY3" fmla="*/ 490262 h 980524"/>
              <a:gd name="connsiteX4" fmla="*/ 853264 w 1133400"/>
              <a:gd name="connsiteY4" fmla="*/ 980524 h 980524"/>
              <a:gd name="connsiteX5" fmla="*/ 280136 w 1133400"/>
              <a:gd name="connsiteY5" fmla="*/ 980524 h 980524"/>
              <a:gd name="connsiteX6" fmla="*/ 0 w 1133400"/>
              <a:gd name="connsiteY6" fmla="*/ 490262 h 9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00" h="980524">
                <a:moveTo>
                  <a:pt x="0" y="490262"/>
                </a:moveTo>
                <a:lnTo>
                  <a:pt x="280136" y="0"/>
                </a:lnTo>
                <a:lnTo>
                  <a:pt x="853264" y="0"/>
                </a:lnTo>
                <a:lnTo>
                  <a:pt x="1133400" y="490262"/>
                </a:lnTo>
                <a:lnTo>
                  <a:pt x="853264" y="980524"/>
                </a:lnTo>
                <a:lnTo>
                  <a:pt x="280136" y="980524"/>
                </a:lnTo>
                <a:lnTo>
                  <a:pt x="0" y="490262"/>
                </a:lnTo>
                <a:close/>
              </a:path>
            </a:pathLst>
          </a:custGeom>
        </p:spPr>
        <p:style>
          <a:lnRef idx="2">
            <a:schemeClr val="lt1">
              <a:hueOff val="0"/>
              <a:satOff val="0"/>
              <a:lumOff val="0"/>
              <a:alphaOff val="0"/>
            </a:schemeClr>
          </a:lnRef>
          <a:fillRef idx="1">
            <a:schemeClr val="accent2">
              <a:alpha val="90000"/>
              <a:hueOff val="0"/>
              <a:satOff val="0"/>
              <a:lumOff val="0"/>
              <a:alphaOff val="-32000"/>
            </a:schemeClr>
          </a:fillRef>
          <a:effectRef idx="0">
            <a:schemeClr val="accent2">
              <a:alpha val="90000"/>
              <a:hueOff val="0"/>
              <a:satOff val="0"/>
              <a:lumOff val="0"/>
              <a:alphaOff val="-32000"/>
            </a:schemeClr>
          </a:effectRef>
          <a:fontRef idx="minor">
            <a:schemeClr val="lt1"/>
          </a:fontRef>
        </p:style>
        <p:txBody>
          <a:bodyPr spcFirstLastPara="0" vert="horz" wrap="square" lIns="204339" tIns="179004" rIns="204339" bIns="179004" numCol="1" spcCol="1270" anchor="ctr" anchorCtr="0">
            <a:noAutofit/>
          </a:bodyPr>
          <a:lstStyle/>
          <a:p>
            <a:pPr marL="0" lvl="0" indent="0" algn="ctr" defTabSz="577850">
              <a:lnSpc>
                <a:spcPct val="90000"/>
              </a:lnSpc>
              <a:spcBef>
                <a:spcPct val="0"/>
              </a:spcBef>
              <a:spcAft>
                <a:spcPct val="35000"/>
              </a:spcAft>
              <a:buNone/>
            </a:pPr>
            <a:r>
              <a:rPr lang="en-US" kern="1200" dirty="0">
                <a:latin typeface="Avenir Medium" panose="02000603020000020003" pitchFamily="2" charset="0"/>
              </a:rPr>
              <a:t>Skills</a:t>
            </a:r>
          </a:p>
        </p:txBody>
      </p:sp>
      <p:sp>
        <p:nvSpPr>
          <p:cNvPr id="85" name="Freeform: Shape 50">
            <a:extLst>
              <a:ext uri="{FF2B5EF4-FFF2-40B4-BE49-F238E27FC236}">
                <a16:creationId xmlns:a16="http://schemas.microsoft.com/office/drawing/2014/main" id="{50DC7431-8D36-A644-83A1-89F458CEA5E7}"/>
              </a:ext>
            </a:extLst>
          </p:cNvPr>
          <p:cNvSpPr/>
          <p:nvPr/>
        </p:nvSpPr>
        <p:spPr>
          <a:xfrm>
            <a:off x="6979765" y="2416179"/>
            <a:ext cx="1471825" cy="1273301"/>
          </a:xfrm>
          <a:custGeom>
            <a:avLst/>
            <a:gdLst>
              <a:gd name="connsiteX0" fmla="*/ 0 w 1133400"/>
              <a:gd name="connsiteY0" fmla="*/ 490262 h 980524"/>
              <a:gd name="connsiteX1" fmla="*/ 280136 w 1133400"/>
              <a:gd name="connsiteY1" fmla="*/ 0 h 980524"/>
              <a:gd name="connsiteX2" fmla="*/ 853264 w 1133400"/>
              <a:gd name="connsiteY2" fmla="*/ 0 h 980524"/>
              <a:gd name="connsiteX3" fmla="*/ 1133400 w 1133400"/>
              <a:gd name="connsiteY3" fmla="*/ 490262 h 980524"/>
              <a:gd name="connsiteX4" fmla="*/ 853264 w 1133400"/>
              <a:gd name="connsiteY4" fmla="*/ 980524 h 980524"/>
              <a:gd name="connsiteX5" fmla="*/ 280136 w 1133400"/>
              <a:gd name="connsiteY5" fmla="*/ 980524 h 980524"/>
              <a:gd name="connsiteX6" fmla="*/ 0 w 1133400"/>
              <a:gd name="connsiteY6" fmla="*/ 490262 h 9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00" h="980524">
                <a:moveTo>
                  <a:pt x="0" y="490262"/>
                </a:moveTo>
                <a:lnTo>
                  <a:pt x="280136" y="0"/>
                </a:lnTo>
                <a:lnTo>
                  <a:pt x="853264" y="0"/>
                </a:lnTo>
                <a:lnTo>
                  <a:pt x="1133400" y="490262"/>
                </a:lnTo>
                <a:lnTo>
                  <a:pt x="853264" y="980524"/>
                </a:lnTo>
                <a:lnTo>
                  <a:pt x="280136" y="980524"/>
                </a:lnTo>
                <a:lnTo>
                  <a:pt x="0" y="490262"/>
                </a:lnTo>
                <a:close/>
              </a:path>
            </a:pathLst>
          </a:custGeom>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204339" tIns="179004" rIns="204339" bIns="179004" numCol="1" spcCol="1270" anchor="ctr" anchorCtr="0">
            <a:noAutofit/>
          </a:bodyPr>
          <a:lstStyle/>
          <a:p>
            <a:pPr marL="0" lvl="0" indent="0" algn="ctr" defTabSz="577850">
              <a:lnSpc>
                <a:spcPct val="90000"/>
              </a:lnSpc>
              <a:spcBef>
                <a:spcPct val="0"/>
              </a:spcBef>
              <a:spcAft>
                <a:spcPct val="35000"/>
              </a:spcAft>
              <a:buNone/>
            </a:pPr>
            <a:r>
              <a:rPr lang="en-US" kern="1200" dirty="0">
                <a:latin typeface="Avenir Medium" panose="02000603020000020003" pitchFamily="2" charset="0"/>
              </a:rPr>
              <a:t>Style</a:t>
            </a:r>
          </a:p>
        </p:txBody>
      </p:sp>
      <p:grpSp>
        <p:nvGrpSpPr>
          <p:cNvPr id="3" name="Group 2">
            <a:extLst>
              <a:ext uri="{FF2B5EF4-FFF2-40B4-BE49-F238E27FC236}">
                <a16:creationId xmlns:a16="http://schemas.microsoft.com/office/drawing/2014/main" id="{3A3B327E-21B9-2046-8184-BBDA50BEFB1C}"/>
              </a:ext>
            </a:extLst>
          </p:cNvPr>
          <p:cNvGrpSpPr/>
          <p:nvPr/>
        </p:nvGrpSpPr>
        <p:grpSpPr>
          <a:xfrm>
            <a:off x="6315290" y="1126212"/>
            <a:ext cx="5506713" cy="5082242"/>
            <a:chOff x="6297360" y="1569627"/>
            <a:chExt cx="5506713" cy="5082242"/>
          </a:xfrm>
        </p:grpSpPr>
        <p:sp>
          <p:nvSpPr>
            <p:cNvPr id="118" name="Rounded Rectangle 117">
              <a:extLst>
                <a:ext uri="{FF2B5EF4-FFF2-40B4-BE49-F238E27FC236}">
                  <a16:creationId xmlns:a16="http://schemas.microsoft.com/office/drawing/2014/main" id="{AC2033A0-BF3F-5041-9FBF-FD7685F779F8}"/>
                </a:ext>
              </a:extLst>
            </p:cNvPr>
            <p:cNvSpPr/>
            <p:nvPr/>
          </p:nvSpPr>
          <p:spPr>
            <a:xfrm>
              <a:off x="6297360" y="1616123"/>
              <a:ext cx="5506713" cy="5035746"/>
            </a:xfrm>
            <a:prstGeom prst="roundRect">
              <a:avLst/>
            </a:prstGeom>
            <a:noFill/>
            <a:ln>
              <a:solidFill>
                <a:schemeClr val="accent2"/>
              </a:solidFill>
              <a:prstDash val="lgDash"/>
              <a:extLst>
                <a:ext uri="{C807C97D-BFC1-408E-A445-0C87EB9F89A2}">
                  <ask:lineSketchStyleProps xmlns="" xmlns:ask="http://schemas.microsoft.com/office/drawing/2018/sketchyshapes" sd="1219033472">
                    <a:custGeom>
                      <a:avLst/>
                      <a:gdLst>
                        <a:gd name="connsiteX0" fmla="*/ 0 w 11152909"/>
                        <a:gd name="connsiteY0" fmla="*/ 773561 h 4641273"/>
                        <a:gd name="connsiteX1" fmla="*/ 773561 w 11152909"/>
                        <a:gd name="connsiteY1" fmla="*/ 0 h 4641273"/>
                        <a:gd name="connsiteX2" fmla="*/ 1530723 w 11152909"/>
                        <a:gd name="connsiteY2" fmla="*/ 0 h 4641273"/>
                        <a:gd name="connsiteX3" fmla="*/ 1999711 w 11152909"/>
                        <a:gd name="connsiteY3" fmla="*/ 0 h 4641273"/>
                        <a:gd name="connsiteX4" fmla="*/ 2372642 w 11152909"/>
                        <a:gd name="connsiteY4" fmla="*/ 0 h 4641273"/>
                        <a:gd name="connsiteX5" fmla="*/ 3033746 w 11152909"/>
                        <a:gd name="connsiteY5" fmla="*/ 0 h 4641273"/>
                        <a:gd name="connsiteX6" fmla="*/ 3502735 w 11152909"/>
                        <a:gd name="connsiteY6" fmla="*/ 0 h 4641273"/>
                        <a:gd name="connsiteX7" fmla="*/ 4259897 w 11152909"/>
                        <a:gd name="connsiteY7" fmla="*/ 0 h 4641273"/>
                        <a:gd name="connsiteX8" fmla="*/ 4632827 w 11152909"/>
                        <a:gd name="connsiteY8" fmla="*/ 0 h 4641273"/>
                        <a:gd name="connsiteX9" fmla="*/ 5389989 w 11152909"/>
                        <a:gd name="connsiteY9" fmla="*/ 0 h 4641273"/>
                        <a:gd name="connsiteX10" fmla="*/ 5666862 w 11152909"/>
                        <a:gd name="connsiteY10" fmla="*/ 0 h 4641273"/>
                        <a:gd name="connsiteX11" fmla="*/ 6231908 w 11152909"/>
                        <a:gd name="connsiteY11" fmla="*/ 0 h 4641273"/>
                        <a:gd name="connsiteX12" fmla="*/ 6796954 w 11152909"/>
                        <a:gd name="connsiteY12" fmla="*/ 0 h 4641273"/>
                        <a:gd name="connsiteX13" fmla="*/ 7265943 w 11152909"/>
                        <a:gd name="connsiteY13" fmla="*/ 0 h 4641273"/>
                        <a:gd name="connsiteX14" fmla="*/ 8023105 w 11152909"/>
                        <a:gd name="connsiteY14" fmla="*/ 0 h 4641273"/>
                        <a:gd name="connsiteX15" fmla="*/ 8780267 w 11152909"/>
                        <a:gd name="connsiteY15" fmla="*/ 0 h 4641273"/>
                        <a:gd name="connsiteX16" fmla="*/ 9153198 w 11152909"/>
                        <a:gd name="connsiteY16" fmla="*/ 0 h 4641273"/>
                        <a:gd name="connsiteX17" fmla="*/ 9718244 w 11152909"/>
                        <a:gd name="connsiteY17" fmla="*/ 0 h 4641273"/>
                        <a:gd name="connsiteX18" fmla="*/ 10379348 w 11152909"/>
                        <a:gd name="connsiteY18" fmla="*/ 0 h 4641273"/>
                        <a:gd name="connsiteX19" fmla="*/ 11152909 w 11152909"/>
                        <a:gd name="connsiteY19" fmla="*/ 773561 h 4641273"/>
                        <a:gd name="connsiteX20" fmla="*/ 11152909 w 11152909"/>
                        <a:gd name="connsiteY20" fmla="*/ 1196428 h 4641273"/>
                        <a:gd name="connsiteX21" fmla="*/ 11152909 w 11152909"/>
                        <a:gd name="connsiteY21" fmla="*/ 1774003 h 4641273"/>
                        <a:gd name="connsiteX22" fmla="*/ 11152909 w 11152909"/>
                        <a:gd name="connsiteY22" fmla="*/ 2289695 h 4641273"/>
                        <a:gd name="connsiteX23" fmla="*/ 11152909 w 11152909"/>
                        <a:gd name="connsiteY23" fmla="*/ 2743504 h 4641273"/>
                        <a:gd name="connsiteX24" fmla="*/ 11152909 w 11152909"/>
                        <a:gd name="connsiteY24" fmla="*/ 3259196 h 4641273"/>
                        <a:gd name="connsiteX25" fmla="*/ 11152909 w 11152909"/>
                        <a:gd name="connsiteY25" fmla="*/ 3867712 h 4641273"/>
                        <a:gd name="connsiteX26" fmla="*/ 10379348 w 11152909"/>
                        <a:gd name="connsiteY26" fmla="*/ 4641273 h 4641273"/>
                        <a:gd name="connsiteX27" fmla="*/ 9622186 w 11152909"/>
                        <a:gd name="connsiteY27" fmla="*/ 4641273 h 4641273"/>
                        <a:gd name="connsiteX28" fmla="*/ 8961082 w 11152909"/>
                        <a:gd name="connsiteY28" fmla="*/ 4641273 h 4641273"/>
                        <a:gd name="connsiteX29" fmla="*/ 8588151 w 11152909"/>
                        <a:gd name="connsiteY29" fmla="*/ 4641273 h 4641273"/>
                        <a:gd name="connsiteX30" fmla="*/ 7927047 w 11152909"/>
                        <a:gd name="connsiteY30" fmla="*/ 4641273 h 4641273"/>
                        <a:gd name="connsiteX31" fmla="*/ 7650174 w 11152909"/>
                        <a:gd name="connsiteY31" fmla="*/ 4641273 h 4641273"/>
                        <a:gd name="connsiteX32" fmla="*/ 6989070 w 11152909"/>
                        <a:gd name="connsiteY32" fmla="*/ 4641273 h 4641273"/>
                        <a:gd name="connsiteX33" fmla="*/ 6616140 w 11152909"/>
                        <a:gd name="connsiteY33" fmla="*/ 4641273 h 4641273"/>
                        <a:gd name="connsiteX34" fmla="*/ 6339267 w 11152909"/>
                        <a:gd name="connsiteY34" fmla="*/ 4641273 h 4641273"/>
                        <a:gd name="connsiteX35" fmla="*/ 5966336 w 11152909"/>
                        <a:gd name="connsiteY35" fmla="*/ 4641273 h 4641273"/>
                        <a:gd name="connsiteX36" fmla="*/ 5305232 w 11152909"/>
                        <a:gd name="connsiteY36" fmla="*/ 4641273 h 4641273"/>
                        <a:gd name="connsiteX37" fmla="*/ 4932302 w 11152909"/>
                        <a:gd name="connsiteY37" fmla="*/ 4641273 h 4641273"/>
                        <a:gd name="connsiteX38" fmla="*/ 4655429 w 11152909"/>
                        <a:gd name="connsiteY38" fmla="*/ 4641273 h 4641273"/>
                        <a:gd name="connsiteX39" fmla="*/ 4282498 w 11152909"/>
                        <a:gd name="connsiteY39" fmla="*/ 4641273 h 4641273"/>
                        <a:gd name="connsiteX40" fmla="*/ 3813510 w 11152909"/>
                        <a:gd name="connsiteY40" fmla="*/ 4641273 h 4641273"/>
                        <a:gd name="connsiteX41" fmla="*/ 3248464 w 11152909"/>
                        <a:gd name="connsiteY41" fmla="*/ 4641273 h 4641273"/>
                        <a:gd name="connsiteX42" fmla="*/ 2875533 w 11152909"/>
                        <a:gd name="connsiteY42" fmla="*/ 4641273 h 4641273"/>
                        <a:gd name="connsiteX43" fmla="*/ 2118371 w 11152909"/>
                        <a:gd name="connsiteY43" fmla="*/ 4641273 h 4641273"/>
                        <a:gd name="connsiteX44" fmla="*/ 1553325 w 11152909"/>
                        <a:gd name="connsiteY44" fmla="*/ 4641273 h 4641273"/>
                        <a:gd name="connsiteX45" fmla="*/ 773561 w 11152909"/>
                        <a:gd name="connsiteY45" fmla="*/ 4641273 h 4641273"/>
                        <a:gd name="connsiteX46" fmla="*/ 0 w 11152909"/>
                        <a:gd name="connsiteY46" fmla="*/ 3867712 h 4641273"/>
                        <a:gd name="connsiteX47" fmla="*/ 0 w 11152909"/>
                        <a:gd name="connsiteY47" fmla="*/ 3290137 h 4641273"/>
                        <a:gd name="connsiteX48" fmla="*/ 0 w 11152909"/>
                        <a:gd name="connsiteY48" fmla="*/ 2836328 h 4641273"/>
                        <a:gd name="connsiteX49" fmla="*/ 0 w 11152909"/>
                        <a:gd name="connsiteY49" fmla="*/ 2320637 h 4641273"/>
                        <a:gd name="connsiteX50" fmla="*/ 0 w 11152909"/>
                        <a:gd name="connsiteY50" fmla="*/ 1897769 h 4641273"/>
                        <a:gd name="connsiteX51" fmla="*/ 0 w 11152909"/>
                        <a:gd name="connsiteY51" fmla="*/ 1320194 h 4641273"/>
                        <a:gd name="connsiteX52" fmla="*/ 0 w 11152909"/>
                        <a:gd name="connsiteY52" fmla="*/ 773561 h 464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152909" h="4641273" extrusionOk="0">
                          <a:moveTo>
                            <a:pt x="0" y="773561"/>
                          </a:moveTo>
                          <a:cubicBezTo>
                            <a:pt x="-11342" y="339339"/>
                            <a:pt x="233636" y="42298"/>
                            <a:pt x="773561" y="0"/>
                          </a:cubicBezTo>
                          <a:cubicBezTo>
                            <a:pt x="951223" y="-23669"/>
                            <a:pt x="1292358" y="62094"/>
                            <a:pt x="1530723" y="0"/>
                          </a:cubicBezTo>
                          <a:cubicBezTo>
                            <a:pt x="1769088" y="-62094"/>
                            <a:pt x="1838073" y="21754"/>
                            <a:pt x="1999711" y="0"/>
                          </a:cubicBezTo>
                          <a:cubicBezTo>
                            <a:pt x="2161349" y="-21754"/>
                            <a:pt x="2247361" y="36015"/>
                            <a:pt x="2372642" y="0"/>
                          </a:cubicBezTo>
                          <a:cubicBezTo>
                            <a:pt x="2497923" y="-36015"/>
                            <a:pt x="2805331" y="7596"/>
                            <a:pt x="3033746" y="0"/>
                          </a:cubicBezTo>
                          <a:cubicBezTo>
                            <a:pt x="3262161" y="-7596"/>
                            <a:pt x="3326388" y="48227"/>
                            <a:pt x="3502735" y="0"/>
                          </a:cubicBezTo>
                          <a:cubicBezTo>
                            <a:pt x="3679082" y="-48227"/>
                            <a:pt x="4048837" y="73144"/>
                            <a:pt x="4259897" y="0"/>
                          </a:cubicBezTo>
                          <a:cubicBezTo>
                            <a:pt x="4470957" y="-73144"/>
                            <a:pt x="4468553" y="583"/>
                            <a:pt x="4632827" y="0"/>
                          </a:cubicBezTo>
                          <a:cubicBezTo>
                            <a:pt x="4797101" y="-583"/>
                            <a:pt x="5139471" y="76387"/>
                            <a:pt x="5389989" y="0"/>
                          </a:cubicBezTo>
                          <a:cubicBezTo>
                            <a:pt x="5640507" y="-76387"/>
                            <a:pt x="5564289" y="7274"/>
                            <a:pt x="5666862" y="0"/>
                          </a:cubicBezTo>
                          <a:cubicBezTo>
                            <a:pt x="5769435" y="-7274"/>
                            <a:pt x="5989474" y="17140"/>
                            <a:pt x="6231908" y="0"/>
                          </a:cubicBezTo>
                          <a:cubicBezTo>
                            <a:pt x="6474342" y="-17140"/>
                            <a:pt x="6558675" y="66760"/>
                            <a:pt x="6796954" y="0"/>
                          </a:cubicBezTo>
                          <a:cubicBezTo>
                            <a:pt x="7035233" y="-66760"/>
                            <a:pt x="7070892" y="20464"/>
                            <a:pt x="7265943" y="0"/>
                          </a:cubicBezTo>
                          <a:cubicBezTo>
                            <a:pt x="7460994" y="-20464"/>
                            <a:pt x="7675447" y="22674"/>
                            <a:pt x="8023105" y="0"/>
                          </a:cubicBezTo>
                          <a:cubicBezTo>
                            <a:pt x="8370763" y="-22674"/>
                            <a:pt x="8494161" y="10034"/>
                            <a:pt x="8780267" y="0"/>
                          </a:cubicBezTo>
                          <a:cubicBezTo>
                            <a:pt x="9066373" y="-10034"/>
                            <a:pt x="9032780" y="11705"/>
                            <a:pt x="9153198" y="0"/>
                          </a:cubicBezTo>
                          <a:cubicBezTo>
                            <a:pt x="9273616" y="-11705"/>
                            <a:pt x="9520412" y="34512"/>
                            <a:pt x="9718244" y="0"/>
                          </a:cubicBezTo>
                          <a:cubicBezTo>
                            <a:pt x="9916076" y="-34512"/>
                            <a:pt x="10119172" y="3924"/>
                            <a:pt x="10379348" y="0"/>
                          </a:cubicBezTo>
                          <a:cubicBezTo>
                            <a:pt x="10774979" y="-95046"/>
                            <a:pt x="11269098" y="322731"/>
                            <a:pt x="11152909" y="773561"/>
                          </a:cubicBezTo>
                          <a:cubicBezTo>
                            <a:pt x="11197911" y="953007"/>
                            <a:pt x="11120329" y="1079369"/>
                            <a:pt x="11152909" y="1196428"/>
                          </a:cubicBezTo>
                          <a:cubicBezTo>
                            <a:pt x="11185489" y="1313487"/>
                            <a:pt x="11107052" y="1575298"/>
                            <a:pt x="11152909" y="1774003"/>
                          </a:cubicBezTo>
                          <a:cubicBezTo>
                            <a:pt x="11198766" y="1972709"/>
                            <a:pt x="11129127" y="2144232"/>
                            <a:pt x="11152909" y="2289695"/>
                          </a:cubicBezTo>
                          <a:cubicBezTo>
                            <a:pt x="11176691" y="2435158"/>
                            <a:pt x="11121315" y="2594261"/>
                            <a:pt x="11152909" y="2743504"/>
                          </a:cubicBezTo>
                          <a:cubicBezTo>
                            <a:pt x="11184503" y="2892747"/>
                            <a:pt x="11114408" y="3089552"/>
                            <a:pt x="11152909" y="3259196"/>
                          </a:cubicBezTo>
                          <a:cubicBezTo>
                            <a:pt x="11191410" y="3428840"/>
                            <a:pt x="11105899" y="3709997"/>
                            <a:pt x="11152909" y="3867712"/>
                          </a:cubicBezTo>
                          <a:cubicBezTo>
                            <a:pt x="11156920" y="4282602"/>
                            <a:pt x="10824759" y="4660935"/>
                            <a:pt x="10379348" y="4641273"/>
                          </a:cubicBezTo>
                          <a:cubicBezTo>
                            <a:pt x="10154344" y="4643945"/>
                            <a:pt x="9854311" y="4554035"/>
                            <a:pt x="9622186" y="4641273"/>
                          </a:cubicBezTo>
                          <a:cubicBezTo>
                            <a:pt x="9390061" y="4728511"/>
                            <a:pt x="9114670" y="4619274"/>
                            <a:pt x="8961082" y="4641273"/>
                          </a:cubicBezTo>
                          <a:cubicBezTo>
                            <a:pt x="8807494" y="4663272"/>
                            <a:pt x="8677156" y="4619876"/>
                            <a:pt x="8588151" y="4641273"/>
                          </a:cubicBezTo>
                          <a:cubicBezTo>
                            <a:pt x="8499146" y="4662670"/>
                            <a:pt x="8179709" y="4588748"/>
                            <a:pt x="7927047" y="4641273"/>
                          </a:cubicBezTo>
                          <a:cubicBezTo>
                            <a:pt x="7674385" y="4693798"/>
                            <a:pt x="7712654" y="4625280"/>
                            <a:pt x="7650174" y="4641273"/>
                          </a:cubicBezTo>
                          <a:cubicBezTo>
                            <a:pt x="7587694" y="4657266"/>
                            <a:pt x="7284142" y="4611191"/>
                            <a:pt x="6989070" y="4641273"/>
                          </a:cubicBezTo>
                          <a:cubicBezTo>
                            <a:pt x="6693998" y="4671355"/>
                            <a:pt x="6736661" y="4621617"/>
                            <a:pt x="6616140" y="4641273"/>
                          </a:cubicBezTo>
                          <a:cubicBezTo>
                            <a:pt x="6495619" y="4660929"/>
                            <a:pt x="6466209" y="4631085"/>
                            <a:pt x="6339267" y="4641273"/>
                          </a:cubicBezTo>
                          <a:cubicBezTo>
                            <a:pt x="6212325" y="4651461"/>
                            <a:pt x="6117490" y="4599737"/>
                            <a:pt x="5966336" y="4641273"/>
                          </a:cubicBezTo>
                          <a:cubicBezTo>
                            <a:pt x="5815182" y="4682809"/>
                            <a:pt x="5587802" y="4608988"/>
                            <a:pt x="5305232" y="4641273"/>
                          </a:cubicBezTo>
                          <a:cubicBezTo>
                            <a:pt x="5022662" y="4673558"/>
                            <a:pt x="5080511" y="4621930"/>
                            <a:pt x="4932302" y="4641273"/>
                          </a:cubicBezTo>
                          <a:cubicBezTo>
                            <a:pt x="4784093" y="4660616"/>
                            <a:pt x="4768083" y="4618972"/>
                            <a:pt x="4655429" y="4641273"/>
                          </a:cubicBezTo>
                          <a:cubicBezTo>
                            <a:pt x="4542775" y="4663574"/>
                            <a:pt x="4363887" y="4640695"/>
                            <a:pt x="4282498" y="4641273"/>
                          </a:cubicBezTo>
                          <a:cubicBezTo>
                            <a:pt x="4201109" y="4641851"/>
                            <a:pt x="3965714" y="4628184"/>
                            <a:pt x="3813510" y="4641273"/>
                          </a:cubicBezTo>
                          <a:cubicBezTo>
                            <a:pt x="3661306" y="4654362"/>
                            <a:pt x="3507687" y="4596382"/>
                            <a:pt x="3248464" y="4641273"/>
                          </a:cubicBezTo>
                          <a:cubicBezTo>
                            <a:pt x="2989241" y="4686164"/>
                            <a:pt x="3024949" y="4612559"/>
                            <a:pt x="2875533" y="4641273"/>
                          </a:cubicBezTo>
                          <a:cubicBezTo>
                            <a:pt x="2726117" y="4669987"/>
                            <a:pt x="2404895" y="4603834"/>
                            <a:pt x="2118371" y="4641273"/>
                          </a:cubicBezTo>
                          <a:cubicBezTo>
                            <a:pt x="1831847" y="4678712"/>
                            <a:pt x="1778723" y="4624940"/>
                            <a:pt x="1553325" y="4641273"/>
                          </a:cubicBezTo>
                          <a:cubicBezTo>
                            <a:pt x="1327927" y="4657606"/>
                            <a:pt x="1113937" y="4588074"/>
                            <a:pt x="773561" y="4641273"/>
                          </a:cubicBezTo>
                          <a:cubicBezTo>
                            <a:pt x="272651" y="4556969"/>
                            <a:pt x="13423" y="4280414"/>
                            <a:pt x="0" y="3867712"/>
                          </a:cubicBezTo>
                          <a:cubicBezTo>
                            <a:pt x="-14141" y="3737677"/>
                            <a:pt x="14969" y="3533387"/>
                            <a:pt x="0" y="3290137"/>
                          </a:cubicBezTo>
                          <a:cubicBezTo>
                            <a:pt x="-14969" y="3046887"/>
                            <a:pt x="28380" y="2983312"/>
                            <a:pt x="0" y="2836328"/>
                          </a:cubicBezTo>
                          <a:cubicBezTo>
                            <a:pt x="-28380" y="2689344"/>
                            <a:pt x="40543" y="2426630"/>
                            <a:pt x="0" y="2320637"/>
                          </a:cubicBezTo>
                          <a:cubicBezTo>
                            <a:pt x="-40543" y="2214644"/>
                            <a:pt x="46681" y="2006714"/>
                            <a:pt x="0" y="1897769"/>
                          </a:cubicBezTo>
                          <a:cubicBezTo>
                            <a:pt x="-46681" y="1788824"/>
                            <a:pt x="63803" y="1589136"/>
                            <a:pt x="0" y="1320194"/>
                          </a:cubicBezTo>
                          <a:cubicBezTo>
                            <a:pt x="-63803" y="1051252"/>
                            <a:pt x="13927" y="940570"/>
                            <a:pt x="0" y="77356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1B797A83-2659-5B49-9491-836F9C3C61B9}"/>
                </a:ext>
              </a:extLst>
            </p:cNvPr>
            <p:cNvSpPr txBox="1"/>
            <p:nvPr/>
          </p:nvSpPr>
          <p:spPr>
            <a:xfrm>
              <a:off x="6763078" y="1569627"/>
              <a:ext cx="4376519" cy="461665"/>
            </a:xfrm>
            <a:prstGeom prst="rect">
              <a:avLst/>
            </a:prstGeom>
            <a:solidFill>
              <a:schemeClr val="bg1"/>
            </a:solidFill>
          </p:spPr>
          <p:txBody>
            <a:bodyPr wrap="none" rtlCol="0">
              <a:spAutoFit/>
            </a:bodyPr>
            <a:lstStyle/>
            <a:p>
              <a:pPr algn="ctr"/>
              <a:r>
                <a:rPr lang="en-US" sz="2400" dirty="0">
                  <a:latin typeface="Avenir Medium" panose="02000503020000020003" pitchFamily="2" charset="0"/>
                </a:rPr>
                <a:t>Internal Innovation Ecosystem</a:t>
              </a:r>
            </a:p>
          </p:txBody>
        </p:sp>
      </p:grpSp>
      <p:pic>
        <p:nvPicPr>
          <p:cNvPr id="7" name="Picture 6">
            <a:extLst>
              <a:ext uri="{FF2B5EF4-FFF2-40B4-BE49-F238E27FC236}">
                <a16:creationId xmlns:a16="http://schemas.microsoft.com/office/drawing/2014/main" id="{C1B39117-73A8-4DA4-9B5D-9BC9CF7568AB}"/>
              </a:ext>
            </a:extLst>
          </p:cNvPr>
          <p:cNvPicPr>
            <a:picLocks noChangeAspect="1"/>
          </p:cNvPicPr>
          <p:nvPr/>
        </p:nvPicPr>
        <p:blipFill rotWithShape="1">
          <a:blip r:embed="rId3"/>
          <a:srcRect l="45365"/>
          <a:stretch/>
        </p:blipFill>
        <p:spPr>
          <a:xfrm>
            <a:off x="0" y="1065329"/>
            <a:ext cx="6102050" cy="4706520"/>
          </a:xfrm>
          <a:prstGeom prst="rect">
            <a:avLst/>
          </a:prstGeom>
        </p:spPr>
      </p:pic>
      <p:pic>
        <p:nvPicPr>
          <p:cNvPr id="23" name="Picture 22">
            <a:extLst>
              <a:ext uri="{FF2B5EF4-FFF2-40B4-BE49-F238E27FC236}">
                <a16:creationId xmlns:a16="http://schemas.microsoft.com/office/drawing/2014/main" id="{F19C0225-0491-6248-8C20-A0044F5D9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3799" y="6167414"/>
            <a:ext cx="2071757" cy="690586"/>
          </a:xfrm>
          <a:prstGeom prst="rect">
            <a:avLst/>
          </a:prstGeom>
        </p:spPr>
      </p:pic>
    </p:spTree>
    <p:extLst>
      <p:ext uri="{BB962C8B-B14F-4D97-AF65-F5344CB8AC3E}">
        <p14:creationId xmlns:p14="http://schemas.microsoft.com/office/powerpoint/2010/main" val="10651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300"/>
                                        <p:tgtEl>
                                          <p:spTgt spid="72"/>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300"/>
                                        <p:tgtEl>
                                          <p:spTgt spid="71"/>
                                        </p:tgtEl>
                                      </p:cBhvr>
                                    </p:animEffect>
                                  </p:childTnLst>
                                </p:cTn>
                              </p:par>
                            </p:childTnLst>
                          </p:cTn>
                        </p:par>
                        <p:par>
                          <p:cTn id="24" fill="hold">
                            <p:stCondLst>
                              <p:cond delay="1100"/>
                            </p:stCondLst>
                            <p:childTnLst>
                              <p:par>
                                <p:cTn id="25" presetID="10" presetClass="entr" presetSubtype="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300"/>
                                        <p:tgtEl>
                                          <p:spTgt spid="76"/>
                                        </p:tgtEl>
                                      </p:cBhvr>
                                    </p:animEffect>
                                  </p:childTnLst>
                                </p:cTn>
                              </p:par>
                            </p:childTnLst>
                          </p:cTn>
                        </p:par>
                        <p:par>
                          <p:cTn id="28" fill="hold">
                            <p:stCondLst>
                              <p:cond delay="1400"/>
                            </p:stCondLst>
                            <p:childTnLst>
                              <p:par>
                                <p:cTn id="29" presetID="10" presetClass="entr" presetSubtype="0"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300"/>
                                        <p:tgtEl>
                                          <p:spTgt spid="75"/>
                                        </p:tgtEl>
                                      </p:cBhvr>
                                    </p:animEffect>
                                  </p:childTnLst>
                                </p:cTn>
                              </p:par>
                            </p:childTnLst>
                          </p:cTn>
                        </p:par>
                        <p:par>
                          <p:cTn id="32" fill="hold">
                            <p:stCondLst>
                              <p:cond delay="1700"/>
                            </p:stCondLst>
                            <p:childTnLst>
                              <p:par>
                                <p:cTn id="33" presetID="10" presetClass="entr" presetSubtype="0"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300"/>
                                        <p:tgtEl>
                                          <p:spTgt spid="78"/>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300"/>
                                        <p:tgtEl>
                                          <p:spTgt spid="77"/>
                                        </p:tgtEl>
                                      </p:cBhvr>
                                    </p:animEffect>
                                  </p:childTnLst>
                                </p:cTn>
                              </p:par>
                            </p:childTnLst>
                          </p:cTn>
                        </p:par>
                        <p:par>
                          <p:cTn id="40" fill="hold">
                            <p:stCondLst>
                              <p:cond delay="2300"/>
                            </p:stCondLst>
                            <p:childTnLst>
                              <p:par>
                                <p:cTn id="41" presetID="10" presetClass="entr" presetSubtype="0"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300"/>
                                        <p:tgtEl>
                                          <p:spTgt spid="81"/>
                                        </p:tgtEl>
                                      </p:cBhvr>
                                    </p:animEffect>
                                  </p:childTnLst>
                                </p:cTn>
                              </p:par>
                            </p:childTnLst>
                          </p:cTn>
                        </p:par>
                        <p:par>
                          <p:cTn id="44" fill="hold">
                            <p:stCondLst>
                              <p:cond delay="2600"/>
                            </p:stCondLst>
                            <p:childTnLst>
                              <p:par>
                                <p:cTn id="45" presetID="10" presetClass="entr" presetSubtype="0"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300"/>
                                        <p:tgtEl>
                                          <p:spTgt spid="79"/>
                                        </p:tgtEl>
                                      </p:cBhvr>
                                    </p:animEffect>
                                  </p:childTnLst>
                                </p:cTn>
                              </p:par>
                            </p:childTnLst>
                          </p:cTn>
                        </p:par>
                        <p:par>
                          <p:cTn id="48" fill="hold">
                            <p:stCondLst>
                              <p:cond delay="2900"/>
                            </p:stCondLst>
                            <p:childTnLst>
                              <p:par>
                                <p:cTn id="49" presetID="10" presetClass="entr" presetSubtype="0" fill="hold" grpId="0"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300"/>
                                        <p:tgtEl>
                                          <p:spTgt spid="84"/>
                                        </p:tgtEl>
                                      </p:cBhvr>
                                    </p:animEffect>
                                  </p:childTnLst>
                                </p:cTn>
                              </p:par>
                            </p:childTnLst>
                          </p:cTn>
                        </p:par>
                        <p:par>
                          <p:cTn id="52" fill="hold">
                            <p:stCondLst>
                              <p:cond delay="3200"/>
                            </p:stCondLst>
                            <p:childTnLst>
                              <p:par>
                                <p:cTn id="53" presetID="10" presetClass="entr" presetSubtype="0" fill="hold"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300"/>
                                        <p:tgtEl>
                                          <p:spTgt spid="82"/>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300"/>
                                        <p:tgtEl>
                                          <p:spTgt spid="85"/>
                                        </p:tgtEl>
                                      </p:cBhvr>
                                    </p:animEffect>
                                  </p:childTnLst>
                                </p:cTn>
                              </p:par>
                            </p:childTnLst>
                          </p:cTn>
                        </p:par>
                        <p:par>
                          <p:cTn id="60" fill="hold">
                            <p:stCondLst>
                              <p:cond delay="3800"/>
                            </p:stCondLst>
                            <p:childTnLst>
                              <p:par>
                                <p:cTn id="61" presetID="10" presetClass="entr" presetSubtype="0" fill="hold"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300"/>
                                        <p:tgtEl>
                                          <p:spTgt spid="69"/>
                                        </p:tgtEl>
                                      </p:cBhvr>
                                    </p:animEffect>
                                  </p:childTnLst>
                                </p:cTn>
                              </p:par>
                            </p:childTnLst>
                          </p:cTn>
                        </p:par>
                        <p:par>
                          <p:cTn id="64" fill="hold">
                            <p:stCondLst>
                              <p:cond delay="4100"/>
                            </p:stCondLst>
                            <p:childTnLst>
                              <p:par>
                                <p:cTn id="65" presetID="10"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300"/>
                                        <p:tgtEl>
                                          <p:spTgt spid="70"/>
                                        </p:tgtEl>
                                      </p:cBhvr>
                                    </p:animEffect>
                                  </p:childTnLst>
                                </p:cTn>
                              </p:par>
                            </p:childTnLst>
                          </p:cTn>
                        </p:par>
                        <p:par>
                          <p:cTn id="68" fill="hold">
                            <p:stCondLst>
                              <p:cond delay="44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70" grpId="0" animBg="1"/>
      <p:bldP spid="72" grpId="0" animBg="1"/>
      <p:bldP spid="76" grpId="0" animBg="1"/>
      <p:bldP spid="78" grpId="0" animBg="1"/>
      <p:bldP spid="81" grpId="0" animBg="1"/>
      <p:bldP spid="84"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Macintosh PowerPoint</Application>
  <PresentationFormat>Widescreen</PresentationFormat>
  <Paragraphs>40</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Avenir</vt:lpstr>
      <vt:lpstr>Avenir Book</vt:lpstr>
      <vt:lpstr>Avenir Medium</vt:lpstr>
      <vt:lpstr>Avenir Next</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2020-06-24T19:18:17Z</dcterms:created>
  <dcterms:modified xsi:type="dcterms:W3CDTF">2020-12-28T20:08:01Z</dcterms:modified>
</cp:coreProperties>
</file>