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83" r:id="rId5"/>
    <p:sldId id="264" r:id="rId6"/>
    <p:sldId id="265" r:id="rId7"/>
    <p:sldId id="262" r:id="rId8"/>
    <p:sldId id="263" r:id="rId9"/>
    <p:sldId id="281" r:id="rId10"/>
    <p:sldId id="268" r:id="rId11"/>
    <p:sldId id="267" r:id="rId12"/>
    <p:sldId id="279" r:id="rId13"/>
    <p:sldId id="280" r:id="rId14"/>
    <p:sldId id="282" r:id="rId15"/>
    <p:sldId id="275" r:id="rId16"/>
    <p:sldId id="277" r:id="rId17"/>
    <p:sldId id="278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76"/>
    <p:restoredTop sz="94643"/>
  </p:normalViewPr>
  <p:slideViewPr>
    <p:cSldViewPr snapToGrid="0" snapToObjects="1">
      <p:cViewPr>
        <p:scale>
          <a:sx n="85" d="100"/>
          <a:sy n="85" d="100"/>
        </p:scale>
        <p:origin x="70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9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7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26" y="5874578"/>
            <a:ext cx="2623929" cy="8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8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6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7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5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7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2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62E26-6C5A-8F49-8742-A41BE774C6A7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DE973-8D76-4040-B7BE-B31B767A69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67" y="5919028"/>
            <a:ext cx="2623929" cy="8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ctrTitle"/>
          </p:nvPr>
        </p:nvSpPr>
        <p:spPr>
          <a:xfrm>
            <a:off x="-2293495" y="-319930"/>
            <a:ext cx="16294307" cy="23871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ctr" defTabSz="377890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800" dirty="0" smtClean="0"/>
              <a:t>Best Practices </a:t>
            </a:r>
            <a:r>
              <a:rPr lang="en-US" sz="4800" smtClean="0"/>
              <a:t>in Scouting</a:t>
            </a:r>
            <a:br>
              <a:rPr lang="en-US" sz="4800" smtClean="0"/>
            </a:br>
            <a:r>
              <a:rPr lang="en-US" sz="4800" smtClean="0"/>
              <a:t>Trends &amp; Emerging Tech</a:t>
            </a:r>
            <a:endParaRPr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91" y="2417788"/>
            <a:ext cx="5673361" cy="31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10" b="9010"/>
          <a:stretch/>
        </p:blipFill>
        <p:spPr>
          <a:xfrm>
            <a:off x="287491" y="889104"/>
            <a:ext cx="11711299" cy="5129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970" y="596717"/>
            <a:ext cx="8566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Can others contribute what they see?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8566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Advice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2471" y="1449682"/>
            <a:ext cx="8034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“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You need a lens. That allows you to be more precise. We’ve found that broad exploration doesn’t lead to a lot of meaningful outcomes. 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pPr algn="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— </a:t>
            </a: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Tatyana </a:t>
            </a:r>
            <a:r>
              <a:rPr lang="en-US" sz="2400" dirty="0" err="1">
                <a:latin typeface="Avenir Next" charset="0"/>
                <a:ea typeface="Avenir Next" charset="0"/>
                <a:cs typeface="Avenir Next" charset="0"/>
              </a:rPr>
              <a:t>Zakrevskaya</a:t>
            </a: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, AVP, Innovation, Manulife </a:t>
            </a:r>
          </a:p>
          <a:p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0" y="1449682"/>
            <a:ext cx="2717584" cy="271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8566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Advice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7225" y="1565520"/>
            <a:ext cx="77649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1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. Be solution-focused, not ideas-focused. 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400" b="1" dirty="0" smtClean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2. It 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takes time to set up a scouting program, so you need a level of patience,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persistence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, and consistency 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400" b="1" dirty="0" smtClean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3. You 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must develop the ability, once opportunities come in, to be able to rapidly test them—to turn them into prototypes. </a:t>
            </a: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pPr algn="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— Nigel Hughes, Global Head of R&amp;D, Kellogg Co.</a:t>
            </a:r>
          </a:p>
          <a:p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3" y="1565520"/>
            <a:ext cx="3083245" cy="386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8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8566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Advice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4439" y="1565520"/>
            <a:ext cx="102481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“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Dedicate the time, make this more than an annual exercise, designate areas to track and make someone accountable. If it isn’t someone’s day job, it doesn’t happen.”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pPr algn="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— Anonymous survey respondent</a:t>
            </a:r>
          </a:p>
          <a:p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8566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What else is in the report?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4" y="1458417"/>
            <a:ext cx="4616874" cy="26039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41233" y="1458417"/>
            <a:ext cx="62808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Aligning 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w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ith Corporate Strategy</a:t>
            </a:r>
            <a:r>
              <a:rPr lang="en-US" b="1" dirty="0">
                <a:latin typeface="Avenir Next" charset="0"/>
                <a:ea typeface="Avenir Next" charset="0"/>
                <a:cs typeface="Avenir Next" charset="0"/>
              </a:rPr>
              <a:t/>
            </a:r>
            <a:br>
              <a:rPr lang="en-US" b="1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Operating the Radar </a:t>
            </a:r>
            <a:endParaRPr lang="en-US" b="1" dirty="0" smtClean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Communicating 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to the Rest of the Organization </a:t>
            </a:r>
            <a:endParaRPr lang="en-US" b="1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Running 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Tests and Experiments </a:t>
            </a:r>
            <a:endParaRPr lang="en-US" b="1" dirty="0" smtClean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Helping 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the Business Take Action </a:t>
            </a:r>
          </a:p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Trend 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Scouting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Consultancies &amp; Databases</a:t>
            </a:r>
            <a:r>
              <a:rPr lang="en-US" b="1" dirty="0">
                <a:latin typeface="Avenir Next" charset="0"/>
                <a:ea typeface="Avenir Next" charset="0"/>
                <a:cs typeface="Avenir Next" charset="0"/>
              </a:rPr>
              <a:t/>
            </a:r>
            <a:br>
              <a:rPr lang="en-US" b="1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Tech Scouting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Consultancies &amp; Databases</a:t>
            </a:r>
          </a:p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Scouting 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Worksheet </a:t>
            </a:r>
            <a:endParaRPr lang="en-US" dirty="0" smtClean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b="1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Case Studies &amp; Interviews: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Kellogg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Company, Nokia,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Goodyear,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General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Motors, Siemens,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Autodesk,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Lululemon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,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Sherwin-Williams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</a:p>
          <a:p>
            <a:endParaRPr lang="en-US" b="1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For more, visit </a:t>
            </a:r>
            <a:r>
              <a:rPr lang="en-US" b="1" dirty="0" err="1" smtClean="0">
                <a:latin typeface="Avenir Next" charset="0"/>
                <a:ea typeface="Avenir Next" charset="0"/>
                <a:cs typeface="Avenir Next" charset="0"/>
              </a:rPr>
              <a:t>innovationleader.com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/research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b="1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10024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Today’s Guest Star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4945" y="1494764"/>
            <a:ext cx="46623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Kyle </a:t>
            </a:r>
            <a:r>
              <a:rPr lang="en-US" b="1" dirty="0" err="1" smtClean="0">
                <a:latin typeface="Avenir Next" charset="0"/>
                <a:ea typeface="Avenir Next" charset="0"/>
                <a:cs typeface="Avenir Next" charset="0"/>
              </a:rPr>
              <a:t>Nel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, Founder &amp; Former Executive Director, Lowe’s Innovation Labs; former Manager of Customer Insights, Walmart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07" y="1494764"/>
            <a:ext cx="5858947" cy="410712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10024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Lowe’s Innovation Labs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93" y="1181492"/>
            <a:ext cx="5748103" cy="383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3492708"/>
            <a:ext cx="4456452" cy="297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10024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Lowe’s Innovation Labs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809">
            <a:off x="3325495" y="1401238"/>
            <a:ext cx="4331221" cy="5605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14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970" y="548801"/>
            <a:ext cx="887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Your questions? (</a:t>
            </a:r>
            <a:r>
              <a:rPr lang="is-IS" sz="3200" b="1" dirty="0" smtClean="0">
                <a:latin typeface="Avenir Next" charset="0"/>
                <a:ea typeface="Avenir Next" charset="0"/>
                <a:cs typeface="Avenir Next" charset="0"/>
              </a:rPr>
              <a:t>…and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what’s next for us)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970" y="1406175"/>
            <a:ext cx="113632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February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: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	One-day 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event on Tech and Trend Scouting in San Francisco,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			Feb 28th, 2018 (fewer than five spots remain)</a:t>
            </a:r>
          </a:p>
          <a:p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		Corporate Innovation 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N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ight in Boston, Feb 15</a:t>
            </a:r>
            <a:r>
              <a:rPr lang="en-US" sz="2400" b="1" baseline="30000" dirty="0" smtClean="0">
                <a:latin typeface="Avenir Next" charset="0"/>
                <a:ea typeface="Avenir Next" charset="0"/>
                <a:cs typeface="Avenir Next" charset="0"/>
              </a:rPr>
              <a:t>th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(see 				</a:t>
            </a:r>
            <a:r>
              <a:rPr lang="en-US" sz="2400" b="1" dirty="0" err="1" smtClean="0">
                <a:latin typeface="Avenir Next" charset="0"/>
                <a:ea typeface="Avenir Next" charset="0"/>
                <a:cs typeface="Avenir Next" charset="0"/>
              </a:rPr>
              <a:t>vencaf.org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/</a:t>
            </a:r>
            <a:r>
              <a:rPr lang="en-US" sz="2400" b="1" dirty="0" err="1" smtClean="0">
                <a:latin typeface="Avenir Next" charset="0"/>
                <a:ea typeface="Avenir Next" charset="0"/>
                <a:cs typeface="Avenir Next" charset="0"/>
              </a:rPr>
              <a:t>corpinno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)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400" b="1" dirty="0" smtClean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March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: </a:t>
            </a:r>
            <a:r>
              <a:rPr lang="en-US" sz="2400" b="1" smtClean="0">
                <a:latin typeface="Avenir Next" charset="0"/>
                <a:ea typeface="Avenir Next" charset="0"/>
                <a:cs typeface="Avenir Next" charset="0"/>
              </a:rPr>
              <a:t>	Spring issue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of our print magazine</a:t>
            </a:r>
          </a:p>
          <a:p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is-IS" sz="2400" b="1" dirty="0" smtClean="0">
                <a:latin typeface="Avenir Next" charset="0"/>
                <a:ea typeface="Avenir Next" charset="0"/>
                <a:cs typeface="Avenir Next" charset="0"/>
              </a:rPr>
              <a:t>		Webcast on “Innovation by the Numbers” on March 15th</a:t>
            </a:r>
            <a:endParaRPr lang="en-US" sz="2400" b="1" dirty="0" smtClean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400" b="1" dirty="0" smtClean="0">
              <a:solidFill>
                <a:srgbClr val="00B6F2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April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: 		New York City Field Study, April 19th-20th</a:t>
            </a:r>
          </a:p>
          <a:p>
            <a:endParaRPr lang="en-US" sz="2400" b="1" dirty="0" smtClean="0">
              <a:solidFill>
                <a:srgbClr val="00B6F2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May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: 		One-day event on healthcare in Boston, </a:t>
            </a:r>
          </a:p>
          <a:p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	May 17</a:t>
            </a:r>
            <a:r>
              <a:rPr lang="en-US" sz="2400" b="1" baseline="30000" dirty="0" smtClean="0">
                <a:latin typeface="Avenir Next" charset="0"/>
                <a:ea typeface="Avenir Next" charset="0"/>
                <a:cs typeface="Avenir Next" charset="0"/>
              </a:rPr>
              <a:t>th</a:t>
            </a:r>
            <a:endParaRPr lang="en-US" sz="2400" b="1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1" y="59671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About us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1406175"/>
            <a:ext cx="11055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Avenir Next" charset="0"/>
                <a:ea typeface="Avenir Next" charset="0"/>
                <a:cs typeface="Avenir Next" charset="0"/>
              </a:rPr>
              <a:t>We’ve built the </a:t>
            </a:r>
            <a:r>
              <a:rPr lang="en-US" sz="22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largest</a:t>
            </a:r>
            <a:r>
              <a:rPr lang="en-US" sz="2200" b="1" dirty="0" smtClean="0">
                <a:latin typeface="Avenir Next" charset="0"/>
                <a:ea typeface="Avenir Next" charset="0"/>
                <a:cs typeface="Avenir Next" charset="0"/>
              </a:rPr>
              <a:t> community of corporate innovators, strategy execs, and R&amp;D leaders — and we work hard to help them achieve </a:t>
            </a:r>
            <a:r>
              <a:rPr lang="en-US" sz="22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real impact</a:t>
            </a:r>
            <a:r>
              <a:rPr lang="en-US" sz="2200" b="1" dirty="0" smtClean="0">
                <a:latin typeface="Avenir Next" charset="0"/>
                <a:ea typeface="Avenir Next" charset="0"/>
                <a:cs typeface="Avenir Next" charset="0"/>
              </a:rPr>
              <a:t> in their organizations. We</a:t>
            </a:r>
            <a:r>
              <a:rPr lang="uk-UA" sz="2200" b="1" dirty="0" smtClean="0">
                <a:latin typeface="Avenir Next" charset="0"/>
                <a:ea typeface="Avenir Next" charset="0"/>
                <a:cs typeface="Avenir Next" charset="0"/>
              </a:rPr>
              <a:t>’</a:t>
            </a:r>
            <a:r>
              <a:rPr lang="en-US" sz="2200" b="1" dirty="0" smtClean="0">
                <a:latin typeface="Avenir Next" charset="0"/>
                <a:ea typeface="Avenir Next" charset="0"/>
                <a:cs typeface="Avenir Next" charset="0"/>
              </a:rPr>
              <a:t>re an unbiased source of research and case studies. A convener of the </a:t>
            </a:r>
            <a:r>
              <a:rPr lang="en-US" sz="22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best events</a:t>
            </a:r>
            <a:r>
              <a:rPr lang="en-US" sz="2200" b="1" dirty="0" smtClean="0">
                <a:latin typeface="Avenir Next" charset="0"/>
                <a:ea typeface="Avenir Next" charset="0"/>
                <a:cs typeface="Avenir Next" charset="0"/>
              </a:rPr>
              <a:t> on corporate innovation. And we work hard to help all the members of our community </a:t>
            </a:r>
            <a:r>
              <a:rPr lang="en-US" sz="2200" b="1" dirty="0" smtClean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win</a:t>
            </a:r>
            <a:r>
              <a:rPr lang="en-US" sz="2200" b="1" dirty="0" smtClean="0">
                <a:latin typeface="Avenir Next" charset="0"/>
                <a:ea typeface="Avenir Next" charset="0"/>
                <a:cs typeface="Avenir Next" charset="0"/>
              </a:rPr>
              <a:t>.</a:t>
            </a:r>
            <a:endParaRPr lang="is-IS" sz="2200" b="1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94" y="3935490"/>
            <a:ext cx="3351438" cy="188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79" y="3705359"/>
            <a:ext cx="1989276" cy="263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0" y="3935490"/>
            <a:ext cx="3048000" cy="2036064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887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3200" b="1" dirty="0">
                <a:latin typeface="Avenir Next" charset="0"/>
                <a:ea typeface="Avenir Next" charset="0"/>
                <a:cs typeface="Avenir Next" charset="0"/>
              </a:rPr>
              <a:t>Companies know scouting is important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115026"/>
              </p:ext>
            </p:extLst>
          </p:nvPr>
        </p:nvGraphicFramePr>
        <p:xfrm>
          <a:off x="1553978" y="1794037"/>
          <a:ext cx="8549392" cy="3167710"/>
        </p:xfrm>
        <a:graphic>
          <a:graphicData uri="http://schemas.openxmlformats.org/drawingml/2006/table">
            <a:tbl>
              <a:tblPr/>
              <a:tblGrid>
                <a:gridCol w="4274696"/>
                <a:gridCol w="4274696"/>
              </a:tblGrid>
              <a:tr h="63354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1. Spotting </a:t>
                      </a:r>
                      <a:r>
                        <a:rPr lang="en-US" sz="1800" dirty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emerging technologies and disruptive trends</a:t>
                      </a:r>
                    </a:p>
                  </a:txBody>
                  <a:tcPr marL="19902" marR="39804" marT="11941" marB="11941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r-HR" sz="1800" b="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54.7%</a:t>
                      </a:r>
                      <a:endParaRPr lang="hr-HR" sz="1800" b="0" dirty="0"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  <a:p>
                      <a:pPr algn="r" fontAlgn="t"/>
                      <a:endParaRPr lang="hr-HR" sz="1800" b="0" dirty="0">
                        <a:solidFill>
                          <a:srgbClr val="666666"/>
                        </a:solidFill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9902" marR="39804" marT="11941" marB="11941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354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2. How </a:t>
                      </a:r>
                      <a:r>
                        <a:rPr lang="en-US" sz="1800" dirty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to spur cultural change / risk-taking</a:t>
                      </a:r>
                    </a:p>
                  </a:txBody>
                  <a:tcPr marL="19902" marR="39804" marT="11941" marB="11941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r-HR" sz="1800" b="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52.3%</a:t>
                      </a:r>
                      <a:endParaRPr lang="hr-HR" sz="1800" b="0" dirty="0"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  <a:p>
                      <a:pPr algn="r" fontAlgn="t"/>
                      <a:endParaRPr lang="hr-HR" sz="1800" b="0" dirty="0">
                        <a:solidFill>
                          <a:srgbClr val="666666"/>
                        </a:solidFill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9902" marR="39804" marT="11941" marB="11941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354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3. Metrics</a:t>
                      </a:r>
                      <a:r>
                        <a:rPr lang="en-US" sz="1800" baseline="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, reporting, dashboards</a:t>
                      </a:r>
                      <a:endParaRPr lang="en-US" sz="1800" dirty="0"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9902" marR="39804" marT="11941" marB="11941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r-HR" sz="1800" b="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40.4%</a:t>
                      </a:r>
                      <a:endParaRPr lang="hr-HR" sz="1800" b="0" dirty="0"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  <a:p>
                      <a:pPr algn="r" fontAlgn="t"/>
                      <a:endParaRPr lang="hr-HR" sz="1800" b="0" dirty="0">
                        <a:solidFill>
                          <a:srgbClr val="666666"/>
                        </a:solidFill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9902" marR="39804" marT="11941" marB="11941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354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4. Operationalizing/rolling </a:t>
                      </a:r>
                      <a:r>
                        <a:rPr lang="en-US" sz="1800" dirty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out successful projects into the business</a:t>
                      </a:r>
                    </a:p>
                  </a:txBody>
                  <a:tcPr marL="19902" marR="39804" marT="11941" marB="11941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r-HR" sz="1800" b="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39.1%</a:t>
                      </a:r>
                      <a:endParaRPr lang="hr-HR" sz="1800" b="0" dirty="0"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  <a:p>
                      <a:pPr algn="r" fontAlgn="t"/>
                      <a:endParaRPr lang="hr-HR" sz="1800" b="0" dirty="0">
                        <a:solidFill>
                          <a:srgbClr val="666666"/>
                        </a:solidFill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9902" marR="39804" marT="11941" marB="11941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354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5. Building communities</a:t>
                      </a:r>
                      <a:r>
                        <a:rPr lang="en-US" sz="1800" baseline="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 / networks of innovators</a:t>
                      </a:r>
                      <a:endParaRPr lang="en-US" sz="1800" dirty="0"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9902" marR="39804" marT="11941" marB="11941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1800" b="0" dirty="0" smtClean="0">
                          <a:effectLst/>
                          <a:latin typeface="Avenir Next" charset="0"/>
                          <a:ea typeface="Avenir Next" charset="0"/>
                          <a:cs typeface="Avenir Next" charset="0"/>
                        </a:rPr>
                        <a:t>38.2%</a:t>
                      </a:r>
                      <a:endParaRPr lang="nb-NO" sz="1800" b="0" dirty="0"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  <a:p>
                      <a:pPr algn="r" fontAlgn="t"/>
                      <a:endParaRPr lang="nb-NO" sz="1800" b="0" dirty="0">
                        <a:solidFill>
                          <a:srgbClr val="666666"/>
                        </a:solidFill>
                        <a:effectLst/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9902" marR="39804" marT="11941" marB="11941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53978" y="6298003"/>
            <a:ext cx="4532029" cy="365125"/>
          </a:xfr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sz="1200" b="0" dirty="0" smtClean="0"/>
              <a:t>327 IL members and non-members, March 2016 - Present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0060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887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Scouting is fun!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1" y="1181492"/>
            <a:ext cx="3478134" cy="2595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23" y="2923082"/>
            <a:ext cx="3985195" cy="265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" y="3507698"/>
            <a:ext cx="5226709" cy="294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10493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smtClean="0">
                <a:latin typeface="Avenir Next" charset="0"/>
                <a:ea typeface="Avenir Next" charset="0"/>
                <a:cs typeface="Avenir Next" charset="0"/>
              </a:rPr>
              <a:t> They have multiple teams scouting emerging tech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2" y="1301413"/>
            <a:ext cx="10830384" cy="44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11588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3200" b="1" smtClean="0">
                <a:latin typeface="Avenir Next" charset="0"/>
                <a:ea typeface="Avenir Next" charset="0"/>
                <a:cs typeface="Avenir Next" charset="0"/>
              </a:rPr>
              <a:t>They have multiple teams scouting trends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8" y="1181492"/>
            <a:ext cx="10537946" cy="45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0" y="596717"/>
            <a:ext cx="10104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is-IS" sz="3200" b="1" dirty="0" smtClean="0">
                <a:latin typeface="Avenir Next" charset="0"/>
                <a:ea typeface="Avenir Next" charset="0"/>
                <a:cs typeface="Avenir Next" charset="0"/>
              </a:rPr>
              <a:t>…But there are big challenges to doing it well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" y="1406346"/>
            <a:ext cx="9088286" cy="41100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4360" y="6385813"/>
            <a:ext cx="4089621" cy="365125"/>
          </a:xfr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sz="1200" b="0" dirty="0" smtClean="0"/>
              <a:t>140 IL members and non-members</a:t>
            </a:r>
            <a:r>
              <a:rPr lang="en-US" sz="1200" b="0" smtClean="0"/>
              <a:t>, Q3 2017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0716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1" y="596717"/>
            <a:ext cx="9279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Access to scouting “</a:t>
            </a:r>
            <a:r>
              <a:rPr lang="en-US" sz="3200" b="1" smtClean="0">
                <a:latin typeface="Avenir Next" charset="0"/>
                <a:ea typeface="Avenir Next" charset="0"/>
                <a:cs typeface="Avenir Next" charset="0"/>
              </a:rPr>
              <a:t>findings” is 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limited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6" y="1181492"/>
            <a:ext cx="10058400" cy="43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971" y="596717"/>
            <a:ext cx="9279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6F2"/>
                </a:solidFill>
                <a:latin typeface="Avenir Next" charset="0"/>
                <a:ea typeface="Avenir Next" charset="0"/>
                <a:cs typeface="Avenir Next" charset="0"/>
              </a:rPr>
              <a:t>&gt;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 Access to scouting “</a:t>
            </a:r>
            <a:r>
              <a:rPr lang="en-US" sz="3200" b="1" smtClean="0">
                <a:latin typeface="Avenir Next" charset="0"/>
                <a:ea typeface="Avenir Next" charset="0"/>
                <a:cs typeface="Avenir Next" charset="0"/>
              </a:rPr>
              <a:t>findings” is 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limited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4261" y="1719504"/>
            <a:ext cx="106729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“There’s </a:t>
            </a: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not a centralized location where all [this research is] available. Access is granted upon request, and on a ‘need to know’ basis.” </a:t>
            </a:r>
          </a:p>
          <a:p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“I’m not sure where to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find </a:t>
            </a: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all the resources we have in my organization.” </a:t>
            </a:r>
          </a:p>
          <a:p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“No standard process; no central location; tribal knowledge.” </a:t>
            </a:r>
          </a:p>
          <a:p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“We are open to having anyone review the information, but are a little behind in making it easily available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.”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418</Words>
  <Application>Microsoft Macintosh PowerPoint</Application>
  <PresentationFormat>Widescreen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Avenir Next</vt:lpstr>
      <vt:lpstr>Calibri</vt:lpstr>
      <vt:lpstr>Calibri Light</vt:lpstr>
      <vt:lpstr>Arial</vt:lpstr>
      <vt:lpstr>Office Theme</vt:lpstr>
      <vt:lpstr>Best Practices in Scouting Trends &amp; Emerging Tech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Scott Kirsner</dc:creator>
  <cp:lastModifiedBy>Scott Kirsner</cp:lastModifiedBy>
  <cp:revision>28</cp:revision>
  <cp:lastPrinted>2018-02-04T03:55:17Z</cp:lastPrinted>
  <dcterms:created xsi:type="dcterms:W3CDTF">2017-09-06T18:51:04Z</dcterms:created>
  <dcterms:modified xsi:type="dcterms:W3CDTF">2018-02-05T11:21:55Z</dcterms:modified>
</cp:coreProperties>
</file>