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97" r:id="rId4"/>
    <p:sldId id="294" r:id="rId5"/>
    <p:sldId id="295" r:id="rId6"/>
    <p:sldId id="296" r:id="rId7"/>
    <p:sldId id="298" r:id="rId8"/>
    <p:sldId id="299" r:id="rId9"/>
    <p:sldId id="293" r:id="rId10"/>
  </p:sldIdLst>
  <p:sldSz cx="13004800" cy="9753600"/>
  <p:notesSz cx="6858000" cy="9144000"/>
  <p:defaultTextStyle>
    <a:defPPr>
      <a:defRPr lang="en-US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8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1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Shape 11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41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5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qu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8502650"/>
            <a:ext cx="3702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0A6367-07DC-4D40-9527-59B3D5636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01543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56192-4EB5-BA4E-BD0E-3354EA1A3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241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80536-4094-0B4E-8A4E-0603392B2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8077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24"/>
          <p:cNvSpPr>
            <a:spLocks noGrp="1"/>
          </p:cNvSpPr>
          <p:nvPr>
            <p:ph type="sldNum" sz="quarter" idx="14"/>
          </p:nvPr>
        </p:nvSpPr>
        <p:spPr>
          <a:xfrm>
            <a:off x="6311900" y="9245600"/>
            <a:ext cx="368300" cy="381000"/>
          </a:xfrm>
        </p:spPr>
        <p:txBody>
          <a:bodyPr/>
          <a:lstStyle>
            <a:lvl1pPr>
              <a:defRPr/>
            </a:lvl1pPr>
          </a:lstStyle>
          <a:p>
            <a:fld id="{973DA905-6DCE-6241-840C-7FE9585A2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6621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43987-9F4D-A543-A256-F090A87B4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3757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20E36-6FC5-C34B-9C13-1AA69B4B3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6281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A7C77-E4F7-3244-8CF6-8D3E72854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305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E8256-745B-5845-BC1C-960D6FD62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7374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3CB6C-5ED2-0240-8E8F-4EE7A5E5C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683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6" name="Shape 86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30E5F-8761-D440-9FA9-1ED6F8AC3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3500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DE68C-7444-1A49-983F-C705D8E2B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2981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Body Level One</a:t>
            </a:r>
          </a:p>
          <a:p>
            <a:pPr lvl="1"/>
            <a:r>
              <a:rPr lang="en-US" altLang="en-US">
                <a:sym typeface="Helvetica Light" charset="0"/>
              </a:rPr>
              <a:t>Body Level Two</a:t>
            </a:r>
          </a:p>
          <a:p>
            <a:pPr lvl="2"/>
            <a:r>
              <a:rPr lang="en-US" altLang="en-US">
                <a:sym typeface="Helvetica Light" charset="0"/>
              </a:rPr>
              <a:t>Body Level Three</a:t>
            </a:r>
          </a:p>
          <a:p>
            <a:pPr lvl="3"/>
            <a:r>
              <a:rPr lang="en-US" altLang="en-US">
                <a:sym typeface="Helvetica Light" charset="0"/>
              </a:rPr>
              <a:t>Body Level Four</a:t>
            </a:r>
          </a:p>
          <a:p>
            <a:pPr lvl="4"/>
            <a:r>
              <a:rPr lang="en-US" altLang="en-US">
                <a:sym typeface="Helvetica Light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311900" y="9251950"/>
            <a:ext cx="36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F0550E59-764E-0249-9FB8-615B22A819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hape 120"/>
          <p:cNvSpPr>
            <a:spLocks noGrp="1"/>
          </p:cNvSpPr>
          <p:nvPr>
            <p:ph type="ctrTitle"/>
          </p:nvPr>
        </p:nvSpPr>
        <p:spPr>
          <a:xfrm>
            <a:off x="373063" y="892175"/>
            <a:ext cx="12063412" cy="3302000"/>
          </a:xfrm>
        </p:spPr>
        <p:txBody>
          <a:bodyPr/>
          <a:lstStyle/>
          <a:p>
            <a:pPr algn="l" defTabSz="536575" eaLnBrk="1" hangingPunct="1"/>
            <a:r>
              <a:rPr lang="en-US" altLang="en-US" sz="7600" b="1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Survey data: Ties between innovation and the business units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ctrTitle"/>
          </p:nvPr>
        </p:nvSpPr>
        <p:spPr>
          <a:xfrm>
            <a:off x="600075" y="5399088"/>
            <a:ext cx="11241088" cy="7924800"/>
          </a:xfrm>
        </p:spPr>
        <p:txBody>
          <a:bodyPr>
            <a:normAutofit fontScale="90000"/>
          </a:bodyPr>
          <a:lstStyle/>
          <a:p>
            <a:pPr lvl="1" algn="l" defTabSz="233679" eaLnBrk="1" fontAlgn="auto" hangingPunct="1">
              <a:spcBef>
                <a:spcPts val="0"/>
              </a:spcBef>
              <a:spcAft>
                <a:spcPts val="0"/>
              </a:spcAft>
              <a:defRPr sz="344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3440" b="1" dirty="0" smtClean="0">
                <a:latin typeface="Avenir Next"/>
                <a:ea typeface="Avenir Next"/>
                <a:cs typeface="Avenir Next"/>
                <a:sym typeface="Avenir Next"/>
              </a:rPr>
              <a:t>We surveyed 164 executives at large ($1B+) companies in January 2017, to better understand the linkage between business units and innovation/R&amp;D teams.</a:t>
            </a: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solidFill>
                  <a:srgbClr val="FF3104"/>
                </a:solidFill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solidFill>
                  <a:srgbClr val="FF3104"/>
                </a:solidFill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solidFill>
                  <a:srgbClr val="FF3104"/>
                </a:solidFill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solidFill>
                  <a:srgbClr val="FF3104"/>
                </a:solidFill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solidFill>
                  <a:srgbClr val="FF3104"/>
                </a:solidFill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solidFill>
                  <a:srgbClr val="FF3104"/>
                </a:solidFill>
                <a:latin typeface="Avenir Next"/>
                <a:ea typeface="Avenir Next"/>
                <a:cs typeface="Avenir Next"/>
                <a:sym typeface="Avenir Next"/>
              </a:rPr>
            </a:br>
            <a:r>
              <a:rPr sz="3440" b="1" dirty="0">
                <a:solidFill>
                  <a:srgbClr val="FF3104"/>
                </a:solidFill>
                <a:latin typeface="Avenir Next"/>
                <a:ea typeface="Avenir Next"/>
                <a:cs typeface="Avenir Next"/>
                <a:sym typeface="Avenir Next"/>
              </a:rPr>
              <a:t/>
            </a:r>
            <a:br>
              <a:rPr sz="3440" b="1" dirty="0">
                <a:solidFill>
                  <a:srgbClr val="FF3104"/>
                </a:solidFill>
                <a:latin typeface="Avenir Next"/>
                <a:ea typeface="Avenir Next"/>
                <a:cs typeface="Avenir Next"/>
                <a:sym typeface="Avenir Next"/>
              </a:rPr>
            </a:br>
            <a:endParaRPr sz="3440" b="1" dirty="0">
              <a:solidFill>
                <a:srgbClr val="FF3104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663" y="1958975"/>
            <a:ext cx="19559588" cy="1135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" y="6604734"/>
            <a:ext cx="118872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latin typeface="Avenir Next" charset="0"/>
                <a:ea typeface="Avenir Next" charset="0"/>
                <a:cs typeface="Avenir Next" charset="0"/>
                <a:sym typeface="Helvetica Light"/>
              </a:rPr>
              <a:t>The largest respondent clusters from the survey were technology (18 percent), consumer products (14 percent), finance (12 percent), healthcare (12 percent), and manufacturing (9 percent</a:t>
            </a:r>
            <a:r>
              <a:rPr lang="en-US" sz="2400" kern="0" dirty="0">
                <a:latin typeface="Avenir Next" charset="0"/>
                <a:ea typeface="Avenir Next" charset="0"/>
                <a:cs typeface="Avenir Next" charset="0"/>
                <a:sym typeface="Helvetica Light"/>
              </a:rPr>
              <a:t>).</a:t>
            </a:r>
            <a:endParaRPr lang="en-US" sz="2400" kern="0" dirty="0">
              <a:latin typeface="Avenir Next" charset="0"/>
              <a:ea typeface="Avenir Next" charset="0"/>
              <a:cs typeface="Avenir Next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" y="1142246"/>
            <a:ext cx="58331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Avenir Next" charset="0"/>
                <a:ea typeface="Avenir Next" charset="0"/>
                <a:cs typeface="Avenir Next" charset="0"/>
                <a:sym typeface="Helvetica Light"/>
              </a:rPr>
              <a:t>Here’s who responded:</a:t>
            </a:r>
            <a:endParaRPr lang="en-US" b="1" kern="0" dirty="0">
              <a:latin typeface="Avenir Next" charset="0"/>
              <a:ea typeface="Avenir Next" charset="0"/>
              <a:cs typeface="Avenir Next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t="27748" r="302" b="28053"/>
          <a:stretch>
            <a:fillRect/>
          </a:stretch>
        </p:blipFill>
        <p:spPr bwMode="auto">
          <a:xfrm>
            <a:off x="-2772093" y="3086100"/>
            <a:ext cx="1894998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79450" y="730250"/>
            <a:ext cx="1145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en-US" altLang="en-US" b="1">
                <a:latin typeface="Avenir Next" charset="0"/>
                <a:ea typeface="Avenir Next" charset="0"/>
                <a:cs typeface="Avenir Next" charset="0"/>
              </a:rPr>
              <a:t>How involved are business units in setting the R&amp;D/innovation agenda at your company?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679450" y="730250"/>
            <a:ext cx="1145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en-US" altLang="en-US" b="1">
                <a:latin typeface="Avenir Next" charset="0"/>
                <a:ea typeface="Avenir Next" charset="0"/>
                <a:cs typeface="Avenir Next" charset="0"/>
              </a:rPr>
              <a:t>Do business units provide funding for the R&amp;D/innovation group?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33525" r="-88" b="4110"/>
          <a:stretch/>
        </p:blipFill>
        <p:spPr>
          <a:xfrm>
            <a:off x="-3246120" y="3048000"/>
            <a:ext cx="18787948" cy="78079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5"/>
          <a:stretch>
            <a:fillRect/>
          </a:stretch>
        </p:blipFill>
        <p:spPr bwMode="auto">
          <a:xfrm>
            <a:off x="-2855913" y="3219450"/>
            <a:ext cx="18673763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79450" y="730250"/>
            <a:ext cx="11455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en-US" altLang="en-US" b="1">
                <a:latin typeface="Avenir Next" charset="0"/>
                <a:ea typeface="Avenir Next" charset="0"/>
                <a:cs typeface="Avenir Next" charset="0"/>
              </a:rPr>
              <a:t>How would you describe the effectiveness of the hand-off from R&amp;D/innovation to the business units for deployment?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679450" y="730250"/>
            <a:ext cx="1145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en-US" altLang="en-US" b="1">
                <a:latin typeface="Avenir Next" charset="0"/>
                <a:ea typeface="Avenir Next" charset="0"/>
                <a:cs typeface="Avenir Next" charset="0"/>
              </a:rPr>
              <a:t>Two models: Insulated versus intertwined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79425"/>
            <a:ext cx="75565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425" y="519113"/>
            <a:ext cx="7646988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81050" y="6524625"/>
            <a:ext cx="5588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/>
            <a:r>
              <a:rPr lang="en-US" altLang="en-US" sz="2000" b="1">
                <a:latin typeface="Avenir Next" charset="0"/>
                <a:ea typeface="Avenir Next" charset="0"/>
                <a:cs typeface="Avenir Next" charset="0"/>
              </a:rPr>
              <a:t>Insulated: </a:t>
            </a:r>
            <a:r>
              <a:rPr lang="en-US" altLang="en-US" sz="2000">
                <a:latin typeface="Avenir Next" charset="0"/>
                <a:ea typeface="Avenir Next" charset="0"/>
                <a:cs typeface="Avenir Next" charset="0"/>
              </a:rPr>
              <a:t>Team gets direction, funding, and approvals from senior management, but is insulated from business unit concerns or short-term needs. Even with this model, though, projects are typically handed off to business units for deployment—not always with appropriate levels of support.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856413" y="6524625"/>
            <a:ext cx="5588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/>
            <a:r>
              <a:rPr lang="en-US" altLang="en-US" sz="2000" b="1">
                <a:latin typeface="Avenir Next" charset="0"/>
                <a:ea typeface="Avenir Next" charset="0"/>
                <a:cs typeface="Avenir Next" charset="0"/>
              </a:rPr>
              <a:t>Intertwined: </a:t>
            </a:r>
            <a:r>
              <a:rPr lang="en-US" altLang="en-US" sz="2000">
                <a:latin typeface="Avenir Next" charset="0"/>
                <a:ea typeface="Avenir Next" charset="0"/>
                <a:cs typeface="Avenir Next" charset="0"/>
              </a:rPr>
              <a:t>Business units and innovation teams work closely together on direction/agenda setting. Some or all of the funding comes from business units, people flow back and forth, and BUs are involved with approvals and deployment.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174750" y="5143500"/>
            <a:ext cx="10960100" cy="3302000"/>
          </a:xfrm>
        </p:spPr>
        <p:txBody>
          <a:bodyPr/>
          <a:lstStyle/>
          <a:p>
            <a:pPr algn="l" eaLnBrk="1" hangingPunct="1"/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>• “Where possible, run with those projects that have a strong business need and demonstrable benefits.”</a:t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>• “Require a launch plan prior to project approval. Why do the project if you don't know how to launch it?”</a:t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>• “Work with potential customers early on, so that the business case will be a reality. If real revenue is behind [your project], business units will not let the project die.”</a:t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>• “[The] incentive models of the core business need to incorporate introduction and scaling of new solutions.”</a:t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>• “We own these projects together; there is no ‘hand off.’” </a:t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>•  “For projects requiring a certain level of capital investment or that have specified certain levels of revenue generation or cost savings, conduct look-backs at regular intervals to gauge the success of the project's implementation, as well as financial return.”</a:t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altLang="en-US" sz="2200">
                <a:latin typeface="Avenir Next" charset="0"/>
                <a:ea typeface="Avenir Next" charset="0"/>
                <a:cs typeface="Avenir Next" charset="0"/>
              </a:rPr>
            </a:br>
            <a:r>
              <a:rPr lang="en-US" altLang="en-US" sz="2200">
                <a:latin typeface="Avenir Next" charset="0"/>
                <a:ea typeface="Avenir Next" charset="0"/>
                <a:cs typeface="Avenir Next" charset="0"/>
              </a:rPr>
              <a:t>•  “Keep a liaison involved from the innovation lab until the effort is on firm ground.”</a:t>
            </a:r>
          </a:p>
        </p:txBody>
      </p:sp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79450" y="730250"/>
            <a:ext cx="1145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/>
            <a:r>
              <a:rPr lang="en-US" altLang="en-US" sz="4000" b="1">
                <a:latin typeface="Avenir Next" charset="0"/>
                <a:ea typeface="Avenir Next" charset="0"/>
                <a:cs typeface="Avenir Next" charset="0"/>
              </a:rPr>
              <a:t>Some advice from respondents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252"/>
          <p:cNvSpPr>
            <a:spLocks noGrp="1"/>
          </p:cNvSpPr>
          <p:nvPr>
            <p:ph type="ctrTitle"/>
          </p:nvPr>
        </p:nvSpPr>
        <p:spPr>
          <a:xfrm>
            <a:off x="482600" y="5791200"/>
            <a:ext cx="8394700" cy="7924800"/>
          </a:xfrm>
        </p:spPr>
        <p:txBody>
          <a:bodyPr/>
          <a:lstStyle/>
          <a:p>
            <a:pPr algn="l" defTabSz="233363" eaLnBrk="1" hangingPunct="1"/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The complete </a:t>
            </a:r>
            <a:r>
              <a:rPr lang="en-US" altLang="en-US" sz="4000" b="1" dirty="0" smtClean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35-page report </a:t>
            </a: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is available at </a:t>
            </a:r>
            <a:r>
              <a:rPr lang="en-US" altLang="en-US" sz="4000" b="1" dirty="0" err="1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InnovationLeader.com</a:t>
            </a: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/ research.</a:t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If you use slides or data from this presentation, </a:t>
            </a:r>
            <a:r>
              <a:rPr lang="en-US" altLang="en-US" sz="4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please credit</a:t>
            </a:r>
            <a:r>
              <a:rPr lang="en-US" altLang="en-US" sz="4000" b="1" dirty="0">
                <a:solidFill>
                  <a:srgbClr val="00B050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 </a:t>
            </a: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Innovation Leader/@</a:t>
            </a:r>
            <a:r>
              <a:rPr lang="en-US" altLang="en-US" sz="4000" b="1" dirty="0" err="1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innolead</a:t>
            </a: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. </a:t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>Thanks!</a:t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solidFill>
                  <a:srgbClr val="FF3104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solidFill>
                  <a:srgbClr val="FF3104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solidFill>
                  <a:srgbClr val="FF3104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solidFill>
                  <a:srgbClr val="FF3104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solidFill>
                  <a:srgbClr val="FF3104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solidFill>
                  <a:srgbClr val="FF3104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r>
              <a:rPr lang="en-US" altLang="en-US" sz="4000" b="1" dirty="0">
                <a:solidFill>
                  <a:srgbClr val="FF3104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  <a:t/>
            </a:r>
            <a:br>
              <a:rPr lang="en-US" altLang="en-US" sz="4000" b="1" dirty="0">
                <a:solidFill>
                  <a:srgbClr val="FF3104"/>
                </a:solidFill>
                <a:latin typeface="Avenir Next" charset="0"/>
                <a:ea typeface="Avenir Next" charset="0"/>
                <a:cs typeface="Avenir Next" charset="0"/>
                <a:sym typeface="Avenir Next" charset="0"/>
              </a:rPr>
            </a:br>
            <a:endParaRPr lang="en-US" altLang="en-US" sz="4000" b="1" dirty="0">
              <a:solidFill>
                <a:srgbClr val="FF3104"/>
              </a:solidFill>
              <a:latin typeface="Avenir Next" charset="0"/>
              <a:ea typeface="Avenir Next" charset="0"/>
              <a:cs typeface="Avenir Next" charset="0"/>
              <a:sym typeface="Avenir Nex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895350"/>
            <a:ext cx="3327400" cy="4305300"/>
          </a:xfrm>
          <a:prstGeom prst="rect">
            <a:avLst/>
          </a:prstGeom>
          <a:noFill/>
          <a:ln>
            <a:noFill/>
          </a:ln>
          <a:effectLst>
            <a:outerShdw blurRad="508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7198</TotalTime>
  <Words>228</Words>
  <Application>Microsoft Macintosh PowerPoint</Application>
  <PresentationFormat>Custom</PresentationFormat>
  <Paragraphs>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Helvetica Light</vt:lpstr>
      <vt:lpstr>Arial</vt:lpstr>
      <vt:lpstr>Helvetica Neue</vt:lpstr>
      <vt:lpstr>Avenir Next</vt:lpstr>
      <vt:lpstr>White</vt:lpstr>
      <vt:lpstr>Survey data: Ties between innovation and the business units</vt:lpstr>
      <vt:lpstr>We surveyed 164 executives at large ($1B+) companies in January 2017, to better understand the linkage between business units and innovation/R&amp;D teams.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• “Where possible, run with those projects that have a strong business need and demonstrable benefits.”  • “Require a launch plan prior to project approval. Why do the project if you don't know how to launch it?”  • “Work with potential customers early on, so that the business case will be a reality. If real revenue is behind [your project], business units will not let the project die.”  • “[The] incentive models of the core business need to incorporate introduction and scaling of new solutions.”  • “We own these projects together; there is no ‘hand off.’”   •  “For projects requiring a certain level of capital investment or that have specified certain levels of revenue generation or cost savings, conduct look-backs at regular intervals to gauge the success of the project's implementation, as well as financial return.”  •  “Keep a liaison involved from the innovation lab until the effort is on firm ground.”</vt:lpstr>
      <vt:lpstr>The complete 35-page report is available at InnovationLeader.com/ research.  If you use slides or data from this presentation, please credit Innovation Leader/@innolead.   Thanks!            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innovation imperative</dc:title>
  <cp:lastModifiedBy>Scott Kirsner</cp:lastModifiedBy>
  <cp:revision>22</cp:revision>
  <cp:lastPrinted>2017-01-30T16:15:41Z</cp:lastPrinted>
  <dcterms:modified xsi:type="dcterms:W3CDTF">2017-01-31T02:21:18Z</dcterms:modified>
</cp:coreProperties>
</file>