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ph type="sldImg"/>
          </p:nvPr>
        </p:nvSpPr>
        <p:spPr>
          <a:xfrm>
            <a:off x="1143000" y="685800"/>
            <a:ext cx="4572000" cy="3429000"/>
          </a:xfrm>
          <a:prstGeom prst="rect">
            <a:avLst/>
          </a:prstGeom>
        </p:spPr>
        <p:txBody>
          <a:bodyPr/>
          <a:lstStyle/>
          <a:p>
            <a:pPr/>
          </a:p>
        </p:txBody>
      </p:sp>
      <p:sp>
        <p:nvSpPr>
          <p:cNvPr id="130" name="Shape 13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685800" y="2130425"/>
            <a:ext cx="7772400" cy="1470025"/>
          </a:xfrm>
          <a:prstGeom prst="rect">
            <a:avLst/>
          </a:prstGeom>
        </p:spPr>
        <p:txBody>
          <a:bodyPr/>
          <a:lstStyle/>
          <a:p>
            <a:pPr/>
            <a:r>
              <a:t>Click to edit Master title style</a:t>
            </a:r>
          </a:p>
        </p:txBody>
      </p:sp>
      <p:sp>
        <p:nvSpPr>
          <p:cNvPr id="12" name="Shape 12"/>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pPr/>
            <a:r>
              <a:t>Click to edit Master subtitle style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p>
            <a:pPr/>
            <a:r>
              <a:t>Click to edit Master title style</a:t>
            </a:r>
          </a:p>
        </p:txBody>
      </p:sp>
      <p:sp>
        <p:nvSpPr>
          <p:cNvPr id="95" name="Shape 95"/>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3" name="Shape 103"/>
          <p:cNvSpPr/>
          <p:nvPr>
            <p:ph type="title"/>
          </p:nvPr>
        </p:nvSpPr>
        <p:spPr>
          <a:xfrm>
            <a:off x="6629400" y="274638"/>
            <a:ext cx="2057400" cy="5851526"/>
          </a:xfrm>
          <a:prstGeom prst="rect">
            <a:avLst/>
          </a:prstGeom>
        </p:spPr>
        <p:txBody>
          <a:bodyPr/>
          <a:lstStyle/>
          <a:p>
            <a:pPr/>
            <a:r>
              <a:t>Click to edit Master title style</a:t>
            </a:r>
          </a:p>
        </p:txBody>
      </p:sp>
      <p:sp>
        <p:nvSpPr>
          <p:cNvPr id="104" name="Shape 104"/>
          <p:cNvSpPr/>
          <p:nvPr>
            <p:ph type="body" idx="1"/>
          </p:nvPr>
        </p:nvSpPr>
        <p:spPr>
          <a:xfrm>
            <a:off x="457200" y="274638"/>
            <a:ext cx="6019800" cy="5851526"/>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p>
            <a:pPr/>
            <a:r>
              <a:t>Title Text</a:t>
            </a:r>
          </a:p>
        </p:txBody>
      </p:sp>
      <p:sp>
        <p:nvSpPr>
          <p:cNvPr id="113" name="Shape 11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21" name="Shape 121"/>
          <p:cNvSpPr/>
          <p:nvPr>
            <p:ph type="title"/>
          </p:nvPr>
        </p:nvSpPr>
        <p:spPr>
          <a:xfrm>
            <a:off x="685800" y="2130425"/>
            <a:ext cx="7772400" cy="1470025"/>
          </a:xfrm>
          <a:prstGeom prst="rect">
            <a:avLst/>
          </a:prstGeom>
        </p:spPr>
        <p:txBody>
          <a:bodyPr/>
          <a:lstStyle/>
          <a:p>
            <a:pPr/>
            <a:r>
              <a:t>Title Text</a:t>
            </a:r>
          </a:p>
        </p:txBody>
      </p:sp>
      <p:sp>
        <p:nvSpPr>
          <p:cNvPr id="122" name="Shape 122"/>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3" name="Shape 1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Click to edit Master title style</a:t>
            </a:r>
          </a:p>
        </p:txBody>
      </p:sp>
      <p:sp>
        <p:nvSpPr>
          <p:cNvPr id="21" name="Shape 21"/>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Click to edit Master title style</a:t>
            </a:r>
          </a:p>
        </p:txBody>
      </p:sp>
      <p:sp>
        <p:nvSpPr>
          <p:cNvPr id="30" name="Shape 30"/>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a:r>
              <a:t>Click to edit Master text styles</a:t>
            </a:r>
          </a:p>
        </p:txBody>
      </p:sp>
      <p:pic>
        <p:nvPicPr>
          <p:cNvPr id="31" name="aqua-logo.png"/>
          <p:cNvPicPr>
            <a:picLocks noChangeAspect="1"/>
          </p:cNvPicPr>
          <p:nvPr/>
        </p:nvPicPr>
        <p:blipFill>
          <a:blip r:embed="rId2">
            <a:extLst/>
          </a:blip>
          <a:stretch>
            <a:fillRect/>
          </a:stretch>
        </p:blipFill>
        <p:spPr>
          <a:xfrm>
            <a:off x="93282" y="6135480"/>
            <a:ext cx="2002218" cy="611185"/>
          </a:xfrm>
          <a:prstGeom prst="rect">
            <a:avLst/>
          </a:prstGeom>
          <a:ln w="12700">
            <a:miter lim="400000"/>
          </a:ln>
        </p:spPr>
      </p:pic>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a:r>
              <a:t>Click to edit Master title style</a:t>
            </a:r>
          </a:p>
        </p:txBody>
      </p:sp>
      <p:sp>
        <p:nvSpPr>
          <p:cNvPr id="40" name="Shape 40"/>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Click to edit Master text styles</a:t>
            </a:r>
          </a:p>
          <a:p>
            <a:pPr lvl="1"/>
            <a:r>
              <a:t>Second level</a:t>
            </a:r>
          </a:p>
          <a:p>
            <a:pPr lvl="2"/>
            <a:r>
              <a:t>Third level</a:t>
            </a:r>
          </a:p>
          <a:p>
            <a:pPr lvl="3"/>
            <a:r>
              <a:t>Fourth level</a:t>
            </a:r>
          </a:p>
          <a:p>
            <a:pPr lvl="4"/>
            <a:r>
              <a:t>Fifth level</a:t>
            </a:r>
          </a:p>
        </p:txBody>
      </p:sp>
      <p:pic>
        <p:nvPicPr>
          <p:cNvPr id="41" name="aqua-logo.png"/>
          <p:cNvPicPr>
            <a:picLocks noChangeAspect="1"/>
          </p:cNvPicPr>
          <p:nvPr/>
        </p:nvPicPr>
        <p:blipFill>
          <a:blip r:embed="rId2">
            <a:extLst/>
          </a:blip>
          <a:stretch>
            <a:fillRect/>
          </a:stretch>
        </p:blipFill>
        <p:spPr>
          <a:xfrm>
            <a:off x="93282" y="6135480"/>
            <a:ext cx="2002218" cy="611185"/>
          </a:xfrm>
          <a:prstGeom prst="rect">
            <a:avLst/>
          </a:prstGeom>
          <a:ln w="12700">
            <a:miter lim="400000"/>
          </a:ln>
        </p:spPr>
      </p:pic>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a:r>
              <a:t>Click to edit Master title style</a:t>
            </a:r>
          </a:p>
        </p:txBody>
      </p:sp>
      <p:sp>
        <p:nvSpPr>
          <p:cNvPr id="50" name="Shape 50"/>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stStyle>
          <a:p>
            <a:pPr/>
            <a:r>
              <a:t>Click to edit Master text styles</a:t>
            </a:r>
          </a:p>
        </p:txBody>
      </p:sp>
      <p:sp>
        <p:nvSpPr>
          <p:cNvPr id="51" name="Shape 5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2" name="Shape 5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p>
            <a:pPr/>
            <a:r>
              <a:t>Click to edit Master title style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7" name="Shape 6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4" name="Shape 74"/>
          <p:cNvSpPr/>
          <p:nvPr>
            <p:ph type="title"/>
          </p:nvPr>
        </p:nvSpPr>
        <p:spPr>
          <a:xfrm>
            <a:off x="457200" y="273050"/>
            <a:ext cx="3008314" cy="1162050"/>
          </a:xfrm>
          <a:prstGeom prst="rect">
            <a:avLst/>
          </a:prstGeom>
        </p:spPr>
        <p:txBody>
          <a:bodyPr anchor="b"/>
          <a:lstStyle>
            <a:lvl1pPr algn="l">
              <a:defRPr b="1" sz="2000"/>
            </a:lvl1pPr>
          </a:lstStyle>
          <a:p>
            <a:pPr/>
            <a:r>
              <a:t>Click to edit Master title style</a:t>
            </a:r>
          </a:p>
        </p:txBody>
      </p:sp>
      <p:sp>
        <p:nvSpPr>
          <p:cNvPr id="75" name="Shape 75"/>
          <p:cNvSpPr/>
          <p:nvPr>
            <p:ph type="body" idx="1"/>
          </p:nvPr>
        </p:nvSpPr>
        <p:spPr>
          <a:xfrm>
            <a:off x="3575050" y="273050"/>
            <a:ext cx="5111750" cy="5853113"/>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76" name="Shape 76"/>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4" name="Shape 84"/>
          <p:cNvSpPr/>
          <p:nvPr>
            <p:ph type="title"/>
          </p:nvPr>
        </p:nvSpPr>
        <p:spPr>
          <a:xfrm>
            <a:off x="1792288" y="4800600"/>
            <a:ext cx="5486401" cy="566738"/>
          </a:xfrm>
          <a:prstGeom prst="rect">
            <a:avLst/>
          </a:prstGeom>
        </p:spPr>
        <p:txBody>
          <a:bodyPr anchor="b"/>
          <a:lstStyle>
            <a:lvl1pPr algn="l">
              <a:defRPr b="1" sz="2000"/>
            </a:lvl1pPr>
          </a:lstStyle>
          <a:p>
            <a:pPr/>
            <a:r>
              <a:t>Click to edit Master title style</a:t>
            </a:r>
          </a:p>
        </p:txBody>
      </p:sp>
      <p:sp>
        <p:nvSpPr>
          <p:cNvPr id="85" name="Shape 85"/>
          <p:cNvSpPr/>
          <p:nvPr>
            <p:ph type="pic" sz="half" idx="13"/>
          </p:nvPr>
        </p:nvSpPr>
        <p:spPr>
          <a:xfrm>
            <a:off x="1792288" y="612775"/>
            <a:ext cx="5486401" cy="4114800"/>
          </a:xfrm>
          <a:prstGeom prst="rect">
            <a:avLst/>
          </a:prstGeom>
        </p:spPr>
        <p:txBody>
          <a:bodyPr lIns="91439" rIns="91439">
            <a:noAutofit/>
          </a:bodyPr>
          <a:lstStyle/>
          <a:p>
            <a:pPr/>
          </a:p>
        </p:txBody>
      </p:sp>
      <p:sp>
        <p:nvSpPr>
          <p:cNvPr id="86" name="Shape 86"/>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pPr/>
            <a:r>
              <a:t>Click to edit Master text styles</a:t>
            </a: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Click to edit Master title style</a:t>
            </a:r>
          </a:p>
        </p:txBody>
      </p:sp>
      <p:sp>
        <p:nvSpPr>
          <p:cNvPr id="3" name="Shape 3"/>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4" name="Shape 4"/>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hyperlink" Target="http://www.innovationleader.com"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hyperlink" Target="http://innovationleader.com"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hyperlink" Target="http://www.innovationleader.com"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hyperlink" Target="http://www.innovationleader.com"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hyperlink" Target="http://www.innovationleader.com"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hyperlink" Target="http://www.innovationleader.com"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hyperlink" Target="http://www.innovationleader.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age1.png"/>
          <p:cNvPicPr>
            <a:picLocks noChangeAspect="1"/>
          </p:cNvPicPr>
          <p:nvPr/>
        </p:nvPicPr>
        <p:blipFill>
          <a:blip r:embed="rId2">
            <a:extLst/>
          </a:blip>
          <a:stretch>
            <a:fillRect/>
          </a:stretch>
        </p:blipFill>
        <p:spPr>
          <a:xfrm>
            <a:off x="665318" y="483200"/>
            <a:ext cx="4220977" cy="5698320"/>
          </a:xfrm>
          <a:prstGeom prst="rect">
            <a:avLst/>
          </a:prstGeom>
          <a:ln w="12700">
            <a:miter lim="400000"/>
          </a:ln>
        </p:spPr>
      </p:pic>
      <p:sp>
        <p:nvSpPr>
          <p:cNvPr id="133" name="Shape 133"/>
          <p:cNvSpPr/>
          <p:nvPr/>
        </p:nvSpPr>
        <p:spPr>
          <a:xfrm>
            <a:off x="5350764" y="449580"/>
            <a:ext cx="3050877" cy="564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Avenir Next"/>
                <a:ea typeface="Avenir Next"/>
                <a:cs typeface="Avenir Next"/>
                <a:sym typeface="Avenir Next"/>
              </a:defRPr>
            </a:pPr>
            <a:r>
              <a:t>In May 2016, Innovation Leader fielded a survey on how large organizations are using lean startup methodology. We received 170 qualified responses. The majority of respondents (82.4 percent) had already used lean startup in some way within their organization, with an additional 9.4 percent considering or exploring it. While we invited input from our community, including service providers, in designing the survey, no one had influence on the way the data was analyzed or interpreted.</a:t>
            </a:r>
          </a:p>
          <a:p>
            <a:pPr>
              <a:defRPr sz="1400">
                <a:latin typeface="Avenir Next"/>
                <a:ea typeface="Avenir Next"/>
                <a:cs typeface="Avenir Next"/>
                <a:sym typeface="Avenir Next"/>
              </a:defRPr>
            </a:pPr>
          </a:p>
          <a:p>
            <a:pPr>
              <a:defRPr sz="1400">
                <a:latin typeface="Avenir Next"/>
                <a:ea typeface="Avenir Next"/>
                <a:cs typeface="Avenir Next"/>
                <a:sym typeface="Avenir Next"/>
              </a:defRPr>
            </a:pPr>
            <a:r>
              <a:t>The following pages present charts summarizing the survey results and key comments.</a:t>
            </a:r>
          </a:p>
          <a:p>
            <a:pPr>
              <a:defRPr sz="1400">
                <a:latin typeface="Avenir Next"/>
                <a:ea typeface="Avenir Next"/>
                <a:cs typeface="Avenir Next"/>
                <a:sym typeface="Avenir Next"/>
              </a:defRPr>
            </a:pPr>
          </a:p>
          <a:p>
            <a:pPr>
              <a:defRPr sz="1400">
                <a:latin typeface="Avenir Next"/>
                <a:ea typeface="Avenir Next"/>
                <a:cs typeface="Avenir Next"/>
                <a:sym typeface="Avenir Next"/>
              </a:defRPr>
            </a:pPr>
            <a:r>
              <a:t>Feel free to distribute to your teams internally, or use in your own reports with credit to Innovation Leader.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68" name="Shape 168"/>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69" name="Shape 169"/>
          <p:cNvSpPr/>
          <p:nvPr/>
        </p:nvSpPr>
        <p:spPr>
          <a:xfrm>
            <a:off x="698922" y="640079"/>
            <a:ext cx="8212423" cy="766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Key comments on training: </a:t>
            </a:r>
          </a:p>
          <a:p>
            <a:pPr>
              <a:defRPr>
                <a:latin typeface="Avenir Next"/>
                <a:ea typeface="Avenir Next"/>
                <a:cs typeface="Avenir Next"/>
                <a:sym typeface="Avenir Next"/>
              </a:defRPr>
            </a:pPr>
          </a:p>
          <a:p>
            <a:pPr lvl="1" indent="228600">
              <a:defRPr sz="1900">
                <a:latin typeface="Avenir Next"/>
                <a:ea typeface="Avenir Next"/>
                <a:cs typeface="Avenir Next"/>
                <a:sym typeface="Avenir Next"/>
              </a:defRPr>
            </a:pPr>
            <a:r>
              <a:t>• “Training must include leadership at the highest levels. If they don’t understand the changes you are trying to make, they are likely to make decisions based on the gut feeling they get when they hear the word ‘lean.’ Training must also include all functions that could potentially create roadblocks.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This is an extremely different approach for our organization, so lots of training is required to convince our people to adopt the lean mindset and ‘leave the building’ [to gather customer input.]” </a:t>
            </a:r>
          </a:p>
          <a:p>
            <a:pPr lvl="1" indent="228600">
              <a:defRPr sz="1900">
                <a:latin typeface="Avenir Next"/>
                <a:ea typeface="Avenir Next"/>
                <a:cs typeface="Avenir Next"/>
                <a:sym typeface="Avenir Next"/>
              </a:defRPr>
            </a:pPr>
          </a:p>
          <a:p>
            <a:pPr lvl="1" indent="228600">
              <a:defRPr>
                <a:latin typeface="Avenir Next"/>
                <a:ea typeface="Avenir Next"/>
                <a:cs typeface="Avenir Next"/>
                <a:sym typeface="Avenir Next"/>
              </a:defRPr>
            </a:pPr>
            <a:r>
              <a:rPr sz="1900"/>
              <a:t>• “External trainers initially will ensure [lean is] applied with rigor, and not just applied as a cliché to ‘say you’re doing it.’” </a:t>
            </a:r>
            <a:br>
              <a:rPr sz="1200"/>
            </a:b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1" name="image6.png" descr="question-seven-chart.png"/>
          <p:cNvPicPr>
            <a:picLocks noChangeAspect="1"/>
          </p:cNvPicPr>
          <p:nvPr/>
        </p:nvPicPr>
        <p:blipFill>
          <a:blip r:embed="rId2">
            <a:extLst/>
          </a:blip>
          <a:stretch>
            <a:fillRect/>
          </a:stretch>
        </p:blipFill>
        <p:spPr>
          <a:xfrm>
            <a:off x="541178" y="254000"/>
            <a:ext cx="8061644" cy="5346473"/>
          </a:xfrm>
          <a:prstGeom prst="rect">
            <a:avLst/>
          </a:prstGeom>
          <a:ln w="12700">
            <a:miter lim="400000"/>
          </a:ln>
        </p:spPr>
      </p:pic>
      <p:pic>
        <p:nvPicPr>
          <p:cNvPr id="172" name="aqua-logo.png"/>
          <p:cNvPicPr>
            <a:picLocks noChangeAspect="1"/>
          </p:cNvPicPr>
          <p:nvPr/>
        </p:nvPicPr>
        <p:blipFill>
          <a:blip r:embed="rId3">
            <a:extLst/>
          </a:blip>
          <a:stretch>
            <a:fillRect/>
          </a:stretch>
        </p:blipFill>
        <p:spPr>
          <a:xfrm>
            <a:off x="93282" y="6173580"/>
            <a:ext cx="2002218" cy="611185"/>
          </a:xfrm>
          <a:prstGeom prst="rect">
            <a:avLst/>
          </a:prstGeom>
          <a:ln w="12700">
            <a:miter lim="400000"/>
          </a:ln>
        </p:spPr>
      </p:pic>
      <p:sp>
        <p:nvSpPr>
          <p:cNvPr id="173" name="Shape 173"/>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4" invalidUrl="" action="" tgtFrame="" tooltip="" history="1" highlightClick="0" endSnd="0"/>
              </a:defRPr>
            </a:lvl1pPr>
          </a:lstStyle>
          <a:p>
            <a:pPr>
              <a:defRPr>
                <a:uFillTx/>
              </a:defRPr>
            </a:pPr>
            <a:r>
              <a:rPr>
                <a:uFill>
                  <a:solidFill>
                    <a:srgbClr val="0000FF"/>
                  </a:solidFill>
                </a:uFill>
                <a:hlinkClick r:id="rId4" invalidUrl="" action="" tgtFrame="" tooltip="" history="1" highlightClick="0" endSnd="0"/>
              </a:rPr>
              <a:t>www.innovationleader.com</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76" name="Shape 176"/>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77" name="Shape 177"/>
          <p:cNvSpPr/>
          <p:nvPr/>
        </p:nvSpPr>
        <p:spPr>
          <a:xfrm>
            <a:off x="698922" y="640079"/>
            <a:ext cx="8212423" cy="778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Software mentioned most often: </a:t>
            </a:r>
          </a:p>
          <a:p>
            <a:pPr>
              <a:defRPr>
                <a:latin typeface="Avenir Next"/>
                <a:ea typeface="Avenir Next"/>
                <a:cs typeface="Avenir Next"/>
                <a:sym typeface="Avenir Next"/>
              </a:defRPr>
            </a:pPr>
          </a:p>
          <a:p>
            <a:pPr lvl="1" indent="228600">
              <a:defRPr sz="2000">
                <a:latin typeface="Avenir Next"/>
                <a:ea typeface="Avenir Next"/>
                <a:cs typeface="Avenir Next"/>
                <a:sym typeface="Avenir Next"/>
              </a:defRPr>
            </a:pPr>
            <a:r>
              <a:t>• Strategyzer</a:t>
            </a:r>
          </a:p>
          <a:p>
            <a:pPr lvl="1" indent="228600">
              <a:defRPr sz="2000">
                <a:latin typeface="Avenir Next"/>
                <a:ea typeface="Avenir Next"/>
                <a:cs typeface="Avenir Next"/>
                <a:sym typeface="Avenir Next"/>
              </a:defRPr>
            </a:pPr>
          </a:p>
          <a:p>
            <a:pPr lvl="1" indent="228600">
              <a:defRPr sz="2000">
                <a:latin typeface="Avenir Next"/>
                <a:ea typeface="Avenir Next"/>
                <a:cs typeface="Avenir Next"/>
                <a:sym typeface="Avenir Next"/>
              </a:defRPr>
            </a:pPr>
            <a:r>
              <a:t>• LaunchPad Central</a:t>
            </a:r>
          </a:p>
          <a:p>
            <a:pPr lvl="1" indent="228600">
              <a:defRPr sz="2000">
                <a:latin typeface="Avenir Next"/>
                <a:ea typeface="Avenir Next"/>
                <a:cs typeface="Avenir Next"/>
                <a:sym typeface="Avenir Next"/>
              </a:defRPr>
            </a:pPr>
          </a:p>
          <a:p>
            <a:pPr lvl="1" indent="228600">
              <a:defRPr sz="2000">
                <a:latin typeface="Avenir Next"/>
                <a:ea typeface="Avenir Next"/>
                <a:cs typeface="Avenir Next"/>
                <a:sym typeface="Avenir Next"/>
              </a:defRPr>
            </a:pPr>
            <a:r>
              <a:t>• Slack</a:t>
            </a:r>
          </a:p>
          <a:p>
            <a:pPr lvl="1" indent="228600">
              <a:defRPr sz="2000">
                <a:latin typeface="Avenir Next"/>
                <a:ea typeface="Avenir Next"/>
                <a:cs typeface="Avenir Next"/>
                <a:sym typeface="Avenir Next"/>
              </a:defRPr>
            </a:pPr>
          </a:p>
          <a:p>
            <a:pPr lvl="1" indent="228600">
              <a:defRPr sz="2000">
                <a:latin typeface="Avenir Next"/>
                <a:ea typeface="Avenir Next"/>
                <a:cs typeface="Avenir Next"/>
                <a:sym typeface="Avenir Next"/>
              </a:defRPr>
            </a:pPr>
            <a:r>
              <a:t>• Jira</a:t>
            </a:r>
          </a:p>
          <a:p>
            <a:pPr lvl="1" indent="228600">
              <a:defRPr sz="2000">
                <a:latin typeface="Avenir Next"/>
                <a:ea typeface="Avenir Next"/>
                <a:cs typeface="Avenir Next"/>
                <a:sym typeface="Avenir Next"/>
              </a:defRPr>
            </a:pPr>
          </a:p>
          <a:p>
            <a:pPr lvl="1" indent="228600">
              <a:defRPr sz="2000">
                <a:latin typeface="Avenir Next"/>
                <a:ea typeface="Avenir Next"/>
                <a:cs typeface="Avenir Next"/>
                <a:sym typeface="Avenir Next"/>
              </a:defRPr>
            </a:pPr>
            <a:r>
              <a:t>• Confluence</a:t>
            </a:r>
          </a:p>
          <a:p>
            <a:pPr lvl="1" indent="228600">
              <a:defRPr sz="2000">
                <a:latin typeface="Avenir Next"/>
                <a:ea typeface="Avenir Next"/>
                <a:cs typeface="Avenir Next"/>
                <a:sym typeface="Avenir Next"/>
              </a:defRPr>
            </a:pPr>
          </a:p>
          <a:p>
            <a:pPr lvl="1" indent="228600">
              <a:defRPr sz="2000">
                <a:latin typeface="Avenir Next"/>
                <a:ea typeface="Avenir Next"/>
                <a:cs typeface="Avenir Next"/>
                <a:sym typeface="Avenir Next"/>
              </a:defRPr>
            </a:pPr>
            <a:r>
              <a:t>• Brightidea</a:t>
            </a:r>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80" name="Shape 180"/>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81" name="Shape 181"/>
          <p:cNvSpPr/>
          <p:nvPr/>
        </p:nvSpPr>
        <p:spPr>
          <a:xfrm>
            <a:off x="698922" y="640079"/>
            <a:ext cx="8212423" cy="852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Biggest allies for the lean startup approach</a:t>
            </a:r>
          </a:p>
          <a:p>
            <a:pPr>
              <a:defRPr>
                <a:latin typeface="Avenir Next"/>
                <a:ea typeface="Avenir Next"/>
                <a:cs typeface="Avenir Next"/>
                <a:sym typeface="Avenir Next"/>
              </a:defRPr>
            </a:pPr>
          </a:p>
          <a:p>
            <a:pPr lvl="1" indent="228600">
              <a:defRPr sz="1900">
                <a:latin typeface="Avenir Next"/>
                <a:ea typeface="Avenir Next"/>
                <a:cs typeface="Avenir Next"/>
                <a:sym typeface="Avenir Next"/>
              </a:defRPr>
            </a:pPr>
            <a:r>
              <a:t>• The CEO, “executive leadership,” the COO, or “the C Suite.”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The innovation organization, the Chief Innovation Officer, or the open innovation team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The CFO or finance leader. One respondent explained, “Among the C-suite, whom we’ve engaged as an internal ‘venture capital’ board on this work, the CFO has been particularly supportive. He likes how the process provides visibility and informed spending.” </a:t>
            </a:r>
          </a:p>
          <a:p>
            <a:pPr lvl="1" indent="228600">
              <a:defRPr>
                <a:latin typeface="Avenir Next"/>
                <a:ea typeface="Avenir Next"/>
                <a:cs typeface="Avenir Next"/>
                <a:sym typeface="Avenir Next"/>
              </a:defRPr>
            </a:pPr>
            <a:br>
              <a:rPr sz="1900"/>
            </a:br>
            <a:r>
              <a:rPr sz="1900"/>
              <a:t>• The marketplace” or “customers,” suggesting that once a company is practicing lean startup, it delivers results or a closer tie to the company that customers appreciate. One respondent wrote that “customers [are] excited to be a part of the development process.” </a:t>
            </a: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84" name="Shape 184"/>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85" name="Shape 185"/>
          <p:cNvSpPr/>
          <p:nvPr/>
        </p:nvSpPr>
        <p:spPr>
          <a:xfrm>
            <a:off x="698922" y="640079"/>
            <a:ext cx="8212423" cy="867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Advice from the front lines</a:t>
            </a:r>
          </a:p>
          <a:p>
            <a:pPr>
              <a:defRPr>
                <a:latin typeface="Avenir Next"/>
                <a:ea typeface="Avenir Next"/>
                <a:cs typeface="Avenir Next"/>
                <a:sym typeface="Avenir Next"/>
              </a:defRPr>
            </a:pPr>
          </a:p>
          <a:p>
            <a:pPr lvl="1" indent="228600">
              <a:defRPr>
                <a:latin typeface="Avenir Next"/>
                <a:ea typeface="Avenir Next"/>
                <a:cs typeface="Avenir Next"/>
                <a:sym typeface="Avenir Next"/>
              </a:defRPr>
            </a:pPr>
            <a:r>
              <a:t>• “Define a vision which has the support of a senior executive, but don’t wait for a consensual agreement from everyone in the company.		</a:t>
            </a:r>
          </a:p>
          <a:p>
            <a:pPr lvl="1" indent="228600">
              <a:defRPr sz="1600">
                <a:latin typeface="Avenir Next"/>
                <a:ea typeface="Avenir Next"/>
                <a:cs typeface="Avenir Next"/>
                <a:sym typeface="Avenir Next"/>
              </a:defRPr>
            </a:pPr>
          </a:p>
          <a:p>
            <a:pPr lvl="1" indent="228600">
              <a:defRPr>
                <a:latin typeface="Avenir Next"/>
                <a:ea typeface="Avenir Next"/>
                <a:cs typeface="Avenir Next"/>
                <a:sym typeface="Avenir Next"/>
              </a:defRPr>
            </a:pPr>
            <a:r>
              <a:t>• “The best way to get buy-in is to show results.” </a:t>
            </a:r>
          </a:p>
          <a:p>
            <a:pPr lvl="1" indent="228600">
              <a:defRPr>
                <a:latin typeface="Avenir Next"/>
                <a:ea typeface="Avenir Next"/>
                <a:cs typeface="Avenir Next"/>
                <a:sym typeface="Avenir Next"/>
              </a:defRPr>
            </a:pPr>
            <a:br>
              <a:rPr sz="1600"/>
            </a:br>
            <a:r>
              <a:t>• “Remind the organization of past projects that went too far before getting customer feedback.”</a:t>
            </a:r>
          </a:p>
          <a:p>
            <a:pPr lvl="1" indent="228600">
              <a:defRPr sz="1600">
                <a:latin typeface="Avenir Next"/>
                <a:ea typeface="Avenir Next"/>
                <a:cs typeface="Avenir Next"/>
                <a:sym typeface="Avenir Next"/>
              </a:defRPr>
            </a:pPr>
          </a:p>
          <a:p>
            <a:pPr lvl="1" indent="228600">
              <a:defRPr>
                <a:latin typeface="Avenir Next"/>
                <a:ea typeface="Avenir Next"/>
                <a:cs typeface="Avenir Next"/>
                <a:sym typeface="Avenir Next"/>
              </a:defRPr>
            </a:pPr>
            <a:r>
              <a:t>• “Make sure your external partners and collaborators for external pilots know that pilot implementations can be temporary or change direction.”</a:t>
            </a:r>
            <a:br/>
            <a:endParaRPr sz="1600"/>
          </a:p>
          <a:p>
            <a:pPr lvl="1" indent="228600">
              <a:defRPr>
                <a:latin typeface="Avenir Next"/>
                <a:ea typeface="Avenir Next"/>
                <a:cs typeface="Avenir Next"/>
                <a:sym typeface="Avenir Next"/>
              </a:defRPr>
            </a:pPr>
            <a:r>
              <a:t>• “You need the commitment to adjust resources for winners discovered during lean startup activities, so you can scale them successfully.” </a:t>
            </a:r>
          </a:p>
          <a:p>
            <a:pPr lvl="1" indent="228600">
              <a:defRPr sz="1600">
                <a:latin typeface="Avenir Next"/>
                <a:ea typeface="Avenir Next"/>
                <a:cs typeface="Avenir Next"/>
                <a:sym typeface="Avenir Next"/>
              </a:defRPr>
            </a:pPr>
          </a:p>
          <a:p>
            <a:pPr lvl="1" indent="228600">
              <a:defRPr>
                <a:latin typeface="Avenir Next"/>
                <a:ea typeface="Avenir Next"/>
                <a:cs typeface="Avenir Next"/>
                <a:sym typeface="Avenir Next"/>
              </a:defRPr>
            </a:pPr>
            <a:r>
              <a:t>• “Get out of the building and break the rules.” 	</a:t>
            </a: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image1.png"/>
          <p:cNvPicPr>
            <a:picLocks noChangeAspect="1"/>
          </p:cNvPicPr>
          <p:nvPr/>
        </p:nvPicPr>
        <p:blipFill>
          <a:blip r:embed="rId2">
            <a:extLst/>
          </a:blip>
          <a:stretch>
            <a:fillRect/>
          </a:stretch>
        </p:blipFill>
        <p:spPr>
          <a:xfrm>
            <a:off x="665318" y="483200"/>
            <a:ext cx="4220977" cy="5698320"/>
          </a:xfrm>
          <a:prstGeom prst="rect">
            <a:avLst/>
          </a:prstGeom>
          <a:ln w="12700">
            <a:miter lim="400000"/>
          </a:ln>
        </p:spPr>
      </p:pic>
      <p:sp>
        <p:nvSpPr>
          <p:cNvPr id="188" name="Shape 188"/>
          <p:cNvSpPr/>
          <p:nvPr/>
        </p:nvSpPr>
        <p:spPr>
          <a:xfrm>
            <a:off x="5350764" y="449580"/>
            <a:ext cx="3050877" cy="250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Avenir Next"/>
                <a:ea typeface="Avenir Next"/>
                <a:cs typeface="Avenir Next"/>
                <a:sym typeface="Avenir Next"/>
              </a:defRPr>
            </a:pPr>
            <a:r>
              <a:t>In addition to survey data, our complete 85-page report on Lean Startup, available at </a:t>
            </a:r>
            <a:r>
              <a:rPr u="sng">
                <a:uFill>
                  <a:solidFill>
                    <a:srgbClr val="0000FF"/>
                  </a:solidFill>
                </a:uFill>
                <a:hlinkClick r:id="rId3" invalidUrl="" action="" tgtFrame="" tooltip="" history="1" highlightClick="0" endSnd="0"/>
              </a:rPr>
              <a:t>InnovationLeader.com</a:t>
            </a:r>
            <a:r>
              <a:t>, includes interviews with Steve Blank and Alex Osterwalder, as well as commentary and case studies from companies such as GE, W.L. Gore, General Mills, Ericsson, Intuit, Telefónica, Adobe, and Alaska Airlines.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image2.png" descr="question-one-chart.png"/>
          <p:cNvPicPr>
            <a:picLocks noChangeAspect="1"/>
          </p:cNvPicPr>
          <p:nvPr/>
        </p:nvPicPr>
        <p:blipFill>
          <a:blip r:embed="rId2">
            <a:extLst/>
          </a:blip>
          <a:stretch>
            <a:fillRect/>
          </a:stretch>
        </p:blipFill>
        <p:spPr>
          <a:xfrm>
            <a:off x="1323967" y="228335"/>
            <a:ext cx="6496066" cy="5358415"/>
          </a:xfrm>
          <a:prstGeom prst="rect">
            <a:avLst/>
          </a:prstGeom>
          <a:ln w="12700">
            <a:miter lim="400000"/>
          </a:ln>
        </p:spPr>
      </p:pic>
      <p:pic>
        <p:nvPicPr>
          <p:cNvPr id="136" name="aqua-logo.png"/>
          <p:cNvPicPr>
            <a:picLocks noChangeAspect="1"/>
          </p:cNvPicPr>
          <p:nvPr/>
        </p:nvPicPr>
        <p:blipFill>
          <a:blip r:embed="rId3">
            <a:extLst/>
          </a:blip>
          <a:stretch>
            <a:fillRect/>
          </a:stretch>
        </p:blipFill>
        <p:spPr>
          <a:xfrm>
            <a:off x="93282" y="6173580"/>
            <a:ext cx="2002218" cy="611185"/>
          </a:xfrm>
          <a:prstGeom prst="rect">
            <a:avLst/>
          </a:prstGeom>
          <a:ln w="12700">
            <a:miter lim="400000"/>
          </a:ln>
        </p:spPr>
      </p:pic>
      <p:sp>
        <p:nvSpPr>
          <p:cNvPr id="137" name="Shape 137"/>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4" invalidUrl="" action="" tgtFrame="" tooltip="" history="1" highlightClick="0" endSnd="0"/>
              </a:defRPr>
            </a:lvl1pPr>
          </a:lstStyle>
          <a:p>
            <a:pPr>
              <a:defRPr>
                <a:uFillTx/>
              </a:defRPr>
            </a:pPr>
            <a:r>
              <a:rPr>
                <a:uFill>
                  <a:solidFill>
                    <a:srgbClr val="0000FF"/>
                  </a:solidFill>
                </a:uFill>
                <a:hlinkClick r:id="rId4" invalidUrl="" action="" tgtFrame="" tooltip="" history="1" highlightClick="0" endSnd="0"/>
              </a:rPr>
              <a:t>www.innovationleader.com</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40" name="Shape 140"/>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41" name="Shape 141"/>
          <p:cNvSpPr/>
          <p:nvPr/>
        </p:nvSpPr>
        <p:spPr>
          <a:xfrm>
            <a:off x="698922" y="640080"/>
            <a:ext cx="7529302" cy="386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Key comments: </a:t>
            </a:r>
          </a:p>
          <a:p>
            <a:pPr>
              <a:defRPr>
                <a:latin typeface="Avenir Next"/>
                <a:ea typeface="Avenir Next"/>
                <a:cs typeface="Avenir Next"/>
                <a:sym typeface="Avenir Next"/>
              </a:defRPr>
            </a:pPr>
          </a:p>
          <a:p>
            <a:pPr lvl="1" indent="228600">
              <a:lnSpc>
                <a:spcPts val="3900"/>
              </a:lnSpc>
              <a:spcBef>
                <a:spcPts val="1200"/>
              </a:spcBef>
              <a:defRPr sz="2000">
                <a:latin typeface="Avenir Next"/>
                <a:ea typeface="Avenir Next"/>
                <a:cs typeface="Avenir Next"/>
                <a:sym typeface="Avenir Next"/>
              </a:defRPr>
            </a:pPr>
            <a:r>
              <a:t>• “Start slow, build small successes. Ask for forgiveness, not permission.” </a:t>
            </a:r>
          </a:p>
          <a:p>
            <a:pPr lvl="1" indent="228600">
              <a:lnSpc>
                <a:spcPts val="3900"/>
              </a:lnSpc>
              <a:spcBef>
                <a:spcPts val="1200"/>
              </a:spcBef>
              <a:defRPr sz="2000">
                <a:latin typeface="Avenir Next"/>
                <a:ea typeface="Avenir Next"/>
                <a:cs typeface="Avenir Next"/>
                <a:sym typeface="Avenir Next"/>
              </a:defRPr>
            </a:pPr>
            <a:r>
              <a:t>•</a:t>
            </a:r>
            <a:r>
              <a:rPr>
                <a:solidFill>
                  <a:srgbClr val="3299CC"/>
                </a:solidFill>
              </a:rPr>
              <a:t> </a:t>
            </a:r>
            <a:r>
              <a:t>“Consider the program a MVP. If you wait until the program is fully baked, then it will never get off the ground.” </a:t>
            </a:r>
          </a:p>
          <a:p>
            <a:pPr lvl="1" marL="457200" indent="-228600">
              <a:lnSpc>
                <a:spcPts val="3900"/>
              </a:lnSpc>
              <a:spcBef>
                <a:spcPts val="1200"/>
              </a:spcBef>
              <a:tabLst>
                <a:tab pos="139700" algn="l"/>
                <a:tab pos="457200" algn="l"/>
              </a:tabLst>
              <a:defRPr sz="2000">
                <a:latin typeface="Avenir Next"/>
                <a:ea typeface="Avenir Next"/>
                <a:cs typeface="Avenir Next"/>
                <a:sym typeface="Avenir Next"/>
              </a:defRPr>
            </a:pPr>
            <a:r>
              <a:t>• “Get your best team on the first few projects you do.” </a:t>
            </a:r>
          </a:p>
          <a:p>
            <a:pPr lvl="1" marL="457200" indent="-228600">
              <a:lnSpc>
                <a:spcPts val="3900"/>
              </a:lnSpc>
              <a:spcBef>
                <a:spcPts val="1200"/>
              </a:spcBef>
              <a:tabLst>
                <a:tab pos="139700" algn="l"/>
                <a:tab pos="457200" algn="l"/>
              </a:tabLst>
              <a:defRPr>
                <a:latin typeface="Times"/>
                <a:ea typeface="Times"/>
                <a:cs typeface="Times"/>
                <a:sym typeface="Times"/>
              </a:defRPr>
            </a:pPr>
            <a:r>
              <a:rPr sz="2000">
                <a:latin typeface="Avenir Next"/>
                <a:ea typeface="Avenir Next"/>
                <a:cs typeface="Avenir Next"/>
                <a:sym typeface="Avenir Next"/>
              </a:rPr>
              <a:t>• “Be scrappy. Be a ‘rounding error’ in the G&amp;A budget.”</a:t>
            </a:r>
            <a:br/>
            <a:endParaRPr sz="1200"/>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image4.png" descr="question-three-chart.png"/>
          <p:cNvPicPr>
            <a:picLocks noChangeAspect="1"/>
          </p:cNvPicPr>
          <p:nvPr/>
        </p:nvPicPr>
        <p:blipFill>
          <a:blip r:embed="rId2">
            <a:extLst/>
          </a:blip>
          <a:stretch>
            <a:fillRect/>
          </a:stretch>
        </p:blipFill>
        <p:spPr>
          <a:xfrm>
            <a:off x="1318348" y="280641"/>
            <a:ext cx="6507304" cy="5383901"/>
          </a:xfrm>
          <a:prstGeom prst="rect">
            <a:avLst/>
          </a:prstGeom>
          <a:ln w="12700">
            <a:miter lim="400000"/>
          </a:ln>
        </p:spPr>
      </p:pic>
      <p:pic>
        <p:nvPicPr>
          <p:cNvPr id="144" name="aqua-logo.png"/>
          <p:cNvPicPr>
            <a:picLocks noChangeAspect="1"/>
          </p:cNvPicPr>
          <p:nvPr/>
        </p:nvPicPr>
        <p:blipFill>
          <a:blip r:embed="rId3">
            <a:extLst/>
          </a:blip>
          <a:stretch>
            <a:fillRect/>
          </a:stretch>
        </p:blipFill>
        <p:spPr>
          <a:xfrm>
            <a:off x="93282" y="6173580"/>
            <a:ext cx="2002218" cy="611185"/>
          </a:xfrm>
          <a:prstGeom prst="rect">
            <a:avLst/>
          </a:prstGeom>
          <a:ln w="12700">
            <a:miter lim="400000"/>
          </a:ln>
        </p:spPr>
      </p:pic>
      <p:sp>
        <p:nvSpPr>
          <p:cNvPr id="145" name="Shape 145"/>
          <p:cNvSpPr/>
          <p:nvPr/>
        </p:nvSpPr>
        <p:spPr>
          <a:xfrm>
            <a:off x="6413922" y="6443980"/>
            <a:ext cx="2651050"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4" invalidUrl="" action="" tgtFrame="" tooltip="" history="1" highlightClick="0" endSnd="0"/>
              </a:defRPr>
            </a:lvl1pPr>
          </a:lstStyle>
          <a:p>
            <a:pPr>
              <a:defRPr>
                <a:uFillTx/>
              </a:defRPr>
            </a:pPr>
            <a:r>
              <a:rPr>
                <a:uFill>
                  <a:solidFill>
                    <a:srgbClr val="0000FF"/>
                  </a:solidFill>
                </a:uFill>
                <a:hlinkClick r:id="rId4" invalidUrl="" action="" tgtFrame="" tooltip="" history="1" highlightClick="0" endSnd="0"/>
              </a:rPr>
              <a:t>www.innovationleader.com</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48" name="Shape 148"/>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49" name="Shape 149"/>
          <p:cNvSpPr/>
          <p:nvPr/>
        </p:nvSpPr>
        <p:spPr>
          <a:xfrm>
            <a:off x="698922" y="640080"/>
            <a:ext cx="7529302" cy="576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Other benefits mentioned: </a:t>
            </a:r>
          </a:p>
          <a:p>
            <a:pPr>
              <a:defRPr>
                <a:latin typeface="Avenir Next"/>
                <a:ea typeface="Avenir Next"/>
                <a:cs typeface="Avenir Next"/>
                <a:sym typeface="Avenir Next"/>
              </a:defRPr>
            </a:pPr>
          </a:p>
          <a:p>
            <a:pPr lvl="1" indent="228600">
              <a:defRPr sz="2000">
                <a:latin typeface="Avenir Next"/>
                <a:ea typeface="Avenir Next"/>
                <a:cs typeface="Avenir Next"/>
                <a:sym typeface="Avenir Next"/>
              </a:defRPr>
            </a:pPr>
            <a:r>
              <a:t>• A quicker way to learn, or discover what doesn’t work: “Fail fast &amp; cheap.” “Learn fast.” </a:t>
            </a:r>
          </a:p>
          <a:p>
            <a:pPr lvl="1" indent="228600">
              <a:defRPr sz="2000">
                <a:latin typeface="Avenir Next"/>
                <a:ea typeface="Avenir Next"/>
                <a:cs typeface="Avenir Next"/>
                <a:sym typeface="Avenir Next"/>
              </a:defRPr>
            </a:pPr>
            <a:br/>
            <a:r>
              <a:t>• Reduce development costs; be more efficient with budget. “Making small bets across a larger portfolio.” </a:t>
            </a:r>
            <a:br/>
          </a:p>
          <a:p>
            <a:pPr lvl="1" indent="228600">
              <a:defRPr sz="2000">
                <a:latin typeface="Avenir Next"/>
                <a:ea typeface="Avenir Next"/>
                <a:cs typeface="Avenir Next"/>
                <a:sym typeface="Avenir Next"/>
              </a:defRPr>
            </a:pPr>
            <a:r>
              <a:t>• Lean startup can assist in recruiting, and elevate employee morale.</a:t>
            </a:r>
          </a:p>
          <a:p>
            <a:pPr lvl="1" indent="228600">
              <a:defRPr sz="2000">
                <a:latin typeface="Avenir Next"/>
                <a:ea typeface="Avenir Next"/>
                <a:cs typeface="Avenir Next"/>
                <a:sym typeface="Avenir Next"/>
              </a:defRPr>
            </a:pPr>
          </a:p>
          <a:p>
            <a:pPr lvl="1" indent="228600">
              <a:defRPr sz="2000">
                <a:latin typeface="Avenir Next"/>
                <a:ea typeface="Avenir Next"/>
                <a:cs typeface="Avenir Next"/>
                <a:sym typeface="Avenir Next"/>
              </a:defRPr>
            </a:pPr>
            <a:r>
              <a:t>• “Focusing on problems rather than being married to solutions.” </a:t>
            </a:r>
            <a:endParaRPr sz="1200"/>
          </a:p>
          <a:p>
            <a:pPr lvl="1" indent="228600">
              <a:lnSpc>
                <a:spcPts val="3600"/>
              </a:lnSpc>
              <a:spcBef>
                <a:spcPts val="1200"/>
              </a:spcBef>
              <a:defRPr>
                <a:latin typeface="Avenir Next"/>
                <a:ea typeface="Avenir Next"/>
                <a:cs typeface="Avenir Next"/>
                <a:sym typeface="Avenir Next"/>
              </a:defRPr>
            </a:pPr>
            <a:endParaRPr sz="1200"/>
          </a:p>
          <a:p>
            <a:pPr lvl="1" marL="457200" indent="-228600">
              <a:lnSpc>
                <a:spcPts val="3600"/>
              </a:lnSpc>
              <a:spcBef>
                <a:spcPts val="1200"/>
              </a:spcBef>
              <a:tabLst>
                <a:tab pos="139700" algn="l"/>
                <a:tab pos="457200" algn="l"/>
              </a:tabLst>
              <a:defRPr>
                <a:latin typeface="Times"/>
                <a:ea typeface="Times"/>
                <a:cs typeface="Times"/>
                <a:sym typeface="Times"/>
              </a:defRPr>
            </a:pPr>
            <a:br/>
            <a:endParaRPr sz="1200"/>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image5.png" descr="question-four-chart.png"/>
          <p:cNvPicPr>
            <a:picLocks noChangeAspect="1"/>
          </p:cNvPicPr>
          <p:nvPr/>
        </p:nvPicPr>
        <p:blipFill>
          <a:blip r:embed="rId2">
            <a:extLst/>
          </a:blip>
          <a:stretch>
            <a:fillRect/>
          </a:stretch>
        </p:blipFill>
        <p:spPr>
          <a:xfrm>
            <a:off x="1345140" y="215900"/>
            <a:ext cx="6453720" cy="5369696"/>
          </a:xfrm>
          <a:prstGeom prst="rect">
            <a:avLst/>
          </a:prstGeom>
          <a:ln w="12700">
            <a:miter lim="400000"/>
          </a:ln>
        </p:spPr>
      </p:pic>
      <p:pic>
        <p:nvPicPr>
          <p:cNvPr id="152" name="aqua-logo.png"/>
          <p:cNvPicPr>
            <a:picLocks noChangeAspect="1"/>
          </p:cNvPicPr>
          <p:nvPr/>
        </p:nvPicPr>
        <p:blipFill>
          <a:blip r:embed="rId3">
            <a:extLst/>
          </a:blip>
          <a:stretch>
            <a:fillRect/>
          </a:stretch>
        </p:blipFill>
        <p:spPr>
          <a:xfrm>
            <a:off x="93282" y="6173580"/>
            <a:ext cx="2002218" cy="611185"/>
          </a:xfrm>
          <a:prstGeom prst="rect">
            <a:avLst/>
          </a:prstGeom>
          <a:ln w="12700">
            <a:miter lim="400000"/>
          </a:ln>
        </p:spPr>
      </p:pic>
      <p:sp>
        <p:nvSpPr>
          <p:cNvPr id="153" name="Shape 153"/>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4" invalidUrl="" action="" tgtFrame="" tooltip="" history="1" highlightClick="0" endSnd="0"/>
              </a:defRPr>
            </a:lvl1pPr>
          </a:lstStyle>
          <a:p>
            <a:pPr>
              <a:defRPr>
                <a:uFillTx/>
              </a:defRPr>
            </a:pPr>
            <a:r>
              <a:rPr>
                <a:uFill>
                  <a:solidFill>
                    <a:srgbClr val="0000FF"/>
                  </a:solidFill>
                </a:uFill>
                <a:hlinkClick r:id="rId4" invalidUrl="" action="" tgtFrame="" tooltip="" history="1" highlightClick="0" endSnd="0"/>
              </a:rPr>
              <a:t>www.innovationleader.com</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56" name="Shape 156"/>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57" name="Shape 157"/>
          <p:cNvSpPr/>
          <p:nvPr/>
        </p:nvSpPr>
        <p:spPr>
          <a:xfrm>
            <a:off x="698922" y="640079"/>
            <a:ext cx="7746156"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Challenges (explanations): </a:t>
            </a:r>
          </a:p>
          <a:p>
            <a:pPr>
              <a:defRPr>
                <a:latin typeface="Avenir Next"/>
                <a:ea typeface="Avenir Next"/>
                <a:cs typeface="Avenir Next"/>
                <a:sym typeface="Avenir Next"/>
              </a:defRPr>
            </a:pPr>
          </a:p>
          <a:p>
            <a:pPr lvl="1" indent="228600">
              <a:defRPr sz="1900">
                <a:latin typeface="Avenir Next"/>
                <a:ea typeface="Avenir Next"/>
                <a:cs typeface="Avenir Next"/>
                <a:sym typeface="Avenir Next"/>
              </a:defRPr>
            </a:pPr>
            <a:r>
              <a:t>• Showing customers products that are rough or not fully-baked (50.3 percent)</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Hard to create “minimum viable products” in our industry, for regulatory, compliance, or manufacturing/operational complexity reasons (35.8 percent)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We don’t have the necessary resources, whether people or funding (33.3 percent)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The current business model is inflexible (32.1 percent) </a:t>
            </a:r>
          </a:p>
          <a:p>
            <a:pPr lvl="1" indent="228600">
              <a:defRPr sz="1900">
                <a:latin typeface="Avenir Next"/>
                <a:ea typeface="Avenir Next"/>
                <a:cs typeface="Avenir Next"/>
                <a:sym typeface="Avenir Next"/>
              </a:defRPr>
            </a:pPr>
          </a:p>
          <a:p>
            <a:pPr lvl="1" indent="228600">
              <a:defRPr>
                <a:latin typeface="Avenir Next"/>
                <a:ea typeface="Avenir Next"/>
                <a:cs typeface="Avenir Next"/>
                <a:sym typeface="Avenir Next"/>
              </a:defRPr>
            </a:pPr>
            <a:r>
              <a:rPr sz="1900"/>
              <a:t>• Marketing or sales feel they own customer relationships (29.1 percent) </a:t>
            </a:r>
            <a:br>
              <a:rPr sz="1200"/>
            </a:br>
            <a:endParaRPr sz="1200"/>
          </a:p>
          <a:p>
            <a:pPr lvl="1" indent="228600">
              <a:defRPr>
                <a:latin typeface="Avenir Next"/>
                <a:ea typeface="Avenir Next"/>
                <a:cs typeface="Avenir Next"/>
                <a:sym typeface="Avenir Next"/>
              </a:defRPr>
            </a:pPr>
            <a:endParaRPr sz="1200"/>
          </a:p>
          <a:p>
            <a:pPr lvl="1" indent="228600">
              <a:lnSpc>
                <a:spcPts val="3600"/>
              </a:lnSpc>
              <a:spcBef>
                <a:spcPts val="1200"/>
              </a:spcBef>
              <a:defRPr>
                <a:latin typeface="Avenir Next"/>
                <a:ea typeface="Avenir Next"/>
                <a:cs typeface="Avenir Next"/>
                <a:sym typeface="Avenir Next"/>
              </a:defRPr>
            </a:pPr>
            <a:endParaRPr sz="1200"/>
          </a:p>
          <a:p>
            <a:pPr lvl="1" marL="457200" indent="-228600">
              <a:lnSpc>
                <a:spcPts val="3600"/>
              </a:lnSpc>
              <a:spcBef>
                <a:spcPts val="1200"/>
              </a:spcBef>
              <a:tabLst>
                <a:tab pos="139700" algn="l"/>
                <a:tab pos="457200" algn="l"/>
              </a:tabLst>
              <a:defRPr>
                <a:latin typeface="Times"/>
                <a:ea typeface="Times"/>
                <a:cs typeface="Times"/>
                <a:sym typeface="Times"/>
              </a:defRPr>
            </a:pPr>
            <a:br/>
            <a:endParaRPr sz="1200"/>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aqua-logo.png"/>
          <p:cNvPicPr>
            <a:picLocks noChangeAspect="1"/>
          </p:cNvPicPr>
          <p:nvPr/>
        </p:nvPicPr>
        <p:blipFill>
          <a:blip r:embed="rId2">
            <a:extLst/>
          </a:blip>
          <a:stretch>
            <a:fillRect/>
          </a:stretch>
        </p:blipFill>
        <p:spPr>
          <a:xfrm>
            <a:off x="93282" y="6173580"/>
            <a:ext cx="2002218" cy="611185"/>
          </a:xfrm>
          <a:prstGeom prst="rect">
            <a:avLst/>
          </a:prstGeom>
          <a:ln w="12700">
            <a:miter lim="400000"/>
          </a:ln>
        </p:spPr>
      </p:pic>
      <p:sp>
        <p:nvSpPr>
          <p:cNvPr id="160" name="Shape 160"/>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3" invalidUrl="" action="" tgtFrame="" tooltip="" history="1" highlightClick="0" endSnd="0"/>
              </a:defRPr>
            </a:lvl1pPr>
          </a:lstStyle>
          <a:p>
            <a:pPr>
              <a:defRPr>
                <a:uFillTx/>
              </a:defRPr>
            </a:pPr>
            <a:r>
              <a:rPr>
                <a:uFill>
                  <a:solidFill>
                    <a:srgbClr val="0000FF"/>
                  </a:solidFill>
                </a:uFill>
                <a:hlinkClick r:id="rId3" invalidUrl="" action="" tgtFrame="" tooltip="" history="1" highlightClick="0" endSnd="0"/>
              </a:rPr>
              <a:t>www.innovationleader.com</a:t>
            </a:r>
          </a:p>
        </p:txBody>
      </p:sp>
      <p:sp>
        <p:nvSpPr>
          <p:cNvPr id="161" name="Shape 161"/>
          <p:cNvSpPr/>
          <p:nvPr/>
        </p:nvSpPr>
        <p:spPr>
          <a:xfrm>
            <a:off x="698922" y="640079"/>
            <a:ext cx="8212423" cy="656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Avenir Next Demi Bold"/>
                <a:ea typeface="Avenir Next Demi Bold"/>
                <a:cs typeface="Avenir Next Demi Bold"/>
                <a:sym typeface="Avenir Next Demi Bold"/>
              </a:defRPr>
            </a:pPr>
            <a:r>
              <a:t>Other challenges respondents mentioned: </a:t>
            </a:r>
          </a:p>
          <a:p>
            <a:pPr>
              <a:defRPr>
                <a:latin typeface="Avenir Next"/>
                <a:ea typeface="Avenir Next"/>
                <a:cs typeface="Avenir Next"/>
                <a:sym typeface="Avenir Next"/>
              </a:defRPr>
            </a:pPr>
          </a:p>
          <a:p>
            <a:pPr lvl="1" indent="228600">
              <a:defRPr sz="1900">
                <a:latin typeface="Avenir Next"/>
                <a:ea typeface="Avenir Next"/>
                <a:cs typeface="Avenir Next"/>
                <a:sym typeface="Avenir Next"/>
              </a:defRPr>
            </a:pPr>
            <a:r>
              <a:t>• “Folks do not want their methods/ turf threatened with new ideas.”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“...Many leaders think the lean startup methods involve taking more risks.”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“Internal culture lacks the urgency to embrace this approach.” </a:t>
            </a:r>
            <a:br/>
          </a:p>
          <a:p>
            <a:pPr lvl="1" indent="228600">
              <a:defRPr sz="1900">
                <a:latin typeface="Avenir Next"/>
                <a:ea typeface="Avenir Next"/>
                <a:cs typeface="Avenir Next"/>
                <a:sym typeface="Avenir Next"/>
              </a:defRPr>
            </a:pPr>
            <a:r>
              <a:t>• “Securing sponsorship and resources is inconsistent and time-consuming.”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“Going from MVP to a scalable, true production-level product.” </a:t>
            </a:r>
          </a:p>
          <a:p>
            <a:pPr lvl="1" indent="228600">
              <a:defRPr sz="1900">
                <a:latin typeface="Avenir Next"/>
                <a:ea typeface="Avenir Next"/>
                <a:cs typeface="Avenir Next"/>
                <a:sym typeface="Avenir Next"/>
              </a:defRPr>
            </a:pPr>
          </a:p>
          <a:p>
            <a:pPr lvl="1" indent="228600">
              <a:defRPr sz="1900">
                <a:latin typeface="Avenir Next"/>
                <a:ea typeface="Avenir Next"/>
                <a:cs typeface="Avenir Next"/>
                <a:sym typeface="Avenir Next"/>
              </a:defRPr>
            </a:pPr>
            <a:r>
              <a:t>• “Lean startup at our company was not supported from the top.” </a:t>
            </a: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endParaRPr sz="1200"/>
          </a:p>
          <a:p>
            <a:pPr lvl="1" indent="228600">
              <a:defRPr>
                <a:latin typeface="Avenir Next"/>
                <a:ea typeface="Avenir Next"/>
                <a:cs typeface="Avenir Next"/>
                <a:sym typeface="Avenir Next"/>
              </a:defRPr>
            </a:pPr>
          </a:p>
          <a:p>
            <a:pPr lvl="1" indent="228600">
              <a:defRPr>
                <a:latin typeface="Avenir Next"/>
                <a:ea typeface="Avenir Next"/>
                <a:cs typeface="Avenir Next"/>
                <a:sym typeface="Avenir Next"/>
              </a:defRPr>
            </a:pPr>
            <a:br>
              <a:rPr sz="1200"/>
            </a:b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image3.png" descr="question-two-chart.png"/>
          <p:cNvPicPr>
            <a:picLocks noChangeAspect="1"/>
          </p:cNvPicPr>
          <p:nvPr/>
        </p:nvPicPr>
        <p:blipFill>
          <a:blip r:embed="rId2">
            <a:extLst/>
          </a:blip>
          <a:stretch>
            <a:fillRect/>
          </a:stretch>
        </p:blipFill>
        <p:spPr>
          <a:xfrm>
            <a:off x="1156421" y="299945"/>
            <a:ext cx="6831158" cy="5649409"/>
          </a:xfrm>
          <a:prstGeom prst="rect">
            <a:avLst/>
          </a:prstGeom>
          <a:ln w="12700">
            <a:miter lim="400000"/>
          </a:ln>
        </p:spPr>
      </p:pic>
      <p:pic>
        <p:nvPicPr>
          <p:cNvPr id="164" name="aqua-logo.png"/>
          <p:cNvPicPr>
            <a:picLocks noChangeAspect="1"/>
          </p:cNvPicPr>
          <p:nvPr/>
        </p:nvPicPr>
        <p:blipFill>
          <a:blip r:embed="rId3">
            <a:extLst/>
          </a:blip>
          <a:stretch>
            <a:fillRect/>
          </a:stretch>
        </p:blipFill>
        <p:spPr>
          <a:xfrm>
            <a:off x="93282" y="6173580"/>
            <a:ext cx="2002218" cy="611185"/>
          </a:xfrm>
          <a:prstGeom prst="rect">
            <a:avLst/>
          </a:prstGeom>
          <a:ln w="12700">
            <a:miter lim="400000"/>
          </a:ln>
        </p:spPr>
      </p:pic>
      <p:sp>
        <p:nvSpPr>
          <p:cNvPr id="165" name="Shape 165"/>
          <p:cNvSpPr/>
          <p:nvPr/>
        </p:nvSpPr>
        <p:spPr>
          <a:xfrm>
            <a:off x="6413922" y="6443979"/>
            <a:ext cx="26510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500"/>
              </a:spcBef>
              <a:defRPr sz="1600">
                <a:uFill>
                  <a:solidFill>
                    <a:srgbClr val="0000FF"/>
                  </a:solidFill>
                </a:uFill>
                <a:latin typeface="Avenir Next Medium"/>
                <a:ea typeface="Avenir Next Medium"/>
                <a:cs typeface="Avenir Next Medium"/>
                <a:sym typeface="Avenir Next Medium"/>
                <a:hlinkClick r:id="rId4" invalidUrl="" action="" tgtFrame="" tooltip="" history="1" highlightClick="0" endSnd="0"/>
              </a:defRPr>
            </a:lvl1pPr>
          </a:lstStyle>
          <a:p>
            <a:pPr>
              <a:defRPr>
                <a:uFillTx/>
              </a:defRPr>
            </a:pPr>
            <a:r>
              <a:rPr>
                <a:uFill>
                  <a:solidFill>
                    <a:srgbClr val="0000FF"/>
                  </a:solidFill>
                </a:uFill>
                <a:hlinkClick r:id="rId4" invalidUrl="" action="" tgtFrame="" tooltip="" history="1" highlightClick="0" endSnd="0"/>
              </a:rPr>
              <a:t>www.innovationleader.com</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