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66" r:id="rId4"/>
    <p:sldId id="259" r:id="rId5"/>
    <p:sldId id="260" r:id="rId6"/>
    <p:sldId id="265" r:id="rId7"/>
    <p:sldId id="269" r:id="rId8"/>
    <p:sldId id="268" r:id="rId9"/>
    <p:sldId id="276" r:id="rId10"/>
    <p:sldId id="281" r:id="rId11"/>
    <p:sldId id="280" r:id="rId12"/>
    <p:sldId id="279" r:id="rId13"/>
    <p:sldId id="304" r:id="rId14"/>
    <p:sldId id="305" r:id="rId15"/>
    <p:sldId id="278" r:id="rId16"/>
    <p:sldId id="282" r:id="rId17"/>
    <p:sldId id="275" r:id="rId18"/>
    <p:sldId id="309" r:id="rId19"/>
    <p:sldId id="267" r:id="rId20"/>
    <p:sldId id="296" r:id="rId21"/>
    <p:sldId id="277" r:id="rId22"/>
    <p:sldId id="284" r:id="rId23"/>
    <p:sldId id="283" r:id="rId24"/>
    <p:sldId id="286" r:id="rId25"/>
    <p:sldId id="285" r:id="rId26"/>
    <p:sldId id="291" r:id="rId27"/>
    <p:sldId id="293" r:id="rId28"/>
    <p:sldId id="295" r:id="rId29"/>
    <p:sldId id="289" r:id="rId30"/>
    <p:sldId id="310" r:id="rId31"/>
    <p:sldId id="290" r:id="rId32"/>
  </p:sldIdLst>
  <p:sldSz cx="9144000" cy="5143500" type="screen16x9"/>
  <p:notesSz cx="6669088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23" autoAdjust="0"/>
  </p:normalViewPr>
  <p:slideViewPr>
    <p:cSldViewPr>
      <p:cViewPr varScale="1">
        <p:scale>
          <a:sx n="117" d="100"/>
          <a:sy n="117" d="100"/>
        </p:scale>
        <p:origin x="82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0F7C8-83CC-4CD2-A8D3-3D549C2A06D8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05F3A-6D5D-4DF8-9BF3-6A3941328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99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97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n-U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2467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6742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6857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2694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b="0" dirty="0" smtClean="0">
              <a:effectLst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6943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6967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20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5731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b="0" dirty="0" smtClean="0">
              <a:effectLst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42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890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6487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304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69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87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308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5F3A-6D5D-4DF8-9BF3-6A3941328FB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2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26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91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444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405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06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61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28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485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371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742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81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17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DB2C-C7DB-4A75-85F3-1AB7075EAE1A}" type="datetimeFigureOut">
              <a:rPr lang="es-ES" smtClean="0"/>
              <a:t>14/09/2015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53D1-5F3E-42D2-ABC4-318464F4B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79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1685"/>
            <a:ext cx="8229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271944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pitchFamily="100" charset="-128"/>
          <a:cs typeface="ＭＳ Ｐゴシック" pitchFamily="10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ＭＳ Ｐゴシック" pitchFamily="100" charset="-128"/>
          <a:cs typeface="ＭＳ Ｐゴシック" pitchFamily="10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ＭＳ Ｐゴシック" pitchFamily="100" charset="-128"/>
          <a:cs typeface="ＭＳ Ｐゴシック" pitchFamily="10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ＭＳ Ｐゴシック" pitchFamily="100" charset="-128"/>
          <a:cs typeface="ＭＳ Ｐゴシック" pitchFamily="10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ＭＳ Ｐゴシック" pitchFamily="100" charset="-128"/>
          <a:cs typeface="ＭＳ Ｐゴシック" pitchFamily="10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200000"/>
        <a:buChar char="•"/>
        <a:defRPr sz="3200">
          <a:solidFill>
            <a:schemeClr val="tx1"/>
          </a:solidFill>
          <a:latin typeface="+mn-lt"/>
          <a:ea typeface="ＭＳ Ｐゴシック" pitchFamily="100" charset="-128"/>
          <a:cs typeface="ＭＳ Ｐゴシック" pitchFamily="10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10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  <a:ea typeface="ＭＳ Ｐゴシック" pitchFamily="10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0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jpe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53.jpeg"/><Relationship Id="rId21" Type="http://schemas.openxmlformats.org/officeDocument/2006/relationships/image" Target="../media/image70.jpeg"/><Relationship Id="rId7" Type="http://schemas.openxmlformats.org/officeDocument/2006/relationships/image" Target="../media/image57.jpe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60.jpeg"/><Relationship Id="rId24" Type="http://schemas.openxmlformats.org/officeDocument/2006/relationships/image" Target="../media/image73.jpeg"/><Relationship Id="rId5" Type="http://schemas.openxmlformats.org/officeDocument/2006/relationships/image" Target="../media/image55.jpe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54.jpeg"/><Relationship Id="rId9" Type="http://schemas.openxmlformats.org/officeDocument/2006/relationships/image" Target="../media/image44.pn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hbr.org/2013/05/why-the-lean-start-up-changes-everything/ar/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sjurado\Downloads\IM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96"/>
          <a:stretch/>
        </p:blipFill>
        <p:spPr bwMode="auto">
          <a:xfrm rot="5400000">
            <a:off x="3286590" y="-711161"/>
            <a:ext cx="4865194" cy="684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7"/>
          <p:cNvSpPr>
            <a:spLocks/>
          </p:cNvSpPr>
          <p:nvPr/>
        </p:nvSpPr>
        <p:spPr bwMode="auto">
          <a:xfrm>
            <a:off x="228601" y="4332437"/>
            <a:ext cx="2230586" cy="759594"/>
          </a:xfrm>
          <a:prstGeom prst="roundRect">
            <a:avLst>
              <a:gd name="adj" fmla="val 2796"/>
            </a:avLst>
          </a:prstGeom>
          <a:solidFill>
            <a:srgbClr val="072534">
              <a:alpha val="5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1pPr>
            <a:lvl2pPr marL="37931725" indent="-37474525"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2pPr>
            <a:lvl3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3pPr>
            <a:lvl4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4pPr>
            <a:lvl5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9pPr>
          </a:lstStyle>
          <a:p>
            <a:pPr eaLnBrk="1" hangingPunct="1"/>
            <a:endParaRPr lang="es-ES" sz="1800"/>
          </a:p>
        </p:txBody>
      </p:sp>
      <p:sp>
        <p:nvSpPr>
          <p:cNvPr id="5" name="AutoShape 7"/>
          <p:cNvSpPr>
            <a:spLocks/>
          </p:cNvSpPr>
          <p:nvPr/>
        </p:nvSpPr>
        <p:spPr bwMode="auto">
          <a:xfrm>
            <a:off x="228600" y="200025"/>
            <a:ext cx="3724275" cy="3344863"/>
          </a:xfrm>
          <a:prstGeom prst="roundRect">
            <a:avLst>
              <a:gd name="adj" fmla="val 2796"/>
            </a:avLst>
          </a:prstGeom>
          <a:solidFill>
            <a:srgbClr val="072534">
              <a:alpha val="5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1pPr>
            <a:lvl2pPr marL="37931725" indent="-37474525"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2pPr>
            <a:lvl3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3pPr>
            <a:lvl4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4pPr>
            <a:lvl5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9pPr>
          </a:lstStyle>
          <a:p>
            <a:pPr eaLnBrk="1" hangingPunct="1"/>
            <a:endParaRPr lang="es-ES" sz="1800"/>
          </a:p>
        </p:txBody>
      </p:sp>
      <p:grpSp>
        <p:nvGrpSpPr>
          <p:cNvPr id="6" name="Agrupar 15"/>
          <p:cNvGrpSpPr>
            <a:grpSpLocks/>
          </p:cNvGrpSpPr>
          <p:nvPr/>
        </p:nvGrpSpPr>
        <p:grpSpPr bwMode="auto">
          <a:xfrm>
            <a:off x="2832100" y="3154363"/>
            <a:ext cx="893763" cy="165100"/>
            <a:chOff x="3224213" y="4270375"/>
            <a:chExt cx="1308100" cy="241300"/>
          </a:xfrm>
        </p:grpSpPr>
        <p:sp>
          <p:nvSpPr>
            <p:cNvPr id="7" name="AutoShape 4"/>
            <p:cNvSpPr>
              <a:spLocks/>
            </p:cNvSpPr>
            <p:nvPr/>
          </p:nvSpPr>
          <p:spPr bwMode="auto">
            <a:xfrm>
              <a:off x="3224213" y="4270375"/>
              <a:ext cx="1208191" cy="2088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w 21600"/>
                <a:gd name="T85" fmla="*/ 0 h 21600"/>
                <a:gd name="T86" fmla="*/ 0 w 21600"/>
                <a:gd name="T87" fmla="*/ 0 h 21600"/>
                <a:gd name="T88" fmla="*/ 0 w 21600"/>
                <a:gd name="T89" fmla="*/ 0 h 21600"/>
                <a:gd name="T90" fmla="*/ 0 w 21600"/>
                <a:gd name="T91" fmla="*/ 0 h 21600"/>
                <a:gd name="T92" fmla="*/ 0 w 21600"/>
                <a:gd name="T93" fmla="*/ 0 h 21600"/>
                <a:gd name="T94" fmla="*/ 0 w 21600"/>
                <a:gd name="T95" fmla="*/ 0 h 21600"/>
                <a:gd name="T96" fmla="*/ 0 w 21600"/>
                <a:gd name="T97" fmla="*/ 0 h 21600"/>
                <a:gd name="T98" fmla="*/ 0 w 21600"/>
                <a:gd name="T99" fmla="*/ 0 h 21600"/>
                <a:gd name="T100" fmla="*/ 0 w 21600"/>
                <a:gd name="T101" fmla="*/ 0 h 216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600"/>
                <a:gd name="T154" fmla="*/ 0 h 21600"/>
                <a:gd name="T155" fmla="*/ 21600 w 21600"/>
                <a:gd name="T156" fmla="*/ 21600 h 216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600" h="21600">
                  <a:moveTo>
                    <a:pt x="2236" y="9904"/>
                  </a:moveTo>
                  <a:cubicBezTo>
                    <a:pt x="2490" y="10359"/>
                    <a:pt x="2636" y="10997"/>
                    <a:pt x="2734" y="11787"/>
                  </a:cubicBezTo>
                  <a:cubicBezTo>
                    <a:pt x="2833" y="12577"/>
                    <a:pt x="2864" y="13428"/>
                    <a:pt x="2864" y="14460"/>
                  </a:cubicBezTo>
                  <a:cubicBezTo>
                    <a:pt x="2864" y="16952"/>
                    <a:pt x="2688" y="18501"/>
                    <a:pt x="2444" y="19473"/>
                  </a:cubicBezTo>
                  <a:cubicBezTo>
                    <a:pt x="2174" y="20567"/>
                    <a:pt x="1764" y="21175"/>
                    <a:pt x="1105" y="21175"/>
                  </a:cubicBezTo>
                  <a:lnTo>
                    <a:pt x="0" y="21175"/>
                  </a:lnTo>
                  <a:lnTo>
                    <a:pt x="623" y="395"/>
                  </a:lnTo>
                  <a:lnTo>
                    <a:pt x="1717" y="395"/>
                  </a:lnTo>
                  <a:cubicBezTo>
                    <a:pt x="2226" y="395"/>
                    <a:pt x="2480" y="942"/>
                    <a:pt x="2636" y="1671"/>
                  </a:cubicBezTo>
                  <a:cubicBezTo>
                    <a:pt x="2823" y="2552"/>
                    <a:pt x="2885" y="3797"/>
                    <a:pt x="2885" y="4982"/>
                  </a:cubicBezTo>
                  <a:cubicBezTo>
                    <a:pt x="2885" y="7017"/>
                    <a:pt x="2703" y="8871"/>
                    <a:pt x="2236" y="9904"/>
                  </a:cubicBezTo>
                  <a:close/>
                  <a:moveTo>
                    <a:pt x="908" y="17742"/>
                  </a:moveTo>
                  <a:lnTo>
                    <a:pt x="1188" y="17742"/>
                  </a:lnTo>
                  <a:cubicBezTo>
                    <a:pt x="1484" y="17742"/>
                    <a:pt x="1645" y="17529"/>
                    <a:pt x="1775" y="17134"/>
                  </a:cubicBezTo>
                  <a:cubicBezTo>
                    <a:pt x="1920" y="16679"/>
                    <a:pt x="2039" y="15919"/>
                    <a:pt x="2039" y="14643"/>
                  </a:cubicBezTo>
                  <a:cubicBezTo>
                    <a:pt x="2039" y="13792"/>
                    <a:pt x="1987" y="13155"/>
                    <a:pt x="1899" y="12760"/>
                  </a:cubicBezTo>
                  <a:cubicBezTo>
                    <a:pt x="1800" y="12304"/>
                    <a:pt x="1650" y="12091"/>
                    <a:pt x="1437" y="12091"/>
                  </a:cubicBezTo>
                  <a:lnTo>
                    <a:pt x="1079" y="12091"/>
                  </a:lnTo>
                  <a:lnTo>
                    <a:pt x="908" y="17742"/>
                  </a:lnTo>
                  <a:close/>
                  <a:moveTo>
                    <a:pt x="1183" y="8658"/>
                  </a:moveTo>
                  <a:lnTo>
                    <a:pt x="1365" y="8658"/>
                  </a:lnTo>
                  <a:cubicBezTo>
                    <a:pt x="1645" y="8658"/>
                    <a:pt x="1800" y="8324"/>
                    <a:pt x="1909" y="7838"/>
                  </a:cubicBezTo>
                  <a:cubicBezTo>
                    <a:pt x="2018" y="7352"/>
                    <a:pt x="2081" y="6623"/>
                    <a:pt x="2081" y="5742"/>
                  </a:cubicBezTo>
                  <a:cubicBezTo>
                    <a:pt x="2081" y="5134"/>
                    <a:pt x="2055" y="4739"/>
                    <a:pt x="1998" y="4405"/>
                  </a:cubicBezTo>
                  <a:cubicBezTo>
                    <a:pt x="1935" y="4071"/>
                    <a:pt x="1831" y="3828"/>
                    <a:pt x="1603" y="3828"/>
                  </a:cubicBezTo>
                  <a:lnTo>
                    <a:pt x="1328" y="3828"/>
                  </a:lnTo>
                  <a:lnTo>
                    <a:pt x="1183" y="8658"/>
                  </a:lnTo>
                  <a:close/>
                  <a:moveTo>
                    <a:pt x="4140" y="17742"/>
                  </a:moveTo>
                  <a:lnTo>
                    <a:pt x="5749" y="17742"/>
                  </a:lnTo>
                  <a:lnTo>
                    <a:pt x="5650" y="21175"/>
                  </a:lnTo>
                  <a:lnTo>
                    <a:pt x="3227" y="21175"/>
                  </a:lnTo>
                  <a:lnTo>
                    <a:pt x="3850" y="395"/>
                  </a:lnTo>
                  <a:lnTo>
                    <a:pt x="6247" y="395"/>
                  </a:lnTo>
                  <a:lnTo>
                    <a:pt x="6081" y="3828"/>
                  </a:lnTo>
                  <a:lnTo>
                    <a:pt x="4556" y="3828"/>
                  </a:lnTo>
                  <a:lnTo>
                    <a:pt x="4405" y="8871"/>
                  </a:lnTo>
                  <a:lnTo>
                    <a:pt x="5624" y="8871"/>
                  </a:lnTo>
                  <a:lnTo>
                    <a:pt x="5515" y="12425"/>
                  </a:lnTo>
                  <a:lnTo>
                    <a:pt x="4296" y="12425"/>
                  </a:lnTo>
                  <a:lnTo>
                    <a:pt x="4140" y="17742"/>
                  </a:lnTo>
                  <a:close/>
                  <a:moveTo>
                    <a:pt x="8540" y="395"/>
                  </a:moveTo>
                  <a:lnTo>
                    <a:pt x="9298" y="11878"/>
                  </a:lnTo>
                  <a:lnTo>
                    <a:pt x="10792" y="395"/>
                  </a:lnTo>
                  <a:lnTo>
                    <a:pt x="11456" y="395"/>
                  </a:lnTo>
                  <a:lnTo>
                    <a:pt x="10834" y="21175"/>
                  </a:lnTo>
                  <a:lnTo>
                    <a:pt x="10092" y="21175"/>
                  </a:lnTo>
                  <a:lnTo>
                    <a:pt x="10450" y="9053"/>
                  </a:lnTo>
                  <a:lnTo>
                    <a:pt x="9495" y="16436"/>
                  </a:lnTo>
                  <a:lnTo>
                    <a:pt x="8872" y="16436"/>
                  </a:lnTo>
                  <a:lnTo>
                    <a:pt x="8354" y="8658"/>
                  </a:lnTo>
                  <a:lnTo>
                    <a:pt x="7975" y="21175"/>
                  </a:lnTo>
                  <a:lnTo>
                    <a:pt x="7295" y="21175"/>
                  </a:lnTo>
                  <a:lnTo>
                    <a:pt x="7918" y="395"/>
                  </a:lnTo>
                  <a:lnTo>
                    <a:pt x="8540" y="395"/>
                  </a:lnTo>
                  <a:close/>
                  <a:moveTo>
                    <a:pt x="11685" y="13640"/>
                  </a:moveTo>
                  <a:cubicBezTo>
                    <a:pt x="11685" y="10451"/>
                    <a:pt x="11820" y="7321"/>
                    <a:pt x="12058" y="4921"/>
                  </a:cubicBezTo>
                  <a:cubicBezTo>
                    <a:pt x="12380" y="1701"/>
                    <a:pt x="12893" y="0"/>
                    <a:pt x="13610" y="0"/>
                  </a:cubicBezTo>
                  <a:cubicBezTo>
                    <a:pt x="14429" y="0"/>
                    <a:pt x="14990" y="2521"/>
                    <a:pt x="14990" y="7959"/>
                  </a:cubicBezTo>
                  <a:cubicBezTo>
                    <a:pt x="14990" y="11149"/>
                    <a:pt x="14855" y="14278"/>
                    <a:pt x="14616" y="16678"/>
                  </a:cubicBezTo>
                  <a:cubicBezTo>
                    <a:pt x="14295" y="19899"/>
                    <a:pt x="13781" y="21600"/>
                    <a:pt x="13065" y="21600"/>
                  </a:cubicBezTo>
                  <a:cubicBezTo>
                    <a:pt x="12245" y="21600"/>
                    <a:pt x="11685" y="19078"/>
                    <a:pt x="11685" y="13640"/>
                  </a:cubicBezTo>
                  <a:close/>
                  <a:moveTo>
                    <a:pt x="12790" y="6775"/>
                  </a:moveTo>
                  <a:cubicBezTo>
                    <a:pt x="12619" y="8688"/>
                    <a:pt x="12520" y="11180"/>
                    <a:pt x="12520" y="13640"/>
                  </a:cubicBezTo>
                  <a:cubicBezTo>
                    <a:pt x="12520" y="16770"/>
                    <a:pt x="12764" y="17894"/>
                    <a:pt x="13127" y="17894"/>
                  </a:cubicBezTo>
                  <a:cubicBezTo>
                    <a:pt x="13469" y="17894"/>
                    <a:pt x="13713" y="16709"/>
                    <a:pt x="13885" y="14825"/>
                  </a:cubicBezTo>
                  <a:cubicBezTo>
                    <a:pt x="14056" y="12912"/>
                    <a:pt x="14154" y="10420"/>
                    <a:pt x="14154" y="7960"/>
                  </a:cubicBezTo>
                  <a:cubicBezTo>
                    <a:pt x="14154" y="4830"/>
                    <a:pt x="13911" y="3706"/>
                    <a:pt x="13547" y="3706"/>
                  </a:cubicBezTo>
                  <a:cubicBezTo>
                    <a:pt x="13205" y="3706"/>
                    <a:pt x="12961" y="4891"/>
                    <a:pt x="12790" y="6775"/>
                  </a:cubicBezTo>
                  <a:close/>
                  <a:moveTo>
                    <a:pt x="18098" y="10177"/>
                  </a:moveTo>
                  <a:cubicBezTo>
                    <a:pt x="17963" y="11271"/>
                    <a:pt x="17745" y="12182"/>
                    <a:pt x="17459" y="12851"/>
                  </a:cubicBezTo>
                  <a:lnTo>
                    <a:pt x="18010" y="21175"/>
                  </a:lnTo>
                  <a:lnTo>
                    <a:pt x="17143" y="21175"/>
                  </a:lnTo>
                  <a:lnTo>
                    <a:pt x="16728" y="13641"/>
                  </a:lnTo>
                  <a:lnTo>
                    <a:pt x="16251" y="13641"/>
                  </a:lnTo>
                  <a:lnTo>
                    <a:pt x="16027" y="21175"/>
                  </a:lnTo>
                  <a:lnTo>
                    <a:pt x="15218" y="21175"/>
                  </a:lnTo>
                  <a:lnTo>
                    <a:pt x="15841" y="395"/>
                  </a:lnTo>
                  <a:lnTo>
                    <a:pt x="17050" y="395"/>
                  </a:lnTo>
                  <a:cubicBezTo>
                    <a:pt x="17491" y="395"/>
                    <a:pt x="17797" y="942"/>
                    <a:pt x="17989" y="1914"/>
                  </a:cubicBezTo>
                  <a:cubicBezTo>
                    <a:pt x="18201" y="2977"/>
                    <a:pt x="18290" y="4526"/>
                    <a:pt x="18290" y="6319"/>
                  </a:cubicBezTo>
                  <a:cubicBezTo>
                    <a:pt x="18290" y="7807"/>
                    <a:pt x="18227" y="9114"/>
                    <a:pt x="18098" y="10177"/>
                  </a:cubicBezTo>
                  <a:close/>
                  <a:moveTo>
                    <a:pt x="16354" y="10208"/>
                  </a:moveTo>
                  <a:lnTo>
                    <a:pt x="16666" y="10208"/>
                  </a:lnTo>
                  <a:cubicBezTo>
                    <a:pt x="16915" y="10208"/>
                    <a:pt x="17138" y="9934"/>
                    <a:pt x="17288" y="9114"/>
                  </a:cubicBezTo>
                  <a:cubicBezTo>
                    <a:pt x="17408" y="8476"/>
                    <a:pt x="17485" y="7443"/>
                    <a:pt x="17485" y="6349"/>
                  </a:cubicBezTo>
                  <a:cubicBezTo>
                    <a:pt x="17485" y="5651"/>
                    <a:pt x="17454" y="5012"/>
                    <a:pt x="17382" y="4587"/>
                  </a:cubicBezTo>
                  <a:cubicBezTo>
                    <a:pt x="17299" y="4101"/>
                    <a:pt x="17169" y="3828"/>
                    <a:pt x="16951" y="3828"/>
                  </a:cubicBezTo>
                  <a:lnTo>
                    <a:pt x="16546" y="3828"/>
                  </a:lnTo>
                  <a:lnTo>
                    <a:pt x="16354" y="10208"/>
                  </a:lnTo>
                  <a:close/>
                  <a:moveTo>
                    <a:pt x="19493" y="17742"/>
                  </a:moveTo>
                  <a:lnTo>
                    <a:pt x="21102" y="17742"/>
                  </a:lnTo>
                  <a:lnTo>
                    <a:pt x="21003" y="21175"/>
                  </a:lnTo>
                  <a:lnTo>
                    <a:pt x="18580" y="21175"/>
                  </a:lnTo>
                  <a:lnTo>
                    <a:pt x="19203" y="395"/>
                  </a:lnTo>
                  <a:lnTo>
                    <a:pt x="21600" y="395"/>
                  </a:lnTo>
                  <a:lnTo>
                    <a:pt x="21434" y="3828"/>
                  </a:lnTo>
                  <a:lnTo>
                    <a:pt x="19909" y="3828"/>
                  </a:lnTo>
                  <a:lnTo>
                    <a:pt x="19758" y="8871"/>
                  </a:lnTo>
                  <a:lnTo>
                    <a:pt x="20977" y="8871"/>
                  </a:lnTo>
                  <a:lnTo>
                    <a:pt x="20868" y="12425"/>
                  </a:lnTo>
                  <a:lnTo>
                    <a:pt x="19649" y="12425"/>
                  </a:lnTo>
                  <a:lnTo>
                    <a:pt x="19493" y="17742"/>
                  </a:lnTo>
                  <a:close/>
                  <a:moveTo>
                    <a:pt x="19493" y="17742"/>
                  </a:moveTo>
                </a:path>
              </a:pathLst>
            </a:cu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1pPr>
              <a:lvl2pPr marL="37931725" indent="-37474525" eaLnBrk="0" hangingPunct="0"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2pPr>
              <a:lvl3pPr eaLnBrk="0" hangingPunct="0"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3pPr>
              <a:lvl4pPr eaLnBrk="0" hangingPunct="0"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4pPr>
              <a:lvl5pPr eaLnBrk="0" hangingPunct="0"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9pPr>
            </a:lstStyle>
            <a:p>
              <a:pPr eaLnBrk="1" hangingPunct="1"/>
              <a:endParaRPr lang="es-ES" sz="1800"/>
            </a:p>
          </p:txBody>
        </p:sp>
        <p:sp>
          <p:nvSpPr>
            <p:cNvPr id="8" name="AutoShape 5"/>
            <p:cNvSpPr>
              <a:spLocks/>
            </p:cNvSpPr>
            <p:nvPr/>
          </p:nvSpPr>
          <p:spPr bwMode="auto">
            <a:xfrm>
              <a:off x="4404523" y="4483833"/>
              <a:ext cx="127790" cy="278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21600"/>
                  </a:moveTo>
                  <a:lnTo>
                    <a:pt x="870" y="0"/>
                  </a:lnTo>
                  <a:lnTo>
                    <a:pt x="21600" y="0"/>
                  </a:lnTo>
                  <a:lnTo>
                    <a:pt x="2073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1pPr>
              <a:lvl2pPr marL="37931725" indent="-37474525" eaLnBrk="0" hangingPunct="0"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2pPr>
              <a:lvl3pPr eaLnBrk="0" hangingPunct="0"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3pPr>
              <a:lvl4pPr eaLnBrk="0" hangingPunct="0"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4pPr>
              <a:lvl5pPr eaLnBrk="0" hangingPunct="0"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105" charset="-128"/>
                  <a:sym typeface="Gill Sans" pitchFamily="105" charset="0"/>
                </a:defRPr>
              </a:lvl9pPr>
            </a:lstStyle>
            <a:p>
              <a:pPr eaLnBrk="1" hangingPunct="1"/>
              <a:endParaRPr lang="es-ES" sz="1800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414338"/>
            <a:ext cx="11636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401370" y="844946"/>
            <a:ext cx="3406775" cy="123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2363" bIns="0"/>
          <a:lstStyle>
            <a:lvl1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1pPr>
            <a:lvl2pPr marL="37931725" indent="-37474525"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2pPr>
            <a:lvl3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3pPr>
            <a:lvl4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4pPr>
            <a:lvl5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9pPr>
          </a:lstStyle>
          <a:p>
            <a:pPr eaLnBrk="1" hangingPunct="1"/>
            <a:r>
              <a:rPr lang="en-US" sz="3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ea typeface="ヒラギノ角ゴ Pro W3" pitchFamily="105" charset="-128"/>
                <a:sym typeface="Trebuchet MS" panose="020B0603020202020204" pitchFamily="34" charset="0"/>
              </a:rPr>
              <a:t>Lean Elephants</a:t>
            </a:r>
            <a:r>
              <a:rPr lang="en-US" sz="3000" b="1" dirty="0" smtClean="0">
                <a:solidFill>
                  <a:srgbClr val="FFFFFF"/>
                </a:solidFill>
                <a:latin typeface="Trebuchet MS" panose="020B0603020202020204" pitchFamily="34" charset="0"/>
                <a:ea typeface="ヒラギノ角ゴ Pro W3" pitchFamily="105" charset="-128"/>
                <a:sym typeface="Trebuchet MS" panose="020B0603020202020204" pitchFamily="34" charset="0"/>
              </a:rPr>
              <a:t>: Lean </a:t>
            </a:r>
            <a:r>
              <a:rPr lang="en-US" sz="3000" b="1" dirty="0">
                <a:solidFill>
                  <a:srgbClr val="FFFFFF"/>
                </a:solidFill>
                <a:latin typeface="Trebuchet MS" panose="020B0603020202020204" pitchFamily="34" charset="0"/>
                <a:ea typeface="ヒラギノ角ゴ Pro W3" pitchFamily="105" charset="-128"/>
                <a:sym typeface="Trebuchet MS" panose="020B0603020202020204" pitchFamily="34" charset="0"/>
              </a:rPr>
              <a:t>Product Development in a Very Big Organization</a:t>
            </a:r>
            <a:r>
              <a:rPr lang="en-US" sz="3000" b="1" dirty="0" smtClean="0">
                <a:solidFill>
                  <a:srgbClr val="FFC000"/>
                </a:solidFill>
                <a:latin typeface="Trebuchet MS" panose="020B0603020202020204" pitchFamily="34" charset="0"/>
                <a:ea typeface="ヒラギノ角ゴ Pro W3" pitchFamily="105" charset="-128"/>
                <a:sym typeface="Trebuchet MS" panose="020B0603020202020204" pitchFamily="34" charset="0"/>
              </a:rPr>
              <a:t>_</a:t>
            </a:r>
            <a:endParaRPr lang="en-US" sz="3000" b="1" dirty="0">
              <a:solidFill>
                <a:srgbClr val="FFC000"/>
              </a:solidFill>
              <a:latin typeface="Trebuchet MS" panose="020B0603020202020204" pitchFamily="34" charset="0"/>
              <a:ea typeface="ヒラギノ角ゴ Pro W3" pitchFamily="105" charset="-128"/>
              <a:sym typeface="Trebuchet MS" panose="020B0603020202020204" pitchFamily="34" charset="0"/>
            </a:endParaRPr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354540" y="4443958"/>
            <a:ext cx="2104646" cy="46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2363" bIns="0"/>
          <a:lstStyle>
            <a:lvl1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1pPr>
            <a:lvl2pPr marL="37931725" indent="-37474525"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2pPr>
            <a:lvl3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3pPr>
            <a:lvl4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4pPr>
            <a:lvl5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05" charset="-128"/>
                <a:sym typeface="Gill Sans" pitchFamily="105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FFFFFF"/>
                </a:solidFill>
                <a:latin typeface="Trebuchet MS" panose="020B0603020202020204" pitchFamily="34" charset="0"/>
                <a:ea typeface="ヒラギノ角ゴ Pro W3" pitchFamily="105" charset="-128"/>
                <a:sym typeface="Trebuchet MS" panose="020B0603020202020204" pitchFamily="34" charset="0"/>
              </a:rPr>
              <a:t>@</a:t>
            </a:r>
            <a:r>
              <a:rPr lang="en-US" sz="3000" b="1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ヒラギノ角ゴ Pro W3" pitchFamily="105" charset="-128"/>
                <a:sym typeface="Trebuchet MS" panose="020B0603020202020204" pitchFamily="34" charset="0"/>
              </a:rPr>
              <a:t>sjapru</a:t>
            </a:r>
            <a:endParaRPr lang="en-US" sz="3000" b="1" dirty="0">
              <a:solidFill>
                <a:srgbClr val="FFC000"/>
              </a:solidFill>
              <a:latin typeface="Trebuchet MS" panose="020B0603020202020204" pitchFamily="34" charset="0"/>
              <a:ea typeface="ヒラギノ角ゴ Pro W3" pitchFamily="105" charset="-128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8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30" y="228050"/>
            <a:ext cx="7632848" cy="46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6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hetansharma.com/blog/wp-content/uploads/2014/07/img-26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4" b="2078"/>
          <a:stretch/>
        </p:blipFill>
        <p:spPr bwMode="auto">
          <a:xfrm>
            <a:off x="674719" y="105298"/>
            <a:ext cx="7776864" cy="49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3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6"/>
          <a:stretch/>
        </p:blipFill>
        <p:spPr>
          <a:xfrm>
            <a:off x="0" y="4224415"/>
            <a:ext cx="9144000" cy="7154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61"/>
            <a:ext cx="9144000" cy="44648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2" r="66629" b="16319"/>
          <a:stretch/>
        </p:blipFill>
        <p:spPr>
          <a:xfrm>
            <a:off x="3203848" y="834207"/>
            <a:ext cx="3051448" cy="33123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8" t="14332" r="35917" b="14706"/>
          <a:stretch/>
        </p:blipFill>
        <p:spPr>
          <a:xfrm>
            <a:off x="1933501" y="545138"/>
            <a:ext cx="1807510" cy="233913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72" y="556444"/>
            <a:ext cx="1892316" cy="386789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804192" y="4602310"/>
            <a:ext cx="2339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http://driviesapp.com/</a:t>
            </a:r>
          </a:p>
        </p:txBody>
      </p:sp>
    </p:spTree>
    <p:extLst>
      <p:ext uri="{BB962C8B-B14F-4D97-AF65-F5344CB8AC3E}">
        <p14:creationId xmlns:p14="http://schemas.microsoft.com/office/powerpoint/2010/main" val="36439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6"/>
          <a:stretch/>
        </p:blipFill>
        <p:spPr>
          <a:xfrm>
            <a:off x="0" y="4224415"/>
            <a:ext cx="9144000" cy="7154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61"/>
            <a:ext cx="9144000" cy="44648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2" r="66629" b="16319"/>
          <a:stretch/>
        </p:blipFill>
        <p:spPr>
          <a:xfrm>
            <a:off x="3203848" y="834207"/>
            <a:ext cx="3051448" cy="33123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8" t="14332" r="35917" b="14706"/>
          <a:stretch/>
        </p:blipFill>
        <p:spPr>
          <a:xfrm>
            <a:off x="460234" y="204218"/>
            <a:ext cx="1807510" cy="233913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/>
          <a:stretch/>
        </p:blipFill>
        <p:spPr>
          <a:xfrm>
            <a:off x="5097674" y="419472"/>
            <a:ext cx="1180451" cy="20162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81" y="2596855"/>
            <a:ext cx="1192544" cy="212007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/>
          <a:stretch/>
        </p:blipFill>
        <p:spPr>
          <a:xfrm>
            <a:off x="7030442" y="2594936"/>
            <a:ext cx="1242541" cy="212199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" b="3863"/>
          <a:stretch/>
        </p:blipFill>
        <p:spPr>
          <a:xfrm>
            <a:off x="7039699" y="411510"/>
            <a:ext cx="1215000" cy="201622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45" y="407978"/>
            <a:ext cx="1136113" cy="20197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33" y="2594936"/>
            <a:ext cx="1188635" cy="21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 bwMode="auto">
          <a:xfrm>
            <a:off x="0" y="0"/>
            <a:ext cx="9148708" cy="514543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1266" name="Picture 2" descr="D:\Innovation Model\Images\Brand room\830172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0" b="9039"/>
          <a:stretch/>
        </p:blipFill>
        <p:spPr bwMode="auto">
          <a:xfrm>
            <a:off x="-68317" y="1"/>
            <a:ext cx="92224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redondeado 3"/>
          <p:cNvSpPr/>
          <p:nvPr/>
        </p:nvSpPr>
        <p:spPr bwMode="auto">
          <a:xfrm>
            <a:off x="-612575" y="1235402"/>
            <a:ext cx="4968551" cy="2632492"/>
          </a:xfrm>
          <a:prstGeom prst="roundRect">
            <a:avLst/>
          </a:prstGeom>
          <a:solidFill>
            <a:srgbClr val="000000">
              <a:alpha val="5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tángulo 5"/>
          <p:cNvSpPr/>
          <p:nvPr/>
        </p:nvSpPr>
        <p:spPr>
          <a:xfrm>
            <a:off x="252422" y="1323221"/>
            <a:ext cx="4031546" cy="24006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Experimenting in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B2B environments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, when you are addressing account managers’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business </a:t>
            </a: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customers</a:t>
            </a:r>
            <a:endParaRPr lang="en-US" sz="30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045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Gerencia\Imagenes_descargadas\iStock\iStock_000016674106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 bwMode="auto">
          <a:xfrm>
            <a:off x="0" y="0"/>
            <a:ext cx="9144000" cy="610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3"/>
          <p:cNvSpPr/>
          <p:nvPr/>
        </p:nvSpPr>
        <p:spPr bwMode="auto">
          <a:xfrm>
            <a:off x="-612575" y="1235402"/>
            <a:ext cx="5184575" cy="2376264"/>
          </a:xfrm>
          <a:prstGeom prst="roundRect">
            <a:avLst/>
          </a:prstGeom>
          <a:solidFill>
            <a:srgbClr val="000000">
              <a:alpha val="5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252422" y="1415554"/>
            <a:ext cx="4175562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>
                <a:solidFill>
                  <a:srgbClr val="00C6DA"/>
                </a:solidFill>
                <a:latin typeface="Trebuchet MS"/>
              </a:rPr>
              <a:t>Measuring innovation success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: common analytical methods can destroy innovation</a:t>
            </a:r>
            <a:endParaRPr lang="en-US" sz="30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995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Gerencia\Imagenes_descargadas\iStock\iStock_000000288799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2"/>
            <a:ext cx="9141501" cy="60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3"/>
          <p:cNvSpPr/>
          <p:nvPr/>
        </p:nvSpPr>
        <p:spPr bwMode="auto">
          <a:xfrm>
            <a:off x="-612575" y="1451426"/>
            <a:ext cx="4320479" cy="2128436"/>
          </a:xfrm>
          <a:prstGeom prst="roundRect">
            <a:avLst/>
          </a:prstGeom>
          <a:solidFill>
            <a:srgbClr val="000000">
              <a:alpha val="5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252422" y="1563638"/>
            <a:ext cx="3455482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Competing with core business products in the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go to market </a:t>
            </a: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race</a:t>
            </a:r>
            <a:endParaRPr lang="en-US" sz="30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927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2654"/>
          <a:stretch/>
        </p:blipFill>
        <p:spPr>
          <a:xfrm>
            <a:off x="10396" y="339502"/>
            <a:ext cx="9170116" cy="4392488"/>
          </a:xfrm>
          <a:prstGeom prst="rect">
            <a:avLst/>
          </a:prstGeom>
        </p:spPr>
      </p:pic>
      <p:pic>
        <p:nvPicPr>
          <p:cNvPr id="7170" name="Picture 2" descr="https://mobileconnect.io/wp-content/uploads/2015/02/0211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484" y1="31148" x2="17484" y2="31148"/>
                        <a14:foregroundMark x1="12367" y1="16576" x2="12367" y2="16576"/>
                        <a14:foregroundMark x1="28145" y1="14390" x2="28145" y2="14390"/>
                        <a14:foregroundMark x1="26013" y1="3643" x2="26013" y2="3643"/>
                        <a14:foregroundMark x1="26652" y1="3461" x2="95096" y2="3461"/>
                        <a14:foregroundMark x1="38380" y1="16029" x2="38380" y2="16029"/>
                        <a14:foregroundMark x1="62900" y1="19490" x2="97015" y2="19490"/>
                        <a14:foregroundMark x1="17058" y1="12933" x2="37100" y2="21494"/>
                        <a14:foregroundMark x1="38380" y1="20765" x2="53945" y2="19854"/>
                        <a14:foregroundMark x1="35181" y1="26230" x2="43710" y2="26776"/>
                        <a14:foregroundMark x1="4691" y1="27322" x2="9168" y2="27140"/>
                        <a14:foregroundMark x1="1919" y1="12750" x2="21535" y2="17304"/>
                        <a14:foregroundMark x1="37953" y1="38980" x2="43284" y2="38980"/>
                        <a14:foregroundMark x1="37740" y1="53916" x2="43497" y2="54281"/>
                        <a14:foregroundMark x1="38593" y1="68306" x2="43284" y2="67760"/>
                        <a14:foregroundMark x1="37740" y1="71038" x2="97015" y2="71038"/>
                        <a14:foregroundMark x1="76972" y1="29690" x2="93390" y2="29872"/>
                        <a14:foregroundMark x1="77825" y1="38069" x2="96802" y2="38434"/>
                        <a14:foregroundMark x1="76546" y1="52641" x2="96802" y2="52277"/>
                        <a14:foregroundMark x1="24094" y1="78689" x2="96802" y2="77231"/>
                        <a14:foregroundMark x1="22814" y1="88160" x2="97655" y2="87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35646"/>
            <a:ext cx="2105341" cy="24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Gerencia\Imagenes_descargadas\iStock\iStock_000007102451Mediu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" b="10024"/>
          <a:stretch/>
        </p:blipFill>
        <p:spPr bwMode="auto">
          <a:xfrm flipH="1">
            <a:off x="-36512" y="1"/>
            <a:ext cx="91852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3"/>
          <p:cNvSpPr/>
          <p:nvPr/>
        </p:nvSpPr>
        <p:spPr bwMode="auto">
          <a:xfrm>
            <a:off x="-612575" y="1451426"/>
            <a:ext cx="4464495" cy="2128436"/>
          </a:xfrm>
          <a:prstGeom prst="roundRect">
            <a:avLst/>
          </a:prstGeom>
          <a:solidFill>
            <a:srgbClr val="000000">
              <a:alpha val="5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252422" y="1539785"/>
            <a:ext cx="3455482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The unexpected: the problem’s problem,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finding the </a:t>
            </a: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pain</a:t>
            </a:r>
            <a:endParaRPr lang="en-US" sz="30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422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Vida, Belleza, Escena, Señal De Tráfico, Curv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" b="7718"/>
          <a:stretch/>
        </p:blipFill>
        <p:spPr bwMode="auto">
          <a:xfrm>
            <a:off x="0" y="-20538"/>
            <a:ext cx="91440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3"/>
          <p:cNvSpPr/>
          <p:nvPr/>
        </p:nvSpPr>
        <p:spPr bwMode="auto">
          <a:xfrm>
            <a:off x="-612575" y="1451426"/>
            <a:ext cx="4464495" cy="2128436"/>
          </a:xfrm>
          <a:prstGeom prst="roundRect">
            <a:avLst/>
          </a:prstGeom>
          <a:solidFill>
            <a:srgbClr val="000000">
              <a:alpha val="5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252422" y="1539785"/>
            <a:ext cx="3455482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>
                <a:solidFill>
                  <a:srgbClr val="FFFFFF"/>
                </a:solidFill>
                <a:latin typeface="Trebuchet MS"/>
              </a:rPr>
              <a:t>Lean Startup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does not necessarily apply</a:t>
            </a:r>
            <a:r>
              <a:rPr lang="en-US" sz="3000" dirty="0">
                <a:solidFill>
                  <a:srgbClr val="FFFFFF"/>
                </a:solidFill>
                <a:latin typeface="Trebuchet MS"/>
              </a:rPr>
              <a:t> to any type of 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project</a:t>
            </a:r>
            <a:endParaRPr lang="en-US" sz="30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500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Gerencia\Imagenes_descargadas\iStock\iStock_000016395280X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-565"/>
          <a:stretch/>
        </p:blipFill>
        <p:spPr bwMode="auto">
          <a:xfrm>
            <a:off x="5292080" y="0"/>
            <a:ext cx="3456384" cy="51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redondeado 3"/>
          <p:cNvSpPr/>
          <p:nvPr/>
        </p:nvSpPr>
        <p:spPr bwMode="auto">
          <a:xfrm>
            <a:off x="-1044624" y="771550"/>
            <a:ext cx="6048672" cy="3688760"/>
          </a:xfrm>
          <a:prstGeom prst="roundRect">
            <a:avLst/>
          </a:prstGeom>
          <a:solidFill>
            <a:schemeClr val="bg1">
              <a:alpha val="32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99222" y="835159"/>
            <a:ext cx="4644010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/>
            </a:pPr>
            <a:r>
              <a:rPr lang="en-US" sz="3000" dirty="0">
                <a:solidFill>
                  <a:srgbClr val="FFFFFF"/>
                </a:solidFill>
                <a:latin typeface="Trebuchet MS"/>
              </a:rPr>
              <a:t>Start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small </a:t>
            </a:r>
            <a:r>
              <a:rPr lang="en-US" sz="3000" dirty="0">
                <a:solidFill>
                  <a:srgbClr val="FFFFFF"/>
                </a:solidFill>
                <a:latin typeface="Trebuchet MS"/>
              </a:rPr>
              <a:t>aim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high</a:t>
            </a:r>
          </a:p>
        </p:txBody>
      </p:sp>
      <p:sp>
        <p:nvSpPr>
          <p:cNvPr id="7" name="Rectángulo 5"/>
          <p:cNvSpPr/>
          <p:nvPr/>
        </p:nvSpPr>
        <p:spPr>
          <a:xfrm>
            <a:off x="199222" y="1321110"/>
            <a:ext cx="4644010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 startAt="2"/>
            </a:pPr>
            <a:r>
              <a:rPr lang="en-US" sz="3000" dirty="0">
                <a:solidFill>
                  <a:srgbClr val="FFFFFF"/>
                </a:solidFill>
                <a:latin typeface="Trebuchet MS"/>
              </a:rPr>
              <a:t>Iterate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fast</a:t>
            </a:r>
          </a:p>
        </p:txBody>
      </p:sp>
      <p:sp>
        <p:nvSpPr>
          <p:cNvPr id="8" name="Rectángulo 5"/>
          <p:cNvSpPr/>
          <p:nvPr/>
        </p:nvSpPr>
        <p:spPr>
          <a:xfrm>
            <a:off x="199222" y="1807061"/>
            <a:ext cx="4644010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 startAt="3"/>
            </a:pP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Market </a:t>
            </a: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validation</a:t>
            </a:r>
            <a:endParaRPr lang="en-US" sz="3000" dirty="0">
              <a:solidFill>
                <a:srgbClr val="00C6DA"/>
              </a:solidFill>
              <a:latin typeface="Trebuchet MS"/>
            </a:endParaRPr>
          </a:p>
        </p:txBody>
      </p:sp>
      <p:sp>
        <p:nvSpPr>
          <p:cNvPr id="9" name="Rectángulo 5"/>
          <p:cNvSpPr/>
          <p:nvPr/>
        </p:nvSpPr>
        <p:spPr>
          <a:xfrm>
            <a:off x="199222" y="2293012"/>
            <a:ext cx="4644010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 startAt="4"/>
            </a:pP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Fail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fast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, fail </a:t>
            </a: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cheap</a:t>
            </a:r>
            <a:endParaRPr lang="en-US" sz="3000" dirty="0">
              <a:solidFill>
                <a:srgbClr val="00C6DA"/>
              </a:solidFill>
              <a:latin typeface="Trebuchet MS"/>
            </a:endParaRPr>
          </a:p>
        </p:txBody>
      </p:sp>
      <p:sp>
        <p:nvSpPr>
          <p:cNvPr id="10" name="Rectángulo 5"/>
          <p:cNvSpPr/>
          <p:nvPr/>
        </p:nvSpPr>
        <p:spPr>
          <a:xfrm>
            <a:off x="199222" y="2778963"/>
            <a:ext cx="4644010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 startAt="5"/>
            </a:pP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Multidisciplinary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 teams</a:t>
            </a:r>
            <a:endParaRPr lang="en-US" sz="30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1" name="Rectángulo 5"/>
          <p:cNvSpPr/>
          <p:nvPr/>
        </p:nvSpPr>
        <p:spPr>
          <a:xfrm>
            <a:off x="199222" y="3264914"/>
            <a:ext cx="4644010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Open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Innovation</a:t>
            </a:r>
          </a:p>
        </p:txBody>
      </p:sp>
      <p:sp>
        <p:nvSpPr>
          <p:cNvPr id="12" name="Rectángulo 5"/>
          <p:cNvSpPr/>
          <p:nvPr/>
        </p:nvSpPr>
        <p:spPr>
          <a:xfrm>
            <a:off x="199222" y="3750863"/>
            <a:ext cx="4644010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 startAt="7"/>
            </a:pPr>
            <a:r>
              <a:rPr lang="en-US" sz="3000" dirty="0">
                <a:solidFill>
                  <a:srgbClr val="FFFFFF"/>
                </a:solidFill>
                <a:latin typeface="Trebuchet MS"/>
              </a:rPr>
              <a:t>The </a:t>
            </a: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art of killing</a:t>
            </a:r>
            <a:endParaRPr lang="en-US" sz="3000" dirty="0">
              <a:solidFill>
                <a:srgbClr val="00C6DA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525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82" y="94697"/>
            <a:ext cx="6091714" cy="49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redondeado 3"/>
          <p:cNvSpPr/>
          <p:nvPr/>
        </p:nvSpPr>
        <p:spPr bwMode="auto">
          <a:xfrm>
            <a:off x="-1044624" y="1268103"/>
            <a:ext cx="3888432" cy="2686735"/>
          </a:xfrm>
          <a:prstGeom prst="roundRect">
            <a:avLst/>
          </a:prstGeom>
          <a:solidFill>
            <a:schemeClr val="bg1">
              <a:alpha val="32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Rectángulo 5"/>
          <p:cNvSpPr/>
          <p:nvPr/>
        </p:nvSpPr>
        <p:spPr>
          <a:xfrm>
            <a:off x="107504" y="1387725"/>
            <a:ext cx="2664296" cy="24006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>
                <a:solidFill>
                  <a:srgbClr val="00C6DA"/>
                </a:solidFill>
                <a:latin typeface="Trebuchet MS"/>
              </a:rPr>
              <a:t>Getting out of building 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to have face to face conversations</a:t>
            </a:r>
            <a:endParaRPr lang="en-US" sz="30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5575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Innovation Model\Radio.me\DSCF0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44" y="97743"/>
            <a:ext cx="6599924" cy="4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9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3" y="267494"/>
            <a:ext cx="6016561" cy="447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redondeado 3"/>
          <p:cNvSpPr/>
          <p:nvPr/>
        </p:nvSpPr>
        <p:spPr bwMode="auto">
          <a:xfrm>
            <a:off x="-1044625" y="1268103"/>
            <a:ext cx="4104000" cy="2686735"/>
          </a:xfrm>
          <a:prstGeom prst="roundRect">
            <a:avLst/>
          </a:prstGeom>
          <a:solidFill>
            <a:schemeClr val="bg1">
              <a:alpha val="32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Rectángulo 5"/>
          <p:cNvSpPr/>
          <p:nvPr/>
        </p:nvSpPr>
        <p:spPr>
          <a:xfrm>
            <a:off x="107504" y="1387725"/>
            <a:ext cx="3096344" cy="24006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Early market tests, </a:t>
            </a: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validating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every step 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with customers and </a:t>
            </a: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pivoting</a:t>
            </a:r>
            <a:endParaRPr lang="en-US" sz="30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2045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3136130" y="163587"/>
            <a:ext cx="5849624" cy="4708785"/>
            <a:chOff x="539552" y="885578"/>
            <a:chExt cx="6925153" cy="587477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7" t="9286" r="35153" b="7631"/>
            <a:stretch/>
          </p:blipFill>
          <p:spPr bwMode="auto">
            <a:xfrm>
              <a:off x="539552" y="885578"/>
              <a:ext cx="3273372" cy="2937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D:\Innovation Model\Images\Radio me\radioÔÇóme.jpe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7" r="16860"/>
            <a:stretch/>
          </p:blipFill>
          <p:spPr bwMode="auto">
            <a:xfrm rot="5400000">
              <a:off x="708828" y="3654972"/>
              <a:ext cx="2937390" cy="327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6"/>
            <a:stretch/>
          </p:blipFill>
          <p:spPr bwMode="auto">
            <a:xfrm>
              <a:off x="3824624" y="885578"/>
              <a:ext cx="3640081" cy="293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D:\Innovation Model\Images\Radio me\DSCF173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9" r="2906" b="10818"/>
            <a:stretch/>
          </p:blipFill>
          <p:spPr bwMode="auto">
            <a:xfrm>
              <a:off x="3808365" y="3822962"/>
              <a:ext cx="3629043" cy="2937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ángulo redondeado 3"/>
          <p:cNvSpPr/>
          <p:nvPr/>
        </p:nvSpPr>
        <p:spPr bwMode="auto">
          <a:xfrm>
            <a:off x="-1012726" y="1218845"/>
            <a:ext cx="3960441" cy="2924872"/>
          </a:xfrm>
          <a:prstGeom prst="roundRect">
            <a:avLst/>
          </a:prstGeom>
          <a:solidFill>
            <a:schemeClr val="bg1">
              <a:alpha val="32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ángulo 5"/>
          <p:cNvSpPr/>
          <p:nvPr/>
        </p:nvSpPr>
        <p:spPr>
          <a:xfrm>
            <a:off x="139403" y="1275606"/>
            <a:ext cx="2736304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Working with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limited resources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,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bootstrapping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 and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fast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iterations</a:t>
            </a:r>
          </a:p>
        </p:txBody>
      </p:sp>
      <p:pic>
        <p:nvPicPr>
          <p:cNvPr id="10" name="Imagen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017" y="4665202"/>
            <a:ext cx="1491032" cy="4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D:\Innovation Model\Images\Thinking Things\Imag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22250" r="9224" b="14048"/>
          <a:stretch/>
        </p:blipFill>
        <p:spPr bwMode="auto">
          <a:xfrm>
            <a:off x="395536" y="123479"/>
            <a:ext cx="3281779" cy="192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Innovation Model\Images\Thinking Things\la foto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8092" r="9514" b="15417"/>
          <a:stretch/>
        </p:blipFill>
        <p:spPr bwMode="auto">
          <a:xfrm>
            <a:off x="3690652" y="123478"/>
            <a:ext cx="2595283" cy="192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Innovation Model\Images\Thinking Things\la fot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56" y="2067172"/>
            <a:ext cx="3816423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D:\Innovation Model\Images\Thinking Things\Imagen 2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3813" r="7292" b="3813"/>
          <a:stretch/>
        </p:blipFill>
        <p:spPr bwMode="auto">
          <a:xfrm>
            <a:off x="6284650" y="123478"/>
            <a:ext cx="2503194" cy="19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D:\Innovation Model\Images\Thinking Things\Imagen 2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r="45015" b="6554"/>
          <a:stretch/>
        </p:blipFill>
        <p:spPr bwMode="auto">
          <a:xfrm>
            <a:off x="8152608" y="123479"/>
            <a:ext cx="619507" cy="96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zorzano\Dropbox\PhILab\ThinkingThings\dd\WebInteraction\ThinkingThings Logo.png"/>
          <p:cNvPicPr>
            <a:picLocks noChangeAspect="1" noChangeArrowheads="1"/>
          </p:cNvPicPr>
          <p:nvPr/>
        </p:nvPicPr>
        <p:blipFill>
          <a:blip r:embed="rId8" cstate="print">
            <a:duotone>
              <a:srgbClr val="00C6DA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27934"/>
            <a:ext cx="1799887" cy="5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3"/>
          <p:cNvSpPr/>
          <p:nvPr/>
        </p:nvSpPr>
        <p:spPr bwMode="auto">
          <a:xfrm>
            <a:off x="-1012726" y="123478"/>
            <a:ext cx="6160790" cy="936104"/>
          </a:xfrm>
          <a:prstGeom prst="roundRect">
            <a:avLst/>
          </a:prstGeom>
          <a:solidFill>
            <a:schemeClr val="bg1">
              <a:alpha val="32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165" y="268294"/>
            <a:ext cx="4806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Fostering </a:t>
            </a:r>
            <a:r>
              <a:rPr lang="en-US" sz="3000" dirty="0" err="1" smtClean="0">
                <a:solidFill>
                  <a:srgbClr val="00C6DA"/>
                </a:solidFill>
                <a:latin typeface="Trebuchet MS" panose="020B0603020202020204" pitchFamily="34" charset="0"/>
              </a:rPr>
              <a:t>intrapreneurship</a:t>
            </a:r>
            <a:r>
              <a:rPr lang="en-US" sz="3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es-ES" sz="3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Picture 2" descr="https://pbs.twimg.com/profile_images/1253221796/my_phot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0"/>
          <a:stretch/>
        </p:blipFill>
        <p:spPr bwMode="auto">
          <a:xfrm>
            <a:off x="7514839" y="1470690"/>
            <a:ext cx="1217317" cy="137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tmp\hi_davidm_LThumb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1" y="3075806"/>
            <a:ext cx="1135104" cy="149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511" y="2725881"/>
            <a:ext cx="1521480" cy="92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5" y="4515966"/>
            <a:ext cx="1518048" cy="87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8247"/>
            <a:ext cx="7334250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80" y="3291830"/>
            <a:ext cx="7023100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3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3"/>
          <p:cNvSpPr/>
          <p:nvPr/>
        </p:nvSpPr>
        <p:spPr bwMode="auto">
          <a:xfrm>
            <a:off x="-940718" y="1542372"/>
            <a:ext cx="3784526" cy="1658607"/>
          </a:xfrm>
          <a:prstGeom prst="roundRect">
            <a:avLst/>
          </a:prstGeom>
          <a:solidFill>
            <a:schemeClr val="bg1">
              <a:alpha val="32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25173" y="1606170"/>
            <a:ext cx="25054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C6DA"/>
                </a:solidFill>
                <a:latin typeface="Trebuchet MS" panose="020B0603020202020204" pitchFamily="34" charset="0"/>
              </a:rPr>
              <a:t>Accelerating </a:t>
            </a:r>
            <a:r>
              <a:rPr lang="en-US" sz="3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innovation cycles</a:t>
            </a:r>
            <a:endParaRPr lang="es-ES" sz="3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18964"/>
            <a:ext cx="5413375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http://www.clipartbest.com/cliparts/dT6/L4K/dT6L4KpT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4858">
            <a:off x="4091320" y="2412026"/>
            <a:ext cx="3204234" cy="20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12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Gerencia\Imagenes_descargadas\iStock\iStock_000005492651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5" b="5070"/>
          <a:stretch/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3"/>
          <p:cNvSpPr/>
          <p:nvPr/>
        </p:nvSpPr>
        <p:spPr bwMode="auto">
          <a:xfrm>
            <a:off x="-612575" y="1363516"/>
            <a:ext cx="4752527" cy="2792410"/>
          </a:xfrm>
          <a:prstGeom prst="roundRect">
            <a:avLst/>
          </a:prstGeom>
          <a:solidFill>
            <a:srgbClr val="2F2E21">
              <a:alpha val="77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25173" y="1523529"/>
            <a:ext cx="3798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Trebuchet MS" panose="020B0603020202020204" pitchFamily="34" charset="0"/>
              </a:rPr>
              <a:t>Do more with less</a:t>
            </a:r>
            <a:r>
              <a:rPr lang="en-US" sz="3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 </a:t>
            </a:r>
            <a:r>
              <a:rPr lang="en-US" sz="3000" dirty="0">
                <a:solidFill>
                  <a:srgbClr val="00C6DA"/>
                </a:solidFill>
                <a:latin typeface="Trebuchet MS" panose="020B0603020202020204" pitchFamily="34" charset="0"/>
              </a:rPr>
              <a:t>45% more projects </a:t>
            </a:r>
            <a:r>
              <a:rPr lang="en-US" sz="3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while in average </a:t>
            </a:r>
            <a:r>
              <a:rPr lang="en-US" sz="3000" dirty="0">
                <a:solidFill>
                  <a:srgbClr val="00C6DA"/>
                </a:solidFill>
                <a:latin typeface="Trebuchet MS" panose="020B0603020202020204" pitchFamily="34" charset="0"/>
              </a:rPr>
              <a:t>reducing a 48% the medium budget</a:t>
            </a:r>
            <a:endParaRPr lang="es-ES" sz="3000" dirty="0">
              <a:solidFill>
                <a:srgbClr val="00C6DA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6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iol Llore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r="4604" b="1515"/>
          <a:stretch/>
        </p:blipFill>
        <p:spPr bwMode="auto">
          <a:xfrm>
            <a:off x="66560" y="666702"/>
            <a:ext cx="94086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lh5.googleusercontent.com/-RlICFtBWXBk/AAAAAAAAAAI/AAAAAAAAAus/Z3wDbL3MjTg/s120-c/pho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2"/>
          <a:stretch/>
        </p:blipFill>
        <p:spPr bwMode="auto">
          <a:xfrm>
            <a:off x="1140568" y="666702"/>
            <a:ext cx="1022152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tedxbilbao.com/wp-content/uploads/2010/10/ricard-hugue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1" r="29427" b="23884"/>
          <a:stretch/>
        </p:blipFill>
        <p:spPr bwMode="auto">
          <a:xfrm>
            <a:off x="2322941" y="666702"/>
            <a:ext cx="1009816" cy="114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iego Diaz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19108" r="41956" b="14485"/>
          <a:stretch/>
        </p:blipFill>
        <p:spPr bwMode="auto">
          <a:xfrm>
            <a:off x="3526712" y="666702"/>
            <a:ext cx="874351" cy="117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Luis Ignacio Vicente del Olm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4" t="5635" r="31851" b="61946"/>
          <a:stretch/>
        </p:blipFill>
        <p:spPr bwMode="auto">
          <a:xfrm>
            <a:off x="4572000" y="681394"/>
            <a:ext cx="93609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www.uab.cat/servlet/BlobServer?blobtable=Imatge&amp;blobcol=urlimg&amp;blobheader=image/gif&amp;blobkey=id&amp;blobwhere=1345647912869&amp;blobnocache=tru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4264" r="50853" b="22108"/>
          <a:stretch/>
        </p:blipFill>
        <p:spPr bwMode="auto">
          <a:xfrm>
            <a:off x="5684557" y="666702"/>
            <a:ext cx="962510" cy="11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bs.twimg.com/profile_images/1253221796/my_phot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0" t="2717" b="1222"/>
          <a:stretch/>
        </p:blipFill>
        <p:spPr bwMode="auto">
          <a:xfrm>
            <a:off x="2732135" y="2165963"/>
            <a:ext cx="1076676" cy="11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D:\tmp\hi_davidm_LThumb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 bwMode="auto">
          <a:xfrm>
            <a:off x="6749616" y="2165963"/>
            <a:ext cx="1038225" cy="11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https://pbs.twimg.com/profile_images/3082088519/68ee181c318f343048377580bec8625c_400x400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3224" r="12674" b="10849"/>
          <a:stretch/>
        </p:blipFill>
        <p:spPr bwMode="auto">
          <a:xfrm>
            <a:off x="1374063" y="2165964"/>
            <a:ext cx="1095376" cy="11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D:\tmp\hi_bertb_LThumb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2"/>
          <a:stretch/>
        </p:blipFill>
        <p:spPr bwMode="auto">
          <a:xfrm>
            <a:off x="4098803" y="2160559"/>
            <a:ext cx="1038225" cy="11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Carlos Moliner Teruel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9" b="1158"/>
          <a:stretch/>
        </p:blipFill>
        <p:spPr bwMode="auto">
          <a:xfrm>
            <a:off x="5427020" y="2155191"/>
            <a:ext cx="1057906" cy="11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2" descr="Francisco Javier Zorzan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1" t="7325" r="19573" b="5965"/>
          <a:stretch/>
        </p:blipFill>
        <p:spPr bwMode="auto">
          <a:xfrm>
            <a:off x="156546" y="2156659"/>
            <a:ext cx="936104" cy="11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5" descr="Luis Eduardo Dejo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13360" r="26237" b="24180"/>
          <a:stretch/>
        </p:blipFill>
        <p:spPr bwMode="auto">
          <a:xfrm>
            <a:off x="8100392" y="648036"/>
            <a:ext cx="910091" cy="11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7" descr="María José Tom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r="3322"/>
          <a:stretch/>
        </p:blipFill>
        <p:spPr bwMode="auto">
          <a:xfrm>
            <a:off x="1383770" y="3671323"/>
            <a:ext cx="108012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0" descr="http://www.u-tad.com/wp-content/uploads/2014/02/Rafael-de-las-Heras-del-Dedo-153x153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t="5291" r="9228" b="9833"/>
          <a:stretch/>
        </p:blipFill>
        <p:spPr bwMode="auto">
          <a:xfrm>
            <a:off x="6821664" y="3651870"/>
            <a:ext cx="1008112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-52698" y="1839035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Oriol </a:t>
            </a:r>
            <a:r>
              <a:rPr lang="es-ES" sz="1400" dirty="0" err="1">
                <a:solidFill>
                  <a:srgbClr val="FFFFFF"/>
                </a:solidFill>
                <a:latin typeface="Trebuchet MS"/>
              </a:rPr>
              <a:t>Lloret</a:t>
            </a:r>
            <a:endParaRPr lang="es-ES" sz="14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068560" y="1839035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Mario López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2210808" y="1831084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Ricard Huguet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3441056" y="1839035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Diego Díaz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579104" y="1637339"/>
            <a:ext cx="896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FFFF"/>
                </a:solidFill>
                <a:latin typeface="Trebuchet MS"/>
              </a:rPr>
              <a:t>Luis </a:t>
            </a:r>
            <a:r>
              <a:rPr lang="es-ES" sz="1400" dirty="0" smtClean="0">
                <a:solidFill>
                  <a:srgbClr val="FFFFFF"/>
                </a:solidFill>
                <a:latin typeface="Trebuchet MS"/>
              </a:rPr>
              <a:t>I. </a:t>
            </a:r>
            <a:r>
              <a:rPr lang="es-ES" sz="1400" dirty="0">
                <a:solidFill>
                  <a:srgbClr val="FFFFFF"/>
                </a:solidFill>
                <a:latin typeface="Trebuchet MS"/>
              </a:rPr>
              <a:t>Vicente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5557175" y="1839035"/>
            <a:ext cx="1247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Pere Obrador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239456" y="3346516"/>
            <a:ext cx="1460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Alberto de Vega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2615463" y="3346516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Anna </a:t>
            </a:r>
            <a:r>
              <a:rPr lang="es-ES" sz="1400" dirty="0" err="1">
                <a:solidFill>
                  <a:srgbClr val="FFFFFF"/>
                </a:solidFill>
                <a:latin typeface="Trebuchet MS"/>
              </a:rPr>
              <a:t>Hiltunen</a:t>
            </a:r>
            <a:endParaRPr lang="es-ES" sz="14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922515" y="3346516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solidFill>
                  <a:srgbClr val="FFFFFF"/>
                </a:solidFill>
                <a:latin typeface="Trebuchet MS"/>
              </a:rPr>
              <a:t>Bert</a:t>
            </a:r>
            <a:r>
              <a:rPr lang="es-ES" sz="1400" dirty="0">
                <a:solidFill>
                  <a:srgbClr val="FFFFFF"/>
                </a:solidFill>
                <a:latin typeface="Trebuchet MS"/>
              </a:rPr>
              <a:t> </a:t>
            </a:r>
            <a:r>
              <a:rPr lang="es-ES" sz="1400" dirty="0" err="1">
                <a:solidFill>
                  <a:srgbClr val="FFFFFF"/>
                </a:solidFill>
                <a:latin typeface="Trebuchet MS"/>
              </a:rPr>
              <a:t>Bräutigam</a:t>
            </a:r>
            <a:endParaRPr lang="es-ES" sz="14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679282" y="3346516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David Muñoz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5301605" y="3346516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Carlos Moliner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-63404" y="3353090"/>
            <a:ext cx="1366080" cy="25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Javier </a:t>
            </a:r>
            <a:r>
              <a:rPr lang="es-ES" sz="1400" dirty="0" err="1">
                <a:solidFill>
                  <a:srgbClr val="FFFFFF"/>
                </a:solidFill>
                <a:latin typeface="Trebuchet MS"/>
              </a:rPr>
              <a:t>Zorzano</a:t>
            </a:r>
            <a:endParaRPr lang="es-ES" sz="14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-98776" y="4867003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Jaime González</a:t>
            </a:r>
          </a:p>
        </p:txBody>
      </p:sp>
      <p:sp>
        <p:nvSpPr>
          <p:cNvPr id="34" name="33 CuadroTexto"/>
          <p:cNvSpPr txBox="1"/>
          <p:nvPr/>
        </p:nvSpPr>
        <p:spPr>
          <a:xfrm>
            <a:off x="8139840" y="1854005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Luis Dejo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1269141" y="4853518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Maria </a:t>
            </a:r>
            <a:r>
              <a:rPr lang="es-ES" sz="1400" dirty="0" smtClean="0">
                <a:solidFill>
                  <a:srgbClr val="FFFFFF"/>
                </a:solidFill>
                <a:latin typeface="Trebuchet MS"/>
              </a:rPr>
              <a:t>J. </a:t>
            </a:r>
            <a:r>
              <a:rPr lang="es-ES" sz="1400" dirty="0">
                <a:solidFill>
                  <a:srgbClr val="FFFFFF"/>
                </a:solidFill>
                <a:latin typeface="Trebuchet MS"/>
              </a:rPr>
              <a:t>Tomé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7867204" y="4867003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FFFFF"/>
                </a:solidFill>
                <a:latin typeface="Trebuchet MS"/>
              </a:rPr>
              <a:t>Oscar Mancebo</a:t>
            </a:r>
            <a:endParaRPr lang="es-ES" sz="14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6831544" y="4694423"/>
            <a:ext cx="1104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FFFF"/>
                </a:solidFill>
                <a:latin typeface="Trebuchet MS"/>
              </a:rPr>
              <a:t>Rafael de las Heras</a:t>
            </a:r>
          </a:p>
        </p:txBody>
      </p:sp>
      <p:sp>
        <p:nvSpPr>
          <p:cNvPr id="38" name="37 CuadroTexto"/>
          <p:cNvSpPr txBox="1"/>
          <p:nvPr/>
        </p:nvSpPr>
        <p:spPr>
          <a:xfrm>
            <a:off x="7977298" y="3353178"/>
            <a:ext cx="119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  <a:latin typeface="Trebuchet MS"/>
              </a:rPr>
              <a:t>Javier López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t="5806" r="24073" b="12336"/>
          <a:stretch/>
        </p:blipFill>
        <p:spPr bwMode="auto">
          <a:xfrm>
            <a:off x="107504" y="3661034"/>
            <a:ext cx="1008112" cy="120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t="2544" r="3441"/>
          <a:stretch/>
        </p:blipFill>
        <p:spPr bwMode="auto">
          <a:xfrm>
            <a:off x="8059880" y="2174453"/>
            <a:ext cx="964676" cy="118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40 CuadroTexto"/>
          <p:cNvSpPr txBox="1"/>
          <p:nvPr/>
        </p:nvSpPr>
        <p:spPr>
          <a:xfrm>
            <a:off x="6660232" y="1853191"/>
            <a:ext cx="1520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FFFF"/>
                </a:solidFill>
                <a:latin typeface="Trebuchet MS"/>
              </a:rPr>
              <a:t>Pablo Rodríguez</a:t>
            </a:r>
          </a:p>
        </p:txBody>
      </p:sp>
      <p:pic>
        <p:nvPicPr>
          <p:cNvPr id="42" name="Picture 4" descr="http://www.rodriguezrodriguez.com/wp-content/uploads/2013/03/395921_10151075611280220_611340219_21935707_1619266414_n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r="35401" b="29029"/>
          <a:stretch/>
        </p:blipFill>
        <p:spPr bwMode="auto">
          <a:xfrm>
            <a:off x="6876256" y="666702"/>
            <a:ext cx="1003081" cy="117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redondeado 3"/>
          <p:cNvSpPr/>
          <p:nvPr/>
        </p:nvSpPr>
        <p:spPr bwMode="auto">
          <a:xfrm>
            <a:off x="-1012726" y="38414"/>
            <a:ext cx="9905206" cy="553998"/>
          </a:xfrm>
          <a:prstGeom prst="roundRect">
            <a:avLst/>
          </a:prstGeom>
          <a:solidFill>
            <a:schemeClr val="bg1">
              <a:alpha val="32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53165" y="38414"/>
            <a:ext cx="89751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This would not have been possible without </a:t>
            </a:r>
            <a:r>
              <a:rPr lang="en-US" sz="3000" dirty="0">
                <a:solidFill>
                  <a:srgbClr val="00C6DA"/>
                </a:solidFill>
                <a:latin typeface="Trebuchet MS" panose="020B0603020202020204" pitchFamily="34" charset="0"/>
              </a:rPr>
              <a:t>people</a:t>
            </a:r>
            <a:endParaRPr lang="es-ES" sz="3000" dirty="0">
              <a:solidFill>
                <a:srgbClr val="00C6DA"/>
              </a:solidFill>
              <a:latin typeface="Trebuchet MS" panose="020B0603020202020204" pitchFamily="34" charset="0"/>
            </a:endParaRPr>
          </a:p>
        </p:txBody>
      </p:sp>
      <p:pic>
        <p:nvPicPr>
          <p:cNvPr id="8196" name="Picture 4" descr="https://media.licdn.com/mpr/mpr/shrinknp_400_400/p/4/005/081/1e0/3abd226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3" t="5310" r="20357" b="17845"/>
          <a:stretch/>
        </p:blipFill>
        <p:spPr bwMode="auto">
          <a:xfrm>
            <a:off x="8074692" y="3656297"/>
            <a:ext cx="938362" cy="119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media.licdn.com/mpr/mpr/shrinknp_400_400/p/4/000/154/0c8/0f8481b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8904" r="7495"/>
          <a:stretch/>
        </p:blipFill>
        <p:spPr bwMode="auto">
          <a:xfrm>
            <a:off x="4053226" y="3669059"/>
            <a:ext cx="1080120" cy="121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34 CuadroTexto"/>
          <p:cNvSpPr txBox="1"/>
          <p:nvPr/>
        </p:nvSpPr>
        <p:spPr>
          <a:xfrm>
            <a:off x="3956855" y="4865489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FFFFF"/>
                </a:solidFill>
                <a:latin typeface="Trebuchet MS"/>
              </a:rPr>
              <a:t>Laura García</a:t>
            </a:r>
            <a:endParaRPr lang="es-ES" sz="1400" dirty="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8202" name="Picture 10" descr="https://media.licdn.com/mpr/mpr/shrinknp_400_400/p/4/000/14c/1e1/24f3952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r="21470" b="35126"/>
          <a:stretch/>
        </p:blipFill>
        <p:spPr bwMode="auto">
          <a:xfrm>
            <a:off x="2682376" y="3688199"/>
            <a:ext cx="1124832" cy="11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34 CuadroTexto"/>
          <p:cNvSpPr txBox="1"/>
          <p:nvPr/>
        </p:nvSpPr>
        <p:spPr>
          <a:xfrm>
            <a:off x="2663530" y="4849371"/>
            <a:ext cx="119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FFFFF"/>
                </a:solidFill>
                <a:latin typeface="Trebuchet MS"/>
              </a:rPr>
              <a:t>Jesús </a:t>
            </a:r>
            <a:r>
              <a:rPr lang="es-ES" sz="1400" dirty="0" err="1" smtClean="0">
                <a:solidFill>
                  <a:srgbClr val="FFFFFF"/>
                </a:solidFill>
                <a:latin typeface="Trebuchet MS"/>
              </a:rPr>
              <a:t>Bernat</a:t>
            </a:r>
            <a:endParaRPr lang="es-ES" sz="1400" dirty="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8206" name="Picture 14" descr="Lucia Lavara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6" t="1542" r="23345" b="45600"/>
          <a:stretch/>
        </p:blipFill>
        <p:spPr bwMode="auto">
          <a:xfrm>
            <a:off x="5436095" y="3665518"/>
            <a:ext cx="108012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34 CuadroTexto"/>
          <p:cNvSpPr txBox="1"/>
          <p:nvPr/>
        </p:nvSpPr>
        <p:spPr>
          <a:xfrm>
            <a:off x="5379364" y="4883692"/>
            <a:ext cx="119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FFFFF"/>
                </a:solidFill>
                <a:latin typeface="Trebuchet MS"/>
              </a:rPr>
              <a:t>Lucia Lavara</a:t>
            </a:r>
            <a:endParaRPr lang="es-ES" sz="14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9525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8"/>
          <a:stretch/>
        </p:blipFill>
        <p:spPr>
          <a:xfrm>
            <a:off x="0" y="0"/>
            <a:ext cx="9144000" cy="5164038"/>
          </a:xfrm>
          <a:prstGeom prst="rect">
            <a:avLst/>
          </a:prstGeom>
        </p:spPr>
      </p:pic>
      <p:sp>
        <p:nvSpPr>
          <p:cNvPr id="46" name="Rectángulo redondeado 3"/>
          <p:cNvSpPr/>
          <p:nvPr/>
        </p:nvSpPr>
        <p:spPr bwMode="auto">
          <a:xfrm>
            <a:off x="-612575" y="1075484"/>
            <a:ext cx="4752527" cy="3008434"/>
          </a:xfrm>
          <a:prstGeom prst="roundRect">
            <a:avLst/>
          </a:prstGeom>
          <a:solidFill>
            <a:srgbClr val="2F2E21">
              <a:alpha val="77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7" name="Rectángulo 5"/>
          <p:cNvSpPr/>
          <p:nvPr/>
        </p:nvSpPr>
        <p:spPr>
          <a:xfrm>
            <a:off x="288030" y="1275606"/>
            <a:ext cx="363589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/>
            </a:pPr>
            <a:r>
              <a:rPr lang="en-US" sz="3000" dirty="0">
                <a:solidFill>
                  <a:srgbClr val="FFFFFF"/>
                </a:solidFill>
                <a:latin typeface="Trebuchet MS"/>
              </a:rPr>
              <a:t>Provide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training and mentorship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288030" y="2316417"/>
            <a:ext cx="363589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 startAt="2"/>
            </a:pPr>
            <a:r>
              <a:rPr lang="en-US" sz="3000" dirty="0">
                <a:solidFill>
                  <a:srgbClr val="00C6DA"/>
                </a:solidFill>
                <a:latin typeface="Trebuchet MS"/>
              </a:rPr>
              <a:t>Adapt</a:t>
            </a:r>
            <a:r>
              <a:rPr lang="en-US" sz="3000" dirty="0">
                <a:solidFill>
                  <a:srgbClr val="FFFFFF"/>
                </a:solidFill>
                <a:latin typeface="Trebuchet MS"/>
              </a:rPr>
              <a:t> Lean Startup </a:t>
            </a:r>
          </a:p>
        </p:txBody>
      </p:sp>
      <p:sp>
        <p:nvSpPr>
          <p:cNvPr id="49" name="Rectángulo 5"/>
          <p:cNvSpPr/>
          <p:nvPr/>
        </p:nvSpPr>
        <p:spPr>
          <a:xfrm>
            <a:off x="288030" y="3436728"/>
            <a:ext cx="3635898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 startAt="3"/>
            </a:pPr>
            <a:r>
              <a:rPr lang="en-US" sz="3000" dirty="0">
                <a:solidFill>
                  <a:srgbClr val="00C6DA"/>
                </a:solidFill>
                <a:latin typeface="Trebuchet MS"/>
              </a:rPr>
              <a:t>Start small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 </a:t>
            </a:r>
            <a:endParaRPr lang="en-US" sz="30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3365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Gerencia\Imagenes_descargadas\iStock\iStock_000002056841Mediu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9" b="5054"/>
          <a:stretch/>
        </p:blipFill>
        <p:spPr bwMode="auto">
          <a:xfrm flipH="1">
            <a:off x="-21932" y="0"/>
            <a:ext cx="91659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3"/>
          <p:cNvSpPr/>
          <p:nvPr/>
        </p:nvSpPr>
        <p:spPr bwMode="auto">
          <a:xfrm>
            <a:off x="-612575" y="1363516"/>
            <a:ext cx="4752527" cy="2144338"/>
          </a:xfrm>
          <a:prstGeom prst="roundRect">
            <a:avLst/>
          </a:prstGeom>
          <a:solidFill>
            <a:srgbClr val="2F2E21">
              <a:alpha val="77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288030" y="1625013"/>
            <a:ext cx="3635898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/>
            </a:pPr>
            <a:r>
              <a:rPr lang="en-US" sz="3000" dirty="0">
                <a:solidFill>
                  <a:srgbClr val="00C6DA"/>
                </a:solidFill>
                <a:latin typeface="Trebuchet MS"/>
              </a:rPr>
              <a:t>Training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88030" y="2183881"/>
            <a:ext cx="3635898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 startAt="2"/>
            </a:pPr>
            <a:r>
              <a:rPr lang="en-US" sz="3000" dirty="0">
                <a:solidFill>
                  <a:srgbClr val="00C6DA"/>
                </a:solidFill>
                <a:latin typeface="Trebuchet MS"/>
              </a:rPr>
              <a:t>Internal mentors</a:t>
            </a:r>
          </a:p>
        </p:txBody>
      </p:sp>
      <p:sp>
        <p:nvSpPr>
          <p:cNvPr id="7" name="Rectángulo 5"/>
          <p:cNvSpPr/>
          <p:nvPr/>
        </p:nvSpPr>
        <p:spPr>
          <a:xfrm>
            <a:off x="288030" y="2742750"/>
            <a:ext cx="3635898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indent="-514350" defTabSz="457200">
              <a:buClr>
                <a:schemeClr val="bg1"/>
              </a:buClr>
              <a:buFont typeface="+mj-lt"/>
              <a:buAutoNum type="arabicPeriod" startAt="3"/>
            </a:pPr>
            <a:r>
              <a:rPr lang="en-US" sz="3000" dirty="0">
                <a:solidFill>
                  <a:srgbClr val="00C6DA"/>
                </a:solidFill>
                <a:latin typeface="Trebuchet MS"/>
              </a:rPr>
              <a:t>External mentors</a:t>
            </a:r>
          </a:p>
        </p:txBody>
      </p:sp>
    </p:spTree>
    <p:extLst>
      <p:ext uri="{BB962C8B-B14F-4D97-AF65-F5344CB8AC3E}">
        <p14:creationId xmlns:p14="http://schemas.microsoft.com/office/powerpoint/2010/main" val="261144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 bwMode="auto">
          <a:xfrm>
            <a:off x="0" y="0"/>
            <a:ext cx="9148708" cy="514543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Rectángulo 5"/>
          <p:cNvSpPr/>
          <p:nvPr/>
        </p:nvSpPr>
        <p:spPr>
          <a:xfrm>
            <a:off x="577910" y="356461"/>
            <a:ext cx="7992888" cy="19992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buClr>
                <a:srgbClr val="00C6DA"/>
              </a:buClr>
            </a:pPr>
            <a:r>
              <a:rPr lang="en-US" sz="4400" dirty="0">
                <a:solidFill>
                  <a:srgbClr val="00C6DA"/>
                </a:solidFill>
                <a:latin typeface="Trebuchet MS" panose="020B0603020202020204" pitchFamily="34" charset="0"/>
              </a:rPr>
              <a:t>Thank you</a:t>
            </a:r>
            <a:r>
              <a:rPr lang="en-US" sz="4400" dirty="0" smtClean="0">
                <a:solidFill>
                  <a:srgbClr val="00C6DA"/>
                </a:solidFill>
                <a:latin typeface="Trebuchet MS" panose="020B0603020202020204" pitchFamily="34" charset="0"/>
              </a:rPr>
              <a:t>!!!</a:t>
            </a:r>
            <a:endParaRPr lang="en-US" sz="4400" dirty="0">
              <a:solidFill>
                <a:srgbClr val="00C6DA"/>
              </a:solidFill>
              <a:latin typeface="Trebuchet MS" panose="020B0603020202020204" pitchFamily="34" charset="0"/>
            </a:endParaRPr>
          </a:p>
          <a:p>
            <a:pPr algn="ctr" defTabSz="457200">
              <a:lnSpc>
                <a:spcPct val="150000"/>
              </a:lnSpc>
              <a:buClr>
                <a:srgbClr val="00C6DA"/>
              </a:buClr>
            </a:pPr>
            <a:r>
              <a:rPr lang="en-US" sz="4400" dirty="0">
                <a:solidFill>
                  <a:srgbClr val="00C6DA"/>
                </a:solidFill>
                <a:latin typeface="Trebuchet MS" panose="020B0603020202020204" pitchFamily="34" charset="0"/>
              </a:rPr>
              <a:t>Questions? Comments?</a:t>
            </a:r>
          </a:p>
        </p:txBody>
      </p:sp>
      <p:pic>
        <p:nvPicPr>
          <p:cNvPr id="21510" name="Picture 6" descr="D:\Innovation Model\Whitepaper\TEL logo_byn_ne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r="5324"/>
          <a:stretch/>
        </p:blipFill>
        <p:spPr bwMode="auto">
          <a:xfrm>
            <a:off x="6732240" y="4146723"/>
            <a:ext cx="2160240" cy="87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5"/>
          <p:cNvSpPr/>
          <p:nvPr/>
        </p:nvSpPr>
        <p:spPr>
          <a:xfrm>
            <a:off x="107504" y="2643758"/>
            <a:ext cx="8928992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>
                <a:solidFill>
                  <a:srgbClr val="FFFFFF"/>
                </a:solidFill>
                <a:latin typeface="Trebuchet MS"/>
              </a:rPr>
              <a:t>@</a:t>
            </a:r>
            <a:r>
              <a:rPr lang="en-US" sz="3000" dirty="0" err="1">
                <a:solidFill>
                  <a:srgbClr val="FFFFFF"/>
                </a:solidFill>
                <a:latin typeface="Trebuchet MS"/>
              </a:rPr>
              <a:t>sjapru</a:t>
            </a:r>
            <a:r>
              <a:rPr lang="en-US" sz="3000" dirty="0">
                <a:solidFill>
                  <a:srgbClr val="FFFFFF"/>
                </a:solidFill>
                <a:latin typeface="Trebuchet MS"/>
              </a:rPr>
              <a:t>   susana.juradoapruzzese@telefonica.com</a:t>
            </a:r>
          </a:p>
          <a:p>
            <a:pPr defTabSz="457200"/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@</a:t>
            </a:r>
            <a:r>
              <a:rPr lang="en-US" sz="3000" dirty="0" err="1" smtClean="0">
                <a:solidFill>
                  <a:srgbClr val="FFFFFF"/>
                </a:solidFill>
                <a:latin typeface="Trebuchet MS"/>
              </a:rPr>
              <a:t>mdomata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     maria.deolanomata@telefonica.com </a:t>
            </a:r>
          </a:p>
        </p:txBody>
      </p:sp>
      <p:sp>
        <p:nvSpPr>
          <p:cNvPr id="13" name="Rectángulo 5"/>
          <p:cNvSpPr/>
          <p:nvPr/>
        </p:nvSpPr>
        <p:spPr>
          <a:xfrm>
            <a:off x="156508" y="3993726"/>
            <a:ext cx="5813120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More info in our “Lean elephants” paper at www.tid.es</a:t>
            </a:r>
          </a:p>
        </p:txBody>
      </p:sp>
    </p:spTree>
    <p:extLst>
      <p:ext uri="{BB962C8B-B14F-4D97-AF65-F5344CB8AC3E}">
        <p14:creationId xmlns:p14="http://schemas.microsoft.com/office/powerpoint/2010/main" val="95212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auto">
          <a:xfrm>
            <a:off x="-36512" y="0"/>
            <a:ext cx="9180512" cy="514350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531" y="4587974"/>
            <a:ext cx="5425573" cy="307023"/>
          </a:xfrm>
          <a:prstGeom prst="rect">
            <a:avLst/>
          </a:prstGeom>
          <a:noFill/>
        </p:spPr>
        <p:txBody>
          <a:bodyPr wrap="none" lIns="90670" tIns="45347" rIns="90670" bIns="45347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400" dirty="0">
                <a:solidFill>
                  <a:srgbClr val="000000"/>
                </a:solidFill>
                <a:ea typeface="ヒラギノ角ゴ ProN W3" charset="-128"/>
                <a:cs typeface="Arial" pitchFamily="34" charset="0"/>
                <a:sym typeface="Gill Sans" charset="0"/>
                <a:hlinkClick r:id="rId3"/>
              </a:rPr>
              <a:t>http://</a:t>
            </a:r>
            <a:r>
              <a:rPr lang="es-ES" sz="1400" dirty="0" smtClean="0">
                <a:solidFill>
                  <a:srgbClr val="000000"/>
                </a:solidFill>
                <a:ea typeface="ヒラギノ角ゴ ProN W3" charset="-128"/>
                <a:cs typeface="Arial" pitchFamily="34" charset="0"/>
                <a:sym typeface="Gill Sans" charset="0"/>
                <a:hlinkClick r:id="rId3"/>
              </a:rPr>
              <a:t>hbr.org/2013/05/why-the-lean-start-up-changes-everything/ar/1</a:t>
            </a:r>
            <a:endParaRPr lang="es-ES" sz="1400" dirty="0">
              <a:solidFill>
                <a:srgbClr val="000000"/>
              </a:solidFill>
              <a:ea typeface="ヒラギノ角ゴ ProN W3" charset="-128"/>
              <a:cs typeface="Arial" pitchFamily="34" charset="0"/>
              <a:sym typeface="Gill Sans" charset="0"/>
            </a:endParaRPr>
          </a:p>
        </p:txBody>
      </p:sp>
      <p:sp>
        <p:nvSpPr>
          <p:cNvPr id="6" name="Rectángulo redondeado 3"/>
          <p:cNvSpPr/>
          <p:nvPr/>
        </p:nvSpPr>
        <p:spPr bwMode="auto">
          <a:xfrm>
            <a:off x="-1498729" y="699542"/>
            <a:ext cx="10391209" cy="360040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" y="792163"/>
            <a:ext cx="8712200" cy="35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7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erencia\Imagenes_descargadas\iStock\iStock_000008425491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9"/>
          <a:stretch/>
        </p:blipFill>
        <p:spPr bwMode="auto">
          <a:xfrm>
            <a:off x="0" y="0"/>
            <a:ext cx="9144000" cy="514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3"/>
          <p:cNvSpPr/>
          <p:nvPr/>
        </p:nvSpPr>
        <p:spPr bwMode="auto">
          <a:xfrm>
            <a:off x="-540568" y="1275606"/>
            <a:ext cx="4752527" cy="2664296"/>
          </a:xfrm>
          <a:prstGeom prst="roundRect">
            <a:avLst/>
          </a:prstGeom>
          <a:solidFill>
            <a:srgbClr val="000000">
              <a:alpha val="5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Rectángulo 5"/>
          <p:cNvSpPr/>
          <p:nvPr/>
        </p:nvSpPr>
        <p:spPr>
          <a:xfrm>
            <a:off x="195414" y="1403271"/>
            <a:ext cx="4032448" cy="24006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>
                <a:solidFill>
                  <a:schemeClr val="bg1"/>
                </a:solidFill>
                <a:latin typeface="Trebuchet MS" pitchFamily="34" charset="0"/>
                <a:ea typeface="ヒラギノ角ゴ Pro W3" charset="-128"/>
                <a:sym typeface="Trebuchet MS" pitchFamily="34" charset="0"/>
              </a:rPr>
              <a:t>Dealing with corporate politics and processes. </a:t>
            </a:r>
            <a:r>
              <a:rPr lang="en-US" sz="3000" dirty="0">
                <a:solidFill>
                  <a:srgbClr val="00C6DA"/>
                </a:solidFill>
                <a:latin typeface="Trebuchet MS" pitchFamily="34" charset="0"/>
                <a:ea typeface="ヒラギノ角ゴ Pro W3" charset="-128"/>
                <a:sym typeface="Trebuchet MS" pitchFamily="34" charset="0"/>
              </a:rPr>
              <a:t>Get </a:t>
            </a:r>
            <a:r>
              <a:rPr lang="en-US" sz="3000" dirty="0" smtClean="0">
                <a:solidFill>
                  <a:srgbClr val="00C6DA"/>
                </a:solidFill>
                <a:latin typeface="Trebuchet MS" pitchFamily="34" charset="0"/>
                <a:ea typeface="ヒラギノ角ゴ Pro W3" charset="-128"/>
                <a:sym typeface="Trebuchet MS" pitchFamily="34" charset="0"/>
              </a:rPr>
              <a:t>upstairs </a:t>
            </a:r>
            <a:r>
              <a:rPr lang="en-US" sz="3000" dirty="0">
                <a:solidFill>
                  <a:srgbClr val="00C6DA"/>
                </a:solidFill>
                <a:latin typeface="Trebuchet MS" pitchFamily="34" charset="0"/>
                <a:ea typeface="ヒラギノ角ゴ Pro W3" charset="-128"/>
                <a:sym typeface="Trebuchet MS" pitchFamily="34" charset="0"/>
              </a:rPr>
              <a:t>in the </a:t>
            </a:r>
            <a:r>
              <a:rPr lang="en-US" sz="3000" dirty="0" smtClean="0">
                <a:solidFill>
                  <a:srgbClr val="00C6DA"/>
                </a:solidFill>
                <a:latin typeface="Trebuchet MS" pitchFamily="34" charset="0"/>
                <a:ea typeface="ヒラギノ角ゴ Pro W3" charset="-128"/>
                <a:sym typeface="Trebuchet MS" pitchFamily="34" charset="0"/>
              </a:rPr>
              <a:t>building</a:t>
            </a:r>
            <a:endParaRPr lang="en-US" sz="3000" dirty="0">
              <a:solidFill>
                <a:srgbClr val="00C6DA"/>
              </a:solidFill>
              <a:latin typeface="Trebuchet MS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88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Innovation Model\Images\Brand room\731187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b="8641"/>
          <a:stretch/>
        </p:blipFill>
        <p:spPr bwMode="auto">
          <a:xfrm flipH="1">
            <a:off x="0" y="-20537"/>
            <a:ext cx="9140910" cy="51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3"/>
          <p:cNvSpPr/>
          <p:nvPr/>
        </p:nvSpPr>
        <p:spPr bwMode="auto">
          <a:xfrm>
            <a:off x="-612575" y="1379418"/>
            <a:ext cx="5040559" cy="2664296"/>
          </a:xfrm>
          <a:prstGeom prst="roundRect">
            <a:avLst/>
          </a:prstGeom>
          <a:solidFill>
            <a:srgbClr val="000000">
              <a:alpha val="5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107504" y="1502950"/>
            <a:ext cx="4032448" cy="24006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Finding </a:t>
            </a:r>
            <a:r>
              <a:rPr lang="en-US" sz="3000" dirty="0" err="1" smtClean="0">
                <a:solidFill>
                  <a:srgbClr val="00C6DA"/>
                </a:solidFill>
                <a:latin typeface="Trebuchet MS"/>
              </a:rPr>
              <a:t>intrapreneurs</a:t>
            </a: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. </a:t>
            </a:r>
          </a:p>
          <a:p>
            <a:pPr defTabSz="457200"/>
            <a:r>
              <a:rPr lang="en-US" sz="3000" dirty="0">
                <a:solidFill>
                  <a:srgbClr val="FFFFFF"/>
                </a:solidFill>
                <a:latin typeface="Trebuchet MS"/>
              </a:rPr>
              <a:t>Entrepreneurs and </a:t>
            </a:r>
            <a:r>
              <a:rPr lang="en-US" sz="3000" dirty="0" err="1">
                <a:solidFill>
                  <a:srgbClr val="FFFFFF"/>
                </a:solidFill>
                <a:latin typeface="Trebuchet MS"/>
              </a:rPr>
              <a:t>intrapreneurs</a:t>
            </a:r>
            <a:r>
              <a:rPr lang="en-US" sz="3000" dirty="0">
                <a:solidFill>
                  <a:srgbClr val="FFFFFF"/>
                </a:solidFill>
                <a:latin typeface="Trebuchet MS"/>
              </a:rPr>
              <a:t> are not the same kind of 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people </a:t>
            </a:r>
            <a:endParaRPr lang="en-US" sz="30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073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D:\Gerencia\Imagenes_descargadas\iStock\iStock_000003430209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9" b="12073"/>
          <a:stretch/>
        </p:blipFill>
        <p:spPr bwMode="auto">
          <a:xfrm>
            <a:off x="-4946" y="-22358"/>
            <a:ext cx="9185458" cy="516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3"/>
          <p:cNvSpPr/>
          <p:nvPr/>
        </p:nvSpPr>
        <p:spPr bwMode="auto">
          <a:xfrm>
            <a:off x="-612575" y="1419622"/>
            <a:ext cx="3888431" cy="2200444"/>
          </a:xfrm>
          <a:prstGeom prst="roundRect">
            <a:avLst/>
          </a:prstGeom>
          <a:solidFill>
            <a:srgbClr val="000000">
              <a:alpha val="5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FFFFFF"/>
              </a:solidFill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51520" y="1567007"/>
            <a:ext cx="2952328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3000" dirty="0">
                <a:solidFill>
                  <a:srgbClr val="FFFFFF"/>
                </a:solidFill>
                <a:latin typeface="Trebuchet MS"/>
              </a:rPr>
              <a:t>What </a:t>
            </a:r>
            <a:r>
              <a:rPr lang="en-US" sz="3000" dirty="0">
                <a:solidFill>
                  <a:srgbClr val="00C6DA"/>
                </a:solidFill>
                <a:latin typeface="Trebuchet MS"/>
              </a:rPr>
              <a:t>b</a:t>
            </a:r>
            <a:r>
              <a:rPr lang="en-US" sz="3000" dirty="0" smtClean="0">
                <a:solidFill>
                  <a:srgbClr val="00C6DA"/>
                </a:solidFill>
                <a:latin typeface="Trebuchet MS"/>
              </a:rPr>
              <a:t>randing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 to use for experiments </a:t>
            </a:r>
            <a:r>
              <a:rPr lang="en-US" sz="3000" dirty="0">
                <a:solidFill>
                  <a:srgbClr val="FFFFFF"/>
                </a:solidFill>
                <a:latin typeface="Trebuchet MS"/>
              </a:rPr>
              <a:t>and </a:t>
            </a:r>
            <a:r>
              <a:rPr lang="en-US" sz="3000" dirty="0" smtClean="0">
                <a:solidFill>
                  <a:srgbClr val="FFFFFF"/>
                </a:solidFill>
                <a:latin typeface="Trebuchet MS"/>
              </a:rPr>
              <a:t>tests? </a:t>
            </a:r>
            <a:endParaRPr lang="en-US" sz="30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8781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 bwMode="auto">
          <a:xfrm>
            <a:off x="0" y="0"/>
            <a:ext cx="9148708" cy="514543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Picture 3" descr="D:\Innovation Model\Images\Radio me\foto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0" t="69043" r="44463"/>
          <a:stretch/>
        </p:blipFill>
        <p:spPr bwMode="auto">
          <a:xfrm>
            <a:off x="323528" y="388990"/>
            <a:ext cx="7735160" cy="43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1" descr="Radio Me - 4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8" t="30144" r="59442" b="32800"/>
          <a:stretch/>
        </p:blipFill>
        <p:spPr>
          <a:xfrm>
            <a:off x="6977068" y="6344"/>
            <a:ext cx="2163240" cy="147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 bwMode="auto">
          <a:xfrm>
            <a:off x="0" y="0"/>
            <a:ext cx="9148708" cy="514543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rebuchet MS" panose="020B0603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89" y="159877"/>
            <a:ext cx="3445368" cy="488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877"/>
            <a:ext cx="3200691" cy="488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Radio Me - 4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8" t="30144" r="59442" b="32800"/>
          <a:stretch/>
        </p:blipFill>
        <p:spPr>
          <a:xfrm>
            <a:off x="6977068" y="51470"/>
            <a:ext cx="2163240" cy="1477335"/>
          </a:xfrm>
          <a:prstGeom prst="rect">
            <a:avLst/>
          </a:prstGeom>
        </p:spPr>
      </p:pic>
      <p:sp>
        <p:nvSpPr>
          <p:cNvPr id="6" name="5 Elipse"/>
          <p:cNvSpPr/>
          <p:nvPr/>
        </p:nvSpPr>
        <p:spPr>
          <a:xfrm>
            <a:off x="2555776" y="4515966"/>
            <a:ext cx="1152128" cy="432048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5980356" y="4500063"/>
            <a:ext cx="1584176" cy="52532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23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Diseño personalizado 1">
      <a:dk1>
        <a:srgbClr val="123E51"/>
      </a:dk1>
      <a:lt1>
        <a:srgbClr val="FFFFFF"/>
      </a:lt1>
      <a:dk2>
        <a:srgbClr val="00C6D7"/>
      </a:dk2>
      <a:lt2>
        <a:srgbClr val="929292"/>
      </a:lt2>
      <a:accent1>
        <a:srgbClr val="123E51"/>
      </a:accent1>
      <a:accent2>
        <a:srgbClr val="00C6D7"/>
      </a:accent2>
      <a:accent3>
        <a:srgbClr val="FFFFFF"/>
      </a:accent3>
      <a:accent4>
        <a:srgbClr val="0E3444"/>
      </a:accent4>
      <a:accent5>
        <a:srgbClr val="AAAFB3"/>
      </a:accent5>
      <a:accent6>
        <a:srgbClr val="00B3C3"/>
      </a:accent6>
      <a:hlink>
        <a:srgbClr val="D8EDF9"/>
      </a:hlink>
      <a:folHlink>
        <a:srgbClr val="929292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>
          <a:gsLst>
            <a:gs pos="47000">
              <a:schemeClr val="tx1"/>
            </a:gs>
            <a:gs pos="100000">
              <a:schemeClr val="tx1">
                <a:lumMod val="50000"/>
                <a:lumOff val="50000"/>
              </a:schemeClr>
            </a:gs>
          </a:gsLst>
          <a:lin ang="2700000" scaled="0"/>
        </a:gra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sng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  <a:ea typeface="ヒラギノ角ゴ ProN W3" charset="-128"/>
            <a:sym typeface="Gill Sans" charset="0"/>
          </a:defRPr>
        </a:defPPr>
      </a:lstStyle>
    </a:spDef>
    <a:lnDef>
      <a:spPr bwMode="auto">
        <a:ln>
          <a:headEnd type="none" w="med" len="med"/>
          <a:tailEnd type="none" w="med" len="med"/>
        </a:ln>
        <a:extLst/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80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Diseño personalizado 1">
        <a:dk1>
          <a:srgbClr val="123E51"/>
        </a:dk1>
        <a:lt1>
          <a:srgbClr val="FFFFFF"/>
        </a:lt1>
        <a:dk2>
          <a:srgbClr val="00C6D7"/>
        </a:dk2>
        <a:lt2>
          <a:srgbClr val="929292"/>
        </a:lt2>
        <a:accent1>
          <a:srgbClr val="123E51"/>
        </a:accent1>
        <a:accent2>
          <a:srgbClr val="00C6D7"/>
        </a:accent2>
        <a:accent3>
          <a:srgbClr val="FFFFFF"/>
        </a:accent3>
        <a:accent4>
          <a:srgbClr val="0E3444"/>
        </a:accent4>
        <a:accent5>
          <a:srgbClr val="AAAFB3"/>
        </a:accent5>
        <a:accent6>
          <a:srgbClr val="00B3C3"/>
        </a:accent6>
        <a:hlink>
          <a:srgbClr val="D8EDF9"/>
        </a:hlink>
        <a:folHlink>
          <a:srgbClr val="9292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33944</TotalTime>
  <Words>313</Words>
  <Application>Microsoft Office PowerPoint</Application>
  <PresentationFormat>Presentación en pantalla (16:9)</PresentationFormat>
  <Paragraphs>93</Paragraphs>
  <Slides>30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40" baseType="lpstr">
      <vt:lpstr>ＭＳ Ｐゴシック</vt:lpstr>
      <vt:lpstr>Arial</vt:lpstr>
      <vt:lpstr>Calibri</vt:lpstr>
      <vt:lpstr>Gill Sans</vt:lpstr>
      <vt:lpstr>Trebuchet MS</vt:lpstr>
      <vt:lpstr>Wingdings</vt:lpstr>
      <vt:lpstr>ヒラギノ角ゴ Pro W3</vt:lpstr>
      <vt:lpstr>ヒラギノ角ゴ ProN W3</vt:lpstr>
      <vt:lpstr>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SUSANA JURADO APRUZZESE</dc:creator>
  <cp:lastModifiedBy>SUSANA JURADO APRUZZESE</cp:lastModifiedBy>
  <cp:revision>209</cp:revision>
  <cp:lastPrinted>2014-12-02T09:17:58Z</cp:lastPrinted>
  <dcterms:created xsi:type="dcterms:W3CDTF">2014-11-13T08:38:59Z</dcterms:created>
  <dcterms:modified xsi:type="dcterms:W3CDTF">2015-09-14T07:26:03Z</dcterms:modified>
</cp:coreProperties>
</file>