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3"/>
  </p:notesMasterIdLst>
  <p:handoutMasterIdLst>
    <p:handoutMasterId r:id="rId14"/>
  </p:handoutMasterIdLst>
  <p:sldIdLst>
    <p:sldId id="270" r:id="rId6"/>
    <p:sldId id="296" r:id="rId7"/>
    <p:sldId id="297" r:id="rId8"/>
    <p:sldId id="289" r:id="rId9"/>
    <p:sldId id="295" r:id="rId10"/>
    <p:sldId id="290" r:id="rId11"/>
    <p:sldId id="294" r:id="rId1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00"/>
    <a:srgbClr val="CFA100"/>
    <a:srgbClr val="2D3663"/>
    <a:srgbClr val="1C80B1"/>
    <a:srgbClr val="E2B504"/>
    <a:srgbClr val="EFB934"/>
    <a:srgbClr val="AB3B24"/>
    <a:srgbClr val="D96C2B"/>
    <a:srgbClr val="3494D3"/>
    <a:srgbClr val="532A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66" autoAdjust="0"/>
    <p:restoredTop sz="76578" autoAdjust="0"/>
  </p:normalViewPr>
  <p:slideViewPr>
    <p:cSldViewPr snapToGrid="0">
      <p:cViewPr varScale="1">
        <p:scale>
          <a:sx n="80" d="100"/>
          <a:sy n="80" d="100"/>
        </p:scale>
        <p:origin x="-2552" y="-112"/>
      </p:cViewPr>
      <p:guideLst>
        <p:guide orient="horz" pos="2696"/>
        <p:guide pos="2880"/>
        <p:guide pos="450"/>
      </p:guideLst>
    </p:cSldViewPr>
  </p:slideViewPr>
  <p:outlineViewPr>
    <p:cViewPr>
      <p:scale>
        <a:sx n="33" d="100"/>
        <a:sy n="33" d="100"/>
      </p:scale>
      <p:origin x="0" y="1224"/>
    </p:cViewPr>
  </p:outlineViewPr>
  <p:notesTextViewPr>
    <p:cViewPr>
      <p:scale>
        <a:sx n="125" d="100"/>
        <a:sy n="125" d="100"/>
      </p:scale>
      <p:origin x="0" y="0"/>
    </p:cViewPr>
  </p:notesTextViewPr>
  <p:sorterViewPr>
    <p:cViewPr>
      <p:scale>
        <a:sx n="167" d="100"/>
        <a:sy n="167"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D1B69-AA83-491A-83E6-9F45C02EECB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2BF23A5-3D11-4B87-AEE6-91578741B41D}">
      <dgm:prSet phldrT="[Text]" custT="1"/>
      <dgm:spPr>
        <a:solidFill>
          <a:schemeClr val="accent3"/>
        </a:solidFill>
      </dgm:spPr>
      <dgm:t>
        <a:bodyPr/>
        <a:lstStyle/>
        <a:p>
          <a:r>
            <a:rPr lang="en-US" sz="1200" dirty="0" smtClean="0">
              <a:latin typeface="Corbel" panose="020B0503020204020204" pitchFamily="34" charset="0"/>
            </a:rPr>
            <a:t>CIO View</a:t>
          </a:r>
          <a:endParaRPr lang="en-US" sz="1200" dirty="0">
            <a:latin typeface="Corbel" panose="020B0503020204020204" pitchFamily="34" charset="0"/>
          </a:endParaRPr>
        </a:p>
      </dgm:t>
    </dgm:pt>
    <dgm:pt modelId="{1E475F27-C291-4B03-82ED-4295CF06F465}" type="parTrans" cxnId="{F9C2AF41-357B-4B78-8BA7-CDA0D9F18EAC}">
      <dgm:prSet/>
      <dgm:spPr/>
      <dgm:t>
        <a:bodyPr/>
        <a:lstStyle/>
        <a:p>
          <a:endParaRPr lang="en-US" sz="1200">
            <a:latin typeface="Corbel" panose="020B0503020204020204" pitchFamily="34" charset="0"/>
          </a:endParaRPr>
        </a:p>
      </dgm:t>
    </dgm:pt>
    <dgm:pt modelId="{04CE1781-EBA9-4707-ABB2-261CEF938839}" type="sibTrans" cxnId="{F9C2AF41-357B-4B78-8BA7-CDA0D9F18EAC}">
      <dgm:prSet/>
      <dgm:spPr/>
      <dgm:t>
        <a:bodyPr/>
        <a:lstStyle/>
        <a:p>
          <a:endParaRPr lang="en-US" sz="1200">
            <a:latin typeface="Corbel" panose="020B0503020204020204" pitchFamily="34" charset="0"/>
          </a:endParaRPr>
        </a:p>
      </dgm:t>
    </dgm:pt>
    <dgm:pt modelId="{7522F56C-FF82-4160-8E67-F96DE5D9F7DB}">
      <dgm:prSet phldrT="[Text]" custT="1"/>
      <dgm:spPr>
        <a:solidFill>
          <a:schemeClr val="accent3"/>
        </a:solidFill>
      </dgm:spPr>
      <dgm:t>
        <a:bodyPr/>
        <a:lstStyle/>
        <a:p>
          <a:r>
            <a:rPr lang="en-US" sz="1200" dirty="0" smtClean="0">
              <a:latin typeface="Corbel" panose="020B0503020204020204" pitchFamily="34" charset="0"/>
            </a:rPr>
            <a:t>BU View</a:t>
          </a:r>
          <a:endParaRPr lang="en-US" sz="1200" dirty="0">
            <a:latin typeface="Corbel" panose="020B0503020204020204" pitchFamily="34" charset="0"/>
          </a:endParaRPr>
        </a:p>
      </dgm:t>
    </dgm:pt>
    <dgm:pt modelId="{7D1AEB42-134D-420A-8CA7-835D6FBBF76C}" type="parTrans" cxnId="{AC8FE8D5-2837-4AB8-9E23-BD63A7336289}">
      <dgm:prSet custT="1"/>
      <dgm:spPr/>
      <dgm:t>
        <a:bodyPr/>
        <a:lstStyle/>
        <a:p>
          <a:endParaRPr lang="en-US" sz="1200">
            <a:latin typeface="Corbel" panose="020B0503020204020204" pitchFamily="34" charset="0"/>
          </a:endParaRPr>
        </a:p>
      </dgm:t>
    </dgm:pt>
    <dgm:pt modelId="{2DC7699B-1D26-46F8-A535-9293FC8F0BE4}" type="sibTrans" cxnId="{AC8FE8D5-2837-4AB8-9E23-BD63A7336289}">
      <dgm:prSet/>
      <dgm:spPr/>
      <dgm:t>
        <a:bodyPr/>
        <a:lstStyle/>
        <a:p>
          <a:endParaRPr lang="en-US" sz="1200">
            <a:latin typeface="Corbel" panose="020B0503020204020204" pitchFamily="34" charset="0"/>
          </a:endParaRPr>
        </a:p>
      </dgm:t>
    </dgm:pt>
    <dgm:pt modelId="{BD913A8C-A5AB-4D35-810B-F9C052708DA9}">
      <dgm:prSet phldrT="[Text]" custT="1"/>
      <dgm:spPr>
        <a:solidFill>
          <a:schemeClr val="accent3"/>
        </a:solidFill>
      </dgm:spPr>
      <dgm:t>
        <a:bodyPr/>
        <a:lstStyle/>
        <a:p>
          <a:r>
            <a:rPr lang="en-US" sz="1200" dirty="0" smtClean="0">
              <a:latin typeface="Corbel" panose="020B0503020204020204" pitchFamily="34" charset="0"/>
            </a:rPr>
            <a:t>PM View</a:t>
          </a:r>
          <a:endParaRPr lang="en-US" sz="1200" dirty="0">
            <a:latin typeface="Corbel" panose="020B0503020204020204" pitchFamily="34" charset="0"/>
          </a:endParaRPr>
        </a:p>
      </dgm:t>
    </dgm:pt>
    <dgm:pt modelId="{EFDDD0C1-F477-4134-9B13-6C1DCF93BCA6}" type="parTrans" cxnId="{C27D6158-8650-4553-A471-196CEE0AF01F}">
      <dgm:prSet custT="1"/>
      <dgm:spPr/>
      <dgm:t>
        <a:bodyPr/>
        <a:lstStyle/>
        <a:p>
          <a:endParaRPr lang="en-US" sz="1200">
            <a:latin typeface="Corbel" panose="020B0503020204020204" pitchFamily="34" charset="0"/>
          </a:endParaRPr>
        </a:p>
      </dgm:t>
    </dgm:pt>
    <dgm:pt modelId="{96C3C8D1-7EDD-4AFD-BB81-647CDFF0B0FF}" type="sibTrans" cxnId="{C27D6158-8650-4553-A471-196CEE0AF01F}">
      <dgm:prSet/>
      <dgm:spPr/>
      <dgm:t>
        <a:bodyPr/>
        <a:lstStyle/>
        <a:p>
          <a:endParaRPr lang="en-US" sz="1200">
            <a:latin typeface="Corbel" panose="020B0503020204020204" pitchFamily="34" charset="0"/>
          </a:endParaRPr>
        </a:p>
      </dgm:t>
    </dgm:pt>
    <dgm:pt modelId="{9D8903A4-8ECA-4B23-997F-C063100470B4}">
      <dgm:prSet phldrT="[Text]" custT="1"/>
      <dgm:spPr>
        <a:solidFill>
          <a:schemeClr val="accent3"/>
        </a:solidFill>
      </dgm:spPr>
      <dgm:t>
        <a:bodyPr/>
        <a:lstStyle/>
        <a:p>
          <a:r>
            <a:rPr lang="en-US" sz="1200" dirty="0" smtClean="0">
              <a:latin typeface="Corbel" panose="020B0503020204020204" pitchFamily="34" charset="0"/>
            </a:rPr>
            <a:t>PM View</a:t>
          </a:r>
          <a:endParaRPr lang="en-US" sz="1200" dirty="0">
            <a:latin typeface="Corbel" panose="020B0503020204020204" pitchFamily="34" charset="0"/>
          </a:endParaRPr>
        </a:p>
      </dgm:t>
    </dgm:pt>
    <dgm:pt modelId="{EB772E71-0955-419A-A65D-E3CFF93079B0}" type="parTrans" cxnId="{3E249EC3-1AD3-48F8-995A-0042C67622C6}">
      <dgm:prSet custT="1"/>
      <dgm:spPr/>
      <dgm:t>
        <a:bodyPr/>
        <a:lstStyle/>
        <a:p>
          <a:endParaRPr lang="en-US" sz="1200">
            <a:latin typeface="Corbel" panose="020B0503020204020204" pitchFamily="34" charset="0"/>
          </a:endParaRPr>
        </a:p>
      </dgm:t>
    </dgm:pt>
    <dgm:pt modelId="{A6962DCF-D32C-4251-9E5B-B87D87342AE5}" type="sibTrans" cxnId="{3E249EC3-1AD3-48F8-995A-0042C67622C6}">
      <dgm:prSet/>
      <dgm:spPr/>
      <dgm:t>
        <a:bodyPr/>
        <a:lstStyle/>
        <a:p>
          <a:endParaRPr lang="en-US" sz="1200">
            <a:latin typeface="Corbel" panose="020B0503020204020204" pitchFamily="34" charset="0"/>
          </a:endParaRPr>
        </a:p>
      </dgm:t>
    </dgm:pt>
    <dgm:pt modelId="{EF06F727-14D8-4122-B10F-E5D4CFE96254}">
      <dgm:prSet phldrT="[Text]" custT="1"/>
      <dgm:spPr>
        <a:solidFill>
          <a:schemeClr val="accent3"/>
        </a:solidFill>
      </dgm:spPr>
      <dgm:t>
        <a:bodyPr/>
        <a:lstStyle/>
        <a:p>
          <a:r>
            <a:rPr lang="en-US" sz="1200" dirty="0" smtClean="0">
              <a:latin typeface="Corbel" panose="020B0503020204020204" pitchFamily="34" charset="0"/>
            </a:rPr>
            <a:t>BU View</a:t>
          </a:r>
          <a:endParaRPr lang="en-US" sz="1200" dirty="0">
            <a:latin typeface="Corbel" panose="020B0503020204020204" pitchFamily="34" charset="0"/>
          </a:endParaRPr>
        </a:p>
      </dgm:t>
    </dgm:pt>
    <dgm:pt modelId="{6CE8D6D3-F0B9-4DEB-B673-BB4001F9A354}" type="parTrans" cxnId="{64BF4AFD-D767-4887-9F4F-5AF074E08447}">
      <dgm:prSet custT="1"/>
      <dgm:spPr/>
      <dgm:t>
        <a:bodyPr/>
        <a:lstStyle/>
        <a:p>
          <a:endParaRPr lang="en-US" sz="1200">
            <a:latin typeface="Corbel" panose="020B0503020204020204" pitchFamily="34" charset="0"/>
          </a:endParaRPr>
        </a:p>
      </dgm:t>
    </dgm:pt>
    <dgm:pt modelId="{F801CA55-6CDB-4133-9314-FD8E1C8763BB}" type="sibTrans" cxnId="{64BF4AFD-D767-4887-9F4F-5AF074E08447}">
      <dgm:prSet/>
      <dgm:spPr/>
      <dgm:t>
        <a:bodyPr/>
        <a:lstStyle/>
        <a:p>
          <a:endParaRPr lang="en-US" sz="1200">
            <a:latin typeface="Corbel" panose="020B0503020204020204" pitchFamily="34" charset="0"/>
          </a:endParaRPr>
        </a:p>
      </dgm:t>
    </dgm:pt>
    <dgm:pt modelId="{926B4832-705D-43B5-93FF-649016BB19ED}">
      <dgm:prSet phldrT="[Text]" custT="1"/>
      <dgm:spPr>
        <a:solidFill>
          <a:schemeClr val="accent3"/>
        </a:solidFill>
      </dgm:spPr>
      <dgm:t>
        <a:bodyPr/>
        <a:lstStyle/>
        <a:p>
          <a:r>
            <a:rPr lang="en-US" sz="1200" dirty="0" smtClean="0">
              <a:latin typeface="Corbel" panose="020B0503020204020204" pitchFamily="34" charset="0"/>
            </a:rPr>
            <a:t>PM View</a:t>
          </a:r>
          <a:endParaRPr lang="en-US" sz="1200" dirty="0">
            <a:latin typeface="Corbel" panose="020B0503020204020204" pitchFamily="34" charset="0"/>
          </a:endParaRPr>
        </a:p>
      </dgm:t>
    </dgm:pt>
    <dgm:pt modelId="{9CC698E1-7B2D-48C8-AAEC-1E48557B3327}" type="parTrans" cxnId="{2CB1480B-A1D4-4D9A-B667-CAD57262764E}">
      <dgm:prSet custT="1"/>
      <dgm:spPr/>
      <dgm:t>
        <a:bodyPr/>
        <a:lstStyle/>
        <a:p>
          <a:endParaRPr lang="en-US" sz="1200">
            <a:latin typeface="Corbel" panose="020B0503020204020204" pitchFamily="34" charset="0"/>
          </a:endParaRPr>
        </a:p>
      </dgm:t>
    </dgm:pt>
    <dgm:pt modelId="{FCC6FC2D-228C-46FA-8CC6-71EA0F2D754A}" type="sibTrans" cxnId="{2CB1480B-A1D4-4D9A-B667-CAD57262764E}">
      <dgm:prSet/>
      <dgm:spPr/>
      <dgm:t>
        <a:bodyPr/>
        <a:lstStyle/>
        <a:p>
          <a:endParaRPr lang="en-US" sz="1200">
            <a:latin typeface="Corbel" panose="020B0503020204020204" pitchFamily="34" charset="0"/>
          </a:endParaRPr>
        </a:p>
      </dgm:t>
    </dgm:pt>
    <dgm:pt modelId="{4D274D14-0FC4-4249-8871-0E6A4A68B294}" type="pres">
      <dgm:prSet presAssocID="{A75D1B69-AA83-491A-83E6-9F45C02EECB0}" presName="diagram" presStyleCnt="0">
        <dgm:presLayoutVars>
          <dgm:chPref val="1"/>
          <dgm:dir/>
          <dgm:animOne val="branch"/>
          <dgm:animLvl val="lvl"/>
          <dgm:resizeHandles val="exact"/>
        </dgm:presLayoutVars>
      </dgm:prSet>
      <dgm:spPr/>
      <dgm:t>
        <a:bodyPr/>
        <a:lstStyle/>
        <a:p>
          <a:endParaRPr lang="en-US"/>
        </a:p>
      </dgm:t>
    </dgm:pt>
    <dgm:pt modelId="{27A124FD-2792-46B0-898C-D05B26000770}" type="pres">
      <dgm:prSet presAssocID="{12BF23A5-3D11-4B87-AEE6-91578741B41D}" presName="root1" presStyleCnt="0"/>
      <dgm:spPr/>
    </dgm:pt>
    <dgm:pt modelId="{1493FACE-C97F-4248-AD46-E8C0B8FBB129}" type="pres">
      <dgm:prSet presAssocID="{12BF23A5-3D11-4B87-AEE6-91578741B41D}" presName="LevelOneTextNode" presStyleLbl="node0" presStyleIdx="0" presStyleCnt="1">
        <dgm:presLayoutVars>
          <dgm:chPref val="3"/>
        </dgm:presLayoutVars>
      </dgm:prSet>
      <dgm:spPr/>
      <dgm:t>
        <a:bodyPr/>
        <a:lstStyle/>
        <a:p>
          <a:endParaRPr lang="en-US"/>
        </a:p>
      </dgm:t>
    </dgm:pt>
    <dgm:pt modelId="{A756A993-B14D-4DFC-9D3A-5AC078CA9023}" type="pres">
      <dgm:prSet presAssocID="{12BF23A5-3D11-4B87-AEE6-91578741B41D}" presName="level2hierChild" presStyleCnt="0"/>
      <dgm:spPr/>
    </dgm:pt>
    <dgm:pt modelId="{8C61E806-5566-42BA-98F0-2DF88B43EEFC}" type="pres">
      <dgm:prSet presAssocID="{7D1AEB42-134D-420A-8CA7-835D6FBBF76C}" presName="conn2-1" presStyleLbl="parChTrans1D2" presStyleIdx="0" presStyleCnt="2"/>
      <dgm:spPr/>
      <dgm:t>
        <a:bodyPr/>
        <a:lstStyle/>
        <a:p>
          <a:endParaRPr lang="en-US"/>
        </a:p>
      </dgm:t>
    </dgm:pt>
    <dgm:pt modelId="{8CEEC7AA-227C-4AE0-BE33-EA7575844067}" type="pres">
      <dgm:prSet presAssocID="{7D1AEB42-134D-420A-8CA7-835D6FBBF76C}" presName="connTx" presStyleLbl="parChTrans1D2" presStyleIdx="0" presStyleCnt="2"/>
      <dgm:spPr/>
      <dgm:t>
        <a:bodyPr/>
        <a:lstStyle/>
        <a:p>
          <a:endParaRPr lang="en-US"/>
        </a:p>
      </dgm:t>
    </dgm:pt>
    <dgm:pt modelId="{81261135-398C-4239-89D3-7EDE6E62EBC3}" type="pres">
      <dgm:prSet presAssocID="{7522F56C-FF82-4160-8E67-F96DE5D9F7DB}" presName="root2" presStyleCnt="0"/>
      <dgm:spPr/>
    </dgm:pt>
    <dgm:pt modelId="{0AE9C31C-75FF-4AC4-9080-793153094762}" type="pres">
      <dgm:prSet presAssocID="{7522F56C-FF82-4160-8E67-F96DE5D9F7DB}" presName="LevelTwoTextNode" presStyleLbl="node2" presStyleIdx="0" presStyleCnt="2">
        <dgm:presLayoutVars>
          <dgm:chPref val="3"/>
        </dgm:presLayoutVars>
      </dgm:prSet>
      <dgm:spPr/>
      <dgm:t>
        <a:bodyPr/>
        <a:lstStyle/>
        <a:p>
          <a:endParaRPr lang="en-US"/>
        </a:p>
      </dgm:t>
    </dgm:pt>
    <dgm:pt modelId="{C9238EFE-DB7E-4ACE-8345-01280C375008}" type="pres">
      <dgm:prSet presAssocID="{7522F56C-FF82-4160-8E67-F96DE5D9F7DB}" presName="level3hierChild" presStyleCnt="0"/>
      <dgm:spPr/>
    </dgm:pt>
    <dgm:pt modelId="{A3C55447-704D-49B1-895C-A7258C602EB8}" type="pres">
      <dgm:prSet presAssocID="{EFDDD0C1-F477-4134-9B13-6C1DCF93BCA6}" presName="conn2-1" presStyleLbl="parChTrans1D3" presStyleIdx="0" presStyleCnt="3"/>
      <dgm:spPr/>
      <dgm:t>
        <a:bodyPr/>
        <a:lstStyle/>
        <a:p>
          <a:endParaRPr lang="en-US"/>
        </a:p>
      </dgm:t>
    </dgm:pt>
    <dgm:pt modelId="{EDB5E67D-57F4-46CA-A984-30D6B9B8D593}" type="pres">
      <dgm:prSet presAssocID="{EFDDD0C1-F477-4134-9B13-6C1DCF93BCA6}" presName="connTx" presStyleLbl="parChTrans1D3" presStyleIdx="0" presStyleCnt="3"/>
      <dgm:spPr/>
      <dgm:t>
        <a:bodyPr/>
        <a:lstStyle/>
        <a:p>
          <a:endParaRPr lang="en-US"/>
        </a:p>
      </dgm:t>
    </dgm:pt>
    <dgm:pt modelId="{2F749B8F-5556-49E2-863C-CB2F325CDCA4}" type="pres">
      <dgm:prSet presAssocID="{BD913A8C-A5AB-4D35-810B-F9C052708DA9}" presName="root2" presStyleCnt="0"/>
      <dgm:spPr/>
    </dgm:pt>
    <dgm:pt modelId="{6DBD1900-6142-4820-B0B9-DBCB6A992DAB}" type="pres">
      <dgm:prSet presAssocID="{BD913A8C-A5AB-4D35-810B-F9C052708DA9}" presName="LevelTwoTextNode" presStyleLbl="node3" presStyleIdx="0" presStyleCnt="3">
        <dgm:presLayoutVars>
          <dgm:chPref val="3"/>
        </dgm:presLayoutVars>
      </dgm:prSet>
      <dgm:spPr/>
      <dgm:t>
        <a:bodyPr/>
        <a:lstStyle/>
        <a:p>
          <a:endParaRPr lang="en-US"/>
        </a:p>
      </dgm:t>
    </dgm:pt>
    <dgm:pt modelId="{D4D6931E-D0AA-4A51-823A-16C1B7196DF4}" type="pres">
      <dgm:prSet presAssocID="{BD913A8C-A5AB-4D35-810B-F9C052708DA9}" presName="level3hierChild" presStyleCnt="0"/>
      <dgm:spPr/>
    </dgm:pt>
    <dgm:pt modelId="{11872C00-4649-4F5A-BAE0-82D43645484D}" type="pres">
      <dgm:prSet presAssocID="{EB772E71-0955-419A-A65D-E3CFF93079B0}" presName="conn2-1" presStyleLbl="parChTrans1D3" presStyleIdx="1" presStyleCnt="3"/>
      <dgm:spPr/>
      <dgm:t>
        <a:bodyPr/>
        <a:lstStyle/>
        <a:p>
          <a:endParaRPr lang="en-US"/>
        </a:p>
      </dgm:t>
    </dgm:pt>
    <dgm:pt modelId="{385DD2DB-D48F-41C6-AACB-DB105CF57570}" type="pres">
      <dgm:prSet presAssocID="{EB772E71-0955-419A-A65D-E3CFF93079B0}" presName="connTx" presStyleLbl="parChTrans1D3" presStyleIdx="1" presStyleCnt="3"/>
      <dgm:spPr/>
      <dgm:t>
        <a:bodyPr/>
        <a:lstStyle/>
        <a:p>
          <a:endParaRPr lang="en-US"/>
        </a:p>
      </dgm:t>
    </dgm:pt>
    <dgm:pt modelId="{C7CFA34D-CC2C-4057-97FA-BBFACEF5445E}" type="pres">
      <dgm:prSet presAssocID="{9D8903A4-8ECA-4B23-997F-C063100470B4}" presName="root2" presStyleCnt="0"/>
      <dgm:spPr/>
    </dgm:pt>
    <dgm:pt modelId="{127BCC07-8A19-44C5-BF26-2E3AEE922C0E}" type="pres">
      <dgm:prSet presAssocID="{9D8903A4-8ECA-4B23-997F-C063100470B4}" presName="LevelTwoTextNode" presStyleLbl="node3" presStyleIdx="1" presStyleCnt="3">
        <dgm:presLayoutVars>
          <dgm:chPref val="3"/>
        </dgm:presLayoutVars>
      </dgm:prSet>
      <dgm:spPr/>
      <dgm:t>
        <a:bodyPr/>
        <a:lstStyle/>
        <a:p>
          <a:endParaRPr lang="en-US"/>
        </a:p>
      </dgm:t>
    </dgm:pt>
    <dgm:pt modelId="{E5BB015F-D765-4594-A086-617C4AE2DC77}" type="pres">
      <dgm:prSet presAssocID="{9D8903A4-8ECA-4B23-997F-C063100470B4}" presName="level3hierChild" presStyleCnt="0"/>
      <dgm:spPr/>
    </dgm:pt>
    <dgm:pt modelId="{140DC89F-0C21-40C9-A619-D54CFECB83BA}" type="pres">
      <dgm:prSet presAssocID="{6CE8D6D3-F0B9-4DEB-B673-BB4001F9A354}" presName="conn2-1" presStyleLbl="parChTrans1D2" presStyleIdx="1" presStyleCnt="2"/>
      <dgm:spPr/>
      <dgm:t>
        <a:bodyPr/>
        <a:lstStyle/>
        <a:p>
          <a:endParaRPr lang="en-US"/>
        </a:p>
      </dgm:t>
    </dgm:pt>
    <dgm:pt modelId="{854239C4-0BC1-424A-92B4-F1AE9F663906}" type="pres">
      <dgm:prSet presAssocID="{6CE8D6D3-F0B9-4DEB-B673-BB4001F9A354}" presName="connTx" presStyleLbl="parChTrans1D2" presStyleIdx="1" presStyleCnt="2"/>
      <dgm:spPr/>
      <dgm:t>
        <a:bodyPr/>
        <a:lstStyle/>
        <a:p>
          <a:endParaRPr lang="en-US"/>
        </a:p>
      </dgm:t>
    </dgm:pt>
    <dgm:pt modelId="{74F7A2B6-23C3-4903-90C1-4EA509AFF362}" type="pres">
      <dgm:prSet presAssocID="{EF06F727-14D8-4122-B10F-E5D4CFE96254}" presName="root2" presStyleCnt="0"/>
      <dgm:spPr/>
    </dgm:pt>
    <dgm:pt modelId="{F23FC762-8ED7-45CE-85D0-043ABC63FD17}" type="pres">
      <dgm:prSet presAssocID="{EF06F727-14D8-4122-B10F-E5D4CFE96254}" presName="LevelTwoTextNode" presStyleLbl="node2" presStyleIdx="1" presStyleCnt="2">
        <dgm:presLayoutVars>
          <dgm:chPref val="3"/>
        </dgm:presLayoutVars>
      </dgm:prSet>
      <dgm:spPr/>
      <dgm:t>
        <a:bodyPr/>
        <a:lstStyle/>
        <a:p>
          <a:endParaRPr lang="en-US"/>
        </a:p>
      </dgm:t>
    </dgm:pt>
    <dgm:pt modelId="{0022F0EC-BE5B-4872-ABD2-AC39B9E22B4E}" type="pres">
      <dgm:prSet presAssocID="{EF06F727-14D8-4122-B10F-E5D4CFE96254}" presName="level3hierChild" presStyleCnt="0"/>
      <dgm:spPr/>
    </dgm:pt>
    <dgm:pt modelId="{9A4161F3-0B07-476A-84A2-A7F29B4B6BFA}" type="pres">
      <dgm:prSet presAssocID="{9CC698E1-7B2D-48C8-AAEC-1E48557B3327}" presName="conn2-1" presStyleLbl="parChTrans1D3" presStyleIdx="2" presStyleCnt="3"/>
      <dgm:spPr/>
      <dgm:t>
        <a:bodyPr/>
        <a:lstStyle/>
        <a:p>
          <a:endParaRPr lang="en-US"/>
        </a:p>
      </dgm:t>
    </dgm:pt>
    <dgm:pt modelId="{FEFE5AA1-09F3-4C50-8D9F-2641E175AC34}" type="pres">
      <dgm:prSet presAssocID="{9CC698E1-7B2D-48C8-AAEC-1E48557B3327}" presName="connTx" presStyleLbl="parChTrans1D3" presStyleIdx="2" presStyleCnt="3"/>
      <dgm:spPr/>
      <dgm:t>
        <a:bodyPr/>
        <a:lstStyle/>
        <a:p>
          <a:endParaRPr lang="en-US"/>
        </a:p>
      </dgm:t>
    </dgm:pt>
    <dgm:pt modelId="{17CB055F-3418-4398-A18F-7FCE319C3D7D}" type="pres">
      <dgm:prSet presAssocID="{926B4832-705D-43B5-93FF-649016BB19ED}" presName="root2" presStyleCnt="0"/>
      <dgm:spPr/>
    </dgm:pt>
    <dgm:pt modelId="{AD36A9BE-BF5B-426C-8735-8744266B4985}" type="pres">
      <dgm:prSet presAssocID="{926B4832-705D-43B5-93FF-649016BB19ED}" presName="LevelTwoTextNode" presStyleLbl="node3" presStyleIdx="2" presStyleCnt="3">
        <dgm:presLayoutVars>
          <dgm:chPref val="3"/>
        </dgm:presLayoutVars>
      </dgm:prSet>
      <dgm:spPr/>
      <dgm:t>
        <a:bodyPr/>
        <a:lstStyle/>
        <a:p>
          <a:endParaRPr lang="en-US"/>
        </a:p>
      </dgm:t>
    </dgm:pt>
    <dgm:pt modelId="{6EE76EA2-10A2-49AC-B6CC-4687DE6FB72D}" type="pres">
      <dgm:prSet presAssocID="{926B4832-705D-43B5-93FF-649016BB19ED}" presName="level3hierChild" presStyleCnt="0"/>
      <dgm:spPr/>
    </dgm:pt>
  </dgm:ptLst>
  <dgm:cxnLst>
    <dgm:cxn modelId="{AC8FE8D5-2837-4AB8-9E23-BD63A7336289}" srcId="{12BF23A5-3D11-4B87-AEE6-91578741B41D}" destId="{7522F56C-FF82-4160-8E67-F96DE5D9F7DB}" srcOrd="0" destOrd="0" parTransId="{7D1AEB42-134D-420A-8CA7-835D6FBBF76C}" sibTransId="{2DC7699B-1D26-46F8-A535-9293FC8F0BE4}"/>
    <dgm:cxn modelId="{64BF4AFD-D767-4887-9F4F-5AF074E08447}" srcId="{12BF23A5-3D11-4B87-AEE6-91578741B41D}" destId="{EF06F727-14D8-4122-B10F-E5D4CFE96254}" srcOrd="1" destOrd="0" parTransId="{6CE8D6D3-F0B9-4DEB-B673-BB4001F9A354}" sibTransId="{F801CA55-6CDB-4133-9314-FD8E1C8763BB}"/>
    <dgm:cxn modelId="{1C282010-3047-5D41-A0E6-D2985EA58FFD}" type="presOf" srcId="{926B4832-705D-43B5-93FF-649016BB19ED}" destId="{AD36A9BE-BF5B-426C-8735-8744266B4985}" srcOrd="0" destOrd="0" presId="urn:microsoft.com/office/officeart/2005/8/layout/hierarchy2"/>
    <dgm:cxn modelId="{A041CBC6-3964-C644-98FC-1641BA3B16B5}" type="presOf" srcId="{9D8903A4-8ECA-4B23-997F-C063100470B4}" destId="{127BCC07-8A19-44C5-BF26-2E3AEE922C0E}" srcOrd="0" destOrd="0" presId="urn:microsoft.com/office/officeart/2005/8/layout/hierarchy2"/>
    <dgm:cxn modelId="{2CB1480B-A1D4-4D9A-B667-CAD57262764E}" srcId="{EF06F727-14D8-4122-B10F-E5D4CFE96254}" destId="{926B4832-705D-43B5-93FF-649016BB19ED}" srcOrd="0" destOrd="0" parTransId="{9CC698E1-7B2D-48C8-AAEC-1E48557B3327}" sibTransId="{FCC6FC2D-228C-46FA-8CC6-71EA0F2D754A}"/>
    <dgm:cxn modelId="{62CF3326-B23B-2D49-811C-02F1F24DBBBA}" type="presOf" srcId="{EFDDD0C1-F477-4134-9B13-6C1DCF93BCA6}" destId="{A3C55447-704D-49B1-895C-A7258C602EB8}" srcOrd="0" destOrd="0" presId="urn:microsoft.com/office/officeart/2005/8/layout/hierarchy2"/>
    <dgm:cxn modelId="{4A54B0C8-1AB5-C34C-B44D-1FCEB1938A31}" type="presOf" srcId="{12BF23A5-3D11-4B87-AEE6-91578741B41D}" destId="{1493FACE-C97F-4248-AD46-E8C0B8FBB129}" srcOrd="0" destOrd="0" presId="urn:microsoft.com/office/officeart/2005/8/layout/hierarchy2"/>
    <dgm:cxn modelId="{84CC7433-0B62-8941-A148-9AF5FC07C3C0}" type="presOf" srcId="{EF06F727-14D8-4122-B10F-E5D4CFE96254}" destId="{F23FC762-8ED7-45CE-85D0-043ABC63FD17}" srcOrd="0" destOrd="0" presId="urn:microsoft.com/office/officeart/2005/8/layout/hierarchy2"/>
    <dgm:cxn modelId="{FABBED38-34D4-0447-8915-CF431653B440}" type="presOf" srcId="{A75D1B69-AA83-491A-83E6-9F45C02EECB0}" destId="{4D274D14-0FC4-4249-8871-0E6A4A68B294}" srcOrd="0" destOrd="0" presId="urn:microsoft.com/office/officeart/2005/8/layout/hierarchy2"/>
    <dgm:cxn modelId="{FEE522C0-F2E1-D045-968C-BB80FA852583}" type="presOf" srcId="{BD913A8C-A5AB-4D35-810B-F9C052708DA9}" destId="{6DBD1900-6142-4820-B0B9-DBCB6A992DAB}" srcOrd="0" destOrd="0" presId="urn:microsoft.com/office/officeart/2005/8/layout/hierarchy2"/>
    <dgm:cxn modelId="{AF4DF84C-DDCA-994D-93EA-454E05E85182}" type="presOf" srcId="{EB772E71-0955-419A-A65D-E3CFF93079B0}" destId="{385DD2DB-D48F-41C6-AACB-DB105CF57570}" srcOrd="1" destOrd="0" presId="urn:microsoft.com/office/officeart/2005/8/layout/hierarchy2"/>
    <dgm:cxn modelId="{F9C2AF41-357B-4B78-8BA7-CDA0D9F18EAC}" srcId="{A75D1B69-AA83-491A-83E6-9F45C02EECB0}" destId="{12BF23A5-3D11-4B87-AEE6-91578741B41D}" srcOrd="0" destOrd="0" parTransId="{1E475F27-C291-4B03-82ED-4295CF06F465}" sibTransId="{04CE1781-EBA9-4707-ABB2-261CEF938839}"/>
    <dgm:cxn modelId="{2165D824-4E5E-104C-9BD1-4EEE4BD14D49}" type="presOf" srcId="{7522F56C-FF82-4160-8E67-F96DE5D9F7DB}" destId="{0AE9C31C-75FF-4AC4-9080-793153094762}" srcOrd="0" destOrd="0" presId="urn:microsoft.com/office/officeart/2005/8/layout/hierarchy2"/>
    <dgm:cxn modelId="{3E249EC3-1AD3-48F8-995A-0042C67622C6}" srcId="{7522F56C-FF82-4160-8E67-F96DE5D9F7DB}" destId="{9D8903A4-8ECA-4B23-997F-C063100470B4}" srcOrd="1" destOrd="0" parTransId="{EB772E71-0955-419A-A65D-E3CFF93079B0}" sibTransId="{A6962DCF-D32C-4251-9E5B-B87D87342AE5}"/>
    <dgm:cxn modelId="{87A8050F-5C50-2E4F-84D3-FC48CEB23404}" type="presOf" srcId="{6CE8D6D3-F0B9-4DEB-B673-BB4001F9A354}" destId="{854239C4-0BC1-424A-92B4-F1AE9F663906}" srcOrd="1" destOrd="0" presId="urn:microsoft.com/office/officeart/2005/8/layout/hierarchy2"/>
    <dgm:cxn modelId="{9CF80DCB-DD94-1F48-A9D5-2941295BCB9C}" type="presOf" srcId="{9CC698E1-7B2D-48C8-AAEC-1E48557B3327}" destId="{9A4161F3-0B07-476A-84A2-A7F29B4B6BFA}" srcOrd="0" destOrd="0" presId="urn:microsoft.com/office/officeart/2005/8/layout/hierarchy2"/>
    <dgm:cxn modelId="{332A17A3-B4D8-8243-970C-B6A4F0E1B940}" type="presOf" srcId="{7D1AEB42-134D-420A-8CA7-835D6FBBF76C}" destId="{8C61E806-5566-42BA-98F0-2DF88B43EEFC}" srcOrd="0" destOrd="0" presId="urn:microsoft.com/office/officeart/2005/8/layout/hierarchy2"/>
    <dgm:cxn modelId="{126B8308-C5D5-4743-A94C-297F41B73839}" type="presOf" srcId="{EB772E71-0955-419A-A65D-E3CFF93079B0}" destId="{11872C00-4649-4F5A-BAE0-82D43645484D}" srcOrd="0" destOrd="0" presId="urn:microsoft.com/office/officeart/2005/8/layout/hierarchy2"/>
    <dgm:cxn modelId="{41DAB2BA-2EF1-5B44-8A4C-9DFEA7C4C8BA}" type="presOf" srcId="{EFDDD0C1-F477-4134-9B13-6C1DCF93BCA6}" destId="{EDB5E67D-57F4-46CA-A984-30D6B9B8D593}" srcOrd="1" destOrd="0" presId="urn:microsoft.com/office/officeart/2005/8/layout/hierarchy2"/>
    <dgm:cxn modelId="{C27D6158-8650-4553-A471-196CEE0AF01F}" srcId="{7522F56C-FF82-4160-8E67-F96DE5D9F7DB}" destId="{BD913A8C-A5AB-4D35-810B-F9C052708DA9}" srcOrd="0" destOrd="0" parTransId="{EFDDD0C1-F477-4134-9B13-6C1DCF93BCA6}" sibTransId="{96C3C8D1-7EDD-4AFD-BB81-647CDFF0B0FF}"/>
    <dgm:cxn modelId="{3DC7D688-A1CA-7B46-8606-6726A3F7D79F}" type="presOf" srcId="{6CE8D6D3-F0B9-4DEB-B673-BB4001F9A354}" destId="{140DC89F-0C21-40C9-A619-D54CFECB83BA}" srcOrd="0" destOrd="0" presId="urn:microsoft.com/office/officeart/2005/8/layout/hierarchy2"/>
    <dgm:cxn modelId="{5B4F0313-CBD2-3542-89FB-E1FB66790CD5}" type="presOf" srcId="{7D1AEB42-134D-420A-8CA7-835D6FBBF76C}" destId="{8CEEC7AA-227C-4AE0-BE33-EA7575844067}" srcOrd="1" destOrd="0" presId="urn:microsoft.com/office/officeart/2005/8/layout/hierarchy2"/>
    <dgm:cxn modelId="{A6F5A92F-0882-5C4B-B231-093DA05D050F}" type="presOf" srcId="{9CC698E1-7B2D-48C8-AAEC-1E48557B3327}" destId="{FEFE5AA1-09F3-4C50-8D9F-2641E175AC34}" srcOrd="1" destOrd="0" presId="urn:microsoft.com/office/officeart/2005/8/layout/hierarchy2"/>
    <dgm:cxn modelId="{8425BA47-EFF2-934F-80BD-FF273D368597}" type="presParOf" srcId="{4D274D14-0FC4-4249-8871-0E6A4A68B294}" destId="{27A124FD-2792-46B0-898C-D05B26000770}" srcOrd="0" destOrd="0" presId="urn:microsoft.com/office/officeart/2005/8/layout/hierarchy2"/>
    <dgm:cxn modelId="{CFFBB21C-E756-7040-857B-E73E0FB220FF}" type="presParOf" srcId="{27A124FD-2792-46B0-898C-D05B26000770}" destId="{1493FACE-C97F-4248-AD46-E8C0B8FBB129}" srcOrd="0" destOrd="0" presId="urn:microsoft.com/office/officeart/2005/8/layout/hierarchy2"/>
    <dgm:cxn modelId="{6F54DC72-E3DE-3849-83C0-98D4006B1AAE}" type="presParOf" srcId="{27A124FD-2792-46B0-898C-D05B26000770}" destId="{A756A993-B14D-4DFC-9D3A-5AC078CA9023}" srcOrd="1" destOrd="0" presId="urn:microsoft.com/office/officeart/2005/8/layout/hierarchy2"/>
    <dgm:cxn modelId="{47EB7F84-4B26-0D49-B837-310D279445A8}" type="presParOf" srcId="{A756A993-B14D-4DFC-9D3A-5AC078CA9023}" destId="{8C61E806-5566-42BA-98F0-2DF88B43EEFC}" srcOrd="0" destOrd="0" presId="urn:microsoft.com/office/officeart/2005/8/layout/hierarchy2"/>
    <dgm:cxn modelId="{BDEC412E-5CD3-EC4F-B64F-98380B405945}" type="presParOf" srcId="{8C61E806-5566-42BA-98F0-2DF88B43EEFC}" destId="{8CEEC7AA-227C-4AE0-BE33-EA7575844067}" srcOrd="0" destOrd="0" presId="urn:microsoft.com/office/officeart/2005/8/layout/hierarchy2"/>
    <dgm:cxn modelId="{3F7B03C7-62AE-D843-ADF2-FEB5C0F0CE6B}" type="presParOf" srcId="{A756A993-B14D-4DFC-9D3A-5AC078CA9023}" destId="{81261135-398C-4239-89D3-7EDE6E62EBC3}" srcOrd="1" destOrd="0" presId="urn:microsoft.com/office/officeart/2005/8/layout/hierarchy2"/>
    <dgm:cxn modelId="{E452050B-03FE-2049-884A-353D457C21E9}" type="presParOf" srcId="{81261135-398C-4239-89D3-7EDE6E62EBC3}" destId="{0AE9C31C-75FF-4AC4-9080-793153094762}" srcOrd="0" destOrd="0" presId="urn:microsoft.com/office/officeart/2005/8/layout/hierarchy2"/>
    <dgm:cxn modelId="{04EA92FD-D226-DC43-B294-73001F42A2B8}" type="presParOf" srcId="{81261135-398C-4239-89D3-7EDE6E62EBC3}" destId="{C9238EFE-DB7E-4ACE-8345-01280C375008}" srcOrd="1" destOrd="0" presId="urn:microsoft.com/office/officeart/2005/8/layout/hierarchy2"/>
    <dgm:cxn modelId="{55290FE4-5CA9-184B-A8A5-3230A6CBD672}" type="presParOf" srcId="{C9238EFE-DB7E-4ACE-8345-01280C375008}" destId="{A3C55447-704D-49B1-895C-A7258C602EB8}" srcOrd="0" destOrd="0" presId="urn:microsoft.com/office/officeart/2005/8/layout/hierarchy2"/>
    <dgm:cxn modelId="{57E896F6-3A87-EC4B-8933-44A24644A682}" type="presParOf" srcId="{A3C55447-704D-49B1-895C-A7258C602EB8}" destId="{EDB5E67D-57F4-46CA-A984-30D6B9B8D593}" srcOrd="0" destOrd="0" presId="urn:microsoft.com/office/officeart/2005/8/layout/hierarchy2"/>
    <dgm:cxn modelId="{27AF1821-D1A3-774B-8E3A-E543C6327BC0}" type="presParOf" srcId="{C9238EFE-DB7E-4ACE-8345-01280C375008}" destId="{2F749B8F-5556-49E2-863C-CB2F325CDCA4}" srcOrd="1" destOrd="0" presId="urn:microsoft.com/office/officeart/2005/8/layout/hierarchy2"/>
    <dgm:cxn modelId="{8269AF68-3927-7D46-8376-E6646C86D859}" type="presParOf" srcId="{2F749B8F-5556-49E2-863C-CB2F325CDCA4}" destId="{6DBD1900-6142-4820-B0B9-DBCB6A992DAB}" srcOrd="0" destOrd="0" presId="urn:microsoft.com/office/officeart/2005/8/layout/hierarchy2"/>
    <dgm:cxn modelId="{61EBBCC6-3A0B-CF4D-B856-8A51741B8D32}" type="presParOf" srcId="{2F749B8F-5556-49E2-863C-CB2F325CDCA4}" destId="{D4D6931E-D0AA-4A51-823A-16C1B7196DF4}" srcOrd="1" destOrd="0" presId="urn:microsoft.com/office/officeart/2005/8/layout/hierarchy2"/>
    <dgm:cxn modelId="{9AB24FF7-9795-F84E-9627-6DCF7653ECAF}" type="presParOf" srcId="{C9238EFE-DB7E-4ACE-8345-01280C375008}" destId="{11872C00-4649-4F5A-BAE0-82D43645484D}" srcOrd="2" destOrd="0" presId="urn:microsoft.com/office/officeart/2005/8/layout/hierarchy2"/>
    <dgm:cxn modelId="{85548A45-3A37-0440-ADC7-BF4C125C38FF}" type="presParOf" srcId="{11872C00-4649-4F5A-BAE0-82D43645484D}" destId="{385DD2DB-D48F-41C6-AACB-DB105CF57570}" srcOrd="0" destOrd="0" presId="urn:microsoft.com/office/officeart/2005/8/layout/hierarchy2"/>
    <dgm:cxn modelId="{C611C7A6-3EF7-714C-B81D-B2226EB3D53D}" type="presParOf" srcId="{C9238EFE-DB7E-4ACE-8345-01280C375008}" destId="{C7CFA34D-CC2C-4057-97FA-BBFACEF5445E}" srcOrd="3" destOrd="0" presId="urn:microsoft.com/office/officeart/2005/8/layout/hierarchy2"/>
    <dgm:cxn modelId="{09B7BE25-51EC-4A40-879E-DA9447E6A8A2}" type="presParOf" srcId="{C7CFA34D-CC2C-4057-97FA-BBFACEF5445E}" destId="{127BCC07-8A19-44C5-BF26-2E3AEE922C0E}" srcOrd="0" destOrd="0" presId="urn:microsoft.com/office/officeart/2005/8/layout/hierarchy2"/>
    <dgm:cxn modelId="{6962F88B-6F64-BF49-A972-1BA718BF1461}" type="presParOf" srcId="{C7CFA34D-CC2C-4057-97FA-BBFACEF5445E}" destId="{E5BB015F-D765-4594-A086-617C4AE2DC77}" srcOrd="1" destOrd="0" presId="urn:microsoft.com/office/officeart/2005/8/layout/hierarchy2"/>
    <dgm:cxn modelId="{CA531C61-2316-0E48-BDD9-AE214A1E96FB}" type="presParOf" srcId="{A756A993-B14D-4DFC-9D3A-5AC078CA9023}" destId="{140DC89F-0C21-40C9-A619-D54CFECB83BA}" srcOrd="2" destOrd="0" presId="urn:microsoft.com/office/officeart/2005/8/layout/hierarchy2"/>
    <dgm:cxn modelId="{95CABFB5-C0A3-024A-AA26-3442D03FB50F}" type="presParOf" srcId="{140DC89F-0C21-40C9-A619-D54CFECB83BA}" destId="{854239C4-0BC1-424A-92B4-F1AE9F663906}" srcOrd="0" destOrd="0" presId="urn:microsoft.com/office/officeart/2005/8/layout/hierarchy2"/>
    <dgm:cxn modelId="{7B4FD00B-2235-FB46-A085-3F78D570F965}" type="presParOf" srcId="{A756A993-B14D-4DFC-9D3A-5AC078CA9023}" destId="{74F7A2B6-23C3-4903-90C1-4EA509AFF362}" srcOrd="3" destOrd="0" presId="urn:microsoft.com/office/officeart/2005/8/layout/hierarchy2"/>
    <dgm:cxn modelId="{A8818B86-97F0-3B4B-9046-7D1B67AAF145}" type="presParOf" srcId="{74F7A2B6-23C3-4903-90C1-4EA509AFF362}" destId="{F23FC762-8ED7-45CE-85D0-043ABC63FD17}" srcOrd="0" destOrd="0" presId="urn:microsoft.com/office/officeart/2005/8/layout/hierarchy2"/>
    <dgm:cxn modelId="{8DE1714E-F339-CA44-BEBF-FC61C2D35201}" type="presParOf" srcId="{74F7A2B6-23C3-4903-90C1-4EA509AFF362}" destId="{0022F0EC-BE5B-4872-ABD2-AC39B9E22B4E}" srcOrd="1" destOrd="0" presId="urn:microsoft.com/office/officeart/2005/8/layout/hierarchy2"/>
    <dgm:cxn modelId="{8D1D4469-CEF8-A14F-A847-2F04A87E1F68}" type="presParOf" srcId="{0022F0EC-BE5B-4872-ABD2-AC39B9E22B4E}" destId="{9A4161F3-0B07-476A-84A2-A7F29B4B6BFA}" srcOrd="0" destOrd="0" presId="urn:microsoft.com/office/officeart/2005/8/layout/hierarchy2"/>
    <dgm:cxn modelId="{91297082-184D-874F-BFE6-9BAF1635E00D}" type="presParOf" srcId="{9A4161F3-0B07-476A-84A2-A7F29B4B6BFA}" destId="{FEFE5AA1-09F3-4C50-8D9F-2641E175AC34}" srcOrd="0" destOrd="0" presId="urn:microsoft.com/office/officeart/2005/8/layout/hierarchy2"/>
    <dgm:cxn modelId="{335D6ACC-D067-DF4F-8EDF-0EF8DB49D1C8}" type="presParOf" srcId="{0022F0EC-BE5B-4872-ABD2-AC39B9E22B4E}" destId="{17CB055F-3418-4398-A18F-7FCE319C3D7D}" srcOrd="1" destOrd="0" presId="urn:microsoft.com/office/officeart/2005/8/layout/hierarchy2"/>
    <dgm:cxn modelId="{314BA351-AA20-4948-996C-477D45720E44}" type="presParOf" srcId="{17CB055F-3418-4398-A18F-7FCE319C3D7D}" destId="{AD36A9BE-BF5B-426C-8735-8744266B4985}" srcOrd="0" destOrd="0" presId="urn:microsoft.com/office/officeart/2005/8/layout/hierarchy2"/>
    <dgm:cxn modelId="{35AC66EC-7B1C-AE45-815B-964B1CF885FF}" type="presParOf" srcId="{17CB055F-3418-4398-A18F-7FCE319C3D7D}" destId="{6EE76EA2-10A2-49AC-B6CC-4687DE6FB72D}"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3FACE-C97F-4248-AD46-E8C0B8FBB129}">
      <dsp:nvSpPr>
        <dsp:cNvPr id="0" name=""/>
        <dsp:cNvSpPr/>
      </dsp:nvSpPr>
      <dsp:spPr>
        <a:xfrm>
          <a:off x="10" y="596299"/>
          <a:ext cx="743931" cy="3719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orbel" panose="020B0503020204020204" pitchFamily="34" charset="0"/>
            </a:rPr>
            <a:t>CIO View</a:t>
          </a:r>
          <a:endParaRPr lang="en-US" sz="1200" kern="1200" dirty="0">
            <a:latin typeface="Corbel" panose="020B0503020204020204" pitchFamily="34" charset="0"/>
          </a:endParaRPr>
        </a:p>
      </dsp:txBody>
      <dsp:txXfrm>
        <a:off x="10904" y="607193"/>
        <a:ext cx="722143" cy="350177"/>
      </dsp:txXfrm>
    </dsp:sp>
    <dsp:sp modelId="{8C61E806-5566-42BA-98F0-2DF88B43EEFC}">
      <dsp:nvSpPr>
        <dsp:cNvPr id="0" name=""/>
        <dsp:cNvSpPr/>
      </dsp:nvSpPr>
      <dsp:spPr>
        <a:xfrm rot="18770822">
          <a:off x="673939" y="597087"/>
          <a:ext cx="437579" cy="49570"/>
        </a:xfrm>
        <a:custGeom>
          <a:avLst/>
          <a:gdLst/>
          <a:ahLst/>
          <a:cxnLst/>
          <a:rect l="0" t="0" r="0" b="0"/>
          <a:pathLst>
            <a:path>
              <a:moveTo>
                <a:pt x="0" y="24785"/>
              </a:moveTo>
              <a:lnTo>
                <a:pt x="437579"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orbel" panose="020B0503020204020204" pitchFamily="34" charset="0"/>
          </a:endParaRPr>
        </a:p>
      </dsp:txBody>
      <dsp:txXfrm>
        <a:off x="881789" y="610932"/>
        <a:ext cx="21878" cy="21878"/>
      </dsp:txXfrm>
    </dsp:sp>
    <dsp:sp modelId="{0AE9C31C-75FF-4AC4-9080-793153094762}">
      <dsp:nvSpPr>
        <dsp:cNvPr id="0" name=""/>
        <dsp:cNvSpPr/>
      </dsp:nvSpPr>
      <dsp:spPr>
        <a:xfrm>
          <a:off x="1041515" y="275479"/>
          <a:ext cx="743931" cy="3719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orbel" panose="020B0503020204020204" pitchFamily="34" charset="0"/>
            </a:rPr>
            <a:t>BU View</a:t>
          </a:r>
          <a:endParaRPr lang="en-US" sz="1200" kern="1200" dirty="0">
            <a:latin typeface="Corbel" panose="020B0503020204020204" pitchFamily="34" charset="0"/>
          </a:endParaRPr>
        </a:p>
      </dsp:txBody>
      <dsp:txXfrm>
        <a:off x="1052409" y="286373"/>
        <a:ext cx="722143" cy="350177"/>
      </dsp:txXfrm>
    </dsp:sp>
    <dsp:sp modelId="{A3C55447-704D-49B1-895C-A7258C602EB8}">
      <dsp:nvSpPr>
        <dsp:cNvPr id="0" name=""/>
        <dsp:cNvSpPr/>
      </dsp:nvSpPr>
      <dsp:spPr>
        <a:xfrm rot="19457599">
          <a:off x="1751002" y="329736"/>
          <a:ext cx="366462" cy="49570"/>
        </a:xfrm>
        <a:custGeom>
          <a:avLst/>
          <a:gdLst/>
          <a:ahLst/>
          <a:cxnLst/>
          <a:rect l="0" t="0" r="0" b="0"/>
          <a:pathLst>
            <a:path>
              <a:moveTo>
                <a:pt x="0" y="24785"/>
              </a:moveTo>
              <a:lnTo>
                <a:pt x="366462"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orbel" panose="020B0503020204020204" pitchFamily="34" charset="0"/>
          </a:endParaRPr>
        </a:p>
      </dsp:txBody>
      <dsp:txXfrm>
        <a:off x="1925071" y="345360"/>
        <a:ext cx="18323" cy="18323"/>
      </dsp:txXfrm>
    </dsp:sp>
    <dsp:sp modelId="{6DBD1900-6142-4820-B0B9-DBCB6A992DAB}">
      <dsp:nvSpPr>
        <dsp:cNvPr id="0" name=""/>
        <dsp:cNvSpPr/>
      </dsp:nvSpPr>
      <dsp:spPr>
        <a:xfrm>
          <a:off x="2083019" y="61598"/>
          <a:ext cx="743931" cy="3719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orbel" panose="020B0503020204020204" pitchFamily="34" charset="0"/>
            </a:rPr>
            <a:t>PM View</a:t>
          </a:r>
          <a:endParaRPr lang="en-US" sz="1200" kern="1200" dirty="0">
            <a:latin typeface="Corbel" panose="020B0503020204020204" pitchFamily="34" charset="0"/>
          </a:endParaRPr>
        </a:p>
      </dsp:txBody>
      <dsp:txXfrm>
        <a:off x="2093913" y="72492"/>
        <a:ext cx="722143" cy="350177"/>
      </dsp:txXfrm>
    </dsp:sp>
    <dsp:sp modelId="{11872C00-4649-4F5A-BAE0-82D43645484D}">
      <dsp:nvSpPr>
        <dsp:cNvPr id="0" name=""/>
        <dsp:cNvSpPr/>
      </dsp:nvSpPr>
      <dsp:spPr>
        <a:xfrm rot="2142401">
          <a:off x="1751002" y="543617"/>
          <a:ext cx="366462" cy="49570"/>
        </a:xfrm>
        <a:custGeom>
          <a:avLst/>
          <a:gdLst/>
          <a:ahLst/>
          <a:cxnLst/>
          <a:rect l="0" t="0" r="0" b="0"/>
          <a:pathLst>
            <a:path>
              <a:moveTo>
                <a:pt x="0" y="24785"/>
              </a:moveTo>
              <a:lnTo>
                <a:pt x="366462"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orbel" panose="020B0503020204020204" pitchFamily="34" charset="0"/>
          </a:endParaRPr>
        </a:p>
      </dsp:txBody>
      <dsp:txXfrm>
        <a:off x="1925071" y="559240"/>
        <a:ext cx="18323" cy="18323"/>
      </dsp:txXfrm>
    </dsp:sp>
    <dsp:sp modelId="{127BCC07-8A19-44C5-BF26-2E3AEE922C0E}">
      <dsp:nvSpPr>
        <dsp:cNvPr id="0" name=""/>
        <dsp:cNvSpPr/>
      </dsp:nvSpPr>
      <dsp:spPr>
        <a:xfrm>
          <a:off x="2083019" y="489359"/>
          <a:ext cx="743931" cy="3719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orbel" panose="020B0503020204020204" pitchFamily="34" charset="0"/>
            </a:rPr>
            <a:t>PM View</a:t>
          </a:r>
          <a:endParaRPr lang="en-US" sz="1200" kern="1200" dirty="0">
            <a:latin typeface="Corbel" panose="020B0503020204020204" pitchFamily="34" charset="0"/>
          </a:endParaRPr>
        </a:p>
      </dsp:txBody>
      <dsp:txXfrm>
        <a:off x="2093913" y="500253"/>
        <a:ext cx="722143" cy="350177"/>
      </dsp:txXfrm>
    </dsp:sp>
    <dsp:sp modelId="{140DC89F-0C21-40C9-A619-D54CFECB83BA}">
      <dsp:nvSpPr>
        <dsp:cNvPr id="0" name=""/>
        <dsp:cNvSpPr/>
      </dsp:nvSpPr>
      <dsp:spPr>
        <a:xfrm rot="2829178">
          <a:off x="673939" y="917907"/>
          <a:ext cx="437579" cy="49570"/>
        </a:xfrm>
        <a:custGeom>
          <a:avLst/>
          <a:gdLst/>
          <a:ahLst/>
          <a:cxnLst/>
          <a:rect l="0" t="0" r="0" b="0"/>
          <a:pathLst>
            <a:path>
              <a:moveTo>
                <a:pt x="0" y="24785"/>
              </a:moveTo>
              <a:lnTo>
                <a:pt x="437579" y="247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orbel" panose="020B0503020204020204" pitchFamily="34" charset="0"/>
          </a:endParaRPr>
        </a:p>
      </dsp:txBody>
      <dsp:txXfrm>
        <a:off x="881789" y="931753"/>
        <a:ext cx="21878" cy="21878"/>
      </dsp:txXfrm>
    </dsp:sp>
    <dsp:sp modelId="{F23FC762-8ED7-45CE-85D0-043ABC63FD17}">
      <dsp:nvSpPr>
        <dsp:cNvPr id="0" name=""/>
        <dsp:cNvSpPr/>
      </dsp:nvSpPr>
      <dsp:spPr>
        <a:xfrm>
          <a:off x="1041515" y="917120"/>
          <a:ext cx="743931" cy="3719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orbel" panose="020B0503020204020204" pitchFamily="34" charset="0"/>
            </a:rPr>
            <a:t>BU View</a:t>
          </a:r>
          <a:endParaRPr lang="en-US" sz="1200" kern="1200" dirty="0">
            <a:latin typeface="Corbel" panose="020B0503020204020204" pitchFamily="34" charset="0"/>
          </a:endParaRPr>
        </a:p>
      </dsp:txBody>
      <dsp:txXfrm>
        <a:off x="1052409" y="928014"/>
        <a:ext cx="722143" cy="350177"/>
      </dsp:txXfrm>
    </dsp:sp>
    <dsp:sp modelId="{9A4161F3-0B07-476A-84A2-A7F29B4B6BFA}">
      <dsp:nvSpPr>
        <dsp:cNvPr id="0" name=""/>
        <dsp:cNvSpPr/>
      </dsp:nvSpPr>
      <dsp:spPr>
        <a:xfrm>
          <a:off x="1785446" y="1078318"/>
          <a:ext cx="297572" cy="49570"/>
        </a:xfrm>
        <a:custGeom>
          <a:avLst/>
          <a:gdLst/>
          <a:ahLst/>
          <a:cxnLst/>
          <a:rect l="0" t="0" r="0" b="0"/>
          <a:pathLst>
            <a:path>
              <a:moveTo>
                <a:pt x="0" y="24785"/>
              </a:moveTo>
              <a:lnTo>
                <a:pt x="297572" y="247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en-US" sz="1200" kern="1200">
            <a:latin typeface="Corbel" panose="020B0503020204020204" pitchFamily="34" charset="0"/>
          </a:endParaRPr>
        </a:p>
      </dsp:txBody>
      <dsp:txXfrm>
        <a:off x="1926794" y="1095664"/>
        <a:ext cx="14878" cy="14878"/>
      </dsp:txXfrm>
    </dsp:sp>
    <dsp:sp modelId="{AD36A9BE-BF5B-426C-8735-8744266B4985}">
      <dsp:nvSpPr>
        <dsp:cNvPr id="0" name=""/>
        <dsp:cNvSpPr/>
      </dsp:nvSpPr>
      <dsp:spPr>
        <a:xfrm>
          <a:off x="2083019" y="917120"/>
          <a:ext cx="743931" cy="37196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Corbel" panose="020B0503020204020204" pitchFamily="34" charset="0"/>
            </a:rPr>
            <a:t>PM View</a:t>
          </a:r>
          <a:endParaRPr lang="en-US" sz="1200" kern="1200" dirty="0">
            <a:latin typeface="Corbel" panose="020B0503020204020204" pitchFamily="34" charset="0"/>
          </a:endParaRPr>
        </a:p>
      </dsp:txBody>
      <dsp:txXfrm>
        <a:off x="2093913" y="928014"/>
        <a:ext cx="722143" cy="3501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0A142A93-EFFB-4142-A0A6-67C3BF75424A}" type="datetime1">
              <a:rPr lang="en-US"/>
              <a:pPr>
                <a:defRPr/>
              </a:pPr>
              <a:t>6/12/15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r>
              <a:rPr lang="en-US"/>
              <a:t>Copyright © 2011 NTT DATA Corporation</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909E9DF0-3D1A-D147-AB84-D9E01AE1C065}" type="slidenum">
              <a:rPr lang="en-US"/>
              <a:pPr>
                <a:defRPr/>
              </a:pPr>
              <a:t>‹#›</a:t>
            </a:fld>
            <a:endParaRPr lang="en-US"/>
          </a:p>
        </p:txBody>
      </p:sp>
    </p:spTree>
    <p:extLst>
      <p:ext uri="{BB962C8B-B14F-4D97-AF65-F5344CB8AC3E}">
        <p14:creationId xmlns:p14="http://schemas.microsoft.com/office/powerpoint/2010/main" val="415492532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D6B8C643-ED45-6F44-8740-5FD9FFF32B48}" type="datetime1">
              <a:rPr lang="en-US"/>
              <a:pPr>
                <a:defRPr/>
              </a:pPr>
              <a:t>6/12/15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r>
              <a:rPr lang="en-US"/>
              <a:t>Copyright © 2011 NTT DATA Corporation</a:t>
            </a:r>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3F972FF7-3D71-7C40-8493-D1F94CED9AF6}" type="slidenum">
              <a:rPr lang="en-US"/>
              <a:pPr>
                <a:defRPr/>
              </a:pPr>
              <a:t>‹#›</a:t>
            </a:fld>
            <a:endParaRPr lang="en-US"/>
          </a:p>
        </p:txBody>
      </p:sp>
    </p:spTree>
    <p:extLst>
      <p:ext uri="{BB962C8B-B14F-4D97-AF65-F5344CB8AC3E}">
        <p14:creationId xmlns:p14="http://schemas.microsoft.com/office/powerpoint/2010/main" val="364277674"/>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 innovator showcase is</a:t>
            </a:r>
            <a:r>
              <a:rPr lang="en-US" sz="1200" kern="1200" baseline="0" dirty="0" smtClean="0">
                <a:solidFill>
                  <a:schemeClr val="tx1"/>
                </a:solidFill>
                <a:effectLst/>
                <a:latin typeface="+mn-lt"/>
                <a:ea typeface="ＭＳ Ｐゴシック" charset="0"/>
                <a:cs typeface="ＭＳ Ｐゴシック" charset="0"/>
              </a:rPr>
              <a:t> a key event for one of our global employee engagement initiatives and</a:t>
            </a:r>
            <a:r>
              <a:rPr lang="en-US" sz="1200" kern="1200" dirty="0" smtClean="0">
                <a:solidFill>
                  <a:schemeClr val="tx1"/>
                </a:solidFill>
                <a:effectLst/>
                <a:latin typeface="+mn-lt"/>
                <a:ea typeface="ＭＳ Ｐゴシック" charset="0"/>
                <a:cs typeface="ＭＳ Ｐゴシック" charset="0"/>
              </a:rPr>
              <a:t> for the past 3 years it has</a:t>
            </a:r>
            <a:r>
              <a:rPr lang="en-US" sz="1200" kern="1200" baseline="0" dirty="0" smtClean="0">
                <a:solidFill>
                  <a:schemeClr val="tx1"/>
                </a:solidFill>
                <a:effectLst/>
                <a:latin typeface="+mn-lt"/>
                <a:ea typeface="ＭＳ Ｐゴシック" charset="0"/>
                <a:cs typeface="ＭＳ Ｐゴシック" charset="0"/>
              </a:rPr>
              <a:t> been the platform for creating a culture of grassroots innovation across NTT Data.</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ＭＳ Ｐゴシック" charset="0"/>
            </a:endParaRP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NTT DATA Corporation</a:t>
            </a:r>
            <a:endParaRPr lang="en-US"/>
          </a:p>
        </p:txBody>
      </p:sp>
      <p:sp>
        <p:nvSpPr>
          <p:cNvPr id="5" name="Slide Number Placeholder 4"/>
          <p:cNvSpPr>
            <a:spLocks noGrp="1"/>
          </p:cNvSpPr>
          <p:nvPr>
            <p:ph type="sldNum" sz="quarter" idx="11"/>
          </p:nvPr>
        </p:nvSpPr>
        <p:spPr/>
        <p:txBody>
          <a:bodyPr/>
          <a:lstStyle/>
          <a:p>
            <a:pPr>
              <a:defRPr/>
            </a:pPr>
            <a:fld id="{3F972FF7-3D71-7C40-8493-D1F94CED9AF6}" type="slidenum">
              <a:rPr lang="en-US" smtClean="0"/>
              <a:pPr>
                <a:defRPr/>
              </a:pPr>
              <a:t>1</a:t>
            </a:fld>
            <a:endParaRPr lang="en-US"/>
          </a:p>
        </p:txBody>
      </p:sp>
    </p:spTree>
    <p:extLst>
      <p:ext uri="{BB962C8B-B14F-4D97-AF65-F5344CB8AC3E}">
        <p14:creationId xmlns:p14="http://schemas.microsoft.com/office/powerpoint/2010/main" val="43937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Every year, we go to</a:t>
            </a:r>
            <a:r>
              <a:rPr lang="en-US" sz="1200" kern="1200" baseline="0" dirty="0" smtClean="0">
                <a:solidFill>
                  <a:schemeClr val="tx1"/>
                </a:solidFill>
                <a:effectLst/>
                <a:latin typeface="+mn-lt"/>
                <a:ea typeface="ＭＳ Ｐゴシック" charset="0"/>
                <a:cs typeface="ＭＳ Ｐゴシック" charset="0"/>
              </a:rPr>
              <a:t> various accounts across the globe to conduct workshops for employees and present them with a design challenge.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These innovation workshops are based on IDEOs open-sourced innovation process, which focuses on Human-Centric design. </a:t>
            </a:r>
            <a:r>
              <a:rPr lang="en-US" sz="1200" kern="1200" baseline="0" dirty="0" smtClean="0">
                <a:solidFill>
                  <a:schemeClr val="tx1"/>
                </a:solidFill>
                <a:effectLst/>
                <a:latin typeface="+mn-lt"/>
                <a:ea typeface="ＭＳ Ｐゴシック" charset="0"/>
                <a:cs typeface="ＭＳ Ｐゴシック" charset="0"/>
              </a:rPr>
              <a:t> </a:t>
            </a:r>
            <a:r>
              <a:rPr lang="en-US" sz="1200" kern="1200" dirty="0" smtClean="0">
                <a:solidFill>
                  <a:schemeClr val="tx1"/>
                </a:solidFill>
                <a:effectLst/>
                <a:latin typeface="+mn-lt"/>
                <a:ea typeface="ＭＳ Ｐゴシック" charset="0"/>
                <a:cs typeface="ＭＳ Ｐゴシック" charset="0"/>
              </a:rPr>
              <a:t>Basically </a:t>
            </a:r>
            <a:r>
              <a:rPr lang="en-US" sz="1200" kern="1200" dirty="0" smtClean="0">
                <a:solidFill>
                  <a:schemeClr val="tx1"/>
                </a:solidFill>
                <a:effectLst/>
                <a:latin typeface="+mn-lt"/>
                <a:ea typeface="ＭＳ Ｐゴシック" charset="0"/>
                <a:cs typeface="ＭＳ Ｐゴシック" charset="0"/>
              </a:rPr>
              <a:t>what</a:t>
            </a:r>
            <a:r>
              <a:rPr lang="en-US" sz="1200" kern="1200" baseline="0" dirty="0" smtClean="0">
                <a:solidFill>
                  <a:schemeClr val="tx1"/>
                </a:solidFill>
                <a:effectLst/>
                <a:latin typeface="+mn-lt"/>
                <a:ea typeface="ＭＳ Ｐゴシック" charset="0"/>
                <a:cs typeface="ＭＳ Ｐゴシック" charset="0"/>
              </a:rPr>
              <a:t> that means is that it enables an opportunity for employees to come together and create novel and inventive solutions for a given design challenge that is physically, perceptually, cognitively and emotionally intuitive.  So we present them with a challenge that a client could be facing and the employees collaborate to solve the problem using certain criteria.</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mn-lt"/>
                <a:ea typeface="ＭＳ Ｐゴシック" charset="0"/>
                <a:cs typeface="ＭＳ Ｐゴシック" charset="0"/>
              </a:rPr>
              <a:t>It is also gamified to better engage the employees with the use of some healthy competition and incentives.  One winner is chosen from each city and then subsequently a handful of finalists from that list are chosen to compete in the annual innovator showcase. </a:t>
            </a:r>
            <a:r>
              <a:rPr lang="en-US" sz="1200" kern="1200" baseline="0" dirty="0" smtClean="0">
                <a:solidFill>
                  <a:schemeClr val="tx1"/>
                </a:solidFill>
                <a:effectLst/>
                <a:latin typeface="+mn-lt"/>
                <a:ea typeface="ＭＳ Ｐゴシック" charset="0"/>
                <a:cs typeface="ＭＳ Ｐゴシック" charset="0"/>
              </a:rPr>
              <a:t>  All </a:t>
            </a:r>
            <a:r>
              <a:rPr lang="en-US" sz="1200" kern="1200" baseline="0" dirty="0" smtClean="0">
                <a:solidFill>
                  <a:schemeClr val="tx1"/>
                </a:solidFill>
                <a:effectLst/>
                <a:latin typeface="+mn-lt"/>
                <a:ea typeface="ＭＳ Ｐゴシック" charset="0"/>
                <a:cs typeface="ＭＳ Ｐゴシック" charset="0"/>
              </a:rPr>
              <a:t>in all, these global workshops have become a critical part of the global initiative to foster grassroots innovation within our organization</a:t>
            </a:r>
            <a:r>
              <a:rPr lang="en-US" sz="1200" kern="1200" baseline="0" dirty="0" smtClean="0">
                <a:solidFill>
                  <a:schemeClr val="tx1"/>
                </a:solidFill>
                <a:effectLst/>
                <a:latin typeface="+mn-lt"/>
                <a:ea typeface="ＭＳ Ｐゴシック" charset="0"/>
                <a:cs typeface="ＭＳ Ｐゴシック" charset="0"/>
              </a:rPr>
              <a: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During</a:t>
            </a:r>
            <a:r>
              <a:rPr lang="en-US" sz="1200" kern="1200" baseline="0" dirty="0" smtClean="0">
                <a:solidFill>
                  <a:schemeClr val="tx1"/>
                </a:solidFill>
                <a:latin typeface="+mn-lt"/>
                <a:ea typeface="ＭＳ Ｐゴシック" charset="0"/>
                <a:cs typeface="ＭＳ Ｐゴシック" charset="0"/>
              </a:rPr>
              <a:t> the past 2 years, t</a:t>
            </a:r>
            <a:r>
              <a:rPr lang="en-US" sz="1200" kern="1200" dirty="0" smtClean="0">
                <a:solidFill>
                  <a:schemeClr val="tx1"/>
                </a:solidFill>
                <a:latin typeface="+mn-lt"/>
                <a:ea typeface="ＭＳ Ｐゴシック" charset="0"/>
                <a:cs typeface="ＭＳ Ｐゴシック" charset="0"/>
              </a:rPr>
              <a:t>he Design Challenge has</a:t>
            </a:r>
            <a:r>
              <a:rPr lang="en-US" sz="1200" kern="1200" baseline="0" dirty="0" smtClean="0">
                <a:solidFill>
                  <a:schemeClr val="tx1"/>
                </a:solidFill>
                <a:latin typeface="+mn-lt"/>
                <a:ea typeface="ＭＳ Ｐゴシック" charset="0"/>
                <a:cs typeface="ＭＳ Ｐゴシック" charset="0"/>
              </a:rPr>
              <a:t> been</a:t>
            </a:r>
            <a:r>
              <a:rPr lang="en-US" sz="1200" kern="1200" dirty="0" smtClean="0">
                <a:solidFill>
                  <a:schemeClr val="tx1"/>
                </a:solidFill>
                <a:latin typeface="+mn-lt"/>
                <a:ea typeface="ＭＳ Ｐゴシック" charset="0"/>
                <a:cs typeface="ＭＳ Ｐゴシック" charset="0"/>
              </a:rPr>
              <a:t>  “How do we help our clients get products to market faster” and one of the actual exercises is a 45 min group brainstorming and prioritization session where the entire group come up with “categories” of solutions for the design challenge: </a:t>
            </a:r>
            <a:r>
              <a:rPr lang="en-US" sz="1200" kern="1200" dirty="0" err="1" smtClean="0">
                <a:solidFill>
                  <a:schemeClr val="tx1"/>
                </a:solidFill>
                <a:latin typeface="+mn-lt"/>
                <a:ea typeface="ＭＳ Ｐゴシック" charset="0"/>
                <a:cs typeface="ＭＳ Ｐゴシック" charset="0"/>
              </a:rPr>
              <a:t>E.g</a:t>
            </a:r>
            <a:r>
              <a:rPr lang="en-US" sz="1200" kern="1200" dirty="0" smtClean="0">
                <a:solidFill>
                  <a:schemeClr val="tx1"/>
                </a:solidFill>
                <a:latin typeface="+mn-lt"/>
                <a:ea typeface="ＭＳ Ｐゴシック" charset="0"/>
                <a:cs typeface="ＭＳ Ｐゴシック" charset="0"/>
              </a:rPr>
              <a:t> Quality, Project Management, New Technologies </a:t>
            </a:r>
            <a:r>
              <a:rPr lang="en-US" sz="1200" kern="1200" dirty="0" err="1" smtClean="0">
                <a:solidFill>
                  <a:schemeClr val="tx1"/>
                </a:solidFill>
                <a:latin typeface="+mn-lt"/>
                <a:ea typeface="ＭＳ Ｐゴシック" charset="0"/>
                <a:cs typeface="ＭＳ Ｐゴシック" charset="0"/>
              </a:rPr>
              <a:t>etc</a:t>
            </a:r>
            <a:r>
              <a:rPr lang="en-US" sz="1200" kern="1200" dirty="0" smtClean="0">
                <a:solidFill>
                  <a:schemeClr val="tx1"/>
                </a:solidFill>
                <a:latin typeface="+mn-lt"/>
                <a:ea typeface="ＭＳ Ｐゴシック" charset="0"/>
                <a:cs typeface="ＭＳ Ｐゴシック" charset="0"/>
              </a:rPr>
              <a:t> and then the group votes on the top 5 or 6 categories that they want to create actual solutions for. This </a:t>
            </a:r>
            <a:r>
              <a:rPr lang="en-US" sz="1200" kern="1200" dirty="0" err="1" smtClean="0">
                <a:solidFill>
                  <a:schemeClr val="tx1"/>
                </a:solidFill>
                <a:latin typeface="+mn-lt"/>
                <a:ea typeface="ＭＳ Ｐゴシック" charset="0"/>
                <a:cs typeface="ＭＳ Ｐゴシック" charset="0"/>
              </a:rPr>
              <a:t>excsercice</a:t>
            </a:r>
            <a:r>
              <a:rPr lang="en-US" sz="1200" kern="1200" dirty="0" smtClean="0">
                <a:solidFill>
                  <a:schemeClr val="tx1"/>
                </a:solidFill>
                <a:latin typeface="+mn-lt"/>
                <a:ea typeface="ＭＳ Ｐゴシック" charset="0"/>
                <a:cs typeface="ＭＳ Ｐゴシック" charset="0"/>
              </a:rPr>
              <a:t> serves several purposes:</a:t>
            </a:r>
          </a:p>
          <a:p>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1.  Starts them brainstorming in a “coached” session with both Naureen and I so they understand how it works.</a:t>
            </a:r>
          </a:p>
          <a:p>
            <a:r>
              <a:rPr lang="en-US" sz="1200" kern="1200" dirty="0" smtClean="0">
                <a:solidFill>
                  <a:schemeClr val="tx1"/>
                </a:solidFill>
                <a:latin typeface="+mn-lt"/>
                <a:ea typeface="ＭＳ Ｐゴシック" charset="0"/>
                <a:cs typeface="ＭＳ Ｐゴシック" charset="0"/>
              </a:rPr>
              <a:t>2.  Lets them “own” the design challenge by voting on the categories they want to create solutions for. This is important because the stronger the sense of ownership, the more engaged the group is in the rest of the session. </a:t>
            </a:r>
          </a:p>
          <a:p>
            <a:r>
              <a:rPr lang="en-US" sz="1200" kern="1200" dirty="0" smtClean="0">
                <a:solidFill>
                  <a:schemeClr val="tx1"/>
                </a:solidFill>
                <a:latin typeface="+mn-lt"/>
                <a:ea typeface="ＭＳ Ｐゴシック" charset="0"/>
                <a:cs typeface="ＭＳ Ｐゴシック" charset="0"/>
              </a:rPr>
              <a:t>3.  As part of this exercise we randomize participants who work on each of the voted categories so people can’t just work with their friends. They are forced to work together with people across disciplines, orgs etc. </a:t>
            </a:r>
            <a:endParaRPr lang="en-US" sz="1200" kern="1200" dirty="0" smtClean="0">
              <a:solidFill>
                <a:schemeClr val="tx1"/>
              </a:solidFill>
              <a:effectLst/>
              <a:latin typeface="+mn-lt"/>
              <a:ea typeface="ＭＳ Ｐゴシック" charset="0"/>
              <a:cs typeface="ＭＳ Ｐゴシック" charset="0"/>
            </a:endParaRP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NTT DATA Corporation</a:t>
            </a:r>
            <a:endParaRPr lang="en-US"/>
          </a:p>
        </p:txBody>
      </p:sp>
      <p:sp>
        <p:nvSpPr>
          <p:cNvPr id="5" name="Slide Number Placeholder 4"/>
          <p:cNvSpPr>
            <a:spLocks noGrp="1"/>
          </p:cNvSpPr>
          <p:nvPr>
            <p:ph type="sldNum" sz="quarter" idx="11"/>
          </p:nvPr>
        </p:nvSpPr>
        <p:spPr/>
        <p:txBody>
          <a:bodyPr/>
          <a:lstStyle/>
          <a:p>
            <a:pPr>
              <a:defRPr/>
            </a:pPr>
            <a:fld id="{3F972FF7-3D71-7C40-8493-D1F94CED9AF6}" type="slidenum">
              <a:rPr lang="en-US" smtClean="0"/>
              <a:pPr>
                <a:defRPr/>
              </a:pPr>
              <a:t>2</a:t>
            </a:fld>
            <a:endParaRPr lang="en-US"/>
          </a:p>
        </p:txBody>
      </p:sp>
    </p:spTree>
    <p:extLst>
      <p:ext uri="{BB962C8B-B14F-4D97-AF65-F5344CB8AC3E}">
        <p14:creationId xmlns:p14="http://schemas.microsoft.com/office/powerpoint/2010/main" val="97092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sz="1200" kern="1200" dirty="0" smtClean="0">
                <a:solidFill>
                  <a:schemeClr val="tx1"/>
                </a:solidFill>
                <a:latin typeface="+mn-lt"/>
                <a:ea typeface="ＭＳ Ｐゴシック" charset="0"/>
                <a:cs typeface="ＭＳ Ｐゴシック" charset="0"/>
              </a:rPr>
              <a:t>Another exercise is the final presentation where they have 5 minutes to present their actual solution. The other groups get to ask questions and “stump” the presenters, making this another competitive yet</a:t>
            </a:r>
            <a:r>
              <a:rPr lang="en-US" sz="1200" kern="1200" baseline="0" dirty="0" smtClean="0">
                <a:solidFill>
                  <a:schemeClr val="tx1"/>
                </a:solidFill>
                <a:latin typeface="+mn-lt"/>
                <a:ea typeface="ＭＳ Ｐゴシック" charset="0"/>
                <a:cs typeface="ＭＳ Ｐゴシック" charset="0"/>
              </a:rPr>
              <a:t> thought provoking </a:t>
            </a:r>
            <a:r>
              <a:rPr lang="en-US" sz="1200" kern="1200" dirty="0" smtClean="0">
                <a:solidFill>
                  <a:schemeClr val="tx1"/>
                </a:solidFill>
                <a:latin typeface="+mn-lt"/>
                <a:ea typeface="ＭＳ Ｐゴシック" charset="0"/>
                <a:cs typeface="ＭＳ Ｐゴシック" charset="0"/>
              </a:rPr>
              <a:t>exercise.</a:t>
            </a:r>
            <a:endParaRPr lang="en-US" dirty="0"/>
          </a:p>
        </p:txBody>
      </p:sp>
      <p:sp>
        <p:nvSpPr>
          <p:cNvPr id="4" name="Footer Placeholder 3"/>
          <p:cNvSpPr>
            <a:spLocks noGrp="1"/>
          </p:cNvSpPr>
          <p:nvPr>
            <p:ph type="ftr" sz="quarter" idx="10"/>
          </p:nvPr>
        </p:nvSpPr>
        <p:spPr/>
        <p:txBody>
          <a:bodyPr/>
          <a:lstStyle/>
          <a:p>
            <a:pPr>
              <a:defRPr/>
            </a:pPr>
            <a:r>
              <a:rPr lang="en-US" dirty="0" smtClean="0"/>
              <a:t>Copyright © 2011 NTT DATA Corporation</a:t>
            </a:r>
            <a:endParaRPr lang="en-US" dirty="0"/>
          </a:p>
        </p:txBody>
      </p:sp>
      <p:sp>
        <p:nvSpPr>
          <p:cNvPr id="5" name="Slide Number Placeholder 4"/>
          <p:cNvSpPr>
            <a:spLocks noGrp="1"/>
          </p:cNvSpPr>
          <p:nvPr>
            <p:ph type="sldNum" sz="quarter" idx="11"/>
          </p:nvPr>
        </p:nvSpPr>
        <p:spPr/>
        <p:txBody>
          <a:bodyPr/>
          <a:lstStyle/>
          <a:p>
            <a:pPr>
              <a:defRPr/>
            </a:pPr>
            <a:fld id="{AE1CC285-3AA3-844A-A0AC-577003E43767}" type="slidenum">
              <a:rPr lang="en-US" smtClean="0"/>
              <a:pPr>
                <a:defRPr/>
              </a:pPr>
              <a:t>3</a:t>
            </a:fld>
            <a:endParaRPr lang="en-US" dirty="0"/>
          </a:p>
        </p:txBody>
      </p:sp>
    </p:spTree>
    <p:extLst>
      <p:ext uri="{BB962C8B-B14F-4D97-AF65-F5344CB8AC3E}">
        <p14:creationId xmlns:p14="http://schemas.microsoft.com/office/powerpoint/2010/main" val="85754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2013-14,</a:t>
            </a:r>
            <a:r>
              <a:rPr lang="en-US" dirty="0" smtClean="0"/>
              <a:t> </a:t>
            </a:r>
            <a:r>
              <a:rPr lang="en-US" dirty="0" smtClean="0"/>
              <a:t>we conducted</a:t>
            </a:r>
            <a:r>
              <a:rPr lang="en-US" baseline="0" dirty="0" smtClean="0"/>
              <a:t> 17 workshops across the world spanning over 4 continents.  As you can see we visited cities from North America to Asia, Europe to Australia.  The global winner for the 2014 showcase was the team from PUNE, INDIA.</a:t>
            </a:r>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Copyright © 2011 NTT DATA Corporation</a:t>
            </a:r>
            <a:endParaRPr lang="en-US"/>
          </a:p>
        </p:txBody>
      </p:sp>
      <p:sp>
        <p:nvSpPr>
          <p:cNvPr id="5" name="Slide Number Placeholder 4"/>
          <p:cNvSpPr>
            <a:spLocks noGrp="1"/>
          </p:cNvSpPr>
          <p:nvPr>
            <p:ph type="sldNum" sz="quarter" idx="11"/>
          </p:nvPr>
        </p:nvSpPr>
        <p:spPr/>
        <p:txBody>
          <a:bodyPr/>
          <a:lstStyle/>
          <a:p>
            <a:pPr>
              <a:defRPr/>
            </a:pPr>
            <a:fld id="{3F972FF7-3D71-7C40-8493-D1F94CED9AF6}" type="slidenum">
              <a:rPr lang="en-US" smtClean="0"/>
              <a:pPr>
                <a:defRPr/>
              </a:pPr>
              <a:t>4</a:t>
            </a:fld>
            <a:endParaRPr lang="en-US"/>
          </a:p>
        </p:txBody>
      </p:sp>
    </p:spTree>
    <p:extLst>
      <p:ext uri="{BB962C8B-B14F-4D97-AF65-F5344CB8AC3E}">
        <p14:creationId xmlns:p14="http://schemas.microsoft.com/office/powerpoint/2010/main" val="1972437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ＭＳ Ｐゴシック" charset="0"/>
                <a:cs typeface="ＭＳ Ｐゴシック" charset="0"/>
              </a:rPr>
              <a:t>A little bit about their solution - -  it’s called “EXPRESSO”. </a:t>
            </a:r>
          </a:p>
          <a:p>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it’s a toolkit to get real time information</a:t>
            </a:r>
            <a:r>
              <a:rPr lang="en-US" sz="1200" kern="1200" baseline="0" dirty="0" smtClean="0">
                <a:solidFill>
                  <a:schemeClr val="tx1"/>
                </a:solidFill>
                <a:latin typeface="+mn-lt"/>
                <a:ea typeface="ＭＳ Ｐゴシック" charset="0"/>
                <a:cs typeface="ＭＳ Ｐゴシック" charset="0"/>
              </a:rPr>
              <a:t> on software development projects.  And what it does is that it obtains key metrics on a project’s health by leveraging industry leading open source tools.  A tool like this can actually make the difference on whether a project succeeds or fails.</a:t>
            </a:r>
            <a:endParaRPr lang="en-US" sz="1200" kern="1200" dirty="0" smtClean="0">
              <a:solidFill>
                <a:schemeClr val="tx1"/>
              </a:solidFill>
              <a:latin typeface="+mn-lt"/>
              <a:ea typeface="ＭＳ Ｐゴシック" charset="0"/>
              <a:cs typeface="ＭＳ Ｐゴシック" charset="0"/>
            </a:endParaRPr>
          </a:p>
          <a:p>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As</a:t>
            </a:r>
            <a:r>
              <a:rPr lang="en-US" sz="1200" kern="1200" baseline="0" dirty="0" smtClean="0">
                <a:solidFill>
                  <a:schemeClr val="tx1"/>
                </a:solidFill>
                <a:latin typeface="+mn-lt"/>
                <a:ea typeface="ＭＳ Ｐゴシック" charset="0"/>
                <a:cs typeface="ＭＳ Ｐゴシック" charset="0"/>
              </a:rPr>
              <a:t> it stands, the </a:t>
            </a:r>
            <a:r>
              <a:rPr lang="en-US" sz="1200" kern="1200" dirty="0" smtClean="0">
                <a:solidFill>
                  <a:schemeClr val="tx1"/>
                </a:solidFill>
                <a:latin typeface="+mn-lt"/>
                <a:ea typeface="ＭＳ Ｐゴシック" charset="0"/>
                <a:cs typeface="ＭＳ Ｐゴシック" charset="0"/>
              </a:rPr>
              <a:t>1st phase of development has</a:t>
            </a:r>
            <a:r>
              <a:rPr lang="en-US" sz="1200" kern="1200" baseline="0" dirty="0" smtClean="0">
                <a:solidFill>
                  <a:schemeClr val="tx1"/>
                </a:solidFill>
                <a:latin typeface="+mn-lt"/>
                <a:ea typeface="ＭＳ Ｐゴシック" charset="0"/>
                <a:cs typeface="ＭＳ Ｐゴシック" charset="0"/>
              </a:rPr>
              <a:t> been completed </a:t>
            </a:r>
            <a:r>
              <a:rPr lang="en-US" sz="1200" kern="1200" dirty="0" smtClean="0">
                <a:solidFill>
                  <a:schemeClr val="tx1"/>
                </a:solidFill>
                <a:latin typeface="+mn-lt"/>
                <a:ea typeface="ＭＳ Ｐゴシック" charset="0"/>
                <a:cs typeface="ＭＳ Ｐゴシック" charset="0"/>
              </a:rPr>
              <a:t>and it</a:t>
            </a:r>
            <a:r>
              <a:rPr lang="en-US" sz="1200" kern="1200" baseline="0" dirty="0" smtClean="0">
                <a:solidFill>
                  <a:schemeClr val="tx1"/>
                </a:solidFill>
                <a:latin typeface="+mn-lt"/>
                <a:ea typeface="ＭＳ Ｐゴシック" charset="0"/>
                <a:cs typeface="ＭＳ Ｐゴシック" charset="0"/>
              </a:rPr>
              <a:t> is </a:t>
            </a:r>
            <a:r>
              <a:rPr lang="en-US" sz="1200" kern="1200" dirty="0" smtClean="0">
                <a:solidFill>
                  <a:schemeClr val="tx1"/>
                </a:solidFill>
                <a:latin typeface="+mn-lt"/>
                <a:ea typeface="ＭＳ Ｐゴシック" charset="0"/>
                <a:cs typeface="ＭＳ Ｐゴシック" charset="0"/>
              </a:rPr>
              <a:t>now in the pilot stage, in which the development</a:t>
            </a:r>
            <a:r>
              <a:rPr lang="en-US" sz="1200" kern="1200" baseline="0" dirty="0" smtClean="0">
                <a:solidFill>
                  <a:schemeClr val="tx1"/>
                </a:solidFill>
                <a:latin typeface="+mn-lt"/>
                <a:ea typeface="ＭＳ Ｐゴシック" charset="0"/>
                <a:cs typeface="ＭＳ Ｐゴシック" charset="0"/>
              </a:rPr>
              <a:t> team is currently having active discussions with a number of US clients </a:t>
            </a:r>
            <a:r>
              <a:rPr lang="en-US" sz="1200" kern="1200" dirty="0" smtClean="0">
                <a:solidFill>
                  <a:schemeClr val="tx1"/>
                </a:solidFill>
                <a:latin typeface="+mn-lt"/>
                <a:ea typeface="ＭＳ Ｐゴシック" charset="0"/>
                <a:cs typeface="ＭＳ Ｐゴシック" charset="0"/>
              </a:rPr>
              <a:t>to identify projects that can use </a:t>
            </a:r>
            <a:r>
              <a:rPr lang="en-US" sz="1200" kern="1200" dirty="0" err="1" smtClean="0">
                <a:solidFill>
                  <a:schemeClr val="tx1"/>
                </a:solidFill>
                <a:latin typeface="+mn-lt"/>
                <a:ea typeface="ＭＳ Ｐゴシック" charset="0"/>
                <a:cs typeface="ＭＳ Ｐゴシック" charset="0"/>
              </a:rPr>
              <a:t>Expresso</a:t>
            </a:r>
            <a:r>
              <a:rPr lang="en-US" sz="1200" kern="1200" dirty="0" smtClean="0">
                <a:solidFill>
                  <a:schemeClr val="tx1"/>
                </a:solidFill>
                <a:latin typeface="+mn-lt"/>
                <a:ea typeface="ＭＳ Ｐゴシック" charset="0"/>
                <a:cs typeface="ＭＳ Ｐゴシック" charset="0"/>
              </a:rPr>
              <a:t>.</a:t>
            </a:r>
          </a:p>
          <a:p>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They </a:t>
            </a:r>
            <a:r>
              <a:rPr lang="en-US" sz="1200" kern="1200" baseline="0" dirty="0" smtClean="0">
                <a:solidFill>
                  <a:schemeClr val="tx1"/>
                </a:solidFill>
                <a:latin typeface="+mn-lt"/>
                <a:ea typeface="ＭＳ Ｐゴシック" charset="0"/>
                <a:cs typeface="ＭＳ Ｐゴシック" charset="0"/>
              </a:rPr>
              <a:t>have </a:t>
            </a:r>
            <a:r>
              <a:rPr lang="en-US" sz="1200" kern="1200" dirty="0" smtClean="0">
                <a:solidFill>
                  <a:schemeClr val="tx1"/>
                </a:solidFill>
                <a:latin typeface="+mn-lt"/>
                <a:ea typeface="ＭＳ Ｐゴシック" charset="0"/>
                <a:cs typeface="ＭＳ Ｐゴシック" charset="0"/>
              </a:rPr>
              <a:t>already piloted this on 2 projects in Japan.</a:t>
            </a:r>
          </a:p>
          <a:p>
            <a:endParaRPr lang="en-US" dirty="0"/>
          </a:p>
        </p:txBody>
      </p:sp>
      <p:sp>
        <p:nvSpPr>
          <p:cNvPr id="4" name="Slide Number Placeholder 3"/>
          <p:cNvSpPr>
            <a:spLocks noGrp="1"/>
          </p:cNvSpPr>
          <p:nvPr>
            <p:ph type="sldNum" sz="quarter" idx="10"/>
          </p:nvPr>
        </p:nvSpPr>
        <p:spPr/>
        <p:txBody>
          <a:bodyPr/>
          <a:lstStyle/>
          <a:p>
            <a:pPr>
              <a:defRPr/>
            </a:pPr>
            <a:fld id="{50B9FC38-649D-4D05-A2B9-66E5FDC728B8}" type="slidenum">
              <a:rPr lang="en-US" smtClean="0"/>
              <a:pPr>
                <a:defRPr/>
              </a:pPr>
              <a:t>5</a:t>
            </a:fld>
            <a:endParaRPr lang="en-US"/>
          </a:p>
        </p:txBody>
      </p:sp>
    </p:spTree>
    <p:extLst>
      <p:ext uri="{BB962C8B-B14F-4D97-AF65-F5344CB8AC3E}">
        <p14:creationId xmlns:p14="http://schemas.microsoft.com/office/powerpoint/2010/main" val="207914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year </a:t>
            </a:r>
            <a:r>
              <a:rPr lang="en-US" baseline="0" dirty="0" smtClean="0"/>
              <a:t>we conducted workshops in 11 more cities across 6 countries. </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NTT DATA Corporation</a:t>
            </a:r>
            <a:endParaRPr lang="en-US"/>
          </a:p>
        </p:txBody>
      </p:sp>
      <p:sp>
        <p:nvSpPr>
          <p:cNvPr id="5" name="Slide Number Placeholder 4"/>
          <p:cNvSpPr>
            <a:spLocks noGrp="1"/>
          </p:cNvSpPr>
          <p:nvPr>
            <p:ph type="sldNum" sz="quarter" idx="11"/>
          </p:nvPr>
        </p:nvSpPr>
        <p:spPr/>
        <p:txBody>
          <a:bodyPr/>
          <a:lstStyle/>
          <a:p>
            <a:pPr>
              <a:defRPr/>
            </a:pPr>
            <a:fld id="{3F972FF7-3D71-7C40-8493-D1F94CED9AF6}" type="slidenum">
              <a:rPr lang="en-US" smtClean="0"/>
              <a:pPr>
                <a:defRPr/>
              </a:pPr>
              <a:t>6</a:t>
            </a:fld>
            <a:endParaRPr lang="en-US"/>
          </a:p>
        </p:txBody>
      </p:sp>
    </p:spTree>
    <p:extLst>
      <p:ext uri="{BB962C8B-B14F-4D97-AF65-F5344CB8AC3E}">
        <p14:creationId xmlns:p14="http://schemas.microsoft.com/office/powerpoint/2010/main" val="390337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kern="1200" dirty="0" smtClean="0">
                <a:solidFill>
                  <a:schemeClr val="tx1"/>
                </a:solidFill>
                <a:effectLst/>
                <a:latin typeface="+mn-lt"/>
                <a:ea typeface="ＭＳ Ｐゴシック" charset="0"/>
                <a:cs typeface="ＭＳ Ｐゴシック" charset="0"/>
              </a:rPr>
              <a:t>Identified some</a:t>
            </a:r>
            <a:r>
              <a:rPr lang="en-US" sz="1200" kern="1200" baseline="0" dirty="0" smtClean="0">
                <a:solidFill>
                  <a:schemeClr val="tx1"/>
                </a:solidFill>
                <a:effectLst/>
                <a:latin typeface="+mn-lt"/>
                <a:ea typeface="ＭＳ Ｐゴシック" charset="0"/>
                <a:cs typeface="ＭＳ Ｐゴシック" charset="0"/>
              </a:rPr>
              <a:t> important</a:t>
            </a:r>
            <a:r>
              <a:rPr lang="en-US" sz="1200" kern="1200" dirty="0" smtClean="0">
                <a:solidFill>
                  <a:schemeClr val="tx1"/>
                </a:solidFill>
                <a:effectLst/>
                <a:latin typeface="+mn-lt"/>
                <a:ea typeface="ＭＳ Ｐゴシック" charset="0"/>
                <a:cs typeface="ＭＳ Ｐゴシック" charset="0"/>
              </a:rPr>
              <a:t> benefits from doing these workshops</a:t>
            </a:r>
          </a:p>
          <a:p>
            <a:pPr marL="0" indent="0">
              <a:buFont typeface="Arial"/>
              <a:buNone/>
            </a:pPr>
            <a:endParaRPr lang="en-US" sz="1200" kern="1200" dirty="0" smtClean="0">
              <a:solidFill>
                <a:schemeClr val="tx1"/>
              </a:solidFill>
              <a:effectLst/>
              <a:latin typeface="+mn-lt"/>
              <a:ea typeface="ＭＳ Ｐゴシック" charset="0"/>
              <a:cs typeface="ＭＳ Ｐゴシック" charset="0"/>
            </a:endParaRPr>
          </a:p>
          <a:p>
            <a:pPr marL="0" indent="0">
              <a:buFont typeface="Arial"/>
              <a:buNone/>
            </a:pPr>
            <a:r>
              <a:rPr lang="en-US" sz="1200" kern="1200" dirty="0" smtClean="0">
                <a:solidFill>
                  <a:schemeClr val="tx1"/>
                </a:solidFill>
                <a:effectLst/>
                <a:latin typeface="+mn-lt"/>
                <a:ea typeface="ＭＳ Ｐゴシック" charset="0"/>
                <a:cs typeface="ＭＳ Ｐゴシック" charset="0"/>
              </a:rPr>
              <a:t>1.  Employees who are on the field every day, with a variety</a:t>
            </a:r>
            <a:r>
              <a:rPr lang="en-US" sz="1200" kern="1200" baseline="0" dirty="0" smtClean="0">
                <a:solidFill>
                  <a:schemeClr val="tx1"/>
                </a:solidFill>
                <a:effectLst/>
                <a:latin typeface="+mn-lt"/>
                <a:ea typeface="ＭＳ Ｐゴシック" charset="0"/>
                <a:cs typeface="ＭＳ Ｐゴシック" charset="0"/>
              </a:rPr>
              <a:t> of skillsets and experience have come together in these workshops and created a number of unique and useful solutions, many of which have been funded and are in use today</a:t>
            </a:r>
          </a:p>
          <a:p>
            <a:pPr marL="0" indent="0">
              <a:buFont typeface="Arial"/>
              <a:buNone/>
            </a:pPr>
            <a:endParaRPr lang="en-US" sz="1200" kern="1200" baseline="0" dirty="0" smtClean="0">
              <a:solidFill>
                <a:schemeClr val="tx1"/>
              </a:solidFill>
              <a:effectLst/>
              <a:latin typeface="+mn-lt"/>
              <a:ea typeface="ＭＳ Ｐゴシック" charset="0"/>
              <a:cs typeface="ＭＳ Ｐゴシック" charset="0"/>
            </a:endParaRPr>
          </a:p>
          <a:p>
            <a:pPr marL="228600" indent="-228600">
              <a:buFont typeface="Arial"/>
              <a:buAutoNum type="arabicPeriod" startAt="2"/>
            </a:pPr>
            <a:r>
              <a:rPr lang="en-US" sz="1200" kern="1200" baseline="0" dirty="0" smtClean="0">
                <a:solidFill>
                  <a:schemeClr val="tx1"/>
                </a:solidFill>
                <a:effectLst/>
                <a:latin typeface="+mn-lt"/>
                <a:ea typeface="ＭＳ Ｐゴシック" charset="0"/>
                <a:cs typeface="ＭＳ Ｐゴシック" charset="0"/>
              </a:rPr>
              <a:t>Through this process we have been able to recognize very talented people within the organization and give them opportunities to lead high profile projects</a:t>
            </a:r>
          </a:p>
          <a:p>
            <a:pPr marL="228600" indent="-228600">
              <a:buFont typeface="Arial"/>
              <a:buAutoNum type="arabicPeriod" startAt="2"/>
            </a:pPr>
            <a:endParaRPr lang="en-US" sz="1200" kern="1200" baseline="0" dirty="0" smtClean="0">
              <a:solidFill>
                <a:schemeClr val="tx1"/>
              </a:solidFill>
              <a:effectLst/>
              <a:latin typeface="+mn-lt"/>
              <a:ea typeface="ＭＳ Ｐゴシック" charset="0"/>
              <a:cs typeface="ＭＳ Ｐゴシック" charset="0"/>
            </a:endParaRPr>
          </a:p>
          <a:p>
            <a:pPr marL="228600" indent="-228600">
              <a:buFont typeface="Arial"/>
              <a:buAutoNum type="arabicPeriod" startAt="2"/>
            </a:pPr>
            <a:r>
              <a:rPr lang="en-US" sz="1200" kern="1200" baseline="0" dirty="0" smtClean="0">
                <a:solidFill>
                  <a:schemeClr val="tx1"/>
                </a:solidFill>
                <a:effectLst/>
                <a:latin typeface="+mn-lt"/>
                <a:ea typeface="ＭＳ Ｐゴシック" charset="0"/>
                <a:cs typeface="ＭＳ Ｐゴシック" charset="0"/>
              </a:rPr>
              <a:t>This initiative has laid the groundwork that has generated much excitement within the company – compelling our employees to really think outside of the box (be disruptive, if you will) about potential solutions and it has paid off through the accolades that NTT DATA has received because of it.</a:t>
            </a:r>
          </a:p>
          <a:p>
            <a:pPr marL="228600" indent="-228600">
              <a:buFont typeface="Arial"/>
              <a:buAutoNum type="arabicPeriod" startAt="2"/>
            </a:pPr>
            <a:endParaRPr lang="en-US" sz="1200" kern="1200" baseline="0" dirty="0" smtClean="0">
              <a:solidFill>
                <a:schemeClr val="tx1"/>
              </a:solidFill>
              <a:effectLst/>
              <a:latin typeface="+mn-lt"/>
              <a:ea typeface="ＭＳ Ｐゴシック" charset="0"/>
              <a:cs typeface="ＭＳ Ｐゴシック" charset="0"/>
            </a:endParaRPr>
          </a:p>
          <a:p>
            <a:pPr marL="228600" indent="-228600">
              <a:buFont typeface="Arial"/>
              <a:buAutoNum type="arabicPeriod" startAt="2"/>
            </a:pPr>
            <a:r>
              <a:rPr lang="en-US" sz="1200" kern="1200" baseline="0" dirty="0" smtClean="0">
                <a:solidFill>
                  <a:schemeClr val="tx1"/>
                </a:solidFill>
                <a:effectLst/>
                <a:latin typeface="+mn-lt"/>
                <a:ea typeface="ＭＳ Ｐゴシック" charset="0"/>
                <a:cs typeface="ＭＳ Ｐゴシック" charset="0"/>
              </a:rPr>
              <a:t>And last but not least, an area that I feel is really the key to all of the above - - Employee Engagement</a:t>
            </a:r>
          </a:p>
          <a:p>
            <a:pPr marL="457200" lvl="1" indent="0">
              <a:buFont typeface="Arial"/>
              <a:buNone/>
            </a:pPr>
            <a:r>
              <a:rPr lang="en-US" sz="1200" kern="1200" dirty="0" smtClean="0">
                <a:solidFill>
                  <a:schemeClr val="tx1"/>
                </a:solidFill>
                <a:effectLst/>
                <a:latin typeface="+mn-lt"/>
                <a:ea typeface="ＭＳ Ｐゴシック" charset="0"/>
                <a:cs typeface="ＭＳ Ｐゴシック" charset="0"/>
              </a:rPr>
              <a:t>This is an investment in our employees that becomes a real value</a:t>
            </a:r>
            <a:r>
              <a:rPr lang="en-US" sz="1200" kern="1200" baseline="0" dirty="0" smtClean="0">
                <a:solidFill>
                  <a:schemeClr val="tx1"/>
                </a:solidFill>
                <a:effectLst/>
                <a:latin typeface="+mn-lt"/>
                <a:ea typeface="ＭＳ Ｐゴシック" charset="0"/>
                <a:cs typeface="ＭＳ Ｐゴシック" charset="0"/>
              </a:rPr>
              <a:t> add in promoting proactive critical thinking and increased productivity – all precursors to a fruitful bottom line</a:t>
            </a:r>
          </a:p>
          <a:p>
            <a:pPr marL="457200" lvl="1" indent="0">
              <a:buFont typeface="Arial"/>
              <a:buNone/>
            </a:pPr>
            <a:endParaRPr lang="en-US" sz="1200" kern="1200" baseline="0" dirty="0" smtClean="0">
              <a:solidFill>
                <a:schemeClr val="tx1"/>
              </a:solidFill>
              <a:effectLst/>
              <a:latin typeface="+mn-lt"/>
              <a:ea typeface="ＭＳ Ｐゴシック" charset="0"/>
              <a:cs typeface="ＭＳ Ｐゴシック" charset="0"/>
            </a:endParaRPr>
          </a:p>
          <a:p>
            <a:pPr marL="0" lvl="0" indent="0">
              <a:buFont typeface="Arial"/>
              <a:buNone/>
            </a:pPr>
            <a:r>
              <a:rPr lang="en-US" sz="1200" kern="1200" baseline="0" dirty="0" smtClean="0">
                <a:solidFill>
                  <a:schemeClr val="tx1"/>
                </a:solidFill>
                <a:effectLst/>
                <a:latin typeface="+mn-lt"/>
                <a:ea typeface="ＭＳ Ｐゴシック" charset="0"/>
                <a:cs typeface="ＭＳ Ｐゴシック" charset="0"/>
              </a:rPr>
              <a:t>we traveled to many different countries/cities</a:t>
            </a:r>
          </a:p>
          <a:p>
            <a:pPr marL="0" lvl="0" indent="0">
              <a:buFont typeface="Arial"/>
              <a:buNone/>
            </a:pPr>
            <a:r>
              <a:rPr lang="en-US" sz="1200" kern="1200" baseline="0" dirty="0" smtClean="0">
                <a:solidFill>
                  <a:schemeClr val="tx1"/>
                </a:solidFill>
                <a:effectLst/>
                <a:latin typeface="+mn-lt"/>
                <a:ea typeface="ＭＳ Ｐゴシック" charset="0"/>
                <a:cs typeface="ＭＳ Ｐゴシック" charset="0"/>
              </a:rPr>
              <a:t>And I wanted to add that while there were DIFFERENCES in the</a:t>
            </a:r>
            <a:r>
              <a:rPr lang="en-US" sz="1200" kern="1200" dirty="0" smtClean="0">
                <a:solidFill>
                  <a:schemeClr val="tx1"/>
                </a:solidFill>
                <a:effectLst/>
                <a:latin typeface="+mn-lt"/>
                <a:ea typeface="ＭＳ Ｐゴシック" charset="0"/>
                <a:cs typeface="ＭＳ Ｐゴシック" charset="0"/>
              </a:rPr>
              <a:t> perspectives</a:t>
            </a:r>
            <a:r>
              <a:rPr lang="en-US" sz="1200" kern="1200" baseline="0" dirty="0" smtClean="0">
                <a:solidFill>
                  <a:schemeClr val="tx1"/>
                </a:solidFill>
                <a:effectLst/>
                <a:latin typeface="+mn-lt"/>
                <a:ea typeface="ＭＳ Ｐゴシック" charset="0"/>
                <a:cs typeface="ＭＳ Ｐゴシック" charset="0"/>
              </a:rPr>
              <a:t> and approach to the design challenges based cultural relevance, there were more commonalities which I think really indicate where the overall success of this initiative lies</a:t>
            </a:r>
          </a:p>
          <a:p>
            <a:pPr marL="0" indent="0">
              <a:buFont typeface="Arial"/>
              <a:buNone/>
            </a:pPr>
            <a:endParaRPr lang="en-US" sz="1200" kern="1200" dirty="0" smtClean="0">
              <a:solidFill>
                <a:schemeClr val="tx1"/>
              </a:solidFill>
              <a:effectLst/>
              <a:latin typeface="+mn-lt"/>
              <a:ea typeface="ＭＳ Ｐゴシック" charset="0"/>
              <a:cs typeface="ＭＳ Ｐゴシック" charset="0"/>
            </a:endParaRPr>
          </a:p>
          <a:p>
            <a:pPr marL="0" indent="0">
              <a:buFont typeface="Arial"/>
              <a:buNone/>
            </a:pPr>
            <a:r>
              <a:rPr lang="en-US" sz="1200" kern="1200" dirty="0" smtClean="0">
                <a:solidFill>
                  <a:schemeClr val="tx1"/>
                </a:solidFill>
                <a:effectLst/>
                <a:latin typeface="+mn-lt"/>
                <a:ea typeface="ＭＳ Ｐゴシック" charset="0"/>
                <a:cs typeface="ＭＳ Ｐゴシック" charset="0"/>
              </a:rPr>
              <a:t>Commonalities:  for example --</a:t>
            </a:r>
          </a:p>
          <a:p>
            <a:pPr marL="228600" indent="-228600">
              <a:buFont typeface="Arial"/>
              <a:buAutoNum type="arabicPeriod"/>
            </a:pPr>
            <a:r>
              <a:rPr lang="en-US" sz="1200" kern="1200" dirty="0" smtClean="0">
                <a:solidFill>
                  <a:schemeClr val="tx1"/>
                </a:solidFill>
                <a:effectLst/>
                <a:latin typeface="+mn-lt"/>
                <a:ea typeface="ＭＳ Ｐゴシック" charset="0"/>
                <a:cs typeface="ＭＳ Ｐゴシック" charset="0"/>
              </a:rPr>
              <a:t>No</a:t>
            </a:r>
            <a:r>
              <a:rPr lang="en-US" sz="1200" kern="1200" baseline="0" dirty="0" smtClean="0">
                <a:solidFill>
                  <a:schemeClr val="tx1"/>
                </a:solidFill>
                <a:effectLst/>
                <a:latin typeface="+mn-lt"/>
                <a:ea typeface="ＭＳ Ｐゴシック" charset="0"/>
                <a:cs typeface="ＭＳ Ｐゴシック" charset="0"/>
              </a:rPr>
              <a:t> matter where in world we held the workshops, employees were excited to step out of day to day work and do something different.  This gave them exposure to different </a:t>
            </a:r>
            <a:r>
              <a:rPr lang="en-US" sz="1200" kern="1200" baseline="0" dirty="0" err="1" smtClean="0">
                <a:solidFill>
                  <a:schemeClr val="tx1"/>
                </a:solidFill>
                <a:effectLst/>
                <a:latin typeface="+mn-lt"/>
                <a:ea typeface="ＭＳ Ｐゴシック" charset="0"/>
                <a:cs typeface="ＭＳ Ｐゴシック" charset="0"/>
              </a:rPr>
              <a:t>ppl</a:t>
            </a:r>
            <a:r>
              <a:rPr lang="en-US" sz="1200" kern="1200" baseline="0" dirty="0" smtClean="0">
                <a:solidFill>
                  <a:schemeClr val="tx1"/>
                </a:solidFill>
                <a:effectLst/>
                <a:latin typeface="+mn-lt"/>
                <a:ea typeface="ＭＳ Ｐゴシック" charset="0"/>
                <a:cs typeface="ＭＳ Ｐゴシック" charset="0"/>
              </a:rPr>
              <a:t> and a chance to present in front of senior leaders, be recognized - - this type of excitement leads to more job satisfaction  --more efficient</a:t>
            </a:r>
          </a:p>
          <a:p>
            <a:pPr marL="228600" indent="-228600">
              <a:buFont typeface="Arial"/>
              <a:buAutoNum type="arabicPeriod"/>
            </a:pPr>
            <a:r>
              <a:rPr lang="en-US" sz="1200" kern="1200" baseline="0" dirty="0" smtClean="0">
                <a:solidFill>
                  <a:schemeClr val="tx1"/>
                </a:solidFill>
                <a:effectLst/>
                <a:latin typeface="+mn-lt"/>
                <a:ea typeface="ＭＳ Ｐゴシック" charset="0"/>
                <a:cs typeface="ＭＳ Ｐゴシック" charset="0"/>
              </a:rPr>
              <a:t>Employees got to experience innovation first hand – group brainstorming, friendly competition, thrill of winning, the interactivity – employees loved that</a:t>
            </a:r>
          </a:p>
          <a:p>
            <a:pPr marL="228600" indent="-228600">
              <a:buFont typeface="Arial"/>
              <a:buAutoNum type="arabicPeriod"/>
            </a:pPr>
            <a:r>
              <a:rPr lang="en-US" sz="1200" kern="1200" baseline="0" dirty="0" smtClean="0">
                <a:solidFill>
                  <a:schemeClr val="tx1"/>
                </a:solidFill>
                <a:effectLst/>
                <a:latin typeface="+mn-lt"/>
                <a:ea typeface="ＭＳ Ｐゴシック" charset="0"/>
                <a:cs typeface="ＭＳ Ｐゴシック" charset="0"/>
              </a:rPr>
              <a:t>Employees felt a part of the NTT DATA global family</a:t>
            </a:r>
          </a:p>
          <a:p>
            <a:pPr marL="228600" indent="-228600">
              <a:buFont typeface="Arial"/>
              <a:buAutoNum type="arabicPeriod"/>
            </a:pPr>
            <a:endParaRPr lang="en-US" sz="1200" kern="1200" baseline="0" dirty="0" smtClean="0">
              <a:solidFill>
                <a:schemeClr val="tx1"/>
              </a:solidFill>
              <a:effectLst/>
              <a:latin typeface="+mn-lt"/>
              <a:ea typeface="ＭＳ Ｐゴシック" charset="0"/>
              <a:cs typeface="ＭＳ Ｐゴシック" charset="0"/>
            </a:endParaRPr>
          </a:p>
          <a:p>
            <a:pPr marL="0" indent="0">
              <a:buFont typeface="Arial"/>
              <a:buNone/>
            </a:pPr>
            <a:endParaRPr lang="en-US" sz="1200" kern="1200" baseline="0" dirty="0" smtClean="0">
              <a:solidFill>
                <a:schemeClr val="tx1"/>
              </a:solidFill>
              <a:effectLst/>
              <a:latin typeface="+mn-lt"/>
              <a:ea typeface="ＭＳ Ｐゴシック" charset="0"/>
              <a:cs typeface="ＭＳ Ｐゴシック" charset="0"/>
            </a:endParaRPr>
          </a:p>
        </p:txBody>
      </p:sp>
      <p:sp>
        <p:nvSpPr>
          <p:cNvPr id="4" name="Footer Placeholder 3"/>
          <p:cNvSpPr>
            <a:spLocks noGrp="1"/>
          </p:cNvSpPr>
          <p:nvPr>
            <p:ph type="ftr" sz="quarter" idx="10"/>
          </p:nvPr>
        </p:nvSpPr>
        <p:spPr/>
        <p:txBody>
          <a:bodyPr/>
          <a:lstStyle/>
          <a:p>
            <a:pPr>
              <a:defRPr/>
            </a:pPr>
            <a:r>
              <a:rPr lang="en-US" smtClean="0"/>
              <a:t>Copyright © 2011 NTT DATA Corporation</a:t>
            </a:r>
            <a:endParaRPr lang="en-US"/>
          </a:p>
        </p:txBody>
      </p:sp>
      <p:sp>
        <p:nvSpPr>
          <p:cNvPr id="5" name="Slide Number Placeholder 4"/>
          <p:cNvSpPr>
            <a:spLocks noGrp="1"/>
          </p:cNvSpPr>
          <p:nvPr>
            <p:ph type="sldNum" sz="quarter" idx="11"/>
          </p:nvPr>
        </p:nvSpPr>
        <p:spPr/>
        <p:txBody>
          <a:bodyPr/>
          <a:lstStyle/>
          <a:p>
            <a:pPr>
              <a:defRPr/>
            </a:pPr>
            <a:fld id="{3F972FF7-3D71-7C40-8493-D1F94CED9AF6}" type="slidenum">
              <a:rPr lang="en-US" smtClean="0"/>
              <a:pPr>
                <a:defRPr/>
              </a:pPr>
              <a:t>7</a:t>
            </a:fld>
            <a:endParaRPr lang="en-US"/>
          </a:p>
        </p:txBody>
      </p:sp>
    </p:spTree>
    <p:extLst>
      <p:ext uri="{BB962C8B-B14F-4D97-AF65-F5344CB8AC3E}">
        <p14:creationId xmlns:p14="http://schemas.microsoft.com/office/powerpoint/2010/main" val="244461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sp>
        <p:nvSpPr>
          <p:cNvPr id="7" name="Rectangle 6"/>
          <p:cNvSpPr/>
          <p:nvPr userDrawn="1"/>
        </p:nvSpPr>
        <p:spPr bwMode="gray">
          <a:xfrm>
            <a:off x="2530475" y="4763"/>
            <a:ext cx="6613525" cy="294957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 descr="NTT_Title_Slide_w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2919413"/>
            <a:ext cx="2541588"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bwMode="gray">
          <a:xfrm>
            <a:off x="2528888" y="2919413"/>
            <a:ext cx="6615112" cy="1273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4"/>
          <p:cNvSpPr>
            <a:spLocks noChangeArrowheads="1"/>
          </p:cNvSpPr>
          <p:nvPr userDrawn="1"/>
        </p:nvSpPr>
        <p:spPr bwMode="gray">
          <a:xfrm>
            <a:off x="2528888" y="4187825"/>
            <a:ext cx="6615112" cy="1271588"/>
          </a:xfrm>
          <a:prstGeom prst="rect">
            <a:avLst/>
          </a:prstGeom>
          <a:solidFill>
            <a:srgbClr val="C2CE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pic>
        <p:nvPicPr>
          <p:cNvPr id="11" name="Picture 5" descr="NTT_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7000875" y="6119813"/>
            <a:ext cx="1692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gray">
          <a:xfrm>
            <a:off x="0" y="6751638"/>
            <a:ext cx="2362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600" smtClean="0">
                <a:cs typeface="Arial" charset="0"/>
              </a:rPr>
              <a:t>© 2013 NTT DATA, Inc.</a:t>
            </a:r>
          </a:p>
        </p:txBody>
      </p:sp>
      <p:sp>
        <p:nvSpPr>
          <p:cNvPr id="25" name="Title 1"/>
          <p:cNvSpPr>
            <a:spLocks noGrp="1"/>
          </p:cNvSpPr>
          <p:nvPr>
            <p:ph type="title"/>
          </p:nvPr>
        </p:nvSpPr>
        <p:spPr bwMode="gray">
          <a:xfrm>
            <a:off x="2743597" y="3161530"/>
            <a:ext cx="6127221" cy="995164"/>
          </a:xfrm>
          <a:prstGeom prst="rect">
            <a:avLst/>
          </a:prstGeom>
          <a:ln>
            <a:noFill/>
          </a:ln>
        </p:spPr>
        <p:txBody>
          <a:bodyPr anchor="t">
            <a:normAutofit/>
          </a:bodyPr>
          <a:lstStyle>
            <a:lvl1pPr algn="l">
              <a:spcAft>
                <a:spcPts val="0"/>
              </a:spcAft>
              <a:defRPr sz="2200" b="0" i="0" cap="none">
                <a:solidFill>
                  <a:schemeClr val="bg1"/>
                </a:solidFill>
                <a:latin typeface="Arial"/>
                <a:cs typeface="Arial"/>
              </a:defRPr>
            </a:lvl1pPr>
          </a:lstStyle>
          <a:p>
            <a:r>
              <a:rPr lang="en-US" smtClean="0"/>
              <a:t>Click to edit Master title style</a:t>
            </a:r>
            <a:endParaRPr lang="en-US" dirty="0"/>
          </a:p>
        </p:txBody>
      </p:sp>
      <p:sp>
        <p:nvSpPr>
          <p:cNvPr id="27" name="Text Placeholder 2"/>
          <p:cNvSpPr>
            <a:spLocks noGrp="1"/>
          </p:cNvSpPr>
          <p:nvPr>
            <p:ph type="body" idx="13"/>
          </p:nvPr>
        </p:nvSpPr>
        <p:spPr bwMode="gray">
          <a:xfrm>
            <a:off x="2743597" y="4385865"/>
            <a:ext cx="6127221" cy="1041845"/>
          </a:xfrm>
          <a:prstGeom prst="rect">
            <a:avLst/>
          </a:prstGeom>
        </p:spPr>
        <p:txBody>
          <a:bodyPr anchor="t">
            <a:normAutofit/>
          </a:bodyPr>
          <a:lstStyle>
            <a:lvl1pPr marL="0" indent="0">
              <a:spcBef>
                <a:spcPts val="0"/>
              </a:spcBef>
              <a:buNone/>
              <a:defRPr sz="16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p:txBody>
      </p:sp>
      <p:sp>
        <p:nvSpPr>
          <p:cNvPr id="18" name="Text Placeholder 2"/>
          <p:cNvSpPr>
            <a:spLocks noGrp="1"/>
          </p:cNvSpPr>
          <p:nvPr>
            <p:ph type="body" idx="14"/>
          </p:nvPr>
        </p:nvSpPr>
        <p:spPr bwMode="gray">
          <a:xfrm>
            <a:off x="241698" y="217091"/>
            <a:ext cx="2120248" cy="1041845"/>
          </a:xfrm>
          <a:prstGeom prst="rect">
            <a:avLst/>
          </a:prstGeom>
        </p:spPr>
        <p:txBody>
          <a:bodyPr anchor="t">
            <a:normAutofit/>
          </a:bodyPr>
          <a:lstStyle>
            <a:lvl1pPr marL="0" indent="0">
              <a:buNone/>
              <a:defRPr sz="14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4" name="Content Placeholder 23"/>
          <p:cNvSpPr>
            <a:spLocks noGrp="1"/>
          </p:cNvSpPr>
          <p:nvPr>
            <p:ph sz="quarter" idx="15"/>
          </p:nvPr>
        </p:nvSpPr>
        <p:spPr bwMode="gray">
          <a:xfrm>
            <a:off x="7379800" y="88731"/>
            <a:ext cx="1676400" cy="546100"/>
          </a:xfrm>
          <a:prstGeom prst="rect">
            <a:avLst/>
          </a:prstGeom>
          <a:ln w="3175">
            <a:solidFill>
              <a:schemeClr val="tx1"/>
            </a:solidFill>
          </a:ln>
        </p:spPr>
        <p:txBody>
          <a:bodyPr vert="horz"/>
          <a:lstStyle>
            <a:lvl1pPr marL="0" indent="0">
              <a:spcBef>
                <a:spcPts val="0"/>
              </a:spcBef>
              <a:buNone/>
              <a:defRPr sz="900" baseline="0"/>
            </a:lvl1pPr>
            <a:lvl2pPr>
              <a:buNone/>
              <a:defRPr sz="1400"/>
            </a:lvl2pPr>
            <a:lvl3pPr>
              <a:buNone/>
              <a:defRPr sz="1400"/>
            </a:lvl3pPr>
            <a:lvl4pPr>
              <a:buNone/>
              <a:defRPr sz="1400"/>
            </a:lvl4pPr>
            <a:lvl5pPr>
              <a:buNone/>
              <a:defRPr sz="1400"/>
            </a:lvl5pPr>
          </a:lstStyle>
          <a:p>
            <a:pPr lvl="0"/>
            <a:r>
              <a:rPr lang="en-US" smtClean="0"/>
              <a:t>Click to edit Master text styles</a:t>
            </a:r>
          </a:p>
          <a:p>
            <a:pPr lvl="1"/>
            <a:r>
              <a:rPr lang="en-US" smtClean="0"/>
              <a:t>Second level</a:t>
            </a:r>
          </a:p>
          <a:p>
            <a:pPr lvl="2"/>
            <a:r>
              <a:rPr lang="en-US" smtClean="0"/>
              <a:t>Third level</a:t>
            </a:r>
          </a:p>
        </p:txBody>
      </p:sp>
      <p:sp>
        <p:nvSpPr>
          <p:cNvPr id="29" name="Content Placeholder 28"/>
          <p:cNvSpPr>
            <a:spLocks noGrp="1"/>
          </p:cNvSpPr>
          <p:nvPr>
            <p:ph sz="quarter" idx="17"/>
          </p:nvPr>
        </p:nvSpPr>
        <p:spPr bwMode="gray">
          <a:xfrm>
            <a:off x="5824050" y="652229"/>
            <a:ext cx="3232150" cy="431969"/>
          </a:xfrm>
          <a:prstGeom prst="rect">
            <a:avLst/>
          </a:prstGeom>
        </p:spPr>
        <p:txBody>
          <a:bodyPr vert="horz"/>
          <a:lstStyle>
            <a:lvl1pPr>
              <a:buNone/>
              <a:defRPr sz="900" baseline="0">
                <a:solidFill>
                  <a:srgbClr val="FF0000"/>
                </a:solidFill>
              </a:defRPr>
            </a:lvl1pPr>
            <a:lvl2pPr>
              <a:defRPr sz="900"/>
            </a:lvl2pPr>
            <a:lvl3pPr>
              <a:defRPr sz="900"/>
            </a:lvl3pPr>
            <a:lvl4pPr>
              <a:defRPr sz="900"/>
            </a:lvl4pPr>
            <a:lvl5pPr>
              <a:defRPr sz="900"/>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26568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sp>
        <p:nvSpPr>
          <p:cNvPr id="7" name="Rectangle 6"/>
          <p:cNvSpPr/>
          <p:nvPr userDrawn="1"/>
        </p:nvSpPr>
        <p:spPr bwMode="gray">
          <a:xfrm>
            <a:off x="2530475" y="4763"/>
            <a:ext cx="6613525" cy="2949575"/>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2" descr="NTT_Title_Slide_w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2919413"/>
            <a:ext cx="2541588"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bwMode="gray">
          <a:xfrm>
            <a:off x="2528888" y="2919413"/>
            <a:ext cx="6615112" cy="1273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4" descr="NTT_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7000875" y="6119813"/>
            <a:ext cx="16922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userDrawn="1"/>
        </p:nvSpPr>
        <p:spPr bwMode="gray">
          <a:xfrm>
            <a:off x="2011363" y="18923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endParaRPr lang="en-US" smtClean="0"/>
          </a:p>
        </p:txBody>
      </p:sp>
      <p:sp>
        <p:nvSpPr>
          <p:cNvPr id="13" name="TextBox 12"/>
          <p:cNvSpPr txBox="1">
            <a:spLocks noChangeArrowheads="1"/>
          </p:cNvSpPr>
          <p:nvPr userDrawn="1"/>
        </p:nvSpPr>
        <p:spPr bwMode="gray">
          <a:xfrm>
            <a:off x="0" y="6751638"/>
            <a:ext cx="2362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600" smtClean="0">
                <a:cs typeface="Arial" charset="0"/>
              </a:rPr>
              <a:t>© 2013 NTT DATA, Inc.</a:t>
            </a:r>
          </a:p>
        </p:txBody>
      </p:sp>
      <p:sp>
        <p:nvSpPr>
          <p:cNvPr id="15" name="Rectangle 7"/>
          <p:cNvSpPr>
            <a:spLocks noChangeArrowheads="1"/>
          </p:cNvSpPr>
          <p:nvPr userDrawn="1"/>
        </p:nvSpPr>
        <p:spPr bwMode="gray">
          <a:xfrm>
            <a:off x="2528888" y="4187825"/>
            <a:ext cx="6615112" cy="1271588"/>
          </a:xfrm>
          <a:prstGeom prst="rect">
            <a:avLst/>
          </a:prstGeom>
          <a:solidFill>
            <a:srgbClr val="C2CE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sp>
        <p:nvSpPr>
          <p:cNvPr id="14" name="Title 1"/>
          <p:cNvSpPr>
            <a:spLocks noGrp="1"/>
          </p:cNvSpPr>
          <p:nvPr>
            <p:ph type="title"/>
          </p:nvPr>
        </p:nvSpPr>
        <p:spPr bwMode="gray">
          <a:xfrm>
            <a:off x="2743597" y="3161530"/>
            <a:ext cx="6127221" cy="995164"/>
          </a:xfrm>
          <a:prstGeom prst="rect">
            <a:avLst/>
          </a:prstGeom>
          <a:ln>
            <a:noFill/>
          </a:ln>
        </p:spPr>
        <p:txBody>
          <a:bodyPr anchor="t">
            <a:normAutofit/>
          </a:bodyPr>
          <a:lstStyle>
            <a:lvl1pPr algn="l">
              <a:spcAft>
                <a:spcPts val="0"/>
              </a:spcAft>
              <a:defRPr sz="2200" b="0" i="0" cap="none">
                <a:solidFill>
                  <a:schemeClr val="bg1"/>
                </a:solidFill>
                <a:latin typeface="Arial"/>
                <a:cs typeface="Arial"/>
              </a:defRPr>
            </a:lvl1pPr>
          </a:lstStyle>
          <a:p>
            <a:r>
              <a:rPr lang="en-US" smtClean="0"/>
              <a:t>Click to edit Master title style</a:t>
            </a:r>
            <a:endParaRPr lang="en-US" dirty="0"/>
          </a:p>
        </p:txBody>
      </p:sp>
      <p:sp>
        <p:nvSpPr>
          <p:cNvPr id="27" name="Content Placeholder 23"/>
          <p:cNvSpPr>
            <a:spLocks noGrp="1"/>
          </p:cNvSpPr>
          <p:nvPr>
            <p:ph sz="quarter" idx="15"/>
          </p:nvPr>
        </p:nvSpPr>
        <p:spPr bwMode="gray">
          <a:xfrm>
            <a:off x="7379800" y="88731"/>
            <a:ext cx="1676400" cy="546100"/>
          </a:xfrm>
          <a:prstGeom prst="rect">
            <a:avLst/>
          </a:prstGeom>
          <a:ln w="3175">
            <a:solidFill>
              <a:schemeClr val="tx1"/>
            </a:solidFill>
          </a:ln>
        </p:spPr>
        <p:txBody>
          <a:bodyPr vert="horz"/>
          <a:lstStyle>
            <a:lvl1pPr marL="0" indent="0">
              <a:spcBef>
                <a:spcPts val="0"/>
              </a:spcBef>
              <a:buNone/>
              <a:defRPr sz="900" baseline="0"/>
            </a:lvl1pPr>
            <a:lvl2pPr>
              <a:buNone/>
              <a:defRPr sz="1400"/>
            </a:lvl2pPr>
            <a:lvl3pPr>
              <a:buNone/>
              <a:defRPr sz="1400"/>
            </a:lvl3pPr>
            <a:lvl4pPr>
              <a:buNone/>
              <a:defRPr sz="1400"/>
            </a:lvl4pPr>
            <a:lvl5pPr>
              <a:buNone/>
              <a:defRPr sz="1400"/>
            </a:lvl5pPr>
          </a:lstStyle>
          <a:p>
            <a:pPr lvl="0"/>
            <a:r>
              <a:rPr lang="en-US" smtClean="0"/>
              <a:t>Click to edit Master text styles</a:t>
            </a:r>
          </a:p>
          <a:p>
            <a:pPr lvl="1"/>
            <a:r>
              <a:rPr lang="en-US" smtClean="0"/>
              <a:t>Second level</a:t>
            </a:r>
          </a:p>
          <a:p>
            <a:pPr lvl="2"/>
            <a:r>
              <a:rPr lang="en-US" smtClean="0"/>
              <a:t>Third level</a:t>
            </a:r>
          </a:p>
        </p:txBody>
      </p:sp>
      <p:sp>
        <p:nvSpPr>
          <p:cNvPr id="28" name="Content Placeholder 28"/>
          <p:cNvSpPr>
            <a:spLocks noGrp="1"/>
          </p:cNvSpPr>
          <p:nvPr>
            <p:ph sz="quarter" idx="17"/>
          </p:nvPr>
        </p:nvSpPr>
        <p:spPr bwMode="gray">
          <a:xfrm>
            <a:off x="5824050" y="652229"/>
            <a:ext cx="3232150" cy="431969"/>
          </a:xfrm>
          <a:prstGeom prst="rect">
            <a:avLst/>
          </a:prstGeom>
        </p:spPr>
        <p:txBody>
          <a:bodyPr vert="horz"/>
          <a:lstStyle>
            <a:lvl1pPr>
              <a:buNone/>
              <a:defRPr sz="900" baseline="0">
                <a:solidFill>
                  <a:srgbClr val="FF0000"/>
                </a:solidFill>
              </a:defRPr>
            </a:lvl1pPr>
            <a:lvl2pPr>
              <a:defRPr sz="900"/>
            </a:lvl2pPr>
            <a:lvl3pPr>
              <a:defRPr sz="900"/>
            </a:lvl3pPr>
            <a:lvl4pPr>
              <a:defRPr sz="900"/>
            </a:lvl4pPr>
            <a:lvl5pPr>
              <a:defRPr sz="900"/>
            </a:lvl5pPr>
          </a:lstStyle>
          <a:p>
            <a:pPr lvl="0"/>
            <a:r>
              <a:rPr lang="en-US" smtClean="0"/>
              <a:t>Click to edit Master text styles</a:t>
            </a:r>
          </a:p>
        </p:txBody>
      </p:sp>
      <p:sp>
        <p:nvSpPr>
          <p:cNvPr id="31" name="Text Placeholder 2"/>
          <p:cNvSpPr>
            <a:spLocks noGrp="1"/>
          </p:cNvSpPr>
          <p:nvPr>
            <p:ph type="body" idx="14"/>
          </p:nvPr>
        </p:nvSpPr>
        <p:spPr bwMode="gray">
          <a:xfrm>
            <a:off x="241698" y="217091"/>
            <a:ext cx="2120248" cy="1041845"/>
          </a:xfrm>
          <a:prstGeom prst="rect">
            <a:avLst/>
          </a:prstGeom>
        </p:spPr>
        <p:txBody>
          <a:bodyPr anchor="t">
            <a:normAutofit/>
          </a:bodyPr>
          <a:lstStyle>
            <a:lvl1pPr marL="0" indent="0">
              <a:buNone/>
              <a:defRPr sz="14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3"/>
          </p:nvPr>
        </p:nvSpPr>
        <p:spPr bwMode="gray">
          <a:xfrm>
            <a:off x="2743597" y="4385865"/>
            <a:ext cx="6127221" cy="1041845"/>
          </a:xfrm>
          <a:prstGeom prst="rect">
            <a:avLst/>
          </a:prstGeom>
        </p:spPr>
        <p:txBody>
          <a:bodyPr anchor="t">
            <a:normAutofit/>
          </a:bodyPr>
          <a:lstStyle>
            <a:lvl1pPr marL="0" indent="0">
              <a:spcBef>
                <a:spcPts val="0"/>
              </a:spcBef>
              <a:buNone/>
              <a:defRPr sz="16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5605317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4" name="Rectangle 3"/>
          <p:cNvSpPr/>
          <p:nvPr userDrawn="1"/>
        </p:nvSpPr>
        <p:spPr bwMode="gray">
          <a:xfrm>
            <a:off x="7497763" y="0"/>
            <a:ext cx="1646237" cy="731838"/>
          </a:xfrm>
          <a:prstGeom prst="rect">
            <a:avLst/>
          </a:prstGeom>
          <a:solidFill>
            <a:schemeClr val="tx2">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NTT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7696200" y="309563"/>
            <a:ext cx="1252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gray">
          <a:xfrm>
            <a:off x="0" y="0"/>
            <a:ext cx="7497763" cy="73183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normAutofit/>
          </a:bodyPr>
          <a:lstStyle/>
          <a:p>
            <a:pPr algn="ctr" fontAlgn="auto">
              <a:spcBef>
                <a:spcPts val="0"/>
              </a:spcBef>
              <a:spcAft>
                <a:spcPts val="0"/>
              </a:spcAft>
              <a:defRPr/>
            </a:pPr>
            <a:endParaRPr lang="en-US"/>
          </a:p>
        </p:txBody>
      </p:sp>
      <p:pic>
        <p:nvPicPr>
          <p:cNvPr id="8" name="Picture 4" descr="NTT_Title_Slide_w_Imag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5"/>
          <p:cNvGrpSpPr>
            <a:grpSpLocks/>
          </p:cNvGrpSpPr>
          <p:nvPr userDrawn="1"/>
        </p:nvGrpSpPr>
        <p:grpSpPr bwMode="auto">
          <a:xfrm>
            <a:off x="0" y="6732588"/>
            <a:ext cx="9144000" cy="131762"/>
            <a:chOff x="0" y="6731877"/>
            <a:chExt cx="9144001" cy="132052"/>
          </a:xfrm>
        </p:grpSpPr>
        <p:sp>
          <p:nvSpPr>
            <p:cNvPr id="10" name="Rectangle 9"/>
            <p:cNvSpPr/>
            <p:nvPr userDrawn="1"/>
          </p:nvSpPr>
          <p:spPr bwMode="gray">
            <a:xfrm>
              <a:off x="0" y="6731877"/>
              <a:ext cx="9144001" cy="13205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Group 103"/>
            <p:cNvGrpSpPr>
              <a:grpSpLocks/>
            </p:cNvGrpSpPr>
            <p:nvPr userDrawn="1"/>
          </p:nvGrpSpPr>
          <p:grpSpPr bwMode="auto">
            <a:xfrm>
              <a:off x="0" y="6731877"/>
              <a:ext cx="735013" cy="132052"/>
              <a:chOff x="0" y="6296155"/>
              <a:chExt cx="735013" cy="132052"/>
            </a:xfrm>
          </p:grpSpPr>
          <p:sp>
            <p:nvSpPr>
              <p:cNvPr id="12" name="Rectangle 11"/>
              <p:cNvSpPr/>
              <p:nvPr userDrawn="1"/>
            </p:nvSpPr>
            <p:spPr bwMode="gray">
              <a:xfrm>
                <a:off x="612775" y="6296155"/>
                <a:ext cx="122238" cy="13205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9"/>
              <p:cNvSpPr>
                <a:spLocks noChangeArrowheads="1"/>
              </p:cNvSpPr>
              <p:nvPr userDrawn="1"/>
            </p:nvSpPr>
            <p:spPr bwMode="gray">
              <a:xfrm>
                <a:off x="490009" y="6296155"/>
                <a:ext cx="122502" cy="132052"/>
              </a:xfrm>
              <a:prstGeom prst="rect">
                <a:avLst/>
              </a:prstGeom>
              <a:solidFill>
                <a:srgbClr val="C969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sp>
            <p:nvSpPr>
              <p:cNvPr id="14" name="Rectangle 13"/>
              <p:cNvSpPr/>
              <p:nvPr userDrawn="1"/>
            </p:nvSpPr>
            <p:spPr bwMode="gray">
              <a:xfrm>
                <a:off x="368300" y="6296155"/>
                <a:ext cx="122238" cy="1320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userDrawn="1"/>
            </p:nvSpPr>
            <p:spPr bwMode="gray">
              <a:xfrm>
                <a:off x="244475" y="6296155"/>
                <a:ext cx="122238" cy="13205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2"/>
              <p:cNvSpPr>
                <a:spLocks noChangeArrowheads="1"/>
              </p:cNvSpPr>
              <p:nvPr userDrawn="1"/>
            </p:nvSpPr>
            <p:spPr bwMode="gray">
              <a:xfrm>
                <a:off x="122502" y="6296155"/>
                <a:ext cx="122502" cy="132052"/>
              </a:xfrm>
              <a:prstGeom prst="rect">
                <a:avLst/>
              </a:prstGeom>
              <a:solidFill>
                <a:srgbClr val="6F77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sp>
            <p:nvSpPr>
              <p:cNvPr id="17" name="Rectangle 13"/>
              <p:cNvSpPr>
                <a:spLocks noChangeArrowheads="1"/>
              </p:cNvSpPr>
              <p:nvPr userDrawn="1"/>
            </p:nvSpPr>
            <p:spPr bwMode="gray">
              <a:xfrm>
                <a:off x="0" y="6296155"/>
                <a:ext cx="122502" cy="132052"/>
              </a:xfrm>
              <a:prstGeom prst="rect">
                <a:avLst/>
              </a:prstGeom>
              <a:solidFill>
                <a:srgbClr val="3F49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grpSp>
      </p:grpSp>
      <p:sp>
        <p:nvSpPr>
          <p:cNvPr id="18" name="TextBox 17"/>
          <p:cNvSpPr txBox="1">
            <a:spLocks noChangeArrowheads="1"/>
          </p:cNvSpPr>
          <p:nvPr userDrawn="1"/>
        </p:nvSpPr>
        <p:spPr bwMode="gray">
          <a:xfrm>
            <a:off x="768350" y="6751638"/>
            <a:ext cx="2362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600" smtClean="0">
                <a:cs typeface="Arial" charset="0"/>
              </a:rPr>
              <a:t>© 2013 NTT DATA, Inc.</a:t>
            </a:r>
          </a:p>
        </p:txBody>
      </p:sp>
      <p:sp>
        <p:nvSpPr>
          <p:cNvPr id="20" name="TextBox 19"/>
          <p:cNvSpPr txBox="1">
            <a:spLocks noChangeArrowheads="1"/>
          </p:cNvSpPr>
          <p:nvPr userDrawn="1"/>
        </p:nvSpPr>
        <p:spPr bwMode="gray">
          <a:xfrm>
            <a:off x="8851900" y="6751638"/>
            <a:ext cx="2921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fld id="{CE623DDE-60F9-AB48-A432-F945614DBC1B}" type="slidenum">
              <a:rPr lang="en-US" sz="600" smtClean="0">
                <a:cs typeface="Arial" charset="0"/>
              </a:rPr>
              <a:pPr>
                <a:defRPr/>
              </a:pPr>
              <a:t>‹#›</a:t>
            </a:fld>
            <a:endParaRPr lang="en-US" sz="600" smtClean="0">
              <a:cs typeface="Arial" charset="0"/>
            </a:endParaRPr>
          </a:p>
        </p:txBody>
      </p:sp>
      <p:sp>
        <p:nvSpPr>
          <p:cNvPr id="7" name="Content Placeholder 2"/>
          <p:cNvSpPr>
            <a:spLocks noGrp="1"/>
          </p:cNvSpPr>
          <p:nvPr>
            <p:ph idx="1"/>
          </p:nvPr>
        </p:nvSpPr>
        <p:spPr bwMode="gray">
          <a:xfrm>
            <a:off x="731593" y="1402638"/>
            <a:ext cx="8073565" cy="4525963"/>
          </a:xfrm>
          <a:prstGeom prst="rect">
            <a:avLst/>
          </a:prstGeom>
        </p:spPr>
        <p:txBody>
          <a:bodyPr lIns="182880">
            <a:normAutofit/>
          </a:bodyPr>
          <a:lstStyle>
            <a:lvl1pPr marL="457200" marR="0" indent="-457200" algn="l" defTabSz="457200" rtl="0" eaLnBrk="1" fontAlgn="auto" latinLnBrk="0" hangingPunct="1">
              <a:lnSpc>
                <a:spcPct val="100000"/>
              </a:lnSpc>
              <a:spcBef>
                <a:spcPts val="0"/>
              </a:spcBef>
              <a:spcAft>
                <a:spcPts val="0"/>
              </a:spcAft>
              <a:buClrTx/>
              <a:buSzTx/>
              <a:buFont typeface="Wingdings" charset="2"/>
              <a:buAutoNum type="arabicPlain"/>
              <a:tabLst/>
              <a:defRPr sz="200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Text Placeholder 18"/>
          <p:cNvSpPr>
            <a:spLocks noGrp="1"/>
          </p:cNvSpPr>
          <p:nvPr>
            <p:ph type="body" sz="quarter" idx="10"/>
          </p:nvPr>
        </p:nvSpPr>
        <p:spPr bwMode="gray">
          <a:xfrm>
            <a:off x="731838" y="0"/>
            <a:ext cx="6765925" cy="731838"/>
          </a:xfrm>
          <a:prstGeom prst="rect">
            <a:avLst/>
          </a:prstGeom>
        </p:spPr>
        <p:txBody>
          <a:bodyPr vert="horz" lIns="182880" rIns="182880" anchor="ctr" anchorCtr="0"/>
          <a:lstStyle>
            <a:lvl1pPr>
              <a:buNone/>
              <a:defRPr sz="2200"/>
            </a:lvl1pPr>
          </a:lstStyle>
          <a:p>
            <a:pPr lvl="0"/>
            <a:r>
              <a:rPr lang="en-US" smtClean="0"/>
              <a:t>Click to edit Master text styles</a:t>
            </a:r>
          </a:p>
        </p:txBody>
      </p:sp>
    </p:spTree>
    <p:extLst>
      <p:ext uri="{BB962C8B-B14F-4D97-AF65-F5344CB8AC3E}">
        <p14:creationId xmlns:p14="http://schemas.microsoft.com/office/powerpoint/2010/main" val="36262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Slide">
    <p:spTree>
      <p:nvGrpSpPr>
        <p:cNvPr id="1" name=""/>
        <p:cNvGrpSpPr/>
        <p:nvPr/>
      </p:nvGrpSpPr>
      <p:grpSpPr>
        <a:xfrm>
          <a:off x="0" y="0"/>
          <a:ext cx="0" cy="0"/>
          <a:chOff x="0" y="0"/>
          <a:chExt cx="0" cy="0"/>
        </a:xfrm>
      </p:grpSpPr>
      <p:sp>
        <p:nvSpPr>
          <p:cNvPr id="4" name="Rectangle 3"/>
          <p:cNvSpPr/>
          <p:nvPr userDrawn="1"/>
        </p:nvSpPr>
        <p:spPr bwMode="gray">
          <a:xfrm>
            <a:off x="0" y="0"/>
            <a:ext cx="7497763" cy="73183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NTT_Title_and_Conten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
          <p:cNvGrpSpPr>
            <a:grpSpLocks/>
          </p:cNvGrpSpPr>
          <p:nvPr userDrawn="1"/>
        </p:nvGrpSpPr>
        <p:grpSpPr bwMode="auto">
          <a:xfrm>
            <a:off x="0" y="6732588"/>
            <a:ext cx="9144000" cy="131762"/>
            <a:chOff x="0" y="6731877"/>
            <a:chExt cx="9144001" cy="132052"/>
          </a:xfrm>
        </p:grpSpPr>
        <p:sp>
          <p:nvSpPr>
            <p:cNvPr id="7" name="Rectangle 6"/>
            <p:cNvSpPr/>
            <p:nvPr userDrawn="1"/>
          </p:nvSpPr>
          <p:spPr bwMode="gray">
            <a:xfrm>
              <a:off x="0" y="6731877"/>
              <a:ext cx="9144001" cy="13205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 name="Group 103"/>
            <p:cNvGrpSpPr>
              <a:grpSpLocks/>
            </p:cNvGrpSpPr>
            <p:nvPr userDrawn="1"/>
          </p:nvGrpSpPr>
          <p:grpSpPr bwMode="auto">
            <a:xfrm>
              <a:off x="0" y="6731877"/>
              <a:ext cx="735013" cy="132052"/>
              <a:chOff x="0" y="6296155"/>
              <a:chExt cx="735013" cy="132052"/>
            </a:xfrm>
          </p:grpSpPr>
          <p:sp>
            <p:nvSpPr>
              <p:cNvPr id="9" name="Rectangle 8"/>
              <p:cNvSpPr/>
              <p:nvPr userDrawn="1"/>
            </p:nvSpPr>
            <p:spPr bwMode="gray">
              <a:xfrm>
                <a:off x="612775" y="6296155"/>
                <a:ext cx="122238" cy="13205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7"/>
              <p:cNvSpPr>
                <a:spLocks noChangeArrowheads="1"/>
              </p:cNvSpPr>
              <p:nvPr userDrawn="1"/>
            </p:nvSpPr>
            <p:spPr bwMode="gray">
              <a:xfrm>
                <a:off x="490009" y="6296155"/>
                <a:ext cx="122502" cy="132052"/>
              </a:xfrm>
              <a:prstGeom prst="rect">
                <a:avLst/>
              </a:prstGeom>
              <a:solidFill>
                <a:srgbClr val="C9695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sp>
            <p:nvSpPr>
              <p:cNvPr id="12" name="Rectangle 11"/>
              <p:cNvSpPr/>
              <p:nvPr userDrawn="1"/>
            </p:nvSpPr>
            <p:spPr bwMode="gray">
              <a:xfrm>
                <a:off x="368300" y="6296155"/>
                <a:ext cx="122238" cy="13205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userDrawn="1"/>
            </p:nvSpPr>
            <p:spPr bwMode="gray">
              <a:xfrm>
                <a:off x="244475" y="6296155"/>
                <a:ext cx="122238" cy="13205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0"/>
              <p:cNvSpPr>
                <a:spLocks noChangeArrowheads="1"/>
              </p:cNvSpPr>
              <p:nvPr userDrawn="1"/>
            </p:nvSpPr>
            <p:spPr bwMode="gray">
              <a:xfrm>
                <a:off x="122502" y="6296155"/>
                <a:ext cx="122502" cy="132052"/>
              </a:xfrm>
              <a:prstGeom prst="rect">
                <a:avLst/>
              </a:prstGeom>
              <a:solidFill>
                <a:srgbClr val="6F77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sp>
            <p:nvSpPr>
              <p:cNvPr id="15" name="Rectangle 11"/>
              <p:cNvSpPr>
                <a:spLocks noChangeArrowheads="1"/>
              </p:cNvSpPr>
              <p:nvPr userDrawn="1"/>
            </p:nvSpPr>
            <p:spPr bwMode="gray">
              <a:xfrm>
                <a:off x="0" y="6296155"/>
                <a:ext cx="122502" cy="132052"/>
              </a:xfrm>
              <a:prstGeom prst="rect">
                <a:avLst/>
              </a:prstGeom>
              <a:solidFill>
                <a:srgbClr val="3F497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a:solidFill>
                    <a:srgbClr val="000000"/>
                  </a:solidFill>
                </a:endParaRPr>
              </a:p>
            </p:txBody>
          </p:sp>
        </p:grpSp>
      </p:grpSp>
      <p:sp>
        <p:nvSpPr>
          <p:cNvPr id="16" name="Rectangle 15"/>
          <p:cNvSpPr/>
          <p:nvPr userDrawn="1"/>
        </p:nvSpPr>
        <p:spPr bwMode="gray">
          <a:xfrm>
            <a:off x="7497763" y="0"/>
            <a:ext cx="1646237" cy="731838"/>
          </a:xfrm>
          <a:prstGeom prst="rect">
            <a:avLst/>
          </a:prstGeom>
          <a:solidFill>
            <a:schemeClr val="tx2">
              <a:lumMod val="20000"/>
              <a:lumOff val="8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TextBox 16"/>
          <p:cNvSpPr txBox="1">
            <a:spLocks noChangeArrowheads="1"/>
          </p:cNvSpPr>
          <p:nvPr userDrawn="1"/>
        </p:nvSpPr>
        <p:spPr bwMode="gray">
          <a:xfrm>
            <a:off x="768350" y="6751638"/>
            <a:ext cx="23622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600" smtClean="0">
                <a:cs typeface="Arial" charset="0"/>
              </a:rPr>
              <a:t>© 2013 NTT DATA, Inc.</a:t>
            </a:r>
          </a:p>
        </p:txBody>
      </p:sp>
      <p:sp>
        <p:nvSpPr>
          <p:cNvPr id="18" name="TextBox 17"/>
          <p:cNvSpPr txBox="1">
            <a:spLocks noChangeArrowheads="1"/>
          </p:cNvSpPr>
          <p:nvPr userDrawn="1"/>
        </p:nvSpPr>
        <p:spPr bwMode="gray">
          <a:xfrm>
            <a:off x="8851900" y="6751638"/>
            <a:ext cx="29210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fld id="{928A5B70-AE35-0A47-9F41-8A8059C681F9}" type="slidenum">
              <a:rPr lang="en-US" sz="600" smtClean="0">
                <a:cs typeface="Arial" charset="0"/>
              </a:rPr>
              <a:pPr>
                <a:defRPr/>
              </a:pPr>
              <a:t>‹#›</a:t>
            </a:fld>
            <a:endParaRPr lang="en-US" sz="600" smtClean="0">
              <a:cs typeface="Arial" charset="0"/>
            </a:endParaRPr>
          </a:p>
        </p:txBody>
      </p:sp>
      <p:pic>
        <p:nvPicPr>
          <p:cNvPr id="19" name="Picture 15" descr="NTT_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7696200" y="309563"/>
            <a:ext cx="12525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bwMode="gray">
          <a:xfrm>
            <a:off x="731593" y="1402638"/>
            <a:ext cx="8073565" cy="4525963"/>
          </a:xfrm>
          <a:prstGeom prst="rect">
            <a:avLst/>
          </a:prstGeom>
        </p:spPr>
        <p:txBody>
          <a:bodyPr lIns="182880"/>
          <a:lstStyle>
            <a:lvl1pPr marL="169863" indent="-169863">
              <a:buNone/>
              <a:defRPr sz="1800" baseline="0"/>
            </a:lvl1pPr>
            <a:lvl2pPr marL="739775" indent="-282575">
              <a:defRPr/>
            </a:lvl2pPr>
            <a:lvl3pPr marL="1090613" indent="-176213">
              <a:defRPr/>
            </a:lvl3pPr>
            <a:lvl4pPr marL="1544638" indent="-173038">
              <a:defRPr/>
            </a:lvl4pPr>
            <a:lvl5pPr marL="2000250" indent="-171450">
              <a:defRPr/>
            </a:lvl5pPr>
          </a:lstStyle>
          <a:p>
            <a:pPr lvl="0"/>
            <a:r>
              <a:rPr lang="en-US" smtClean="0"/>
              <a:t>Click to edit Master text styles</a:t>
            </a:r>
          </a:p>
        </p:txBody>
      </p:sp>
      <p:sp>
        <p:nvSpPr>
          <p:cNvPr id="20" name="Text Placeholder 18"/>
          <p:cNvSpPr>
            <a:spLocks noGrp="1"/>
          </p:cNvSpPr>
          <p:nvPr>
            <p:ph type="body" sz="quarter" idx="10"/>
          </p:nvPr>
        </p:nvSpPr>
        <p:spPr bwMode="gray">
          <a:xfrm>
            <a:off x="731838" y="0"/>
            <a:ext cx="6765925" cy="731838"/>
          </a:xfrm>
          <a:prstGeom prst="rect">
            <a:avLst/>
          </a:prstGeom>
        </p:spPr>
        <p:txBody>
          <a:bodyPr vert="horz" lIns="182880" rIns="182880" anchor="ctr" anchorCtr="0">
            <a:normAutofit/>
          </a:bodyPr>
          <a:lstStyle>
            <a:lvl1pPr marL="0" indent="0">
              <a:buNone/>
              <a:defRPr sz="2200" baseline="0"/>
            </a:lvl1pPr>
          </a:lstStyle>
          <a:p>
            <a:pPr lvl="0"/>
            <a:r>
              <a:rPr lang="en-US" smtClean="0"/>
              <a:t>Click to edit Master text styles</a:t>
            </a:r>
          </a:p>
        </p:txBody>
      </p:sp>
    </p:spTree>
    <p:extLst>
      <p:ext uri="{BB962C8B-B14F-4D97-AF65-F5344CB8AC3E}">
        <p14:creationId xmlns:p14="http://schemas.microsoft.com/office/powerpoint/2010/main" val="180082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p:cNvSpPr/>
          <p:nvPr userDrawn="1"/>
        </p:nvSpPr>
        <p:spPr bwMode="gray">
          <a:xfrm>
            <a:off x="0" y="0"/>
            <a:ext cx="2541588" cy="6858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2" descr="NTT_Brand_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0" y="2157413"/>
            <a:ext cx="2541588"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gray">
          <a:xfrm>
            <a:off x="0" y="6751638"/>
            <a:ext cx="2362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600" smtClean="0">
                <a:cs typeface="Arial" charset="0"/>
              </a:rPr>
              <a:t>© 2013 NTT DATA, Inc.</a:t>
            </a:r>
          </a:p>
          <a:p>
            <a:pPr>
              <a:defRPr/>
            </a:pPr>
            <a:endParaRPr lang="en-US" sz="600" smtClean="0">
              <a:cs typeface="Arial" charset="0"/>
            </a:endParaRPr>
          </a:p>
        </p:txBody>
      </p:sp>
      <p:pic>
        <p:nvPicPr>
          <p:cNvPr id="5" name="Picture 4" descr="NTT_BrandMessage_Lockup_Aligned_Right_RGB_111129_j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3400425" y="2795588"/>
            <a:ext cx="48736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2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Content footer logo ">
    <p:spTree>
      <p:nvGrpSpPr>
        <p:cNvPr id="1" name=""/>
        <p:cNvGrpSpPr/>
        <p:nvPr/>
      </p:nvGrpSpPr>
      <p:grpSpPr>
        <a:xfrm>
          <a:off x="0" y="0"/>
          <a:ext cx="0" cy="0"/>
          <a:chOff x="0" y="0"/>
          <a:chExt cx="0" cy="0"/>
        </a:xfrm>
      </p:grpSpPr>
      <p:sp>
        <p:nvSpPr>
          <p:cNvPr id="2" name="Title 1"/>
          <p:cNvSpPr>
            <a:spLocks noGrp="1"/>
          </p:cNvSpPr>
          <p:nvPr>
            <p:ph type="title"/>
          </p:nvPr>
        </p:nvSpPr>
        <p:spPr>
          <a:xfrm>
            <a:off x="457200" y="318591"/>
            <a:ext cx="8229600" cy="527019"/>
          </a:xfrm>
          <a:prstGeom prst="rect">
            <a:avLst/>
          </a:prstGeom>
        </p:spPr>
        <p:txBody>
          <a:bodyPr>
            <a:noAutofit/>
          </a:bodyPr>
          <a:lstStyle>
            <a:lvl1pPr algn="l">
              <a:defRPr sz="2400" b="0" i="0">
                <a:solidFill>
                  <a:schemeClr val="accent1"/>
                </a:solidFill>
                <a:latin typeface="Helvetica Light"/>
                <a:cs typeface="Helvetica Ligh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38987"/>
            <a:ext cx="8229600" cy="4398719"/>
          </a:xfrm>
          <a:prstGeom prst="rect">
            <a:avLst/>
          </a:prstGeom>
        </p:spPr>
        <p:txBody>
          <a:bodyPr numCol="1" spcCol="0"/>
          <a:lstStyle>
            <a:lvl1pPr marL="342900" indent="-342900">
              <a:buSzPct val="110000"/>
              <a:buFontTx/>
              <a:buBlip>
                <a:blip r:embed="rId2"/>
              </a:buBlip>
              <a:defRPr sz="1400" b="0" i="0">
                <a:solidFill>
                  <a:srgbClr val="6C6C6C"/>
                </a:solidFill>
                <a:latin typeface="Helvetica Light"/>
                <a:cs typeface="Helvetica Light"/>
              </a:defRPr>
            </a:lvl1pPr>
            <a:lvl2pPr>
              <a:defRPr b="0" i="0">
                <a:solidFill>
                  <a:srgbClr val="6C6C6C"/>
                </a:solidFill>
                <a:latin typeface="Helvetica Light"/>
                <a:cs typeface="Helvetica Light"/>
              </a:defRPr>
            </a:lvl2pPr>
            <a:lvl3pPr>
              <a:defRPr b="0" i="0">
                <a:solidFill>
                  <a:srgbClr val="6C6C6C"/>
                </a:solidFill>
                <a:latin typeface="Helvetica Light"/>
                <a:cs typeface="Helvetica Light"/>
              </a:defRPr>
            </a:lvl3pPr>
            <a:lvl4pPr>
              <a:defRPr b="0" i="0">
                <a:solidFill>
                  <a:srgbClr val="6C6C6C"/>
                </a:solidFill>
                <a:latin typeface="Helvetica Light"/>
                <a:cs typeface="Helvetica Light"/>
              </a:defRPr>
            </a:lvl4pPr>
            <a:lvl5pPr>
              <a:defRPr b="0" i="0">
                <a:solidFill>
                  <a:srgbClr val="6C6C6C"/>
                </a:solidFill>
                <a:latin typeface="Helvetica Light"/>
                <a:cs typeface="Helvetica Light"/>
              </a:defRPr>
            </a:lvl5pPr>
          </a:lstStyle>
          <a:p>
            <a:pPr lvl="0"/>
            <a:r>
              <a:rPr lang="en-US" smtClean="0"/>
              <a:t>Click to edit Master text styles</a:t>
            </a:r>
          </a:p>
          <a:p>
            <a:pPr lvl="1"/>
            <a:r>
              <a:rPr lang="en-US" smtClean="0"/>
              <a:t>Second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68C2560D-EC28-3B41-86E8-18F1CE0113B4}" type="datetimeFigureOut">
              <a:rPr lang="en-US" smtClean="0"/>
              <a:t>6/12/15</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2066355A-084C-D24E-9AD2-7E4FC41EA627}" type="slidenum">
              <a:rPr lang="en-US" smtClean="0"/>
              <a:t>‹#›</a:t>
            </a:fld>
            <a:endParaRPr lang="en-US"/>
          </a:p>
        </p:txBody>
      </p:sp>
      <p:cxnSp>
        <p:nvCxnSpPr>
          <p:cNvPr id="9" name="Straight Connector 8"/>
          <p:cNvCxnSpPr/>
          <p:nvPr userDrawn="1"/>
        </p:nvCxnSpPr>
        <p:spPr>
          <a:xfrm>
            <a:off x="457200" y="960541"/>
            <a:ext cx="8229600" cy="0"/>
          </a:xfrm>
          <a:prstGeom prst="line">
            <a:avLst/>
          </a:prstGeom>
          <a:ln>
            <a:solidFill>
              <a:srgbClr val="B7B7B7"/>
            </a:solidFill>
          </a:ln>
        </p:spPr>
        <p:style>
          <a:lnRef idx="1">
            <a:schemeClr val="accent1"/>
          </a:lnRef>
          <a:fillRef idx="0">
            <a:schemeClr val="accent1"/>
          </a:fillRef>
          <a:effectRef idx="0">
            <a:schemeClr val="accent1"/>
          </a:effectRef>
          <a:fontRef idx="minor">
            <a:schemeClr val="tx1"/>
          </a:fontRef>
        </p:style>
      </p:cxnSp>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96200" y="6191376"/>
            <a:ext cx="990600" cy="327789"/>
          </a:xfrm>
          <a:prstGeom prst="rect">
            <a:avLst/>
          </a:prstGeom>
        </p:spPr>
      </p:pic>
    </p:spTree>
    <p:extLst>
      <p:ext uri="{BB962C8B-B14F-4D97-AF65-F5344CB8AC3E}">
        <p14:creationId xmlns:p14="http://schemas.microsoft.com/office/powerpoint/2010/main" val="1549130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hf hdr="0" dt="0"/>
  <p:txStyles>
    <p:titleStyle>
      <a:lvl1pPr algn="l" defTabSz="457200" rtl="0" eaLnBrk="1" fontAlgn="base" hangingPunct="1">
        <a:spcBef>
          <a:spcPct val="0"/>
        </a:spcBef>
        <a:spcAft>
          <a:spcPct val="0"/>
        </a:spcAft>
        <a:defRPr kumimoji="1" sz="2400"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kumimoji="1" sz="2400">
          <a:solidFill>
            <a:schemeClr val="tx1"/>
          </a:solidFill>
          <a:latin typeface="Arial" charset="0"/>
          <a:ea typeface="ＭＳ Ｐゴシック" charset="0"/>
        </a:defRPr>
      </a:lvl2pPr>
      <a:lvl3pPr algn="l" defTabSz="457200" rtl="0" eaLnBrk="1" fontAlgn="base" hangingPunct="1">
        <a:spcBef>
          <a:spcPct val="0"/>
        </a:spcBef>
        <a:spcAft>
          <a:spcPct val="0"/>
        </a:spcAft>
        <a:defRPr kumimoji="1" sz="2400">
          <a:solidFill>
            <a:schemeClr val="tx1"/>
          </a:solidFill>
          <a:latin typeface="Arial" charset="0"/>
          <a:ea typeface="ＭＳ Ｐゴシック" charset="0"/>
        </a:defRPr>
      </a:lvl3pPr>
      <a:lvl4pPr algn="l" defTabSz="457200" rtl="0" eaLnBrk="1" fontAlgn="base" hangingPunct="1">
        <a:spcBef>
          <a:spcPct val="0"/>
        </a:spcBef>
        <a:spcAft>
          <a:spcPct val="0"/>
        </a:spcAft>
        <a:defRPr kumimoji="1" sz="2400">
          <a:solidFill>
            <a:schemeClr val="tx1"/>
          </a:solidFill>
          <a:latin typeface="Arial" charset="0"/>
          <a:ea typeface="ＭＳ Ｐゴシック" charset="0"/>
        </a:defRPr>
      </a:lvl4pPr>
      <a:lvl5pPr algn="l" defTabSz="457200" rtl="0" eaLnBrk="1" fontAlgn="base" hangingPunct="1">
        <a:spcBef>
          <a:spcPct val="0"/>
        </a:spcBef>
        <a:spcAft>
          <a:spcPct val="0"/>
        </a:spcAft>
        <a:defRPr kumimoji="1" sz="2400">
          <a:solidFill>
            <a:schemeClr val="tx1"/>
          </a:solidFill>
          <a:latin typeface="Arial" charset="0"/>
          <a:ea typeface="ＭＳ Ｐゴシック" charset="0"/>
        </a:defRPr>
      </a:lvl5pPr>
      <a:lvl6pPr marL="457200" algn="l" defTabSz="457200" rtl="0" eaLnBrk="1" fontAlgn="base" hangingPunct="1">
        <a:spcBef>
          <a:spcPct val="0"/>
        </a:spcBef>
        <a:spcAft>
          <a:spcPct val="0"/>
        </a:spcAft>
        <a:defRPr kumimoji="1" sz="2400">
          <a:solidFill>
            <a:schemeClr val="tx1"/>
          </a:solidFill>
          <a:latin typeface="Arial" charset="0"/>
          <a:ea typeface="ＭＳ Ｐゴシック" charset="0"/>
        </a:defRPr>
      </a:lvl6pPr>
      <a:lvl7pPr marL="914400" algn="l" defTabSz="457200" rtl="0" eaLnBrk="1" fontAlgn="base" hangingPunct="1">
        <a:spcBef>
          <a:spcPct val="0"/>
        </a:spcBef>
        <a:spcAft>
          <a:spcPct val="0"/>
        </a:spcAft>
        <a:defRPr kumimoji="1" sz="2400">
          <a:solidFill>
            <a:schemeClr val="tx1"/>
          </a:solidFill>
          <a:latin typeface="Arial" charset="0"/>
          <a:ea typeface="ＭＳ Ｐゴシック" charset="0"/>
        </a:defRPr>
      </a:lvl7pPr>
      <a:lvl8pPr marL="1371600" algn="l" defTabSz="457200" rtl="0" eaLnBrk="1" fontAlgn="base" hangingPunct="1">
        <a:spcBef>
          <a:spcPct val="0"/>
        </a:spcBef>
        <a:spcAft>
          <a:spcPct val="0"/>
        </a:spcAft>
        <a:defRPr kumimoji="1" sz="2400">
          <a:solidFill>
            <a:schemeClr val="tx1"/>
          </a:solidFill>
          <a:latin typeface="Arial" charset="0"/>
          <a:ea typeface="ＭＳ Ｐゴシック" charset="0"/>
        </a:defRPr>
      </a:lvl8pPr>
      <a:lvl9pPr marL="1828800" algn="l" defTabSz="457200" rtl="0" eaLnBrk="1" fontAlgn="base" hangingPunct="1">
        <a:spcBef>
          <a:spcPct val="0"/>
        </a:spcBef>
        <a:spcAft>
          <a:spcPct val="0"/>
        </a:spcAft>
        <a:defRPr kumimoji="1" sz="2400">
          <a:solidFill>
            <a:schemeClr val="tx1"/>
          </a:solidFill>
          <a:latin typeface="Arial" charset="0"/>
          <a:ea typeface="ＭＳ Ｐゴシック" charset="0"/>
        </a:defRPr>
      </a:lvl9pPr>
    </p:titleStyle>
    <p:bodyStyle>
      <a:lvl1pPr marL="169863" indent="-169863" algn="l" defTabSz="457200" rtl="0" eaLnBrk="1" fontAlgn="base" hangingPunct="1">
        <a:spcBef>
          <a:spcPct val="20000"/>
        </a:spcBef>
        <a:spcAft>
          <a:spcPct val="0"/>
        </a:spcAft>
        <a:buFont typeface="Arial" charset="0"/>
        <a:buChar char="•"/>
        <a:defRPr kumimoji="1" sz="2400" kern="1200">
          <a:solidFill>
            <a:schemeClr val="tx1"/>
          </a:solidFill>
          <a:latin typeface="Arial"/>
          <a:ea typeface="ＭＳ Ｐゴシック" charset="0"/>
          <a:cs typeface="Arial"/>
        </a:defRPr>
      </a:lvl1pPr>
      <a:lvl2pPr marL="682625" indent="-225425" algn="l" defTabSz="457200" rtl="0" eaLnBrk="1" fontAlgn="base" hangingPunct="1">
        <a:spcBef>
          <a:spcPct val="20000"/>
        </a:spcBef>
        <a:spcAft>
          <a:spcPct val="0"/>
        </a:spcAft>
        <a:buFont typeface="Arial" charset="0"/>
        <a:buChar char="–"/>
        <a:defRPr kumimoji="1" sz="2000" kern="1200">
          <a:solidFill>
            <a:schemeClr val="tx1"/>
          </a:solidFill>
          <a:latin typeface="Arial"/>
          <a:ea typeface="ＭＳ Ｐゴシック" charset="0"/>
          <a:cs typeface="Arial"/>
        </a:defRPr>
      </a:lvl2pPr>
      <a:lvl3pPr marL="1090613" indent="-176213" algn="l" defTabSz="457200" rtl="0" eaLnBrk="1" fontAlgn="base" hangingPunct="1">
        <a:spcBef>
          <a:spcPct val="20000"/>
        </a:spcBef>
        <a:spcAft>
          <a:spcPct val="0"/>
        </a:spcAft>
        <a:buFont typeface="Arial" charset="0"/>
        <a:buChar char="•"/>
        <a:defRPr kumimoji="1" sz="2000" kern="1200">
          <a:solidFill>
            <a:schemeClr val="tx1"/>
          </a:solidFill>
          <a:latin typeface="Arial"/>
          <a:ea typeface="ＭＳ Ｐゴシック" charset="0"/>
          <a:cs typeface="Arial"/>
        </a:defRPr>
      </a:lvl3pPr>
      <a:lvl4pPr marL="1544638" indent="-173038" algn="l" defTabSz="457200" rtl="0" eaLnBrk="1" fontAlgn="base" hangingPunct="1">
        <a:spcBef>
          <a:spcPct val="20000"/>
        </a:spcBef>
        <a:spcAft>
          <a:spcPct val="0"/>
        </a:spcAft>
        <a:buFont typeface="Arial" charset="0"/>
        <a:buChar char="–"/>
        <a:defRPr kumimoji="1" kern="1200">
          <a:solidFill>
            <a:schemeClr val="tx1"/>
          </a:solidFill>
          <a:latin typeface="Arial"/>
          <a:ea typeface="ＭＳ Ｐゴシック" charset="0"/>
          <a:cs typeface="Arial"/>
        </a:defRPr>
      </a:lvl4pPr>
      <a:lvl5pPr marL="2000250" indent="-171450" algn="l" defTabSz="457200" rtl="0" eaLnBrk="1" fontAlgn="base" hangingPunct="1">
        <a:spcBef>
          <a:spcPct val="20000"/>
        </a:spcBef>
        <a:spcAft>
          <a:spcPct val="0"/>
        </a:spcAft>
        <a:buFont typeface="Arial" charset="0"/>
        <a:buChar char="»"/>
        <a:defRPr kumimoji="1"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1" Type="http://schemas.openxmlformats.org/officeDocument/2006/relationships/diagramColors" Target="../diagrams/colors1.xml"/><Relationship Id="rId12"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diagramData" Target="../diagrams/data1.xml"/><Relationship Id="rId9" Type="http://schemas.openxmlformats.org/officeDocument/2006/relationships/diagramLayout" Target="../diagrams/layout1.xml"/><Relationship Id="rId10"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1"/>
          <p:cNvSpPr>
            <a:spLocks noGrp="1"/>
          </p:cNvSpPr>
          <p:nvPr>
            <p:ph type="body" idx="13"/>
          </p:nvPr>
        </p:nvSpPr>
        <p:spPr>
          <a:xfrm>
            <a:off x="2743200" y="4386263"/>
            <a:ext cx="6127750" cy="104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hangingPunct="1">
              <a:spcBef>
                <a:spcPct val="0"/>
              </a:spcBef>
            </a:pPr>
            <a:r>
              <a:rPr lang="en-US" dirty="0" smtClean="0">
                <a:latin typeface="Helvetica Light"/>
                <a:cs typeface="Helvetica Light"/>
              </a:rPr>
              <a:t> </a:t>
            </a:r>
            <a:endParaRPr lang="en-US" dirty="0">
              <a:latin typeface="Helvetica Light"/>
              <a:cs typeface="Helvetica Light"/>
            </a:endParaRPr>
          </a:p>
        </p:txBody>
      </p:sp>
      <p:sp>
        <p:nvSpPr>
          <p:cNvPr id="4" name="Title 3"/>
          <p:cNvSpPr>
            <a:spLocks noGrp="1"/>
          </p:cNvSpPr>
          <p:nvPr>
            <p:ph type="title"/>
          </p:nvPr>
        </p:nvSpPr>
        <p:spPr>
          <a:xfrm>
            <a:off x="2743597" y="2870219"/>
            <a:ext cx="6127221" cy="1336135"/>
          </a:xfrm>
        </p:spPr>
        <p:txBody>
          <a:bodyPr>
            <a:normAutofit/>
          </a:bodyPr>
          <a:lstStyle/>
          <a:p>
            <a:r>
              <a:rPr lang="en-US" sz="3200" dirty="0" smtClean="0">
                <a:latin typeface="Corbel"/>
                <a:cs typeface="Corbel"/>
              </a:rPr>
              <a:t>Innovation Showcase </a:t>
            </a:r>
            <a:r>
              <a:rPr lang="en-US" sz="3200" dirty="0" smtClean="0">
                <a:latin typeface="Corbel"/>
                <a:cs typeface="Corbel"/>
              </a:rPr>
              <a:t>Summary</a:t>
            </a:r>
            <a:r>
              <a:rPr lang="en-US" sz="3200" dirty="0" smtClean="0">
                <a:latin typeface="Corbel"/>
                <a:cs typeface="Corbel"/>
              </a:rPr>
              <a:t/>
            </a:r>
            <a:br>
              <a:rPr lang="en-US" sz="3200" dirty="0" smtClean="0">
                <a:latin typeface="Corbel"/>
                <a:cs typeface="Corbel"/>
              </a:rPr>
            </a:br>
            <a:r>
              <a:rPr lang="en-US" dirty="0" smtClean="0">
                <a:latin typeface="Corbel"/>
                <a:cs typeface="Corbel"/>
              </a:rPr>
              <a:t>2014-2015</a:t>
            </a:r>
            <a:endParaRPr lang="en-US" dirty="0">
              <a:latin typeface="Corbel"/>
              <a:cs typeface="Corbel"/>
            </a:endParaRPr>
          </a:p>
        </p:txBody>
      </p:sp>
      <p:pic>
        <p:nvPicPr>
          <p:cNvPr id="3" name="Picture 2"/>
          <p:cNvPicPr>
            <a:picLocks noChangeAspect="1"/>
          </p:cNvPicPr>
          <p:nvPr/>
        </p:nvPicPr>
        <p:blipFill>
          <a:blip r:embed="rId3"/>
          <a:stretch>
            <a:fillRect/>
          </a:stretch>
        </p:blipFill>
        <p:spPr>
          <a:xfrm>
            <a:off x="2524125" y="-1"/>
            <a:ext cx="6619875" cy="2905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solidFill>
                  <a:srgbClr val="000000"/>
                </a:solidFill>
                <a:latin typeface="Corbel"/>
                <a:cs typeface="Corbel"/>
              </a:rPr>
              <a:t>Innovation Workshops</a:t>
            </a:r>
            <a:endParaRPr lang="en-US" sz="2400" dirty="0">
              <a:solidFill>
                <a:srgbClr val="000000"/>
              </a:solidFill>
              <a:latin typeface="Corbel"/>
              <a:cs typeface="Corbel"/>
            </a:endParaRPr>
          </a:p>
        </p:txBody>
      </p:sp>
      <p:sp>
        <p:nvSpPr>
          <p:cNvPr id="4" name="Rectangle 3"/>
          <p:cNvSpPr/>
          <p:nvPr/>
        </p:nvSpPr>
        <p:spPr>
          <a:xfrm>
            <a:off x="362570" y="911089"/>
            <a:ext cx="8070932" cy="584776"/>
          </a:xfrm>
          <a:prstGeom prst="rect">
            <a:avLst/>
          </a:prstGeom>
        </p:spPr>
        <p:txBody>
          <a:bodyPr wrap="square">
            <a:spAutoFit/>
          </a:bodyPr>
          <a:lstStyle/>
          <a:p>
            <a:pPr marL="0" indent="0">
              <a:spcBef>
                <a:spcPts val="600"/>
              </a:spcBef>
              <a:buNone/>
            </a:pPr>
            <a:r>
              <a:rPr lang="en-US" sz="1600" dirty="0" smtClean="0">
                <a:solidFill>
                  <a:srgbClr val="405F9E"/>
                </a:solidFill>
                <a:latin typeface="Corbel"/>
                <a:cs typeface="Corbel"/>
              </a:rPr>
              <a:t>Workshops conducted for teams within the organization </a:t>
            </a:r>
            <a:r>
              <a:rPr lang="en-US" sz="1600" b="1" dirty="0" smtClean="0">
                <a:solidFill>
                  <a:srgbClr val="405F9E"/>
                </a:solidFill>
                <a:latin typeface="Corbel"/>
                <a:cs typeface="Corbel"/>
              </a:rPr>
              <a:t>to foster collaboration and critical thinking among employees </a:t>
            </a:r>
            <a:r>
              <a:rPr lang="en-US" sz="1600" dirty="0" smtClean="0">
                <a:solidFill>
                  <a:srgbClr val="405F9E"/>
                </a:solidFill>
                <a:latin typeface="Corbel"/>
                <a:cs typeface="Corbel"/>
              </a:rPr>
              <a:t>in an effort to devise </a:t>
            </a:r>
            <a:r>
              <a:rPr lang="en-US" sz="1600" b="1" dirty="0" smtClean="0">
                <a:solidFill>
                  <a:srgbClr val="405F9E"/>
                </a:solidFill>
                <a:latin typeface="Corbel"/>
                <a:cs typeface="Corbel"/>
              </a:rPr>
              <a:t>innovative solutions</a:t>
            </a:r>
            <a:endParaRPr lang="en-US" sz="1600" b="1" dirty="0">
              <a:solidFill>
                <a:srgbClr val="405F9E"/>
              </a:solidFill>
              <a:latin typeface="Corbel"/>
              <a:cs typeface="Corbel"/>
            </a:endParaRPr>
          </a:p>
        </p:txBody>
      </p:sp>
      <p:sp>
        <p:nvSpPr>
          <p:cNvPr id="5" name="Rectangle 4"/>
          <p:cNvSpPr>
            <a:spLocks noChangeArrowheads="1"/>
          </p:cNvSpPr>
          <p:nvPr/>
        </p:nvSpPr>
        <p:spPr bwMode="auto">
          <a:xfrm>
            <a:off x="406880" y="1913573"/>
            <a:ext cx="283582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1450" indent="-171450">
              <a:spcBef>
                <a:spcPts val="600"/>
              </a:spcBef>
              <a:buFont typeface="Arial" charset="0"/>
              <a:buChar char="•"/>
              <a:defRPr/>
            </a:pPr>
            <a:r>
              <a:rPr lang="en-US" sz="1600" dirty="0" smtClean="0">
                <a:solidFill>
                  <a:srgbClr val="595959"/>
                </a:solidFill>
                <a:latin typeface="Corbel"/>
                <a:cs typeface="Corbel"/>
              </a:rPr>
              <a:t>Gamified engagement outreach</a:t>
            </a:r>
          </a:p>
          <a:p>
            <a:pPr marL="171450" indent="-171450">
              <a:spcBef>
                <a:spcPts val="600"/>
              </a:spcBef>
              <a:buFont typeface="Arial" charset="0"/>
              <a:buChar char="•"/>
              <a:defRPr/>
            </a:pPr>
            <a:r>
              <a:rPr lang="en-US" sz="1600" dirty="0" smtClean="0">
                <a:solidFill>
                  <a:srgbClr val="595959"/>
                </a:solidFill>
                <a:latin typeface="Corbel"/>
                <a:cs typeface="Corbel"/>
              </a:rPr>
              <a:t>Based on the Open Ideo methodology</a:t>
            </a:r>
          </a:p>
          <a:p>
            <a:pPr marL="171450" indent="-171450">
              <a:spcBef>
                <a:spcPts val="600"/>
              </a:spcBef>
              <a:buFont typeface="Arial" charset="0"/>
              <a:buChar char="•"/>
              <a:defRPr/>
            </a:pPr>
            <a:r>
              <a:rPr lang="en-US" sz="1600" dirty="0" smtClean="0">
                <a:solidFill>
                  <a:srgbClr val="595959"/>
                </a:solidFill>
                <a:latin typeface="Corbel"/>
                <a:cs typeface="Corbel"/>
              </a:rPr>
              <a:t>Each workshop can have up to 50-60 participants and is run in only 2.5 hours</a:t>
            </a:r>
          </a:p>
          <a:p>
            <a:pPr marL="171450" indent="-171450">
              <a:spcBef>
                <a:spcPts val="600"/>
              </a:spcBef>
              <a:buFont typeface="Arial" charset="0"/>
              <a:buChar char="•"/>
              <a:defRPr/>
            </a:pPr>
            <a:r>
              <a:rPr lang="en-US" sz="1600" dirty="0" smtClean="0">
                <a:solidFill>
                  <a:srgbClr val="595959"/>
                </a:solidFill>
                <a:latin typeface="Corbel"/>
                <a:cs typeface="Corbel"/>
              </a:rPr>
              <a:t>The objective is to create solutions to solve challenges faced by client </a:t>
            </a:r>
            <a:r>
              <a:rPr lang="en-US" sz="1600" dirty="0">
                <a:solidFill>
                  <a:srgbClr val="595959"/>
                </a:solidFill>
                <a:latin typeface="Corbel"/>
                <a:cs typeface="Corbel"/>
              </a:rPr>
              <a:t>teams within their </a:t>
            </a:r>
            <a:r>
              <a:rPr lang="en-US" sz="1600" dirty="0" smtClean="0">
                <a:solidFill>
                  <a:srgbClr val="595959"/>
                </a:solidFill>
                <a:latin typeface="Corbel"/>
                <a:cs typeface="Corbel"/>
              </a:rPr>
              <a:t>organization</a:t>
            </a:r>
          </a:p>
          <a:p>
            <a:pPr marL="171450" indent="-171450">
              <a:spcBef>
                <a:spcPts val="600"/>
              </a:spcBef>
              <a:buFont typeface="Arial" charset="0"/>
              <a:buChar char="•"/>
              <a:defRPr/>
            </a:pPr>
            <a:r>
              <a:rPr lang="en-US" sz="1600" dirty="0" smtClean="0">
                <a:solidFill>
                  <a:srgbClr val="595959"/>
                </a:solidFill>
                <a:latin typeface="Corbel"/>
                <a:cs typeface="Corbel"/>
              </a:rPr>
              <a:t>Key part of the global initiative to foster grassroots innovation across NTT DATA</a:t>
            </a:r>
            <a:endParaRPr lang="en-US" sz="1600" dirty="0">
              <a:solidFill>
                <a:srgbClr val="595959"/>
              </a:solidFill>
              <a:latin typeface="Corbel"/>
              <a:cs typeface="Corbe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40521" y="1981337"/>
            <a:ext cx="3160166" cy="2370125"/>
          </a:xfrm>
          <a:prstGeom prst="rect">
            <a:avLst/>
          </a:prstGeom>
          <a:ln w="127000" cmpd="sng">
            <a:solidFill>
              <a:schemeClr val="accent2">
                <a:lumMod val="50000"/>
                <a:lumOff val="50000"/>
              </a:schemeClr>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2908" y="4149081"/>
            <a:ext cx="3160166" cy="2370125"/>
          </a:xfrm>
          <a:prstGeom prst="rect">
            <a:avLst/>
          </a:prstGeom>
          <a:ln w="127000" cmpd="sng">
            <a:solidFill>
              <a:schemeClr val="accent2">
                <a:lumMod val="75000"/>
                <a:lumOff val="25000"/>
              </a:schemeClr>
            </a:solidFill>
          </a:ln>
        </p:spPr>
      </p:pic>
    </p:spTree>
    <p:extLst>
      <p:ext uri="{BB962C8B-B14F-4D97-AF65-F5344CB8AC3E}">
        <p14:creationId xmlns:p14="http://schemas.microsoft.com/office/powerpoint/2010/main" val="1042661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solidFill>
                  <a:srgbClr val="405F9E"/>
                </a:solidFill>
                <a:latin typeface="Corbel"/>
                <a:cs typeface="Corbel"/>
              </a:rPr>
              <a:t>Converting </a:t>
            </a:r>
            <a:r>
              <a:rPr lang="en-US" dirty="0">
                <a:solidFill>
                  <a:srgbClr val="405F9E"/>
                </a:solidFill>
                <a:latin typeface="Corbel"/>
                <a:cs typeface="Corbel"/>
              </a:rPr>
              <a:t>O</a:t>
            </a:r>
            <a:r>
              <a:rPr lang="en-US" dirty="0" smtClean="0">
                <a:solidFill>
                  <a:srgbClr val="405F9E"/>
                </a:solidFill>
                <a:latin typeface="Corbel"/>
                <a:cs typeface="Corbel"/>
              </a:rPr>
              <a:t>pportunity Areas to Solutions </a:t>
            </a:r>
            <a:endParaRPr lang="en-US" dirty="0">
              <a:solidFill>
                <a:srgbClr val="405F9E"/>
              </a:solidFill>
              <a:latin typeface="Corbel"/>
              <a:cs typeface="Corbel"/>
            </a:endParaRPr>
          </a:p>
        </p:txBody>
      </p:sp>
      <p:sp>
        <p:nvSpPr>
          <p:cNvPr id="7" name="TextBox 6"/>
          <p:cNvSpPr txBox="1"/>
          <p:nvPr/>
        </p:nvSpPr>
        <p:spPr>
          <a:xfrm>
            <a:off x="152400" y="863935"/>
            <a:ext cx="8788400" cy="902093"/>
          </a:xfrm>
          <a:prstGeom prst="rect">
            <a:avLst/>
          </a:prstGeom>
          <a:solidFill>
            <a:srgbClr val="0080B1"/>
          </a:solidFill>
        </p:spPr>
        <p:txBody>
          <a:bodyPr wrap="square" lIns="182880" tIns="137160" bIns="137160" rtlCol="0">
            <a:spAutoFit/>
          </a:bodyPr>
          <a:lstStyle/>
          <a:p>
            <a:pPr algn="ctr">
              <a:lnSpc>
                <a:spcPct val="114000"/>
              </a:lnSpc>
              <a:spcBef>
                <a:spcPts val="200"/>
              </a:spcBef>
              <a:spcAft>
                <a:spcPts val="200"/>
              </a:spcAft>
              <a:defRPr/>
            </a:pPr>
            <a:r>
              <a:rPr lang="en-US" dirty="0">
                <a:solidFill>
                  <a:srgbClr val="FFFFFF"/>
                </a:solidFill>
                <a:latin typeface="Corbel"/>
                <a:ea typeface="ＭＳ Ｐゴシック" pitchFamily="34" charset="-128"/>
                <a:cs typeface="Corbel"/>
              </a:rPr>
              <a:t>Applying game design principles </a:t>
            </a:r>
            <a:r>
              <a:rPr lang="en-US" dirty="0" smtClean="0">
                <a:solidFill>
                  <a:srgbClr val="FFFFFF"/>
                </a:solidFill>
                <a:latin typeface="Corbel"/>
                <a:ea typeface="ＭＳ Ｐゴシック" pitchFamily="34" charset="-128"/>
                <a:cs typeface="Corbel"/>
              </a:rPr>
              <a:t>to various aspects of the workshop incentivizes participants to create and present innovative solution ideas for the design challenge</a:t>
            </a:r>
            <a:endParaRPr lang="en-US" dirty="0">
              <a:solidFill>
                <a:srgbClr val="FFFFFF"/>
              </a:solidFill>
              <a:latin typeface="Corbel"/>
              <a:ea typeface="ＭＳ Ｐゴシック" pitchFamily="34" charset="-128"/>
              <a:cs typeface="Corbel"/>
            </a:endParaRPr>
          </a:p>
        </p:txBody>
      </p:sp>
      <p:sp>
        <p:nvSpPr>
          <p:cNvPr id="5" name="Content Placeholder 6"/>
          <p:cNvSpPr>
            <a:spLocks noGrp="1"/>
          </p:cNvSpPr>
          <p:nvPr>
            <p:ph idx="1"/>
          </p:nvPr>
        </p:nvSpPr>
        <p:spPr>
          <a:xfrm>
            <a:off x="152400" y="1883958"/>
            <a:ext cx="8788399" cy="4752155"/>
          </a:xfrm>
        </p:spPr>
        <p:txBody>
          <a:bodyPr>
            <a:normAutofit fontScale="77500" lnSpcReduction="20000"/>
          </a:bodyPr>
          <a:lstStyle/>
          <a:p>
            <a:pPr marL="0" lvl="0" indent="0" algn="ctr">
              <a:buNone/>
            </a:pPr>
            <a:r>
              <a:rPr lang="en-US" b="1" u="sng" dirty="0" smtClean="0">
                <a:latin typeface="Corbel"/>
                <a:cs typeface="Corbel"/>
              </a:rPr>
              <a:t>Final Step:  Role Playing and the 5-Minute Pitch</a:t>
            </a:r>
          </a:p>
          <a:p>
            <a:pPr marL="0" lvl="0" indent="0">
              <a:buNone/>
            </a:pPr>
            <a:endParaRPr lang="en-US" sz="2100" dirty="0">
              <a:latin typeface="Corbel"/>
              <a:cs typeface="Corbel"/>
            </a:endParaRPr>
          </a:p>
          <a:p>
            <a:pPr marL="0" lvl="0" indent="0">
              <a:buNone/>
            </a:pPr>
            <a:r>
              <a:rPr lang="en-US" sz="2100" dirty="0" smtClean="0">
                <a:latin typeface="Corbel"/>
                <a:cs typeface="Corbel"/>
              </a:rPr>
              <a:t>Why is this final step important?</a:t>
            </a:r>
            <a:endParaRPr lang="en-US" sz="2100" dirty="0">
              <a:latin typeface="Corbel"/>
              <a:cs typeface="Corbel"/>
            </a:endParaRPr>
          </a:p>
          <a:p>
            <a:pPr marL="0" lvl="0" indent="0">
              <a:buNone/>
            </a:pPr>
            <a:endParaRPr lang="en-US" sz="2100" dirty="0" smtClean="0">
              <a:latin typeface="Corbel"/>
              <a:cs typeface="Corbel"/>
            </a:endParaRPr>
          </a:p>
          <a:p>
            <a:pPr marL="285750" indent="-285750">
              <a:buFont typeface="Arial"/>
              <a:buChar char="•"/>
            </a:pPr>
            <a:r>
              <a:rPr lang="en-US" sz="2100" dirty="0">
                <a:latin typeface="Corbel"/>
                <a:cs typeface="Corbel"/>
              </a:rPr>
              <a:t>Information alone rarely makes people change their </a:t>
            </a:r>
            <a:r>
              <a:rPr lang="en-US" sz="2100" dirty="0" smtClean="0">
                <a:latin typeface="Corbel"/>
                <a:cs typeface="Corbel"/>
              </a:rPr>
              <a:t>minds or gain new perspective about different ideas, </a:t>
            </a:r>
            <a:r>
              <a:rPr lang="en-US" sz="2100" dirty="0">
                <a:latin typeface="Corbel"/>
                <a:cs typeface="Corbel"/>
              </a:rPr>
              <a:t>but personal experience often </a:t>
            </a:r>
            <a:r>
              <a:rPr lang="en-US" sz="2100" dirty="0" smtClean="0">
                <a:latin typeface="Corbel"/>
                <a:cs typeface="Corbel"/>
              </a:rPr>
              <a:t>does</a:t>
            </a:r>
          </a:p>
          <a:p>
            <a:pPr marL="0" indent="0">
              <a:buNone/>
            </a:pPr>
            <a:r>
              <a:rPr lang="en-US" sz="2100" dirty="0" smtClean="0">
                <a:latin typeface="Corbel"/>
                <a:cs typeface="Corbel"/>
              </a:rPr>
              <a:t>  </a:t>
            </a:r>
          </a:p>
          <a:p>
            <a:pPr marL="800100" lvl="1" indent="-342900">
              <a:buFont typeface="Wingdings" charset="2"/>
              <a:buChar char="Ø"/>
            </a:pPr>
            <a:r>
              <a:rPr lang="en-US" sz="2100" dirty="0" smtClean="0">
                <a:latin typeface="Corbel"/>
                <a:cs typeface="Corbel"/>
              </a:rPr>
              <a:t>‘Role-playing’ </a:t>
            </a:r>
            <a:r>
              <a:rPr lang="en-US" sz="2100" dirty="0">
                <a:latin typeface="Corbel"/>
                <a:cs typeface="Corbel"/>
              </a:rPr>
              <a:t>exercises emphasizing the importance of people and their viewpoints</a:t>
            </a:r>
          </a:p>
          <a:p>
            <a:pPr marL="742950" lvl="1" indent="-285750">
              <a:buFont typeface="Arial"/>
              <a:buChar char="•"/>
            </a:pPr>
            <a:endParaRPr lang="en-US" sz="2100" dirty="0" smtClean="0">
              <a:latin typeface="Corbel"/>
              <a:cs typeface="Corbel"/>
            </a:endParaRPr>
          </a:p>
          <a:p>
            <a:pPr marL="0" indent="0">
              <a:buNone/>
            </a:pPr>
            <a:endParaRPr lang="en-US" sz="2100" dirty="0">
              <a:latin typeface="Corbel"/>
              <a:cs typeface="Corbel"/>
            </a:endParaRPr>
          </a:p>
          <a:p>
            <a:pPr marL="285750" indent="-285750">
              <a:buFont typeface="Arial"/>
              <a:buChar char="•"/>
            </a:pPr>
            <a:r>
              <a:rPr lang="en-US" sz="2100" dirty="0" smtClean="0">
                <a:latin typeface="Corbel"/>
                <a:cs typeface="Corbel"/>
              </a:rPr>
              <a:t>The role</a:t>
            </a:r>
            <a:r>
              <a:rPr lang="en-US" sz="2100" dirty="0">
                <a:latin typeface="Corbel"/>
                <a:cs typeface="Corbel"/>
              </a:rPr>
              <a:t>-playing approach transforms the content of education from information to </a:t>
            </a:r>
            <a:r>
              <a:rPr lang="en-US" sz="2100" dirty="0" smtClean="0">
                <a:latin typeface="Corbel"/>
                <a:cs typeface="Corbel"/>
              </a:rPr>
              <a:t>experience.  </a:t>
            </a:r>
          </a:p>
          <a:p>
            <a:pPr marL="0" lvl="0" indent="0">
              <a:buNone/>
            </a:pPr>
            <a:endParaRPr lang="en-US" sz="2100" dirty="0" smtClean="0">
              <a:latin typeface="Corbel"/>
              <a:cs typeface="Corbel"/>
            </a:endParaRPr>
          </a:p>
          <a:p>
            <a:pPr marL="800100" lvl="1" indent="-342900">
              <a:buFont typeface="Wingdings" charset="2"/>
              <a:buChar char="Ø"/>
            </a:pPr>
            <a:r>
              <a:rPr lang="en-US" sz="2100" dirty="0">
                <a:latin typeface="Corbel"/>
                <a:cs typeface="Corbel"/>
              </a:rPr>
              <a:t>It makes the situation more </a:t>
            </a:r>
            <a:r>
              <a:rPr lang="en-US" sz="2100" dirty="0" smtClean="0">
                <a:latin typeface="Corbel"/>
                <a:cs typeface="Corbel"/>
              </a:rPr>
              <a:t>REAL </a:t>
            </a:r>
            <a:r>
              <a:rPr lang="en-US" sz="2100" dirty="0">
                <a:latin typeface="Corbel"/>
                <a:cs typeface="Corbel"/>
              </a:rPr>
              <a:t>as opposed to </a:t>
            </a:r>
            <a:r>
              <a:rPr lang="en-US" sz="2100" dirty="0" smtClean="0">
                <a:latin typeface="Corbel"/>
                <a:cs typeface="Corbel"/>
              </a:rPr>
              <a:t>theoretical</a:t>
            </a:r>
          </a:p>
          <a:p>
            <a:pPr marL="0" indent="0">
              <a:buNone/>
            </a:pPr>
            <a:endParaRPr lang="en-US" sz="2100" dirty="0">
              <a:latin typeface="Corbel"/>
              <a:cs typeface="Corbel"/>
            </a:endParaRPr>
          </a:p>
          <a:p>
            <a:pPr marL="0" lvl="0" indent="0">
              <a:buNone/>
            </a:pPr>
            <a:endParaRPr lang="en-US" sz="2100" dirty="0" smtClean="0">
              <a:latin typeface="Corbel"/>
              <a:cs typeface="Corbel"/>
            </a:endParaRPr>
          </a:p>
          <a:p>
            <a:pPr marL="0" lvl="0" indent="0">
              <a:buNone/>
            </a:pPr>
            <a:endParaRPr lang="en-US" sz="2100" dirty="0" smtClean="0">
              <a:latin typeface="Corbel"/>
              <a:cs typeface="Corbel"/>
            </a:endParaRPr>
          </a:p>
          <a:p>
            <a:pPr marL="285750" lvl="0" indent="-285750">
              <a:buFont typeface="Arial"/>
              <a:buChar char="•"/>
            </a:pPr>
            <a:r>
              <a:rPr lang="en-US" sz="2100" dirty="0" smtClean="0">
                <a:latin typeface="Corbel"/>
                <a:cs typeface="Corbel"/>
              </a:rPr>
              <a:t>Makes it  </a:t>
            </a:r>
            <a:r>
              <a:rPr lang="en-US" sz="2100" b="1" i="1" dirty="0" smtClean="0">
                <a:latin typeface="Corbel"/>
                <a:cs typeface="Corbel"/>
              </a:rPr>
              <a:t>ACTIONABLE</a:t>
            </a:r>
          </a:p>
          <a:p>
            <a:pPr marL="0" lvl="0" indent="0">
              <a:buNone/>
            </a:pPr>
            <a:endParaRPr lang="en-US" sz="2100" dirty="0" smtClean="0">
              <a:latin typeface="Corbel"/>
              <a:cs typeface="Corbel"/>
            </a:endParaRPr>
          </a:p>
          <a:p>
            <a:pPr marL="800100" lvl="1" indent="-342900">
              <a:buFont typeface="Wingdings" charset="2"/>
              <a:buChar char="Ø"/>
            </a:pPr>
            <a:r>
              <a:rPr lang="en-US" sz="2100" dirty="0">
                <a:latin typeface="Corbel"/>
                <a:cs typeface="Corbel"/>
              </a:rPr>
              <a:t>W</a:t>
            </a:r>
            <a:r>
              <a:rPr lang="en-US" sz="2100" dirty="0" smtClean="0">
                <a:latin typeface="Corbel"/>
                <a:cs typeface="Corbel"/>
              </a:rPr>
              <a:t>ith specifications/limitations around time consciousness</a:t>
            </a:r>
          </a:p>
          <a:p>
            <a:pPr marL="0" lvl="0" indent="0">
              <a:buNone/>
            </a:pPr>
            <a:endParaRPr lang="en-US" sz="2100" dirty="0">
              <a:latin typeface="Corbel"/>
              <a:cs typeface="Corbel"/>
            </a:endParaRPr>
          </a:p>
          <a:p>
            <a:pPr marL="800100" lvl="1" indent="-342900">
              <a:buFont typeface="Wingdings" charset="2"/>
              <a:buChar char="Ø"/>
            </a:pPr>
            <a:r>
              <a:rPr lang="en-US" sz="2100" dirty="0" smtClean="0">
                <a:latin typeface="Corbel"/>
                <a:cs typeface="Corbel"/>
              </a:rPr>
              <a:t>Stimulates </a:t>
            </a:r>
            <a:r>
              <a:rPr lang="en-US" sz="2100" dirty="0">
                <a:latin typeface="Corbel"/>
                <a:cs typeface="Corbel"/>
              </a:rPr>
              <a:t>s</a:t>
            </a:r>
            <a:r>
              <a:rPr lang="en-US" sz="2100" dirty="0" smtClean="0">
                <a:latin typeface="Corbel"/>
                <a:cs typeface="Corbel"/>
              </a:rPr>
              <a:t>elf-awareness, problem-solving, communication, initiative, teamwork (Adam </a:t>
            </a:r>
            <a:r>
              <a:rPr lang="en-US" sz="2100" dirty="0" err="1" smtClean="0">
                <a:latin typeface="Corbel"/>
                <a:cs typeface="Corbel"/>
              </a:rPr>
              <a:t>Blatner</a:t>
            </a:r>
            <a:r>
              <a:rPr lang="en-US" sz="2100" dirty="0" smtClean="0">
                <a:latin typeface="Corbel"/>
                <a:cs typeface="Corbel"/>
              </a:rPr>
              <a:t>, 2002)</a:t>
            </a:r>
            <a:endParaRPr lang="en-US" sz="2100" dirty="0">
              <a:latin typeface="Corbel"/>
              <a:cs typeface="Corbel"/>
            </a:endParaRPr>
          </a:p>
          <a:p>
            <a:pPr marL="0" lvl="0" indent="0">
              <a:buNone/>
            </a:pPr>
            <a:endParaRPr lang="en-US" dirty="0" smtClean="0">
              <a:latin typeface="Corbel"/>
              <a:cs typeface="Corbel"/>
            </a:endParaRPr>
          </a:p>
          <a:p>
            <a:pPr marL="0" lvl="0" indent="0">
              <a:buNone/>
            </a:pPr>
            <a:endParaRPr lang="en-US" dirty="0">
              <a:latin typeface="Corbel"/>
              <a:cs typeface="Corbel"/>
            </a:endParaRPr>
          </a:p>
          <a:p>
            <a:pPr marL="0" lvl="0" indent="0">
              <a:buNone/>
            </a:pPr>
            <a:endParaRPr lang="en-IN" dirty="0">
              <a:latin typeface="Corbel"/>
              <a:cs typeface="Corbel"/>
            </a:endParaRPr>
          </a:p>
        </p:txBody>
      </p:sp>
    </p:spTree>
    <p:extLst>
      <p:ext uri="{BB962C8B-B14F-4D97-AF65-F5344CB8AC3E}">
        <p14:creationId xmlns:p14="http://schemas.microsoft.com/office/powerpoint/2010/main" val="37697550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Corbel"/>
                <a:cs typeface="Corbel"/>
              </a:rPr>
              <a:t>2013-2014 Innovation Workshops</a:t>
            </a:r>
            <a:endParaRPr lang="en-US" sz="2400" dirty="0">
              <a:latin typeface="Corbel"/>
              <a:cs typeface="Corbel"/>
            </a:endParaRPr>
          </a:p>
        </p:txBody>
      </p:sp>
      <p:pic>
        <p:nvPicPr>
          <p:cNvPr id="2" name="Picture 1" descr="free-vector-world-map-05-vector_001999_Geographical maps (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53" y="1433075"/>
            <a:ext cx="8735773" cy="4310088"/>
          </a:xfrm>
          <a:prstGeom prst="rect">
            <a:avLst/>
          </a:prstGeom>
        </p:spPr>
      </p:pic>
      <p:sp>
        <p:nvSpPr>
          <p:cNvPr id="7" name="5-Point Star 6"/>
          <p:cNvSpPr/>
          <p:nvPr/>
        </p:nvSpPr>
        <p:spPr>
          <a:xfrm>
            <a:off x="6045534" y="3280867"/>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5-Point Star 7"/>
          <p:cNvSpPr/>
          <p:nvPr/>
        </p:nvSpPr>
        <p:spPr>
          <a:xfrm>
            <a:off x="6214322" y="3523395"/>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6005250" y="3673888"/>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2369198" y="2973407"/>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2459814" y="2885536"/>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2289565" y="3106584"/>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2075732" y="2981356"/>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p:cNvSpPr/>
          <p:nvPr/>
        </p:nvSpPr>
        <p:spPr>
          <a:xfrm>
            <a:off x="1225128" y="3040426"/>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2730226" y="2850222"/>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5-Point Star 15"/>
          <p:cNvSpPr/>
          <p:nvPr/>
        </p:nvSpPr>
        <p:spPr>
          <a:xfrm>
            <a:off x="4176254" y="2417832"/>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5-Point Star 17"/>
          <p:cNvSpPr/>
          <p:nvPr/>
        </p:nvSpPr>
        <p:spPr>
          <a:xfrm>
            <a:off x="4529492" y="2918743"/>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5-Point Star 18"/>
          <p:cNvSpPr/>
          <p:nvPr/>
        </p:nvSpPr>
        <p:spPr>
          <a:xfrm>
            <a:off x="7777148" y="5002724"/>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5-Point Star 19"/>
          <p:cNvSpPr/>
          <p:nvPr/>
        </p:nvSpPr>
        <p:spPr>
          <a:xfrm>
            <a:off x="6700897" y="3985542"/>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5-Point Star 20"/>
          <p:cNvSpPr/>
          <p:nvPr/>
        </p:nvSpPr>
        <p:spPr>
          <a:xfrm>
            <a:off x="4874460" y="2932918"/>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5-Point Star 21"/>
          <p:cNvSpPr/>
          <p:nvPr/>
        </p:nvSpPr>
        <p:spPr>
          <a:xfrm>
            <a:off x="6107837" y="3782341"/>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5-Point Star 22"/>
          <p:cNvSpPr/>
          <p:nvPr/>
        </p:nvSpPr>
        <p:spPr>
          <a:xfrm>
            <a:off x="7583399" y="3113671"/>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5-Point Star 23"/>
          <p:cNvSpPr/>
          <p:nvPr/>
        </p:nvSpPr>
        <p:spPr>
          <a:xfrm>
            <a:off x="6064125" y="3437373"/>
            <a:ext cx="261859" cy="261859"/>
          </a:xfrm>
          <a:prstGeom prst="star5">
            <a:avLst/>
          </a:prstGeom>
          <a:solidFill>
            <a:srgbClr val="FFC7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5591800" y="3826538"/>
            <a:ext cx="799549" cy="230832"/>
          </a:xfrm>
          <a:prstGeom prst="rect">
            <a:avLst/>
          </a:prstGeom>
          <a:noFill/>
          <a:ln>
            <a:noFill/>
          </a:ln>
        </p:spPr>
        <p:txBody>
          <a:bodyPr wrap="square">
            <a:spAutoFit/>
          </a:bodyPr>
          <a:lstStyle/>
          <a:p>
            <a:r>
              <a:rPr lang="en-US" sz="900" b="1" dirty="0">
                <a:solidFill>
                  <a:schemeClr val="accent2"/>
                </a:solidFill>
              </a:rPr>
              <a:t>Bangalore</a:t>
            </a:r>
            <a:endParaRPr lang="en-US" sz="900" b="1" dirty="0">
              <a:ln w="18415" cmpd="sng">
                <a:solidFill>
                  <a:srgbClr val="FFFFFF"/>
                </a:solidFill>
                <a:prstDash val="solid"/>
              </a:ln>
              <a:solidFill>
                <a:schemeClr val="accent2"/>
              </a:solidFill>
              <a:effectLst/>
            </a:endParaRPr>
          </a:p>
        </p:txBody>
      </p:sp>
      <p:sp>
        <p:nvSpPr>
          <p:cNvPr id="32" name="Rectangle 31"/>
          <p:cNvSpPr/>
          <p:nvPr/>
        </p:nvSpPr>
        <p:spPr>
          <a:xfrm>
            <a:off x="6193129" y="3175589"/>
            <a:ext cx="529010" cy="230832"/>
          </a:xfrm>
          <a:prstGeom prst="rect">
            <a:avLst/>
          </a:prstGeom>
          <a:noFill/>
          <a:ln>
            <a:noFill/>
          </a:ln>
        </p:spPr>
        <p:txBody>
          <a:bodyPr wrap="square">
            <a:spAutoFit/>
          </a:bodyPr>
          <a:lstStyle/>
          <a:p>
            <a:r>
              <a:rPr lang="en-US" sz="900" b="1" dirty="0" smtClean="0"/>
              <a:t>Delhi</a:t>
            </a:r>
            <a:endParaRPr lang="en-US" sz="900" b="1" dirty="0">
              <a:ln w="18415" cmpd="sng">
                <a:solidFill>
                  <a:srgbClr val="FFFFFF"/>
                </a:solidFill>
                <a:prstDash val="solid"/>
              </a:ln>
              <a:solidFill>
                <a:schemeClr val="accent2"/>
              </a:solidFill>
              <a:effectLst/>
            </a:endParaRPr>
          </a:p>
        </p:txBody>
      </p:sp>
      <p:sp>
        <p:nvSpPr>
          <p:cNvPr id="33" name="Rectangle 32"/>
          <p:cNvSpPr/>
          <p:nvPr/>
        </p:nvSpPr>
        <p:spPr>
          <a:xfrm>
            <a:off x="6180134" y="3392966"/>
            <a:ext cx="799549" cy="230832"/>
          </a:xfrm>
          <a:prstGeom prst="rect">
            <a:avLst/>
          </a:prstGeom>
          <a:noFill/>
          <a:ln>
            <a:noFill/>
          </a:ln>
        </p:spPr>
        <p:txBody>
          <a:bodyPr wrap="square">
            <a:spAutoFit/>
          </a:bodyPr>
          <a:lstStyle/>
          <a:p>
            <a:r>
              <a:rPr lang="en-US" sz="900" b="1" dirty="0"/>
              <a:t>Hyderabad</a:t>
            </a:r>
            <a:endParaRPr lang="en-US" sz="900" b="1" dirty="0">
              <a:ln w="18415" cmpd="sng">
                <a:solidFill>
                  <a:srgbClr val="FFFFFF"/>
                </a:solidFill>
                <a:prstDash val="solid"/>
              </a:ln>
              <a:solidFill>
                <a:schemeClr val="accent2"/>
              </a:solidFill>
              <a:effectLst/>
            </a:endParaRPr>
          </a:p>
        </p:txBody>
      </p:sp>
      <p:sp>
        <p:nvSpPr>
          <p:cNvPr id="34" name="Rectangle 33"/>
          <p:cNvSpPr/>
          <p:nvPr/>
        </p:nvSpPr>
        <p:spPr>
          <a:xfrm>
            <a:off x="2451650" y="3049180"/>
            <a:ext cx="799549" cy="230832"/>
          </a:xfrm>
          <a:prstGeom prst="rect">
            <a:avLst/>
          </a:prstGeom>
          <a:noFill/>
          <a:ln>
            <a:noFill/>
          </a:ln>
        </p:spPr>
        <p:txBody>
          <a:bodyPr wrap="square">
            <a:spAutoFit/>
          </a:bodyPr>
          <a:lstStyle/>
          <a:p>
            <a:r>
              <a:rPr lang="en-US" sz="900" b="1" dirty="0" smtClean="0"/>
              <a:t>New York</a:t>
            </a:r>
            <a:endParaRPr lang="en-US" sz="900" b="1" dirty="0">
              <a:ln w="18415" cmpd="sng">
                <a:solidFill>
                  <a:srgbClr val="FFFFFF"/>
                </a:solidFill>
                <a:prstDash val="solid"/>
              </a:ln>
              <a:solidFill>
                <a:schemeClr val="accent2"/>
              </a:solidFill>
              <a:effectLst/>
            </a:endParaRPr>
          </a:p>
        </p:txBody>
      </p:sp>
      <p:sp>
        <p:nvSpPr>
          <p:cNvPr id="35" name="Rectangle 34"/>
          <p:cNvSpPr/>
          <p:nvPr/>
        </p:nvSpPr>
        <p:spPr>
          <a:xfrm>
            <a:off x="2609578" y="2952153"/>
            <a:ext cx="782553" cy="230832"/>
          </a:xfrm>
          <a:prstGeom prst="rect">
            <a:avLst/>
          </a:prstGeom>
          <a:noFill/>
          <a:ln>
            <a:noFill/>
          </a:ln>
        </p:spPr>
        <p:txBody>
          <a:bodyPr wrap="square">
            <a:spAutoFit/>
          </a:bodyPr>
          <a:lstStyle/>
          <a:p>
            <a:r>
              <a:rPr lang="en-US" sz="900" b="1" dirty="0" smtClean="0"/>
              <a:t>Boston</a:t>
            </a:r>
            <a:endParaRPr lang="en-US" sz="900" b="1" dirty="0">
              <a:ln w="18415" cmpd="sng">
                <a:solidFill>
                  <a:srgbClr val="FFFFFF"/>
                </a:solidFill>
                <a:prstDash val="solid"/>
              </a:ln>
              <a:solidFill>
                <a:schemeClr val="accent2"/>
              </a:solidFill>
              <a:effectLst/>
            </a:endParaRPr>
          </a:p>
        </p:txBody>
      </p:sp>
      <p:sp>
        <p:nvSpPr>
          <p:cNvPr id="36" name="Rectangle 35"/>
          <p:cNvSpPr/>
          <p:nvPr/>
        </p:nvSpPr>
        <p:spPr>
          <a:xfrm>
            <a:off x="2413846" y="3182676"/>
            <a:ext cx="1130341" cy="230832"/>
          </a:xfrm>
          <a:prstGeom prst="rect">
            <a:avLst/>
          </a:prstGeom>
          <a:noFill/>
          <a:ln>
            <a:noFill/>
          </a:ln>
        </p:spPr>
        <p:txBody>
          <a:bodyPr wrap="square">
            <a:spAutoFit/>
          </a:bodyPr>
          <a:lstStyle/>
          <a:p>
            <a:r>
              <a:rPr lang="en-US" sz="900" b="1" dirty="0" smtClean="0"/>
              <a:t>Washington DC</a:t>
            </a:r>
            <a:endParaRPr lang="en-US" sz="900" b="1" dirty="0">
              <a:ln w="18415" cmpd="sng">
                <a:solidFill>
                  <a:srgbClr val="FFFFFF"/>
                </a:solidFill>
                <a:prstDash val="solid"/>
              </a:ln>
              <a:solidFill>
                <a:schemeClr val="accent2"/>
              </a:solidFill>
              <a:effectLst/>
            </a:endParaRPr>
          </a:p>
        </p:txBody>
      </p:sp>
      <p:sp>
        <p:nvSpPr>
          <p:cNvPr id="37" name="Rectangle 36"/>
          <p:cNvSpPr/>
          <p:nvPr/>
        </p:nvSpPr>
        <p:spPr>
          <a:xfrm>
            <a:off x="1392906" y="2880429"/>
            <a:ext cx="1036579" cy="230832"/>
          </a:xfrm>
          <a:prstGeom prst="rect">
            <a:avLst/>
          </a:prstGeom>
          <a:noFill/>
          <a:ln>
            <a:noFill/>
          </a:ln>
        </p:spPr>
        <p:txBody>
          <a:bodyPr wrap="square">
            <a:spAutoFit/>
          </a:bodyPr>
          <a:lstStyle/>
          <a:p>
            <a:r>
              <a:rPr lang="en-US" sz="900" b="1" dirty="0" smtClean="0">
                <a:solidFill>
                  <a:schemeClr val="bg1"/>
                </a:solidFill>
              </a:rPr>
              <a:t>Bloomington</a:t>
            </a:r>
            <a:endParaRPr lang="en-US" sz="900" b="1" dirty="0">
              <a:ln w="18415" cmpd="sng">
                <a:solidFill>
                  <a:srgbClr val="FFFFFF"/>
                </a:solidFill>
                <a:prstDash val="solid"/>
              </a:ln>
              <a:solidFill>
                <a:schemeClr val="bg1"/>
              </a:solidFill>
              <a:effectLst/>
            </a:endParaRPr>
          </a:p>
        </p:txBody>
      </p:sp>
      <p:sp>
        <p:nvSpPr>
          <p:cNvPr id="40" name="Rectangle 39"/>
          <p:cNvSpPr/>
          <p:nvPr/>
        </p:nvSpPr>
        <p:spPr>
          <a:xfrm>
            <a:off x="887483" y="3215754"/>
            <a:ext cx="1126796" cy="230832"/>
          </a:xfrm>
          <a:prstGeom prst="rect">
            <a:avLst/>
          </a:prstGeom>
          <a:noFill/>
          <a:ln>
            <a:noFill/>
          </a:ln>
        </p:spPr>
        <p:txBody>
          <a:bodyPr wrap="square">
            <a:spAutoFit/>
          </a:bodyPr>
          <a:lstStyle/>
          <a:p>
            <a:r>
              <a:rPr lang="en-US" sz="900" b="1" dirty="0" smtClean="0"/>
              <a:t>San Francisco</a:t>
            </a:r>
            <a:endParaRPr lang="en-US" sz="900" b="1" dirty="0">
              <a:ln w="18415" cmpd="sng">
                <a:solidFill>
                  <a:srgbClr val="FFFFFF"/>
                </a:solidFill>
                <a:prstDash val="solid"/>
              </a:ln>
              <a:effectLst/>
            </a:endParaRPr>
          </a:p>
        </p:txBody>
      </p:sp>
      <p:sp>
        <p:nvSpPr>
          <p:cNvPr id="41" name="Rectangle 40"/>
          <p:cNvSpPr/>
          <p:nvPr/>
        </p:nvSpPr>
        <p:spPr>
          <a:xfrm>
            <a:off x="2918302" y="2877875"/>
            <a:ext cx="720396" cy="230832"/>
          </a:xfrm>
          <a:prstGeom prst="rect">
            <a:avLst/>
          </a:prstGeom>
          <a:noFill/>
          <a:ln>
            <a:noFill/>
          </a:ln>
        </p:spPr>
        <p:txBody>
          <a:bodyPr wrap="square">
            <a:spAutoFit/>
          </a:bodyPr>
          <a:lstStyle/>
          <a:p>
            <a:r>
              <a:rPr lang="en-US" sz="900" b="1" dirty="0" smtClean="0"/>
              <a:t>Halifax</a:t>
            </a:r>
            <a:endParaRPr lang="en-US" sz="900" b="1" dirty="0">
              <a:ln w="18415" cmpd="sng">
                <a:solidFill>
                  <a:srgbClr val="FFFFFF"/>
                </a:solidFill>
                <a:prstDash val="solid"/>
              </a:ln>
              <a:effectLst/>
            </a:endParaRPr>
          </a:p>
        </p:txBody>
      </p:sp>
      <p:sp>
        <p:nvSpPr>
          <p:cNvPr id="42" name="Rectangle 41"/>
          <p:cNvSpPr/>
          <p:nvPr/>
        </p:nvSpPr>
        <p:spPr>
          <a:xfrm>
            <a:off x="3726376" y="2463205"/>
            <a:ext cx="720396" cy="230832"/>
          </a:xfrm>
          <a:prstGeom prst="rect">
            <a:avLst/>
          </a:prstGeom>
          <a:noFill/>
          <a:ln>
            <a:noFill/>
          </a:ln>
        </p:spPr>
        <p:txBody>
          <a:bodyPr wrap="square">
            <a:spAutoFit/>
          </a:bodyPr>
          <a:lstStyle/>
          <a:p>
            <a:r>
              <a:rPr lang="en-US" sz="900" b="1" dirty="0" smtClean="0"/>
              <a:t>London</a:t>
            </a:r>
            <a:endParaRPr lang="en-US" sz="900" b="1" dirty="0">
              <a:ln w="18415" cmpd="sng">
                <a:solidFill>
                  <a:srgbClr val="FFFFFF"/>
                </a:solidFill>
                <a:prstDash val="solid"/>
              </a:ln>
              <a:effectLst/>
            </a:endParaRPr>
          </a:p>
        </p:txBody>
      </p:sp>
      <p:sp>
        <p:nvSpPr>
          <p:cNvPr id="43" name="Rectangle 42"/>
          <p:cNvSpPr/>
          <p:nvPr/>
        </p:nvSpPr>
        <p:spPr>
          <a:xfrm>
            <a:off x="4628962" y="2822349"/>
            <a:ext cx="720396" cy="230832"/>
          </a:xfrm>
          <a:prstGeom prst="rect">
            <a:avLst/>
          </a:prstGeom>
          <a:noFill/>
          <a:ln>
            <a:noFill/>
          </a:ln>
        </p:spPr>
        <p:txBody>
          <a:bodyPr wrap="square">
            <a:spAutoFit/>
          </a:bodyPr>
          <a:lstStyle/>
          <a:p>
            <a:r>
              <a:rPr lang="en-US" sz="900" b="1" dirty="0" smtClean="0">
                <a:solidFill>
                  <a:schemeClr val="bg1"/>
                </a:solidFill>
              </a:rPr>
              <a:t>Rome</a:t>
            </a:r>
            <a:endParaRPr lang="en-US" sz="900" b="1" dirty="0">
              <a:ln w="18415" cmpd="sng">
                <a:solidFill>
                  <a:srgbClr val="FFFFFF"/>
                </a:solidFill>
                <a:prstDash val="solid"/>
              </a:ln>
              <a:solidFill>
                <a:schemeClr val="bg1"/>
              </a:solidFill>
              <a:effectLst/>
            </a:endParaRPr>
          </a:p>
        </p:txBody>
      </p:sp>
      <p:sp>
        <p:nvSpPr>
          <p:cNvPr id="44" name="Rectangle 43"/>
          <p:cNvSpPr/>
          <p:nvPr/>
        </p:nvSpPr>
        <p:spPr>
          <a:xfrm>
            <a:off x="7525743" y="5211134"/>
            <a:ext cx="799549" cy="230832"/>
          </a:xfrm>
          <a:prstGeom prst="rect">
            <a:avLst/>
          </a:prstGeom>
          <a:noFill/>
          <a:ln>
            <a:noFill/>
          </a:ln>
        </p:spPr>
        <p:txBody>
          <a:bodyPr wrap="square">
            <a:spAutoFit/>
          </a:bodyPr>
          <a:lstStyle/>
          <a:p>
            <a:r>
              <a:rPr lang="en-US" sz="900" b="1" dirty="0" smtClean="0"/>
              <a:t>Melbourne</a:t>
            </a:r>
            <a:endParaRPr lang="en-US" sz="900" b="1" dirty="0">
              <a:ln w="18415" cmpd="sng">
                <a:solidFill>
                  <a:srgbClr val="FFFFFF"/>
                </a:solidFill>
                <a:prstDash val="solid"/>
              </a:ln>
              <a:solidFill>
                <a:schemeClr val="accent2"/>
              </a:solidFill>
              <a:effectLst/>
            </a:endParaRPr>
          </a:p>
        </p:txBody>
      </p:sp>
      <p:sp>
        <p:nvSpPr>
          <p:cNvPr id="45" name="Rectangle 44"/>
          <p:cNvSpPr/>
          <p:nvPr/>
        </p:nvSpPr>
        <p:spPr>
          <a:xfrm>
            <a:off x="6508561" y="4158510"/>
            <a:ext cx="799549" cy="230832"/>
          </a:xfrm>
          <a:prstGeom prst="rect">
            <a:avLst/>
          </a:prstGeom>
          <a:noFill/>
          <a:ln>
            <a:noFill/>
          </a:ln>
        </p:spPr>
        <p:txBody>
          <a:bodyPr wrap="square">
            <a:spAutoFit/>
          </a:bodyPr>
          <a:lstStyle/>
          <a:p>
            <a:r>
              <a:rPr lang="en-US" sz="900" b="1" dirty="0" smtClean="0"/>
              <a:t>Singapore</a:t>
            </a:r>
            <a:endParaRPr lang="en-US" sz="900" b="1" dirty="0">
              <a:ln w="18415" cmpd="sng">
                <a:solidFill>
                  <a:srgbClr val="FFFFFF"/>
                </a:solidFill>
                <a:prstDash val="solid"/>
              </a:ln>
              <a:solidFill>
                <a:schemeClr val="accent2"/>
              </a:solidFill>
              <a:effectLst/>
            </a:endParaRPr>
          </a:p>
        </p:txBody>
      </p:sp>
      <p:sp>
        <p:nvSpPr>
          <p:cNvPr id="46" name="Rectangle 45"/>
          <p:cNvSpPr/>
          <p:nvPr/>
        </p:nvSpPr>
        <p:spPr>
          <a:xfrm>
            <a:off x="5005827" y="3010194"/>
            <a:ext cx="799549" cy="230832"/>
          </a:xfrm>
          <a:prstGeom prst="rect">
            <a:avLst/>
          </a:prstGeom>
          <a:noFill/>
          <a:ln>
            <a:noFill/>
          </a:ln>
        </p:spPr>
        <p:txBody>
          <a:bodyPr wrap="square">
            <a:spAutoFit/>
          </a:bodyPr>
          <a:lstStyle/>
          <a:p>
            <a:r>
              <a:rPr lang="en-US" sz="900" b="1" dirty="0" smtClean="0">
                <a:solidFill>
                  <a:srgbClr val="000000"/>
                </a:solidFill>
              </a:rPr>
              <a:t>Istanbul</a:t>
            </a:r>
            <a:endParaRPr lang="en-US" sz="900" b="1" dirty="0">
              <a:ln w="18415" cmpd="sng">
                <a:solidFill>
                  <a:srgbClr val="FFFFFF"/>
                </a:solidFill>
                <a:prstDash val="solid"/>
              </a:ln>
              <a:solidFill>
                <a:srgbClr val="000000"/>
              </a:solidFill>
              <a:effectLst/>
            </a:endParaRPr>
          </a:p>
        </p:txBody>
      </p:sp>
      <p:sp>
        <p:nvSpPr>
          <p:cNvPr id="47" name="Rectangle 46"/>
          <p:cNvSpPr/>
          <p:nvPr/>
        </p:nvSpPr>
        <p:spPr>
          <a:xfrm>
            <a:off x="6174225" y="3812361"/>
            <a:ext cx="799549" cy="230832"/>
          </a:xfrm>
          <a:prstGeom prst="rect">
            <a:avLst/>
          </a:prstGeom>
          <a:noFill/>
          <a:ln>
            <a:noFill/>
          </a:ln>
        </p:spPr>
        <p:txBody>
          <a:bodyPr wrap="square">
            <a:spAutoFit/>
          </a:bodyPr>
          <a:lstStyle/>
          <a:p>
            <a:r>
              <a:rPr lang="en-US" sz="900" b="1" dirty="0"/>
              <a:t>Chennai</a:t>
            </a:r>
            <a:endParaRPr lang="en-US" sz="900" b="1" dirty="0">
              <a:ln w="18415" cmpd="sng">
                <a:solidFill>
                  <a:srgbClr val="FFFFFF"/>
                </a:solidFill>
                <a:prstDash val="solid"/>
              </a:ln>
              <a:solidFill>
                <a:schemeClr val="bg1"/>
              </a:solidFill>
              <a:effectLst/>
            </a:endParaRPr>
          </a:p>
        </p:txBody>
      </p:sp>
      <p:sp>
        <p:nvSpPr>
          <p:cNvPr id="48" name="Rectangle 47"/>
          <p:cNvSpPr/>
          <p:nvPr/>
        </p:nvSpPr>
        <p:spPr>
          <a:xfrm>
            <a:off x="7723037" y="3199217"/>
            <a:ext cx="799549" cy="230832"/>
          </a:xfrm>
          <a:prstGeom prst="rect">
            <a:avLst/>
          </a:prstGeom>
          <a:noFill/>
          <a:ln>
            <a:noFill/>
          </a:ln>
        </p:spPr>
        <p:txBody>
          <a:bodyPr wrap="square">
            <a:spAutoFit/>
          </a:bodyPr>
          <a:lstStyle/>
          <a:p>
            <a:r>
              <a:rPr lang="en-US" sz="900" b="1" dirty="0" smtClean="0">
                <a:solidFill>
                  <a:schemeClr val="accent2"/>
                </a:solidFill>
              </a:rPr>
              <a:t>Tokyo</a:t>
            </a:r>
            <a:endParaRPr lang="en-US" sz="900" b="1" dirty="0">
              <a:ln w="18415" cmpd="sng">
                <a:solidFill>
                  <a:srgbClr val="FFFFFF"/>
                </a:solidFill>
                <a:prstDash val="solid"/>
              </a:ln>
              <a:solidFill>
                <a:schemeClr val="accent2"/>
              </a:solidFill>
              <a:effectLst/>
            </a:endParaRPr>
          </a:p>
        </p:txBody>
      </p:sp>
      <p:sp>
        <p:nvSpPr>
          <p:cNvPr id="49" name="Rectangle 48"/>
          <p:cNvSpPr/>
          <p:nvPr/>
        </p:nvSpPr>
        <p:spPr>
          <a:xfrm>
            <a:off x="5689857" y="3493384"/>
            <a:ext cx="518377" cy="230832"/>
          </a:xfrm>
          <a:prstGeom prst="rect">
            <a:avLst/>
          </a:prstGeom>
          <a:noFill/>
          <a:ln>
            <a:noFill/>
          </a:ln>
        </p:spPr>
        <p:txBody>
          <a:bodyPr wrap="square">
            <a:spAutoFit/>
          </a:bodyPr>
          <a:lstStyle/>
          <a:p>
            <a:r>
              <a:rPr lang="en-US" sz="900" b="1" dirty="0" smtClean="0">
                <a:solidFill>
                  <a:schemeClr val="accent2"/>
                </a:solidFill>
              </a:rPr>
              <a:t>Pune</a:t>
            </a:r>
            <a:endParaRPr lang="en-US" sz="900" b="1" dirty="0">
              <a:ln w="18415" cmpd="sng">
                <a:solidFill>
                  <a:srgbClr val="FFFFFF"/>
                </a:solidFill>
                <a:prstDash val="solid"/>
              </a:ln>
              <a:solidFill>
                <a:schemeClr val="accent2"/>
              </a:solidFill>
              <a:effectLst/>
            </a:endParaRPr>
          </a:p>
        </p:txBody>
      </p:sp>
    </p:spTree>
    <p:extLst>
      <p:ext uri="{BB962C8B-B14F-4D97-AF65-F5344CB8AC3E}">
        <p14:creationId xmlns:p14="http://schemas.microsoft.com/office/powerpoint/2010/main" val="282171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 calcmode="lin" valueType="num">
                                      <p:cBhvr>
                                        <p:cTn id="7" dur="5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1"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33">
                                            <p:txEl>
                                              <p:pRg st="0" end="0"/>
                                            </p:txEl>
                                          </p:spTgt>
                                        </p:tgtEl>
                                        <p:attrNameLst>
                                          <p:attrName>style.visibility</p:attrName>
                                        </p:attrNameLst>
                                      </p:cBhvr>
                                      <p:to>
                                        <p:strVal val="visible"/>
                                      </p:to>
                                    </p:set>
                                    <p:anim calcmode="lin" valueType="num">
                                      <p:cBhvr>
                                        <p:cTn id="16"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3">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strVal val="#ppt_w*0.70"/>
                                          </p:val>
                                        </p:tav>
                                        <p:tav tm="100000">
                                          <p:val>
                                            <p:strVal val="#ppt_w"/>
                                          </p:val>
                                        </p:tav>
                                      </p:tavLst>
                                    </p:anim>
                                    <p:anim calcmode="lin" valueType="num">
                                      <p:cBhvr>
                                        <p:cTn id="26" dur="500" fill="hold"/>
                                        <p:tgtEl>
                                          <p:spTgt spid="30"/>
                                        </p:tgtEl>
                                        <p:attrNameLst>
                                          <p:attrName>ppt_h</p:attrName>
                                        </p:attrNameLst>
                                      </p:cBhvr>
                                      <p:tavLst>
                                        <p:tav tm="0">
                                          <p:val>
                                            <p:strVal val="#ppt_h"/>
                                          </p:val>
                                        </p:tav>
                                        <p:tav tm="100000">
                                          <p:val>
                                            <p:strVal val="#ppt_h"/>
                                          </p:val>
                                        </p:tav>
                                      </p:tavLst>
                                    </p:anim>
                                    <p:animEffect transition="in" filter="fade">
                                      <p:cBhvr>
                                        <p:cTn id="27" dur="500"/>
                                        <p:tgtEl>
                                          <p:spTgt spid="3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 calcmode="lin" valueType="num">
                                      <p:cBhvr>
                                        <p:cTn id="35"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4">
                                            <p:txEl>
                                              <p:pRg st="0" end="0"/>
                                            </p:txEl>
                                          </p:spTgt>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 calcmode="lin" valueType="num">
                                      <p:cBhvr>
                                        <p:cTn id="44"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35">
                                            <p:txEl>
                                              <p:pRg st="0" end="0"/>
                                            </p:txEl>
                                          </p:spTgt>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 calcmode="lin" valueType="num">
                                      <p:cBhvr>
                                        <p:cTn id="53" dur="5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6">
                                            <p:txEl>
                                              <p:pRg st="0" end="0"/>
                                            </p:txEl>
                                          </p:spTgt>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par>
                          <p:cTn id="59" fill="hold">
                            <p:stCondLst>
                              <p:cond delay="6000"/>
                            </p:stCondLst>
                            <p:childTnLst>
                              <p:par>
                                <p:cTn id="60" presetID="23" presetClass="entr" presetSubtype="16" fill="hold" nodeType="afterEffect">
                                  <p:stCondLst>
                                    <p:cond delay="0"/>
                                  </p:stCondLst>
                                  <p:childTnLst>
                                    <p:set>
                                      <p:cBhvr>
                                        <p:cTn id="61" dur="1" fill="hold">
                                          <p:stCondLst>
                                            <p:cond delay="0"/>
                                          </p:stCondLst>
                                        </p:cTn>
                                        <p:tgtEl>
                                          <p:spTgt spid="37">
                                            <p:txEl>
                                              <p:pRg st="0" end="0"/>
                                            </p:txEl>
                                          </p:spTgt>
                                        </p:tgtEl>
                                        <p:attrNameLst>
                                          <p:attrName>style.visibility</p:attrName>
                                        </p:attrNameLst>
                                      </p:cBhvr>
                                      <p:to>
                                        <p:strVal val="visible"/>
                                      </p:to>
                                    </p:set>
                                    <p:anim calcmode="lin" valueType="num">
                                      <p:cBhvr>
                                        <p:cTn id="62"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37">
                                            <p:txEl>
                                              <p:pRg st="0" end="0"/>
                                            </p:txEl>
                                          </p:spTgt>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par>
                          <p:cTn id="68" fill="hold">
                            <p:stCondLst>
                              <p:cond delay="7000"/>
                            </p:stCondLst>
                            <p:childTnLst>
                              <p:par>
                                <p:cTn id="69" presetID="23" presetClass="entr" presetSubtype="16" fill="hold" nodeType="afterEffect">
                                  <p:stCondLst>
                                    <p:cond delay="0"/>
                                  </p:stCondLst>
                                  <p:childTnLst>
                                    <p:set>
                                      <p:cBhvr>
                                        <p:cTn id="70" dur="1" fill="hold">
                                          <p:stCondLst>
                                            <p:cond delay="0"/>
                                          </p:stCondLst>
                                        </p:cTn>
                                        <p:tgtEl>
                                          <p:spTgt spid="40">
                                            <p:txEl>
                                              <p:pRg st="0" end="0"/>
                                            </p:txEl>
                                          </p:spTgt>
                                        </p:tgtEl>
                                        <p:attrNameLst>
                                          <p:attrName>style.visibility</p:attrName>
                                        </p:attrNameLst>
                                      </p:cBhvr>
                                      <p:to>
                                        <p:strVal val="visible"/>
                                      </p:to>
                                    </p:set>
                                    <p:anim calcmode="lin" valueType="num">
                                      <p:cBhvr>
                                        <p:cTn id="71"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40">
                                            <p:txEl>
                                              <p:pRg st="0" end="0"/>
                                            </p:txEl>
                                          </p:spTgt>
                                        </p:tgtEl>
                                        <p:attrNameLst>
                                          <p:attrName>ppt_h</p:attrName>
                                        </p:attrNameLst>
                                      </p:cBhvr>
                                      <p:tavLst>
                                        <p:tav tm="0">
                                          <p:val>
                                            <p:fltVal val="0"/>
                                          </p:val>
                                        </p:tav>
                                        <p:tav tm="100000">
                                          <p:val>
                                            <p:strVal val="#ppt_h"/>
                                          </p:val>
                                        </p:tav>
                                      </p:tavLst>
                                    </p:anim>
                                  </p:childTnLst>
                                </p:cTn>
                              </p:par>
                            </p:childTnLst>
                          </p:cTn>
                        </p:par>
                        <p:par>
                          <p:cTn id="73" fill="hold">
                            <p:stCondLst>
                              <p:cond delay="7500"/>
                            </p:stCondLst>
                            <p:childTnLst>
                              <p:par>
                                <p:cTn id="74" presetID="10"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500"/>
                                        <p:tgtEl>
                                          <p:spTgt spid="14"/>
                                        </p:tgtEl>
                                      </p:cBhvr>
                                    </p:animEffect>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41">
                                            <p:txEl>
                                              <p:pRg st="0" end="0"/>
                                            </p:txEl>
                                          </p:spTgt>
                                        </p:tgtEl>
                                        <p:attrNameLst>
                                          <p:attrName>style.visibility</p:attrName>
                                        </p:attrNameLst>
                                      </p:cBhvr>
                                      <p:to>
                                        <p:strVal val="visible"/>
                                      </p:to>
                                    </p:set>
                                    <p:anim calcmode="lin" valueType="num">
                                      <p:cBhvr>
                                        <p:cTn id="80" dur="5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81" dur="500" fill="hold"/>
                                        <p:tgtEl>
                                          <p:spTgt spid="41">
                                            <p:txEl>
                                              <p:pRg st="0" end="0"/>
                                            </p:txEl>
                                          </p:spTgt>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par>
                          <p:cTn id="86" fill="hold">
                            <p:stCondLst>
                              <p:cond delay="9000"/>
                            </p:stCondLst>
                            <p:childTnLst>
                              <p:par>
                                <p:cTn id="87" presetID="23" presetClass="entr" presetSubtype="16" fill="hold" nodeType="afterEffect">
                                  <p:stCondLst>
                                    <p:cond delay="0"/>
                                  </p:stCondLst>
                                  <p:childTnLst>
                                    <p:set>
                                      <p:cBhvr>
                                        <p:cTn id="88" dur="1" fill="hold">
                                          <p:stCondLst>
                                            <p:cond delay="0"/>
                                          </p:stCondLst>
                                        </p:cTn>
                                        <p:tgtEl>
                                          <p:spTgt spid="42">
                                            <p:txEl>
                                              <p:pRg st="0" end="0"/>
                                            </p:txEl>
                                          </p:spTgt>
                                        </p:tgtEl>
                                        <p:attrNameLst>
                                          <p:attrName>style.visibility</p:attrName>
                                        </p:attrNameLst>
                                      </p:cBhvr>
                                      <p:to>
                                        <p:strVal val="visible"/>
                                      </p:to>
                                    </p:set>
                                    <p:anim calcmode="lin" valueType="num">
                                      <p:cBhvr>
                                        <p:cTn id="89"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42">
                                            <p:txEl>
                                              <p:pRg st="0" end="0"/>
                                            </p:txEl>
                                          </p:spTgt>
                                        </p:tgtEl>
                                        <p:attrNameLst>
                                          <p:attrName>ppt_h</p:attrName>
                                        </p:attrNameLst>
                                      </p:cBhvr>
                                      <p:tavLst>
                                        <p:tav tm="0">
                                          <p:val>
                                            <p:fltVal val="0"/>
                                          </p:val>
                                        </p:tav>
                                        <p:tav tm="100000">
                                          <p:val>
                                            <p:strVal val="#ppt_h"/>
                                          </p:val>
                                        </p:tav>
                                      </p:tavLst>
                                    </p:anim>
                                  </p:childTnLst>
                                </p:cTn>
                              </p:par>
                            </p:childTnLst>
                          </p:cTn>
                        </p:par>
                        <p:par>
                          <p:cTn id="91" fill="hold">
                            <p:stCondLst>
                              <p:cond delay="9500"/>
                            </p:stCondLst>
                            <p:childTnLst>
                              <p:par>
                                <p:cTn id="92" presetID="10" presetClass="entr" presetSubtype="0"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500"/>
                                        <p:tgtEl>
                                          <p:spTgt spid="16"/>
                                        </p:tgtEl>
                                      </p:cBhvr>
                                    </p:animEffect>
                                  </p:childTnLst>
                                </p:cTn>
                              </p:par>
                            </p:childTnLst>
                          </p:cTn>
                        </p:par>
                        <p:par>
                          <p:cTn id="95" fill="hold">
                            <p:stCondLst>
                              <p:cond delay="10000"/>
                            </p:stCondLst>
                            <p:childTnLst>
                              <p:par>
                                <p:cTn id="96" presetID="23" presetClass="entr" presetSubtype="16" fill="hold"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 calcmode="lin" valueType="num">
                                      <p:cBhvr>
                                        <p:cTn id="98" dur="5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99" dur="500" fill="hold"/>
                                        <p:tgtEl>
                                          <p:spTgt spid="43">
                                            <p:txEl>
                                              <p:pRg st="0" end="0"/>
                                            </p:txEl>
                                          </p:spTgt>
                                        </p:tgtEl>
                                        <p:attrNameLst>
                                          <p:attrName>ppt_h</p:attrName>
                                        </p:attrNameLst>
                                      </p:cBhvr>
                                      <p:tavLst>
                                        <p:tav tm="0">
                                          <p:val>
                                            <p:fltVal val="0"/>
                                          </p:val>
                                        </p:tav>
                                        <p:tav tm="100000">
                                          <p:val>
                                            <p:strVal val="#ppt_h"/>
                                          </p:val>
                                        </p:tav>
                                      </p:tavLst>
                                    </p:anim>
                                  </p:childTnLst>
                                </p:cTn>
                              </p:par>
                            </p:childTnLst>
                          </p:cTn>
                        </p:par>
                        <p:par>
                          <p:cTn id="100" fill="hold">
                            <p:stCondLst>
                              <p:cond delay="10500"/>
                            </p:stCondLst>
                            <p:childTnLst>
                              <p:par>
                                <p:cTn id="101" presetID="10"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500"/>
                                        <p:tgtEl>
                                          <p:spTgt spid="18"/>
                                        </p:tgtEl>
                                      </p:cBhvr>
                                    </p:animEffect>
                                  </p:childTnLst>
                                </p:cTn>
                              </p:par>
                            </p:childTnLst>
                          </p:cTn>
                        </p:par>
                        <p:par>
                          <p:cTn id="104" fill="hold">
                            <p:stCondLst>
                              <p:cond delay="11000"/>
                            </p:stCondLst>
                            <p:childTnLst>
                              <p:par>
                                <p:cTn id="105" presetID="10" presetClass="entr" presetSubtype="0" fill="hold"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500"/>
                                        <p:tgtEl>
                                          <p:spTgt spid="19"/>
                                        </p:tgtEl>
                                      </p:cBhvr>
                                    </p:animEffect>
                                  </p:childTnLst>
                                </p:cTn>
                              </p:par>
                            </p:childTnLst>
                          </p:cTn>
                        </p:par>
                        <p:par>
                          <p:cTn id="112" fill="hold">
                            <p:stCondLst>
                              <p:cond delay="12000"/>
                            </p:stCondLst>
                            <p:childTnLst>
                              <p:par>
                                <p:cTn id="113" presetID="23" presetClass="entr" presetSubtype="16" fill="hold" nodeType="afterEffect">
                                  <p:stCondLst>
                                    <p:cond delay="0"/>
                                  </p:stCondLst>
                                  <p:childTnLst>
                                    <p:set>
                                      <p:cBhvr>
                                        <p:cTn id="114" dur="1" fill="hold">
                                          <p:stCondLst>
                                            <p:cond delay="0"/>
                                          </p:stCondLst>
                                        </p:cTn>
                                        <p:tgtEl>
                                          <p:spTgt spid="45">
                                            <p:txEl>
                                              <p:pRg st="0" end="0"/>
                                            </p:txEl>
                                          </p:spTgt>
                                        </p:tgtEl>
                                        <p:attrNameLst>
                                          <p:attrName>style.visibility</p:attrName>
                                        </p:attrNameLst>
                                      </p:cBhvr>
                                      <p:to>
                                        <p:strVal val="visible"/>
                                      </p:to>
                                    </p:set>
                                    <p:anim calcmode="lin" valueType="num">
                                      <p:cBhvr>
                                        <p:cTn id="115"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45">
                                            <p:txEl>
                                              <p:pRg st="0" end="0"/>
                                            </p:txEl>
                                          </p:spTgt>
                                        </p:tgtEl>
                                        <p:attrNameLst>
                                          <p:attrName>ppt_h</p:attrName>
                                        </p:attrNameLst>
                                      </p:cBhvr>
                                      <p:tavLst>
                                        <p:tav tm="0">
                                          <p:val>
                                            <p:fltVal val="0"/>
                                          </p:val>
                                        </p:tav>
                                        <p:tav tm="100000">
                                          <p:val>
                                            <p:strVal val="#ppt_h"/>
                                          </p:val>
                                        </p:tav>
                                      </p:tavLst>
                                    </p:anim>
                                  </p:childTnLst>
                                </p:cTn>
                              </p:par>
                            </p:childTnLst>
                          </p:cTn>
                        </p:par>
                        <p:par>
                          <p:cTn id="117" fill="hold">
                            <p:stCondLst>
                              <p:cond delay="12500"/>
                            </p:stCondLst>
                            <p:childTnLst>
                              <p:par>
                                <p:cTn id="118" presetID="10" presetClass="entr" presetSubtype="0"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fade">
                                      <p:cBhvr>
                                        <p:cTn id="120" dur="500"/>
                                        <p:tgtEl>
                                          <p:spTgt spid="20"/>
                                        </p:tgtEl>
                                      </p:cBhvr>
                                    </p:animEffect>
                                  </p:childTnLst>
                                </p:cTn>
                              </p:par>
                            </p:childTnLst>
                          </p:cTn>
                        </p:par>
                        <p:par>
                          <p:cTn id="121" fill="hold">
                            <p:stCondLst>
                              <p:cond delay="13000"/>
                            </p:stCondLst>
                            <p:childTnLst>
                              <p:par>
                                <p:cTn id="122" presetID="55" presetClass="entr" presetSubtype="0" fill="hold" grpId="0" nodeType="afterEffect">
                                  <p:stCondLst>
                                    <p:cond delay="0"/>
                                  </p:stCondLst>
                                  <p:childTnLst>
                                    <p:set>
                                      <p:cBhvr>
                                        <p:cTn id="123" dur="1" fill="hold">
                                          <p:stCondLst>
                                            <p:cond delay="0"/>
                                          </p:stCondLst>
                                        </p:cTn>
                                        <p:tgtEl>
                                          <p:spTgt spid="46"/>
                                        </p:tgtEl>
                                        <p:attrNameLst>
                                          <p:attrName>style.visibility</p:attrName>
                                        </p:attrNameLst>
                                      </p:cBhvr>
                                      <p:to>
                                        <p:strVal val="visible"/>
                                      </p:to>
                                    </p:set>
                                    <p:anim calcmode="lin" valueType="num">
                                      <p:cBhvr>
                                        <p:cTn id="124" dur="500" fill="hold"/>
                                        <p:tgtEl>
                                          <p:spTgt spid="46"/>
                                        </p:tgtEl>
                                        <p:attrNameLst>
                                          <p:attrName>ppt_w</p:attrName>
                                        </p:attrNameLst>
                                      </p:cBhvr>
                                      <p:tavLst>
                                        <p:tav tm="0">
                                          <p:val>
                                            <p:strVal val="#ppt_w*0.70"/>
                                          </p:val>
                                        </p:tav>
                                        <p:tav tm="100000">
                                          <p:val>
                                            <p:strVal val="#ppt_w"/>
                                          </p:val>
                                        </p:tav>
                                      </p:tavLst>
                                    </p:anim>
                                    <p:anim calcmode="lin" valueType="num">
                                      <p:cBhvr>
                                        <p:cTn id="125" dur="500" fill="hold"/>
                                        <p:tgtEl>
                                          <p:spTgt spid="46"/>
                                        </p:tgtEl>
                                        <p:attrNameLst>
                                          <p:attrName>ppt_h</p:attrName>
                                        </p:attrNameLst>
                                      </p:cBhvr>
                                      <p:tavLst>
                                        <p:tav tm="0">
                                          <p:val>
                                            <p:strVal val="#ppt_h"/>
                                          </p:val>
                                        </p:tav>
                                        <p:tav tm="100000">
                                          <p:val>
                                            <p:strVal val="#ppt_h"/>
                                          </p:val>
                                        </p:tav>
                                      </p:tavLst>
                                    </p:anim>
                                    <p:animEffect transition="in" filter="fade">
                                      <p:cBhvr>
                                        <p:cTn id="126" dur="500"/>
                                        <p:tgtEl>
                                          <p:spTgt spid="46"/>
                                        </p:tgtEl>
                                      </p:cBhvr>
                                    </p:animEffect>
                                  </p:childTnLst>
                                </p:cTn>
                              </p:par>
                            </p:childTnLst>
                          </p:cTn>
                        </p:par>
                        <p:par>
                          <p:cTn id="127" fill="hold">
                            <p:stCondLst>
                              <p:cond delay="13500"/>
                            </p:stCondLst>
                            <p:childTnLst>
                              <p:par>
                                <p:cTn id="128" presetID="10" presetClass="entr" presetSubtype="0" fill="hold" grpId="0" nodeType="after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500"/>
                                        <p:tgtEl>
                                          <p:spTgt spid="21"/>
                                        </p:tgtEl>
                                      </p:cBhvr>
                                    </p:animEffect>
                                  </p:childTnLst>
                                </p:cTn>
                              </p:par>
                            </p:childTnLst>
                          </p:cTn>
                        </p:par>
                        <p:par>
                          <p:cTn id="131" fill="hold">
                            <p:stCondLst>
                              <p:cond delay="14000"/>
                            </p:stCondLst>
                            <p:childTnLst>
                              <p:par>
                                <p:cTn id="132" presetID="55" presetClass="entr" presetSubtype="0" fill="hold" grpId="0" nodeType="after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strVal val="#ppt_w*0.70"/>
                                          </p:val>
                                        </p:tav>
                                        <p:tav tm="100000">
                                          <p:val>
                                            <p:strVal val="#ppt_w"/>
                                          </p:val>
                                        </p:tav>
                                      </p:tavLst>
                                    </p:anim>
                                    <p:anim calcmode="lin" valueType="num">
                                      <p:cBhvr>
                                        <p:cTn id="135" dur="500" fill="hold"/>
                                        <p:tgtEl>
                                          <p:spTgt spid="47"/>
                                        </p:tgtEl>
                                        <p:attrNameLst>
                                          <p:attrName>ppt_h</p:attrName>
                                        </p:attrNameLst>
                                      </p:cBhvr>
                                      <p:tavLst>
                                        <p:tav tm="0">
                                          <p:val>
                                            <p:strVal val="#ppt_h"/>
                                          </p:val>
                                        </p:tav>
                                        <p:tav tm="100000">
                                          <p:val>
                                            <p:strVal val="#ppt_h"/>
                                          </p:val>
                                        </p:tav>
                                      </p:tavLst>
                                    </p:anim>
                                    <p:animEffect transition="in" filter="fade">
                                      <p:cBhvr>
                                        <p:cTn id="136" dur="500"/>
                                        <p:tgtEl>
                                          <p:spTgt spid="47"/>
                                        </p:tgtEl>
                                      </p:cBhvr>
                                    </p:animEffect>
                                  </p:childTnLst>
                                </p:cTn>
                              </p:par>
                            </p:childTnLst>
                          </p:cTn>
                        </p:par>
                        <p:par>
                          <p:cTn id="137" fill="hold">
                            <p:stCondLst>
                              <p:cond delay="14500"/>
                            </p:stCondLst>
                            <p:childTnLst>
                              <p:par>
                                <p:cTn id="138" presetID="10" presetClass="entr" presetSubtype="0" fill="hold" grpId="0" nodeType="after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500"/>
                                        <p:tgtEl>
                                          <p:spTgt spid="22"/>
                                        </p:tgtEl>
                                      </p:cBhvr>
                                    </p:animEffect>
                                  </p:childTnLst>
                                </p:cTn>
                              </p:par>
                            </p:childTnLst>
                          </p:cTn>
                        </p:par>
                        <p:par>
                          <p:cTn id="141" fill="hold">
                            <p:stCondLst>
                              <p:cond delay="15000"/>
                            </p:stCondLst>
                            <p:childTnLst>
                              <p:par>
                                <p:cTn id="142" presetID="55" presetClass="entr" presetSubtype="0" fill="hold" grpId="0" nodeType="afterEffect">
                                  <p:stCondLst>
                                    <p:cond delay="0"/>
                                  </p:stCondLst>
                                  <p:childTnLst>
                                    <p:set>
                                      <p:cBhvr>
                                        <p:cTn id="143" dur="1" fill="hold">
                                          <p:stCondLst>
                                            <p:cond delay="0"/>
                                          </p:stCondLst>
                                        </p:cTn>
                                        <p:tgtEl>
                                          <p:spTgt spid="48"/>
                                        </p:tgtEl>
                                        <p:attrNameLst>
                                          <p:attrName>style.visibility</p:attrName>
                                        </p:attrNameLst>
                                      </p:cBhvr>
                                      <p:to>
                                        <p:strVal val="visible"/>
                                      </p:to>
                                    </p:set>
                                    <p:anim calcmode="lin" valueType="num">
                                      <p:cBhvr>
                                        <p:cTn id="144" dur="500" fill="hold"/>
                                        <p:tgtEl>
                                          <p:spTgt spid="48"/>
                                        </p:tgtEl>
                                        <p:attrNameLst>
                                          <p:attrName>ppt_w</p:attrName>
                                        </p:attrNameLst>
                                      </p:cBhvr>
                                      <p:tavLst>
                                        <p:tav tm="0">
                                          <p:val>
                                            <p:strVal val="#ppt_w*0.70"/>
                                          </p:val>
                                        </p:tav>
                                        <p:tav tm="100000">
                                          <p:val>
                                            <p:strVal val="#ppt_w"/>
                                          </p:val>
                                        </p:tav>
                                      </p:tavLst>
                                    </p:anim>
                                    <p:anim calcmode="lin" valueType="num">
                                      <p:cBhvr>
                                        <p:cTn id="145" dur="500" fill="hold"/>
                                        <p:tgtEl>
                                          <p:spTgt spid="48"/>
                                        </p:tgtEl>
                                        <p:attrNameLst>
                                          <p:attrName>ppt_h</p:attrName>
                                        </p:attrNameLst>
                                      </p:cBhvr>
                                      <p:tavLst>
                                        <p:tav tm="0">
                                          <p:val>
                                            <p:strVal val="#ppt_h"/>
                                          </p:val>
                                        </p:tav>
                                        <p:tav tm="100000">
                                          <p:val>
                                            <p:strVal val="#ppt_h"/>
                                          </p:val>
                                        </p:tav>
                                      </p:tavLst>
                                    </p:anim>
                                    <p:animEffect transition="in" filter="fade">
                                      <p:cBhvr>
                                        <p:cTn id="146" dur="500"/>
                                        <p:tgtEl>
                                          <p:spTgt spid="48"/>
                                        </p:tgtEl>
                                      </p:cBhvr>
                                    </p:animEffect>
                                  </p:childTnLst>
                                </p:cTn>
                              </p:par>
                            </p:childTnLst>
                          </p:cTn>
                        </p:par>
                        <p:par>
                          <p:cTn id="147" fill="hold">
                            <p:stCondLst>
                              <p:cond delay="15500"/>
                            </p:stCondLst>
                            <p:childTnLst>
                              <p:par>
                                <p:cTn id="148" presetID="10" presetClass="entr" presetSubtype="0" fill="hold" grpId="0" nodeType="afterEffect">
                                  <p:stCondLst>
                                    <p:cond delay="0"/>
                                  </p:stCondLst>
                                  <p:childTnLst>
                                    <p:set>
                                      <p:cBhvr>
                                        <p:cTn id="149" dur="1" fill="hold">
                                          <p:stCondLst>
                                            <p:cond delay="0"/>
                                          </p:stCondLst>
                                        </p:cTn>
                                        <p:tgtEl>
                                          <p:spTgt spid="23"/>
                                        </p:tgtEl>
                                        <p:attrNameLst>
                                          <p:attrName>style.visibility</p:attrName>
                                        </p:attrNameLst>
                                      </p:cBhvr>
                                      <p:to>
                                        <p:strVal val="visible"/>
                                      </p:to>
                                    </p:set>
                                    <p:animEffect transition="in" filter="fade">
                                      <p:cBhvr>
                                        <p:cTn id="150" dur="500"/>
                                        <p:tgtEl>
                                          <p:spTgt spid="23"/>
                                        </p:tgtEl>
                                      </p:cBhvr>
                                    </p:animEffect>
                                  </p:childTnLst>
                                </p:cTn>
                              </p:par>
                            </p:childTnLst>
                          </p:cTn>
                        </p:par>
                        <p:par>
                          <p:cTn id="151" fill="hold">
                            <p:stCondLst>
                              <p:cond delay="16000"/>
                            </p:stCondLst>
                            <p:childTnLst>
                              <p:par>
                                <p:cTn id="152" presetID="55" presetClass="entr" presetSubtype="0" fill="hold" grpId="0" nodeType="afterEffect">
                                  <p:stCondLst>
                                    <p:cond delay="0"/>
                                  </p:stCondLst>
                                  <p:childTnLst>
                                    <p:set>
                                      <p:cBhvr>
                                        <p:cTn id="153" dur="1" fill="hold">
                                          <p:stCondLst>
                                            <p:cond delay="0"/>
                                          </p:stCondLst>
                                        </p:cTn>
                                        <p:tgtEl>
                                          <p:spTgt spid="49"/>
                                        </p:tgtEl>
                                        <p:attrNameLst>
                                          <p:attrName>style.visibility</p:attrName>
                                        </p:attrNameLst>
                                      </p:cBhvr>
                                      <p:to>
                                        <p:strVal val="visible"/>
                                      </p:to>
                                    </p:set>
                                    <p:anim calcmode="lin" valueType="num">
                                      <p:cBhvr>
                                        <p:cTn id="154" dur="500" fill="hold"/>
                                        <p:tgtEl>
                                          <p:spTgt spid="49"/>
                                        </p:tgtEl>
                                        <p:attrNameLst>
                                          <p:attrName>ppt_w</p:attrName>
                                        </p:attrNameLst>
                                      </p:cBhvr>
                                      <p:tavLst>
                                        <p:tav tm="0">
                                          <p:val>
                                            <p:strVal val="#ppt_w*0.70"/>
                                          </p:val>
                                        </p:tav>
                                        <p:tav tm="100000">
                                          <p:val>
                                            <p:strVal val="#ppt_w"/>
                                          </p:val>
                                        </p:tav>
                                      </p:tavLst>
                                    </p:anim>
                                    <p:anim calcmode="lin" valueType="num">
                                      <p:cBhvr>
                                        <p:cTn id="155" dur="500" fill="hold"/>
                                        <p:tgtEl>
                                          <p:spTgt spid="49"/>
                                        </p:tgtEl>
                                        <p:attrNameLst>
                                          <p:attrName>ppt_h</p:attrName>
                                        </p:attrNameLst>
                                      </p:cBhvr>
                                      <p:tavLst>
                                        <p:tav tm="0">
                                          <p:val>
                                            <p:strVal val="#ppt_h"/>
                                          </p:val>
                                        </p:tav>
                                        <p:tav tm="100000">
                                          <p:val>
                                            <p:strVal val="#ppt_h"/>
                                          </p:val>
                                        </p:tav>
                                      </p:tavLst>
                                    </p:anim>
                                    <p:animEffect transition="in" filter="fade">
                                      <p:cBhvr>
                                        <p:cTn id="156" dur="500"/>
                                        <p:tgtEl>
                                          <p:spTgt spid="49"/>
                                        </p:tgtEl>
                                      </p:cBhvr>
                                    </p:animEffect>
                                  </p:childTnLst>
                                </p:cTn>
                              </p:par>
                            </p:childTnLst>
                          </p:cTn>
                        </p:par>
                        <p:par>
                          <p:cTn id="157" fill="hold">
                            <p:stCondLst>
                              <p:cond delay="16500"/>
                            </p:stCondLst>
                            <p:childTnLst>
                              <p:par>
                                <p:cTn id="158" presetID="10" presetClass="entr" presetSubtype="0" fill="hold" grpId="0" nodeType="after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autoUpdateAnimBg="0"/>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30" grpId="0"/>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Corbel"/>
                <a:cs typeface="Corbel"/>
              </a:rPr>
              <a:t>2014 Global Winner</a:t>
            </a:r>
            <a:endParaRPr lang="en-US" sz="2400" dirty="0">
              <a:latin typeface="Corbel"/>
              <a:cs typeface="Corbel"/>
            </a:endParaRPr>
          </a:p>
        </p:txBody>
      </p:sp>
      <p:grpSp>
        <p:nvGrpSpPr>
          <p:cNvPr id="28" name="Group 27"/>
          <p:cNvGrpSpPr/>
          <p:nvPr/>
        </p:nvGrpSpPr>
        <p:grpSpPr>
          <a:xfrm>
            <a:off x="314767" y="1734128"/>
            <a:ext cx="6362726" cy="4748032"/>
            <a:chOff x="176213" y="809625"/>
            <a:chExt cx="7353300" cy="3876676"/>
          </a:xfrm>
        </p:grpSpPr>
        <p:sp>
          <p:nvSpPr>
            <p:cNvPr id="29" name="Rectangle 28"/>
            <p:cNvSpPr/>
            <p:nvPr/>
          </p:nvSpPr>
          <p:spPr>
            <a:xfrm>
              <a:off x="176213" y="809625"/>
              <a:ext cx="7339012" cy="3876676"/>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orbel" panose="020B0503020204020204" pitchFamily="34" charset="0"/>
              </a:endParaRPr>
            </a:p>
          </p:txBody>
        </p:sp>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041" y="906114"/>
              <a:ext cx="747712" cy="74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682" y="941833"/>
              <a:ext cx="19907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4837" y="1094233"/>
              <a:ext cx="15525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3" descr="stats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2661" y="1087402"/>
              <a:ext cx="1262062" cy="385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6144" y="2747963"/>
              <a:ext cx="631031" cy="631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Left-Right Arrow Callout 34"/>
            <p:cNvSpPr/>
            <p:nvPr/>
          </p:nvSpPr>
          <p:spPr>
            <a:xfrm rot="5400000">
              <a:off x="1460640" y="2046596"/>
              <a:ext cx="604334" cy="285750"/>
            </a:xfrm>
            <a:prstGeom prst="leftRightArrowCallou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Left-Right Arrow Callout 35"/>
            <p:cNvSpPr/>
            <p:nvPr/>
          </p:nvSpPr>
          <p:spPr>
            <a:xfrm rot="5400000">
              <a:off x="2941095" y="2027546"/>
              <a:ext cx="604334" cy="285750"/>
            </a:xfrm>
            <a:prstGeom prst="leftRightArrowCallou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Left-Right Arrow Callout 36"/>
            <p:cNvSpPr/>
            <p:nvPr/>
          </p:nvSpPr>
          <p:spPr>
            <a:xfrm rot="5400000">
              <a:off x="6437004" y="2046596"/>
              <a:ext cx="604334" cy="285750"/>
            </a:xfrm>
            <a:prstGeom prst="leftRightArrowCallou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Left-Right Arrow Callout 37"/>
            <p:cNvSpPr/>
            <p:nvPr/>
          </p:nvSpPr>
          <p:spPr>
            <a:xfrm rot="5400000">
              <a:off x="5031833" y="2046596"/>
              <a:ext cx="604334" cy="285750"/>
            </a:xfrm>
            <a:prstGeom prst="leftRightArrowCallou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V="1">
              <a:off x="176213" y="1755774"/>
              <a:ext cx="7339012" cy="11113"/>
            </a:xfrm>
            <a:prstGeom prst="line">
              <a:avLst/>
            </a:prstGeom>
            <a:ln>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90501" y="909982"/>
              <a:ext cx="1255540" cy="646331"/>
            </a:xfrm>
            <a:prstGeom prst="rect">
              <a:avLst/>
            </a:prstGeom>
            <a:noFill/>
          </p:spPr>
          <p:txBody>
            <a:bodyPr wrap="square" rtlCol="0">
              <a:spAutoFit/>
            </a:bodyPr>
            <a:lstStyle>
              <a:defPPr>
                <a:defRPr lang="en-US"/>
              </a:defPPr>
              <a:lvl1pPr>
                <a:defRPr sz="1100">
                  <a:latin typeface="Corbel" panose="020B0503020204020204" pitchFamily="34" charset="0"/>
                </a:defRPr>
              </a:lvl1pPr>
            </a:lstStyle>
            <a:p>
              <a:r>
                <a:rPr lang="en-US" sz="1200" b="1" dirty="0">
                  <a:solidFill>
                    <a:schemeClr val="accent2"/>
                  </a:solidFill>
                  <a:latin typeface="+mj-lt"/>
                </a:rPr>
                <a:t>Packaged Open Source</a:t>
              </a:r>
            </a:p>
            <a:p>
              <a:r>
                <a:rPr lang="en-US" sz="1200" b="1" dirty="0">
                  <a:solidFill>
                    <a:schemeClr val="accent2"/>
                  </a:solidFill>
                  <a:latin typeface="+mj-lt"/>
                </a:rPr>
                <a:t>Tools</a:t>
              </a:r>
            </a:p>
          </p:txBody>
        </p:sp>
        <p:sp>
          <p:nvSpPr>
            <p:cNvPr id="41" name="TextBox 40"/>
            <p:cNvSpPr txBox="1"/>
            <p:nvPr/>
          </p:nvSpPr>
          <p:spPr>
            <a:xfrm>
              <a:off x="190501" y="1943474"/>
              <a:ext cx="1109130" cy="461665"/>
            </a:xfrm>
            <a:prstGeom prst="rect">
              <a:avLst/>
            </a:prstGeom>
            <a:noFill/>
          </p:spPr>
          <p:txBody>
            <a:bodyPr wrap="square" rtlCol="0">
              <a:spAutoFit/>
            </a:bodyPr>
            <a:lstStyle>
              <a:defPPr>
                <a:defRPr lang="en-US"/>
              </a:defPPr>
              <a:lvl1pPr>
                <a:defRPr sz="1100">
                  <a:latin typeface="Corbel" panose="020B0503020204020204" pitchFamily="34" charset="0"/>
                </a:defRPr>
              </a:lvl1pPr>
            </a:lstStyle>
            <a:p>
              <a:r>
                <a:rPr lang="en-US" sz="1200" b="1" dirty="0">
                  <a:solidFill>
                    <a:schemeClr val="accent2"/>
                  </a:solidFill>
                  <a:latin typeface="+mj-lt"/>
                </a:rPr>
                <a:t>Pluggable </a:t>
              </a:r>
            </a:p>
            <a:p>
              <a:r>
                <a:rPr lang="en-US" sz="1200" b="1" dirty="0">
                  <a:solidFill>
                    <a:schemeClr val="accent2"/>
                  </a:solidFill>
                  <a:latin typeface="+mj-lt"/>
                </a:rPr>
                <a:t>Adaptors</a:t>
              </a:r>
            </a:p>
          </p:txBody>
        </p:sp>
        <p:cxnSp>
          <p:nvCxnSpPr>
            <p:cNvPr id="42" name="Straight Connector 41"/>
            <p:cNvCxnSpPr/>
            <p:nvPr/>
          </p:nvCxnSpPr>
          <p:spPr>
            <a:xfrm flipV="1">
              <a:off x="190501" y="2651124"/>
              <a:ext cx="7339012" cy="11113"/>
            </a:xfrm>
            <a:prstGeom prst="line">
              <a:avLst/>
            </a:prstGeom>
            <a:ln>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180975" y="2734106"/>
              <a:ext cx="1825245" cy="646331"/>
            </a:xfrm>
            <a:prstGeom prst="rect">
              <a:avLst/>
            </a:prstGeom>
            <a:noFill/>
          </p:spPr>
          <p:txBody>
            <a:bodyPr wrap="square" rtlCol="0">
              <a:spAutoFit/>
            </a:bodyPr>
            <a:lstStyle>
              <a:defPPr>
                <a:defRPr lang="en-US"/>
              </a:defPPr>
              <a:lvl1pPr>
                <a:defRPr sz="1100">
                  <a:latin typeface="Corbel" panose="020B0503020204020204" pitchFamily="34" charset="0"/>
                </a:defRPr>
              </a:lvl1pPr>
            </a:lstStyle>
            <a:p>
              <a:r>
                <a:rPr lang="en-US" sz="1200" b="1" dirty="0" smtClean="0">
                  <a:solidFill>
                    <a:schemeClr val="accent2"/>
                  </a:solidFill>
                  <a:latin typeface="+mj-lt"/>
                </a:rPr>
                <a:t>Measurement &amp; Gamification </a:t>
              </a:r>
              <a:endParaRPr lang="en-US" sz="1200" b="1" dirty="0">
                <a:solidFill>
                  <a:schemeClr val="accent2"/>
                </a:solidFill>
                <a:latin typeface="+mj-lt"/>
              </a:endParaRPr>
            </a:p>
            <a:p>
              <a:r>
                <a:rPr lang="en-US" sz="1200" b="1" dirty="0">
                  <a:solidFill>
                    <a:schemeClr val="accent2"/>
                  </a:solidFill>
                  <a:latin typeface="+mj-lt"/>
                </a:rPr>
                <a:t>Engine</a:t>
              </a:r>
            </a:p>
          </p:txBody>
        </p:sp>
        <p:cxnSp>
          <p:nvCxnSpPr>
            <p:cNvPr id="44" name="Straight Connector 43"/>
            <p:cNvCxnSpPr/>
            <p:nvPr/>
          </p:nvCxnSpPr>
          <p:spPr>
            <a:xfrm flipV="1">
              <a:off x="190501" y="3451224"/>
              <a:ext cx="7339012" cy="11113"/>
            </a:xfrm>
            <a:prstGeom prst="line">
              <a:avLst/>
            </a:prstGeom>
            <a:ln>
              <a:solidFill>
                <a:schemeClr val="accent2"/>
              </a:solidFill>
              <a:prstDash val="sysDot"/>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180976" y="3682571"/>
              <a:ext cx="1438956" cy="830997"/>
            </a:xfrm>
            <a:prstGeom prst="rect">
              <a:avLst/>
            </a:prstGeom>
            <a:noFill/>
          </p:spPr>
          <p:txBody>
            <a:bodyPr wrap="square" rtlCol="0">
              <a:spAutoFit/>
            </a:bodyPr>
            <a:lstStyle/>
            <a:p>
              <a:r>
                <a:rPr lang="en-US" sz="1200" b="1" dirty="0" smtClean="0">
                  <a:solidFill>
                    <a:schemeClr val="accent2"/>
                  </a:solidFill>
                  <a:latin typeface="+mj-lt"/>
                </a:rPr>
                <a:t>Role based</a:t>
              </a:r>
            </a:p>
            <a:p>
              <a:r>
                <a:rPr lang="en-US" sz="1200" b="1" dirty="0" smtClean="0">
                  <a:solidFill>
                    <a:schemeClr val="accent2"/>
                  </a:solidFill>
                  <a:latin typeface="+mj-lt"/>
                </a:rPr>
                <a:t>Multi level </a:t>
              </a:r>
            </a:p>
            <a:p>
              <a:r>
                <a:rPr lang="en-US" sz="1200" b="1" dirty="0" smtClean="0">
                  <a:solidFill>
                    <a:schemeClr val="accent2"/>
                  </a:solidFill>
                  <a:latin typeface="+mj-lt"/>
                </a:rPr>
                <a:t>Consolidated Dashboard</a:t>
              </a:r>
              <a:endParaRPr lang="en-US" sz="1200" b="1" dirty="0">
                <a:solidFill>
                  <a:schemeClr val="accent2"/>
                </a:solidFill>
                <a:latin typeface="+mj-lt"/>
              </a:endParaRPr>
            </a:p>
          </p:txBody>
        </p:sp>
        <p:graphicFrame>
          <p:nvGraphicFramePr>
            <p:cNvPr id="46" name="Diagram 45"/>
            <p:cNvGraphicFramePr/>
            <p:nvPr>
              <p:extLst>
                <p:ext uri="{D42A27DB-BD31-4B8C-83A1-F6EECF244321}">
                  <p14:modId xmlns:p14="http://schemas.microsoft.com/office/powerpoint/2010/main" val="3213602396"/>
                </p:ext>
              </p:extLst>
            </p:nvPr>
          </p:nvGraphicFramePr>
          <p:xfrm>
            <a:off x="2066925" y="3531736"/>
            <a:ext cx="3267075" cy="11028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47" name="TextBox 46"/>
          <p:cNvSpPr txBox="1"/>
          <p:nvPr/>
        </p:nvSpPr>
        <p:spPr>
          <a:xfrm>
            <a:off x="6798844" y="1742626"/>
            <a:ext cx="2242316" cy="4739760"/>
          </a:xfrm>
          <a:prstGeom prst="rect">
            <a:avLst/>
          </a:prstGeom>
          <a:noFill/>
        </p:spPr>
        <p:txBody>
          <a:bodyPr wrap="square" rtlCol="0">
            <a:spAutoFit/>
          </a:bodyPr>
          <a:lstStyle/>
          <a:p>
            <a:pPr marL="285750" indent="-285750">
              <a:buFont typeface="Arial"/>
              <a:buChar char="•"/>
            </a:pPr>
            <a:r>
              <a:rPr lang="en-US" sz="1600" dirty="0" smtClean="0">
                <a:latin typeface="Corbel"/>
                <a:cs typeface="Corbel"/>
              </a:rPr>
              <a:t>Toolkit to get real time analytics on software development projects</a:t>
            </a:r>
          </a:p>
          <a:p>
            <a:pPr marL="285750" indent="-285750">
              <a:buFont typeface="Arial"/>
              <a:buChar char="•"/>
            </a:pPr>
            <a:endParaRPr lang="en-US" sz="1600" dirty="0">
              <a:latin typeface="Corbel"/>
              <a:cs typeface="Corbel"/>
            </a:endParaRPr>
          </a:p>
          <a:p>
            <a:pPr marL="285750" indent="-285750">
              <a:buFont typeface="Arial"/>
              <a:buChar char="•"/>
            </a:pPr>
            <a:r>
              <a:rPr lang="en-US" sz="1600" dirty="0" smtClean="0">
                <a:latin typeface="Corbel"/>
                <a:cs typeface="Corbel"/>
              </a:rPr>
              <a:t>Key enabler of a </a:t>
            </a:r>
            <a:r>
              <a:rPr lang="en-US" sz="1600" dirty="0" err="1" smtClean="0">
                <a:latin typeface="Corbel"/>
                <a:cs typeface="Corbel"/>
              </a:rPr>
              <a:t>DevOps</a:t>
            </a:r>
            <a:r>
              <a:rPr lang="en-US" sz="1600" dirty="0" smtClean="0">
                <a:latin typeface="Corbel"/>
                <a:cs typeface="Corbel"/>
              </a:rPr>
              <a:t> strategy</a:t>
            </a:r>
          </a:p>
          <a:p>
            <a:pPr marL="285750" indent="-285750">
              <a:buFont typeface="Arial"/>
              <a:buChar char="•"/>
            </a:pPr>
            <a:endParaRPr lang="en-US" sz="1600" dirty="0">
              <a:latin typeface="Corbel"/>
              <a:cs typeface="Corbel"/>
            </a:endParaRPr>
          </a:p>
          <a:p>
            <a:pPr marL="285750" indent="-285750">
              <a:buFont typeface="Arial"/>
              <a:buChar char="•"/>
            </a:pPr>
            <a:r>
              <a:rPr lang="en-US" sz="1600" dirty="0" smtClean="0">
                <a:latin typeface="Corbel"/>
                <a:cs typeface="Corbel"/>
              </a:rPr>
              <a:t>Can reduce project variance and improve time to market</a:t>
            </a:r>
          </a:p>
          <a:p>
            <a:pPr marL="285750" indent="-285750">
              <a:buFont typeface="Arial"/>
              <a:buChar char="•"/>
            </a:pPr>
            <a:endParaRPr lang="en-US" sz="1600" dirty="0">
              <a:latin typeface="Corbel"/>
              <a:cs typeface="Corbel"/>
            </a:endParaRPr>
          </a:p>
          <a:p>
            <a:pPr marL="285750" indent="-285750">
              <a:buFont typeface="Arial"/>
              <a:buChar char="•"/>
            </a:pPr>
            <a:r>
              <a:rPr lang="en-US" sz="1600" dirty="0" smtClean="0">
                <a:latin typeface="Corbel"/>
                <a:cs typeface="Corbel"/>
              </a:rPr>
              <a:t>Already being piloted in Japan and in active discussion with U.S. clients</a:t>
            </a:r>
          </a:p>
          <a:p>
            <a:r>
              <a:rPr lang="en-US" sz="1400" dirty="0" smtClean="0"/>
              <a:t> </a:t>
            </a:r>
            <a:endParaRPr lang="en-US" sz="1400" dirty="0"/>
          </a:p>
        </p:txBody>
      </p:sp>
      <p:sp>
        <p:nvSpPr>
          <p:cNvPr id="2" name="TextBox 1"/>
          <p:cNvSpPr txBox="1"/>
          <p:nvPr/>
        </p:nvSpPr>
        <p:spPr>
          <a:xfrm>
            <a:off x="218486" y="1024092"/>
            <a:ext cx="8316142" cy="369332"/>
          </a:xfrm>
          <a:prstGeom prst="rect">
            <a:avLst/>
          </a:prstGeom>
          <a:noFill/>
        </p:spPr>
        <p:txBody>
          <a:bodyPr wrap="square" rtlCol="0">
            <a:spAutoFit/>
          </a:bodyPr>
          <a:lstStyle/>
          <a:p>
            <a:endParaRPr lang="en-US" dirty="0"/>
          </a:p>
        </p:txBody>
      </p:sp>
      <p:sp>
        <p:nvSpPr>
          <p:cNvPr id="4" name="TextBox 3"/>
          <p:cNvSpPr txBox="1"/>
          <p:nvPr/>
        </p:nvSpPr>
        <p:spPr>
          <a:xfrm>
            <a:off x="314073" y="983126"/>
            <a:ext cx="7046189" cy="523220"/>
          </a:xfrm>
          <a:prstGeom prst="rect">
            <a:avLst/>
          </a:prstGeom>
          <a:noFill/>
        </p:spPr>
        <p:txBody>
          <a:bodyPr wrap="square" rtlCol="0">
            <a:spAutoFit/>
          </a:bodyPr>
          <a:lstStyle/>
          <a:p>
            <a:r>
              <a:rPr lang="en-US" sz="2800" b="1" dirty="0" smtClean="0">
                <a:solidFill>
                  <a:srgbClr val="3494D3"/>
                </a:solidFill>
                <a:latin typeface="Corbel"/>
                <a:cs typeface="Corbel"/>
              </a:rPr>
              <a:t>EXPRESSO</a:t>
            </a:r>
            <a:endParaRPr lang="en-US" sz="2800" b="1" dirty="0">
              <a:solidFill>
                <a:srgbClr val="3494D3"/>
              </a:solidFill>
              <a:latin typeface="Corbel"/>
              <a:cs typeface="Corbel"/>
            </a:endParaRPr>
          </a:p>
        </p:txBody>
      </p:sp>
    </p:spTree>
    <p:extLst>
      <p:ext uri="{BB962C8B-B14F-4D97-AF65-F5344CB8AC3E}">
        <p14:creationId xmlns:p14="http://schemas.microsoft.com/office/powerpoint/2010/main" val="5822882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Corbel"/>
                <a:cs typeface="Corbel"/>
              </a:rPr>
              <a:t>2014-2015 Innovation Workshops</a:t>
            </a:r>
            <a:endParaRPr lang="en-US" sz="2400" dirty="0">
              <a:latin typeface="Corbel"/>
              <a:cs typeface="Corbel"/>
            </a:endParaRPr>
          </a:p>
        </p:txBody>
      </p:sp>
      <p:pic>
        <p:nvPicPr>
          <p:cNvPr id="4" name="Picture 3" descr="free-vector-world-map-05-vector_001999_Geographical maps (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27" y="1619560"/>
            <a:ext cx="8735773" cy="4310088"/>
          </a:xfrm>
          <a:prstGeom prst="rect">
            <a:avLst/>
          </a:prstGeom>
        </p:spPr>
      </p:pic>
      <p:sp>
        <p:nvSpPr>
          <p:cNvPr id="5" name="5-Point Star 4"/>
          <p:cNvSpPr/>
          <p:nvPr/>
        </p:nvSpPr>
        <p:spPr>
          <a:xfrm>
            <a:off x="4714734" y="3218666"/>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4882646" y="3237330"/>
            <a:ext cx="720396" cy="230832"/>
          </a:xfrm>
          <a:prstGeom prst="rect">
            <a:avLst/>
          </a:prstGeom>
          <a:noFill/>
          <a:ln>
            <a:noFill/>
          </a:ln>
        </p:spPr>
        <p:txBody>
          <a:bodyPr wrap="square">
            <a:spAutoFit/>
          </a:bodyPr>
          <a:lstStyle/>
          <a:p>
            <a:r>
              <a:rPr lang="en-US" sz="900" b="1" dirty="0" smtClean="0"/>
              <a:t>Rome</a:t>
            </a:r>
            <a:endParaRPr lang="en-US" sz="900" b="1" dirty="0">
              <a:ln w="18415" cmpd="sng">
                <a:solidFill>
                  <a:srgbClr val="FFFFFF"/>
                </a:solidFill>
                <a:prstDash val="solid"/>
              </a:ln>
              <a:effectLst/>
            </a:endParaRPr>
          </a:p>
        </p:txBody>
      </p:sp>
      <p:sp>
        <p:nvSpPr>
          <p:cNvPr id="8" name="5-Point Star 7"/>
          <p:cNvSpPr/>
          <p:nvPr/>
        </p:nvSpPr>
        <p:spPr>
          <a:xfrm>
            <a:off x="4658032" y="3035465"/>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4813496" y="3072805"/>
            <a:ext cx="720396" cy="230832"/>
          </a:xfrm>
          <a:prstGeom prst="rect">
            <a:avLst/>
          </a:prstGeom>
          <a:noFill/>
          <a:ln>
            <a:noFill/>
          </a:ln>
        </p:spPr>
        <p:txBody>
          <a:bodyPr wrap="square">
            <a:spAutoFit/>
          </a:bodyPr>
          <a:lstStyle/>
          <a:p>
            <a:r>
              <a:rPr lang="en-US" sz="900" b="1" dirty="0" smtClean="0">
                <a:solidFill>
                  <a:srgbClr val="FFFFFF"/>
                </a:solidFill>
              </a:rPr>
              <a:t>Milan</a:t>
            </a:r>
            <a:endParaRPr lang="en-US" sz="900" b="1" dirty="0">
              <a:ln w="18415" cmpd="sng">
                <a:solidFill>
                  <a:srgbClr val="FFFFFF"/>
                </a:solidFill>
                <a:prstDash val="solid"/>
              </a:ln>
              <a:solidFill>
                <a:srgbClr val="FFFFFF"/>
              </a:solidFill>
              <a:effectLst/>
            </a:endParaRPr>
          </a:p>
        </p:txBody>
      </p:sp>
      <p:sp>
        <p:nvSpPr>
          <p:cNvPr id="10" name="5-Point Star 9"/>
          <p:cNvSpPr/>
          <p:nvPr/>
        </p:nvSpPr>
        <p:spPr>
          <a:xfrm>
            <a:off x="2215374" y="3167866"/>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714696" y="3215045"/>
            <a:ext cx="720396" cy="230832"/>
          </a:xfrm>
          <a:prstGeom prst="rect">
            <a:avLst/>
          </a:prstGeom>
          <a:noFill/>
          <a:ln>
            <a:noFill/>
          </a:ln>
        </p:spPr>
        <p:txBody>
          <a:bodyPr wrap="square">
            <a:spAutoFit/>
          </a:bodyPr>
          <a:lstStyle/>
          <a:p>
            <a:r>
              <a:rPr lang="en-US" sz="900" b="1" dirty="0" smtClean="0">
                <a:solidFill>
                  <a:schemeClr val="bg1"/>
                </a:solidFill>
              </a:rPr>
              <a:t>Chicago</a:t>
            </a:r>
            <a:endParaRPr lang="en-US" sz="900" b="1" dirty="0">
              <a:ln w="18415" cmpd="sng">
                <a:solidFill>
                  <a:srgbClr val="FFFFFF"/>
                </a:solidFill>
                <a:prstDash val="solid"/>
              </a:ln>
              <a:solidFill>
                <a:schemeClr val="bg1"/>
              </a:solidFill>
              <a:effectLst/>
            </a:endParaRPr>
          </a:p>
        </p:txBody>
      </p:sp>
      <p:sp>
        <p:nvSpPr>
          <p:cNvPr id="12" name="Rectangle 11"/>
          <p:cNvSpPr/>
          <p:nvPr/>
        </p:nvSpPr>
        <p:spPr>
          <a:xfrm>
            <a:off x="2530778" y="3498545"/>
            <a:ext cx="1025226" cy="230832"/>
          </a:xfrm>
          <a:prstGeom prst="rect">
            <a:avLst/>
          </a:prstGeom>
          <a:noFill/>
          <a:ln>
            <a:noFill/>
          </a:ln>
        </p:spPr>
        <p:txBody>
          <a:bodyPr wrap="square">
            <a:spAutoFit/>
          </a:bodyPr>
          <a:lstStyle/>
          <a:p>
            <a:r>
              <a:rPr lang="en-US" sz="900" b="1" dirty="0" smtClean="0"/>
              <a:t>Jacksonville</a:t>
            </a:r>
            <a:endParaRPr lang="en-US" sz="900" b="1" dirty="0">
              <a:ln w="18415" cmpd="sng">
                <a:solidFill>
                  <a:srgbClr val="FFFFFF"/>
                </a:solidFill>
                <a:prstDash val="solid"/>
              </a:ln>
              <a:effectLst/>
            </a:endParaRPr>
          </a:p>
        </p:txBody>
      </p:sp>
      <p:sp>
        <p:nvSpPr>
          <p:cNvPr id="13" name="5-Point Star 12"/>
          <p:cNvSpPr/>
          <p:nvPr/>
        </p:nvSpPr>
        <p:spPr>
          <a:xfrm>
            <a:off x="2392355" y="3443169"/>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5-Point Star 13"/>
          <p:cNvSpPr/>
          <p:nvPr/>
        </p:nvSpPr>
        <p:spPr>
          <a:xfrm>
            <a:off x="2446432" y="3079376"/>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2625822" y="3159331"/>
            <a:ext cx="684371" cy="230832"/>
          </a:xfrm>
          <a:prstGeom prst="rect">
            <a:avLst/>
          </a:prstGeom>
          <a:noFill/>
          <a:ln>
            <a:noFill/>
          </a:ln>
        </p:spPr>
        <p:txBody>
          <a:bodyPr wrap="square">
            <a:spAutoFit/>
          </a:bodyPr>
          <a:lstStyle/>
          <a:p>
            <a:r>
              <a:rPr lang="en-US" sz="900" b="1" dirty="0" smtClean="0"/>
              <a:t>Toronto</a:t>
            </a:r>
            <a:endParaRPr lang="en-US" sz="900" b="1" dirty="0">
              <a:ln w="18415" cmpd="sng">
                <a:solidFill>
                  <a:srgbClr val="FFFFFF"/>
                </a:solidFill>
                <a:prstDash val="solid"/>
              </a:ln>
              <a:effectLst/>
            </a:endParaRPr>
          </a:p>
        </p:txBody>
      </p:sp>
      <p:sp>
        <p:nvSpPr>
          <p:cNvPr id="16" name="5-Point Star 15"/>
          <p:cNvSpPr/>
          <p:nvPr/>
        </p:nvSpPr>
        <p:spPr>
          <a:xfrm>
            <a:off x="1343579" y="2992524"/>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896985" y="3020043"/>
            <a:ext cx="1025226" cy="230832"/>
          </a:xfrm>
          <a:prstGeom prst="rect">
            <a:avLst/>
          </a:prstGeom>
          <a:noFill/>
          <a:ln>
            <a:noFill/>
          </a:ln>
        </p:spPr>
        <p:txBody>
          <a:bodyPr wrap="square">
            <a:spAutoFit/>
          </a:bodyPr>
          <a:lstStyle/>
          <a:p>
            <a:r>
              <a:rPr lang="en-US" sz="900" b="1" dirty="0" smtClean="0"/>
              <a:t>Seattle</a:t>
            </a:r>
            <a:endParaRPr lang="en-US" sz="900" b="1" dirty="0">
              <a:ln w="18415" cmpd="sng">
                <a:solidFill>
                  <a:srgbClr val="FFFFFF"/>
                </a:solidFill>
                <a:prstDash val="solid"/>
              </a:ln>
              <a:effectLst/>
            </a:endParaRPr>
          </a:p>
        </p:txBody>
      </p:sp>
      <p:sp>
        <p:nvSpPr>
          <p:cNvPr id="18" name="Rectangle 17"/>
          <p:cNvSpPr/>
          <p:nvPr/>
        </p:nvSpPr>
        <p:spPr>
          <a:xfrm>
            <a:off x="3753258" y="3205218"/>
            <a:ext cx="572937" cy="230832"/>
          </a:xfrm>
          <a:prstGeom prst="rect">
            <a:avLst/>
          </a:prstGeom>
          <a:noFill/>
          <a:ln>
            <a:noFill/>
          </a:ln>
        </p:spPr>
        <p:txBody>
          <a:bodyPr wrap="square">
            <a:spAutoFit/>
          </a:bodyPr>
          <a:lstStyle/>
          <a:p>
            <a:r>
              <a:rPr lang="en-US" sz="900" b="1" dirty="0" smtClean="0"/>
              <a:t>Madrid</a:t>
            </a:r>
            <a:endParaRPr lang="en-US" sz="900" b="1" dirty="0">
              <a:ln w="18415" cmpd="sng">
                <a:solidFill>
                  <a:srgbClr val="FFFFFF"/>
                </a:solidFill>
                <a:prstDash val="solid"/>
              </a:ln>
              <a:effectLst/>
            </a:endParaRPr>
          </a:p>
        </p:txBody>
      </p:sp>
      <p:sp>
        <p:nvSpPr>
          <p:cNvPr id="19" name="5-Point Star 18"/>
          <p:cNvSpPr/>
          <p:nvPr/>
        </p:nvSpPr>
        <p:spPr>
          <a:xfrm>
            <a:off x="4220496" y="3163279"/>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5-Point Star 19"/>
          <p:cNvSpPr/>
          <p:nvPr/>
        </p:nvSpPr>
        <p:spPr>
          <a:xfrm>
            <a:off x="1700819" y="3431698"/>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146064" y="3473961"/>
            <a:ext cx="720396" cy="230832"/>
          </a:xfrm>
          <a:prstGeom prst="rect">
            <a:avLst/>
          </a:prstGeom>
          <a:noFill/>
          <a:ln>
            <a:noFill/>
          </a:ln>
        </p:spPr>
        <p:txBody>
          <a:bodyPr wrap="square">
            <a:spAutoFit/>
          </a:bodyPr>
          <a:lstStyle/>
          <a:p>
            <a:r>
              <a:rPr lang="en-US" sz="900" b="1" dirty="0" smtClean="0">
                <a:solidFill>
                  <a:srgbClr val="000000"/>
                </a:solidFill>
              </a:rPr>
              <a:t>Phoenix</a:t>
            </a:r>
            <a:endParaRPr lang="en-US" sz="900" b="1" dirty="0">
              <a:ln w="18415" cmpd="sng">
                <a:solidFill>
                  <a:srgbClr val="FFFFFF"/>
                </a:solidFill>
                <a:prstDash val="solid"/>
              </a:ln>
              <a:solidFill>
                <a:srgbClr val="000000"/>
              </a:solidFill>
              <a:effectLst/>
            </a:endParaRPr>
          </a:p>
        </p:txBody>
      </p:sp>
      <p:sp>
        <p:nvSpPr>
          <p:cNvPr id="22" name="Rectangle 21"/>
          <p:cNvSpPr/>
          <p:nvPr/>
        </p:nvSpPr>
        <p:spPr>
          <a:xfrm>
            <a:off x="6222783" y="4011451"/>
            <a:ext cx="720396" cy="230832"/>
          </a:xfrm>
          <a:prstGeom prst="rect">
            <a:avLst/>
          </a:prstGeom>
          <a:noFill/>
          <a:ln>
            <a:noFill/>
          </a:ln>
        </p:spPr>
        <p:txBody>
          <a:bodyPr wrap="square">
            <a:spAutoFit/>
          </a:bodyPr>
          <a:lstStyle/>
          <a:p>
            <a:r>
              <a:rPr lang="en-US" sz="900" b="1" dirty="0" smtClean="0">
                <a:solidFill>
                  <a:srgbClr val="000000"/>
                </a:solidFill>
              </a:rPr>
              <a:t>Bangkok</a:t>
            </a:r>
            <a:endParaRPr lang="en-US" sz="900" b="1" dirty="0">
              <a:ln w="18415" cmpd="sng">
                <a:solidFill>
                  <a:srgbClr val="FFFFFF"/>
                </a:solidFill>
                <a:prstDash val="solid"/>
              </a:ln>
              <a:solidFill>
                <a:srgbClr val="000000"/>
              </a:solidFill>
              <a:effectLst/>
            </a:endParaRPr>
          </a:p>
        </p:txBody>
      </p:sp>
      <p:sp>
        <p:nvSpPr>
          <p:cNvPr id="23" name="5-Point Star 22"/>
          <p:cNvSpPr/>
          <p:nvPr/>
        </p:nvSpPr>
        <p:spPr>
          <a:xfrm>
            <a:off x="6772626" y="3956085"/>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5-Point Star 23"/>
          <p:cNvSpPr/>
          <p:nvPr/>
        </p:nvSpPr>
        <p:spPr>
          <a:xfrm>
            <a:off x="4367329" y="3297324"/>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3749981" y="3357616"/>
            <a:ext cx="813824" cy="230832"/>
          </a:xfrm>
          <a:prstGeom prst="rect">
            <a:avLst/>
          </a:prstGeom>
          <a:noFill/>
          <a:ln>
            <a:noFill/>
          </a:ln>
        </p:spPr>
        <p:txBody>
          <a:bodyPr wrap="square">
            <a:spAutoFit/>
          </a:bodyPr>
          <a:lstStyle/>
          <a:p>
            <a:r>
              <a:rPr lang="en-US" sz="900" b="1" dirty="0" smtClean="0"/>
              <a:t>Barcelona</a:t>
            </a:r>
            <a:endParaRPr lang="en-US" sz="900" b="1" dirty="0">
              <a:ln w="18415" cmpd="sng">
                <a:solidFill>
                  <a:srgbClr val="FFFFFF"/>
                </a:solidFill>
                <a:prstDash val="solid"/>
              </a:ln>
              <a:effectLst/>
            </a:endParaRPr>
          </a:p>
        </p:txBody>
      </p:sp>
      <p:sp>
        <p:nvSpPr>
          <p:cNvPr id="26" name="Rectangle 25"/>
          <p:cNvSpPr/>
          <p:nvPr/>
        </p:nvSpPr>
        <p:spPr>
          <a:xfrm>
            <a:off x="6819284" y="3272402"/>
            <a:ext cx="813824" cy="230832"/>
          </a:xfrm>
          <a:prstGeom prst="rect">
            <a:avLst/>
          </a:prstGeom>
          <a:noFill/>
          <a:ln>
            <a:noFill/>
          </a:ln>
        </p:spPr>
        <p:txBody>
          <a:bodyPr wrap="square">
            <a:spAutoFit/>
          </a:bodyPr>
          <a:lstStyle/>
          <a:p>
            <a:r>
              <a:rPr lang="en-US" sz="900" b="1" dirty="0"/>
              <a:t>Beijing</a:t>
            </a:r>
            <a:endParaRPr lang="en-US" sz="900" b="1" dirty="0">
              <a:ln w="18415" cmpd="sng">
                <a:solidFill>
                  <a:srgbClr val="FFFFFF"/>
                </a:solidFill>
                <a:prstDash val="solid"/>
              </a:ln>
              <a:effectLst/>
            </a:endParaRPr>
          </a:p>
        </p:txBody>
      </p:sp>
      <p:sp>
        <p:nvSpPr>
          <p:cNvPr id="27" name="5-Point Star 26"/>
          <p:cNvSpPr/>
          <p:nvPr/>
        </p:nvSpPr>
        <p:spPr>
          <a:xfrm>
            <a:off x="7243263" y="3231776"/>
            <a:ext cx="263666" cy="263666"/>
          </a:xfrm>
          <a:prstGeom prst="star5">
            <a:avLst/>
          </a:prstGeom>
          <a:solidFill>
            <a:schemeClr val="accent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5417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p:cTn id="16"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p:cTn id="34"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2">
                                            <p:txEl>
                                              <p:pRg st="0" end="0"/>
                                            </p:txEl>
                                          </p:spTgt>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000"/>
                            </p:stCondLst>
                            <p:childTnLst>
                              <p:par>
                                <p:cTn id="41" presetID="23" presetClass="entr" presetSubtype="16" fill="hold" nodeType="after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p:cTn id="43"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5">
                                            <p:txEl>
                                              <p:pRg st="0" end="0"/>
                                            </p:txEl>
                                          </p:spTgt>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5000"/>
                            </p:stCondLst>
                            <p:childTnLst>
                              <p:par>
                                <p:cTn id="50" presetID="23" presetClass="entr" presetSubtype="16" fill="hold"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 calcmode="lin" valueType="num">
                                      <p:cBhvr>
                                        <p:cTn id="52"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par>
                          <p:cTn id="58" fill="hold">
                            <p:stCondLst>
                              <p:cond delay="6000"/>
                            </p:stCondLst>
                            <p:childTnLst>
                              <p:par>
                                <p:cTn id="59" presetID="23" presetClass="entr" presetSubtype="16" fill="hold" nodeType="after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 calcmode="lin" valueType="num">
                                      <p:cBhvr>
                                        <p:cTn id="6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8">
                                            <p:txEl>
                                              <p:pRg st="0" end="0"/>
                                            </p:txEl>
                                          </p:spTgt>
                                        </p:tgtEl>
                                        <p:attrNameLst>
                                          <p:attrName>ppt_h</p:attrName>
                                        </p:attrNameLst>
                                      </p:cBhvr>
                                      <p:tavLst>
                                        <p:tav tm="0">
                                          <p:val>
                                            <p:fltVal val="0"/>
                                          </p:val>
                                        </p:tav>
                                        <p:tav tm="100000">
                                          <p:val>
                                            <p:strVal val="#ppt_h"/>
                                          </p:val>
                                        </p:tav>
                                      </p:tavLst>
                                    </p:anim>
                                  </p:childTnLst>
                                </p:cTn>
                              </p:par>
                            </p:childTnLst>
                          </p:cTn>
                        </p:par>
                        <p:par>
                          <p:cTn id="63" fill="hold">
                            <p:stCondLst>
                              <p:cond delay="65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par>
                          <p:cTn id="71" fill="hold">
                            <p:stCondLst>
                              <p:cond delay="7500"/>
                            </p:stCondLst>
                            <p:childTnLst>
                              <p:par>
                                <p:cTn id="72" presetID="23" presetClass="entr" presetSubtype="16" fill="hold" nodeType="afterEffect">
                                  <p:stCondLst>
                                    <p:cond delay="0"/>
                                  </p:stCondLst>
                                  <p:childTnLst>
                                    <p:set>
                                      <p:cBhvr>
                                        <p:cTn id="73" dur="1" fill="hold">
                                          <p:stCondLst>
                                            <p:cond delay="0"/>
                                          </p:stCondLst>
                                        </p:cTn>
                                        <p:tgtEl>
                                          <p:spTgt spid="21">
                                            <p:txEl>
                                              <p:pRg st="0" end="0"/>
                                            </p:txEl>
                                          </p:spTgt>
                                        </p:tgtEl>
                                        <p:attrNameLst>
                                          <p:attrName>style.visibility</p:attrName>
                                        </p:attrNameLst>
                                      </p:cBhvr>
                                      <p:to>
                                        <p:strVal val="visible"/>
                                      </p:to>
                                    </p:set>
                                    <p:anim calcmode="lin" valueType="num">
                                      <p:cBhvr>
                                        <p:cTn id="74"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75" dur="500" fill="hold"/>
                                        <p:tgtEl>
                                          <p:spTgt spid="21">
                                            <p:txEl>
                                              <p:pRg st="0" end="0"/>
                                            </p:txEl>
                                          </p:spTgt>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par>
                          <p:cTn id="80" fill="hold">
                            <p:stCondLst>
                              <p:cond delay="8500"/>
                            </p:stCondLst>
                            <p:childTnLst>
                              <p:par>
                                <p:cTn id="81" presetID="23" presetClass="entr" presetSubtype="16" fill="hold" nodeType="after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 calcmode="lin" valueType="num">
                                      <p:cBhvr>
                                        <p:cTn id="83"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84" dur="500" fill="hold"/>
                                        <p:tgtEl>
                                          <p:spTgt spid="22">
                                            <p:txEl>
                                              <p:pRg st="0" end="0"/>
                                            </p:txEl>
                                          </p:spTgt>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childTnLst>
                                </p:cTn>
                              </p:par>
                            </p:childTnLst>
                          </p:cTn>
                        </p:par>
                        <p:par>
                          <p:cTn id="89" fill="hold">
                            <p:stCondLst>
                              <p:cond delay="9500"/>
                            </p:stCondLst>
                            <p:childTnLst>
                              <p:par>
                                <p:cTn id="90" presetID="23" presetClass="entr" presetSubtype="16" fill="hold" nodeType="afterEffect">
                                  <p:stCondLst>
                                    <p:cond delay="0"/>
                                  </p:stCondLst>
                                  <p:childTnLst>
                                    <p:set>
                                      <p:cBhvr>
                                        <p:cTn id="91" dur="1" fill="hold">
                                          <p:stCondLst>
                                            <p:cond delay="0"/>
                                          </p:stCondLst>
                                        </p:cTn>
                                        <p:tgtEl>
                                          <p:spTgt spid="25">
                                            <p:txEl>
                                              <p:pRg st="0" end="0"/>
                                            </p:txEl>
                                          </p:spTgt>
                                        </p:tgtEl>
                                        <p:attrNameLst>
                                          <p:attrName>style.visibility</p:attrName>
                                        </p:attrNameLst>
                                      </p:cBhvr>
                                      <p:to>
                                        <p:strVal val="visible"/>
                                      </p:to>
                                    </p:set>
                                    <p:anim calcmode="lin" valueType="num">
                                      <p:cBhvr>
                                        <p:cTn id="92"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93" dur="500" fill="hold"/>
                                        <p:tgtEl>
                                          <p:spTgt spid="25">
                                            <p:txEl>
                                              <p:pRg st="0" end="0"/>
                                            </p:txEl>
                                          </p:spTgt>
                                        </p:tgtEl>
                                        <p:attrNameLst>
                                          <p:attrName>ppt_h</p:attrName>
                                        </p:attrNameLst>
                                      </p:cBhvr>
                                      <p:tavLst>
                                        <p:tav tm="0">
                                          <p:val>
                                            <p:fltVal val="0"/>
                                          </p:val>
                                        </p:tav>
                                        <p:tav tm="100000">
                                          <p:val>
                                            <p:strVal val="#ppt_h"/>
                                          </p:val>
                                        </p:tav>
                                      </p:tavLst>
                                    </p:anim>
                                  </p:childTnLst>
                                </p:cTn>
                              </p:par>
                            </p:childTnLst>
                          </p:cTn>
                        </p:par>
                        <p:par>
                          <p:cTn id="94" fill="hold">
                            <p:stCondLst>
                              <p:cond delay="10000"/>
                            </p:stCondLst>
                            <p:childTnLst>
                              <p:par>
                                <p:cTn id="95" presetID="23" presetClass="entr" presetSubtype="16" fill="hold" nodeType="afterEffect">
                                  <p:stCondLst>
                                    <p:cond delay="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p:cTn id="97" dur="5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26">
                                            <p:txEl>
                                              <p:pRg st="0" end="0"/>
                                            </p:txEl>
                                          </p:spTgt>
                                        </p:tgtEl>
                                        <p:attrNameLst>
                                          <p:attrName>ppt_h</p:attrName>
                                        </p:attrNameLst>
                                      </p:cBhvr>
                                      <p:tavLst>
                                        <p:tav tm="0">
                                          <p:val>
                                            <p:fltVal val="0"/>
                                          </p:val>
                                        </p:tav>
                                        <p:tav tm="100000">
                                          <p:val>
                                            <p:strVal val="#ppt_h"/>
                                          </p:val>
                                        </p:tav>
                                      </p:tavLst>
                                    </p:anim>
                                  </p:childTnLst>
                                </p:cTn>
                              </p:par>
                            </p:childTnLst>
                          </p:cTn>
                        </p:par>
                        <p:par>
                          <p:cTn id="99" fill="hold">
                            <p:stCondLst>
                              <p:cond delay="10500"/>
                            </p:stCondLst>
                            <p:childTnLst>
                              <p:par>
                                <p:cTn id="100" presetID="10" presetClass="entr" presetSubtype="0"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3" grpId="0" animBg="1"/>
      <p:bldP spid="14" grpId="0" animBg="1"/>
      <p:bldP spid="16" grpId="0" animBg="1"/>
      <p:bldP spid="19" grpId="0" animBg="1"/>
      <p:bldP spid="20" grpId="0" animBg="1"/>
      <p:bldP spid="23" grpId="0" animBg="1"/>
      <p:bldP spid="24"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2400" dirty="0" smtClean="0">
                <a:latin typeface="Corbel"/>
                <a:cs typeface="Corbel"/>
              </a:rPr>
              <a:t>Benefits of Innovation Workshops</a:t>
            </a:r>
            <a:endParaRPr lang="en-US" sz="2400" dirty="0">
              <a:latin typeface="Corbel"/>
              <a:cs typeface="Corbel"/>
            </a:endParaRPr>
          </a:p>
        </p:txBody>
      </p:sp>
      <p:sp>
        <p:nvSpPr>
          <p:cNvPr id="2" name="TextBox 1"/>
          <p:cNvSpPr txBox="1"/>
          <p:nvPr/>
        </p:nvSpPr>
        <p:spPr>
          <a:xfrm>
            <a:off x="-2853979" y="3946166"/>
            <a:ext cx="184666" cy="369332"/>
          </a:xfrm>
          <a:prstGeom prst="rect">
            <a:avLst/>
          </a:prstGeom>
          <a:noFill/>
        </p:spPr>
        <p:txBody>
          <a:bodyPr wrap="none" rtlCol="0">
            <a:spAutoFit/>
          </a:bodyPr>
          <a:lstStyle/>
          <a:p>
            <a:endParaRPr lang="en-US" dirty="0"/>
          </a:p>
        </p:txBody>
      </p:sp>
      <p:sp>
        <p:nvSpPr>
          <p:cNvPr id="4" name="TextBox 3"/>
          <p:cNvSpPr txBox="1"/>
          <p:nvPr/>
        </p:nvSpPr>
        <p:spPr>
          <a:xfrm>
            <a:off x="570833" y="1094745"/>
            <a:ext cx="7923706" cy="4862870"/>
          </a:xfrm>
          <a:prstGeom prst="rect">
            <a:avLst/>
          </a:prstGeom>
          <a:noFill/>
        </p:spPr>
        <p:txBody>
          <a:bodyPr wrap="square" rtlCol="0">
            <a:spAutoFit/>
          </a:bodyPr>
          <a:lstStyle/>
          <a:p>
            <a:pPr marL="171450" lvl="0" indent="-171450">
              <a:buFont typeface="Arial"/>
              <a:buChar char="•"/>
            </a:pPr>
            <a:r>
              <a:rPr lang="en-US" sz="2400" dirty="0" smtClean="0">
                <a:latin typeface="Corbel"/>
                <a:cs typeface="Corbel"/>
              </a:rPr>
              <a:t>Development of practical yet distinctive </a:t>
            </a:r>
            <a:r>
              <a:rPr lang="en-US" sz="2400" dirty="0">
                <a:latin typeface="Corbel"/>
                <a:cs typeface="Corbel"/>
              </a:rPr>
              <a:t>solutions </a:t>
            </a:r>
            <a:endParaRPr lang="en-US" sz="2400" dirty="0" smtClean="0">
              <a:latin typeface="Corbel"/>
              <a:cs typeface="Corbel"/>
            </a:endParaRPr>
          </a:p>
          <a:p>
            <a:pPr marL="800100" lvl="1" indent="-342900">
              <a:buFont typeface="Wingdings" charset="2"/>
              <a:buChar char="Ø"/>
            </a:pPr>
            <a:r>
              <a:rPr lang="en-US" sz="2000" dirty="0" smtClean="0">
                <a:latin typeface="Corbel"/>
                <a:cs typeface="Corbel"/>
              </a:rPr>
              <a:t>some </a:t>
            </a:r>
            <a:r>
              <a:rPr lang="en-US" sz="2000" dirty="0">
                <a:latin typeface="Corbel"/>
                <a:cs typeface="Corbel"/>
              </a:rPr>
              <a:t>which have been </a:t>
            </a:r>
            <a:r>
              <a:rPr lang="en-US" sz="2000" dirty="0" smtClean="0">
                <a:latin typeface="Corbel"/>
                <a:cs typeface="Corbel"/>
              </a:rPr>
              <a:t>funded</a:t>
            </a:r>
          </a:p>
          <a:p>
            <a:pPr lvl="0"/>
            <a:endParaRPr lang="en-US" sz="2400" dirty="0">
              <a:latin typeface="Corbel"/>
              <a:cs typeface="Corbel"/>
            </a:endParaRPr>
          </a:p>
          <a:p>
            <a:pPr marL="171450" lvl="0" indent="-171450">
              <a:buFont typeface="Arial"/>
              <a:buChar char="•"/>
            </a:pPr>
            <a:r>
              <a:rPr lang="en-US" sz="2400" dirty="0" smtClean="0">
                <a:latin typeface="Corbel"/>
                <a:cs typeface="Corbel"/>
              </a:rPr>
              <a:t>Discovery of great </a:t>
            </a:r>
            <a:r>
              <a:rPr lang="en-US" sz="2400" dirty="0">
                <a:latin typeface="Corbel"/>
                <a:cs typeface="Corbel"/>
              </a:rPr>
              <a:t>talent to deploy on high profile projects </a:t>
            </a:r>
            <a:endParaRPr lang="en-US" sz="2400" dirty="0" smtClean="0">
              <a:latin typeface="Corbel"/>
              <a:cs typeface="Corbel"/>
            </a:endParaRPr>
          </a:p>
          <a:p>
            <a:pPr marL="800100" lvl="1" indent="-342900">
              <a:buFont typeface="Wingdings" charset="2"/>
              <a:buChar char="Ø"/>
            </a:pPr>
            <a:r>
              <a:rPr lang="en-US" sz="2000" dirty="0">
                <a:latin typeface="Corbel"/>
                <a:cs typeface="Corbel"/>
              </a:rPr>
              <a:t>c</a:t>
            </a:r>
            <a:r>
              <a:rPr lang="en-US" sz="2000" dirty="0" smtClean="0">
                <a:latin typeface="Corbel"/>
                <a:cs typeface="Corbel"/>
              </a:rPr>
              <a:t>reating innovative leaders </a:t>
            </a:r>
          </a:p>
          <a:p>
            <a:pPr lvl="0"/>
            <a:endParaRPr lang="en-US" sz="2400" dirty="0">
              <a:latin typeface="Corbel"/>
              <a:cs typeface="Corbel"/>
            </a:endParaRPr>
          </a:p>
          <a:p>
            <a:pPr marL="171450" lvl="0" indent="-171450">
              <a:buFont typeface="Arial"/>
              <a:buChar char="•"/>
            </a:pPr>
            <a:r>
              <a:rPr lang="en-US" sz="2400" dirty="0">
                <a:latin typeface="Corbel"/>
                <a:cs typeface="Corbel"/>
              </a:rPr>
              <a:t>L</a:t>
            </a:r>
            <a:r>
              <a:rPr lang="en-US" sz="2400" dirty="0" smtClean="0">
                <a:latin typeface="Corbel"/>
                <a:cs typeface="Corbel"/>
              </a:rPr>
              <a:t>aid groundwork that generates foundational </a:t>
            </a:r>
            <a:r>
              <a:rPr lang="en-US" sz="2400" dirty="0">
                <a:latin typeface="Corbel"/>
                <a:cs typeface="Corbel"/>
              </a:rPr>
              <a:t>excitement within the company </a:t>
            </a:r>
            <a:endParaRPr lang="en-US" sz="2400" dirty="0" smtClean="0">
              <a:latin typeface="Corbel"/>
              <a:cs typeface="Corbel"/>
            </a:endParaRPr>
          </a:p>
          <a:p>
            <a:pPr marL="800100" lvl="1" indent="-342900">
              <a:buFont typeface="Wingdings" charset="2"/>
              <a:buChar char="Ø"/>
            </a:pPr>
            <a:r>
              <a:rPr lang="en-US" sz="2000" dirty="0" smtClean="0">
                <a:latin typeface="Corbel"/>
                <a:cs typeface="Corbel"/>
              </a:rPr>
              <a:t>plans </a:t>
            </a:r>
            <a:r>
              <a:rPr lang="en-US" sz="2000" dirty="0">
                <a:latin typeface="Corbel"/>
                <a:cs typeface="Corbel"/>
              </a:rPr>
              <a:t>to tap </a:t>
            </a:r>
            <a:r>
              <a:rPr lang="en-US" sz="2000" dirty="0" smtClean="0">
                <a:latin typeface="Corbel"/>
                <a:cs typeface="Corbel"/>
              </a:rPr>
              <a:t>for various </a:t>
            </a:r>
            <a:r>
              <a:rPr lang="en-US" sz="2000" dirty="0">
                <a:latin typeface="Corbel"/>
                <a:cs typeface="Corbel"/>
              </a:rPr>
              <a:t>innovation </a:t>
            </a:r>
            <a:r>
              <a:rPr lang="en-US" sz="2000" dirty="0" smtClean="0">
                <a:latin typeface="Corbel"/>
                <a:cs typeface="Corbel"/>
              </a:rPr>
              <a:t>initiatives </a:t>
            </a:r>
            <a:r>
              <a:rPr lang="en-US" sz="2000" dirty="0">
                <a:latin typeface="Corbel"/>
                <a:cs typeface="Corbel"/>
              </a:rPr>
              <a:t>going </a:t>
            </a:r>
            <a:r>
              <a:rPr lang="en-US" sz="2000" dirty="0" smtClean="0">
                <a:latin typeface="Corbel"/>
                <a:cs typeface="Corbel"/>
              </a:rPr>
              <a:t>forward</a:t>
            </a:r>
          </a:p>
          <a:p>
            <a:pPr lvl="0"/>
            <a:endParaRPr lang="en-US" sz="2400" dirty="0">
              <a:latin typeface="Corbel"/>
              <a:cs typeface="Corbel"/>
            </a:endParaRPr>
          </a:p>
          <a:p>
            <a:pPr marL="171450" lvl="0" indent="-171450">
              <a:buFont typeface="Arial"/>
              <a:buChar char="•"/>
            </a:pPr>
            <a:r>
              <a:rPr lang="en-US" sz="2400" dirty="0">
                <a:latin typeface="Corbel"/>
                <a:cs typeface="Corbel"/>
              </a:rPr>
              <a:t>Employee </a:t>
            </a:r>
            <a:r>
              <a:rPr lang="en-US" sz="2400" dirty="0" smtClean="0">
                <a:latin typeface="Corbel"/>
                <a:cs typeface="Corbel"/>
              </a:rPr>
              <a:t>engagement</a:t>
            </a:r>
          </a:p>
          <a:p>
            <a:pPr marL="800100" lvl="1" indent="-342900">
              <a:buFont typeface="Wingdings" charset="2"/>
              <a:buChar char="Ø"/>
            </a:pPr>
            <a:r>
              <a:rPr lang="en-US" sz="2000" dirty="0">
                <a:latin typeface="Corbel"/>
                <a:cs typeface="Corbel"/>
              </a:rPr>
              <a:t>e</a:t>
            </a:r>
            <a:r>
              <a:rPr lang="en-US" sz="2000" dirty="0" smtClean="0">
                <a:latin typeface="Corbel"/>
                <a:cs typeface="Corbel"/>
              </a:rPr>
              <a:t>xposure that leads to EMPOWERMENT</a:t>
            </a:r>
          </a:p>
          <a:p>
            <a:pPr marL="800100" lvl="1" indent="-342900">
              <a:buFont typeface="Wingdings" charset="2"/>
              <a:buChar char="Ø"/>
            </a:pPr>
            <a:r>
              <a:rPr lang="en-US" sz="2000" dirty="0" smtClean="0">
                <a:latin typeface="Corbel"/>
                <a:cs typeface="Corbel"/>
              </a:rPr>
              <a:t>Value-add that fosters higher levels of innovation and productivity</a:t>
            </a:r>
            <a:endParaRPr lang="en-US" sz="2000" dirty="0">
              <a:latin typeface="Corbel"/>
              <a:cs typeface="Corbel"/>
            </a:endParaRPr>
          </a:p>
          <a:p>
            <a:endParaRPr lang="en-US" dirty="0"/>
          </a:p>
        </p:txBody>
      </p:sp>
    </p:spTree>
    <p:extLst>
      <p:ext uri="{BB962C8B-B14F-4D97-AF65-F5344CB8AC3E}">
        <p14:creationId xmlns:p14="http://schemas.microsoft.com/office/powerpoint/2010/main" val="7675483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TTDATA">
  <a:themeElements>
    <a:clrScheme name="NTT">
      <a:dk1>
        <a:srgbClr val="000000"/>
      </a:dk1>
      <a:lt1>
        <a:srgbClr val="FFFFFF"/>
      </a:lt1>
      <a:dk2>
        <a:srgbClr val="6785C1"/>
      </a:dk2>
      <a:lt2>
        <a:srgbClr val="FFFFFF"/>
      </a:lt2>
      <a:accent1>
        <a:srgbClr val="6785C1"/>
      </a:accent1>
      <a:accent2>
        <a:srgbClr val="0F1C50"/>
      </a:accent2>
      <a:accent3>
        <a:srgbClr val="0080B1"/>
      </a:accent3>
      <a:accent4>
        <a:srgbClr val="E6B600"/>
      </a:accent4>
      <a:accent5>
        <a:srgbClr val="BC4328"/>
      </a:accent5>
      <a:accent6>
        <a:srgbClr val="5A5A5A"/>
      </a:accent6>
      <a:hlink>
        <a:srgbClr val="0000FF"/>
      </a:hlink>
      <a:folHlink>
        <a:srgbClr val="800080"/>
      </a:folHlink>
    </a:clrScheme>
    <a:fontScheme name="Arial - N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6f03b772-a2ac-456b-81a5-979e6502aec9">Tools</Category>
    <TaxCatchAll xmlns="f90956fa-62fb-4923-a3e7-a3e03c3457ae">
      <Value>2</Value>
    </TaxCatchAll>
    <d1e031988e274bd39d4592bbd27531ed xmlns="6f03b772-a2ac-456b-81a5-979e6502aec9">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22e09cd4-9c82-4af0-9db9-2c9be850668b</TermId>
        </TermInfo>
      </Terms>
    </d1e031988e274bd39d4592bbd27531ed>
  </documentManagement>
</p:properties>
</file>

<file path=customXml/item3.xml><?xml version="1.0" encoding="utf-8"?>
<?mso-contentType ?>
<SharedContentType xmlns="Microsoft.SharePoint.Taxonomy.ContentTypeSync" SourceId="b2e3fd6c-fe9f-4eb1-997c-dd0d2c53d98a"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D074D2C42B1A8A4EBE94790528601239" ma:contentTypeVersion="9" ma:contentTypeDescription="Create a new document." ma:contentTypeScope="" ma:versionID="48621848eb57bed02b76cbeac4f50ec8">
  <xsd:schema xmlns:xsd="http://www.w3.org/2001/XMLSchema" xmlns:xs="http://www.w3.org/2001/XMLSchema" xmlns:p="http://schemas.microsoft.com/office/2006/metadata/properties" xmlns:ns1="http://schemas.microsoft.com/sharepoint/v3" xmlns:ns2="6f03b772-a2ac-456b-81a5-979e6502aec9" xmlns:ns3="f90956fa-62fb-4923-a3e7-a3e03c3457ae" targetNamespace="http://schemas.microsoft.com/office/2006/metadata/properties" ma:root="true" ma:fieldsID="1a5155cde31ec5f2a147eb16611cb6f8" ns1:_="" ns2:_="" ns3:_="">
    <xsd:import namespace="http://schemas.microsoft.com/sharepoint/v3"/>
    <xsd:import namespace="6f03b772-a2ac-456b-81a5-979e6502aec9"/>
    <xsd:import namespace="f90956fa-62fb-4923-a3e7-a3e03c3457ae"/>
    <xsd:element name="properties">
      <xsd:complexType>
        <xsd:sequence>
          <xsd:element name="documentManagement">
            <xsd:complexType>
              <xsd:all>
                <xsd:element ref="ns1:PublishingStartDate" minOccurs="0"/>
                <xsd:element ref="ns2:Category" minOccurs="0"/>
                <xsd:element ref="ns2:d1e031988e274bd39d4592bbd27531ed" minOccurs="0"/>
                <xsd:element ref="ns3:TaxCatchAll"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14"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03b772-a2ac-456b-81a5-979e6502aec9" elementFormDefault="qualified">
    <xsd:import namespace="http://schemas.microsoft.com/office/2006/documentManagement/types"/>
    <xsd:import namespace="http://schemas.microsoft.com/office/infopath/2007/PartnerControls"/>
    <xsd:element name="Category" ma:index="10" nillable="true" ma:displayName="Category" ma:default="Tools" ma:format="Dropdown" ma:internalName="Category">
      <xsd:simpleType>
        <xsd:restriction base="dms:Choice">
          <xsd:enumeration value="Tools"/>
          <xsd:enumeration value="Brand"/>
          <xsd:enumeration value="Guidelines"/>
          <xsd:enumeration value="Launch"/>
          <xsd:enumeration value="Ordering"/>
        </xsd:restriction>
      </xsd:simpleType>
    </xsd:element>
    <xsd:element name="d1e031988e274bd39d4592bbd27531ed" ma:index="12" nillable="true" ma:taxonomy="true" ma:internalName="d1e031988e274bd39d4592bbd27531ed" ma:taxonomyFieldName="Geography" ma:displayName="Geography" ma:default="2;#Global|22e09cd4-9c82-4af0-9db9-2c9be850668b" ma:fieldId="{d1e03198-8e27-4bd3-9d45-92bbd27531ed}" ma:sspId="b2e3fd6c-fe9f-4eb1-997c-dd0d2c53d98a" ma:termSetId="361cb652-6ed7-4ec0-8926-0e474bdb5692" ma:anchorId="cea5bb9b-aa50-4482-bbde-1e6f3092b3d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0956fa-62fb-4923-a3e7-a3e03c3457a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3da141e-aa0c-44a8-b1c0-1f3f09aa8c64}" ma:internalName="TaxCatchAll" ma:showField="CatchAllData" ma:web="a0b4c9a8-f3e1-4c86-ac95-75216193f3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ma:index="9"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4152B-7D5F-4F8D-961C-C01002D5E386}">
  <ds:schemaRefs>
    <ds:schemaRef ds:uri="http://schemas.microsoft.com/sharepoint/v3/contenttype/forms"/>
  </ds:schemaRefs>
</ds:datastoreItem>
</file>

<file path=customXml/itemProps2.xml><?xml version="1.0" encoding="utf-8"?>
<ds:datastoreItem xmlns:ds="http://schemas.openxmlformats.org/officeDocument/2006/customXml" ds:itemID="{2EF7AD75-EEE3-44BE-8BA2-F83C69B3BBF2}">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f90956fa-62fb-4923-a3e7-a3e03c3457ae"/>
    <ds:schemaRef ds:uri="http://purl.org/dc/elements/1.1/"/>
    <ds:schemaRef ds:uri="http://purl.org/dc/terms/"/>
    <ds:schemaRef ds:uri="6f03b772-a2ac-456b-81a5-979e6502aec9"/>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06CAC68-6747-4875-90C5-AC06169CA136}">
  <ds:schemaRefs>
    <ds:schemaRef ds:uri="Microsoft.SharePoint.Taxonomy.ContentTypeSync"/>
  </ds:schemaRefs>
</ds:datastoreItem>
</file>

<file path=customXml/itemProps4.xml><?xml version="1.0" encoding="utf-8"?>
<ds:datastoreItem xmlns:ds="http://schemas.openxmlformats.org/officeDocument/2006/customXml" ds:itemID="{4176F1E5-BA80-4872-B712-44A8B682BE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03b772-a2ac-456b-81a5-979e6502aec9"/>
    <ds:schemaRef ds:uri="f90956fa-62fb-4923-a3e7-a3e03c3457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NTTDATA.potx</Template>
  <TotalTime>4350</TotalTime>
  <Words>1220</Words>
  <Application>Microsoft Macintosh PowerPoint</Application>
  <PresentationFormat>On-screen Show (4:3)</PresentationFormat>
  <Paragraphs>157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NTTDATA</vt:lpstr>
      <vt:lpstr>Innovation Showcase Summary 2014-2015</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Xamarin - by Srikanth Devarajan</dc:title>
  <dc:creator>Srikanth Devarajan</dc:creator>
  <dc:description>Srikanth</dc:description>
  <cp:lastModifiedBy>Naureen Meraj</cp:lastModifiedBy>
  <cp:revision>216</cp:revision>
  <cp:lastPrinted>2011-11-22T23:58:23Z</cp:lastPrinted>
  <dcterms:created xsi:type="dcterms:W3CDTF">2014-06-16T13:57:34Z</dcterms:created>
  <dcterms:modified xsi:type="dcterms:W3CDTF">2015-06-12T18:52:55Z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0x010100D074D2C42B1A8A4EBE94790528601239</vt:lpwstr>
  </property>
  <property fmtid="{D5CDD505-2E9C-101B-9397-08002B2CF9AE}" pid="3" name="Geography">
    <vt:lpwstr>2;#Global|22e09cd4-9c82-4af0-9db9-2c9be850668b</vt:lpwstr>
  </property>
</Properties>
</file>