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7" r:id="rId2"/>
    <p:sldId id="312" r:id="rId3"/>
    <p:sldId id="263" r:id="rId4"/>
    <p:sldId id="313" r:id="rId5"/>
    <p:sldId id="309" r:id="rId6"/>
    <p:sldId id="314" r:id="rId7"/>
    <p:sldId id="293" r:id="rId8"/>
    <p:sldId id="315" r:id="rId9"/>
    <p:sldId id="303" r:id="rId10"/>
    <p:sldId id="316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orient="horz" pos="928">
          <p15:clr>
            <a:srgbClr val="A4A3A4"/>
          </p15:clr>
        </p15:guide>
        <p15:guide id="4" orient="horz" pos="288">
          <p15:clr>
            <a:srgbClr val="A4A3A4"/>
          </p15:clr>
        </p15:guide>
        <p15:guide id="5" orient="horz" pos="2365">
          <p15:clr>
            <a:srgbClr val="A4A3A4"/>
          </p15:clr>
        </p15:guide>
        <p15:guide id="6" orient="horz" pos="3979">
          <p15:clr>
            <a:srgbClr val="A4A3A4"/>
          </p15:clr>
        </p15:guide>
        <p15:guide id="7" pos="2832">
          <p15:clr>
            <a:srgbClr val="A4A3A4"/>
          </p15:clr>
        </p15:guide>
        <p15:guide id="8" pos="287">
          <p15:clr>
            <a:srgbClr val="A4A3A4"/>
          </p15:clr>
        </p15:guide>
        <p15:guide id="9" pos="5474">
          <p15:clr>
            <a:srgbClr val="A4A3A4"/>
          </p15:clr>
        </p15:guide>
        <p15:guide id="10" pos="1987">
          <p15:clr>
            <a:srgbClr val="A4A3A4"/>
          </p15:clr>
        </p15:guide>
        <p15:guide id="11" pos="3726">
          <p15:clr>
            <a:srgbClr val="A4A3A4"/>
          </p15:clr>
        </p15:guide>
        <p15:guide id="12" pos="3786">
          <p15:clr>
            <a:srgbClr val="A4A3A4"/>
          </p15:clr>
        </p15:guide>
        <p15:guide id="13" pos="2037">
          <p15:clr>
            <a:srgbClr val="A4A3A4"/>
          </p15:clr>
        </p15:guide>
        <p15:guide id="14" pos="2928">
          <p15:clr>
            <a:srgbClr val="A4A3A4"/>
          </p15:clr>
        </p15:guide>
        <p15:guide id="15" pos="2883">
          <p15:clr>
            <a:srgbClr val="A4A3A4"/>
          </p15:clr>
        </p15:guide>
        <p15:guide id="16" pos="3201">
          <p15:clr>
            <a:srgbClr val="A4A3A4"/>
          </p15:clr>
        </p15:guide>
        <p15:guide id="17" orient="horz" pos="3831">
          <p15:clr>
            <a:srgbClr val="A4A3A4"/>
          </p15:clr>
        </p15:guide>
        <p15:guide id="18" orient="horz" pos="144">
          <p15:clr>
            <a:srgbClr val="A4A3A4"/>
          </p15:clr>
        </p15:guide>
        <p15:guide id="19" orient="horz" pos="2026">
          <p15:clr>
            <a:srgbClr val="A4A3A4"/>
          </p15:clr>
        </p15:guide>
        <p15:guide id="20" orient="horz" pos="4194">
          <p15:clr>
            <a:srgbClr val="A4A3A4"/>
          </p15:clr>
        </p15:guide>
        <p15:guide id="21" orient="horz" pos="4200">
          <p15:clr>
            <a:srgbClr val="A4A3A4"/>
          </p15:clr>
        </p15:guide>
        <p15:guide id="22" pos="1137">
          <p15:clr>
            <a:srgbClr val="A4A3A4"/>
          </p15:clr>
        </p15:guide>
        <p15:guide id="23" pos="5472">
          <p15:clr>
            <a:srgbClr val="A4A3A4"/>
          </p15:clr>
        </p15:guide>
        <p15:guide id="24" pos="2572">
          <p15:clr>
            <a:srgbClr val="A4A3A4"/>
          </p15:clr>
        </p15:guide>
        <p15:guide id="25" pos="4628">
          <p15:clr>
            <a:srgbClr val="A4A3A4"/>
          </p15:clr>
        </p15:guide>
        <p15:guide id="26" pos="1345">
          <p15:clr>
            <a:srgbClr val="A4A3A4"/>
          </p15:clr>
        </p15:guide>
        <p15:guide id="27" pos="2034">
          <p15:clr>
            <a:srgbClr val="A4A3A4"/>
          </p15:clr>
        </p15:guide>
        <p15:guide id="28" pos="5440">
          <p15:clr>
            <a:srgbClr val="A4A3A4"/>
          </p15:clr>
        </p15:guide>
        <p15:guide id="29" pos="4087">
          <p15:clr>
            <a:srgbClr val="A4A3A4"/>
          </p15:clr>
        </p15:guide>
        <p15:guide id="30" orient="horz" pos="2245">
          <p15:clr>
            <a:srgbClr val="A4A3A4"/>
          </p15:clr>
        </p15:guide>
        <p15:guide id="31" pos="2872">
          <p15:clr>
            <a:srgbClr val="A4A3A4"/>
          </p15:clr>
        </p15:guide>
        <p15:guide id="32" orient="horz" pos="871">
          <p15:clr>
            <a:srgbClr val="A4A3A4"/>
          </p15:clr>
        </p15:guide>
        <p15:guide id="33" pos="2880">
          <p15:clr>
            <a:srgbClr val="A4A3A4"/>
          </p15:clr>
        </p15:guide>
        <p15:guide id="34" orient="horz" pos="1960">
          <p15:clr>
            <a:srgbClr val="A4A3A4"/>
          </p15:clr>
        </p15:guide>
        <p15:guide id="35" orient="horz" pos="2323">
          <p15:clr>
            <a:srgbClr val="A4A3A4"/>
          </p15:clr>
        </p15:guide>
        <p15:guide id="36" orient="horz" pos="1071">
          <p15:clr>
            <a:srgbClr val="A4A3A4"/>
          </p15:clr>
        </p15:guide>
        <p15:guide id="37" orient="horz" pos="3631">
          <p15:clr>
            <a:srgbClr val="A4A3A4"/>
          </p15:clr>
        </p15:guide>
        <p15:guide id="38" pos="3491">
          <p15:clr>
            <a:srgbClr val="A4A3A4"/>
          </p15:clr>
        </p15:guide>
        <p15:guide id="39" pos="906">
          <p15:clr>
            <a:srgbClr val="A4A3A4"/>
          </p15:clr>
        </p15:guide>
        <p15:guide id="40" pos="2407">
          <p15:clr>
            <a:srgbClr val="A4A3A4"/>
          </p15:clr>
        </p15:guide>
        <p15:guide id="41" pos="1994">
          <p15:clr>
            <a:srgbClr val="A4A3A4"/>
          </p15:clr>
        </p15:guide>
        <p15:guide id="42" orient="horz" pos="2330">
          <p15:clr>
            <a:srgbClr val="A4A3A4"/>
          </p15:clr>
        </p15:guide>
        <p15:guide id="43" orient="horz" pos="34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EA7601"/>
    <a:srgbClr val="93277F"/>
    <a:srgbClr val="FFC8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orient="horz" pos="720"/>
        <p:guide orient="horz" pos="928"/>
        <p:guide orient="horz" pos="288"/>
        <p:guide orient="horz" pos="2365"/>
        <p:guide orient="horz" pos="3979"/>
        <p:guide pos="2832"/>
        <p:guide pos="287"/>
        <p:guide pos="5474"/>
        <p:guide pos="1987"/>
        <p:guide pos="3726"/>
        <p:guide pos="3786"/>
        <p:guide pos="2037"/>
        <p:guide pos="2928"/>
        <p:guide pos="2883"/>
        <p:guide pos="3201"/>
        <p:guide orient="horz" pos="3831"/>
        <p:guide orient="horz" pos="144"/>
        <p:guide orient="horz" pos="2026"/>
        <p:guide orient="horz" pos="4194"/>
        <p:guide orient="horz" pos="4200"/>
        <p:guide pos="1137"/>
        <p:guide pos="5472"/>
        <p:guide pos="2572"/>
        <p:guide pos="4628"/>
        <p:guide pos="1345"/>
        <p:guide pos="2034"/>
        <p:guide pos="5440"/>
        <p:guide pos="4087"/>
        <p:guide orient="horz" pos="2245"/>
        <p:guide pos="2872"/>
        <p:guide orient="horz" pos="871"/>
        <p:guide pos="2880"/>
        <p:guide orient="horz" pos="1960"/>
        <p:guide orient="horz" pos="2323"/>
        <p:guide orient="horz" pos="1071"/>
        <p:guide orient="horz" pos="3631"/>
        <p:guide pos="3491"/>
        <p:guide pos="906"/>
        <p:guide pos="2407"/>
        <p:guide pos="1994"/>
        <p:guide orient="horz" pos="2330"/>
        <p:guide orient="horz" pos="34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115" d="100"/>
          <a:sy n="115" d="100"/>
        </p:scale>
        <p:origin x="-2504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020C7B-F2BD-40CC-8A92-9CF371F91F16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C6137F-8224-414F-8C1C-A7194988D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99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7235C3-01C7-48B6-92EC-C3BBC275A61D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E9817D-6CA2-47AF-86B7-D22A16F166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3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endParaRPr lang="en-US" i="0" baseline="0" dirty="0" smtClean="0"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9817D-6CA2-47AF-86B7-D22A16F1668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49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0F63-74F1-2D45-885C-1C75D587631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4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0F63-74F1-2D45-885C-1C75D587631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32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78">
              <a:defRPr/>
            </a:pPr>
            <a:endParaRPr lang="en-US" sz="1000" dirty="0">
              <a:latin typeface="Trebuchet MS" panose="020B0603020202020204" pitchFamily="34" charset="0"/>
            </a:endParaRPr>
          </a:p>
          <a:p>
            <a:pPr defTabSz="949478">
              <a:defRPr/>
            </a:pPr>
            <a:endParaRPr lang="en-US" sz="1000" i="1" dirty="0">
              <a:latin typeface="Trebuchet MS" panose="020B0603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E49AE-E27D-4D35-A988-032B93F9074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95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0F63-74F1-2D45-885C-1C75D587631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114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1" indent="-171450" defTabSz="931774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9817D-6CA2-47AF-86B7-D22A16F1668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81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0F63-74F1-2D45-885C-1C75D587631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78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9817D-6CA2-47AF-86B7-D22A16F1668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31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0F63-74F1-2D45-885C-1C75D587631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57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0F63-74F1-2D45-885C-1C75D587631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32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>
            <a:spLocks noChangeAspect="1" noEditPoints="1"/>
          </p:cNvSpPr>
          <p:nvPr userDrawn="1"/>
        </p:nvSpPr>
        <p:spPr bwMode="gray">
          <a:xfrm>
            <a:off x="4297680" y="1919154"/>
            <a:ext cx="5370277" cy="4457175"/>
          </a:xfrm>
          <a:custGeom>
            <a:avLst/>
            <a:gdLst>
              <a:gd name="T0" fmla="*/ 583 w 810"/>
              <a:gd name="T1" fmla="*/ 37 h 672"/>
              <a:gd name="T2" fmla="*/ 624 w 810"/>
              <a:gd name="T3" fmla="*/ 54 h 672"/>
              <a:gd name="T4" fmla="*/ 756 w 810"/>
              <a:gd name="T5" fmla="*/ 185 h 672"/>
              <a:gd name="T6" fmla="*/ 773 w 810"/>
              <a:gd name="T7" fmla="*/ 227 h 672"/>
              <a:gd name="T8" fmla="*/ 756 w 810"/>
              <a:gd name="T9" fmla="*/ 269 h 672"/>
              <a:gd name="T10" fmla="*/ 405 w 810"/>
              <a:gd name="T11" fmla="*/ 620 h 672"/>
              <a:gd name="T12" fmla="*/ 54 w 810"/>
              <a:gd name="T13" fmla="*/ 269 h 672"/>
              <a:gd name="T14" fmla="*/ 37 w 810"/>
              <a:gd name="T15" fmla="*/ 227 h 672"/>
              <a:gd name="T16" fmla="*/ 54 w 810"/>
              <a:gd name="T17" fmla="*/ 185 h 672"/>
              <a:gd name="T18" fmla="*/ 186 w 810"/>
              <a:gd name="T19" fmla="*/ 54 h 672"/>
              <a:gd name="T20" fmla="*/ 227 w 810"/>
              <a:gd name="T21" fmla="*/ 37 h 672"/>
              <a:gd name="T22" fmla="*/ 269 w 810"/>
              <a:gd name="T23" fmla="*/ 54 h 672"/>
              <a:gd name="T24" fmla="*/ 379 w 810"/>
              <a:gd name="T25" fmla="*/ 163 h 672"/>
              <a:gd name="T26" fmla="*/ 405 w 810"/>
              <a:gd name="T27" fmla="*/ 190 h 672"/>
              <a:gd name="T28" fmla="*/ 431 w 810"/>
              <a:gd name="T29" fmla="*/ 163 h 672"/>
              <a:gd name="T30" fmla="*/ 541 w 810"/>
              <a:gd name="T31" fmla="*/ 54 h 672"/>
              <a:gd name="T32" fmla="*/ 583 w 810"/>
              <a:gd name="T33" fmla="*/ 37 h 672"/>
              <a:gd name="T34" fmla="*/ 583 w 810"/>
              <a:gd name="T35" fmla="*/ 0 h 672"/>
              <a:gd name="T36" fmla="*/ 515 w 810"/>
              <a:gd name="T37" fmla="*/ 27 h 672"/>
              <a:gd name="T38" fmla="*/ 405 w 810"/>
              <a:gd name="T39" fmla="*/ 137 h 672"/>
              <a:gd name="T40" fmla="*/ 295 w 810"/>
              <a:gd name="T41" fmla="*/ 27 h 672"/>
              <a:gd name="T42" fmla="*/ 227 w 810"/>
              <a:gd name="T43" fmla="*/ 0 h 672"/>
              <a:gd name="T44" fmla="*/ 159 w 810"/>
              <a:gd name="T45" fmla="*/ 27 h 672"/>
              <a:gd name="T46" fmla="*/ 27 w 810"/>
              <a:gd name="T47" fmla="*/ 159 h 672"/>
              <a:gd name="T48" fmla="*/ 0 w 810"/>
              <a:gd name="T49" fmla="*/ 227 h 672"/>
              <a:gd name="T50" fmla="*/ 27 w 810"/>
              <a:gd name="T51" fmla="*/ 295 h 672"/>
              <a:gd name="T52" fmla="*/ 404 w 810"/>
              <a:gd name="T53" fmla="*/ 672 h 672"/>
              <a:gd name="T54" fmla="*/ 406 w 810"/>
              <a:gd name="T55" fmla="*/ 672 h 672"/>
              <a:gd name="T56" fmla="*/ 783 w 810"/>
              <a:gd name="T57" fmla="*/ 295 h 672"/>
              <a:gd name="T58" fmla="*/ 810 w 810"/>
              <a:gd name="T59" fmla="*/ 227 h 672"/>
              <a:gd name="T60" fmla="*/ 783 w 810"/>
              <a:gd name="T61" fmla="*/ 159 h 672"/>
              <a:gd name="T62" fmla="*/ 651 w 810"/>
              <a:gd name="T63" fmla="*/ 27 h 672"/>
              <a:gd name="T64" fmla="*/ 583 w 810"/>
              <a:gd name="T65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10" h="672">
                <a:moveTo>
                  <a:pt x="583" y="37"/>
                </a:moveTo>
                <a:cubicBezTo>
                  <a:pt x="600" y="37"/>
                  <a:pt x="614" y="43"/>
                  <a:pt x="624" y="54"/>
                </a:cubicBezTo>
                <a:cubicBezTo>
                  <a:pt x="756" y="185"/>
                  <a:pt x="756" y="185"/>
                  <a:pt x="756" y="185"/>
                </a:cubicBezTo>
                <a:cubicBezTo>
                  <a:pt x="767" y="196"/>
                  <a:pt x="773" y="210"/>
                  <a:pt x="773" y="227"/>
                </a:cubicBezTo>
                <a:cubicBezTo>
                  <a:pt x="773" y="244"/>
                  <a:pt x="767" y="258"/>
                  <a:pt x="756" y="269"/>
                </a:cubicBezTo>
                <a:cubicBezTo>
                  <a:pt x="405" y="620"/>
                  <a:pt x="405" y="620"/>
                  <a:pt x="405" y="620"/>
                </a:cubicBezTo>
                <a:cubicBezTo>
                  <a:pt x="54" y="269"/>
                  <a:pt x="54" y="269"/>
                  <a:pt x="54" y="269"/>
                </a:cubicBezTo>
                <a:cubicBezTo>
                  <a:pt x="43" y="258"/>
                  <a:pt x="37" y="244"/>
                  <a:pt x="37" y="227"/>
                </a:cubicBezTo>
                <a:cubicBezTo>
                  <a:pt x="37" y="210"/>
                  <a:pt x="43" y="196"/>
                  <a:pt x="54" y="185"/>
                </a:cubicBezTo>
                <a:cubicBezTo>
                  <a:pt x="186" y="54"/>
                  <a:pt x="186" y="54"/>
                  <a:pt x="186" y="54"/>
                </a:cubicBezTo>
                <a:cubicBezTo>
                  <a:pt x="196" y="43"/>
                  <a:pt x="210" y="37"/>
                  <a:pt x="227" y="37"/>
                </a:cubicBezTo>
                <a:cubicBezTo>
                  <a:pt x="244" y="37"/>
                  <a:pt x="258" y="43"/>
                  <a:pt x="269" y="54"/>
                </a:cubicBezTo>
                <a:cubicBezTo>
                  <a:pt x="379" y="163"/>
                  <a:pt x="379" y="163"/>
                  <a:pt x="379" y="163"/>
                </a:cubicBezTo>
                <a:cubicBezTo>
                  <a:pt x="405" y="190"/>
                  <a:pt x="405" y="190"/>
                  <a:pt x="405" y="190"/>
                </a:cubicBezTo>
                <a:cubicBezTo>
                  <a:pt x="431" y="163"/>
                  <a:pt x="431" y="163"/>
                  <a:pt x="431" y="163"/>
                </a:cubicBezTo>
                <a:cubicBezTo>
                  <a:pt x="541" y="54"/>
                  <a:pt x="541" y="54"/>
                  <a:pt x="541" y="54"/>
                </a:cubicBezTo>
                <a:cubicBezTo>
                  <a:pt x="552" y="43"/>
                  <a:pt x="566" y="37"/>
                  <a:pt x="583" y="37"/>
                </a:cubicBezTo>
                <a:moveTo>
                  <a:pt x="583" y="0"/>
                </a:moveTo>
                <a:cubicBezTo>
                  <a:pt x="557" y="0"/>
                  <a:pt x="533" y="8"/>
                  <a:pt x="515" y="27"/>
                </a:cubicBezTo>
                <a:cubicBezTo>
                  <a:pt x="405" y="137"/>
                  <a:pt x="405" y="137"/>
                  <a:pt x="405" y="137"/>
                </a:cubicBezTo>
                <a:cubicBezTo>
                  <a:pt x="295" y="27"/>
                  <a:pt x="295" y="27"/>
                  <a:pt x="295" y="27"/>
                </a:cubicBezTo>
                <a:cubicBezTo>
                  <a:pt x="277" y="8"/>
                  <a:pt x="253" y="0"/>
                  <a:pt x="227" y="0"/>
                </a:cubicBezTo>
                <a:cubicBezTo>
                  <a:pt x="202" y="0"/>
                  <a:pt x="178" y="8"/>
                  <a:pt x="159" y="27"/>
                </a:cubicBezTo>
                <a:cubicBezTo>
                  <a:pt x="27" y="159"/>
                  <a:pt x="27" y="159"/>
                  <a:pt x="27" y="159"/>
                </a:cubicBezTo>
                <a:cubicBezTo>
                  <a:pt x="9" y="178"/>
                  <a:pt x="0" y="202"/>
                  <a:pt x="0" y="227"/>
                </a:cubicBezTo>
                <a:cubicBezTo>
                  <a:pt x="0" y="253"/>
                  <a:pt x="9" y="276"/>
                  <a:pt x="27" y="295"/>
                </a:cubicBezTo>
                <a:cubicBezTo>
                  <a:pt x="404" y="672"/>
                  <a:pt x="404" y="672"/>
                  <a:pt x="404" y="672"/>
                </a:cubicBezTo>
                <a:cubicBezTo>
                  <a:pt x="406" y="672"/>
                  <a:pt x="406" y="672"/>
                  <a:pt x="406" y="672"/>
                </a:cubicBezTo>
                <a:cubicBezTo>
                  <a:pt x="783" y="295"/>
                  <a:pt x="783" y="295"/>
                  <a:pt x="783" y="295"/>
                </a:cubicBezTo>
                <a:cubicBezTo>
                  <a:pt x="801" y="276"/>
                  <a:pt x="810" y="253"/>
                  <a:pt x="810" y="227"/>
                </a:cubicBezTo>
                <a:cubicBezTo>
                  <a:pt x="810" y="202"/>
                  <a:pt x="801" y="178"/>
                  <a:pt x="783" y="159"/>
                </a:cubicBezTo>
                <a:cubicBezTo>
                  <a:pt x="651" y="27"/>
                  <a:pt x="651" y="27"/>
                  <a:pt x="651" y="27"/>
                </a:cubicBezTo>
                <a:cubicBezTo>
                  <a:pt x="632" y="8"/>
                  <a:pt x="608" y="0"/>
                  <a:pt x="583" y="0"/>
                </a:cubicBezTo>
              </a:path>
            </a:pathLst>
          </a:custGeom>
          <a:solidFill>
            <a:schemeClr val="tx2">
              <a:lumMod val="75000"/>
              <a:alpha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411480"/>
            <a:ext cx="4901859" cy="1995215"/>
          </a:xfrm>
        </p:spPr>
        <p:txBody>
          <a:bodyPr rIns="0" anchor="t" anchorCtr="0"/>
          <a:lstStyle>
            <a:lvl1pPr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invGray">
          <a:xfrm>
            <a:off x="457200" y="2635295"/>
            <a:ext cx="3816216" cy="914400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invGray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CVS Health Confidential &amp; Proprietary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464807" y="5715000"/>
            <a:ext cx="2743198" cy="348987"/>
            <a:chOff x="464807" y="5715000"/>
            <a:chExt cx="2743198" cy="348987"/>
          </a:xfrm>
        </p:grpSpPr>
        <p:sp>
          <p:nvSpPr>
            <p:cNvPr id="10" name="Freeform 5"/>
            <p:cNvSpPr>
              <a:spLocks/>
            </p:cNvSpPr>
            <p:nvPr/>
          </p:nvSpPr>
          <p:spPr bwMode="invGray">
            <a:xfrm>
              <a:off x="1847058" y="5726159"/>
              <a:ext cx="306378" cy="330726"/>
            </a:xfrm>
            <a:custGeom>
              <a:avLst/>
              <a:gdLst>
                <a:gd name="T0" fmla="*/ 142 w 604"/>
                <a:gd name="T1" fmla="*/ 272 h 652"/>
                <a:gd name="T2" fmla="*/ 142 w 604"/>
                <a:gd name="T3" fmla="*/ 57 h 652"/>
                <a:gd name="T4" fmla="*/ 206 w 604"/>
                <a:gd name="T5" fmla="*/ 57 h 652"/>
                <a:gd name="T6" fmla="*/ 206 w 604"/>
                <a:gd name="T7" fmla="*/ 0 h 652"/>
                <a:gd name="T8" fmla="*/ 0 w 604"/>
                <a:gd name="T9" fmla="*/ 0 h 652"/>
                <a:gd name="T10" fmla="*/ 0 w 604"/>
                <a:gd name="T11" fmla="*/ 57 h 652"/>
                <a:gd name="T12" fmla="*/ 64 w 604"/>
                <a:gd name="T13" fmla="*/ 57 h 652"/>
                <a:gd name="T14" fmla="*/ 64 w 604"/>
                <a:gd name="T15" fmla="*/ 587 h 652"/>
                <a:gd name="T16" fmla="*/ 0 w 604"/>
                <a:gd name="T17" fmla="*/ 587 h 652"/>
                <a:gd name="T18" fmla="*/ 0 w 604"/>
                <a:gd name="T19" fmla="*/ 652 h 652"/>
                <a:gd name="T20" fmla="*/ 206 w 604"/>
                <a:gd name="T21" fmla="*/ 652 h 652"/>
                <a:gd name="T22" fmla="*/ 206 w 604"/>
                <a:gd name="T23" fmla="*/ 587 h 652"/>
                <a:gd name="T24" fmla="*/ 142 w 604"/>
                <a:gd name="T25" fmla="*/ 587 h 652"/>
                <a:gd name="T26" fmla="*/ 142 w 604"/>
                <a:gd name="T27" fmla="*/ 329 h 652"/>
                <a:gd name="T28" fmla="*/ 462 w 604"/>
                <a:gd name="T29" fmla="*/ 329 h 652"/>
                <a:gd name="T30" fmla="*/ 462 w 604"/>
                <a:gd name="T31" fmla="*/ 587 h 652"/>
                <a:gd name="T32" fmla="*/ 398 w 604"/>
                <a:gd name="T33" fmla="*/ 587 h 652"/>
                <a:gd name="T34" fmla="*/ 398 w 604"/>
                <a:gd name="T35" fmla="*/ 652 h 652"/>
                <a:gd name="T36" fmla="*/ 604 w 604"/>
                <a:gd name="T37" fmla="*/ 652 h 652"/>
                <a:gd name="T38" fmla="*/ 604 w 604"/>
                <a:gd name="T39" fmla="*/ 587 h 652"/>
                <a:gd name="T40" fmla="*/ 540 w 604"/>
                <a:gd name="T41" fmla="*/ 587 h 652"/>
                <a:gd name="T42" fmla="*/ 540 w 604"/>
                <a:gd name="T43" fmla="*/ 57 h 652"/>
                <a:gd name="T44" fmla="*/ 604 w 604"/>
                <a:gd name="T45" fmla="*/ 57 h 652"/>
                <a:gd name="T46" fmla="*/ 604 w 604"/>
                <a:gd name="T47" fmla="*/ 0 h 652"/>
                <a:gd name="T48" fmla="*/ 398 w 604"/>
                <a:gd name="T49" fmla="*/ 0 h 652"/>
                <a:gd name="T50" fmla="*/ 398 w 604"/>
                <a:gd name="T51" fmla="*/ 57 h 652"/>
                <a:gd name="T52" fmla="*/ 462 w 604"/>
                <a:gd name="T53" fmla="*/ 57 h 652"/>
                <a:gd name="T54" fmla="*/ 462 w 604"/>
                <a:gd name="T55" fmla="*/ 272 h 652"/>
                <a:gd name="T56" fmla="*/ 142 w 604"/>
                <a:gd name="T57" fmla="*/ 27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4" h="652">
                  <a:moveTo>
                    <a:pt x="142" y="272"/>
                  </a:moveTo>
                  <a:lnTo>
                    <a:pt x="142" y="57"/>
                  </a:lnTo>
                  <a:lnTo>
                    <a:pt x="206" y="57"/>
                  </a:lnTo>
                  <a:lnTo>
                    <a:pt x="206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64" y="57"/>
                  </a:lnTo>
                  <a:lnTo>
                    <a:pt x="64" y="587"/>
                  </a:lnTo>
                  <a:lnTo>
                    <a:pt x="0" y="587"/>
                  </a:lnTo>
                  <a:lnTo>
                    <a:pt x="0" y="652"/>
                  </a:lnTo>
                  <a:lnTo>
                    <a:pt x="206" y="652"/>
                  </a:lnTo>
                  <a:lnTo>
                    <a:pt x="206" y="587"/>
                  </a:lnTo>
                  <a:lnTo>
                    <a:pt x="142" y="587"/>
                  </a:lnTo>
                  <a:lnTo>
                    <a:pt x="142" y="329"/>
                  </a:lnTo>
                  <a:lnTo>
                    <a:pt x="462" y="329"/>
                  </a:lnTo>
                  <a:lnTo>
                    <a:pt x="462" y="587"/>
                  </a:lnTo>
                  <a:lnTo>
                    <a:pt x="398" y="587"/>
                  </a:lnTo>
                  <a:lnTo>
                    <a:pt x="398" y="652"/>
                  </a:lnTo>
                  <a:lnTo>
                    <a:pt x="604" y="652"/>
                  </a:lnTo>
                  <a:lnTo>
                    <a:pt x="604" y="587"/>
                  </a:lnTo>
                  <a:lnTo>
                    <a:pt x="540" y="587"/>
                  </a:lnTo>
                  <a:lnTo>
                    <a:pt x="540" y="57"/>
                  </a:lnTo>
                  <a:lnTo>
                    <a:pt x="604" y="57"/>
                  </a:lnTo>
                  <a:lnTo>
                    <a:pt x="604" y="0"/>
                  </a:lnTo>
                  <a:lnTo>
                    <a:pt x="398" y="0"/>
                  </a:lnTo>
                  <a:lnTo>
                    <a:pt x="398" y="57"/>
                  </a:lnTo>
                  <a:lnTo>
                    <a:pt x="462" y="57"/>
                  </a:lnTo>
                  <a:lnTo>
                    <a:pt x="462" y="272"/>
                  </a:lnTo>
                  <a:lnTo>
                    <a:pt x="142" y="2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invGray">
            <a:xfrm>
              <a:off x="2945250" y="5726159"/>
              <a:ext cx="262755" cy="330726"/>
            </a:xfrm>
            <a:custGeom>
              <a:avLst/>
              <a:gdLst>
                <a:gd name="T0" fmla="*/ 27 w 73"/>
                <a:gd name="T1" fmla="*/ 82 h 91"/>
                <a:gd name="T2" fmla="*/ 19 w 73"/>
                <a:gd name="T3" fmla="*/ 82 h 91"/>
                <a:gd name="T4" fmla="*/ 19 w 73"/>
                <a:gd name="T5" fmla="*/ 54 h 91"/>
                <a:gd name="T6" fmla="*/ 37 w 73"/>
                <a:gd name="T7" fmla="*/ 35 h 91"/>
                <a:gd name="T8" fmla="*/ 55 w 73"/>
                <a:gd name="T9" fmla="*/ 54 h 91"/>
                <a:gd name="T10" fmla="*/ 55 w 73"/>
                <a:gd name="T11" fmla="*/ 82 h 91"/>
                <a:gd name="T12" fmla="*/ 46 w 73"/>
                <a:gd name="T13" fmla="*/ 82 h 91"/>
                <a:gd name="T14" fmla="*/ 46 w 73"/>
                <a:gd name="T15" fmla="*/ 91 h 91"/>
                <a:gd name="T16" fmla="*/ 73 w 73"/>
                <a:gd name="T17" fmla="*/ 91 h 91"/>
                <a:gd name="T18" fmla="*/ 73 w 73"/>
                <a:gd name="T19" fmla="*/ 82 h 91"/>
                <a:gd name="T20" fmla="*/ 65 w 73"/>
                <a:gd name="T21" fmla="*/ 82 h 91"/>
                <a:gd name="T22" fmla="*/ 65 w 73"/>
                <a:gd name="T23" fmla="*/ 54 h 91"/>
                <a:gd name="T24" fmla="*/ 38 w 73"/>
                <a:gd name="T25" fmla="*/ 26 h 91"/>
                <a:gd name="T26" fmla="*/ 19 w 73"/>
                <a:gd name="T27" fmla="*/ 35 h 91"/>
                <a:gd name="T28" fmla="*/ 19 w 73"/>
                <a:gd name="T29" fmla="*/ 0 h 91"/>
                <a:gd name="T30" fmla="*/ 0 w 73"/>
                <a:gd name="T31" fmla="*/ 0 h 91"/>
                <a:gd name="T32" fmla="*/ 0 w 73"/>
                <a:gd name="T33" fmla="*/ 8 h 91"/>
                <a:gd name="T34" fmla="*/ 9 w 73"/>
                <a:gd name="T35" fmla="*/ 8 h 91"/>
                <a:gd name="T36" fmla="*/ 9 w 73"/>
                <a:gd name="T37" fmla="*/ 82 h 91"/>
                <a:gd name="T38" fmla="*/ 0 w 73"/>
                <a:gd name="T39" fmla="*/ 82 h 91"/>
                <a:gd name="T40" fmla="*/ 0 w 73"/>
                <a:gd name="T41" fmla="*/ 91 h 91"/>
                <a:gd name="T42" fmla="*/ 27 w 73"/>
                <a:gd name="T43" fmla="*/ 91 h 91"/>
                <a:gd name="T44" fmla="*/ 27 w 73"/>
                <a:gd name="T45" fmla="*/ 8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3" h="91">
                  <a:moveTo>
                    <a:pt x="27" y="82"/>
                  </a:moveTo>
                  <a:cubicBezTo>
                    <a:pt x="19" y="82"/>
                    <a:pt x="19" y="82"/>
                    <a:pt x="19" y="82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41"/>
                    <a:pt x="25" y="35"/>
                    <a:pt x="37" y="35"/>
                  </a:cubicBezTo>
                  <a:cubicBezTo>
                    <a:pt x="48" y="35"/>
                    <a:pt x="55" y="41"/>
                    <a:pt x="55" y="54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5" y="39"/>
                    <a:pt x="55" y="26"/>
                    <a:pt x="38" y="26"/>
                  </a:cubicBezTo>
                  <a:cubicBezTo>
                    <a:pt x="30" y="26"/>
                    <a:pt x="23" y="29"/>
                    <a:pt x="19" y="3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27" y="91"/>
                    <a:pt x="27" y="91"/>
                    <a:pt x="27" y="91"/>
                  </a:cubicBezTo>
                  <a:lnTo>
                    <a:pt x="27" y="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invGray">
            <a:xfrm>
              <a:off x="2426843" y="5820508"/>
              <a:ext cx="262755" cy="239929"/>
            </a:xfrm>
            <a:custGeom>
              <a:avLst/>
              <a:gdLst>
                <a:gd name="T0" fmla="*/ 73 w 73"/>
                <a:gd name="T1" fmla="*/ 10 h 66"/>
                <a:gd name="T2" fmla="*/ 73 w 73"/>
                <a:gd name="T3" fmla="*/ 2 h 66"/>
                <a:gd name="T4" fmla="*/ 54 w 73"/>
                <a:gd name="T5" fmla="*/ 2 h 66"/>
                <a:gd name="T6" fmla="*/ 54 w 73"/>
                <a:gd name="T7" fmla="*/ 11 h 66"/>
                <a:gd name="T8" fmla="*/ 31 w 73"/>
                <a:gd name="T9" fmla="*/ 0 h 66"/>
                <a:gd name="T10" fmla="*/ 0 w 73"/>
                <a:gd name="T11" fmla="*/ 33 h 66"/>
                <a:gd name="T12" fmla="*/ 31 w 73"/>
                <a:gd name="T13" fmla="*/ 66 h 66"/>
                <a:gd name="T14" fmla="*/ 54 w 73"/>
                <a:gd name="T15" fmla="*/ 55 h 66"/>
                <a:gd name="T16" fmla="*/ 54 w 73"/>
                <a:gd name="T17" fmla="*/ 65 h 66"/>
                <a:gd name="T18" fmla="*/ 73 w 73"/>
                <a:gd name="T19" fmla="*/ 65 h 66"/>
                <a:gd name="T20" fmla="*/ 73 w 73"/>
                <a:gd name="T21" fmla="*/ 56 h 66"/>
                <a:gd name="T22" fmla="*/ 64 w 73"/>
                <a:gd name="T23" fmla="*/ 56 h 66"/>
                <a:gd name="T24" fmla="*/ 64 w 73"/>
                <a:gd name="T25" fmla="*/ 10 h 66"/>
                <a:gd name="T26" fmla="*/ 73 w 73"/>
                <a:gd name="T27" fmla="*/ 10 h 66"/>
                <a:gd name="T28" fmla="*/ 33 w 73"/>
                <a:gd name="T29" fmla="*/ 58 h 66"/>
                <a:gd name="T30" fmla="*/ 11 w 73"/>
                <a:gd name="T31" fmla="*/ 33 h 66"/>
                <a:gd name="T32" fmla="*/ 33 w 73"/>
                <a:gd name="T33" fmla="*/ 9 h 66"/>
                <a:gd name="T34" fmla="*/ 54 w 73"/>
                <a:gd name="T35" fmla="*/ 33 h 66"/>
                <a:gd name="T36" fmla="*/ 33 w 73"/>
                <a:gd name="T37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66">
                  <a:moveTo>
                    <a:pt x="73" y="10"/>
                  </a:moveTo>
                  <a:cubicBezTo>
                    <a:pt x="73" y="2"/>
                    <a:pt x="73" y="2"/>
                    <a:pt x="73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9" y="4"/>
                    <a:pt x="41" y="0"/>
                    <a:pt x="31" y="0"/>
                  </a:cubicBezTo>
                  <a:cubicBezTo>
                    <a:pt x="13" y="0"/>
                    <a:pt x="0" y="14"/>
                    <a:pt x="0" y="33"/>
                  </a:cubicBezTo>
                  <a:cubicBezTo>
                    <a:pt x="0" y="52"/>
                    <a:pt x="13" y="66"/>
                    <a:pt x="31" y="66"/>
                  </a:cubicBezTo>
                  <a:cubicBezTo>
                    <a:pt x="41" y="66"/>
                    <a:pt x="49" y="62"/>
                    <a:pt x="54" y="5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4" y="10"/>
                    <a:pt x="64" y="10"/>
                    <a:pt x="64" y="10"/>
                  </a:cubicBezTo>
                  <a:lnTo>
                    <a:pt x="73" y="10"/>
                  </a:lnTo>
                  <a:close/>
                  <a:moveTo>
                    <a:pt x="33" y="58"/>
                  </a:moveTo>
                  <a:cubicBezTo>
                    <a:pt x="20" y="58"/>
                    <a:pt x="11" y="47"/>
                    <a:pt x="11" y="33"/>
                  </a:cubicBezTo>
                  <a:cubicBezTo>
                    <a:pt x="11" y="19"/>
                    <a:pt x="20" y="9"/>
                    <a:pt x="33" y="9"/>
                  </a:cubicBezTo>
                  <a:cubicBezTo>
                    <a:pt x="46" y="9"/>
                    <a:pt x="54" y="19"/>
                    <a:pt x="54" y="33"/>
                  </a:cubicBezTo>
                  <a:cubicBezTo>
                    <a:pt x="54" y="47"/>
                    <a:pt x="46" y="58"/>
                    <a:pt x="33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invGray">
            <a:xfrm>
              <a:off x="2167639" y="5820508"/>
              <a:ext cx="233842" cy="239929"/>
            </a:xfrm>
            <a:custGeom>
              <a:avLst/>
              <a:gdLst>
                <a:gd name="T0" fmla="*/ 65 w 65"/>
                <a:gd name="T1" fmla="*/ 32 h 66"/>
                <a:gd name="T2" fmla="*/ 33 w 65"/>
                <a:gd name="T3" fmla="*/ 0 h 66"/>
                <a:gd name="T4" fmla="*/ 0 w 65"/>
                <a:gd name="T5" fmla="*/ 33 h 66"/>
                <a:gd name="T6" fmla="*/ 33 w 65"/>
                <a:gd name="T7" fmla="*/ 66 h 66"/>
                <a:gd name="T8" fmla="*/ 63 w 65"/>
                <a:gd name="T9" fmla="*/ 48 h 66"/>
                <a:gd name="T10" fmla="*/ 53 w 65"/>
                <a:gd name="T11" fmla="*/ 48 h 66"/>
                <a:gd name="T12" fmla="*/ 34 w 65"/>
                <a:gd name="T13" fmla="*/ 58 h 66"/>
                <a:gd name="T14" fmla="*/ 11 w 65"/>
                <a:gd name="T15" fmla="*/ 37 h 66"/>
                <a:gd name="T16" fmla="*/ 65 w 65"/>
                <a:gd name="T17" fmla="*/ 37 h 66"/>
                <a:gd name="T18" fmla="*/ 65 w 65"/>
                <a:gd name="T19" fmla="*/ 32 h 66"/>
                <a:gd name="T20" fmla="*/ 11 w 65"/>
                <a:gd name="T21" fmla="*/ 28 h 66"/>
                <a:gd name="T22" fmla="*/ 33 w 65"/>
                <a:gd name="T23" fmla="*/ 8 h 66"/>
                <a:gd name="T24" fmla="*/ 55 w 65"/>
                <a:gd name="T25" fmla="*/ 28 h 66"/>
                <a:gd name="T26" fmla="*/ 11 w 65"/>
                <a:gd name="T27" fmla="*/ 2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66">
                  <a:moveTo>
                    <a:pt x="65" y="32"/>
                  </a:moveTo>
                  <a:cubicBezTo>
                    <a:pt x="65" y="13"/>
                    <a:pt x="53" y="0"/>
                    <a:pt x="33" y="0"/>
                  </a:cubicBezTo>
                  <a:cubicBezTo>
                    <a:pt x="14" y="0"/>
                    <a:pt x="0" y="14"/>
                    <a:pt x="0" y="33"/>
                  </a:cubicBezTo>
                  <a:cubicBezTo>
                    <a:pt x="0" y="53"/>
                    <a:pt x="14" y="66"/>
                    <a:pt x="33" y="66"/>
                  </a:cubicBezTo>
                  <a:cubicBezTo>
                    <a:pt x="47" y="66"/>
                    <a:pt x="58" y="59"/>
                    <a:pt x="63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0" y="54"/>
                    <a:pt x="43" y="58"/>
                    <a:pt x="34" y="58"/>
                  </a:cubicBezTo>
                  <a:cubicBezTo>
                    <a:pt x="19" y="58"/>
                    <a:pt x="12" y="49"/>
                    <a:pt x="11" y="37"/>
                  </a:cubicBezTo>
                  <a:cubicBezTo>
                    <a:pt x="65" y="37"/>
                    <a:pt x="65" y="37"/>
                    <a:pt x="65" y="37"/>
                  </a:cubicBezTo>
                  <a:lnTo>
                    <a:pt x="65" y="32"/>
                  </a:lnTo>
                  <a:close/>
                  <a:moveTo>
                    <a:pt x="11" y="28"/>
                  </a:moveTo>
                  <a:cubicBezTo>
                    <a:pt x="12" y="17"/>
                    <a:pt x="20" y="8"/>
                    <a:pt x="33" y="8"/>
                  </a:cubicBezTo>
                  <a:cubicBezTo>
                    <a:pt x="47" y="8"/>
                    <a:pt x="54" y="18"/>
                    <a:pt x="55" y="28"/>
                  </a:cubicBezTo>
                  <a:lnTo>
                    <a:pt x="11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invGray">
            <a:xfrm>
              <a:off x="2808293" y="5769783"/>
              <a:ext cx="115145" cy="287103"/>
            </a:xfrm>
            <a:custGeom>
              <a:avLst/>
              <a:gdLst>
                <a:gd name="T0" fmla="*/ 20 w 32"/>
                <a:gd name="T1" fmla="*/ 62 h 79"/>
                <a:gd name="T2" fmla="*/ 20 w 32"/>
                <a:gd name="T3" fmla="*/ 24 h 79"/>
                <a:gd name="T4" fmla="*/ 32 w 32"/>
                <a:gd name="T5" fmla="*/ 24 h 79"/>
                <a:gd name="T6" fmla="*/ 32 w 32"/>
                <a:gd name="T7" fmla="*/ 16 h 79"/>
                <a:gd name="T8" fmla="*/ 20 w 32"/>
                <a:gd name="T9" fmla="*/ 16 h 79"/>
                <a:gd name="T10" fmla="*/ 20 w 32"/>
                <a:gd name="T11" fmla="*/ 0 h 79"/>
                <a:gd name="T12" fmla="*/ 9 w 32"/>
                <a:gd name="T13" fmla="*/ 0 h 79"/>
                <a:gd name="T14" fmla="*/ 9 w 32"/>
                <a:gd name="T15" fmla="*/ 16 h 79"/>
                <a:gd name="T16" fmla="*/ 0 w 32"/>
                <a:gd name="T17" fmla="*/ 16 h 79"/>
                <a:gd name="T18" fmla="*/ 0 w 32"/>
                <a:gd name="T19" fmla="*/ 24 h 79"/>
                <a:gd name="T20" fmla="*/ 9 w 32"/>
                <a:gd name="T21" fmla="*/ 24 h 79"/>
                <a:gd name="T22" fmla="*/ 9 w 32"/>
                <a:gd name="T23" fmla="*/ 63 h 79"/>
                <a:gd name="T24" fmla="*/ 26 w 32"/>
                <a:gd name="T25" fmla="*/ 79 h 79"/>
                <a:gd name="T26" fmla="*/ 32 w 32"/>
                <a:gd name="T27" fmla="*/ 79 h 79"/>
                <a:gd name="T28" fmla="*/ 32 w 32"/>
                <a:gd name="T29" fmla="*/ 70 h 79"/>
                <a:gd name="T30" fmla="*/ 27 w 32"/>
                <a:gd name="T31" fmla="*/ 71 h 79"/>
                <a:gd name="T32" fmla="*/ 20 w 32"/>
                <a:gd name="T33" fmla="*/ 6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79">
                  <a:moveTo>
                    <a:pt x="20" y="62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74"/>
                    <a:pt x="14" y="79"/>
                    <a:pt x="26" y="79"/>
                  </a:cubicBezTo>
                  <a:cubicBezTo>
                    <a:pt x="28" y="79"/>
                    <a:pt x="31" y="79"/>
                    <a:pt x="32" y="79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0" y="71"/>
                    <a:pt x="29" y="71"/>
                    <a:pt x="27" y="71"/>
                  </a:cubicBezTo>
                  <a:cubicBezTo>
                    <a:pt x="22" y="71"/>
                    <a:pt x="20" y="69"/>
                    <a:pt x="20" y="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invGray">
            <a:xfrm>
              <a:off x="2700250" y="5726159"/>
              <a:ext cx="108044" cy="330726"/>
            </a:xfrm>
            <a:custGeom>
              <a:avLst/>
              <a:gdLst>
                <a:gd name="T0" fmla="*/ 24 w 30"/>
                <a:gd name="T1" fmla="*/ 91 h 91"/>
                <a:gd name="T2" fmla="*/ 30 w 30"/>
                <a:gd name="T3" fmla="*/ 91 h 91"/>
                <a:gd name="T4" fmla="*/ 30 w 30"/>
                <a:gd name="T5" fmla="*/ 82 h 91"/>
                <a:gd name="T6" fmla="*/ 26 w 30"/>
                <a:gd name="T7" fmla="*/ 83 h 91"/>
                <a:gd name="T8" fmla="*/ 19 w 30"/>
                <a:gd name="T9" fmla="*/ 74 h 91"/>
                <a:gd name="T10" fmla="*/ 19 w 30"/>
                <a:gd name="T11" fmla="*/ 0 h 91"/>
                <a:gd name="T12" fmla="*/ 0 w 30"/>
                <a:gd name="T13" fmla="*/ 0 h 91"/>
                <a:gd name="T14" fmla="*/ 0 w 30"/>
                <a:gd name="T15" fmla="*/ 8 h 91"/>
                <a:gd name="T16" fmla="*/ 9 w 30"/>
                <a:gd name="T17" fmla="*/ 8 h 91"/>
                <a:gd name="T18" fmla="*/ 9 w 30"/>
                <a:gd name="T19" fmla="*/ 74 h 91"/>
                <a:gd name="T20" fmla="*/ 24 w 30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91">
                  <a:moveTo>
                    <a:pt x="24" y="91"/>
                  </a:moveTo>
                  <a:cubicBezTo>
                    <a:pt x="26" y="91"/>
                    <a:pt x="29" y="91"/>
                    <a:pt x="30" y="91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28" y="83"/>
                    <a:pt x="27" y="83"/>
                    <a:pt x="26" y="83"/>
                  </a:cubicBezTo>
                  <a:cubicBezTo>
                    <a:pt x="21" y="83"/>
                    <a:pt x="19" y="80"/>
                    <a:pt x="19" y="7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85"/>
                    <a:pt x="13" y="91"/>
                    <a:pt x="24" y="9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invGray">
            <a:xfrm>
              <a:off x="1526985" y="5715000"/>
              <a:ext cx="291160" cy="348987"/>
            </a:xfrm>
            <a:custGeom>
              <a:avLst/>
              <a:gdLst>
                <a:gd name="T0" fmla="*/ 28 w 81"/>
                <a:gd name="T1" fmla="*/ 65 h 96"/>
                <a:gd name="T2" fmla="*/ 41 w 81"/>
                <a:gd name="T3" fmla="*/ 74 h 96"/>
                <a:gd name="T4" fmla="*/ 52 w 81"/>
                <a:gd name="T5" fmla="*/ 68 h 96"/>
                <a:gd name="T6" fmla="*/ 36 w 81"/>
                <a:gd name="T7" fmla="*/ 59 h 96"/>
                <a:gd name="T8" fmla="*/ 12 w 81"/>
                <a:gd name="T9" fmla="*/ 50 h 96"/>
                <a:gd name="T10" fmla="*/ 1 w 81"/>
                <a:gd name="T11" fmla="*/ 29 h 96"/>
                <a:gd name="T12" fmla="*/ 39 w 81"/>
                <a:gd name="T13" fmla="*/ 0 h 96"/>
                <a:gd name="T14" fmla="*/ 78 w 81"/>
                <a:gd name="T15" fmla="*/ 29 h 96"/>
                <a:gd name="T16" fmla="*/ 51 w 81"/>
                <a:gd name="T17" fmla="*/ 29 h 96"/>
                <a:gd name="T18" fmla="*/ 39 w 81"/>
                <a:gd name="T19" fmla="*/ 21 h 96"/>
                <a:gd name="T20" fmla="*/ 30 w 81"/>
                <a:gd name="T21" fmla="*/ 27 h 96"/>
                <a:gd name="T22" fmla="*/ 43 w 81"/>
                <a:gd name="T23" fmla="*/ 35 h 96"/>
                <a:gd name="T24" fmla="*/ 69 w 81"/>
                <a:gd name="T25" fmla="*/ 43 h 96"/>
                <a:gd name="T26" fmla="*/ 81 w 81"/>
                <a:gd name="T27" fmla="*/ 65 h 96"/>
                <a:gd name="T28" fmla="*/ 40 w 81"/>
                <a:gd name="T29" fmla="*/ 96 h 96"/>
                <a:gd name="T30" fmla="*/ 0 w 81"/>
                <a:gd name="T31" fmla="*/ 65 h 96"/>
                <a:gd name="T32" fmla="*/ 28 w 81"/>
                <a:gd name="T33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96">
                  <a:moveTo>
                    <a:pt x="28" y="65"/>
                  </a:moveTo>
                  <a:cubicBezTo>
                    <a:pt x="29" y="72"/>
                    <a:pt x="33" y="74"/>
                    <a:pt x="41" y="74"/>
                  </a:cubicBezTo>
                  <a:cubicBezTo>
                    <a:pt x="48" y="74"/>
                    <a:pt x="52" y="72"/>
                    <a:pt x="52" y="68"/>
                  </a:cubicBezTo>
                  <a:cubicBezTo>
                    <a:pt x="52" y="62"/>
                    <a:pt x="47" y="62"/>
                    <a:pt x="36" y="59"/>
                  </a:cubicBezTo>
                  <a:cubicBezTo>
                    <a:pt x="24" y="55"/>
                    <a:pt x="15" y="53"/>
                    <a:pt x="12" y="50"/>
                  </a:cubicBezTo>
                  <a:cubicBezTo>
                    <a:pt x="5" y="45"/>
                    <a:pt x="1" y="38"/>
                    <a:pt x="1" y="29"/>
                  </a:cubicBezTo>
                  <a:cubicBezTo>
                    <a:pt x="1" y="11"/>
                    <a:pt x="15" y="0"/>
                    <a:pt x="39" y="0"/>
                  </a:cubicBezTo>
                  <a:cubicBezTo>
                    <a:pt x="63" y="0"/>
                    <a:pt x="77" y="10"/>
                    <a:pt x="78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0" y="23"/>
                    <a:pt x="46" y="21"/>
                    <a:pt x="39" y="21"/>
                  </a:cubicBezTo>
                  <a:cubicBezTo>
                    <a:pt x="33" y="21"/>
                    <a:pt x="30" y="23"/>
                    <a:pt x="30" y="27"/>
                  </a:cubicBezTo>
                  <a:cubicBezTo>
                    <a:pt x="30" y="32"/>
                    <a:pt x="34" y="33"/>
                    <a:pt x="43" y="35"/>
                  </a:cubicBezTo>
                  <a:cubicBezTo>
                    <a:pt x="54" y="38"/>
                    <a:pt x="63" y="40"/>
                    <a:pt x="69" y="43"/>
                  </a:cubicBezTo>
                  <a:cubicBezTo>
                    <a:pt x="77" y="49"/>
                    <a:pt x="81" y="55"/>
                    <a:pt x="81" y="65"/>
                  </a:cubicBezTo>
                  <a:cubicBezTo>
                    <a:pt x="81" y="84"/>
                    <a:pt x="66" y="96"/>
                    <a:pt x="40" y="96"/>
                  </a:cubicBezTo>
                  <a:cubicBezTo>
                    <a:pt x="16" y="96"/>
                    <a:pt x="1" y="84"/>
                    <a:pt x="0" y="65"/>
                  </a:cubicBezTo>
                  <a:lnTo>
                    <a:pt x="28" y="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invGray">
            <a:xfrm>
              <a:off x="918287" y="5715000"/>
              <a:ext cx="324132" cy="348987"/>
            </a:xfrm>
            <a:custGeom>
              <a:avLst/>
              <a:gdLst>
                <a:gd name="T0" fmla="*/ 90 w 90"/>
                <a:gd name="T1" fmla="*/ 58 h 96"/>
                <a:gd name="T2" fmla="*/ 46 w 90"/>
                <a:gd name="T3" fmla="*/ 96 h 96"/>
                <a:gd name="T4" fmla="*/ 0 w 90"/>
                <a:gd name="T5" fmla="*/ 48 h 96"/>
                <a:gd name="T6" fmla="*/ 46 w 90"/>
                <a:gd name="T7" fmla="*/ 0 h 96"/>
                <a:gd name="T8" fmla="*/ 89 w 90"/>
                <a:gd name="T9" fmla="*/ 37 h 96"/>
                <a:gd name="T10" fmla="*/ 62 w 90"/>
                <a:gd name="T11" fmla="*/ 37 h 96"/>
                <a:gd name="T12" fmla="*/ 46 w 90"/>
                <a:gd name="T13" fmla="*/ 23 h 96"/>
                <a:gd name="T14" fmla="*/ 29 w 90"/>
                <a:gd name="T15" fmla="*/ 48 h 96"/>
                <a:gd name="T16" fmla="*/ 47 w 90"/>
                <a:gd name="T17" fmla="*/ 73 h 96"/>
                <a:gd name="T18" fmla="*/ 62 w 90"/>
                <a:gd name="T19" fmla="*/ 58 h 96"/>
                <a:gd name="T20" fmla="*/ 90 w 90"/>
                <a:gd name="T21" fmla="*/ 5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96">
                  <a:moveTo>
                    <a:pt x="90" y="58"/>
                  </a:moveTo>
                  <a:cubicBezTo>
                    <a:pt x="88" y="82"/>
                    <a:pt x="72" y="96"/>
                    <a:pt x="46" y="96"/>
                  </a:cubicBezTo>
                  <a:cubicBezTo>
                    <a:pt x="17" y="96"/>
                    <a:pt x="0" y="78"/>
                    <a:pt x="0" y="48"/>
                  </a:cubicBezTo>
                  <a:cubicBezTo>
                    <a:pt x="0" y="18"/>
                    <a:pt x="17" y="0"/>
                    <a:pt x="46" y="0"/>
                  </a:cubicBezTo>
                  <a:cubicBezTo>
                    <a:pt x="72" y="0"/>
                    <a:pt x="88" y="13"/>
                    <a:pt x="89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1" y="28"/>
                    <a:pt x="55" y="23"/>
                    <a:pt x="46" y="23"/>
                  </a:cubicBezTo>
                  <a:cubicBezTo>
                    <a:pt x="35" y="23"/>
                    <a:pt x="29" y="31"/>
                    <a:pt x="29" y="48"/>
                  </a:cubicBezTo>
                  <a:cubicBezTo>
                    <a:pt x="29" y="65"/>
                    <a:pt x="35" y="73"/>
                    <a:pt x="47" y="73"/>
                  </a:cubicBezTo>
                  <a:cubicBezTo>
                    <a:pt x="56" y="73"/>
                    <a:pt x="61" y="68"/>
                    <a:pt x="6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invGray">
            <a:xfrm>
              <a:off x="1220607" y="5726159"/>
              <a:ext cx="324132" cy="327175"/>
            </a:xfrm>
            <a:custGeom>
              <a:avLst/>
              <a:gdLst>
                <a:gd name="T0" fmla="*/ 0 w 639"/>
                <a:gd name="T1" fmla="*/ 0 h 645"/>
                <a:gd name="T2" fmla="*/ 206 w 639"/>
                <a:gd name="T3" fmla="*/ 0 h 645"/>
                <a:gd name="T4" fmla="*/ 320 w 639"/>
                <a:gd name="T5" fmla="*/ 415 h 645"/>
                <a:gd name="T6" fmla="*/ 433 w 639"/>
                <a:gd name="T7" fmla="*/ 0 h 645"/>
                <a:gd name="T8" fmla="*/ 639 w 639"/>
                <a:gd name="T9" fmla="*/ 0 h 645"/>
                <a:gd name="T10" fmla="*/ 419 w 639"/>
                <a:gd name="T11" fmla="*/ 645 h 645"/>
                <a:gd name="T12" fmla="*/ 213 w 639"/>
                <a:gd name="T13" fmla="*/ 645 h 645"/>
                <a:gd name="T14" fmla="*/ 0 w 639"/>
                <a:gd name="T15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645">
                  <a:moveTo>
                    <a:pt x="0" y="0"/>
                  </a:moveTo>
                  <a:lnTo>
                    <a:pt x="206" y="0"/>
                  </a:lnTo>
                  <a:lnTo>
                    <a:pt x="320" y="415"/>
                  </a:lnTo>
                  <a:lnTo>
                    <a:pt x="433" y="0"/>
                  </a:lnTo>
                  <a:lnTo>
                    <a:pt x="639" y="0"/>
                  </a:lnTo>
                  <a:lnTo>
                    <a:pt x="419" y="645"/>
                  </a:lnTo>
                  <a:lnTo>
                    <a:pt x="213" y="6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invGray">
            <a:xfrm>
              <a:off x="464807" y="5715000"/>
              <a:ext cx="413914" cy="348987"/>
            </a:xfrm>
            <a:custGeom>
              <a:avLst/>
              <a:gdLst>
                <a:gd name="T0" fmla="*/ 4 w 115"/>
                <a:gd name="T1" fmla="*/ 42 h 96"/>
                <a:gd name="T2" fmla="*/ 0 w 115"/>
                <a:gd name="T3" fmla="*/ 33 h 96"/>
                <a:gd name="T4" fmla="*/ 4 w 115"/>
                <a:gd name="T5" fmla="*/ 23 h 96"/>
                <a:gd name="T6" fmla="*/ 22 w 115"/>
                <a:gd name="T7" fmla="*/ 4 h 96"/>
                <a:gd name="T8" fmla="*/ 32 w 115"/>
                <a:gd name="T9" fmla="*/ 0 h 96"/>
                <a:gd name="T10" fmla="*/ 42 w 115"/>
                <a:gd name="T11" fmla="*/ 4 h 96"/>
                <a:gd name="T12" fmla="*/ 58 w 115"/>
                <a:gd name="T13" fmla="*/ 20 h 96"/>
                <a:gd name="T14" fmla="*/ 73 w 115"/>
                <a:gd name="T15" fmla="*/ 4 h 96"/>
                <a:gd name="T16" fmla="*/ 83 w 115"/>
                <a:gd name="T17" fmla="*/ 0 h 96"/>
                <a:gd name="T18" fmla="*/ 93 w 115"/>
                <a:gd name="T19" fmla="*/ 4 h 96"/>
                <a:gd name="T20" fmla="*/ 111 w 115"/>
                <a:gd name="T21" fmla="*/ 23 h 96"/>
                <a:gd name="T22" fmla="*/ 115 w 115"/>
                <a:gd name="T23" fmla="*/ 33 h 96"/>
                <a:gd name="T24" fmla="*/ 111 w 115"/>
                <a:gd name="T25" fmla="*/ 42 h 96"/>
                <a:gd name="T26" fmla="*/ 58 w 115"/>
                <a:gd name="T27" fmla="*/ 96 h 96"/>
                <a:gd name="T28" fmla="*/ 57 w 115"/>
                <a:gd name="T29" fmla="*/ 96 h 96"/>
                <a:gd name="T30" fmla="*/ 4 w 115"/>
                <a:gd name="T31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96">
                  <a:moveTo>
                    <a:pt x="4" y="42"/>
                  </a:moveTo>
                  <a:cubicBezTo>
                    <a:pt x="1" y="40"/>
                    <a:pt x="0" y="36"/>
                    <a:pt x="0" y="33"/>
                  </a:cubicBezTo>
                  <a:cubicBezTo>
                    <a:pt x="0" y="29"/>
                    <a:pt x="1" y="25"/>
                    <a:pt x="4" y="2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5" y="1"/>
                    <a:pt x="29" y="0"/>
                    <a:pt x="32" y="0"/>
                  </a:cubicBezTo>
                  <a:cubicBezTo>
                    <a:pt x="36" y="0"/>
                    <a:pt x="39" y="1"/>
                    <a:pt x="42" y="4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6" y="1"/>
                    <a:pt x="79" y="0"/>
                    <a:pt x="83" y="0"/>
                  </a:cubicBezTo>
                  <a:cubicBezTo>
                    <a:pt x="87" y="0"/>
                    <a:pt x="90" y="1"/>
                    <a:pt x="93" y="4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4" y="25"/>
                    <a:pt x="115" y="29"/>
                    <a:pt x="115" y="33"/>
                  </a:cubicBezTo>
                  <a:cubicBezTo>
                    <a:pt x="115" y="36"/>
                    <a:pt x="114" y="40"/>
                    <a:pt x="111" y="42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7" y="96"/>
                    <a:pt x="57" y="96"/>
                    <a:pt x="57" y="96"/>
                  </a:cubicBezTo>
                  <a:lnTo>
                    <a:pt x="4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2664133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457203" y="2057400"/>
            <a:ext cx="8229600" cy="3794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192"/>
            <a:ext cx="8229600" cy="82296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463040"/>
            <a:ext cx="8229600" cy="502601"/>
          </a:xfrm>
          <a:solidFill>
            <a:schemeClr val="tx1"/>
          </a:solidFill>
          <a:effectLst/>
        </p:spPr>
        <p:txBody>
          <a:bodyPr lIns="91440" anchor="ctr" anchorCtr="0"/>
          <a:lstStyle>
            <a:lvl1pPr marL="0" indent="0">
              <a:buNone/>
              <a:defRPr sz="1800" b="1" cap="all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CVS Health Confidential &amp; Proprietary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7D88-DCFD-354C-96A5-D863D5E936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3" y="5399639"/>
            <a:ext cx="8229600" cy="452521"/>
          </a:xfrm>
          <a:solidFill>
            <a:schemeClr val="tx1">
              <a:lumMod val="65000"/>
              <a:lumOff val="35000"/>
            </a:schemeClr>
          </a:solidFill>
          <a:ln w="101600">
            <a:noFill/>
            <a:miter lim="800000"/>
          </a:ln>
          <a:effectLst/>
        </p:spPr>
        <p:txBody>
          <a:bodyPr lIns="91440" tIns="91440" bIns="91440" anchor="b" anchorCtr="0">
            <a:spAutoFit/>
          </a:bodyPr>
          <a:lstStyle>
            <a:lvl1pPr algn="ctr"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64390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192"/>
            <a:ext cx="8229600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 bwMode="gray">
          <a:xfrm>
            <a:off x="457207" y="1463040"/>
            <a:ext cx="3928859" cy="4389120"/>
          </a:xfrm>
        </p:spPr>
        <p:txBody>
          <a:bodyPr vert="horz" lIns="0" tIns="0" rIns="91440" bIns="0" rtlCol="0">
            <a:noAutofit/>
          </a:bodyPr>
          <a:lstStyle>
            <a:lvl1pPr>
              <a:defRPr lang="en-US" cap="all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CVS Health Confidential &amp; Proprietary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7D88-DCFD-354C-96A5-D863D5E936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54880" y="1463040"/>
            <a:ext cx="3931920" cy="502920"/>
          </a:xfrm>
          <a:solidFill>
            <a:schemeClr val="tx1"/>
          </a:solidFill>
        </p:spPr>
        <p:txBody>
          <a:bodyPr lIns="91440" anchor="ctr" anchorCtr="0"/>
          <a:lstStyle>
            <a:lvl1pPr>
              <a:defRPr sz="18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54563" y="2057399"/>
            <a:ext cx="3932237" cy="3794760"/>
          </a:xfrm>
          <a:solidFill>
            <a:srgbClr val="FFFFFF"/>
          </a:solidFill>
        </p:spPr>
        <p:txBody>
          <a:bodyPr lIns="91440" anchor="ctr" anchorCtr="0"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algn="ct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 this box as a cropping and positioning guideline for inserted images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Position image over this area and crop to edges of gray box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Since “Snap to shape” is activated by default, cropping will be easy and accurate</a:t>
            </a:r>
          </a:p>
        </p:txBody>
      </p:sp>
    </p:spTree>
    <p:extLst>
      <p:ext uri="{BB962C8B-B14F-4D97-AF65-F5344CB8AC3E}">
        <p14:creationId xmlns:p14="http://schemas.microsoft.com/office/powerpoint/2010/main" val="37961089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CVS Health Confidential &amp;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7D88-DCFD-354C-96A5-D863D5E936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2961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169"/>
            <a:ext cx="7772400" cy="1554480"/>
          </a:xfrm>
        </p:spPr>
        <p:txBody>
          <a:bodyPr rIns="0" anchor="t"/>
          <a:lstStyle>
            <a:lvl1pPr algn="l">
              <a:lnSpc>
                <a:spcPct val="80000"/>
              </a:lnSpc>
              <a:defRPr sz="4800" b="1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11680"/>
            <a:ext cx="5486400" cy="1005840"/>
          </a:xfrm>
        </p:spPr>
        <p:txBody>
          <a:bodyPr rIns="0" anchor="t" anchorCtr="0"/>
          <a:lstStyle>
            <a:lvl1pPr marL="0" indent="0">
              <a:spcBef>
                <a:spcPts val="6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© 2014 CVS Health Confidential &amp;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467D88-DCFD-354C-96A5-D863D5E936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500338" y="16932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3" name="Group 12"/>
          <p:cNvGrpSpPr>
            <a:grpSpLocks noChangeAspect="1"/>
          </p:cNvGrpSpPr>
          <p:nvPr userDrawn="1"/>
        </p:nvGrpSpPr>
        <p:grpSpPr>
          <a:xfrm>
            <a:off x="7525512" y="6489600"/>
            <a:ext cx="1161288" cy="147738"/>
            <a:chOff x="279400" y="2781300"/>
            <a:chExt cx="8585200" cy="1092200"/>
          </a:xfrm>
          <a:solidFill>
            <a:schemeClr val="tx1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4605338" y="2816225"/>
              <a:ext cx="958850" cy="1035050"/>
            </a:xfrm>
            <a:custGeom>
              <a:avLst/>
              <a:gdLst>
                <a:gd name="T0" fmla="*/ 142 w 604"/>
                <a:gd name="T1" fmla="*/ 272 h 652"/>
                <a:gd name="T2" fmla="*/ 142 w 604"/>
                <a:gd name="T3" fmla="*/ 57 h 652"/>
                <a:gd name="T4" fmla="*/ 206 w 604"/>
                <a:gd name="T5" fmla="*/ 57 h 652"/>
                <a:gd name="T6" fmla="*/ 206 w 604"/>
                <a:gd name="T7" fmla="*/ 0 h 652"/>
                <a:gd name="T8" fmla="*/ 0 w 604"/>
                <a:gd name="T9" fmla="*/ 0 h 652"/>
                <a:gd name="T10" fmla="*/ 0 w 604"/>
                <a:gd name="T11" fmla="*/ 57 h 652"/>
                <a:gd name="T12" fmla="*/ 64 w 604"/>
                <a:gd name="T13" fmla="*/ 57 h 652"/>
                <a:gd name="T14" fmla="*/ 64 w 604"/>
                <a:gd name="T15" fmla="*/ 587 h 652"/>
                <a:gd name="T16" fmla="*/ 0 w 604"/>
                <a:gd name="T17" fmla="*/ 587 h 652"/>
                <a:gd name="T18" fmla="*/ 0 w 604"/>
                <a:gd name="T19" fmla="*/ 652 h 652"/>
                <a:gd name="T20" fmla="*/ 206 w 604"/>
                <a:gd name="T21" fmla="*/ 652 h 652"/>
                <a:gd name="T22" fmla="*/ 206 w 604"/>
                <a:gd name="T23" fmla="*/ 587 h 652"/>
                <a:gd name="T24" fmla="*/ 142 w 604"/>
                <a:gd name="T25" fmla="*/ 587 h 652"/>
                <a:gd name="T26" fmla="*/ 142 w 604"/>
                <a:gd name="T27" fmla="*/ 329 h 652"/>
                <a:gd name="T28" fmla="*/ 462 w 604"/>
                <a:gd name="T29" fmla="*/ 329 h 652"/>
                <a:gd name="T30" fmla="*/ 462 w 604"/>
                <a:gd name="T31" fmla="*/ 587 h 652"/>
                <a:gd name="T32" fmla="*/ 398 w 604"/>
                <a:gd name="T33" fmla="*/ 587 h 652"/>
                <a:gd name="T34" fmla="*/ 398 w 604"/>
                <a:gd name="T35" fmla="*/ 652 h 652"/>
                <a:gd name="T36" fmla="*/ 604 w 604"/>
                <a:gd name="T37" fmla="*/ 652 h 652"/>
                <a:gd name="T38" fmla="*/ 604 w 604"/>
                <a:gd name="T39" fmla="*/ 587 h 652"/>
                <a:gd name="T40" fmla="*/ 540 w 604"/>
                <a:gd name="T41" fmla="*/ 587 h 652"/>
                <a:gd name="T42" fmla="*/ 540 w 604"/>
                <a:gd name="T43" fmla="*/ 57 h 652"/>
                <a:gd name="T44" fmla="*/ 604 w 604"/>
                <a:gd name="T45" fmla="*/ 57 h 652"/>
                <a:gd name="T46" fmla="*/ 604 w 604"/>
                <a:gd name="T47" fmla="*/ 0 h 652"/>
                <a:gd name="T48" fmla="*/ 398 w 604"/>
                <a:gd name="T49" fmla="*/ 0 h 652"/>
                <a:gd name="T50" fmla="*/ 398 w 604"/>
                <a:gd name="T51" fmla="*/ 57 h 652"/>
                <a:gd name="T52" fmla="*/ 462 w 604"/>
                <a:gd name="T53" fmla="*/ 57 h 652"/>
                <a:gd name="T54" fmla="*/ 462 w 604"/>
                <a:gd name="T55" fmla="*/ 272 h 652"/>
                <a:gd name="T56" fmla="*/ 142 w 604"/>
                <a:gd name="T57" fmla="*/ 27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4" h="652">
                  <a:moveTo>
                    <a:pt x="142" y="272"/>
                  </a:moveTo>
                  <a:lnTo>
                    <a:pt x="142" y="57"/>
                  </a:lnTo>
                  <a:lnTo>
                    <a:pt x="206" y="57"/>
                  </a:lnTo>
                  <a:lnTo>
                    <a:pt x="206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64" y="57"/>
                  </a:lnTo>
                  <a:lnTo>
                    <a:pt x="64" y="587"/>
                  </a:lnTo>
                  <a:lnTo>
                    <a:pt x="0" y="587"/>
                  </a:lnTo>
                  <a:lnTo>
                    <a:pt x="0" y="652"/>
                  </a:lnTo>
                  <a:lnTo>
                    <a:pt x="206" y="652"/>
                  </a:lnTo>
                  <a:lnTo>
                    <a:pt x="206" y="587"/>
                  </a:lnTo>
                  <a:lnTo>
                    <a:pt x="142" y="587"/>
                  </a:lnTo>
                  <a:lnTo>
                    <a:pt x="142" y="329"/>
                  </a:lnTo>
                  <a:lnTo>
                    <a:pt x="462" y="329"/>
                  </a:lnTo>
                  <a:lnTo>
                    <a:pt x="462" y="587"/>
                  </a:lnTo>
                  <a:lnTo>
                    <a:pt x="398" y="587"/>
                  </a:lnTo>
                  <a:lnTo>
                    <a:pt x="398" y="652"/>
                  </a:lnTo>
                  <a:lnTo>
                    <a:pt x="604" y="652"/>
                  </a:lnTo>
                  <a:lnTo>
                    <a:pt x="604" y="587"/>
                  </a:lnTo>
                  <a:lnTo>
                    <a:pt x="540" y="587"/>
                  </a:lnTo>
                  <a:lnTo>
                    <a:pt x="540" y="57"/>
                  </a:lnTo>
                  <a:lnTo>
                    <a:pt x="604" y="57"/>
                  </a:lnTo>
                  <a:lnTo>
                    <a:pt x="604" y="0"/>
                  </a:lnTo>
                  <a:lnTo>
                    <a:pt x="398" y="0"/>
                  </a:lnTo>
                  <a:lnTo>
                    <a:pt x="398" y="57"/>
                  </a:lnTo>
                  <a:lnTo>
                    <a:pt x="462" y="57"/>
                  </a:lnTo>
                  <a:lnTo>
                    <a:pt x="462" y="272"/>
                  </a:lnTo>
                  <a:lnTo>
                    <a:pt x="142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8042275" y="2816225"/>
              <a:ext cx="822325" cy="1035050"/>
            </a:xfrm>
            <a:custGeom>
              <a:avLst/>
              <a:gdLst>
                <a:gd name="T0" fmla="*/ 27 w 73"/>
                <a:gd name="T1" fmla="*/ 82 h 91"/>
                <a:gd name="T2" fmla="*/ 19 w 73"/>
                <a:gd name="T3" fmla="*/ 82 h 91"/>
                <a:gd name="T4" fmla="*/ 19 w 73"/>
                <a:gd name="T5" fmla="*/ 54 h 91"/>
                <a:gd name="T6" fmla="*/ 37 w 73"/>
                <a:gd name="T7" fmla="*/ 35 h 91"/>
                <a:gd name="T8" fmla="*/ 55 w 73"/>
                <a:gd name="T9" fmla="*/ 54 h 91"/>
                <a:gd name="T10" fmla="*/ 55 w 73"/>
                <a:gd name="T11" fmla="*/ 82 h 91"/>
                <a:gd name="T12" fmla="*/ 46 w 73"/>
                <a:gd name="T13" fmla="*/ 82 h 91"/>
                <a:gd name="T14" fmla="*/ 46 w 73"/>
                <a:gd name="T15" fmla="*/ 91 h 91"/>
                <a:gd name="T16" fmla="*/ 73 w 73"/>
                <a:gd name="T17" fmla="*/ 91 h 91"/>
                <a:gd name="T18" fmla="*/ 73 w 73"/>
                <a:gd name="T19" fmla="*/ 82 h 91"/>
                <a:gd name="T20" fmla="*/ 65 w 73"/>
                <a:gd name="T21" fmla="*/ 82 h 91"/>
                <a:gd name="T22" fmla="*/ 65 w 73"/>
                <a:gd name="T23" fmla="*/ 54 h 91"/>
                <a:gd name="T24" fmla="*/ 38 w 73"/>
                <a:gd name="T25" fmla="*/ 26 h 91"/>
                <a:gd name="T26" fmla="*/ 19 w 73"/>
                <a:gd name="T27" fmla="*/ 35 h 91"/>
                <a:gd name="T28" fmla="*/ 19 w 73"/>
                <a:gd name="T29" fmla="*/ 0 h 91"/>
                <a:gd name="T30" fmla="*/ 0 w 73"/>
                <a:gd name="T31" fmla="*/ 0 h 91"/>
                <a:gd name="T32" fmla="*/ 0 w 73"/>
                <a:gd name="T33" fmla="*/ 8 h 91"/>
                <a:gd name="T34" fmla="*/ 9 w 73"/>
                <a:gd name="T35" fmla="*/ 8 h 91"/>
                <a:gd name="T36" fmla="*/ 9 w 73"/>
                <a:gd name="T37" fmla="*/ 82 h 91"/>
                <a:gd name="T38" fmla="*/ 0 w 73"/>
                <a:gd name="T39" fmla="*/ 82 h 91"/>
                <a:gd name="T40" fmla="*/ 0 w 73"/>
                <a:gd name="T41" fmla="*/ 91 h 91"/>
                <a:gd name="T42" fmla="*/ 27 w 73"/>
                <a:gd name="T43" fmla="*/ 91 h 91"/>
                <a:gd name="T44" fmla="*/ 27 w 73"/>
                <a:gd name="T45" fmla="*/ 8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3" h="91">
                  <a:moveTo>
                    <a:pt x="27" y="82"/>
                  </a:moveTo>
                  <a:cubicBezTo>
                    <a:pt x="19" y="82"/>
                    <a:pt x="19" y="82"/>
                    <a:pt x="19" y="82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41"/>
                    <a:pt x="25" y="35"/>
                    <a:pt x="37" y="35"/>
                  </a:cubicBezTo>
                  <a:cubicBezTo>
                    <a:pt x="48" y="35"/>
                    <a:pt x="55" y="41"/>
                    <a:pt x="55" y="54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5" y="39"/>
                    <a:pt x="55" y="26"/>
                    <a:pt x="38" y="26"/>
                  </a:cubicBezTo>
                  <a:cubicBezTo>
                    <a:pt x="30" y="26"/>
                    <a:pt x="23" y="29"/>
                    <a:pt x="19" y="3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27" y="91"/>
                    <a:pt x="27" y="91"/>
                    <a:pt x="27" y="91"/>
                  </a:cubicBezTo>
                  <a:lnTo>
                    <a:pt x="27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6419850" y="3111500"/>
              <a:ext cx="822325" cy="750888"/>
            </a:xfrm>
            <a:custGeom>
              <a:avLst/>
              <a:gdLst>
                <a:gd name="T0" fmla="*/ 73 w 73"/>
                <a:gd name="T1" fmla="*/ 10 h 66"/>
                <a:gd name="T2" fmla="*/ 73 w 73"/>
                <a:gd name="T3" fmla="*/ 2 h 66"/>
                <a:gd name="T4" fmla="*/ 54 w 73"/>
                <a:gd name="T5" fmla="*/ 2 h 66"/>
                <a:gd name="T6" fmla="*/ 54 w 73"/>
                <a:gd name="T7" fmla="*/ 11 h 66"/>
                <a:gd name="T8" fmla="*/ 31 w 73"/>
                <a:gd name="T9" fmla="*/ 0 h 66"/>
                <a:gd name="T10" fmla="*/ 0 w 73"/>
                <a:gd name="T11" fmla="*/ 33 h 66"/>
                <a:gd name="T12" fmla="*/ 31 w 73"/>
                <a:gd name="T13" fmla="*/ 66 h 66"/>
                <a:gd name="T14" fmla="*/ 54 w 73"/>
                <a:gd name="T15" fmla="*/ 55 h 66"/>
                <a:gd name="T16" fmla="*/ 54 w 73"/>
                <a:gd name="T17" fmla="*/ 65 h 66"/>
                <a:gd name="T18" fmla="*/ 73 w 73"/>
                <a:gd name="T19" fmla="*/ 65 h 66"/>
                <a:gd name="T20" fmla="*/ 73 w 73"/>
                <a:gd name="T21" fmla="*/ 56 h 66"/>
                <a:gd name="T22" fmla="*/ 64 w 73"/>
                <a:gd name="T23" fmla="*/ 56 h 66"/>
                <a:gd name="T24" fmla="*/ 64 w 73"/>
                <a:gd name="T25" fmla="*/ 10 h 66"/>
                <a:gd name="T26" fmla="*/ 73 w 73"/>
                <a:gd name="T27" fmla="*/ 10 h 66"/>
                <a:gd name="T28" fmla="*/ 33 w 73"/>
                <a:gd name="T29" fmla="*/ 58 h 66"/>
                <a:gd name="T30" fmla="*/ 11 w 73"/>
                <a:gd name="T31" fmla="*/ 33 h 66"/>
                <a:gd name="T32" fmla="*/ 33 w 73"/>
                <a:gd name="T33" fmla="*/ 9 h 66"/>
                <a:gd name="T34" fmla="*/ 54 w 73"/>
                <a:gd name="T35" fmla="*/ 33 h 66"/>
                <a:gd name="T36" fmla="*/ 33 w 73"/>
                <a:gd name="T37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66">
                  <a:moveTo>
                    <a:pt x="73" y="10"/>
                  </a:moveTo>
                  <a:cubicBezTo>
                    <a:pt x="73" y="2"/>
                    <a:pt x="73" y="2"/>
                    <a:pt x="73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9" y="4"/>
                    <a:pt x="41" y="0"/>
                    <a:pt x="31" y="0"/>
                  </a:cubicBezTo>
                  <a:cubicBezTo>
                    <a:pt x="13" y="0"/>
                    <a:pt x="0" y="14"/>
                    <a:pt x="0" y="33"/>
                  </a:cubicBezTo>
                  <a:cubicBezTo>
                    <a:pt x="0" y="52"/>
                    <a:pt x="13" y="66"/>
                    <a:pt x="31" y="66"/>
                  </a:cubicBezTo>
                  <a:cubicBezTo>
                    <a:pt x="41" y="66"/>
                    <a:pt x="49" y="62"/>
                    <a:pt x="54" y="5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4" y="10"/>
                    <a:pt x="64" y="10"/>
                    <a:pt x="64" y="10"/>
                  </a:cubicBezTo>
                  <a:lnTo>
                    <a:pt x="73" y="10"/>
                  </a:lnTo>
                  <a:close/>
                  <a:moveTo>
                    <a:pt x="33" y="58"/>
                  </a:moveTo>
                  <a:cubicBezTo>
                    <a:pt x="20" y="58"/>
                    <a:pt x="11" y="47"/>
                    <a:pt x="11" y="33"/>
                  </a:cubicBezTo>
                  <a:cubicBezTo>
                    <a:pt x="11" y="19"/>
                    <a:pt x="20" y="9"/>
                    <a:pt x="33" y="9"/>
                  </a:cubicBezTo>
                  <a:cubicBezTo>
                    <a:pt x="46" y="9"/>
                    <a:pt x="54" y="19"/>
                    <a:pt x="54" y="33"/>
                  </a:cubicBezTo>
                  <a:cubicBezTo>
                    <a:pt x="54" y="47"/>
                    <a:pt x="46" y="58"/>
                    <a:pt x="33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5608638" y="3111500"/>
              <a:ext cx="731838" cy="750888"/>
            </a:xfrm>
            <a:custGeom>
              <a:avLst/>
              <a:gdLst>
                <a:gd name="T0" fmla="*/ 65 w 65"/>
                <a:gd name="T1" fmla="*/ 32 h 66"/>
                <a:gd name="T2" fmla="*/ 33 w 65"/>
                <a:gd name="T3" fmla="*/ 0 h 66"/>
                <a:gd name="T4" fmla="*/ 0 w 65"/>
                <a:gd name="T5" fmla="*/ 33 h 66"/>
                <a:gd name="T6" fmla="*/ 33 w 65"/>
                <a:gd name="T7" fmla="*/ 66 h 66"/>
                <a:gd name="T8" fmla="*/ 63 w 65"/>
                <a:gd name="T9" fmla="*/ 48 h 66"/>
                <a:gd name="T10" fmla="*/ 53 w 65"/>
                <a:gd name="T11" fmla="*/ 48 h 66"/>
                <a:gd name="T12" fmla="*/ 34 w 65"/>
                <a:gd name="T13" fmla="*/ 58 h 66"/>
                <a:gd name="T14" fmla="*/ 11 w 65"/>
                <a:gd name="T15" fmla="*/ 37 h 66"/>
                <a:gd name="T16" fmla="*/ 65 w 65"/>
                <a:gd name="T17" fmla="*/ 37 h 66"/>
                <a:gd name="T18" fmla="*/ 65 w 65"/>
                <a:gd name="T19" fmla="*/ 32 h 66"/>
                <a:gd name="T20" fmla="*/ 11 w 65"/>
                <a:gd name="T21" fmla="*/ 28 h 66"/>
                <a:gd name="T22" fmla="*/ 33 w 65"/>
                <a:gd name="T23" fmla="*/ 8 h 66"/>
                <a:gd name="T24" fmla="*/ 55 w 65"/>
                <a:gd name="T25" fmla="*/ 28 h 66"/>
                <a:gd name="T26" fmla="*/ 11 w 65"/>
                <a:gd name="T27" fmla="*/ 2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66">
                  <a:moveTo>
                    <a:pt x="65" y="32"/>
                  </a:moveTo>
                  <a:cubicBezTo>
                    <a:pt x="65" y="13"/>
                    <a:pt x="53" y="0"/>
                    <a:pt x="33" y="0"/>
                  </a:cubicBezTo>
                  <a:cubicBezTo>
                    <a:pt x="14" y="0"/>
                    <a:pt x="0" y="14"/>
                    <a:pt x="0" y="33"/>
                  </a:cubicBezTo>
                  <a:cubicBezTo>
                    <a:pt x="0" y="53"/>
                    <a:pt x="14" y="66"/>
                    <a:pt x="33" y="66"/>
                  </a:cubicBezTo>
                  <a:cubicBezTo>
                    <a:pt x="47" y="66"/>
                    <a:pt x="58" y="59"/>
                    <a:pt x="63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0" y="54"/>
                    <a:pt x="43" y="58"/>
                    <a:pt x="34" y="58"/>
                  </a:cubicBezTo>
                  <a:cubicBezTo>
                    <a:pt x="19" y="58"/>
                    <a:pt x="12" y="49"/>
                    <a:pt x="11" y="37"/>
                  </a:cubicBezTo>
                  <a:cubicBezTo>
                    <a:pt x="65" y="37"/>
                    <a:pt x="65" y="37"/>
                    <a:pt x="65" y="37"/>
                  </a:cubicBezTo>
                  <a:lnTo>
                    <a:pt x="65" y="32"/>
                  </a:lnTo>
                  <a:close/>
                  <a:moveTo>
                    <a:pt x="11" y="28"/>
                  </a:moveTo>
                  <a:cubicBezTo>
                    <a:pt x="12" y="17"/>
                    <a:pt x="20" y="8"/>
                    <a:pt x="33" y="8"/>
                  </a:cubicBezTo>
                  <a:cubicBezTo>
                    <a:pt x="47" y="8"/>
                    <a:pt x="54" y="18"/>
                    <a:pt x="55" y="28"/>
                  </a:cubicBezTo>
                  <a:lnTo>
                    <a:pt x="11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7613650" y="2952750"/>
              <a:ext cx="360363" cy="898525"/>
            </a:xfrm>
            <a:custGeom>
              <a:avLst/>
              <a:gdLst>
                <a:gd name="T0" fmla="*/ 20 w 32"/>
                <a:gd name="T1" fmla="*/ 62 h 79"/>
                <a:gd name="T2" fmla="*/ 20 w 32"/>
                <a:gd name="T3" fmla="*/ 24 h 79"/>
                <a:gd name="T4" fmla="*/ 32 w 32"/>
                <a:gd name="T5" fmla="*/ 24 h 79"/>
                <a:gd name="T6" fmla="*/ 32 w 32"/>
                <a:gd name="T7" fmla="*/ 16 h 79"/>
                <a:gd name="T8" fmla="*/ 20 w 32"/>
                <a:gd name="T9" fmla="*/ 16 h 79"/>
                <a:gd name="T10" fmla="*/ 20 w 32"/>
                <a:gd name="T11" fmla="*/ 0 h 79"/>
                <a:gd name="T12" fmla="*/ 9 w 32"/>
                <a:gd name="T13" fmla="*/ 0 h 79"/>
                <a:gd name="T14" fmla="*/ 9 w 32"/>
                <a:gd name="T15" fmla="*/ 16 h 79"/>
                <a:gd name="T16" fmla="*/ 0 w 32"/>
                <a:gd name="T17" fmla="*/ 16 h 79"/>
                <a:gd name="T18" fmla="*/ 0 w 32"/>
                <a:gd name="T19" fmla="*/ 24 h 79"/>
                <a:gd name="T20" fmla="*/ 9 w 32"/>
                <a:gd name="T21" fmla="*/ 24 h 79"/>
                <a:gd name="T22" fmla="*/ 9 w 32"/>
                <a:gd name="T23" fmla="*/ 63 h 79"/>
                <a:gd name="T24" fmla="*/ 26 w 32"/>
                <a:gd name="T25" fmla="*/ 79 h 79"/>
                <a:gd name="T26" fmla="*/ 32 w 32"/>
                <a:gd name="T27" fmla="*/ 79 h 79"/>
                <a:gd name="T28" fmla="*/ 32 w 32"/>
                <a:gd name="T29" fmla="*/ 70 h 79"/>
                <a:gd name="T30" fmla="*/ 27 w 32"/>
                <a:gd name="T31" fmla="*/ 71 h 79"/>
                <a:gd name="T32" fmla="*/ 20 w 32"/>
                <a:gd name="T33" fmla="*/ 6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79">
                  <a:moveTo>
                    <a:pt x="20" y="62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74"/>
                    <a:pt x="14" y="79"/>
                    <a:pt x="26" y="79"/>
                  </a:cubicBezTo>
                  <a:cubicBezTo>
                    <a:pt x="28" y="79"/>
                    <a:pt x="31" y="79"/>
                    <a:pt x="32" y="79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0" y="71"/>
                    <a:pt x="29" y="71"/>
                    <a:pt x="27" y="71"/>
                  </a:cubicBezTo>
                  <a:cubicBezTo>
                    <a:pt x="22" y="71"/>
                    <a:pt x="20" y="69"/>
                    <a:pt x="20" y="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7275513" y="2816225"/>
              <a:ext cx="338138" cy="1035050"/>
            </a:xfrm>
            <a:custGeom>
              <a:avLst/>
              <a:gdLst>
                <a:gd name="T0" fmla="*/ 24 w 30"/>
                <a:gd name="T1" fmla="*/ 91 h 91"/>
                <a:gd name="T2" fmla="*/ 30 w 30"/>
                <a:gd name="T3" fmla="*/ 91 h 91"/>
                <a:gd name="T4" fmla="*/ 30 w 30"/>
                <a:gd name="T5" fmla="*/ 82 h 91"/>
                <a:gd name="T6" fmla="*/ 26 w 30"/>
                <a:gd name="T7" fmla="*/ 83 h 91"/>
                <a:gd name="T8" fmla="*/ 19 w 30"/>
                <a:gd name="T9" fmla="*/ 74 h 91"/>
                <a:gd name="T10" fmla="*/ 19 w 30"/>
                <a:gd name="T11" fmla="*/ 0 h 91"/>
                <a:gd name="T12" fmla="*/ 0 w 30"/>
                <a:gd name="T13" fmla="*/ 0 h 91"/>
                <a:gd name="T14" fmla="*/ 0 w 30"/>
                <a:gd name="T15" fmla="*/ 8 h 91"/>
                <a:gd name="T16" fmla="*/ 9 w 30"/>
                <a:gd name="T17" fmla="*/ 8 h 91"/>
                <a:gd name="T18" fmla="*/ 9 w 30"/>
                <a:gd name="T19" fmla="*/ 74 h 91"/>
                <a:gd name="T20" fmla="*/ 24 w 30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91">
                  <a:moveTo>
                    <a:pt x="24" y="91"/>
                  </a:moveTo>
                  <a:cubicBezTo>
                    <a:pt x="26" y="91"/>
                    <a:pt x="29" y="91"/>
                    <a:pt x="30" y="91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28" y="83"/>
                    <a:pt x="27" y="83"/>
                    <a:pt x="26" y="83"/>
                  </a:cubicBezTo>
                  <a:cubicBezTo>
                    <a:pt x="21" y="83"/>
                    <a:pt x="19" y="80"/>
                    <a:pt x="19" y="7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85"/>
                    <a:pt x="13" y="91"/>
                    <a:pt x="24" y="9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3603625" y="2781300"/>
              <a:ext cx="911225" cy="1092200"/>
            </a:xfrm>
            <a:custGeom>
              <a:avLst/>
              <a:gdLst>
                <a:gd name="T0" fmla="*/ 28 w 81"/>
                <a:gd name="T1" fmla="*/ 65 h 96"/>
                <a:gd name="T2" fmla="*/ 41 w 81"/>
                <a:gd name="T3" fmla="*/ 74 h 96"/>
                <a:gd name="T4" fmla="*/ 52 w 81"/>
                <a:gd name="T5" fmla="*/ 68 h 96"/>
                <a:gd name="T6" fmla="*/ 36 w 81"/>
                <a:gd name="T7" fmla="*/ 59 h 96"/>
                <a:gd name="T8" fmla="*/ 12 w 81"/>
                <a:gd name="T9" fmla="*/ 50 h 96"/>
                <a:gd name="T10" fmla="*/ 1 w 81"/>
                <a:gd name="T11" fmla="*/ 29 h 96"/>
                <a:gd name="T12" fmla="*/ 39 w 81"/>
                <a:gd name="T13" fmla="*/ 0 h 96"/>
                <a:gd name="T14" fmla="*/ 78 w 81"/>
                <a:gd name="T15" fmla="*/ 29 h 96"/>
                <a:gd name="T16" fmla="*/ 51 w 81"/>
                <a:gd name="T17" fmla="*/ 29 h 96"/>
                <a:gd name="T18" fmla="*/ 39 w 81"/>
                <a:gd name="T19" fmla="*/ 21 h 96"/>
                <a:gd name="T20" fmla="*/ 30 w 81"/>
                <a:gd name="T21" fmla="*/ 27 h 96"/>
                <a:gd name="T22" fmla="*/ 43 w 81"/>
                <a:gd name="T23" fmla="*/ 35 h 96"/>
                <a:gd name="T24" fmla="*/ 69 w 81"/>
                <a:gd name="T25" fmla="*/ 43 h 96"/>
                <a:gd name="T26" fmla="*/ 81 w 81"/>
                <a:gd name="T27" fmla="*/ 65 h 96"/>
                <a:gd name="T28" fmla="*/ 40 w 81"/>
                <a:gd name="T29" fmla="*/ 96 h 96"/>
                <a:gd name="T30" fmla="*/ 0 w 81"/>
                <a:gd name="T31" fmla="*/ 65 h 96"/>
                <a:gd name="T32" fmla="*/ 28 w 81"/>
                <a:gd name="T33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96">
                  <a:moveTo>
                    <a:pt x="28" y="65"/>
                  </a:moveTo>
                  <a:cubicBezTo>
                    <a:pt x="29" y="72"/>
                    <a:pt x="33" y="74"/>
                    <a:pt x="41" y="74"/>
                  </a:cubicBezTo>
                  <a:cubicBezTo>
                    <a:pt x="48" y="74"/>
                    <a:pt x="52" y="72"/>
                    <a:pt x="52" y="68"/>
                  </a:cubicBezTo>
                  <a:cubicBezTo>
                    <a:pt x="52" y="62"/>
                    <a:pt x="47" y="62"/>
                    <a:pt x="36" y="59"/>
                  </a:cubicBezTo>
                  <a:cubicBezTo>
                    <a:pt x="24" y="55"/>
                    <a:pt x="15" y="53"/>
                    <a:pt x="12" y="50"/>
                  </a:cubicBezTo>
                  <a:cubicBezTo>
                    <a:pt x="5" y="45"/>
                    <a:pt x="1" y="38"/>
                    <a:pt x="1" y="29"/>
                  </a:cubicBezTo>
                  <a:cubicBezTo>
                    <a:pt x="1" y="11"/>
                    <a:pt x="15" y="0"/>
                    <a:pt x="39" y="0"/>
                  </a:cubicBezTo>
                  <a:cubicBezTo>
                    <a:pt x="63" y="0"/>
                    <a:pt x="77" y="10"/>
                    <a:pt x="78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0" y="23"/>
                    <a:pt x="46" y="21"/>
                    <a:pt x="39" y="21"/>
                  </a:cubicBezTo>
                  <a:cubicBezTo>
                    <a:pt x="33" y="21"/>
                    <a:pt x="30" y="23"/>
                    <a:pt x="30" y="27"/>
                  </a:cubicBezTo>
                  <a:cubicBezTo>
                    <a:pt x="30" y="32"/>
                    <a:pt x="34" y="33"/>
                    <a:pt x="43" y="35"/>
                  </a:cubicBezTo>
                  <a:cubicBezTo>
                    <a:pt x="54" y="38"/>
                    <a:pt x="63" y="40"/>
                    <a:pt x="69" y="43"/>
                  </a:cubicBezTo>
                  <a:cubicBezTo>
                    <a:pt x="77" y="49"/>
                    <a:pt x="81" y="55"/>
                    <a:pt x="81" y="65"/>
                  </a:cubicBezTo>
                  <a:cubicBezTo>
                    <a:pt x="81" y="84"/>
                    <a:pt x="66" y="96"/>
                    <a:pt x="40" y="96"/>
                  </a:cubicBezTo>
                  <a:cubicBezTo>
                    <a:pt x="16" y="96"/>
                    <a:pt x="1" y="84"/>
                    <a:pt x="0" y="65"/>
                  </a:cubicBezTo>
                  <a:lnTo>
                    <a:pt x="28" y="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1698625" y="2781300"/>
              <a:ext cx="1014413" cy="1092200"/>
            </a:xfrm>
            <a:custGeom>
              <a:avLst/>
              <a:gdLst>
                <a:gd name="T0" fmla="*/ 90 w 90"/>
                <a:gd name="T1" fmla="*/ 58 h 96"/>
                <a:gd name="T2" fmla="*/ 46 w 90"/>
                <a:gd name="T3" fmla="*/ 96 h 96"/>
                <a:gd name="T4" fmla="*/ 0 w 90"/>
                <a:gd name="T5" fmla="*/ 48 h 96"/>
                <a:gd name="T6" fmla="*/ 46 w 90"/>
                <a:gd name="T7" fmla="*/ 0 h 96"/>
                <a:gd name="T8" fmla="*/ 89 w 90"/>
                <a:gd name="T9" fmla="*/ 37 h 96"/>
                <a:gd name="T10" fmla="*/ 62 w 90"/>
                <a:gd name="T11" fmla="*/ 37 h 96"/>
                <a:gd name="T12" fmla="*/ 46 w 90"/>
                <a:gd name="T13" fmla="*/ 23 h 96"/>
                <a:gd name="T14" fmla="*/ 29 w 90"/>
                <a:gd name="T15" fmla="*/ 48 h 96"/>
                <a:gd name="T16" fmla="*/ 47 w 90"/>
                <a:gd name="T17" fmla="*/ 73 h 96"/>
                <a:gd name="T18" fmla="*/ 62 w 90"/>
                <a:gd name="T19" fmla="*/ 58 h 96"/>
                <a:gd name="T20" fmla="*/ 90 w 90"/>
                <a:gd name="T21" fmla="*/ 5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96">
                  <a:moveTo>
                    <a:pt x="90" y="58"/>
                  </a:moveTo>
                  <a:cubicBezTo>
                    <a:pt x="88" y="82"/>
                    <a:pt x="72" y="96"/>
                    <a:pt x="46" y="96"/>
                  </a:cubicBezTo>
                  <a:cubicBezTo>
                    <a:pt x="17" y="96"/>
                    <a:pt x="0" y="78"/>
                    <a:pt x="0" y="48"/>
                  </a:cubicBezTo>
                  <a:cubicBezTo>
                    <a:pt x="0" y="18"/>
                    <a:pt x="17" y="0"/>
                    <a:pt x="46" y="0"/>
                  </a:cubicBezTo>
                  <a:cubicBezTo>
                    <a:pt x="72" y="0"/>
                    <a:pt x="88" y="13"/>
                    <a:pt x="89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1" y="28"/>
                    <a:pt x="55" y="23"/>
                    <a:pt x="46" y="23"/>
                  </a:cubicBezTo>
                  <a:cubicBezTo>
                    <a:pt x="35" y="23"/>
                    <a:pt x="29" y="31"/>
                    <a:pt x="29" y="48"/>
                  </a:cubicBezTo>
                  <a:cubicBezTo>
                    <a:pt x="29" y="65"/>
                    <a:pt x="35" y="73"/>
                    <a:pt x="47" y="73"/>
                  </a:cubicBezTo>
                  <a:cubicBezTo>
                    <a:pt x="56" y="73"/>
                    <a:pt x="61" y="68"/>
                    <a:pt x="6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2644775" y="2816225"/>
              <a:ext cx="1014413" cy="1023938"/>
            </a:xfrm>
            <a:custGeom>
              <a:avLst/>
              <a:gdLst>
                <a:gd name="T0" fmla="*/ 0 w 639"/>
                <a:gd name="T1" fmla="*/ 0 h 645"/>
                <a:gd name="T2" fmla="*/ 206 w 639"/>
                <a:gd name="T3" fmla="*/ 0 h 645"/>
                <a:gd name="T4" fmla="*/ 320 w 639"/>
                <a:gd name="T5" fmla="*/ 415 h 645"/>
                <a:gd name="T6" fmla="*/ 433 w 639"/>
                <a:gd name="T7" fmla="*/ 0 h 645"/>
                <a:gd name="T8" fmla="*/ 639 w 639"/>
                <a:gd name="T9" fmla="*/ 0 h 645"/>
                <a:gd name="T10" fmla="*/ 419 w 639"/>
                <a:gd name="T11" fmla="*/ 645 h 645"/>
                <a:gd name="T12" fmla="*/ 213 w 639"/>
                <a:gd name="T13" fmla="*/ 645 h 645"/>
                <a:gd name="T14" fmla="*/ 0 w 639"/>
                <a:gd name="T15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645">
                  <a:moveTo>
                    <a:pt x="0" y="0"/>
                  </a:moveTo>
                  <a:lnTo>
                    <a:pt x="206" y="0"/>
                  </a:lnTo>
                  <a:lnTo>
                    <a:pt x="320" y="415"/>
                  </a:lnTo>
                  <a:lnTo>
                    <a:pt x="433" y="0"/>
                  </a:lnTo>
                  <a:lnTo>
                    <a:pt x="639" y="0"/>
                  </a:lnTo>
                  <a:lnTo>
                    <a:pt x="419" y="645"/>
                  </a:lnTo>
                  <a:lnTo>
                    <a:pt x="213" y="6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279400" y="2781300"/>
              <a:ext cx="1295400" cy="1092200"/>
            </a:xfrm>
            <a:custGeom>
              <a:avLst/>
              <a:gdLst>
                <a:gd name="T0" fmla="*/ 4 w 115"/>
                <a:gd name="T1" fmla="*/ 42 h 96"/>
                <a:gd name="T2" fmla="*/ 0 w 115"/>
                <a:gd name="T3" fmla="*/ 33 h 96"/>
                <a:gd name="T4" fmla="*/ 4 w 115"/>
                <a:gd name="T5" fmla="*/ 23 h 96"/>
                <a:gd name="T6" fmla="*/ 22 w 115"/>
                <a:gd name="T7" fmla="*/ 4 h 96"/>
                <a:gd name="T8" fmla="*/ 32 w 115"/>
                <a:gd name="T9" fmla="*/ 0 h 96"/>
                <a:gd name="T10" fmla="*/ 42 w 115"/>
                <a:gd name="T11" fmla="*/ 4 h 96"/>
                <a:gd name="T12" fmla="*/ 58 w 115"/>
                <a:gd name="T13" fmla="*/ 20 h 96"/>
                <a:gd name="T14" fmla="*/ 73 w 115"/>
                <a:gd name="T15" fmla="*/ 4 h 96"/>
                <a:gd name="T16" fmla="*/ 83 w 115"/>
                <a:gd name="T17" fmla="*/ 0 h 96"/>
                <a:gd name="T18" fmla="*/ 93 w 115"/>
                <a:gd name="T19" fmla="*/ 4 h 96"/>
                <a:gd name="T20" fmla="*/ 111 w 115"/>
                <a:gd name="T21" fmla="*/ 23 h 96"/>
                <a:gd name="T22" fmla="*/ 115 w 115"/>
                <a:gd name="T23" fmla="*/ 33 h 96"/>
                <a:gd name="T24" fmla="*/ 111 w 115"/>
                <a:gd name="T25" fmla="*/ 42 h 96"/>
                <a:gd name="T26" fmla="*/ 58 w 115"/>
                <a:gd name="T27" fmla="*/ 96 h 96"/>
                <a:gd name="T28" fmla="*/ 57 w 115"/>
                <a:gd name="T29" fmla="*/ 96 h 96"/>
                <a:gd name="T30" fmla="*/ 4 w 115"/>
                <a:gd name="T31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96">
                  <a:moveTo>
                    <a:pt x="4" y="42"/>
                  </a:moveTo>
                  <a:cubicBezTo>
                    <a:pt x="1" y="40"/>
                    <a:pt x="0" y="36"/>
                    <a:pt x="0" y="33"/>
                  </a:cubicBezTo>
                  <a:cubicBezTo>
                    <a:pt x="0" y="29"/>
                    <a:pt x="1" y="25"/>
                    <a:pt x="4" y="2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5" y="1"/>
                    <a:pt x="29" y="0"/>
                    <a:pt x="32" y="0"/>
                  </a:cubicBezTo>
                  <a:cubicBezTo>
                    <a:pt x="36" y="0"/>
                    <a:pt x="39" y="1"/>
                    <a:pt x="42" y="4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6" y="1"/>
                    <a:pt x="79" y="0"/>
                    <a:pt x="83" y="0"/>
                  </a:cubicBezTo>
                  <a:cubicBezTo>
                    <a:pt x="87" y="0"/>
                    <a:pt x="90" y="1"/>
                    <a:pt x="93" y="4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4" y="25"/>
                    <a:pt x="115" y="29"/>
                    <a:pt x="115" y="33"/>
                  </a:cubicBezTo>
                  <a:cubicBezTo>
                    <a:pt x="115" y="36"/>
                    <a:pt x="114" y="40"/>
                    <a:pt x="111" y="42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7" y="96"/>
                    <a:pt x="57" y="96"/>
                    <a:pt x="57" y="96"/>
                  </a:cubicBezTo>
                  <a:lnTo>
                    <a:pt x="4" y="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3874657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Alternate">
    <p:bg>
      <p:bgPr>
        <a:solidFill>
          <a:srgbClr val="37B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169"/>
            <a:ext cx="7772400" cy="1554480"/>
          </a:xfrm>
        </p:spPr>
        <p:txBody>
          <a:bodyPr rIns="0" anchor="t"/>
          <a:lstStyle>
            <a:lvl1pPr algn="l">
              <a:lnSpc>
                <a:spcPct val="80000"/>
              </a:lnSpc>
              <a:defRPr sz="4800" b="1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457200" y="2011680"/>
            <a:ext cx="5486400" cy="1005840"/>
          </a:xfrm>
        </p:spPr>
        <p:txBody>
          <a:bodyPr rIns="0" anchor="t" anchorCtr="0"/>
          <a:lstStyle>
            <a:lvl1pPr marL="0" indent="0">
              <a:spcBef>
                <a:spcPts val="600"/>
              </a:spcBef>
              <a:buNone/>
              <a:defRPr sz="22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CVS Health Confidential &amp;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467D88-DCFD-354C-96A5-D863D5E936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500338" y="16932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525512" y="6489600"/>
            <a:ext cx="1161288" cy="147738"/>
            <a:chOff x="7525512" y="6489600"/>
            <a:chExt cx="1161288" cy="147738"/>
          </a:xfrm>
        </p:grpSpPr>
        <p:sp>
          <p:nvSpPr>
            <p:cNvPr id="11" name="Freeform 5"/>
            <p:cNvSpPr>
              <a:spLocks/>
            </p:cNvSpPr>
            <p:nvPr/>
          </p:nvSpPr>
          <p:spPr bwMode="invGray">
            <a:xfrm>
              <a:off x="8110666" y="6494324"/>
              <a:ext cx="129700" cy="140008"/>
            </a:xfrm>
            <a:custGeom>
              <a:avLst/>
              <a:gdLst>
                <a:gd name="T0" fmla="*/ 142 w 604"/>
                <a:gd name="T1" fmla="*/ 272 h 652"/>
                <a:gd name="T2" fmla="*/ 142 w 604"/>
                <a:gd name="T3" fmla="*/ 57 h 652"/>
                <a:gd name="T4" fmla="*/ 206 w 604"/>
                <a:gd name="T5" fmla="*/ 57 h 652"/>
                <a:gd name="T6" fmla="*/ 206 w 604"/>
                <a:gd name="T7" fmla="*/ 0 h 652"/>
                <a:gd name="T8" fmla="*/ 0 w 604"/>
                <a:gd name="T9" fmla="*/ 0 h 652"/>
                <a:gd name="T10" fmla="*/ 0 w 604"/>
                <a:gd name="T11" fmla="*/ 57 h 652"/>
                <a:gd name="T12" fmla="*/ 64 w 604"/>
                <a:gd name="T13" fmla="*/ 57 h 652"/>
                <a:gd name="T14" fmla="*/ 64 w 604"/>
                <a:gd name="T15" fmla="*/ 587 h 652"/>
                <a:gd name="T16" fmla="*/ 0 w 604"/>
                <a:gd name="T17" fmla="*/ 587 h 652"/>
                <a:gd name="T18" fmla="*/ 0 w 604"/>
                <a:gd name="T19" fmla="*/ 652 h 652"/>
                <a:gd name="T20" fmla="*/ 206 w 604"/>
                <a:gd name="T21" fmla="*/ 652 h 652"/>
                <a:gd name="T22" fmla="*/ 206 w 604"/>
                <a:gd name="T23" fmla="*/ 587 h 652"/>
                <a:gd name="T24" fmla="*/ 142 w 604"/>
                <a:gd name="T25" fmla="*/ 587 h 652"/>
                <a:gd name="T26" fmla="*/ 142 w 604"/>
                <a:gd name="T27" fmla="*/ 329 h 652"/>
                <a:gd name="T28" fmla="*/ 462 w 604"/>
                <a:gd name="T29" fmla="*/ 329 h 652"/>
                <a:gd name="T30" fmla="*/ 462 w 604"/>
                <a:gd name="T31" fmla="*/ 587 h 652"/>
                <a:gd name="T32" fmla="*/ 398 w 604"/>
                <a:gd name="T33" fmla="*/ 587 h 652"/>
                <a:gd name="T34" fmla="*/ 398 w 604"/>
                <a:gd name="T35" fmla="*/ 652 h 652"/>
                <a:gd name="T36" fmla="*/ 604 w 604"/>
                <a:gd name="T37" fmla="*/ 652 h 652"/>
                <a:gd name="T38" fmla="*/ 604 w 604"/>
                <a:gd name="T39" fmla="*/ 587 h 652"/>
                <a:gd name="T40" fmla="*/ 540 w 604"/>
                <a:gd name="T41" fmla="*/ 587 h 652"/>
                <a:gd name="T42" fmla="*/ 540 w 604"/>
                <a:gd name="T43" fmla="*/ 57 h 652"/>
                <a:gd name="T44" fmla="*/ 604 w 604"/>
                <a:gd name="T45" fmla="*/ 57 h 652"/>
                <a:gd name="T46" fmla="*/ 604 w 604"/>
                <a:gd name="T47" fmla="*/ 0 h 652"/>
                <a:gd name="T48" fmla="*/ 398 w 604"/>
                <a:gd name="T49" fmla="*/ 0 h 652"/>
                <a:gd name="T50" fmla="*/ 398 w 604"/>
                <a:gd name="T51" fmla="*/ 57 h 652"/>
                <a:gd name="T52" fmla="*/ 462 w 604"/>
                <a:gd name="T53" fmla="*/ 57 h 652"/>
                <a:gd name="T54" fmla="*/ 462 w 604"/>
                <a:gd name="T55" fmla="*/ 272 h 652"/>
                <a:gd name="T56" fmla="*/ 142 w 604"/>
                <a:gd name="T57" fmla="*/ 27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4" h="652">
                  <a:moveTo>
                    <a:pt x="142" y="272"/>
                  </a:moveTo>
                  <a:lnTo>
                    <a:pt x="142" y="57"/>
                  </a:lnTo>
                  <a:lnTo>
                    <a:pt x="206" y="57"/>
                  </a:lnTo>
                  <a:lnTo>
                    <a:pt x="206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64" y="57"/>
                  </a:lnTo>
                  <a:lnTo>
                    <a:pt x="64" y="587"/>
                  </a:lnTo>
                  <a:lnTo>
                    <a:pt x="0" y="587"/>
                  </a:lnTo>
                  <a:lnTo>
                    <a:pt x="0" y="652"/>
                  </a:lnTo>
                  <a:lnTo>
                    <a:pt x="206" y="652"/>
                  </a:lnTo>
                  <a:lnTo>
                    <a:pt x="206" y="587"/>
                  </a:lnTo>
                  <a:lnTo>
                    <a:pt x="142" y="587"/>
                  </a:lnTo>
                  <a:lnTo>
                    <a:pt x="142" y="329"/>
                  </a:lnTo>
                  <a:lnTo>
                    <a:pt x="462" y="329"/>
                  </a:lnTo>
                  <a:lnTo>
                    <a:pt x="462" y="587"/>
                  </a:lnTo>
                  <a:lnTo>
                    <a:pt x="398" y="587"/>
                  </a:lnTo>
                  <a:lnTo>
                    <a:pt x="398" y="652"/>
                  </a:lnTo>
                  <a:lnTo>
                    <a:pt x="604" y="652"/>
                  </a:lnTo>
                  <a:lnTo>
                    <a:pt x="604" y="587"/>
                  </a:lnTo>
                  <a:lnTo>
                    <a:pt x="540" y="587"/>
                  </a:lnTo>
                  <a:lnTo>
                    <a:pt x="540" y="57"/>
                  </a:lnTo>
                  <a:lnTo>
                    <a:pt x="604" y="57"/>
                  </a:lnTo>
                  <a:lnTo>
                    <a:pt x="604" y="0"/>
                  </a:lnTo>
                  <a:lnTo>
                    <a:pt x="398" y="0"/>
                  </a:lnTo>
                  <a:lnTo>
                    <a:pt x="398" y="57"/>
                  </a:lnTo>
                  <a:lnTo>
                    <a:pt x="462" y="57"/>
                  </a:lnTo>
                  <a:lnTo>
                    <a:pt x="462" y="272"/>
                  </a:lnTo>
                  <a:lnTo>
                    <a:pt x="142" y="2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invGray">
            <a:xfrm>
              <a:off x="8575567" y="6494324"/>
              <a:ext cx="111233" cy="140008"/>
            </a:xfrm>
            <a:custGeom>
              <a:avLst/>
              <a:gdLst>
                <a:gd name="T0" fmla="*/ 27 w 73"/>
                <a:gd name="T1" fmla="*/ 82 h 91"/>
                <a:gd name="T2" fmla="*/ 19 w 73"/>
                <a:gd name="T3" fmla="*/ 82 h 91"/>
                <a:gd name="T4" fmla="*/ 19 w 73"/>
                <a:gd name="T5" fmla="*/ 54 h 91"/>
                <a:gd name="T6" fmla="*/ 37 w 73"/>
                <a:gd name="T7" fmla="*/ 35 h 91"/>
                <a:gd name="T8" fmla="*/ 55 w 73"/>
                <a:gd name="T9" fmla="*/ 54 h 91"/>
                <a:gd name="T10" fmla="*/ 55 w 73"/>
                <a:gd name="T11" fmla="*/ 82 h 91"/>
                <a:gd name="T12" fmla="*/ 46 w 73"/>
                <a:gd name="T13" fmla="*/ 82 h 91"/>
                <a:gd name="T14" fmla="*/ 46 w 73"/>
                <a:gd name="T15" fmla="*/ 91 h 91"/>
                <a:gd name="T16" fmla="*/ 73 w 73"/>
                <a:gd name="T17" fmla="*/ 91 h 91"/>
                <a:gd name="T18" fmla="*/ 73 w 73"/>
                <a:gd name="T19" fmla="*/ 82 h 91"/>
                <a:gd name="T20" fmla="*/ 65 w 73"/>
                <a:gd name="T21" fmla="*/ 82 h 91"/>
                <a:gd name="T22" fmla="*/ 65 w 73"/>
                <a:gd name="T23" fmla="*/ 54 h 91"/>
                <a:gd name="T24" fmla="*/ 38 w 73"/>
                <a:gd name="T25" fmla="*/ 26 h 91"/>
                <a:gd name="T26" fmla="*/ 19 w 73"/>
                <a:gd name="T27" fmla="*/ 35 h 91"/>
                <a:gd name="T28" fmla="*/ 19 w 73"/>
                <a:gd name="T29" fmla="*/ 0 h 91"/>
                <a:gd name="T30" fmla="*/ 0 w 73"/>
                <a:gd name="T31" fmla="*/ 0 h 91"/>
                <a:gd name="T32" fmla="*/ 0 w 73"/>
                <a:gd name="T33" fmla="*/ 8 h 91"/>
                <a:gd name="T34" fmla="*/ 9 w 73"/>
                <a:gd name="T35" fmla="*/ 8 h 91"/>
                <a:gd name="T36" fmla="*/ 9 w 73"/>
                <a:gd name="T37" fmla="*/ 82 h 91"/>
                <a:gd name="T38" fmla="*/ 0 w 73"/>
                <a:gd name="T39" fmla="*/ 82 h 91"/>
                <a:gd name="T40" fmla="*/ 0 w 73"/>
                <a:gd name="T41" fmla="*/ 91 h 91"/>
                <a:gd name="T42" fmla="*/ 27 w 73"/>
                <a:gd name="T43" fmla="*/ 91 h 91"/>
                <a:gd name="T44" fmla="*/ 27 w 73"/>
                <a:gd name="T45" fmla="*/ 8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3" h="91">
                  <a:moveTo>
                    <a:pt x="27" y="82"/>
                  </a:moveTo>
                  <a:cubicBezTo>
                    <a:pt x="19" y="82"/>
                    <a:pt x="19" y="82"/>
                    <a:pt x="19" y="82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41"/>
                    <a:pt x="25" y="35"/>
                    <a:pt x="37" y="35"/>
                  </a:cubicBezTo>
                  <a:cubicBezTo>
                    <a:pt x="48" y="35"/>
                    <a:pt x="55" y="41"/>
                    <a:pt x="55" y="54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5" y="39"/>
                    <a:pt x="55" y="26"/>
                    <a:pt x="38" y="26"/>
                  </a:cubicBezTo>
                  <a:cubicBezTo>
                    <a:pt x="30" y="26"/>
                    <a:pt x="23" y="29"/>
                    <a:pt x="19" y="3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27" y="91"/>
                    <a:pt x="27" y="91"/>
                    <a:pt x="27" y="91"/>
                  </a:cubicBezTo>
                  <a:lnTo>
                    <a:pt x="2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invGray">
            <a:xfrm>
              <a:off x="8356108" y="6534265"/>
              <a:ext cx="111233" cy="101570"/>
            </a:xfrm>
            <a:custGeom>
              <a:avLst/>
              <a:gdLst>
                <a:gd name="T0" fmla="*/ 73 w 73"/>
                <a:gd name="T1" fmla="*/ 10 h 66"/>
                <a:gd name="T2" fmla="*/ 73 w 73"/>
                <a:gd name="T3" fmla="*/ 2 h 66"/>
                <a:gd name="T4" fmla="*/ 54 w 73"/>
                <a:gd name="T5" fmla="*/ 2 h 66"/>
                <a:gd name="T6" fmla="*/ 54 w 73"/>
                <a:gd name="T7" fmla="*/ 11 h 66"/>
                <a:gd name="T8" fmla="*/ 31 w 73"/>
                <a:gd name="T9" fmla="*/ 0 h 66"/>
                <a:gd name="T10" fmla="*/ 0 w 73"/>
                <a:gd name="T11" fmla="*/ 33 h 66"/>
                <a:gd name="T12" fmla="*/ 31 w 73"/>
                <a:gd name="T13" fmla="*/ 66 h 66"/>
                <a:gd name="T14" fmla="*/ 54 w 73"/>
                <a:gd name="T15" fmla="*/ 55 h 66"/>
                <a:gd name="T16" fmla="*/ 54 w 73"/>
                <a:gd name="T17" fmla="*/ 65 h 66"/>
                <a:gd name="T18" fmla="*/ 73 w 73"/>
                <a:gd name="T19" fmla="*/ 65 h 66"/>
                <a:gd name="T20" fmla="*/ 73 w 73"/>
                <a:gd name="T21" fmla="*/ 56 h 66"/>
                <a:gd name="T22" fmla="*/ 64 w 73"/>
                <a:gd name="T23" fmla="*/ 56 h 66"/>
                <a:gd name="T24" fmla="*/ 64 w 73"/>
                <a:gd name="T25" fmla="*/ 10 h 66"/>
                <a:gd name="T26" fmla="*/ 73 w 73"/>
                <a:gd name="T27" fmla="*/ 10 h 66"/>
                <a:gd name="T28" fmla="*/ 33 w 73"/>
                <a:gd name="T29" fmla="*/ 58 h 66"/>
                <a:gd name="T30" fmla="*/ 11 w 73"/>
                <a:gd name="T31" fmla="*/ 33 h 66"/>
                <a:gd name="T32" fmla="*/ 33 w 73"/>
                <a:gd name="T33" fmla="*/ 9 h 66"/>
                <a:gd name="T34" fmla="*/ 54 w 73"/>
                <a:gd name="T35" fmla="*/ 33 h 66"/>
                <a:gd name="T36" fmla="*/ 33 w 73"/>
                <a:gd name="T37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66">
                  <a:moveTo>
                    <a:pt x="73" y="10"/>
                  </a:moveTo>
                  <a:cubicBezTo>
                    <a:pt x="73" y="2"/>
                    <a:pt x="73" y="2"/>
                    <a:pt x="73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9" y="4"/>
                    <a:pt x="41" y="0"/>
                    <a:pt x="31" y="0"/>
                  </a:cubicBezTo>
                  <a:cubicBezTo>
                    <a:pt x="13" y="0"/>
                    <a:pt x="0" y="14"/>
                    <a:pt x="0" y="33"/>
                  </a:cubicBezTo>
                  <a:cubicBezTo>
                    <a:pt x="0" y="52"/>
                    <a:pt x="13" y="66"/>
                    <a:pt x="31" y="66"/>
                  </a:cubicBezTo>
                  <a:cubicBezTo>
                    <a:pt x="41" y="66"/>
                    <a:pt x="49" y="62"/>
                    <a:pt x="54" y="5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4" y="10"/>
                    <a:pt x="64" y="10"/>
                    <a:pt x="64" y="10"/>
                  </a:cubicBezTo>
                  <a:lnTo>
                    <a:pt x="73" y="10"/>
                  </a:lnTo>
                  <a:close/>
                  <a:moveTo>
                    <a:pt x="33" y="58"/>
                  </a:moveTo>
                  <a:cubicBezTo>
                    <a:pt x="20" y="58"/>
                    <a:pt x="11" y="47"/>
                    <a:pt x="11" y="33"/>
                  </a:cubicBezTo>
                  <a:cubicBezTo>
                    <a:pt x="11" y="19"/>
                    <a:pt x="20" y="9"/>
                    <a:pt x="33" y="9"/>
                  </a:cubicBezTo>
                  <a:cubicBezTo>
                    <a:pt x="46" y="9"/>
                    <a:pt x="54" y="19"/>
                    <a:pt x="54" y="33"/>
                  </a:cubicBezTo>
                  <a:cubicBezTo>
                    <a:pt x="54" y="47"/>
                    <a:pt x="46" y="58"/>
                    <a:pt x="33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invGray">
            <a:xfrm>
              <a:off x="8246378" y="6534265"/>
              <a:ext cx="98993" cy="101570"/>
            </a:xfrm>
            <a:custGeom>
              <a:avLst/>
              <a:gdLst>
                <a:gd name="T0" fmla="*/ 65 w 65"/>
                <a:gd name="T1" fmla="*/ 32 h 66"/>
                <a:gd name="T2" fmla="*/ 33 w 65"/>
                <a:gd name="T3" fmla="*/ 0 h 66"/>
                <a:gd name="T4" fmla="*/ 0 w 65"/>
                <a:gd name="T5" fmla="*/ 33 h 66"/>
                <a:gd name="T6" fmla="*/ 33 w 65"/>
                <a:gd name="T7" fmla="*/ 66 h 66"/>
                <a:gd name="T8" fmla="*/ 63 w 65"/>
                <a:gd name="T9" fmla="*/ 48 h 66"/>
                <a:gd name="T10" fmla="*/ 53 w 65"/>
                <a:gd name="T11" fmla="*/ 48 h 66"/>
                <a:gd name="T12" fmla="*/ 34 w 65"/>
                <a:gd name="T13" fmla="*/ 58 h 66"/>
                <a:gd name="T14" fmla="*/ 11 w 65"/>
                <a:gd name="T15" fmla="*/ 37 h 66"/>
                <a:gd name="T16" fmla="*/ 65 w 65"/>
                <a:gd name="T17" fmla="*/ 37 h 66"/>
                <a:gd name="T18" fmla="*/ 65 w 65"/>
                <a:gd name="T19" fmla="*/ 32 h 66"/>
                <a:gd name="T20" fmla="*/ 11 w 65"/>
                <a:gd name="T21" fmla="*/ 28 h 66"/>
                <a:gd name="T22" fmla="*/ 33 w 65"/>
                <a:gd name="T23" fmla="*/ 8 h 66"/>
                <a:gd name="T24" fmla="*/ 55 w 65"/>
                <a:gd name="T25" fmla="*/ 28 h 66"/>
                <a:gd name="T26" fmla="*/ 11 w 65"/>
                <a:gd name="T27" fmla="*/ 2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66">
                  <a:moveTo>
                    <a:pt x="65" y="32"/>
                  </a:moveTo>
                  <a:cubicBezTo>
                    <a:pt x="65" y="13"/>
                    <a:pt x="53" y="0"/>
                    <a:pt x="33" y="0"/>
                  </a:cubicBezTo>
                  <a:cubicBezTo>
                    <a:pt x="14" y="0"/>
                    <a:pt x="0" y="14"/>
                    <a:pt x="0" y="33"/>
                  </a:cubicBezTo>
                  <a:cubicBezTo>
                    <a:pt x="0" y="53"/>
                    <a:pt x="14" y="66"/>
                    <a:pt x="33" y="66"/>
                  </a:cubicBezTo>
                  <a:cubicBezTo>
                    <a:pt x="47" y="66"/>
                    <a:pt x="58" y="59"/>
                    <a:pt x="63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0" y="54"/>
                    <a:pt x="43" y="58"/>
                    <a:pt x="34" y="58"/>
                  </a:cubicBezTo>
                  <a:cubicBezTo>
                    <a:pt x="19" y="58"/>
                    <a:pt x="12" y="49"/>
                    <a:pt x="11" y="37"/>
                  </a:cubicBezTo>
                  <a:cubicBezTo>
                    <a:pt x="65" y="37"/>
                    <a:pt x="65" y="37"/>
                    <a:pt x="65" y="37"/>
                  </a:cubicBezTo>
                  <a:lnTo>
                    <a:pt x="65" y="32"/>
                  </a:lnTo>
                  <a:close/>
                  <a:moveTo>
                    <a:pt x="11" y="28"/>
                  </a:moveTo>
                  <a:cubicBezTo>
                    <a:pt x="12" y="17"/>
                    <a:pt x="20" y="8"/>
                    <a:pt x="33" y="8"/>
                  </a:cubicBezTo>
                  <a:cubicBezTo>
                    <a:pt x="47" y="8"/>
                    <a:pt x="54" y="18"/>
                    <a:pt x="55" y="28"/>
                  </a:cubicBezTo>
                  <a:lnTo>
                    <a:pt x="1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invGray">
            <a:xfrm>
              <a:off x="8517589" y="6512791"/>
              <a:ext cx="48745" cy="121540"/>
            </a:xfrm>
            <a:custGeom>
              <a:avLst/>
              <a:gdLst>
                <a:gd name="T0" fmla="*/ 20 w 32"/>
                <a:gd name="T1" fmla="*/ 62 h 79"/>
                <a:gd name="T2" fmla="*/ 20 w 32"/>
                <a:gd name="T3" fmla="*/ 24 h 79"/>
                <a:gd name="T4" fmla="*/ 32 w 32"/>
                <a:gd name="T5" fmla="*/ 24 h 79"/>
                <a:gd name="T6" fmla="*/ 32 w 32"/>
                <a:gd name="T7" fmla="*/ 16 h 79"/>
                <a:gd name="T8" fmla="*/ 20 w 32"/>
                <a:gd name="T9" fmla="*/ 16 h 79"/>
                <a:gd name="T10" fmla="*/ 20 w 32"/>
                <a:gd name="T11" fmla="*/ 0 h 79"/>
                <a:gd name="T12" fmla="*/ 9 w 32"/>
                <a:gd name="T13" fmla="*/ 0 h 79"/>
                <a:gd name="T14" fmla="*/ 9 w 32"/>
                <a:gd name="T15" fmla="*/ 16 h 79"/>
                <a:gd name="T16" fmla="*/ 0 w 32"/>
                <a:gd name="T17" fmla="*/ 16 h 79"/>
                <a:gd name="T18" fmla="*/ 0 w 32"/>
                <a:gd name="T19" fmla="*/ 24 h 79"/>
                <a:gd name="T20" fmla="*/ 9 w 32"/>
                <a:gd name="T21" fmla="*/ 24 h 79"/>
                <a:gd name="T22" fmla="*/ 9 w 32"/>
                <a:gd name="T23" fmla="*/ 63 h 79"/>
                <a:gd name="T24" fmla="*/ 26 w 32"/>
                <a:gd name="T25" fmla="*/ 79 h 79"/>
                <a:gd name="T26" fmla="*/ 32 w 32"/>
                <a:gd name="T27" fmla="*/ 79 h 79"/>
                <a:gd name="T28" fmla="*/ 32 w 32"/>
                <a:gd name="T29" fmla="*/ 70 h 79"/>
                <a:gd name="T30" fmla="*/ 27 w 32"/>
                <a:gd name="T31" fmla="*/ 71 h 79"/>
                <a:gd name="T32" fmla="*/ 20 w 32"/>
                <a:gd name="T33" fmla="*/ 6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79">
                  <a:moveTo>
                    <a:pt x="20" y="62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74"/>
                    <a:pt x="14" y="79"/>
                    <a:pt x="26" y="79"/>
                  </a:cubicBezTo>
                  <a:cubicBezTo>
                    <a:pt x="28" y="79"/>
                    <a:pt x="31" y="79"/>
                    <a:pt x="32" y="79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0" y="71"/>
                    <a:pt x="29" y="71"/>
                    <a:pt x="27" y="71"/>
                  </a:cubicBezTo>
                  <a:cubicBezTo>
                    <a:pt x="22" y="71"/>
                    <a:pt x="20" y="69"/>
                    <a:pt x="20" y="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invGray">
            <a:xfrm>
              <a:off x="8471850" y="6494324"/>
              <a:ext cx="45739" cy="140008"/>
            </a:xfrm>
            <a:custGeom>
              <a:avLst/>
              <a:gdLst>
                <a:gd name="T0" fmla="*/ 24 w 30"/>
                <a:gd name="T1" fmla="*/ 91 h 91"/>
                <a:gd name="T2" fmla="*/ 30 w 30"/>
                <a:gd name="T3" fmla="*/ 91 h 91"/>
                <a:gd name="T4" fmla="*/ 30 w 30"/>
                <a:gd name="T5" fmla="*/ 82 h 91"/>
                <a:gd name="T6" fmla="*/ 26 w 30"/>
                <a:gd name="T7" fmla="*/ 83 h 91"/>
                <a:gd name="T8" fmla="*/ 19 w 30"/>
                <a:gd name="T9" fmla="*/ 74 h 91"/>
                <a:gd name="T10" fmla="*/ 19 w 30"/>
                <a:gd name="T11" fmla="*/ 0 h 91"/>
                <a:gd name="T12" fmla="*/ 0 w 30"/>
                <a:gd name="T13" fmla="*/ 0 h 91"/>
                <a:gd name="T14" fmla="*/ 0 w 30"/>
                <a:gd name="T15" fmla="*/ 8 h 91"/>
                <a:gd name="T16" fmla="*/ 9 w 30"/>
                <a:gd name="T17" fmla="*/ 8 h 91"/>
                <a:gd name="T18" fmla="*/ 9 w 30"/>
                <a:gd name="T19" fmla="*/ 74 h 91"/>
                <a:gd name="T20" fmla="*/ 24 w 30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91">
                  <a:moveTo>
                    <a:pt x="24" y="91"/>
                  </a:moveTo>
                  <a:cubicBezTo>
                    <a:pt x="26" y="91"/>
                    <a:pt x="29" y="91"/>
                    <a:pt x="30" y="91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28" y="83"/>
                    <a:pt x="27" y="83"/>
                    <a:pt x="26" y="83"/>
                  </a:cubicBezTo>
                  <a:cubicBezTo>
                    <a:pt x="21" y="83"/>
                    <a:pt x="19" y="80"/>
                    <a:pt x="19" y="7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85"/>
                    <a:pt x="13" y="91"/>
                    <a:pt x="24" y="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invGray">
            <a:xfrm>
              <a:off x="7975168" y="6489600"/>
              <a:ext cx="123258" cy="147738"/>
            </a:xfrm>
            <a:custGeom>
              <a:avLst/>
              <a:gdLst>
                <a:gd name="T0" fmla="*/ 28 w 81"/>
                <a:gd name="T1" fmla="*/ 65 h 96"/>
                <a:gd name="T2" fmla="*/ 41 w 81"/>
                <a:gd name="T3" fmla="*/ 74 h 96"/>
                <a:gd name="T4" fmla="*/ 52 w 81"/>
                <a:gd name="T5" fmla="*/ 68 h 96"/>
                <a:gd name="T6" fmla="*/ 36 w 81"/>
                <a:gd name="T7" fmla="*/ 59 h 96"/>
                <a:gd name="T8" fmla="*/ 12 w 81"/>
                <a:gd name="T9" fmla="*/ 50 h 96"/>
                <a:gd name="T10" fmla="*/ 1 w 81"/>
                <a:gd name="T11" fmla="*/ 29 h 96"/>
                <a:gd name="T12" fmla="*/ 39 w 81"/>
                <a:gd name="T13" fmla="*/ 0 h 96"/>
                <a:gd name="T14" fmla="*/ 78 w 81"/>
                <a:gd name="T15" fmla="*/ 29 h 96"/>
                <a:gd name="T16" fmla="*/ 51 w 81"/>
                <a:gd name="T17" fmla="*/ 29 h 96"/>
                <a:gd name="T18" fmla="*/ 39 w 81"/>
                <a:gd name="T19" fmla="*/ 21 h 96"/>
                <a:gd name="T20" fmla="*/ 30 w 81"/>
                <a:gd name="T21" fmla="*/ 27 h 96"/>
                <a:gd name="T22" fmla="*/ 43 w 81"/>
                <a:gd name="T23" fmla="*/ 35 h 96"/>
                <a:gd name="T24" fmla="*/ 69 w 81"/>
                <a:gd name="T25" fmla="*/ 43 h 96"/>
                <a:gd name="T26" fmla="*/ 81 w 81"/>
                <a:gd name="T27" fmla="*/ 65 h 96"/>
                <a:gd name="T28" fmla="*/ 40 w 81"/>
                <a:gd name="T29" fmla="*/ 96 h 96"/>
                <a:gd name="T30" fmla="*/ 0 w 81"/>
                <a:gd name="T31" fmla="*/ 65 h 96"/>
                <a:gd name="T32" fmla="*/ 28 w 81"/>
                <a:gd name="T33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96">
                  <a:moveTo>
                    <a:pt x="28" y="65"/>
                  </a:moveTo>
                  <a:cubicBezTo>
                    <a:pt x="29" y="72"/>
                    <a:pt x="33" y="74"/>
                    <a:pt x="41" y="74"/>
                  </a:cubicBezTo>
                  <a:cubicBezTo>
                    <a:pt x="48" y="74"/>
                    <a:pt x="52" y="72"/>
                    <a:pt x="52" y="68"/>
                  </a:cubicBezTo>
                  <a:cubicBezTo>
                    <a:pt x="52" y="62"/>
                    <a:pt x="47" y="62"/>
                    <a:pt x="36" y="59"/>
                  </a:cubicBezTo>
                  <a:cubicBezTo>
                    <a:pt x="24" y="55"/>
                    <a:pt x="15" y="53"/>
                    <a:pt x="12" y="50"/>
                  </a:cubicBezTo>
                  <a:cubicBezTo>
                    <a:pt x="5" y="45"/>
                    <a:pt x="1" y="38"/>
                    <a:pt x="1" y="29"/>
                  </a:cubicBezTo>
                  <a:cubicBezTo>
                    <a:pt x="1" y="11"/>
                    <a:pt x="15" y="0"/>
                    <a:pt x="39" y="0"/>
                  </a:cubicBezTo>
                  <a:cubicBezTo>
                    <a:pt x="63" y="0"/>
                    <a:pt x="77" y="10"/>
                    <a:pt x="78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0" y="23"/>
                    <a:pt x="46" y="21"/>
                    <a:pt x="39" y="21"/>
                  </a:cubicBezTo>
                  <a:cubicBezTo>
                    <a:pt x="33" y="21"/>
                    <a:pt x="30" y="23"/>
                    <a:pt x="30" y="27"/>
                  </a:cubicBezTo>
                  <a:cubicBezTo>
                    <a:pt x="30" y="32"/>
                    <a:pt x="34" y="33"/>
                    <a:pt x="43" y="35"/>
                  </a:cubicBezTo>
                  <a:cubicBezTo>
                    <a:pt x="54" y="38"/>
                    <a:pt x="63" y="40"/>
                    <a:pt x="69" y="43"/>
                  </a:cubicBezTo>
                  <a:cubicBezTo>
                    <a:pt x="77" y="49"/>
                    <a:pt x="81" y="55"/>
                    <a:pt x="81" y="65"/>
                  </a:cubicBezTo>
                  <a:cubicBezTo>
                    <a:pt x="81" y="84"/>
                    <a:pt x="66" y="96"/>
                    <a:pt x="40" y="96"/>
                  </a:cubicBezTo>
                  <a:cubicBezTo>
                    <a:pt x="16" y="96"/>
                    <a:pt x="1" y="84"/>
                    <a:pt x="0" y="65"/>
                  </a:cubicBezTo>
                  <a:lnTo>
                    <a:pt x="28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invGray">
            <a:xfrm>
              <a:off x="7717485" y="6489600"/>
              <a:ext cx="137216" cy="147738"/>
            </a:xfrm>
            <a:custGeom>
              <a:avLst/>
              <a:gdLst>
                <a:gd name="T0" fmla="*/ 90 w 90"/>
                <a:gd name="T1" fmla="*/ 58 h 96"/>
                <a:gd name="T2" fmla="*/ 46 w 90"/>
                <a:gd name="T3" fmla="*/ 96 h 96"/>
                <a:gd name="T4" fmla="*/ 0 w 90"/>
                <a:gd name="T5" fmla="*/ 48 h 96"/>
                <a:gd name="T6" fmla="*/ 46 w 90"/>
                <a:gd name="T7" fmla="*/ 0 h 96"/>
                <a:gd name="T8" fmla="*/ 89 w 90"/>
                <a:gd name="T9" fmla="*/ 37 h 96"/>
                <a:gd name="T10" fmla="*/ 62 w 90"/>
                <a:gd name="T11" fmla="*/ 37 h 96"/>
                <a:gd name="T12" fmla="*/ 46 w 90"/>
                <a:gd name="T13" fmla="*/ 23 h 96"/>
                <a:gd name="T14" fmla="*/ 29 w 90"/>
                <a:gd name="T15" fmla="*/ 48 h 96"/>
                <a:gd name="T16" fmla="*/ 47 w 90"/>
                <a:gd name="T17" fmla="*/ 73 h 96"/>
                <a:gd name="T18" fmla="*/ 62 w 90"/>
                <a:gd name="T19" fmla="*/ 58 h 96"/>
                <a:gd name="T20" fmla="*/ 90 w 90"/>
                <a:gd name="T21" fmla="*/ 5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96">
                  <a:moveTo>
                    <a:pt x="90" y="58"/>
                  </a:moveTo>
                  <a:cubicBezTo>
                    <a:pt x="88" y="82"/>
                    <a:pt x="72" y="96"/>
                    <a:pt x="46" y="96"/>
                  </a:cubicBezTo>
                  <a:cubicBezTo>
                    <a:pt x="17" y="96"/>
                    <a:pt x="0" y="78"/>
                    <a:pt x="0" y="48"/>
                  </a:cubicBezTo>
                  <a:cubicBezTo>
                    <a:pt x="0" y="18"/>
                    <a:pt x="17" y="0"/>
                    <a:pt x="46" y="0"/>
                  </a:cubicBezTo>
                  <a:cubicBezTo>
                    <a:pt x="72" y="0"/>
                    <a:pt x="88" y="13"/>
                    <a:pt x="89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1" y="28"/>
                    <a:pt x="55" y="23"/>
                    <a:pt x="46" y="23"/>
                  </a:cubicBezTo>
                  <a:cubicBezTo>
                    <a:pt x="35" y="23"/>
                    <a:pt x="29" y="31"/>
                    <a:pt x="29" y="48"/>
                  </a:cubicBezTo>
                  <a:cubicBezTo>
                    <a:pt x="29" y="65"/>
                    <a:pt x="35" y="73"/>
                    <a:pt x="47" y="73"/>
                  </a:cubicBezTo>
                  <a:cubicBezTo>
                    <a:pt x="56" y="73"/>
                    <a:pt x="61" y="68"/>
                    <a:pt x="6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invGray">
            <a:xfrm>
              <a:off x="7845467" y="6494324"/>
              <a:ext cx="137216" cy="138504"/>
            </a:xfrm>
            <a:custGeom>
              <a:avLst/>
              <a:gdLst>
                <a:gd name="T0" fmla="*/ 0 w 639"/>
                <a:gd name="T1" fmla="*/ 0 h 645"/>
                <a:gd name="T2" fmla="*/ 206 w 639"/>
                <a:gd name="T3" fmla="*/ 0 h 645"/>
                <a:gd name="T4" fmla="*/ 320 w 639"/>
                <a:gd name="T5" fmla="*/ 415 h 645"/>
                <a:gd name="T6" fmla="*/ 433 w 639"/>
                <a:gd name="T7" fmla="*/ 0 h 645"/>
                <a:gd name="T8" fmla="*/ 639 w 639"/>
                <a:gd name="T9" fmla="*/ 0 h 645"/>
                <a:gd name="T10" fmla="*/ 419 w 639"/>
                <a:gd name="T11" fmla="*/ 645 h 645"/>
                <a:gd name="T12" fmla="*/ 213 w 639"/>
                <a:gd name="T13" fmla="*/ 645 h 645"/>
                <a:gd name="T14" fmla="*/ 0 w 639"/>
                <a:gd name="T15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645">
                  <a:moveTo>
                    <a:pt x="0" y="0"/>
                  </a:moveTo>
                  <a:lnTo>
                    <a:pt x="206" y="0"/>
                  </a:lnTo>
                  <a:lnTo>
                    <a:pt x="320" y="415"/>
                  </a:lnTo>
                  <a:lnTo>
                    <a:pt x="433" y="0"/>
                  </a:lnTo>
                  <a:lnTo>
                    <a:pt x="639" y="0"/>
                  </a:lnTo>
                  <a:lnTo>
                    <a:pt x="419" y="645"/>
                  </a:lnTo>
                  <a:lnTo>
                    <a:pt x="213" y="6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invGray">
            <a:xfrm>
              <a:off x="7525512" y="6489600"/>
              <a:ext cx="175224" cy="147738"/>
            </a:xfrm>
            <a:custGeom>
              <a:avLst/>
              <a:gdLst>
                <a:gd name="T0" fmla="*/ 4 w 115"/>
                <a:gd name="T1" fmla="*/ 42 h 96"/>
                <a:gd name="T2" fmla="*/ 0 w 115"/>
                <a:gd name="T3" fmla="*/ 33 h 96"/>
                <a:gd name="T4" fmla="*/ 4 w 115"/>
                <a:gd name="T5" fmla="*/ 23 h 96"/>
                <a:gd name="T6" fmla="*/ 22 w 115"/>
                <a:gd name="T7" fmla="*/ 4 h 96"/>
                <a:gd name="T8" fmla="*/ 32 w 115"/>
                <a:gd name="T9" fmla="*/ 0 h 96"/>
                <a:gd name="T10" fmla="*/ 42 w 115"/>
                <a:gd name="T11" fmla="*/ 4 h 96"/>
                <a:gd name="T12" fmla="*/ 58 w 115"/>
                <a:gd name="T13" fmla="*/ 20 h 96"/>
                <a:gd name="T14" fmla="*/ 73 w 115"/>
                <a:gd name="T15" fmla="*/ 4 h 96"/>
                <a:gd name="T16" fmla="*/ 83 w 115"/>
                <a:gd name="T17" fmla="*/ 0 h 96"/>
                <a:gd name="T18" fmla="*/ 93 w 115"/>
                <a:gd name="T19" fmla="*/ 4 h 96"/>
                <a:gd name="T20" fmla="*/ 111 w 115"/>
                <a:gd name="T21" fmla="*/ 23 h 96"/>
                <a:gd name="T22" fmla="*/ 115 w 115"/>
                <a:gd name="T23" fmla="*/ 33 h 96"/>
                <a:gd name="T24" fmla="*/ 111 w 115"/>
                <a:gd name="T25" fmla="*/ 42 h 96"/>
                <a:gd name="T26" fmla="*/ 58 w 115"/>
                <a:gd name="T27" fmla="*/ 96 h 96"/>
                <a:gd name="T28" fmla="*/ 57 w 115"/>
                <a:gd name="T29" fmla="*/ 96 h 96"/>
                <a:gd name="T30" fmla="*/ 4 w 115"/>
                <a:gd name="T31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96">
                  <a:moveTo>
                    <a:pt x="4" y="42"/>
                  </a:moveTo>
                  <a:cubicBezTo>
                    <a:pt x="1" y="40"/>
                    <a:pt x="0" y="36"/>
                    <a:pt x="0" y="33"/>
                  </a:cubicBezTo>
                  <a:cubicBezTo>
                    <a:pt x="0" y="29"/>
                    <a:pt x="1" y="25"/>
                    <a:pt x="4" y="2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5" y="1"/>
                    <a:pt x="29" y="0"/>
                    <a:pt x="32" y="0"/>
                  </a:cubicBezTo>
                  <a:cubicBezTo>
                    <a:pt x="36" y="0"/>
                    <a:pt x="39" y="1"/>
                    <a:pt x="42" y="4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6" y="1"/>
                    <a:pt x="79" y="0"/>
                    <a:pt x="83" y="0"/>
                  </a:cubicBezTo>
                  <a:cubicBezTo>
                    <a:pt x="87" y="0"/>
                    <a:pt x="90" y="1"/>
                    <a:pt x="93" y="4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4" y="25"/>
                    <a:pt x="115" y="29"/>
                    <a:pt x="115" y="33"/>
                  </a:cubicBezTo>
                  <a:cubicBezTo>
                    <a:pt x="115" y="36"/>
                    <a:pt x="114" y="40"/>
                    <a:pt x="111" y="42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7" y="96"/>
                    <a:pt x="57" y="96"/>
                    <a:pt x="57" y="96"/>
                  </a:cubicBezTo>
                  <a:lnTo>
                    <a:pt x="4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3874657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353175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3" tIns="34292" rIns="68583" bIns="34292" rtlCol="0" anchor="ctr"/>
          <a:lstStyle/>
          <a:p>
            <a:pPr algn="ctr"/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CVS Health Confidential &amp; Proprietary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7D88-DCFD-354C-96A5-D863D5E936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White_Hear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00000">
            <a:off x="172579" y="198026"/>
            <a:ext cx="251719" cy="209295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393192"/>
            <a:ext cx="8229600" cy="82296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733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utterstock_9289451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9143999" cy="638233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4436534" cy="6382334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3" tIns="34292" rIns="68583" bIns="34292" rtlCol="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CVS Health Confidential &amp; Proprietary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7D88-DCFD-354C-96A5-D863D5E936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White_Hear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00000">
            <a:off x="172579" y="198026"/>
            <a:ext cx="251719" cy="209295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393192"/>
            <a:ext cx="8229600" cy="82296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Freeform 11"/>
          <p:cNvSpPr>
            <a:spLocks noChangeAspect="1" noEditPoints="1"/>
          </p:cNvSpPr>
          <p:nvPr userDrawn="1"/>
        </p:nvSpPr>
        <p:spPr bwMode="gray">
          <a:xfrm>
            <a:off x="-1287227" y="1351616"/>
            <a:ext cx="5370277" cy="4457175"/>
          </a:xfrm>
          <a:custGeom>
            <a:avLst/>
            <a:gdLst>
              <a:gd name="T0" fmla="*/ 583 w 810"/>
              <a:gd name="T1" fmla="*/ 37 h 672"/>
              <a:gd name="T2" fmla="*/ 624 w 810"/>
              <a:gd name="T3" fmla="*/ 54 h 672"/>
              <a:gd name="T4" fmla="*/ 756 w 810"/>
              <a:gd name="T5" fmla="*/ 185 h 672"/>
              <a:gd name="T6" fmla="*/ 773 w 810"/>
              <a:gd name="T7" fmla="*/ 227 h 672"/>
              <a:gd name="T8" fmla="*/ 756 w 810"/>
              <a:gd name="T9" fmla="*/ 269 h 672"/>
              <a:gd name="T10" fmla="*/ 405 w 810"/>
              <a:gd name="T11" fmla="*/ 620 h 672"/>
              <a:gd name="T12" fmla="*/ 54 w 810"/>
              <a:gd name="T13" fmla="*/ 269 h 672"/>
              <a:gd name="T14" fmla="*/ 37 w 810"/>
              <a:gd name="T15" fmla="*/ 227 h 672"/>
              <a:gd name="T16" fmla="*/ 54 w 810"/>
              <a:gd name="T17" fmla="*/ 185 h 672"/>
              <a:gd name="T18" fmla="*/ 186 w 810"/>
              <a:gd name="T19" fmla="*/ 54 h 672"/>
              <a:gd name="T20" fmla="*/ 227 w 810"/>
              <a:gd name="T21" fmla="*/ 37 h 672"/>
              <a:gd name="T22" fmla="*/ 269 w 810"/>
              <a:gd name="T23" fmla="*/ 54 h 672"/>
              <a:gd name="T24" fmla="*/ 379 w 810"/>
              <a:gd name="T25" fmla="*/ 163 h 672"/>
              <a:gd name="T26" fmla="*/ 405 w 810"/>
              <a:gd name="T27" fmla="*/ 190 h 672"/>
              <a:gd name="T28" fmla="*/ 431 w 810"/>
              <a:gd name="T29" fmla="*/ 163 h 672"/>
              <a:gd name="T30" fmla="*/ 541 w 810"/>
              <a:gd name="T31" fmla="*/ 54 h 672"/>
              <a:gd name="T32" fmla="*/ 583 w 810"/>
              <a:gd name="T33" fmla="*/ 37 h 672"/>
              <a:gd name="T34" fmla="*/ 583 w 810"/>
              <a:gd name="T35" fmla="*/ 0 h 672"/>
              <a:gd name="T36" fmla="*/ 515 w 810"/>
              <a:gd name="T37" fmla="*/ 27 h 672"/>
              <a:gd name="T38" fmla="*/ 405 w 810"/>
              <a:gd name="T39" fmla="*/ 137 h 672"/>
              <a:gd name="T40" fmla="*/ 295 w 810"/>
              <a:gd name="T41" fmla="*/ 27 h 672"/>
              <a:gd name="T42" fmla="*/ 227 w 810"/>
              <a:gd name="T43" fmla="*/ 0 h 672"/>
              <a:gd name="T44" fmla="*/ 159 w 810"/>
              <a:gd name="T45" fmla="*/ 27 h 672"/>
              <a:gd name="T46" fmla="*/ 27 w 810"/>
              <a:gd name="T47" fmla="*/ 159 h 672"/>
              <a:gd name="T48" fmla="*/ 0 w 810"/>
              <a:gd name="T49" fmla="*/ 227 h 672"/>
              <a:gd name="T50" fmla="*/ 27 w 810"/>
              <a:gd name="T51" fmla="*/ 295 h 672"/>
              <a:gd name="T52" fmla="*/ 404 w 810"/>
              <a:gd name="T53" fmla="*/ 672 h 672"/>
              <a:gd name="T54" fmla="*/ 406 w 810"/>
              <a:gd name="T55" fmla="*/ 672 h 672"/>
              <a:gd name="T56" fmla="*/ 783 w 810"/>
              <a:gd name="T57" fmla="*/ 295 h 672"/>
              <a:gd name="T58" fmla="*/ 810 w 810"/>
              <a:gd name="T59" fmla="*/ 227 h 672"/>
              <a:gd name="T60" fmla="*/ 783 w 810"/>
              <a:gd name="T61" fmla="*/ 159 h 672"/>
              <a:gd name="T62" fmla="*/ 651 w 810"/>
              <a:gd name="T63" fmla="*/ 27 h 672"/>
              <a:gd name="T64" fmla="*/ 583 w 810"/>
              <a:gd name="T65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10" h="672">
                <a:moveTo>
                  <a:pt x="583" y="37"/>
                </a:moveTo>
                <a:cubicBezTo>
                  <a:pt x="600" y="37"/>
                  <a:pt x="614" y="43"/>
                  <a:pt x="624" y="54"/>
                </a:cubicBezTo>
                <a:cubicBezTo>
                  <a:pt x="756" y="185"/>
                  <a:pt x="756" y="185"/>
                  <a:pt x="756" y="185"/>
                </a:cubicBezTo>
                <a:cubicBezTo>
                  <a:pt x="767" y="196"/>
                  <a:pt x="773" y="210"/>
                  <a:pt x="773" y="227"/>
                </a:cubicBezTo>
                <a:cubicBezTo>
                  <a:pt x="773" y="244"/>
                  <a:pt x="767" y="258"/>
                  <a:pt x="756" y="269"/>
                </a:cubicBezTo>
                <a:cubicBezTo>
                  <a:pt x="405" y="620"/>
                  <a:pt x="405" y="620"/>
                  <a:pt x="405" y="620"/>
                </a:cubicBezTo>
                <a:cubicBezTo>
                  <a:pt x="54" y="269"/>
                  <a:pt x="54" y="269"/>
                  <a:pt x="54" y="269"/>
                </a:cubicBezTo>
                <a:cubicBezTo>
                  <a:pt x="43" y="258"/>
                  <a:pt x="37" y="244"/>
                  <a:pt x="37" y="227"/>
                </a:cubicBezTo>
                <a:cubicBezTo>
                  <a:pt x="37" y="210"/>
                  <a:pt x="43" y="196"/>
                  <a:pt x="54" y="185"/>
                </a:cubicBezTo>
                <a:cubicBezTo>
                  <a:pt x="186" y="54"/>
                  <a:pt x="186" y="54"/>
                  <a:pt x="186" y="54"/>
                </a:cubicBezTo>
                <a:cubicBezTo>
                  <a:pt x="196" y="43"/>
                  <a:pt x="210" y="37"/>
                  <a:pt x="227" y="37"/>
                </a:cubicBezTo>
                <a:cubicBezTo>
                  <a:pt x="244" y="37"/>
                  <a:pt x="258" y="43"/>
                  <a:pt x="269" y="54"/>
                </a:cubicBezTo>
                <a:cubicBezTo>
                  <a:pt x="379" y="163"/>
                  <a:pt x="379" y="163"/>
                  <a:pt x="379" y="163"/>
                </a:cubicBezTo>
                <a:cubicBezTo>
                  <a:pt x="405" y="190"/>
                  <a:pt x="405" y="190"/>
                  <a:pt x="405" y="190"/>
                </a:cubicBezTo>
                <a:cubicBezTo>
                  <a:pt x="431" y="163"/>
                  <a:pt x="431" y="163"/>
                  <a:pt x="431" y="163"/>
                </a:cubicBezTo>
                <a:cubicBezTo>
                  <a:pt x="541" y="54"/>
                  <a:pt x="541" y="54"/>
                  <a:pt x="541" y="54"/>
                </a:cubicBezTo>
                <a:cubicBezTo>
                  <a:pt x="552" y="43"/>
                  <a:pt x="566" y="37"/>
                  <a:pt x="583" y="37"/>
                </a:cubicBezTo>
                <a:moveTo>
                  <a:pt x="583" y="0"/>
                </a:moveTo>
                <a:cubicBezTo>
                  <a:pt x="557" y="0"/>
                  <a:pt x="533" y="8"/>
                  <a:pt x="515" y="27"/>
                </a:cubicBezTo>
                <a:cubicBezTo>
                  <a:pt x="405" y="137"/>
                  <a:pt x="405" y="137"/>
                  <a:pt x="405" y="137"/>
                </a:cubicBezTo>
                <a:cubicBezTo>
                  <a:pt x="295" y="27"/>
                  <a:pt x="295" y="27"/>
                  <a:pt x="295" y="27"/>
                </a:cubicBezTo>
                <a:cubicBezTo>
                  <a:pt x="277" y="8"/>
                  <a:pt x="253" y="0"/>
                  <a:pt x="227" y="0"/>
                </a:cubicBezTo>
                <a:cubicBezTo>
                  <a:pt x="202" y="0"/>
                  <a:pt x="178" y="8"/>
                  <a:pt x="159" y="27"/>
                </a:cubicBezTo>
                <a:cubicBezTo>
                  <a:pt x="27" y="159"/>
                  <a:pt x="27" y="159"/>
                  <a:pt x="27" y="159"/>
                </a:cubicBezTo>
                <a:cubicBezTo>
                  <a:pt x="9" y="178"/>
                  <a:pt x="0" y="202"/>
                  <a:pt x="0" y="227"/>
                </a:cubicBezTo>
                <a:cubicBezTo>
                  <a:pt x="0" y="253"/>
                  <a:pt x="9" y="276"/>
                  <a:pt x="27" y="295"/>
                </a:cubicBezTo>
                <a:cubicBezTo>
                  <a:pt x="404" y="672"/>
                  <a:pt x="404" y="672"/>
                  <a:pt x="404" y="672"/>
                </a:cubicBezTo>
                <a:cubicBezTo>
                  <a:pt x="406" y="672"/>
                  <a:pt x="406" y="672"/>
                  <a:pt x="406" y="672"/>
                </a:cubicBezTo>
                <a:cubicBezTo>
                  <a:pt x="783" y="295"/>
                  <a:pt x="783" y="295"/>
                  <a:pt x="783" y="295"/>
                </a:cubicBezTo>
                <a:cubicBezTo>
                  <a:pt x="801" y="276"/>
                  <a:pt x="810" y="253"/>
                  <a:pt x="810" y="227"/>
                </a:cubicBezTo>
                <a:cubicBezTo>
                  <a:pt x="810" y="202"/>
                  <a:pt x="801" y="178"/>
                  <a:pt x="783" y="159"/>
                </a:cubicBezTo>
                <a:cubicBezTo>
                  <a:pt x="651" y="27"/>
                  <a:pt x="651" y="27"/>
                  <a:pt x="651" y="27"/>
                </a:cubicBezTo>
                <a:cubicBezTo>
                  <a:pt x="632" y="8"/>
                  <a:pt x="608" y="0"/>
                  <a:pt x="583" y="0"/>
                </a:cubicBezTo>
              </a:path>
            </a:pathLst>
          </a:custGeom>
          <a:solidFill>
            <a:schemeClr val="tx2">
              <a:lumMod val="75000"/>
              <a:alpha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78995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lterna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68879"/>
            <a:ext cx="6172200" cy="2286000"/>
          </a:xfrm>
        </p:spPr>
        <p:txBody>
          <a:bodyPr rIns="0" anchor="b" anchorCtr="0"/>
          <a:lstStyle>
            <a:lvl1pPr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invGray">
          <a:xfrm>
            <a:off x="457200" y="4892040"/>
            <a:ext cx="4572000" cy="914400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CVS Health Confidential &amp; Proprietary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464807" y="455613"/>
            <a:ext cx="2743198" cy="348987"/>
            <a:chOff x="464807" y="455613"/>
            <a:chExt cx="2743198" cy="348987"/>
          </a:xfrm>
        </p:grpSpPr>
        <p:sp>
          <p:nvSpPr>
            <p:cNvPr id="8" name="Freeform 5"/>
            <p:cNvSpPr>
              <a:spLocks/>
            </p:cNvSpPr>
            <p:nvPr/>
          </p:nvSpPr>
          <p:spPr bwMode="invGray">
            <a:xfrm>
              <a:off x="1847058" y="466772"/>
              <a:ext cx="306378" cy="330726"/>
            </a:xfrm>
            <a:custGeom>
              <a:avLst/>
              <a:gdLst>
                <a:gd name="T0" fmla="*/ 142 w 604"/>
                <a:gd name="T1" fmla="*/ 272 h 652"/>
                <a:gd name="T2" fmla="*/ 142 w 604"/>
                <a:gd name="T3" fmla="*/ 57 h 652"/>
                <a:gd name="T4" fmla="*/ 206 w 604"/>
                <a:gd name="T5" fmla="*/ 57 h 652"/>
                <a:gd name="T6" fmla="*/ 206 w 604"/>
                <a:gd name="T7" fmla="*/ 0 h 652"/>
                <a:gd name="T8" fmla="*/ 0 w 604"/>
                <a:gd name="T9" fmla="*/ 0 h 652"/>
                <a:gd name="T10" fmla="*/ 0 w 604"/>
                <a:gd name="T11" fmla="*/ 57 h 652"/>
                <a:gd name="T12" fmla="*/ 64 w 604"/>
                <a:gd name="T13" fmla="*/ 57 h 652"/>
                <a:gd name="T14" fmla="*/ 64 w 604"/>
                <a:gd name="T15" fmla="*/ 587 h 652"/>
                <a:gd name="T16" fmla="*/ 0 w 604"/>
                <a:gd name="T17" fmla="*/ 587 h 652"/>
                <a:gd name="T18" fmla="*/ 0 w 604"/>
                <a:gd name="T19" fmla="*/ 652 h 652"/>
                <a:gd name="T20" fmla="*/ 206 w 604"/>
                <a:gd name="T21" fmla="*/ 652 h 652"/>
                <a:gd name="T22" fmla="*/ 206 w 604"/>
                <a:gd name="T23" fmla="*/ 587 h 652"/>
                <a:gd name="T24" fmla="*/ 142 w 604"/>
                <a:gd name="T25" fmla="*/ 587 h 652"/>
                <a:gd name="T26" fmla="*/ 142 w 604"/>
                <a:gd name="T27" fmla="*/ 329 h 652"/>
                <a:gd name="T28" fmla="*/ 462 w 604"/>
                <a:gd name="T29" fmla="*/ 329 h 652"/>
                <a:gd name="T30" fmla="*/ 462 w 604"/>
                <a:gd name="T31" fmla="*/ 587 h 652"/>
                <a:gd name="T32" fmla="*/ 398 w 604"/>
                <a:gd name="T33" fmla="*/ 587 h 652"/>
                <a:gd name="T34" fmla="*/ 398 w 604"/>
                <a:gd name="T35" fmla="*/ 652 h 652"/>
                <a:gd name="T36" fmla="*/ 604 w 604"/>
                <a:gd name="T37" fmla="*/ 652 h 652"/>
                <a:gd name="T38" fmla="*/ 604 w 604"/>
                <a:gd name="T39" fmla="*/ 587 h 652"/>
                <a:gd name="T40" fmla="*/ 540 w 604"/>
                <a:gd name="T41" fmla="*/ 587 h 652"/>
                <a:gd name="T42" fmla="*/ 540 w 604"/>
                <a:gd name="T43" fmla="*/ 57 h 652"/>
                <a:gd name="T44" fmla="*/ 604 w 604"/>
                <a:gd name="T45" fmla="*/ 57 h 652"/>
                <a:gd name="T46" fmla="*/ 604 w 604"/>
                <a:gd name="T47" fmla="*/ 0 h 652"/>
                <a:gd name="T48" fmla="*/ 398 w 604"/>
                <a:gd name="T49" fmla="*/ 0 h 652"/>
                <a:gd name="T50" fmla="*/ 398 w 604"/>
                <a:gd name="T51" fmla="*/ 57 h 652"/>
                <a:gd name="T52" fmla="*/ 462 w 604"/>
                <a:gd name="T53" fmla="*/ 57 h 652"/>
                <a:gd name="T54" fmla="*/ 462 w 604"/>
                <a:gd name="T55" fmla="*/ 272 h 652"/>
                <a:gd name="T56" fmla="*/ 142 w 604"/>
                <a:gd name="T57" fmla="*/ 27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4" h="652">
                  <a:moveTo>
                    <a:pt x="142" y="272"/>
                  </a:moveTo>
                  <a:lnTo>
                    <a:pt x="142" y="57"/>
                  </a:lnTo>
                  <a:lnTo>
                    <a:pt x="206" y="57"/>
                  </a:lnTo>
                  <a:lnTo>
                    <a:pt x="206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64" y="57"/>
                  </a:lnTo>
                  <a:lnTo>
                    <a:pt x="64" y="587"/>
                  </a:lnTo>
                  <a:lnTo>
                    <a:pt x="0" y="587"/>
                  </a:lnTo>
                  <a:lnTo>
                    <a:pt x="0" y="652"/>
                  </a:lnTo>
                  <a:lnTo>
                    <a:pt x="206" y="652"/>
                  </a:lnTo>
                  <a:lnTo>
                    <a:pt x="206" y="587"/>
                  </a:lnTo>
                  <a:lnTo>
                    <a:pt x="142" y="587"/>
                  </a:lnTo>
                  <a:lnTo>
                    <a:pt x="142" y="329"/>
                  </a:lnTo>
                  <a:lnTo>
                    <a:pt x="462" y="329"/>
                  </a:lnTo>
                  <a:lnTo>
                    <a:pt x="462" y="587"/>
                  </a:lnTo>
                  <a:lnTo>
                    <a:pt x="398" y="587"/>
                  </a:lnTo>
                  <a:lnTo>
                    <a:pt x="398" y="652"/>
                  </a:lnTo>
                  <a:lnTo>
                    <a:pt x="604" y="652"/>
                  </a:lnTo>
                  <a:lnTo>
                    <a:pt x="604" y="587"/>
                  </a:lnTo>
                  <a:lnTo>
                    <a:pt x="540" y="587"/>
                  </a:lnTo>
                  <a:lnTo>
                    <a:pt x="540" y="57"/>
                  </a:lnTo>
                  <a:lnTo>
                    <a:pt x="604" y="57"/>
                  </a:lnTo>
                  <a:lnTo>
                    <a:pt x="604" y="0"/>
                  </a:lnTo>
                  <a:lnTo>
                    <a:pt x="398" y="0"/>
                  </a:lnTo>
                  <a:lnTo>
                    <a:pt x="398" y="57"/>
                  </a:lnTo>
                  <a:lnTo>
                    <a:pt x="462" y="57"/>
                  </a:lnTo>
                  <a:lnTo>
                    <a:pt x="462" y="272"/>
                  </a:lnTo>
                  <a:lnTo>
                    <a:pt x="142" y="2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invGray">
            <a:xfrm>
              <a:off x="2945250" y="466772"/>
              <a:ext cx="262755" cy="330726"/>
            </a:xfrm>
            <a:custGeom>
              <a:avLst/>
              <a:gdLst>
                <a:gd name="T0" fmla="*/ 27 w 73"/>
                <a:gd name="T1" fmla="*/ 82 h 91"/>
                <a:gd name="T2" fmla="*/ 19 w 73"/>
                <a:gd name="T3" fmla="*/ 82 h 91"/>
                <a:gd name="T4" fmla="*/ 19 w 73"/>
                <a:gd name="T5" fmla="*/ 54 h 91"/>
                <a:gd name="T6" fmla="*/ 37 w 73"/>
                <a:gd name="T7" fmla="*/ 35 h 91"/>
                <a:gd name="T8" fmla="*/ 55 w 73"/>
                <a:gd name="T9" fmla="*/ 54 h 91"/>
                <a:gd name="T10" fmla="*/ 55 w 73"/>
                <a:gd name="T11" fmla="*/ 82 h 91"/>
                <a:gd name="T12" fmla="*/ 46 w 73"/>
                <a:gd name="T13" fmla="*/ 82 h 91"/>
                <a:gd name="T14" fmla="*/ 46 w 73"/>
                <a:gd name="T15" fmla="*/ 91 h 91"/>
                <a:gd name="T16" fmla="*/ 73 w 73"/>
                <a:gd name="T17" fmla="*/ 91 h 91"/>
                <a:gd name="T18" fmla="*/ 73 w 73"/>
                <a:gd name="T19" fmla="*/ 82 h 91"/>
                <a:gd name="T20" fmla="*/ 65 w 73"/>
                <a:gd name="T21" fmla="*/ 82 h 91"/>
                <a:gd name="T22" fmla="*/ 65 w 73"/>
                <a:gd name="T23" fmla="*/ 54 h 91"/>
                <a:gd name="T24" fmla="*/ 38 w 73"/>
                <a:gd name="T25" fmla="*/ 26 h 91"/>
                <a:gd name="T26" fmla="*/ 19 w 73"/>
                <a:gd name="T27" fmla="*/ 35 h 91"/>
                <a:gd name="T28" fmla="*/ 19 w 73"/>
                <a:gd name="T29" fmla="*/ 0 h 91"/>
                <a:gd name="T30" fmla="*/ 0 w 73"/>
                <a:gd name="T31" fmla="*/ 0 h 91"/>
                <a:gd name="T32" fmla="*/ 0 w 73"/>
                <a:gd name="T33" fmla="*/ 8 h 91"/>
                <a:gd name="T34" fmla="*/ 9 w 73"/>
                <a:gd name="T35" fmla="*/ 8 h 91"/>
                <a:gd name="T36" fmla="*/ 9 w 73"/>
                <a:gd name="T37" fmla="*/ 82 h 91"/>
                <a:gd name="T38" fmla="*/ 0 w 73"/>
                <a:gd name="T39" fmla="*/ 82 h 91"/>
                <a:gd name="T40" fmla="*/ 0 w 73"/>
                <a:gd name="T41" fmla="*/ 91 h 91"/>
                <a:gd name="T42" fmla="*/ 27 w 73"/>
                <a:gd name="T43" fmla="*/ 91 h 91"/>
                <a:gd name="T44" fmla="*/ 27 w 73"/>
                <a:gd name="T45" fmla="*/ 8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3" h="91">
                  <a:moveTo>
                    <a:pt x="27" y="82"/>
                  </a:moveTo>
                  <a:cubicBezTo>
                    <a:pt x="19" y="82"/>
                    <a:pt x="19" y="82"/>
                    <a:pt x="19" y="82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41"/>
                    <a:pt x="25" y="35"/>
                    <a:pt x="37" y="35"/>
                  </a:cubicBezTo>
                  <a:cubicBezTo>
                    <a:pt x="48" y="35"/>
                    <a:pt x="55" y="41"/>
                    <a:pt x="55" y="54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5" y="39"/>
                    <a:pt x="55" y="26"/>
                    <a:pt x="38" y="26"/>
                  </a:cubicBezTo>
                  <a:cubicBezTo>
                    <a:pt x="30" y="26"/>
                    <a:pt x="23" y="29"/>
                    <a:pt x="19" y="3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27" y="91"/>
                    <a:pt x="27" y="91"/>
                    <a:pt x="27" y="91"/>
                  </a:cubicBezTo>
                  <a:lnTo>
                    <a:pt x="27" y="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invGray">
            <a:xfrm>
              <a:off x="2426843" y="561121"/>
              <a:ext cx="262755" cy="239929"/>
            </a:xfrm>
            <a:custGeom>
              <a:avLst/>
              <a:gdLst>
                <a:gd name="T0" fmla="*/ 73 w 73"/>
                <a:gd name="T1" fmla="*/ 10 h 66"/>
                <a:gd name="T2" fmla="*/ 73 w 73"/>
                <a:gd name="T3" fmla="*/ 2 h 66"/>
                <a:gd name="T4" fmla="*/ 54 w 73"/>
                <a:gd name="T5" fmla="*/ 2 h 66"/>
                <a:gd name="T6" fmla="*/ 54 w 73"/>
                <a:gd name="T7" fmla="*/ 11 h 66"/>
                <a:gd name="T8" fmla="*/ 31 w 73"/>
                <a:gd name="T9" fmla="*/ 0 h 66"/>
                <a:gd name="T10" fmla="*/ 0 w 73"/>
                <a:gd name="T11" fmla="*/ 33 h 66"/>
                <a:gd name="T12" fmla="*/ 31 w 73"/>
                <a:gd name="T13" fmla="*/ 66 h 66"/>
                <a:gd name="T14" fmla="*/ 54 w 73"/>
                <a:gd name="T15" fmla="*/ 55 h 66"/>
                <a:gd name="T16" fmla="*/ 54 w 73"/>
                <a:gd name="T17" fmla="*/ 65 h 66"/>
                <a:gd name="T18" fmla="*/ 73 w 73"/>
                <a:gd name="T19" fmla="*/ 65 h 66"/>
                <a:gd name="T20" fmla="*/ 73 w 73"/>
                <a:gd name="T21" fmla="*/ 56 h 66"/>
                <a:gd name="T22" fmla="*/ 64 w 73"/>
                <a:gd name="T23" fmla="*/ 56 h 66"/>
                <a:gd name="T24" fmla="*/ 64 w 73"/>
                <a:gd name="T25" fmla="*/ 10 h 66"/>
                <a:gd name="T26" fmla="*/ 73 w 73"/>
                <a:gd name="T27" fmla="*/ 10 h 66"/>
                <a:gd name="T28" fmla="*/ 33 w 73"/>
                <a:gd name="T29" fmla="*/ 58 h 66"/>
                <a:gd name="T30" fmla="*/ 11 w 73"/>
                <a:gd name="T31" fmla="*/ 33 h 66"/>
                <a:gd name="T32" fmla="*/ 33 w 73"/>
                <a:gd name="T33" fmla="*/ 9 h 66"/>
                <a:gd name="T34" fmla="*/ 54 w 73"/>
                <a:gd name="T35" fmla="*/ 33 h 66"/>
                <a:gd name="T36" fmla="*/ 33 w 73"/>
                <a:gd name="T37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66">
                  <a:moveTo>
                    <a:pt x="73" y="10"/>
                  </a:moveTo>
                  <a:cubicBezTo>
                    <a:pt x="73" y="2"/>
                    <a:pt x="73" y="2"/>
                    <a:pt x="73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9" y="4"/>
                    <a:pt x="41" y="0"/>
                    <a:pt x="31" y="0"/>
                  </a:cubicBezTo>
                  <a:cubicBezTo>
                    <a:pt x="13" y="0"/>
                    <a:pt x="0" y="14"/>
                    <a:pt x="0" y="33"/>
                  </a:cubicBezTo>
                  <a:cubicBezTo>
                    <a:pt x="0" y="52"/>
                    <a:pt x="13" y="66"/>
                    <a:pt x="31" y="66"/>
                  </a:cubicBezTo>
                  <a:cubicBezTo>
                    <a:pt x="41" y="66"/>
                    <a:pt x="49" y="62"/>
                    <a:pt x="54" y="5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4" y="10"/>
                    <a:pt x="64" y="10"/>
                    <a:pt x="64" y="10"/>
                  </a:cubicBezTo>
                  <a:lnTo>
                    <a:pt x="73" y="10"/>
                  </a:lnTo>
                  <a:close/>
                  <a:moveTo>
                    <a:pt x="33" y="58"/>
                  </a:moveTo>
                  <a:cubicBezTo>
                    <a:pt x="20" y="58"/>
                    <a:pt x="11" y="47"/>
                    <a:pt x="11" y="33"/>
                  </a:cubicBezTo>
                  <a:cubicBezTo>
                    <a:pt x="11" y="19"/>
                    <a:pt x="20" y="9"/>
                    <a:pt x="33" y="9"/>
                  </a:cubicBezTo>
                  <a:cubicBezTo>
                    <a:pt x="46" y="9"/>
                    <a:pt x="54" y="19"/>
                    <a:pt x="54" y="33"/>
                  </a:cubicBezTo>
                  <a:cubicBezTo>
                    <a:pt x="54" y="47"/>
                    <a:pt x="46" y="58"/>
                    <a:pt x="33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invGray">
            <a:xfrm>
              <a:off x="2167639" y="561121"/>
              <a:ext cx="233842" cy="239929"/>
            </a:xfrm>
            <a:custGeom>
              <a:avLst/>
              <a:gdLst>
                <a:gd name="T0" fmla="*/ 65 w 65"/>
                <a:gd name="T1" fmla="*/ 32 h 66"/>
                <a:gd name="T2" fmla="*/ 33 w 65"/>
                <a:gd name="T3" fmla="*/ 0 h 66"/>
                <a:gd name="T4" fmla="*/ 0 w 65"/>
                <a:gd name="T5" fmla="*/ 33 h 66"/>
                <a:gd name="T6" fmla="*/ 33 w 65"/>
                <a:gd name="T7" fmla="*/ 66 h 66"/>
                <a:gd name="T8" fmla="*/ 63 w 65"/>
                <a:gd name="T9" fmla="*/ 48 h 66"/>
                <a:gd name="T10" fmla="*/ 53 w 65"/>
                <a:gd name="T11" fmla="*/ 48 h 66"/>
                <a:gd name="T12" fmla="*/ 34 w 65"/>
                <a:gd name="T13" fmla="*/ 58 h 66"/>
                <a:gd name="T14" fmla="*/ 11 w 65"/>
                <a:gd name="T15" fmla="*/ 37 h 66"/>
                <a:gd name="T16" fmla="*/ 65 w 65"/>
                <a:gd name="T17" fmla="*/ 37 h 66"/>
                <a:gd name="T18" fmla="*/ 65 w 65"/>
                <a:gd name="T19" fmla="*/ 32 h 66"/>
                <a:gd name="T20" fmla="*/ 11 w 65"/>
                <a:gd name="T21" fmla="*/ 28 h 66"/>
                <a:gd name="T22" fmla="*/ 33 w 65"/>
                <a:gd name="T23" fmla="*/ 8 h 66"/>
                <a:gd name="T24" fmla="*/ 55 w 65"/>
                <a:gd name="T25" fmla="*/ 28 h 66"/>
                <a:gd name="T26" fmla="*/ 11 w 65"/>
                <a:gd name="T27" fmla="*/ 2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66">
                  <a:moveTo>
                    <a:pt x="65" y="32"/>
                  </a:moveTo>
                  <a:cubicBezTo>
                    <a:pt x="65" y="13"/>
                    <a:pt x="53" y="0"/>
                    <a:pt x="33" y="0"/>
                  </a:cubicBezTo>
                  <a:cubicBezTo>
                    <a:pt x="14" y="0"/>
                    <a:pt x="0" y="14"/>
                    <a:pt x="0" y="33"/>
                  </a:cubicBezTo>
                  <a:cubicBezTo>
                    <a:pt x="0" y="53"/>
                    <a:pt x="14" y="66"/>
                    <a:pt x="33" y="66"/>
                  </a:cubicBezTo>
                  <a:cubicBezTo>
                    <a:pt x="47" y="66"/>
                    <a:pt x="58" y="59"/>
                    <a:pt x="63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0" y="54"/>
                    <a:pt x="43" y="58"/>
                    <a:pt x="34" y="58"/>
                  </a:cubicBezTo>
                  <a:cubicBezTo>
                    <a:pt x="19" y="58"/>
                    <a:pt x="12" y="49"/>
                    <a:pt x="11" y="37"/>
                  </a:cubicBezTo>
                  <a:cubicBezTo>
                    <a:pt x="65" y="37"/>
                    <a:pt x="65" y="37"/>
                    <a:pt x="65" y="37"/>
                  </a:cubicBezTo>
                  <a:lnTo>
                    <a:pt x="65" y="32"/>
                  </a:lnTo>
                  <a:close/>
                  <a:moveTo>
                    <a:pt x="11" y="28"/>
                  </a:moveTo>
                  <a:cubicBezTo>
                    <a:pt x="12" y="17"/>
                    <a:pt x="20" y="8"/>
                    <a:pt x="33" y="8"/>
                  </a:cubicBezTo>
                  <a:cubicBezTo>
                    <a:pt x="47" y="8"/>
                    <a:pt x="54" y="18"/>
                    <a:pt x="55" y="28"/>
                  </a:cubicBezTo>
                  <a:lnTo>
                    <a:pt x="11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invGray">
            <a:xfrm>
              <a:off x="2808293" y="510396"/>
              <a:ext cx="115145" cy="287103"/>
            </a:xfrm>
            <a:custGeom>
              <a:avLst/>
              <a:gdLst>
                <a:gd name="T0" fmla="*/ 20 w 32"/>
                <a:gd name="T1" fmla="*/ 62 h 79"/>
                <a:gd name="T2" fmla="*/ 20 w 32"/>
                <a:gd name="T3" fmla="*/ 24 h 79"/>
                <a:gd name="T4" fmla="*/ 32 w 32"/>
                <a:gd name="T5" fmla="*/ 24 h 79"/>
                <a:gd name="T6" fmla="*/ 32 w 32"/>
                <a:gd name="T7" fmla="*/ 16 h 79"/>
                <a:gd name="T8" fmla="*/ 20 w 32"/>
                <a:gd name="T9" fmla="*/ 16 h 79"/>
                <a:gd name="T10" fmla="*/ 20 w 32"/>
                <a:gd name="T11" fmla="*/ 0 h 79"/>
                <a:gd name="T12" fmla="*/ 9 w 32"/>
                <a:gd name="T13" fmla="*/ 0 h 79"/>
                <a:gd name="T14" fmla="*/ 9 w 32"/>
                <a:gd name="T15" fmla="*/ 16 h 79"/>
                <a:gd name="T16" fmla="*/ 0 w 32"/>
                <a:gd name="T17" fmla="*/ 16 h 79"/>
                <a:gd name="T18" fmla="*/ 0 w 32"/>
                <a:gd name="T19" fmla="*/ 24 h 79"/>
                <a:gd name="T20" fmla="*/ 9 w 32"/>
                <a:gd name="T21" fmla="*/ 24 h 79"/>
                <a:gd name="T22" fmla="*/ 9 w 32"/>
                <a:gd name="T23" fmla="*/ 63 h 79"/>
                <a:gd name="T24" fmla="*/ 26 w 32"/>
                <a:gd name="T25" fmla="*/ 79 h 79"/>
                <a:gd name="T26" fmla="*/ 32 w 32"/>
                <a:gd name="T27" fmla="*/ 79 h 79"/>
                <a:gd name="T28" fmla="*/ 32 w 32"/>
                <a:gd name="T29" fmla="*/ 70 h 79"/>
                <a:gd name="T30" fmla="*/ 27 w 32"/>
                <a:gd name="T31" fmla="*/ 71 h 79"/>
                <a:gd name="T32" fmla="*/ 20 w 32"/>
                <a:gd name="T33" fmla="*/ 6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79">
                  <a:moveTo>
                    <a:pt x="20" y="62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74"/>
                    <a:pt x="14" y="79"/>
                    <a:pt x="26" y="79"/>
                  </a:cubicBezTo>
                  <a:cubicBezTo>
                    <a:pt x="28" y="79"/>
                    <a:pt x="31" y="79"/>
                    <a:pt x="32" y="79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0" y="71"/>
                    <a:pt x="29" y="71"/>
                    <a:pt x="27" y="71"/>
                  </a:cubicBezTo>
                  <a:cubicBezTo>
                    <a:pt x="22" y="71"/>
                    <a:pt x="20" y="69"/>
                    <a:pt x="20" y="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invGray">
            <a:xfrm>
              <a:off x="2700250" y="466772"/>
              <a:ext cx="108044" cy="330726"/>
            </a:xfrm>
            <a:custGeom>
              <a:avLst/>
              <a:gdLst>
                <a:gd name="T0" fmla="*/ 24 w 30"/>
                <a:gd name="T1" fmla="*/ 91 h 91"/>
                <a:gd name="T2" fmla="*/ 30 w 30"/>
                <a:gd name="T3" fmla="*/ 91 h 91"/>
                <a:gd name="T4" fmla="*/ 30 w 30"/>
                <a:gd name="T5" fmla="*/ 82 h 91"/>
                <a:gd name="T6" fmla="*/ 26 w 30"/>
                <a:gd name="T7" fmla="*/ 83 h 91"/>
                <a:gd name="T8" fmla="*/ 19 w 30"/>
                <a:gd name="T9" fmla="*/ 74 h 91"/>
                <a:gd name="T10" fmla="*/ 19 w 30"/>
                <a:gd name="T11" fmla="*/ 0 h 91"/>
                <a:gd name="T12" fmla="*/ 0 w 30"/>
                <a:gd name="T13" fmla="*/ 0 h 91"/>
                <a:gd name="T14" fmla="*/ 0 w 30"/>
                <a:gd name="T15" fmla="*/ 8 h 91"/>
                <a:gd name="T16" fmla="*/ 9 w 30"/>
                <a:gd name="T17" fmla="*/ 8 h 91"/>
                <a:gd name="T18" fmla="*/ 9 w 30"/>
                <a:gd name="T19" fmla="*/ 74 h 91"/>
                <a:gd name="T20" fmla="*/ 24 w 30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91">
                  <a:moveTo>
                    <a:pt x="24" y="91"/>
                  </a:moveTo>
                  <a:cubicBezTo>
                    <a:pt x="26" y="91"/>
                    <a:pt x="29" y="91"/>
                    <a:pt x="30" y="91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28" y="83"/>
                    <a:pt x="27" y="83"/>
                    <a:pt x="26" y="83"/>
                  </a:cubicBezTo>
                  <a:cubicBezTo>
                    <a:pt x="21" y="83"/>
                    <a:pt x="19" y="80"/>
                    <a:pt x="19" y="7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85"/>
                    <a:pt x="13" y="91"/>
                    <a:pt x="24" y="9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invGray">
            <a:xfrm>
              <a:off x="1526985" y="455613"/>
              <a:ext cx="291160" cy="348987"/>
            </a:xfrm>
            <a:custGeom>
              <a:avLst/>
              <a:gdLst>
                <a:gd name="T0" fmla="*/ 28 w 81"/>
                <a:gd name="T1" fmla="*/ 65 h 96"/>
                <a:gd name="T2" fmla="*/ 41 w 81"/>
                <a:gd name="T3" fmla="*/ 74 h 96"/>
                <a:gd name="T4" fmla="*/ 52 w 81"/>
                <a:gd name="T5" fmla="*/ 68 h 96"/>
                <a:gd name="T6" fmla="*/ 36 w 81"/>
                <a:gd name="T7" fmla="*/ 59 h 96"/>
                <a:gd name="T8" fmla="*/ 12 w 81"/>
                <a:gd name="T9" fmla="*/ 50 h 96"/>
                <a:gd name="T10" fmla="*/ 1 w 81"/>
                <a:gd name="T11" fmla="*/ 29 h 96"/>
                <a:gd name="T12" fmla="*/ 39 w 81"/>
                <a:gd name="T13" fmla="*/ 0 h 96"/>
                <a:gd name="T14" fmla="*/ 78 w 81"/>
                <a:gd name="T15" fmla="*/ 29 h 96"/>
                <a:gd name="T16" fmla="*/ 51 w 81"/>
                <a:gd name="T17" fmla="*/ 29 h 96"/>
                <a:gd name="T18" fmla="*/ 39 w 81"/>
                <a:gd name="T19" fmla="*/ 21 h 96"/>
                <a:gd name="T20" fmla="*/ 30 w 81"/>
                <a:gd name="T21" fmla="*/ 27 h 96"/>
                <a:gd name="T22" fmla="*/ 43 w 81"/>
                <a:gd name="T23" fmla="*/ 35 h 96"/>
                <a:gd name="T24" fmla="*/ 69 w 81"/>
                <a:gd name="T25" fmla="*/ 43 h 96"/>
                <a:gd name="T26" fmla="*/ 81 w 81"/>
                <a:gd name="T27" fmla="*/ 65 h 96"/>
                <a:gd name="T28" fmla="*/ 40 w 81"/>
                <a:gd name="T29" fmla="*/ 96 h 96"/>
                <a:gd name="T30" fmla="*/ 0 w 81"/>
                <a:gd name="T31" fmla="*/ 65 h 96"/>
                <a:gd name="T32" fmla="*/ 28 w 81"/>
                <a:gd name="T33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96">
                  <a:moveTo>
                    <a:pt x="28" y="65"/>
                  </a:moveTo>
                  <a:cubicBezTo>
                    <a:pt x="29" y="72"/>
                    <a:pt x="33" y="74"/>
                    <a:pt x="41" y="74"/>
                  </a:cubicBezTo>
                  <a:cubicBezTo>
                    <a:pt x="48" y="74"/>
                    <a:pt x="52" y="72"/>
                    <a:pt x="52" y="68"/>
                  </a:cubicBezTo>
                  <a:cubicBezTo>
                    <a:pt x="52" y="62"/>
                    <a:pt x="47" y="62"/>
                    <a:pt x="36" y="59"/>
                  </a:cubicBezTo>
                  <a:cubicBezTo>
                    <a:pt x="24" y="55"/>
                    <a:pt x="15" y="53"/>
                    <a:pt x="12" y="50"/>
                  </a:cubicBezTo>
                  <a:cubicBezTo>
                    <a:pt x="5" y="45"/>
                    <a:pt x="1" y="38"/>
                    <a:pt x="1" y="29"/>
                  </a:cubicBezTo>
                  <a:cubicBezTo>
                    <a:pt x="1" y="11"/>
                    <a:pt x="15" y="0"/>
                    <a:pt x="39" y="0"/>
                  </a:cubicBezTo>
                  <a:cubicBezTo>
                    <a:pt x="63" y="0"/>
                    <a:pt x="77" y="10"/>
                    <a:pt x="78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0" y="23"/>
                    <a:pt x="46" y="21"/>
                    <a:pt x="39" y="21"/>
                  </a:cubicBezTo>
                  <a:cubicBezTo>
                    <a:pt x="33" y="21"/>
                    <a:pt x="30" y="23"/>
                    <a:pt x="30" y="27"/>
                  </a:cubicBezTo>
                  <a:cubicBezTo>
                    <a:pt x="30" y="32"/>
                    <a:pt x="34" y="33"/>
                    <a:pt x="43" y="35"/>
                  </a:cubicBezTo>
                  <a:cubicBezTo>
                    <a:pt x="54" y="38"/>
                    <a:pt x="63" y="40"/>
                    <a:pt x="69" y="43"/>
                  </a:cubicBezTo>
                  <a:cubicBezTo>
                    <a:pt x="77" y="49"/>
                    <a:pt x="81" y="55"/>
                    <a:pt x="81" y="65"/>
                  </a:cubicBezTo>
                  <a:cubicBezTo>
                    <a:pt x="81" y="84"/>
                    <a:pt x="66" y="96"/>
                    <a:pt x="40" y="96"/>
                  </a:cubicBezTo>
                  <a:cubicBezTo>
                    <a:pt x="16" y="96"/>
                    <a:pt x="1" y="84"/>
                    <a:pt x="0" y="65"/>
                  </a:cubicBezTo>
                  <a:lnTo>
                    <a:pt x="28" y="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invGray">
            <a:xfrm>
              <a:off x="918287" y="455613"/>
              <a:ext cx="324132" cy="348987"/>
            </a:xfrm>
            <a:custGeom>
              <a:avLst/>
              <a:gdLst>
                <a:gd name="T0" fmla="*/ 90 w 90"/>
                <a:gd name="T1" fmla="*/ 58 h 96"/>
                <a:gd name="T2" fmla="*/ 46 w 90"/>
                <a:gd name="T3" fmla="*/ 96 h 96"/>
                <a:gd name="T4" fmla="*/ 0 w 90"/>
                <a:gd name="T5" fmla="*/ 48 h 96"/>
                <a:gd name="T6" fmla="*/ 46 w 90"/>
                <a:gd name="T7" fmla="*/ 0 h 96"/>
                <a:gd name="T8" fmla="*/ 89 w 90"/>
                <a:gd name="T9" fmla="*/ 37 h 96"/>
                <a:gd name="T10" fmla="*/ 62 w 90"/>
                <a:gd name="T11" fmla="*/ 37 h 96"/>
                <a:gd name="T12" fmla="*/ 46 w 90"/>
                <a:gd name="T13" fmla="*/ 23 h 96"/>
                <a:gd name="T14" fmla="*/ 29 w 90"/>
                <a:gd name="T15" fmla="*/ 48 h 96"/>
                <a:gd name="T16" fmla="*/ 47 w 90"/>
                <a:gd name="T17" fmla="*/ 73 h 96"/>
                <a:gd name="T18" fmla="*/ 62 w 90"/>
                <a:gd name="T19" fmla="*/ 58 h 96"/>
                <a:gd name="T20" fmla="*/ 90 w 90"/>
                <a:gd name="T21" fmla="*/ 5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96">
                  <a:moveTo>
                    <a:pt x="90" y="58"/>
                  </a:moveTo>
                  <a:cubicBezTo>
                    <a:pt x="88" y="82"/>
                    <a:pt x="72" y="96"/>
                    <a:pt x="46" y="96"/>
                  </a:cubicBezTo>
                  <a:cubicBezTo>
                    <a:pt x="17" y="96"/>
                    <a:pt x="0" y="78"/>
                    <a:pt x="0" y="48"/>
                  </a:cubicBezTo>
                  <a:cubicBezTo>
                    <a:pt x="0" y="18"/>
                    <a:pt x="17" y="0"/>
                    <a:pt x="46" y="0"/>
                  </a:cubicBezTo>
                  <a:cubicBezTo>
                    <a:pt x="72" y="0"/>
                    <a:pt x="88" y="13"/>
                    <a:pt x="89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1" y="28"/>
                    <a:pt x="55" y="23"/>
                    <a:pt x="46" y="23"/>
                  </a:cubicBezTo>
                  <a:cubicBezTo>
                    <a:pt x="35" y="23"/>
                    <a:pt x="29" y="31"/>
                    <a:pt x="29" y="48"/>
                  </a:cubicBezTo>
                  <a:cubicBezTo>
                    <a:pt x="29" y="65"/>
                    <a:pt x="35" y="73"/>
                    <a:pt x="47" y="73"/>
                  </a:cubicBezTo>
                  <a:cubicBezTo>
                    <a:pt x="56" y="73"/>
                    <a:pt x="61" y="68"/>
                    <a:pt x="6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invGray">
            <a:xfrm>
              <a:off x="1220607" y="466772"/>
              <a:ext cx="324132" cy="327175"/>
            </a:xfrm>
            <a:custGeom>
              <a:avLst/>
              <a:gdLst>
                <a:gd name="T0" fmla="*/ 0 w 639"/>
                <a:gd name="T1" fmla="*/ 0 h 645"/>
                <a:gd name="T2" fmla="*/ 206 w 639"/>
                <a:gd name="T3" fmla="*/ 0 h 645"/>
                <a:gd name="T4" fmla="*/ 320 w 639"/>
                <a:gd name="T5" fmla="*/ 415 h 645"/>
                <a:gd name="T6" fmla="*/ 433 w 639"/>
                <a:gd name="T7" fmla="*/ 0 h 645"/>
                <a:gd name="T8" fmla="*/ 639 w 639"/>
                <a:gd name="T9" fmla="*/ 0 h 645"/>
                <a:gd name="T10" fmla="*/ 419 w 639"/>
                <a:gd name="T11" fmla="*/ 645 h 645"/>
                <a:gd name="T12" fmla="*/ 213 w 639"/>
                <a:gd name="T13" fmla="*/ 645 h 645"/>
                <a:gd name="T14" fmla="*/ 0 w 639"/>
                <a:gd name="T15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645">
                  <a:moveTo>
                    <a:pt x="0" y="0"/>
                  </a:moveTo>
                  <a:lnTo>
                    <a:pt x="206" y="0"/>
                  </a:lnTo>
                  <a:lnTo>
                    <a:pt x="320" y="415"/>
                  </a:lnTo>
                  <a:lnTo>
                    <a:pt x="433" y="0"/>
                  </a:lnTo>
                  <a:lnTo>
                    <a:pt x="639" y="0"/>
                  </a:lnTo>
                  <a:lnTo>
                    <a:pt x="419" y="645"/>
                  </a:lnTo>
                  <a:lnTo>
                    <a:pt x="213" y="6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invGray">
            <a:xfrm>
              <a:off x="464807" y="455613"/>
              <a:ext cx="413914" cy="348987"/>
            </a:xfrm>
            <a:custGeom>
              <a:avLst/>
              <a:gdLst>
                <a:gd name="T0" fmla="*/ 4 w 115"/>
                <a:gd name="T1" fmla="*/ 42 h 96"/>
                <a:gd name="T2" fmla="*/ 0 w 115"/>
                <a:gd name="T3" fmla="*/ 33 h 96"/>
                <a:gd name="T4" fmla="*/ 4 w 115"/>
                <a:gd name="T5" fmla="*/ 23 h 96"/>
                <a:gd name="T6" fmla="*/ 22 w 115"/>
                <a:gd name="T7" fmla="*/ 4 h 96"/>
                <a:gd name="T8" fmla="*/ 32 w 115"/>
                <a:gd name="T9" fmla="*/ 0 h 96"/>
                <a:gd name="T10" fmla="*/ 42 w 115"/>
                <a:gd name="T11" fmla="*/ 4 h 96"/>
                <a:gd name="T12" fmla="*/ 58 w 115"/>
                <a:gd name="T13" fmla="*/ 20 h 96"/>
                <a:gd name="T14" fmla="*/ 73 w 115"/>
                <a:gd name="T15" fmla="*/ 4 h 96"/>
                <a:gd name="T16" fmla="*/ 83 w 115"/>
                <a:gd name="T17" fmla="*/ 0 h 96"/>
                <a:gd name="T18" fmla="*/ 93 w 115"/>
                <a:gd name="T19" fmla="*/ 4 h 96"/>
                <a:gd name="T20" fmla="*/ 111 w 115"/>
                <a:gd name="T21" fmla="*/ 23 h 96"/>
                <a:gd name="T22" fmla="*/ 115 w 115"/>
                <a:gd name="T23" fmla="*/ 33 h 96"/>
                <a:gd name="T24" fmla="*/ 111 w 115"/>
                <a:gd name="T25" fmla="*/ 42 h 96"/>
                <a:gd name="T26" fmla="*/ 58 w 115"/>
                <a:gd name="T27" fmla="*/ 96 h 96"/>
                <a:gd name="T28" fmla="*/ 57 w 115"/>
                <a:gd name="T29" fmla="*/ 96 h 96"/>
                <a:gd name="T30" fmla="*/ 4 w 115"/>
                <a:gd name="T31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96">
                  <a:moveTo>
                    <a:pt x="4" y="42"/>
                  </a:moveTo>
                  <a:cubicBezTo>
                    <a:pt x="1" y="40"/>
                    <a:pt x="0" y="36"/>
                    <a:pt x="0" y="33"/>
                  </a:cubicBezTo>
                  <a:cubicBezTo>
                    <a:pt x="0" y="29"/>
                    <a:pt x="1" y="25"/>
                    <a:pt x="4" y="2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5" y="1"/>
                    <a:pt x="29" y="0"/>
                    <a:pt x="32" y="0"/>
                  </a:cubicBezTo>
                  <a:cubicBezTo>
                    <a:pt x="36" y="0"/>
                    <a:pt x="39" y="1"/>
                    <a:pt x="42" y="4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6" y="1"/>
                    <a:pt x="79" y="0"/>
                    <a:pt x="83" y="0"/>
                  </a:cubicBezTo>
                  <a:cubicBezTo>
                    <a:pt x="87" y="0"/>
                    <a:pt x="90" y="1"/>
                    <a:pt x="93" y="4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4" y="25"/>
                    <a:pt x="115" y="29"/>
                    <a:pt x="115" y="33"/>
                  </a:cubicBezTo>
                  <a:cubicBezTo>
                    <a:pt x="115" y="36"/>
                    <a:pt x="114" y="40"/>
                    <a:pt x="111" y="42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7" y="96"/>
                    <a:pt x="57" y="96"/>
                    <a:pt x="57" y="96"/>
                  </a:cubicBezTo>
                  <a:lnTo>
                    <a:pt x="4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6574369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45"/>
            <a:ext cx="9144000" cy="6856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57200" y="2971800"/>
            <a:ext cx="4743466" cy="1958794"/>
          </a:xfrm>
        </p:spPr>
        <p:txBody>
          <a:bodyPr rIns="0"/>
          <a:lstStyle>
            <a:lvl1pPr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120640"/>
            <a:ext cx="3967163" cy="914400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CVS Health Confidential &amp; Proprietary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464807" y="455613"/>
            <a:ext cx="2743198" cy="348987"/>
            <a:chOff x="464807" y="455613"/>
            <a:chExt cx="2743198" cy="348987"/>
          </a:xfrm>
        </p:grpSpPr>
        <p:sp>
          <p:nvSpPr>
            <p:cNvPr id="43" name="Freeform 5"/>
            <p:cNvSpPr>
              <a:spLocks/>
            </p:cNvSpPr>
            <p:nvPr/>
          </p:nvSpPr>
          <p:spPr bwMode="gray">
            <a:xfrm>
              <a:off x="1847058" y="466772"/>
              <a:ext cx="306378" cy="330726"/>
            </a:xfrm>
            <a:custGeom>
              <a:avLst/>
              <a:gdLst>
                <a:gd name="T0" fmla="*/ 142 w 604"/>
                <a:gd name="T1" fmla="*/ 272 h 652"/>
                <a:gd name="T2" fmla="*/ 142 w 604"/>
                <a:gd name="T3" fmla="*/ 57 h 652"/>
                <a:gd name="T4" fmla="*/ 206 w 604"/>
                <a:gd name="T5" fmla="*/ 57 h 652"/>
                <a:gd name="T6" fmla="*/ 206 w 604"/>
                <a:gd name="T7" fmla="*/ 0 h 652"/>
                <a:gd name="T8" fmla="*/ 0 w 604"/>
                <a:gd name="T9" fmla="*/ 0 h 652"/>
                <a:gd name="T10" fmla="*/ 0 w 604"/>
                <a:gd name="T11" fmla="*/ 57 h 652"/>
                <a:gd name="T12" fmla="*/ 64 w 604"/>
                <a:gd name="T13" fmla="*/ 57 h 652"/>
                <a:gd name="T14" fmla="*/ 64 w 604"/>
                <a:gd name="T15" fmla="*/ 587 h 652"/>
                <a:gd name="T16" fmla="*/ 0 w 604"/>
                <a:gd name="T17" fmla="*/ 587 h 652"/>
                <a:gd name="T18" fmla="*/ 0 w 604"/>
                <a:gd name="T19" fmla="*/ 652 h 652"/>
                <a:gd name="T20" fmla="*/ 206 w 604"/>
                <a:gd name="T21" fmla="*/ 652 h 652"/>
                <a:gd name="T22" fmla="*/ 206 w 604"/>
                <a:gd name="T23" fmla="*/ 587 h 652"/>
                <a:gd name="T24" fmla="*/ 142 w 604"/>
                <a:gd name="T25" fmla="*/ 587 h 652"/>
                <a:gd name="T26" fmla="*/ 142 w 604"/>
                <a:gd name="T27" fmla="*/ 329 h 652"/>
                <a:gd name="T28" fmla="*/ 462 w 604"/>
                <a:gd name="T29" fmla="*/ 329 h 652"/>
                <a:gd name="T30" fmla="*/ 462 w 604"/>
                <a:gd name="T31" fmla="*/ 587 h 652"/>
                <a:gd name="T32" fmla="*/ 398 w 604"/>
                <a:gd name="T33" fmla="*/ 587 h 652"/>
                <a:gd name="T34" fmla="*/ 398 w 604"/>
                <a:gd name="T35" fmla="*/ 652 h 652"/>
                <a:gd name="T36" fmla="*/ 604 w 604"/>
                <a:gd name="T37" fmla="*/ 652 h 652"/>
                <a:gd name="T38" fmla="*/ 604 w 604"/>
                <a:gd name="T39" fmla="*/ 587 h 652"/>
                <a:gd name="T40" fmla="*/ 540 w 604"/>
                <a:gd name="T41" fmla="*/ 587 h 652"/>
                <a:gd name="T42" fmla="*/ 540 w 604"/>
                <a:gd name="T43" fmla="*/ 57 h 652"/>
                <a:gd name="T44" fmla="*/ 604 w 604"/>
                <a:gd name="T45" fmla="*/ 57 h 652"/>
                <a:gd name="T46" fmla="*/ 604 w 604"/>
                <a:gd name="T47" fmla="*/ 0 h 652"/>
                <a:gd name="T48" fmla="*/ 398 w 604"/>
                <a:gd name="T49" fmla="*/ 0 h 652"/>
                <a:gd name="T50" fmla="*/ 398 w 604"/>
                <a:gd name="T51" fmla="*/ 57 h 652"/>
                <a:gd name="T52" fmla="*/ 462 w 604"/>
                <a:gd name="T53" fmla="*/ 57 h 652"/>
                <a:gd name="T54" fmla="*/ 462 w 604"/>
                <a:gd name="T55" fmla="*/ 272 h 652"/>
                <a:gd name="T56" fmla="*/ 142 w 604"/>
                <a:gd name="T57" fmla="*/ 27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4" h="652">
                  <a:moveTo>
                    <a:pt x="142" y="272"/>
                  </a:moveTo>
                  <a:lnTo>
                    <a:pt x="142" y="57"/>
                  </a:lnTo>
                  <a:lnTo>
                    <a:pt x="206" y="57"/>
                  </a:lnTo>
                  <a:lnTo>
                    <a:pt x="206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64" y="57"/>
                  </a:lnTo>
                  <a:lnTo>
                    <a:pt x="64" y="587"/>
                  </a:lnTo>
                  <a:lnTo>
                    <a:pt x="0" y="587"/>
                  </a:lnTo>
                  <a:lnTo>
                    <a:pt x="0" y="652"/>
                  </a:lnTo>
                  <a:lnTo>
                    <a:pt x="206" y="652"/>
                  </a:lnTo>
                  <a:lnTo>
                    <a:pt x="206" y="587"/>
                  </a:lnTo>
                  <a:lnTo>
                    <a:pt x="142" y="587"/>
                  </a:lnTo>
                  <a:lnTo>
                    <a:pt x="142" y="329"/>
                  </a:lnTo>
                  <a:lnTo>
                    <a:pt x="462" y="329"/>
                  </a:lnTo>
                  <a:lnTo>
                    <a:pt x="462" y="587"/>
                  </a:lnTo>
                  <a:lnTo>
                    <a:pt x="398" y="587"/>
                  </a:lnTo>
                  <a:lnTo>
                    <a:pt x="398" y="652"/>
                  </a:lnTo>
                  <a:lnTo>
                    <a:pt x="604" y="652"/>
                  </a:lnTo>
                  <a:lnTo>
                    <a:pt x="604" y="587"/>
                  </a:lnTo>
                  <a:lnTo>
                    <a:pt x="540" y="587"/>
                  </a:lnTo>
                  <a:lnTo>
                    <a:pt x="540" y="57"/>
                  </a:lnTo>
                  <a:lnTo>
                    <a:pt x="604" y="57"/>
                  </a:lnTo>
                  <a:lnTo>
                    <a:pt x="604" y="0"/>
                  </a:lnTo>
                  <a:lnTo>
                    <a:pt x="398" y="0"/>
                  </a:lnTo>
                  <a:lnTo>
                    <a:pt x="398" y="57"/>
                  </a:lnTo>
                  <a:lnTo>
                    <a:pt x="462" y="57"/>
                  </a:lnTo>
                  <a:lnTo>
                    <a:pt x="462" y="272"/>
                  </a:lnTo>
                  <a:lnTo>
                    <a:pt x="142" y="2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6"/>
            <p:cNvSpPr>
              <a:spLocks/>
            </p:cNvSpPr>
            <p:nvPr/>
          </p:nvSpPr>
          <p:spPr bwMode="gray">
            <a:xfrm>
              <a:off x="2945250" y="466772"/>
              <a:ext cx="262755" cy="330726"/>
            </a:xfrm>
            <a:custGeom>
              <a:avLst/>
              <a:gdLst>
                <a:gd name="T0" fmla="*/ 27 w 73"/>
                <a:gd name="T1" fmla="*/ 82 h 91"/>
                <a:gd name="T2" fmla="*/ 19 w 73"/>
                <a:gd name="T3" fmla="*/ 82 h 91"/>
                <a:gd name="T4" fmla="*/ 19 w 73"/>
                <a:gd name="T5" fmla="*/ 54 h 91"/>
                <a:gd name="T6" fmla="*/ 37 w 73"/>
                <a:gd name="T7" fmla="*/ 35 h 91"/>
                <a:gd name="T8" fmla="*/ 55 w 73"/>
                <a:gd name="T9" fmla="*/ 54 h 91"/>
                <a:gd name="T10" fmla="*/ 55 w 73"/>
                <a:gd name="T11" fmla="*/ 82 h 91"/>
                <a:gd name="T12" fmla="*/ 46 w 73"/>
                <a:gd name="T13" fmla="*/ 82 h 91"/>
                <a:gd name="T14" fmla="*/ 46 w 73"/>
                <a:gd name="T15" fmla="*/ 91 h 91"/>
                <a:gd name="T16" fmla="*/ 73 w 73"/>
                <a:gd name="T17" fmla="*/ 91 h 91"/>
                <a:gd name="T18" fmla="*/ 73 w 73"/>
                <a:gd name="T19" fmla="*/ 82 h 91"/>
                <a:gd name="T20" fmla="*/ 65 w 73"/>
                <a:gd name="T21" fmla="*/ 82 h 91"/>
                <a:gd name="T22" fmla="*/ 65 w 73"/>
                <a:gd name="T23" fmla="*/ 54 h 91"/>
                <a:gd name="T24" fmla="*/ 38 w 73"/>
                <a:gd name="T25" fmla="*/ 26 h 91"/>
                <a:gd name="T26" fmla="*/ 19 w 73"/>
                <a:gd name="T27" fmla="*/ 35 h 91"/>
                <a:gd name="T28" fmla="*/ 19 w 73"/>
                <a:gd name="T29" fmla="*/ 0 h 91"/>
                <a:gd name="T30" fmla="*/ 0 w 73"/>
                <a:gd name="T31" fmla="*/ 0 h 91"/>
                <a:gd name="T32" fmla="*/ 0 w 73"/>
                <a:gd name="T33" fmla="*/ 8 h 91"/>
                <a:gd name="T34" fmla="*/ 9 w 73"/>
                <a:gd name="T35" fmla="*/ 8 h 91"/>
                <a:gd name="T36" fmla="*/ 9 w 73"/>
                <a:gd name="T37" fmla="*/ 82 h 91"/>
                <a:gd name="T38" fmla="*/ 0 w 73"/>
                <a:gd name="T39" fmla="*/ 82 h 91"/>
                <a:gd name="T40" fmla="*/ 0 w 73"/>
                <a:gd name="T41" fmla="*/ 91 h 91"/>
                <a:gd name="T42" fmla="*/ 27 w 73"/>
                <a:gd name="T43" fmla="*/ 91 h 91"/>
                <a:gd name="T44" fmla="*/ 27 w 73"/>
                <a:gd name="T45" fmla="*/ 8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3" h="91">
                  <a:moveTo>
                    <a:pt x="27" y="82"/>
                  </a:moveTo>
                  <a:cubicBezTo>
                    <a:pt x="19" y="82"/>
                    <a:pt x="19" y="82"/>
                    <a:pt x="19" y="82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41"/>
                    <a:pt x="25" y="35"/>
                    <a:pt x="37" y="35"/>
                  </a:cubicBezTo>
                  <a:cubicBezTo>
                    <a:pt x="48" y="35"/>
                    <a:pt x="55" y="41"/>
                    <a:pt x="55" y="54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5" y="39"/>
                    <a:pt x="55" y="26"/>
                    <a:pt x="38" y="26"/>
                  </a:cubicBezTo>
                  <a:cubicBezTo>
                    <a:pt x="30" y="26"/>
                    <a:pt x="23" y="29"/>
                    <a:pt x="19" y="3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27" y="91"/>
                    <a:pt x="27" y="91"/>
                    <a:pt x="27" y="91"/>
                  </a:cubicBezTo>
                  <a:lnTo>
                    <a:pt x="27" y="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7"/>
            <p:cNvSpPr>
              <a:spLocks noEditPoints="1"/>
            </p:cNvSpPr>
            <p:nvPr/>
          </p:nvSpPr>
          <p:spPr bwMode="gray">
            <a:xfrm>
              <a:off x="2426843" y="561121"/>
              <a:ext cx="262755" cy="239929"/>
            </a:xfrm>
            <a:custGeom>
              <a:avLst/>
              <a:gdLst>
                <a:gd name="T0" fmla="*/ 73 w 73"/>
                <a:gd name="T1" fmla="*/ 10 h 66"/>
                <a:gd name="T2" fmla="*/ 73 w 73"/>
                <a:gd name="T3" fmla="*/ 2 h 66"/>
                <a:gd name="T4" fmla="*/ 54 w 73"/>
                <a:gd name="T5" fmla="*/ 2 h 66"/>
                <a:gd name="T6" fmla="*/ 54 w 73"/>
                <a:gd name="T7" fmla="*/ 11 h 66"/>
                <a:gd name="T8" fmla="*/ 31 w 73"/>
                <a:gd name="T9" fmla="*/ 0 h 66"/>
                <a:gd name="T10" fmla="*/ 0 w 73"/>
                <a:gd name="T11" fmla="*/ 33 h 66"/>
                <a:gd name="T12" fmla="*/ 31 w 73"/>
                <a:gd name="T13" fmla="*/ 66 h 66"/>
                <a:gd name="T14" fmla="*/ 54 w 73"/>
                <a:gd name="T15" fmla="*/ 55 h 66"/>
                <a:gd name="T16" fmla="*/ 54 w 73"/>
                <a:gd name="T17" fmla="*/ 65 h 66"/>
                <a:gd name="T18" fmla="*/ 73 w 73"/>
                <a:gd name="T19" fmla="*/ 65 h 66"/>
                <a:gd name="T20" fmla="*/ 73 w 73"/>
                <a:gd name="T21" fmla="*/ 56 h 66"/>
                <a:gd name="T22" fmla="*/ 64 w 73"/>
                <a:gd name="T23" fmla="*/ 56 h 66"/>
                <a:gd name="T24" fmla="*/ 64 w 73"/>
                <a:gd name="T25" fmla="*/ 10 h 66"/>
                <a:gd name="T26" fmla="*/ 73 w 73"/>
                <a:gd name="T27" fmla="*/ 10 h 66"/>
                <a:gd name="T28" fmla="*/ 33 w 73"/>
                <a:gd name="T29" fmla="*/ 58 h 66"/>
                <a:gd name="T30" fmla="*/ 11 w 73"/>
                <a:gd name="T31" fmla="*/ 33 h 66"/>
                <a:gd name="T32" fmla="*/ 33 w 73"/>
                <a:gd name="T33" fmla="*/ 9 h 66"/>
                <a:gd name="T34" fmla="*/ 54 w 73"/>
                <a:gd name="T35" fmla="*/ 33 h 66"/>
                <a:gd name="T36" fmla="*/ 33 w 73"/>
                <a:gd name="T37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66">
                  <a:moveTo>
                    <a:pt x="73" y="10"/>
                  </a:moveTo>
                  <a:cubicBezTo>
                    <a:pt x="73" y="2"/>
                    <a:pt x="73" y="2"/>
                    <a:pt x="73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9" y="4"/>
                    <a:pt x="41" y="0"/>
                    <a:pt x="31" y="0"/>
                  </a:cubicBezTo>
                  <a:cubicBezTo>
                    <a:pt x="13" y="0"/>
                    <a:pt x="0" y="14"/>
                    <a:pt x="0" y="33"/>
                  </a:cubicBezTo>
                  <a:cubicBezTo>
                    <a:pt x="0" y="52"/>
                    <a:pt x="13" y="66"/>
                    <a:pt x="31" y="66"/>
                  </a:cubicBezTo>
                  <a:cubicBezTo>
                    <a:pt x="41" y="66"/>
                    <a:pt x="49" y="62"/>
                    <a:pt x="54" y="5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4" y="10"/>
                    <a:pt x="64" y="10"/>
                    <a:pt x="64" y="10"/>
                  </a:cubicBezTo>
                  <a:lnTo>
                    <a:pt x="73" y="10"/>
                  </a:lnTo>
                  <a:close/>
                  <a:moveTo>
                    <a:pt x="33" y="58"/>
                  </a:moveTo>
                  <a:cubicBezTo>
                    <a:pt x="20" y="58"/>
                    <a:pt x="11" y="47"/>
                    <a:pt x="11" y="33"/>
                  </a:cubicBezTo>
                  <a:cubicBezTo>
                    <a:pt x="11" y="19"/>
                    <a:pt x="20" y="9"/>
                    <a:pt x="33" y="9"/>
                  </a:cubicBezTo>
                  <a:cubicBezTo>
                    <a:pt x="46" y="9"/>
                    <a:pt x="54" y="19"/>
                    <a:pt x="54" y="33"/>
                  </a:cubicBezTo>
                  <a:cubicBezTo>
                    <a:pt x="54" y="47"/>
                    <a:pt x="46" y="58"/>
                    <a:pt x="33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8"/>
            <p:cNvSpPr>
              <a:spLocks noEditPoints="1"/>
            </p:cNvSpPr>
            <p:nvPr/>
          </p:nvSpPr>
          <p:spPr bwMode="gray">
            <a:xfrm>
              <a:off x="2167639" y="561121"/>
              <a:ext cx="233842" cy="239929"/>
            </a:xfrm>
            <a:custGeom>
              <a:avLst/>
              <a:gdLst>
                <a:gd name="T0" fmla="*/ 65 w 65"/>
                <a:gd name="T1" fmla="*/ 32 h 66"/>
                <a:gd name="T2" fmla="*/ 33 w 65"/>
                <a:gd name="T3" fmla="*/ 0 h 66"/>
                <a:gd name="T4" fmla="*/ 0 w 65"/>
                <a:gd name="T5" fmla="*/ 33 h 66"/>
                <a:gd name="T6" fmla="*/ 33 w 65"/>
                <a:gd name="T7" fmla="*/ 66 h 66"/>
                <a:gd name="T8" fmla="*/ 63 w 65"/>
                <a:gd name="T9" fmla="*/ 48 h 66"/>
                <a:gd name="T10" fmla="*/ 53 w 65"/>
                <a:gd name="T11" fmla="*/ 48 h 66"/>
                <a:gd name="T12" fmla="*/ 34 w 65"/>
                <a:gd name="T13" fmla="*/ 58 h 66"/>
                <a:gd name="T14" fmla="*/ 11 w 65"/>
                <a:gd name="T15" fmla="*/ 37 h 66"/>
                <a:gd name="T16" fmla="*/ 65 w 65"/>
                <a:gd name="T17" fmla="*/ 37 h 66"/>
                <a:gd name="T18" fmla="*/ 65 w 65"/>
                <a:gd name="T19" fmla="*/ 32 h 66"/>
                <a:gd name="T20" fmla="*/ 11 w 65"/>
                <a:gd name="T21" fmla="*/ 28 h 66"/>
                <a:gd name="T22" fmla="*/ 33 w 65"/>
                <a:gd name="T23" fmla="*/ 8 h 66"/>
                <a:gd name="T24" fmla="*/ 55 w 65"/>
                <a:gd name="T25" fmla="*/ 28 h 66"/>
                <a:gd name="T26" fmla="*/ 11 w 65"/>
                <a:gd name="T27" fmla="*/ 2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66">
                  <a:moveTo>
                    <a:pt x="65" y="32"/>
                  </a:moveTo>
                  <a:cubicBezTo>
                    <a:pt x="65" y="13"/>
                    <a:pt x="53" y="0"/>
                    <a:pt x="33" y="0"/>
                  </a:cubicBezTo>
                  <a:cubicBezTo>
                    <a:pt x="14" y="0"/>
                    <a:pt x="0" y="14"/>
                    <a:pt x="0" y="33"/>
                  </a:cubicBezTo>
                  <a:cubicBezTo>
                    <a:pt x="0" y="53"/>
                    <a:pt x="14" y="66"/>
                    <a:pt x="33" y="66"/>
                  </a:cubicBezTo>
                  <a:cubicBezTo>
                    <a:pt x="47" y="66"/>
                    <a:pt x="58" y="59"/>
                    <a:pt x="63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0" y="54"/>
                    <a:pt x="43" y="58"/>
                    <a:pt x="34" y="58"/>
                  </a:cubicBezTo>
                  <a:cubicBezTo>
                    <a:pt x="19" y="58"/>
                    <a:pt x="12" y="49"/>
                    <a:pt x="11" y="37"/>
                  </a:cubicBezTo>
                  <a:cubicBezTo>
                    <a:pt x="65" y="37"/>
                    <a:pt x="65" y="37"/>
                    <a:pt x="65" y="37"/>
                  </a:cubicBezTo>
                  <a:lnTo>
                    <a:pt x="65" y="32"/>
                  </a:lnTo>
                  <a:close/>
                  <a:moveTo>
                    <a:pt x="11" y="28"/>
                  </a:moveTo>
                  <a:cubicBezTo>
                    <a:pt x="12" y="17"/>
                    <a:pt x="20" y="8"/>
                    <a:pt x="33" y="8"/>
                  </a:cubicBezTo>
                  <a:cubicBezTo>
                    <a:pt x="47" y="8"/>
                    <a:pt x="54" y="18"/>
                    <a:pt x="55" y="28"/>
                  </a:cubicBezTo>
                  <a:lnTo>
                    <a:pt x="11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9"/>
            <p:cNvSpPr>
              <a:spLocks/>
            </p:cNvSpPr>
            <p:nvPr/>
          </p:nvSpPr>
          <p:spPr bwMode="gray">
            <a:xfrm>
              <a:off x="2808293" y="510396"/>
              <a:ext cx="115145" cy="287103"/>
            </a:xfrm>
            <a:custGeom>
              <a:avLst/>
              <a:gdLst>
                <a:gd name="T0" fmla="*/ 20 w 32"/>
                <a:gd name="T1" fmla="*/ 62 h 79"/>
                <a:gd name="T2" fmla="*/ 20 w 32"/>
                <a:gd name="T3" fmla="*/ 24 h 79"/>
                <a:gd name="T4" fmla="*/ 32 w 32"/>
                <a:gd name="T5" fmla="*/ 24 h 79"/>
                <a:gd name="T6" fmla="*/ 32 w 32"/>
                <a:gd name="T7" fmla="*/ 16 h 79"/>
                <a:gd name="T8" fmla="*/ 20 w 32"/>
                <a:gd name="T9" fmla="*/ 16 h 79"/>
                <a:gd name="T10" fmla="*/ 20 w 32"/>
                <a:gd name="T11" fmla="*/ 0 h 79"/>
                <a:gd name="T12" fmla="*/ 9 w 32"/>
                <a:gd name="T13" fmla="*/ 0 h 79"/>
                <a:gd name="T14" fmla="*/ 9 w 32"/>
                <a:gd name="T15" fmla="*/ 16 h 79"/>
                <a:gd name="T16" fmla="*/ 0 w 32"/>
                <a:gd name="T17" fmla="*/ 16 h 79"/>
                <a:gd name="T18" fmla="*/ 0 w 32"/>
                <a:gd name="T19" fmla="*/ 24 h 79"/>
                <a:gd name="T20" fmla="*/ 9 w 32"/>
                <a:gd name="T21" fmla="*/ 24 h 79"/>
                <a:gd name="T22" fmla="*/ 9 w 32"/>
                <a:gd name="T23" fmla="*/ 63 h 79"/>
                <a:gd name="T24" fmla="*/ 26 w 32"/>
                <a:gd name="T25" fmla="*/ 79 h 79"/>
                <a:gd name="T26" fmla="*/ 32 w 32"/>
                <a:gd name="T27" fmla="*/ 79 h 79"/>
                <a:gd name="T28" fmla="*/ 32 w 32"/>
                <a:gd name="T29" fmla="*/ 70 h 79"/>
                <a:gd name="T30" fmla="*/ 27 w 32"/>
                <a:gd name="T31" fmla="*/ 71 h 79"/>
                <a:gd name="T32" fmla="*/ 20 w 32"/>
                <a:gd name="T33" fmla="*/ 6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79">
                  <a:moveTo>
                    <a:pt x="20" y="62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74"/>
                    <a:pt x="14" y="79"/>
                    <a:pt x="26" y="79"/>
                  </a:cubicBezTo>
                  <a:cubicBezTo>
                    <a:pt x="28" y="79"/>
                    <a:pt x="31" y="79"/>
                    <a:pt x="32" y="79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0" y="71"/>
                    <a:pt x="29" y="71"/>
                    <a:pt x="27" y="71"/>
                  </a:cubicBezTo>
                  <a:cubicBezTo>
                    <a:pt x="22" y="71"/>
                    <a:pt x="20" y="69"/>
                    <a:pt x="20" y="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10"/>
            <p:cNvSpPr>
              <a:spLocks/>
            </p:cNvSpPr>
            <p:nvPr/>
          </p:nvSpPr>
          <p:spPr bwMode="gray">
            <a:xfrm>
              <a:off x="2700250" y="466772"/>
              <a:ext cx="108044" cy="330726"/>
            </a:xfrm>
            <a:custGeom>
              <a:avLst/>
              <a:gdLst>
                <a:gd name="T0" fmla="*/ 24 w 30"/>
                <a:gd name="T1" fmla="*/ 91 h 91"/>
                <a:gd name="T2" fmla="*/ 30 w 30"/>
                <a:gd name="T3" fmla="*/ 91 h 91"/>
                <a:gd name="T4" fmla="*/ 30 w 30"/>
                <a:gd name="T5" fmla="*/ 82 h 91"/>
                <a:gd name="T6" fmla="*/ 26 w 30"/>
                <a:gd name="T7" fmla="*/ 83 h 91"/>
                <a:gd name="T8" fmla="*/ 19 w 30"/>
                <a:gd name="T9" fmla="*/ 74 h 91"/>
                <a:gd name="T10" fmla="*/ 19 w 30"/>
                <a:gd name="T11" fmla="*/ 0 h 91"/>
                <a:gd name="T12" fmla="*/ 0 w 30"/>
                <a:gd name="T13" fmla="*/ 0 h 91"/>
                <a:gd name="T14" fmla="*/ 0 w 30"/>
                <a:gd name="T15" fmla="*/ 8 h 91"/>
                <a:gd name="T16" fmla="*/ 9 w 30"/>
                <a:gd name="T17" fmla="*/ 8 h 91"/>
                <a:gd name="T18" fmla="*/ 9 w 30"/>
                <a:gd name="T19" fmla="*/ 74 h 91"/>
                <a:gd name="T20" fmla="*/ 24 w 30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91">
                  <a:moveTo>
                    <a:pt x="24" y="91"/>
                  </a:moveTo>
                  <a:cubicBezTo>
                    <a:pt x="26" y="91"/>
                    <a:pt x="29" y="91"/>
                    <a:pt x="30" y="91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28" y="83"/>
                    <a:pt x="27" y="83"/>
                    <a:pt x="26" y="83"/>
                  </a:cubicBezTo>
                  <a:cubicBezTo>
                    <a:pt x="21" y="83"/>
                    <a:pt x="19" y="80"/>
                    <a:pt x="19" y="7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85"/>
                    <a:pt x="13" y="91"/>
                    <a:pt x="24" y="9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11"/>
            <p:cNvSpPr>
              <a:spLocks/>
            </p:cNvSpPr>
            <p:nvPr/>
          </p:nvSpPr>
          <p:spPr bwMode="gray">
            <a:xfrm>
              <a:off x="1526985" y="455613"/>
              <a:ext cx="291160" cy="348987"/>
            </a:xfrm>
            <a:custGeom>
              <a:avLst/>
              <a:gdLst>
                <a:gd name="T0" fmla="*/ 28 w 81"/>
                <a:gd name="T1" fmla="*/ 65 h 96"/>
                <a:gd name="T2" fmla="*/ 41 w 81"/>
                <a:gd name="T3" fmla="*/ 74 h 96"/>
                <a:gd name="T4" fmla="*/ 52 w 81"/>
                <a:gd name="T5" fmla="*/ 68 h 96"/>
                <a:gd name="T6" fmla="*/ 36 w 81"/>
                <a:gd name="T7" fmla="*/ 59 h 96"/>
                <a:gd name="T8" fmla="*/ 12 w 81"/>
                <a:gd name="T9" fmla="*/ 50 h 96"/>
                <a:gd name="T10" fmla="*/ 1 w 81"/>
                <a:gd name="T11" fmla="*/ 29 h 96"/>
                <a:gd name="T12" fmla="*/ 39 w 81"/>
                <a:gd name="T13" fmla="*/ 0 h 96"/>
                <a:gd name="T14" fmla="*/ 78 w 81"/>
                <a:gd name="T15" fmla="*/ 29 h 96"/>
                <a:gd name="T16" fmla="*/ 51 w 81"/>
                <a:gd name="T17" fmla="*/ 29 h 96"/>
                <a:gd name="T18" fmla="*/ 39 w 81"/>
                <a:gd name="T19" fmla="*/ 21 h 96"/>
                <a:gd name="T20" fmla="*/ 30 w 81"/>
                <a:gd name="T21" fmla="*/ 27 h 96"/>
                <a:gd name="T22" fmla="*/ 43 w 81"/>
                <a:gd name="T23" fmla="*/ 35 h 96"/>
                <a:gd name="T24" fmla="*/ 69 w 81"/>
                <a:gd name="T25" fmla="*/ 43 h 96"/>
                <a:gd name="T26" fmla="*/ 81 w 81"/>
                <a:gd name="T27" fmla="*/ 65 h 96"/>
                <a:gd name="T28" fmla="*/ 40 w 81"/>
                <a:gd name="T29" fmla="*/ 96 h 96"/>
                <a:gd name="T30" fmla="*/ 0 w 81"/>
                <a:gd name="T31" fmla="*/ 65 h 96"/>
                <a:gd name="T32" fmla="*/ 28 w 81"/>
                <a:gd name="T33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96">
                  <a:moveTo>
                    <a:pt x="28" y="65"/>
                  </a:moveTo>
                  <a:cubicBezTo>
                    <a:pt x="29" y="72"/>
                    <a:pt x="33" y="74"/>
                    <a:pt x="41" y="74"/>
                  </a:cubicBezTo>
                  <a:cubicBezTo>
                    <a:pt x="48" y="74"/>
                    <a:pt x="52" y="72"/>
                    <a:pt x="52" y="68"/>
                  </a:cubicBezTo>
                  <a:cubicBezTo>
                    <a:pt x="52" y="62"/>
                    <a:pt x="47" y="62"/>
                    <a:pt x="36" y="59"/>
                  </a:cubicBezTo>
                  <a:cubicBezTo>
                    <a:pt x="24" y="55"/>
                    <a:pt x="15" y="53"/>
                    <a:pt x="12" y="50"/>
                  </a:cubicBezTo>
                  <a:cubicBezTo>
                    <a:pt x="5" y="45"/>
                    <a:pt x="1" y="38"/>
                    <a:pt x="1" y="29"/>
                  </a:cubicBezTo>
                  <a:cubicBezTo>
                    <a:pt x="1" y="11"/>
                    <a:pt x="15" y="0"/>
                    <a:pt x="39" y="0"/>
                  </a:cubicBezTo>
                  <a:cubicBezTo>
                    <a:pt x="63" y="0"/>
                    <a:pt x="77" y="10"/>
                    <a:pt x="78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0" y="23"/>
                    <a:pt x="46" y="21"/>
                    <a:pt x="39" y="21"/>
                  </a:cubicBezTo>
                  <a:cubicBezTo>
                    <a:pt x="33" y="21"/>
                    <a:pt x="30" y="23"/>
                    <a:pt x="30" y="27"/>
                  </a:cubicBezTo>
                  <a:cubicBezTo>
                    <a:pt x="30" y="32"/>
                    <a:pt x="34" y="33"/>
                    <a:pt x="43" y="35"/>
                  </a:cubicBezTo>
                  <a:cubicBezTo>
                    <a:pt x="54" y="38"/>
                    <a:pt x="63" y="40"/>
                    <a:pt x="69" y="43"/>
                  </a:cubicBezTo>
                  <a:cubicBezTo>
                    <a:pt x="77" y="49"/>
                    <a:pt x="81" y="55"/>
                    <a:pt x="81" y="65"/>
                  </a:cubicBezTo>
                  <a:cubicBezTo>
                    <a:pt x="81" y="84"/>
                    <a:pt x="66" y="96"/>
                    <a:pt x="40" y="96"/>
                  </a:cubicBezTo>
                  <a:cubicBezTo>
                    <a:pt x="16" y="96"/>
                    <a:pt x="1" y="84"/>
                    <a:pt x="0" y="65"/>
                  </a:cubicBezTo>
                  <a:lnTo>
                    <a:pt x="28" y="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12"/>
            <p:cNvSpPr>
              <a:spLocks/>
            </p:cNvSpPr>
            <p:nvPr/>
          </p:nvSpPr>
          <p:spPr bwMode="gray">
            <a:xfrm>
              <a:off x="918287" y="455613"/>
              <a:ext cx="324132" cy="348987"/>
            </a:xfrm>
            <a:custGeom>
              <a:avLst/>
              <a:gdLst>
                <a:gd name="T0" fmla="*/ 90 w 90"/>
                <a:gd name="T1" fmla="*/ 58 h 96"/>
                <a:gd name="T2" fmla="*/ 46 w 90"/>
                <a:gd name="T3" fmla="*/ 96 h 96"/>
                <a:gd name="T4" fmla="*/ 0 w 90"/>
                <a:gd name="T5" fmla="*/ 48 h 96"/>
                <a:gd name="T6" fmla="*/ 46 w 90"/>
                <a:gd name="T7" fmla="*/ 0 h 96"/>
                <a:gd name="T8" fmla="*/ 89 w 90"/>
                <a:gd name="T9" fmla="*/ 37 h 96"/>
                <a:gd name="T10" fmla="*/ 62 w 90"/>
                <a:gd name="T11" fmla="*/ 37 h 96"/>
                <a:gd name="T12" fmla="*/ 46 w 90"/>
                <a:gd name="T13" fmla="*/ 23 h 96"/>
                <a:gd name="T14" fmla="*/ 29 w 90"/>
                <a:gd name="T15" fmla="*/ 48 h 96"/>
                <a:gd name="T16" fmla="*/ 47 w 90"/>
                <a:gd name="T17" fmla="*/ 73 h 96"/>
                <a:gd name="T18" fmla="*/ 62 w 90"/>
                <a:gd name="T19" fmla="*/ 58 h 96"/>
                <a:gd name="T20" fmla="*/ 90 w 90"/>
                <a:gd name="T21" fmla="*/ 5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96">
                  <a:moveTo>
                    <a:pt x="90" y="58"/>
                  </a:moveTo>
                  <a:cubicBezTo>
                    <a:pt x="88" y="82"/>
                    <a:pt x="72" y="96"/>
                    <a:pt x="46" y="96"/>
                  </a:cubicBezTo>
                  <a:cubicBezTo>
                    <a:pt x="17" y="96"/>
                    <a:pt x="0" y="78"/>
                    <a:pt x="0" y="48"/>
                  </a:cubicBezTo>
                  <a:cubicBezTo>
                    <a:pt x="0" y="18"/>
                    <a:pt x="17" y="0"/>
                    <a:pt x="46" y="0"/>
                  </a:cubicBezTo>
                  <a:cubicBezTo>
                    <a:pt x="72" y="0"/>
                    <a:pt x="88" y="13"/>
                    <a:pt x="89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1" y="28"/>
                    <a:pt x="55" y="23"/>
                    <a:pt x="46" y="23"/>
                  </a:cubicBezTo>
                  <a:cubicBezTo>
                    <a:pt x="35" y="23"/>
                    <a:pt x="29" y="31"/>
                    <a:pt x="29" y="48"/>
                  </a:cubicBezTo>
                  <a:cubicBezTo>
                    <a:pt x="29" y="65"/>
                    <a:pt x="35" y="73"/>
                    <a:pt x="47" y="73"/>
                  </a:cubicBezTo>
                  <a:cubicBezTo>
                    <a:pt x="56" y="73"/>
                    <a:pt x="61" y="68"/>
                    <a:pt x="6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3"/>
            <p:cNvSpPr>
              <a:spLocks/>
            </p:cNvSpPr>
            <p:nvPr/>
          </p:nvSpPr>
          <p:spPr bwMode="gray">
            <a:xfrm>
              <a:off x="1220607" y="466772"/>
              <a:ext cx="324132" cy="327175"/>
            </a:xfrm>
            <a:custGeom>
              <a:avLst/>
              <a:gdLst>
                <a:gd name="T0" fmla="*/ 0 w 639"/>
                <a:gd name="T1" fmla="*/ 0 h 645"/>
                <a:gd name="T2" fmla="*/ 206 w 639"/>
                <a:gd name="T3" fmla="*/ 0 h 645"/>
                <a:gd name="T4" fmla="*/ 320 w 639"/>
                <a:gd name="T5" fmla="*/ 415 h 645"/>
                <a:gd name="T6" fmla="*/ 433 w 639"/>
                <a:gd name="T7" fmla="*/ 0 h 645"/>
                <a:gd name="T8" fmla="*/ 639 w 639"/>
                <a:gd name="T9" fmla="*/ 0 h 645"/>
                <a:gd name="T10" fmla="*/ 419 w 639"/>
                <a:gd name="T11" fmla="*/ 645 h 645"/>
                <a:gd name="T12" fmla="*/ 213 w 639"/>
                <a:gd name="T13" fmla="*/ 645 h 645"/>
                <a:gd name="T14" fmla="*/ 0 w 639"/>
                <a:gd name="T15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645">
                  <a:moveTo>
                    <a:pt x="0" y="0"/>
                  </a:moveTo>
                  <a:lnTo>
                    <a:pt x="206" y="0"/>
                  </a:lnTo>
                  <a:lnTo>
                    <a:pt x="320" y="415"/>
                  </a:lnTo>
                  <a:lnTo>
                    <a:pt x="433" y="0"/>
                  </a:lnTo>
                  <a:lnTo>
                    <a:pt x="639" y="0"/>
                  </a:lnTo>
                  <a:lnTo>
                    <a:pt x="419" y="645"/>
                  </a:lnTo>
                  <a:lnTo>
                    <a:pt x="213" y="6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14"/>
            <p:cNvSpPr>
              <a:spLocks/>
            </p:cNvSpPr>
            <p:nvPr/>
          </p:nvSpPr>
          <p:spPr bwMode="invGray">
            <a:xfrm>
              <a:off x="464807" y="455613"/>
              <a:ext cx="413914" cy="348987"/>
            </a:xfrm>
            <a:custGeom>
              <a:avLst/>
              <a:gdLst>
                <a:gd name="T0" fmla="*/ 4 w 115"/>
                <a:gd name="T1" fmla="*/ 42 h 96"/>
                <a:gd name="T2" fmla="*/ 0 w 115"/>
                <a:gd name="T3" fmla="*/ 33 h 96"/>
                <a:gd name="T4" fmla="*/ 4 w 115"/>
                <a:gd name="T5" fmla="*/ 23 h 96"/>
                <a:gd name="T6" fmla="*/ 22 w 115"/>
                <a:gd name="T7" fmla="*/ 4 h 96"/>
                <a:gd name="T8" fmla="*/ 32 w 115"/>
                <a:gd name="T9" fmla="*/ 0 h 96"/>
                <a:gd name="T10" fmla="*/ 42 w 115"/>
                <a:gd name="T11" fmla="*/ 4 h 96"/>
                <a:gd name="T12" fmla="*/ 58 w 115"/>
                <a:gd name="T13" fmla="*/ 20 h 96"/>
                <a:gd name="T14" fmla="*/ 73 w 115"/>
                <a:gd name="T15" fmla="*/ 4 h 96"/>
                <a:gd name="T16" fmla="*/ 83 w 115"/>
                <a:gd name="T17" fmla="*/ 0 h 96"/>
                <a:gd name="T18" fmla="*/ 93 w 115"/>
                <a:gd name="T19" fmla="*/ 4 h 96"/>
                <a:gd name="T20" fmla="*/ 111 w 115"/>
                <a:gd name="T21" fmla="*/ 23 h 96"/>
                <a:gd name="T22" fmla="*/ 115 w 115"/>
                <a:gd name="T23" fmla="*/ 33 h 96"/>
                <a:gd name="T24" fmla="*/ 111 w 115"/>
                <a:gd name="T25" fmla="*/ 42 h 96"/>
                <a:gd name="T26" fmla="*/ 58 w 115"/>
                <a:gd name="T27" fmla="*/ 96 h 96"/>
                <a:gd name="T28" fmla="*/ 57 w 115"/>
                <a:gd name="T29" fmla="*/ 96 h 96"/>
                <a:gd name="T30" fmla="*/ 4 w 115"/>
                <a:gd name="T31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96">
                  <a:moveTo>
                    <a:pt x="4" y="42"/>
                  </a:moveTo>
                  <a:cubicBezTo>
                    <a:pt x="1" y="40"/>
                    <a:pt x="0" y="36"/>
                    <a:pt x="0" y="33"/>
                  </a:cubicBezTo>
                  <a:cubicBezTo>
                    <a:pt x="0" y="29"/>
                    <a:pt x="1" y="25"/>
                    <a:pt x="4" y="2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5" y="1"/>
                    <a:pt x="29" y="0"/>
                    <a:pt x="32" y="0"/>
                  </a:cubicBezTo>
                  <a:cubicBezTo>
                    <a:pt x="36" y="0"/>
                    <a:pt x="39" y="1"/>
                    <a:pt x="42" y="4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6" y="1"/>
                    <a:pt x="79" y="0"/>
                    <a:pt x="83" y="0"/>
                  </a:cubicBezTo>
                  <a:cubicBezTo>
                    <a:pt x="87" y="0"/>
                    <a:pt x="90" y="1"/>
                    <a:pt x="93" y="4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4" y="25"/>
                    <a:pt x="115" y="29"/>
                    <a:pt x="115" y="33"/>
                  </a:cubicBezTo>
                  <a:cubicBezTo>
                    <a:pt x="115" y="36"/>
                    <a:pt x="114" y="40"/>
                    <a:pt x="111" y="42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7" y="96"/>
                    <a:pt x="57" y="96"/>
                    <a:pt x="57" y="96"/>
                  </a:cubicBezTo>
                  <a:lnTo>
                    <a:pt x="4" y="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861881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Light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eak-image-0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71800"/>
            <a:ext cx="4541890" cy="1958794"/>
          </a:xfrm>
        </p:spPr>
        <p:txBody>
          <a:bodyPr rIns="0"/>
          <a:lstStyle>
            <a:lvl1pPr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120640"/>
            <a:ext cx="3967163" cy="914400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2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CVS Health Confidential &amp; Proprietary</a:t>
            </a: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464807" y="455613"/>
            <a:ext cx="2743198" cy="348987"/>
            <a:chOff x="279400" y="2781300"/>
            <a:chExt cx="8585200" cy="1092200"/>
          </a:xfrm>
          <a:solidFill>
            <a:schemeClr val="bg1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4605338" y="2816225"/>
              <a:ext cx="958850" cy="1035050"/>
            </a:xfrm>
            <a:custGeom>
              <a:avLst/>
              <a:gdLst>
                <a:gd name="T0" fmla="*/ 142 w 604"/>
                <a:gd name="T1" fmla="*/ 272 h 652"/>
                <a:gd name="T2" fmla="*/ 142 w 604"/>
                <a:gd name="T3" fmla="*/ 57 h 652"/>
                <a:gd name="T4" fmla="*/ 206 w 604"/>
                <a:gd name="T5" fmla="*/ 57 h 652"/>
                <a:gd name="T6" fmla="*/ 206 w 604"/>
                <a:gd name="T7" fmla="*/ 0 h 652"/>
                <a:gd name="T8" fmla="*/ 0 w 604"/>
                <a:gd name="T9" fmla="*/ 0 h 652"/>
                <a:gd name="T10" fmla="*/ 0 w 604"/>
                <a:gd name="T11" fmla="*/ 57 h 652"/>
                <a:gd name="T12" fmla="*/ 64 w 604"/>
                <a:gd name="T13" fmla="*/ 57 h 652"/>
                <a:gd name="T14" fmla="*/ 64 w 604"/>
                <a:gd name="T15" fmla="*/ 587 h 652"/>
                <a:gd name="T16" fmla="*/ 0 w 604"/>
                <a:gd name="T17" fmla="*/ 587 h 652"/>
                <a:gd name="T18" fmla="*/ 0 w 604"/>
                <a:gd name="T19" fmla="*/ 652 h 652"/>
                <a:gd name="T20" fmla="*/ 206 w 604"/>
                <a:gd name="T21" fmla="*/ 652 h 652"/>
                <a:gd name="T22" fmla="*/ 206 w 604"/>
                <a:gd name="T23" fmla="*/ 587 h 652"/>
                <a:gd name="T24" fmla="*/ 142 w 604"/>
                <a:gd name="T25" fmla="*/ 587 h 652"/>
                <a:gd name="T26" fmla="*/ 142 w 604"/>
                <a:gd name="T27" fmla="*/ 329 h 652"/>
                <a:gd name="T28" fmla="*/ 462 w 604"/>
                <a:gd name="T29" fmla="*/ 329 h 652"/>
                <a:gd name="T30" fmla="*/ 462 w 604"/>
                <a:gd name="T31" fmla="*/ 587 h 652"/>
                <a:gd name="T32" fmla="*/ 398 w 604"/>
                <a:gd name="T33" fmla="*/ 587 h 652"/>
                <a:gd name="T34" fmla="*/ 398 w 604"/>
                <a:gd name="T35" fmla="*/ 652 h 652"/>
                <a:gd name="T36" fmla="*/ 604 w 604"/>
                <a:gd name="T37" fmla="*/ 652 h 652"/>
                <a:gd name="T38" fmla="*/ 604 w 604"/>
                <a:gd name="T39" fmla="*/ 587 h 652"/>
                <a:gd name="T40" fmla="*/ 540 w 604"/>
                <a:gd name="T41" fmla="*/ 587 h 652"/>
                <a:gd name="T42" fmla="*/ 540 w 604"/>
                <a:gd name="T43" fmla="*/ 57 h 652"/>
                <a:gd name="T44" fmla="*/ 604 w 604"/>
                <a:gd name="T45" fmla="*/ 57 h 652"/>
                <a:gd name="T46" fmla="*/ 604 w 604"/>
                <a:gd name="T47" fmla="*/ 0 h 652"/>
                <a:gd name="T48" fmla="*/ 398 w 604"/>
                <a:gd name="T49" fmla="*/ 0 h 652"/>
                <a:gd name="T50" fmla="*/ 398 w 604"/>
                <a:gd name="T51" fmla="*/ 57 h 652"/>
                <a:gd name="T52" fmla="*/ 462 w 604"/>
                <a:gd name="T53" fmla="*/ 57 h 652"/>
                <a:gd name="T54" fmla="*/ 462 w 604"/>
                <a:gd name="T55" fmla="*/ 272 h 652"/>
                <a:gd name="T56" fmla="*/ 142 w 604"/>
                <a:gd name="T57" fmla="*/ 27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4" h="652">
                  <a:moveTo>
                    <a:pt x="142" y="272"/>
                  </a:moveTo>
                  <a:lnTo>
                    <a:pt x="142" y="57"/>
                  </a:lnTo>
                  <a:lnTo>
                    <a:pt x="206" y="57"/>
                  </a:lnTo>
                  <a:lnTo>
                    <a:pt x="206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64" y="57"/>
                  </a:lnTo>
                  <a:lnTo>
                    <a:pt x="64" y="587"/>
                  </a:lnTo>
                  <a:lnTo>
                    <a:pt x="0" y="587"/>
                  </a:lnTo>
                  <a:lnTo>
                    <a:pt x="0" y="652"/>
                  </a:lnTo>
                  <a:lnTo>
                    <a:pt x="206" y="652"/>
                  </a:lnTo>
                  <a:lnTo>
                    <a:pt x="206" y="587"/>
                  </a:lnTo>
                  <a:lnTo>
                    <a:pt x="142" y="587"/>
                  </a:lnTo>
                  <a:lnTo>
                    <a:pt x="142" y="329"/>
                  </a:lnTo>
                  <a:lnTo>
                    <a:pt x="462" y="329"/>
                  </a:lnTo>
                  <a:lnTo>
                    <a:pt x="462" y="587"/>
                  </a:lnTo>
                  <a:lnTo>
                    <a:pt x="398" y="587"/>
                  </a:lnTo>
                  <a:lnTo>
                    <a:pt x="398" y="652"/>
                  </a:lnTo>
                  <a:lnTo>
                    <a:pt x="604" y="652"/>
                  </a:lnTo>
                  <a:lnTo>
                    <a:pt x="604" y="587"/>
                  </a:lnTo>
                  <a:lnTo>
                    <a:pt x="540" y="587"/>
                  </a:lnTo>
                  <a:lnTo>
                    <a:pt x="540" y="57"/>
                  </a:lnTo>
                  <a:lnTo>
                    <a:pt x="604" y="57"/>
                  </a:lnTo>
                  <a:lnTo>
                    <a:pt x="604" y="0"/>
                  </a:lnTo>
                  <a:lnTo>
                    <a:pt x="398" y="0"/>
                  </a:lnTo>
                  <a:lnTo>
                    <a:pt x="398" y="57"/>
                  </a:lnTo>
                  <a:lnTo>
                    <a:pt x="462" y="57"/>
                  </a:lnTo>
                  <a:lnTo>
                    <a:pt x="462" y="272"/>
                  </a:lnTo>
                  <a:lnTo>
                    <a:pt x="142" y="27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8042275" y="2816225"/>
              <a:ext cx="822325" cy="1035050"/>
            </a:xfrm>
            <a:custGeom>
              <a:avLst/>
              <a:gdLst>
                <a:gd name="T0" fmla="*/ 27 w 73"/>
                <a:gd name="T1" fmla="*/ 82 h 91"/>
                <a:gd name="T2" fmla="*/ 19 w 73"/>
                <a:gd name="T3" fmla="*/ 82 h 91"/>
                <a:gd name="T4" fmla="*/ 19 w 73"/>
                <a:gd name="T5" fmla="*/ 54 h 91"/>
                <a:gd name="T6" fmla="*/ 37 w 73"/>
                <a:gd name="T7" fmla="*/ 35 h 91"/>
                <a:gd name="T8" fmla="*/ 55 w 73"/>
                <a:gd name="T9" fmla="*/ 54 h 91"/>
                <a:gd name="T10" fmla="*/ 55 w 73"/>
                <a:gd name="T11" fmla="*/ 82 h 91"/>
                <a:gd name="T12" fmla="*/ 46 w 73"/>
                <a:gd name="T13" fmla="*/ 82 h 91"/>
                <a:gd name="T14" fmla="*/ 46 w 73"/>
                <a:gd name="T15" fmla="*/ 91 h 91"/>
                <a:gd name="T16" fmla="*/ 73 w 73"/>
                <a:gd name="T17" fmla="*/ 91 h 91"/>
                <a:gd name="T18" fmla="*/ 73 w 73"/>
                <a:gd name="T19" fmla="*/ 82 h 91"/>
                <a:gd name="T20" fmla="*/ 65 w 73"/>
                <a:gd name="T21" fmla="*/ 82 h 91"/>
                <a:gd name="T22" fmla="*/ 65 w 73"/>
                <a:gd name="T23" fmla="*/ 54 h 91"/>
                <a:gd name="T24" fmla="*/ 38 w 73"/>
                <a:gd name="T25" fmla="*/ 26 h 91"/>
                <a:gd name="T26" fmla="*/ 19 w 73"/>
                <a:gd name="T27" fmla="*/ 35 h 91"/>
                <a:gd name="T28" fmla="*/ 19 w 73"/>
                <a:gd name="T29" fmla="*/ 0 h 91"/>
                <a:gd name="T30" fmla="*/ 0 w 73"/>
                <a:gd name="T31" fmla="*/ 0 h 91"/>
                <a:gd name="T32" fmla="*/ 0 w 73"/>
                <a:gd name="T33" fmla="*/ 8 h 91"/>
                <a:gd name="T34" fmla="*/ 9 w 73"/>
                <a:gd name="T35" fmla="*/ 8 h 91"/>
                <a:gd name="T36" fmla="*/ 9 w 73"/>
                <a:gd name="T37" fmla="*/ 82 h 91"/>
                <a:gd name="T38" fmla="*/ 0 w 73"/>
                <a:gd name="T39" fmla="*/ 82 h 91"/>
                <a:gd name="T40" fmla="*/ 0 w 73"/>
                <a:gd name="T41" fmla="*/ 91 h 91"/>
                <a:gd name="T42" fmla="*/ 27 w 73"/>
                <a:gd name="T43" fmla="*/ 91 h 91"/>
                <a:gd name="T44" fmla="*/ 27 w 73"/>
                <a:gd name="T45" fmla="*/ 8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3" h="91">
                  <a:moveTo>
                    <a:pt x="27" y="82"/>
                  </a:moveTo>
                  <a:cubicBezTo>
                    <a:pt x="19" y="82"/>
                    <a:pt x="19" y="82"/>
                    <a:pt x="19" y="82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41"/>
                    <a:pt x="25" y="35"/>
                    <a:pt x="37" y="35"/>
                  </a:cubicBezTo>
                  <a:cubicBezTo>
                    <a:pt x="48" y="35"/>
                    <a:pt x="55" y="41"/>
                    <a:pt x="55" y="54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5" y="39"/>
                    <a:pt x="55" y="26"/>
                    <a:pt x="38" y="26"/>
                  </a:cubicBezTo>
                  <a:cubicBezTo>
                    <a:pt x="30" y="26"/>
                    <a:pt x="23" y="29"/>
                    <a:pt x="19" y="3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27" y="91"/>
                    <a:pt x="27" y="91"/>
                    <a:pt x="27" y="91"/>
                  </a:cubicBezTo>
                  <a:lnTo>
                    <a:pt x="27" y="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6419850" y="3111500"/>
              <a:ext cx="822325" cy="750888"/>
            </a:xfrm>
            <a:custGeom>
              <a:avLst/>
              <a:gdLst>
                <a:gd name="T0" fmla="*/ 73 w 73"/>
                <a:gd name="T1" fmla="*/ 10 h 66"/>
                <a:gd name="T2" fmla="*/ 73 w 73"/>
                <a:gd name="T3" fmla="*/ 2 h 66"/>
                <a:gd name="T4" fmla="*/ 54 w 73"/>
                <a:gd name="T5" fmla="*/ 2 h 66"/>
                <a:gd name="T6" fmla="*/ 54 w 73"/>
                <a:gd name="T7" fmla="*/ 11 h 66"/>
                <a:gd name="T8" fmla="*/ 31 w 73"/>
                <a:gd name="T9" fmla="*/ 0 h 66"/>
                <a:gd name="T10" fmla="*/ 0 w 73"/>
                <a:gd name="T11" fmla="*/ 33 h 66"/>
                <a:gd name="T12" fmla="*/ 31 w 73"/>
                <a:gd name="T13" fmla="*/ 66 h 66"/>
                <a:gd name="T14" fmla="*/ 54 w 73"/>
                <a:gd name="T15" fmla="*/ 55 h 66"/>
                <a:gd name="T16" fmla="*/ 54 w 73"/>
                <a:gd name="T17" fmla="*/ 65 h 66"/>
                <a:gd name="T18" fmla="*/ 73 w 73"/>
                <a:gd name="T19" fmla="*/ 65 h 66"/>
                <a:gd name="T20" fmla="*/ 73 w 73"/>
                <a:gd name="T21" fmla="*/ 56 h 66"/>
                <a:gd name="T22" fmla="*/ 64 w 73"/>
                <a:gd name="T23" fmla="*/ 56 h 66"/>
                <a:gd name="T24" fmla="*/ 64 w 73"/>
                <a:gd name="T25" fmla="*/ 10 h 66"/>
                <a:gd name="T26" fmla="*/ 73 w 73"/>
                <a:gd name="T27" fmla="*/ 10 h 66"/>
                <a:gd name="T28" fmla="*/ 33 w 73"/>
                <a:gd name="T29" fmla="*/ 58 h 66"/>
                <a:gd name="T30" fmla="*/ 11 w 73"/>
                <a:gd name="T31" fmla="*/ 33 h 66"/>
                <a:gd name="T32" fmla="*/ 33 w 73"/>
                <a:gd name="T33" fmla="*/ 9 h 66"/>
                <a:gd name="T34" fmla="*/ 54 w 73"/>
                <a:gd name="T35" fmla="*/ 33 h 66"/>
                <a:gd name="T36" fmla="*/ 33 w 73"/>
                <a:gd name="T37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66">
                  <a:moveTo>
                    <a:pt x="73" y="10"/>
                  </a:moveTo>
                  <a:cubicBezTo>
                    <a:pt x="73" y="2"/>
                    <a:pt x="73" y="2"/>
                    <a:pt x="73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9" y="4"/>
                    <a:pt x="41" y="0"/>
                    <a:pt x="31" y="0"/>
                  </a:cubicBezTo>
                  <a:cubicBezTo>
                    <a:pt x="13" y="0"/>
                    <a:pt x="0" y="14"/>
                    <a:pt x="0" y="33"/>
                  </a:cubicBezTo>
                  <a:cubicBezTo>
                    <a:pt x="0" y="52"/>
                    <a:pt x="13" y="66"/>
                    <a:pt x="31" y="66"/>
                  </a:cubicBezTo>
                  <a:cubicBezTo>
                    <a:pt x="41" y="66"/>
                    <a:pt x="49" y="62"/>
                    <a:pt x="54" y="5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4" y="10"/>
                    <a:pt x="64" y="10"/>
                    <a:pt x="64" y="10"/>
                  </a:cubicBezTo>
                  <a:lnTo>
                    <a:pt x="73" y="10"/>
                  </a:lnTo>
                  <a:close/>
                  <a:moveTo>
                    <a:pt x="33" y="58"/>
                  </a:moveTo>
                  <a:cubicBezTo>
                    <a:pt x="20" y="58"/>
                    <a:pt x="11" y="47"/>
                    <a:pt x="11" y="33"/>
                  </a:cubicBezTo>
                  <a:cubicBezTo>
                    <a:pt x="11" y="19"/>
                    <a:pt x="20" y="9"/>
                    <a:pt x="33" y="9"/>
                  </a:cubicBezTo>
                  <a:cubicBezTo>
                    <a:pt x="46" y="9"/>
                    <a:pt x="54" y="19"/>
                    <a:pt x="54" y="33"/>
                  </a:cubicBezTo>
                  <a:cubicBezTo>
                    <a:pt x="54" y="47"/>
                    <a:pt x="46" y="58"/>
                    <a:pt x="33" y="5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5608638" y="3111500"/>
              <a:ext cx="731838" cy="750888"/>
            </a:xfrm>
            <a:custGeom>
              <a:avLst/>
              <a:gdLst>
                <a:gd name="T0" fmla="*/ 65 w 65"/>
                <a:gd name="T1" fmla="*/ 32 h 66"/>
                <a:gd name="T2" fmla="*/ 33 w 65"/>
                <a:gd name="T3" fmla="*/ 0 h 66"/>
                <a:gd name="T4" fmla="*/ 0 w 65"/>
                <a:gd name="T5" fmla="*/ 33 h 66"/>
                <a:gd name="T6" fmla="*/ 33 w 65"/>
                <a:gd name="T7" fmla="*/ 66 h 66"/>
                <a:gd name="T8" fmla="*/ 63 w 65"/>
                <a:gd name="T9" fmla="*/ 48 h 66"/>
                <a:gd name="T10" fmla="*/ 53 w 65"/>
                <a:gd name="T11" fmla="*/ 48 h 66"/>
                <a:gd name="T12" fmla="*/ 34 w 65"/>
                <a:gd name="T13" fmla="*/ 58 h 66"/>
                <a:gd name="T14" fmla="*/ 11 w 65"/>
                <a:gd name="T15" fmla="*/ 37 h 66"/>
                <a:gd name="T16" fmla="*/ 65 w 65"/>
                <a:gd name="T17" fmla="*/ 37 h 66"/>
                <a:gd name="T18" fmla="*/ 65 w 65"/>
                <a:gd name="T19" fmla="*/ 32 h 66"/>
                <a:gd name="T20" fmla="*/ 11 w 65"/>
                <a:gd name="T21" fmla="*/ 28 h 66"/>
                <a:gd name="T22" fmla="*/ 33 w 65"/>
                <a:gd name="T23" fmla="*/ 8 h 66"/>
                <a:gd name="T24" fmla="*/ 55 w 65"/>
                <a:gd name="T25" fmla="*/ 28 h 66"/>
                <a:gd name="T26" fmla="*/ 11 w 65"/>
                <a:gd name="T27" fmla="*/ 2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66">
                  <a:moveTo>
                    <a:pt x="65" y="32"/>
                  </a:moveTo>
                  <a:cubicBezTo>
                    <a:pt x="65" y="13"/>
                    <a:pt x="53" y="0"/>
                    <a:pt x="33" y="0"/>
                  </a:cubicBezTo>
                  <a:cubicBezTo>
                    <a:pt x="14" y="0"/>
                    <a:pt x="0" y="14"/>
                    <a:pt x="0" y="33"/>
                  </a:cubicBezTo>
                  <a:cubicBezTo>
                    <a:pt x="0" y="53"/>
                    <a:pt x="14" y="66"/>
                    <a:pt x="33" y="66"/>
                  </a:cubicBezTo>
                  <a:cubicBezTo>
                    <a:pt x="47" y="66"/>
                    <a:pt x="58" y="59"/>
                    <a:pt x="63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0" y="54"/>
                    <a:pt x="43" y="58"/>
                    <a:pt x="34" y="58"/>
                  </a:cubicBezTo>
                  <a:cubicBezTo>
                    <a:pt x="19" y="58"/>
                    <a:pt x="12" y="49"/>
                    <a:pt x="11" y="37"/>
                  </a:cubicBezTo>
                  <a:cubicBezTo>
                    <a:pt x="65" y="37"/>
                    <a:pt x="65" y="37"/>
                    <a:pt x="65" y="37"/>
                  </a:cubicBezTo>
                  <a:lnTo>
                    <a:pt x="65" y="32"/>
                  </a:lnTo>
                  <a:close/>
                  <a:moveTo>
                    <a:pt x="11" y="28"/>
                  </a:moveTo>
                  <a:cubicBezTo>
                    <a:pt x="12" y="17"/>
                    <a:pt x="20" y="8"/>
                    <a:pt x="33" y="8"/>
                  </a:cubicBezTo>
                  <a:cubicBezTo>
                    <a:pt x="47" y="8"/>
                    <a:pt x="54" y="18"/>
                    <a:pt x="55" y="28"/>
                  </a:cubicBezTo>
                  <a:lnTo>
                    <a:pt x="11" y="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7613650" y="2952750"/>
              <a:ext cx="360363" cy="898525"/>
            </a:xfrm>
            <a:custGeom>
              <a:avLst/>
              <a:gdLst>
                <a:gd name="T0" fmla="*/ 20 w 32"/>
                <a:gd name="T1" fmla="*/ 62 h 79"/>
                <a:gd name="T2" fmla="*/ 20 w 32"/>
                <a:gd name="T3" fmla="*/ 24 h 79"/>
                <a:gd name="T4" fmla="*/ 32 w 32"/>
                <a:gd name="T5" fmla="*/ 24 h 79"/>
                <a:gd name="T6" fmla="*/ 32 w 32"/>
                <a:gd name="T7" fmla="*/ 16 h 79"/>
                <a:gd name="T8" fmla="*/ 20 w 32"/>
                <a:gd name="T9" fmla="*/ 16 h 79"/>
                <a:gd name="T10" fmla="*/ 20 w 32"/>
                <a:gd name="T11" fmla="*/ 0 h 79"/>
                <a:gd name="T12" fmla="*/ 9 w 32"/>
                <a:gd name="T13" fmla="*/ 0 h 79"/>
                <a:gd name="T14" fmla="*/ 9 w 32"/>
                <a:gd name="T15" fmla="*/ 16 h 79"/>
                <a:gd name="T16" fmla="*/ 0 w 32"/>
                <a:gd name="T17" fmla="*/ 16 h 79"/>
                <a:gd name="T18" fmla="*/ 0 w 32"/>
                <a:gd name="T19" fmla="*/ 24 h 79"/>
                <a:gd name="T20" fmla="*/ 9 w 32"/>
                <a:gd name="T21" fmla="*/ 24 h 79"/>
                <a:gd name="T22" fmla="*/ 9 w 32"/>
                <a:gd name="T23" fmla="*/ 63 h 79"/>
                <a:gd name="T24" fmla="*/ 26 w 32"/>
                <a:gd name="T25" fmla="*/ 79 h 79"/>
                <a:gd name="T26" fmla="*/ 32 w 32"/>
                <a:gd name="T27" fmla="*/ 79 h 79"/>
                <a:gd name="T28" fmla="*/ 32 w 32"/>
                <a:gd name="T29" fmla="*/ 70 h 79"/>
                <a:gd name="T30" fmla="*/ 27 w 32"/>
                <a:gd name="T31" fmla="*/ 71 h 79"/>
                <a:gd name="T32" fmla="*/ 20 w 32"/>
                <a:gd name="T33" fmla="*/ 6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79">
                  <a:moveTo>
                    <a:pt x="20" y="62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74"/>
                    <a:pt x="14" y="79"/>
                    <a:pt x="26" y="79"/>
                  </a:cubicBezTo>
                  <a:cubicBezTo>
                    <a:pt x="28" y="79"/>
                    <a:pt x="31" y="79"/>
                    <a:pt x="32" y="79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0" y="71"/>
                    <a:pt x="29" y="71"/>
                    <a:pt x="27" y="71"/>
                  </a:cubicBezTo>
                  <a:cubicBezTo>
                    <a:pt x="22" y="71"/>
                    <a:pt x="20" y="69"/>
                    <a:pt x="20" y="62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7275513" y="2816225"/>
              <a:ext cx="338138" cy="1035050"/>
            </a:xfrm>
            <a:custGeom>
              <a:avLst/>
              <a:gdLst>
                <a:gd name="T0" fmla="*/ 24 w 30"/>
                <a:gd name="T1" fmla="*/ 91 h 91"/>
                <a:gd name="T2" fmla="*/ 30 w 30"/>
                <a:gd name="T3" fmla="*/ 91 h 91"/>
                <a:gd name="T4" fmla="*/ 30 w 30"/>
                <a:gd name="T5" fmla="*/ 82 h 91"/>
                <a:gd name="T6" fmla="*/ 26 w 30"/>
                <a:gd name="T7" fmla="*/ 83 h 91"/>
                <a:gd name="T8" fmla="*/ 19 w 30"/>
                <a:gd name="T9" fmla="*/ 74 h 91"/>
                <a:gd name="T10" fmla="*/ 19 w 30"/>
                <a:gd name="T11" fmla="*/ 0 h 91"/>
                <a:gd name="T12" fmla="*/ 0 w 30"/>
                <a:gd name="T13" fmla="*/ 0 h 91"/>
                <a:gd name="T14" fmla="*/ 0 w 30"/>
                <a:gd name="T15" fmla="*/ 8 h 91"/>
                <a:gd name="T16" fmla="*/ 9 w 30"/>
                <a:gd name="T17" fmla="*/ 8 h 91"/>
                <a:gd name="T18" fmla="*/ 9 w 30"/>
                <a:gd name="T19" fmla="*/ 74 h 91"/>
                <a:gd name="T20" fmla="*/ 24 w 30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91">
                  <a:moveTo>
                    <a:pt x="24" y="91"/>
                  </a:moveTo>
                  <a:cubicBezTo>
                    <a:pt x="26" y="91"/>
                    <a:pt x="29" y="91"/>
                    <a:pt x="30" y="91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28" y="83"/>
                    <a:pt x="27" y="83"/>
                    <a:pt x="26" y="83"/>
                  </a:cubicBezTo>
                  <a:cubicBezTo>
                    <a:pt x="21" y="83"/>
                    <a:pt x="19" y="80"/>
                    <a:pt x="19" y="7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85"/>
                    <a:pt x="13" y="91"/>
                    <a:pt x="24" y="91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3603625" y="2781300"/>
              <a:ext cx="911225" cy="1092200"/>
            </a:xfrm>
            <a:custGeom>
              <a:avLst/>
              <a:gdLst>
                <a:gd name="T0" fmla="*/ 28 w 81"/>
                <a:gd name="T1" fmla="*/ 65 h 96"/>
                <a:gd name="T2" fmla="*/ 41 w 81"/>
                <a:gd name="T3" fmla="*/ 74 h 96"/>
                <a:gd name="T4" fmla="*/ 52 w 81"/>
                <a:gd name="T5" fmla="*/ 68 h 96"/>
                <a:gd name="T6" fmla="*/ 36 w 81"/>
                <a:gd name="T7" fmla="*/ 59 h 96"/>
                <a:gd name="T8" fmla="*/ 12 w 81"/>
                <a:gd name="T9" fmla="*/ 50 h 96"/>
                <a:gd name="T10" fmla="*/ 1 w 81"/>
                <a:gd name="T11" fmla="*/ 29 h 96"/>
                <a:gd name="T12" fmla="*/ 39 w 81"/>
                <a:gd name="T13" fmla="*/ 0 h 96"/>
                <a:gd name="T14" fmla="*/ 78 w 81"/>
                <a:gd name="T15" fmla="*/ 29 h 96"/>
                <a:gd name="T16" fmla="*/ 51 w 81"/>
                <a:gd name="T17" fmla="*/ 29 h 96"/>
                <a:gd name="T18" fmla="*/ 39 w 81"/>
                <a:gd name="T19" fmla="*/ 21 h 96"/>
                <a:gd name="T20" fmla="*/ 30 w 81"/>
                <a:gd name="T21" fmla="*/ 27 h 96"/>
                <a:gd name="T22" fmla="*/ 43 w 81"/>
                <a:gd name="T23" fmla="*/ 35 h 96"/>
                <a:gd name="T24" fmla="*/ 69 w 81"/>
                <a:gd name="T25" fmla="*/ 43 h 96"/>
                <a:gd name="T26" fmla="*/ 81 w 81"/>
                <a:gd name="T27" fmla="*/ 65 h 96"/>
                <a:gd name="T28" fmla="*/ 40 w 81"/>
                <a:gd name="T29" fmla="*/ 96 h 96"/>
                <a:gd name="T30" fmla="*/ 0 w 81"/>
                <a:gd name="T31" fmla="*/ 65 h 96"/>
                <a:gd name="T32" fmla="*/ 28 w 81"/>
                <a:gd name="T33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96">
                  <a:moveTo>
                    <a:pt x="28" y="65"/>
                  </a:moveTo>
                  <a:cubicBezTo>
                    <a:pt x="29" y="72"/>
                    <a:pt x="33" y="74"/>
                    <a:pt x="41" y="74"/>
                  </a:cubicBezTo>
                  <a:cubicBezTo>
                    <a:pt x="48" y="74"/>
                    <a:pt x="52" y="72"/>
                    <a:pt x="52" y="68"/>
                  </a:cubicBezTo>
                  <a:cubicBezTo>
                    <a:pt x="52" y="62"/>
                    <a:pt x="47" y="62"/>
                    <a:pt x="36" y="59"/>
                  </a:cubicBezTo>
                  <a:cubicBezTo>
                    <a:pt x="24" y="55"/>
                    <a:pt x="15" y="53"/>
                    <a:pt x="12" y="50"/>
                  </a:cubicBezTo>
                  <a:cubicBezTo>
                    <a:pt x="5" y="45"/>
                    <a:pt x="1" y="38"/>
                    <a:pt x="1" y="29"/>
                  </a:cubicBezTo>
                  <a:cubicBezTo>
                    <a:pt x="1" y="11"/>
                    <a:pt x="15" y="0"/>
                    <a:pt x="39" y="0"/>
                  </a:cubicBezTo>
                  <a:cubicBezTo>
                    <a:pt x="63" y="0"/>
                    <a:pt x="77" y="10"/>
                    <a:pt x="78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0" y="23"/>
                    <a:pt x="46" y="21"/>
                    <a:pt x="39" y="21"/>
                  </a:cubicBezTo>
                  <a:cubicBezTo>
                    <a:pt x="33" y="21"/>
                    <a:pt x="30" y="23"/>
                    <a:pt x="30" y="27"/>
                  </a:cubicBezTo>
                  <a:cubicBezTo>
                    <a:pt x="30" y="32"/>
                    <a:pt x="34" y="33"/>
                    <a:pt x="43" y="35"/>
                  </a:cubicBezTo>
                  <a:cubicBezTo>
                    <a:pt x="54" y="38"/>
                    <a:pt x="63" y="40"/>
                    <a:pt x="69" y="43"/>
                  </a:cubicBezTo>
                  <a:cubicBezTo>
                    <a:pt x="77" y="49"/>
                    <a:pt x="81" y="55"/>
                    <a:pt x="81" y="65"/>
                  </a:cubicBezTo>
                  <a:cubicBezTo>
                    <a:pt x="81" y="84"/>
                    <a:pt x="66" y="96"/>
                    <a:pt x="40" y="96"/>
                  </a:cubicBezTo>
                  <a:cubicBezTo>
                    <a:pt x="16" y="96"/>
                    <a:pt x="1" y="84"/>
                    <a:pt x="0" y="65"/>
                  </a:cubicBezTo>
                  <a:lnTo>
                    <a:pt x="28" y="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1698625" y="2781300"/>
              <a:ext cx="1014413" cy="1092200"/>
            </a:xfrm>
            <a:custGeom>
              <a:avLst/>
              <a:gdLst>
                <a:gd name="T0" fmla="*/ 90 w 90"/>
                <a:gd name="T1" fmla="*/ 58 h 96"/>
                <a:gd name="T2" fmla="*/ 46 w 90"/>
                <a:gd name="T3" fmla="*/ 96 h 96"/>
                <a:gd name="T4" fmla="*/ 0 w 90"/>
                <a:gd name="T5" fmla="*/ 48 h 96"/>
                <a:gd name="T6" fmla="*/ 46 w 90"/>
                <a:gd name="T7" fmla="*/ 0 h 96"/>
                <a:gd name="T8" fmla="*/ 89 w 90"/>
                <a:gd name="T9" fmla="*/ 37 h 96"/>
                <a:gd name="T10" fmla="*/ 62 w 90"/>
                <a:gd name="T11" fmla="*/ 37 h 96"/>
                <a:gd name="T12" fmla="*/ 46 w 90"/>
                <a:gd name="T13" fmla="*/ 23 h 96"/>
                <a:gd name="T14" fmla="*/ 29 w 90"/>
                <a:gd name="T15" fmla="*/ 48 h 96"/>
                <a:gd name="T16" fmla="*/ 47 w 90"/>
                <a:gd name="T17" fmla="*/ 73 h 96"/>
                <a:gd name="T18" fmla="*/ 62 w 90"/>
                <a:gd name="T19" fmla="*/ 58 h 96"/>
                <a:gd name="T20" fmla="*/ 90 w 90"/>
                <a:gd name="T21" fmla="*/ 5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96">
                  <a:moveTo>
                    <a:pt x="90" y="58"/>
                  </a:moveTo>
                  <a:cubicBezTo>
                    <a:pt x="88" y="82"/>
                    <a:pt x="72" y="96"/>
                    <a:pt x="46" y="96"/>
                  </a:cubicBezTo>
                  <a:cubicBezTo>
                    <a:pt x="17" y="96"/>
                    <a:pt x="0" y="78"/>
                    <a:pt x="0" y="48"/>
                  </a:cubicBezTo>
                  <a:cubicBezTo>
                    <a:pt x="0" y="18"/>
                    <a:pt x="17" y="0"/>
                    <a:pt x="46" y="0"/>
                  </a:cubicBezTo>
                  <a:cubicBezTo>
                    <a:pt x="72" y="0"/>
                    <a:pt x="88" y="13"/>
                    <a:pt x="89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1" y="28"/>
                    <a:pt x="55" y="23"/>
                    <a:pt x="46" y="23"/>
                  </a:cubicBezTo>
                  <a:cubicBezTo>
                    <a:pt x="35" y="23"/>
                    <a:pt x="29" y="31"/>
                    <a:pt x="29" y="48"/>
                  </a:cubicBezTo>
                  <a:cubicBezTo>
                    <a:pt x="29" y="65"/>
                    <a:pt x="35" y="73"/>
                    <a:pt x="47" y="73"/>
                  </a:cubicBezTo>
                  <a:cubicBezTo>
                    <a:pt x="56" y="73"/>
                    <a:pt x="61" y="68"/>
                    <a:pt x="6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644775" y="2816225"/>
              <a:ext cx="1014413" cy="1023938"/>
            </a:xfrm>
            <a:custGeom>
              <a:avLst/>
              <a:gdLst>
                <a:gd name="T0" fmla="*/ 0 w 639"/>
                <a:gd name="T1" fmla="*/ 0 h 645"/>
                <a:gd name="T2" fmla="*/ 206 w 639"/>
                <a:gd name="T3" fmla="*/ 0 h 645"/>
                <a:gd name="T4" fmla="*/ 320 w 639"/>
                <a:gd name="T5" fmla="*/ 415 h 645"/>
                <a:gd name="T6" fmla="*/ 433 w 639"/>
                <a:gd name="T7" fmla="*/ 0 h 645"/>
                <a:gd name="T8" fmla="*/ 639 w 639"/>
                <a:gd name="T9" fmla="*/ 0 h 645"/>
                <a:gd name="T10" fmla="*/ 419 w 639"/>
                <a:gd name="T11" fmla="*/ 645 h 645"/>
                <a:gd name="T12" fmla="*/ 213 w 639"/>
                <a:gd name="T13" fmla="*/ 645 h 645"/>
                <a:gd name="T14" fmla="*/ 0 w 639"/>
                <a:gd name="T15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645">
                  <a:moveTo>
                    <a:pt x="0" y="0"/>
                  </a:moveTo>
                  <a:lnTo>
                    <a:pt x="206" y="0"/>
                  </a:lnTo>
                  <a:lnTo>
                    <a:pt x="320" y="415"/>
                  </a:lnTo>
                  <a:lnTo>
                    <a:pt x="433" y="0"/>
                  </a:lnTo>
                  <a:lnTo>
                    <a:pt x="639" y="0"/>
                  </a:lnTo>
                  <a:lnTo>
                    <a:pt x="419" y="645"/>
                  </a:lnTo>
                  <a:lnTo>
                    <a:pt x="213" y="6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279400" y="2781300"/>
              <a:ext cx="1295400" cy="1092200"/>
            </a:xfrm>
            <a:custGeom>
              <a:avLst/>
              <a:gdLst>
                <a:gd name="T0" fmla="*/ 4 w 115"/>
                <a:gd name="T1" fmla="*/ 42 h 96"/>
                <a:gd name="T2" fmla="*/ 0 w 115"/>
                <a:gd name="T3" fmla="*/ 33 h 96"/>
                <a:gd name="T4" fmla="*/ 4 w 115"/>
                <a:gd name="T5" fmla="*/ 23 h 96"/>
                <a:gd name="T6" fmla="*/ 22 w 115"/>
                <a:gd name="T7" fmla="*/ 4 h 96"/>
                <a:gd name="T8" fmla="*/ 32 w 115"/>
                <a:gd name="T9" fmla="*/ 0 h 96"/>
                <a:gd name="T10" fmla="*/ 42 w 115"/>
                <a:gd name="T11" fmla="*/ 4 h 96"/>
                <a:gd name="T12" fmla="*/ 58 w 115"/>
                <a:gd name="T13" fmla="*/ 20 h 96"/>
                <a:gd name="T14" fmla="*/ 73 w 115"/>
                <a:gd name="T15" fmla="*/ 4 h 96"/>
                <a:gd name="T16" fmla="*/ 83 w 115"/>
                <a:gd name="T17" fmla="*/ 0 h 96"/>
                <a:gd name="T18" fmla="*/ 93 w 115"/>
                <a:gd name="T19" fmla="*/ 4 h 96"/>
                <a:gd name="T20" fmla="*/ 111 w 115"/>
                <a:gd name="T21" fmla="*/ 23 h 96"/>
                <a:gd name="T22" fmla="*/ 115 w 115"/>
                <a:gd name="T23" fmla="*/ 33 h 96"/>
                <a:gd name="T24" fmla="*/ 111 w 115"/>
                <a:gd name="T25" fmla="*/ 42 h 96"/>
                <a:gd name="T26" fmla="*/ 58 w 115"/>
                <a:gd name="T27" fmla="*/ 96 h 96"/>
                <a:gd name="T28" fmla="*/ 57 w 115"/>
                <a:gd name="T29" fmla="*/ 96 h 96"/>
                <a:gd name="T30" fmla="*/ 4 w 115"/>
                <a:gd name="T31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96">
                  <a:moveTo>
                    <a:pt x="4" y="42"/>
                  </a:moveTo>
                  <a:cubicBezTo>
                    <a:pt x="1" y="40"/>
                    <a:pt x="0" y="36"/>
                    <a:pt x="0" y="33"/>
                  </a:cubicBezTo>
                  <a:cubicBezTo>
                    <a:pt x="0" y="29"/>
                    <a:pt x="1" y="25"/>
                    <a:pt x="4" y="2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5" y="1"/>
                    <a:pt x="29" y="0"/>
                    <a:pt x="32" y="0"/>
                  </a:cubicBezTo>
                  <a:cubicBezTo>
                    <a:pt x="36" y="0"/>
                    <a:pt x="39" y="1"/>
                    <a:pt x="42" y="4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6" y="1"/>
                    <a:pt x="79" y="0"/>
                    <a:pt x="83" y="0"/>
                  </a:cubicBezTo>
                  <a:cubicBezTo>
                    <a:pt x="87" y="0"/>
                    <a:pt x="90" y="1"/>
                    <a:pt x="93" y="4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4" y="25"/>
                    <a:pt x="115" y="29"/>
                    <a:pt x="115" y="33"/>
                  </a:cubicBezTo>
                  <a:cubicBezTo>
                    <a:pt x="115" y="36"/>
                    <a:pt x="114" y="40"/>
                    <a:pt x="111" y="42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7" y="96"/>
                    <a:pt x="57" y="96"/>
                    <a:pt x="57" y="96"/>
                  </a:cubicBezTo>
                  <a:lnTo>
                    <a:pt x="4" y="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5029395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CVS Health Confidential &amp; Proprietary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467D88-DCFD-354C-96A5-D863D5E936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457199" y="1463040"/>
            <a:ext cx="7040880" cy="43891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4740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defRPr cap="all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CVS Health Confidential &amp;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7D88-DCFD-354C-96A5-D863D5E936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2314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192"/>
            <a:ext cx="8229600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 bwMode="gray">
          <a:xfrm>
            <a:off x="457207" y="1463040"/>
            <a:ext cx="3928859" cy="4389120"/>
          </a:xfrm>
        </p:spPr>
        <p:txBody>
          <a:bodyPr vert="horz" lIns="0" tIns="0" rIns="91440" bIns="0" rtlCol="0">
            <a:noAutofit/>
          </a:bodyPr>
          <a:lstStyle>
            <a:lvl1pPr>
              <a:defRPr lang="en-US" cap="all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57941" y="1463040"/>
            <a:ext cx="3928859" cy="4389120"/>
          </a:xfrm>
        </p:spPr>
        <p:txBody>
          <a:bodyPr vert="horz" lIns="0" tIns="0" rIns="91440" bIns="0" rtlCol="0">
            <a:noAutofit/>
          </a:bodyPr>
          <a:lstStyle>
            <a:lvl1pPr>
              <a:defRPr lang="en-US" cap="all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CVS Health Confidential &amp; Proprietary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7D88-DCFD-354C-96A5-D863D5E936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081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192"/>
            <a:ext cx="8229600" cy="82296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463040"/>
            <a:ext cx="4041648" cy="502601"/>
          </a:xfrm>
          <a:solidFill>
            <a:schemeClr val="tx1"/>
          </a:solidFill>
        </p:spPr>
        <p:txBody>
          <a:bodyPr lIns="91440" anchor="ctr" anchorCtr="0"/>
          <a:lstStyle>
            <a:lvl1pPr marL="0" indent="0">
              <a:buNone/>
              <a:defRPr sz="1800" b="1" cap="all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4" y="2057400"/>
            <a:ext cx="4041648" cy="3794760"/>
          </a:xfrm>
          <a:solidFill>
            <a:schemeClr val="bg1"/>
          </a:solidFill>
        </p:spPr>
        <p:txBody>
          <a:bodyPr lIns="91440" tIns="91440" rIns="137160" bIns="91440"/>
          <a:lstStyle>
            <a:lvl1pPr marL="228600" indent="-228600"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-22860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Lucida Grande"/>
              <a:buChar char="–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31520" indent="-18288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05840" indent="-182880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Lucida Grande"/>
              <a:buChar char="»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234440" indent="-182880">
              <a:buFont typeface="Lucida Grande"/>
              <a:buChar char="»"/>
              <a:defRPr sz="1100">
                <a:solidFill>
                  <a:schemeClr val="accent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463040"/>
            <a:ext cx="4041648" cy="502601"/>
          </a:xfrm>
          <a:solidFill>
            <a:schemeClr val="tx2"/>
          </a:solidFill>
        </p:spPr>
        <p:txBody>
          <a:bodyPr lIns="91440" anchor="ctr" anchorCtr="0"/>
          <a:lstStyle>
            <a:lvl1pPr marL="0" indent="0">
              <a:buNone/>
              <a:defRPr sz="1800" b="1" cap="all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057400"/>
            <a:ext cx="4041648" cy="3794760"/>
          </a:xfrm>
          <a:solidFill>
            <a:schemeClr val="bg1"/>
          </a:solidFill>
        </p:spPr>
        <p:txBody>
          <a:bodyPr lIns="91440" tIns="91440" rIns="137160" bIns="91440"/>
          <a:lstStyle>
            <a:lvl1pPr marL="228600" indent="-228600"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-22860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Lucida Grande"/>
              <a:buChar char="–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31520" indent="-18288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05840" indent="-182880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Lucida Grande"/>
              <a:buChar char="»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234440" indent="-182880">
              <a:buFont typeface="Lucida Grande"/>
              <a:buChar char="»"/>
              <a:defRPr sz="1100">
                <a:solidFill>
                  <a:schemeClr val="accent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CVS Health Confidential &amp; Proprietary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7D88-DCFD-354C-96A5-D863D5E936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2674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192"/>
            <a:ext cx="8229600" cy="82296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463039"/>
            <a:ext cx="2679192" cy="685800"/>
          </a:xfrm>
          <a:solidFill>
            <a:schemeClr val="tx1"/>
          </a:solidFill>
        </p:spPr>
        <p:txBody>
          <a:bodyPr lIns="91440" anchor="ctr" anchorCtr="0"/>
          <a:lstStyle>
            <a:lvl1pPr marL="0" indent="0">
              <a:buNone/>
              <a:defRPr sz="1600" b="1" cap="all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4" y="2239645"/>
            <a:ext cx="2679192" cy="3611880"/>
          </a:xfrm>
          <a:solidFill>
            <a:srgbClr val="FFFFFF"/>
          </a:solidFill>
        </p:spPr>
        <p:txBody>
          <a:bodyPr lIns="91440" tIns="91440" rIns="137160" bIns="91440"/>
          <a:lstStyle>
            <a:lvl1pPr marL="182880" indent="-182880"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-18288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Lucida Grande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31520" indent="-18288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05840" indent="-182880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Lucida Grande"/>
              <a:buChar char="»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234440" indent="-182880">
              <a:buFont typeface="Lucida Grande"/>
              <a:buChar char="»"/>
              <a:defRPr sz="1100">
                <a:solidFill>
                  <a:schemeClr val="accent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32406" y="1463039"/>
            <a:ext cx="2679192" cy="685800"/>
          </a:xfrm>
          <a:solidFill>
            <a:schemeClr val="tx2"/>
          </a:solidFill>
        </p:spPr>
        <p:txBody>
          <a:bodyPr lIns="91440" anchor="ctr" anchorCtr="0"/>
          <a:lstStyle>
            <a:lvl1pPr marL="0" indent="0">
              <a:buNone/>
              <a:defRPr sz="1600" b="1" cap="all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2406" y="2239645"/>
            <a:ext cx="2679192" cy="3611880"/>
          </a:xfrm>
          <a:solidFill>
            <a:srgbClr val="FFFFFF"/>
          </a:solidFill>
        </p:spPr>
        <p:txBody>
          <a:bodyPr lIns="91440" tIns="91440" rIns="137160" bIns="91440"/>
          <a:lstStyle>
            <a:lvl1pPr marL="228600" indent="-182880"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-18288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Lucida Grande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31520" indent="-18288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05840" indent="-182880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Lucida Grande"/>
              <a:buChar char="»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234440" indent="-182880">
              <a:buFont typeface="Lucida Grande"/>
              <a:buChar char="»"/>
              <a:defRPr sz="1100">
                <a:solidFill>
                  <a:schemeClr val="accent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CVS Health Confidential &amp; Proprietary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7D88-DCFD-354C-96A5-D863D5E936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007608" y="2239645"/>
            <a:ext cx="2679192" cy="3611880"/>
          </a:xfrm>
          <a:solidFill>
            <a:srgbClr val="FFFFFF"/>
          </a:solidFill>
        </p:spPr>
        <p:txBody>
          <a:bodyPr lIns="91440" tIns="91440" rIns="137160" bIns="91440"/>
          <a:lstStyle>
            <a:lvl1pPr marL="228600" indent="-182880"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-18288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–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31520" indent="-18288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05840" indent="-182880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»"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007608" y="1463040"/>
            <a:ext cx="2676525" cy="685800"/>
          </a:xfrm>
          <a:solidFill>
            <a:schemeClr val="accent4"/>
          </a:solidFill>
        </p:spPr>
        <p:txBody>
          <a:bodyPr lIns="91440" anchor="ctr" anchorCtr="0"/>
          <a:lstStyle>
            <a:lvl1pPr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38379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93192"/>
            <a:ext cx="8229600" cy="82296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463040"/>
            <a:ext cx="8229600" cy="438912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457200" y="6492240"/>
            <a:ext cx="5486400" cy="21945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© 2014 CVS Health Confidential &amp;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814816" y="6510528"/>
            <a:ext cx="320040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467D88-DCFD-354C-96A5-D863D5E936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9"/>
          <p:cNvSpPr>
            <a:spLocks noChangeAspect="1"/>
          </p:cNvSpPr>
          <p:nvPr/>
        </p:nvSpPr>
        <p:spPr bwMode="auto">
          <a:xfrm>
            <a:off x="228600" y="228429"/>
            <a:ext cx="185771" cy="185771"/>
          </a:xfrm>
          <a:custGeom>
            <a:avLst/>
            <a:gdLst>
              <a:gd name="T0" fmla="*/ 14 w 96"/>
              <a:gd name="T1" fmla="*/ 96 h 96"/>
              <a:gd name="T2" fmla="*/ 43 w 96"/>
              <a:gd name="T3" fmla="*/ 96 h 96"/>
              <a:gd name="T4" fmla="*/ 58 w 96"/>
              <a:gd name="T5" fmla="*/ 82 h 96"/>
              <a:gd name="T6" fmla="*/ 58 w 96"/>
              <a:gd name="T7" fmla="*/ 58 h 96"/>
              <a:gd name="T8" fmla="*/ 82 w 96"/>
              <a:gd name="T9" fmla="*/ 58 h 96"/>
              <a:gd name="T10" fmla="*/ 96 w 96"/>
              <a:gd name="T11" fmla="*/ 43 h 96"/>
              <a:gd name="T12" fmla="*/ 96 w 96"/>
              <a:gd name="T13" fmla="*/ 14 h 96"/>
              <a:gd name="T14" fmla="*/ 82 w 96"/>
              <a:gd name="T15" fmla="*/ 0 h 96"/>
              <a:gd name="T16" fmla="*/ 0 w 96"/>
              <a:gd name="T17" fmla="*/ 0 h 96"/>
              <a:gd name="T18" fmla="*/ 0 w 96"/>
              <a:gd name="T19" fmla="*/ 82 h 96"/>
              <a:gd name="T20" fmla="*/ 14 w 96"/>
              <a:gd name="T21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6" h="96">
                <a:moveTo>
                  <a:pt x="14" y="96"/>
                </a:moveTo>
                <a:cubicBezTo>
                  <a:pt x="43" y="96"/>
                  <a:pt x="43" y="96"/>
                  <a:pt x="43" y="96"/>
                </a:cubicBezTo>
                <a:cubicBezTo>
                  <a:pt x="51" y="96"/>
                  <a:pt x="58" y="90"/>
                  <a:pt x="58" y="82"/>
                </a:cubicBezTo>
                <a:cubicBezTo>
                  <a:pt x="58" y="58"/>
                  <a:pt x="58" y="58"/>
                  <a:pt x="58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90" y="58"/>
                  <a:pt x="96" y="51"/>
                  <a:pt x="96" y="43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7"/>
                  <a:pt x="90" y="0"/>
                  <a:pt x="8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90"/>
                  <a:pt x="7" y="96"/>
                  <a:pt x="14" y="96"/>
                </a:cubicBezTo>
              </a:path>
            </a:pathLst>
          </a:custGeom>
          <a:solidFill>
            <a:srgbClr val="CC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7525512" y="6489600"/>
            <a:ext cx="1161288" cy="147738"/>
            <a:chOff x="279400" y="2781300"/>
            <a:chExt cx="8585200" cy="1092200"/>
          </a:xfrm>
          <a:solidFill>
            <a:srgbClr val="FFFFFF"/>
          </a:solidFill>
        </p:grpSpPr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4605338" y="2816225"/>
              <a:ext cx="958850" cy="1035050"/>
            </a:xfrm>
            <a:custGeom>
              <a:avLst/>
              <a:gdLst>
                <a:gd name="T0" fmla="*/ 142 w 604"/>
                <a:gd name="T1" fmla="*/ 272 h 652"/>
                <a:gd name="T2" fmla="*/ 142 w 604"/>
                <a:gd name="T3" fmla="*/ 57 h 652"/>
                <a:gd name="T4" fmla="*/ 206 w 604"/>
                <a:gd name="T5" fmla="*/ 57 h 652"/>
                <a:gd name="T6" fmla="*/ 206 w 604"/>
                <a:gd name="T7" fmla="*/ 0 h 652"/>
                <a:gd name="T8" fmla="*/ 0 w 604"/>
                <a:gd name="T9" fmla="*/ 0 h 652"/>
                <a:gd name="T10" fmla="*/ 0 w 604"/>
                <a:gd name="T11" fmla="*/ 57 h 652"/>
                <a:gd name="T12" fmla="*/ 64 w 604"/>
                <a:gd name="T13" fmla="*/ 57 h 652"/>
                <a:gd name="T14" fmla="*/ 64 w 604"/>
                <a:gd name="T15" fmla="*/ 587 h 652"/>
                <a:gd name="T16" fmla="*/ 0 w 604"/>
                <a:gd name="T17" fmla="*/ 587 h 652"/>
                <a:gd name="T18" fmla="*/ 0 w 604"/>
                <a:gd name="T19" fmla="*/ 652 h 652"/>
                <a:gd name="T20" fmla="*/ 206 w 604"/>
                <a:gd name="T21" fmla="*/ 652 h 652"/>
                <a:gd name="T22" fmla="*/ 206 w 604"/>
                <a:gd name="T23" fmla="*/ 587 h 652"/>
                <a:gd name="T24" fmla="*/ 142 w 604"/>
                <a:gd name="T25" fmla="*/ 587 h 652"/>
                <a:gd name="T26" fmla="*/ 142 w 604"/>
                <a:gd name="T27" fmla="*/ 329 h 652"/>
                <a:gd name="T28" fmla="*/ 462 w 604"/>
                <a:gd name="T29" fmla="*/ 329 h 652"/>
                <a:gd name="T30" fmla="*/ 462 w 604"/>
                <a:gd name="T31" fmla="*/ 587 h 652"/>
                <a:gd name="T32" fmla="*/ 398 w 604"/>
                <a:gd name="T33" fmla="*/ 587 h 652"/>
                <a:gd name="T34" fmla="*/ 398 w 604"/>
                <a:gd name="T35" fmla="*/ 652 h 652"/>
                <a:gd name="T36" fmla="*/ 604 w 604"/>
                <a:gd name="T37" fmla="*/ 652 h 652"/>
                <a:gd name="T38" fmla="*/ 604 w 604"/>
                <a:gd name="T39" fmla="*/ 587 h 652"/>
                <a:gd name="T40" fmla="*/ 540 w 604"/>
                <a:gd name="T41" fmla="*/ 587 h 652"/>
                <a:gd name="T42" fmla="*/ 540 w 604"/>
                <a:gd name="T43" fmla="*/ 57 h 652"/>
                <a:gd name="T44" fmla="*/ 604 w 604"/>
                <a:gd name="T45" fmla="*/ 57 h 652"/>
                <a:gd name="T46" fmla="*/ 604 w 604"/>
                <a:gd name="T47" fmla="*/ 0 h 652"/>
                <a:gd name="T48" fmla="*/ 398 w 604"/>
                <a:gd name="T49" fmla="*/ 0 h 652"/>
                <a:gd name="T50" fmla="*/ 398 w 604"/>
                <a:gd name="T51" fmla="*/ 57 h 652"/>
                <a:gd name="T52" fmla="*/ 462 w 604"/>
                <a:gd name="T53" fmla="*/ 57 h 652"/>
                <a:gd name="T54" fmla="*/ 462 w 604"/>
                <a:gd name="T55" fmla="*/ 272 h 652"/>
                <a:gd name="T56" fmla="*/ 142 w 604"/>
                <a:gd name="T57" fmla="*/ 27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4" h="652">
                  <a:moveTo>
                    <a:pt x="142" y="272"/>
                  </a:moveTo>
                  <a:lnTo>
                    <a:pt x="142" y="57"/>
                  </a:lnTo>
                  <a:lnTo>
                    <a:pt x="206" y="57"/>
                  </a:lnTo>
                  <a:lnTo>
                    <a:pt x="206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64" y="57"/>
                  </a:lnTo>
                  <a:lnTo>
                    <a:pt x="64" y="587"/>
                  </a:lnTo>
                  <a:lnTo>
                    <a:pt x="0" y="587"/>
                  </a:lnTo>
                  <a:lnTo>
                    <a:pt x="0" y="652"/>
                  </a:lnTo>
                  <a:lnTo>
                    <a:pt x="206" y="652"/>
                  </a:lnTo>
                  <a:lnTo>
                    <a:pt x="206" y="587"/>
                  </a:lnTo>
                  <a:lnTo>
                    <a:pt x="142" y="587"/>
                  </a:lnTo>
                  <a:lnTo>
                    <a:pt x="142" y="329"/>
                  </a:lnTo>
                  <a:lnTo>
                    <a:pt x="462" y="329"/>
                  </a:lnTo>
                  <a:lnTo>
                    <a:pt x="462" y="587"/>
                  </a:lnTo>
                  <a:lnTo>
                    <a:pt x="398" y="587"/>
                  </a:lnTo>
                  <a:lnTo>
                    <a:pt x="398" y="652"/>
                  </a:lnTo>
                  <a:lnTo>
                    <a:pt x="604" y="652"/>
                  </a:lnTo>
                  <a:lnTo>
                    <a:pt x="604" y="587"/>
                  </a:lnTo>
                  <a:lnTo>
                    <a:pt x="540" y="587"/>
                  </a:lnTo>
                  <a:lnTo>
                    <a:pt x="540" y="57"/>
                  </a:lnTo>
                  <a:lnTo>
                    <a:pt x="604" y="57"/>
                  </a:lnTo>
                  <a:lnTo>
                    <a:pt x="604" y="0"/>
                  </a:lnTo>
                  <a:lnTo>
                    <a:pt x="398" y="0"/>
                  </a:lnTo>
                  <a:lnTo>
                    <a:pt x="398" y="57"/>
                  </a:lnTo>
                  <a:lnTo>
                    <a:pt x="462" y="57"/>
                  </a:lnTo>
                  <a:lnTo>
                    <a:pt x="462" y="272"/>
                  </a:lnTo>
                  <a:lnTo>
                    <a:pt x="142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8042275" y="2816225"/>
              <a:ext cx="822325" cy="1035050"/>
            </a:xfrm>
            <a:custGeom>
              <a:avLst/>
              <a:gdLst>
                <a:gd name="T0" fmla="*/ 27 w 73"/>
                <a:gd name="T1" fmla="*/ 82 h 91"/>
                <a:gd name="T2" fmla="*/ 19 w 73"/>
                <a:gd name="T3" fmla="*/ 82 h 91"/>
                <a:gd name="T4" fmla="*/ 19 w 73"/>
                <a:gd name="T5" fmla="*/ 54 h 91"/>
                <a:gd name="T6" fmla="*/ 37 w 73"/>
                <a:gd name="T7" fmla="*/ 35 h 91"/>
                <a:gd name="T8" fmla="*/ 55 w 73"/>
                <a:gd name="T9" fmla="*/ 54 h 91"/>
                <a:gd name="T10" fmla="*/ 55 w 73"/>
                <a:gd name="T11" fmla="*/ 82 h 91"/>
                <a:gd name="T12" fmla="*/ 46 w 73"/>
                <a:gd name="T13" fmla="*/ 82 h 91"/>
                <a:gd name="T14" fmla="*/ 46 w 73"/>
                <a:gd name="T15" fmla="*/ 91 h 91"/>
                <a:gd name="T16" fmla="*/ 73 w 73"/>
                <a:gd name="T17" fmla="*/ 91 h 91"/>
                <a:gd name="T18" fmla="*/ 73 w 73"/>
                <a:gd name="T19" fmla="*/ 82 h 91"/>
                <a:gd name="T20" fmla="*/ 65 w 73"/>
                <a:gd name="T21" fmla="*/ 82 h 91"/>
                <a:gd name="T22" fmla="*/ 65 w 73"/>
                <a:gd name="T23" fmla="*/ 54 h 91"/>
                <a:gd name="T24" fmla="*/ 38 w 73"/>
                <a:gd name="T25" fmla="*/ 26 h 91"/>
                <a:gd name="T26" fmla="*/ 19 w 73"/>
                <a:gd name="T27" fmla="*/ 35 h 91"/>
                <a:gd name="T28" fmla="*/ 19 w 73"/>
                <a:gd name="T29" fmla="*/ 0 h 91"/>
                <a:gd name="T30" fmla="*/ 0 w 73"/>
                <a:gd name="T31" fmla="*/ 0 h 91"/>
                <a:gd name="T32" fmla="*/ 0 w 73"/>
                <a:gd name="T33" fmla="*/ 8 h 91"/>
                <a:gd name="T34" fmla="*/ 9 w 73"/>
                <a:gd name="T35" fmla="*/ 8 h 91"/>
                <a:gd name="T36" fmla="*/ 9 w 73"/>
                <a:gd name="T37" fmla="*/ 82 h 91"/>
                <a:gd name="T38" fmla="*/ 0 w 73"/>
                <a:gd name="T39" fmla="*/ 82 h 91"/>
                <a:gd name="T40" fmla="*/ 0 w 73"/>
                <a:gd name="T41" fmla="*/ 91 h 91"/>
                <a:gd name="T42" fmla="*/ 27 w 73"/>
                <a:gd name="T43" fmla="*/ 91 h 91"/>
                <a:gd name="T44" fmla="*/ 27 w 73"/>
                <a:gd name="T45" fmla="*/ 8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3" h="91">
                  <a:moveTo>
                    <a:pt x="27" y="82"/>
                  </a:moveTo>
                  <a:cubicBezTo>
                    <a:pt x="19" y="82"/>
                    <a:pt x="19" y="82"/>
                    <a:pt x="19" y="82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41"/>
                    <a:pt x="25" y="35"/>
                    <a:pt x="37" y="35"/>
                  </a:cubicBezTo>
                  <a:cubicBezTo>
                    <a:pt x="48" y="35"/>
                    <a:pt x="55" y="41"/>
                    <a:pt x="55" y="54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5" y="39"/>
                    <a:pt x="55" y="26"/>
                    <a:pt x="38" y="26"/>
                  </a:cubicBezTo>
                  <a:cubicBezTo>
                    <a:pt x="30" y="26"/>
                    <a:pt x="23" y="29"/>
                    <a:pt x="19" y="3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27" y="91"/>
                    <a:pt x="27" y="91"/>
                    <a:pt x="27" y="91"/>
                  </a:cubicBezTo>
                  <a:lnTo>
                    <a:pt x="27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"/>
            <p:cNvSpPr>
              <a:spLocks noEditPoints="1"/>
            </p:cNvSpPr>
            <p:nvPr/>
          </p:nvSpPr>
          <p:spPr bwMode="auto">
            <a:xfrm>
              <a:off x="6419850" y="3111500"/>
              <a:ext cx="822325" cy="750888"/>
            </a:xfrm>
            <a:custGeom>
              <a:avLst/>
              <a:gdLst>
                <a:gd name="T0" fmla="*/ 73 w 73"/>
                <a:gd name="T1" fmla="*/ 10 h 66"/>
                <a:gd name="T2" fmla="*/ 73 w 73"/>
                <a:gd name="T3" fmla="*/ 2 h 66"/>
                <a:gd name="T4" fmla="*/ 54 w 73"/>
                <a:gd name="T5" fmla="*/ 2 h 66"/>
                <a:gd name="T6" fmla="*/ 54 w 73"/>
                <a:gd name="T7" fmla="*/ 11 h 66"/>
                <a:gd name="T8" fmla="*/ 31 w 73"/>
                <a:gd name="T9" fmla="*/ 0 h 66"/>
                <a:gd name="T10" fmla="*/ 0 w 73"/>
                <a:gd name="T11" fmla="*/ 33 h 66"/>
                <a:gd name="T12" fmla="*/ 31 w 73"/>
                <a:gd name="T13" fmla="*/ 66 h 66"/>
                <a:gd name="T14" fmla="*/ 54 w 73"/>
                <a:gd name="T15" fmla="*/ 55 h 66"/>
                <a:gd name="T16" fmla="*/ 54 w 73"/>
                <a:gd name="T17" fmla="*/ 65 h 66"/>
                <a:gd name="T18" fmla="*/ 73 w 73"/>
                <a:gd name="T19" fmla="*/ 65 h 66"/>
                <a:gd name="T20" fmla="*/ 73 w 73"/>
                <a:gd name="T21" fmla="*/ 56 h 66"/>
                <a:gd name="T22" fmla="*/ 64 w 73"/>
                <a:gd name="T23" fmla="*/ 56 h 66"/>
                <a:gd name="T24" fmla="*/ 64 w 73"/>
                <a:gd name="T25" fmla="*/ 10 h 66"/>
                <a:gd name="T26" fmla="*/ 73 w 73"/>
                <a:gd name="T27" fmla="*/ 10 h 66"/>
                <a:gd name="T28" fmla="*/ 33 w 73"/>
                <a:gd name="T29" fmla="*/ 58 h 66"/>
                <a:gd name="T30" fmla="*/ 11 w 73"/>
                <a:gd name="T31" fmla="*/ 33 h 66"/>
                <a:gd name="T32" fmla="*/ 33 w 73"/>
                <a:gd name="T33" fmla="*/ 9 h 66"/>
                <a:gd name="T34" fmla="*/ 54 w 73"/>
                <a:gd name="T35" fmla="*/ 33 h 66"/>
                <a:gd name="T36" fmla="*/ 33 w 73"/>
                <a:gd name="T37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66">
                  <a:moveTo>
                    <a:pt x="73" y="10"/>
                  </a:moveTo>
                  <a:cubicBezTo>
                    <a:pt x="73" y="2"/>
                    <a:pt x="73" y="2"/>
                    <a:pt x="73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9" y="4"/>
                    <a:pt x="41" y="0"/>
                    <a:pt x="31" y="0"/>
                  </a:cubicBezTo>
                  <a:cubicBezTo>
                    <a:pt x="13" y="0"/>
                    <a:pt x="0" y="14"/>
                    <a:pt x="0" y="33"/>
                  </a:cubicBezTo>
                  <a:cubicBezTo>
                    <a:pt x="0" y="52"/>
                    <a:pt x="13" y="66"/>
                    <a:pt x="31" y="66"/>
                  </a:cubicBezTo>
                  <a:cubicBezTo>
                    <a:pt x="41" y="66"/>
                    <a:pt x="49" y="62"/>
                    <a:pt x="54" y="5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4" y="10"/>
                    <a:pt x="64" y="10"/>
                    <a:pt x="64" y="10"/>
                  </a:cubicBezTo>
                  <a:lnTo>
                    <a:pt x="73" y="10"/>
                  </a:lnTo>
                  <a:close/>
                  <a:moveTo>
                    <a:pt x="33" y="58"/>
                  </a:moveTo>
                  <a:cubicBezTo>
                    <a:pt x="20" y="58"/>
                    <a:pt x="11" y="47"/>
                    <a:pt x="11" y="33"/>
                  </a:cubicBezTo>
                  <a:cubicBezTo>
                    <a:pt x="11" y="19"/>
                    <a:pt x="20" y="9"/>
                    <a:pt x="33" y="9"/>
                  </a:cubicBezTo>
                  <a:cubicBezTo>
                    <a:pt x="46" y="9"/>
                    <a:pt x="54" y="19"/>
                    <a:pt x="54" y="33"/>
                  </a:cubicBezTo>
                  <a:cubicBezTo>
                    <a:pt x="54" y="47"/>
                    <a:pt x="46" y="58"/>
                    <a:pt x="33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8"/>
            <p:cNvSpPr>
              <a:spLocks noEditPoints="1"/>
            </p:cNvSpPr>
            <p:nvPr/>
          </p:nvSpPr>
          <p:spPr bwMode="auto">
            <a:xfrm>
              <a:off x="5608638" y="3111500"/>
              <a:ext cx="731838" cy="750888"/>
            </a:xfrm>
            <a:custGeom>
              <a:avLst/>
              <a:gdLst>
                <a:gd name="T0" fmla="*/ 65 w 65"/>
                <a:gd name="T1" fmla="*/ 32 h 66"/>
                <a:gd name="T2" fmla="*/ 33 w 65"/>
                <a:gd name="T3" fmla="*/ 0 h 66"/>
                <a:gd name="T4" fmla="*/ 0 w 65"/>
                <a:gd name="T5" fmla="*/ 33 h 66"/>
                <a:gd name="T6" fmla="*/ 33 w 65"/>
                <a:gd name="T7" fmla="*/ 66 h 66"/>
                <a:gd name="T8" fmla="*/ 63 w 65"/>
                <a:gd name="T9" fmla="*/ 48 h 66"/>
                <a:gd name="T10" fmla="*/ 53 w 65"/>
                <a:gd name="T11" fmla="*/ 48 h 66"/>
                <a:gd name="T12" fmla="*/ 34 w 65"/>
                <a:gd name="T13" fmla="*/ 58 h 66"/>
                <a:gd name="T14" fmla="*/ 11 w 65"/>
                <a:gd name="T15" fmla="*/ 37 h 66"/>
                <a:gd name="T16" fmla="*/ 65 w 65"/>
                <a:gd name="T17" fmla="*/ 37 h 66"/>
                <a:gd name="T18" fmla="*/ 65 w 65"/>
                <a:gd name="T19" fmla="*/ 32 h 66"/>
                <a:gd name="T20" fmla="*/ 11 w 65"/>
                <a:gd name="T21" fmla="*/ 28 h 66"/>
                <a:gd name="T22" fmla="*/ 33 w 65"/>
                <a:gd name="T23" fmla="*/ 8 h 66"/>
                <a:gd name="T24" fmla="*/ 55 w 65"/>
                <a:gd name="T25" fmla="*/ 28 h 66"/>
                <a:gd name="T26" fmla="*/ 11 w 65"/>
                <a:gd name="T27" fmla="*/ 2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66">
                  <a:moveTo>
                    <a:pt x="65" y="32"/>
                  </a:moveTo>
                  <a:cubicBezTo>
                    <a:pt x="65" y="13"/>
                    <a:pt x="53" y="0"/>
                    <a:pt x="33" y="0"/>
                  </a:cubicBezTo>
                  <a:cubicBezTo>
                    <a:pt x="14" y="0"/>
                    <a:pt x="0" y="14"/>
                    <a:pt x="0" y="33"/>
                  </a:cubicBezTo>
                  <a:cubicBezTo>
                    <a:pt x="0" y="53"/>
                    <a:pt x="14" y="66"/>
                    <a:pt x="33" y="66"/>
                  </a:cubicBezTo>
                  <a:cubicBezTo>
                    <a:pt x="47" y="66"/>
                    <a:pt x="58" y="59"/>
                    <a:pt x="63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0" y="54"/>
                    <a:pt x="43" y="58"/>
                    <a:pt x="34" y="58"/>
                  </a:cubicBezTo>
                  <a:cubicBezTo>
                    <a:pt x="19" y="58"/>
                    <a:pt x="12" y="49"/>
                    <a:pt x="11" y="37"/>
                  </a:cubicBezTo>
                  <a:cubicBezTo>
                    <a:pt x="65" y="37"/>
                    <a:pt x="65" y="37"/>
                    <a:pt x="65" y="37"/>
                  </a:cubicBezTo>
                  <a:lnTo>
                    <a:pt x="65" y="32"/>
                  </a:lnTo>
                  <a:close/>
                  <a:moveTo>
                    <a:pt x="11" y="28"/>
                  </a:moveTo>
                  <a:cubicBezTo>
                    <a:pt x="12" y="17"/>
                    <a:pt x="20" y="8"/>
                    <a:pt x="33" y="8"/>
                  </a:cubicBezTo>
                  <a:cubicBezTo>
                    <a:pt x="47" y="8"/>
                    <a:pt x="54" y="18"/>
                    <a:pt x="55" y="28"/>
                  </a:cubicBezTo>
                  <a:lnTo>
                    <a:pt x="11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7613650" y="2952750"/>
              <a:ext cx="360363" cy="898525"/>
            </a:xfrm>
            <a:custGeom>
              <a:avLst/>
              <a:gdLst>
                <a:gd name="T0" fmla="*/ 20 w 32"/>
                <a:gd name="T1" fmla="*/ 62 h 79"/>
                <a:gd name="T2" fmla="*/ 20 w 32"/>
                <a:gd name="T3" fmla="*/ 24 h 79"/>
                <a:gd name="T4" fmla="*/ 32 w 32"/>
                <a:gd name="T5" fmla="*/ 24 h 79"/>
                <a:gd name="T6" fmla="*/ 32 w 32"/>
                <a:gd name="T7" fmla="*/ 16 h 79"/>
                <a:gd name="T8" fmla="*/ 20 w 32"/>
                <a:gd name="T9" fmla="*/ 16 h 79"/>
                <a:gd name="T10" fmla="*/ 20 w 32"/>
                <a:gd name="T11" fmla="*/ 0 h 79"/>
                <a:gd name="T12" fmla="*/ 9 w 32"/>
                <a:gd name="T13" fmla="*/ 0 h 79"/>
                <a:gd name="T14" fmla="*/ 9 w 32"/>
                <a:gd name="T15" fmla="*/ 16 h 79"/>
                <a:gd name="T16" fmla="*/ 0 w 32"/>
                <a:gd name="T17" fmla="*/ 16 h 79"/>
                <a:gd name="T18" fmla="*/ 0 w 32"/>
                <a:gd name="T19" fmla="*/ 24 h 79"/>
                <a:gd name="T20" fmla="*/ 9 w 32"/>
                <a:gd name="T21" fmla="*/ 24 h 79"/>
                <a:gd name="T22" fmla="*/ 9 w 32"/>
                <a:gd name="T23" fmla="*/ 63 h 79"/>
                <a:gd name="T24" fmla="*/ 26 w 32"/>
                <a:gd name="T25" fmla="*/ 79 h 79"/>
                <a:gd name="T26" fmla="*/ 32 w 32"/>
                <a:gd name="T27" fmla="*/ 79 h 79"/>
                <a:gd name="T28" fmla="*/ 32 w 32"/>
                <a:gd name="T29" fmla="*/ 70 h 79"/>
                <a:gd name="T30" fmla="*/ 27 w 32"/>
                <a:gd name="T31" fmla="*/ 71 h 79"/>
                <a:gd name="T32" fmla="*/ 20 w 32"/>
                <a:gd name="T33" fmla="*/ 6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79">
                  <a:moveTo>
                    <a:pt x="20" y="62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74"/>
                    <a:pt x="14" y="79"/>
                    <a:pt x="26" y="79"/>
                  </a:cubicBezTo>
                  <a:cubicBezTo>
                    <a:pt x="28" y="79"/>
                    <a:pt x="31" y="79"/>
                    <a:pt x="32" y="79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0" y="71"/>
                    <a:pt x="29" y="71"/>
                    <a:pt x="27" y="71"/>
                  </a:cubicBezTo>
                  <a:cubicBezTo>
                    <a:pt x="22" y="71"/>
                    <a:pt x="20" y="69"/>
                    <a:pt x="20" y="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7275513" y="2816225"/>
              <a:ext cx="338138" cy="1035050"/>
            </a:xfrm>
            <a:custGeom>
              <a:avLst/>
              <a:gdLst>
                <a:gd name="T0" fmla="*/ 24 w 30"/>
                <a:gd name="T1" fmla="*/ 91 h 91"/>
                <a:gd name="T2" fmla="*/ 30 w 30"/>
                <a:gd name="T3" fmla="*/ 91 h 91"/>
                <a:gd name="T4" fmla="*/ 30 w 30"/>
                <a:gd name="T5" fmla="*/ 82 h 91"/>
                <a:gd name="T6" fmla="*/ 26 w 30"/>
                <a:gd name="T7" fmla="*/ 83 h 91"/>
                <a:gd name="T8" fmla="*/ 19 w 30"/>
                <a:gd name="T9" fmla="*/ 74 h 91"/>
                <a:gd name="T10" fmla="*/ 19 w 30"/>
                <a:gd name="T11" fmla="*/ 0 h 91"/>
                <a:gd name="T12" fmla="*/ 0 w 30"/>
                <a:gd name="T13" fmla="*/ 0 h 91"/>
                <a:gd name="T14" fmla="*/ 0 w 30"/>
                <a:gd name="T15" fmla="*/ 8 h 91"/>
                <a:gd name="T16" fmla="*/ 9 w 30"/>
                <a:gd name="T17" fmla="*/ 8 h 91"/>
                <a:gd name="T18" fmla="*/ 9 w 30"/>
                <a:gd name="T19" fmla="*/ 74 h 91"/>
                <a:gd name="T20" fmla="*/ 24 w 30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91">
                  <a:moveTo>
                    <a:pt x="24" y="91"/>
                  </a:moveTo>
                  <a:cubicBezTo>
                    <a:pt x="26" y="91"/>
                    <a:pt x="29" y="91"/>
                    <a:pt x="30" y="91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28" y="83"/>
                    <a:pt x="27" y="83"/>
                    <a:pt x="26" y="83"/>
                  </a:cubicBezTo>
                  <a:cubicBezTo>
                    <a:pt x="21" y="83"/>
                    <a:pt x="19" y="80"/>
                    <a:pt x="19" y="7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85"/>
                    <a:pt x="13" y="91"/>
                    <a:pt x="24" y="9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3603625" y="2781300"/>
              <a:ext cx="911225" cy="1092200"/>
            </a:xfrm>
            <a:custGeom>
              <a:avLst/>
              <a:gdLst>
                <a:gd name="T0" fmla="*/ 28 w 81"/>
                <a:gd name="T1" fmla="*/ 65 h 96"/>
                <a:gd name="T2" fmla="*/ 41 w 81"/>
                <a:gd name="T3" fmla="*/ 74 h 96"/>
                <a:gd name="T4" fmla="*/ 52 w 81"/>
                <a:gd name="T5" fmla="*/ 68 h 96"/>
                <a:gd name="T6" fmla="*/ 36 w 81"/>
                <a:gd name="T7" fmla="*/ 59 h 96"/>
                <a:gd name="T8" fmla="*/ 12 w 81"/>
                <a:gd name="T9" fmla="*/ 50 h 96"/>
                <a:gd name="T10" fmla="*/ 1 w 81"/>
                <a:gd name="T11" fmla="*/ 29 h 96"/>
                <a:gd name="T12" fmla="*/ 39 w 81"/>
                <a:gd name="T13" fmla="*/ 0 h 96"/>
                <a:gd name="T14" fmla="*/ 78 w 81"/>
                <a:gd name="T15" fmla="*/ 29 h 96"/>
                <a:gd name="T16" fmla="*/ 51 w 81"/>
                <a:gd name="T17" fmla="*/ 29 h 96"/>
                <a:gd name="T18" fmla="*/ 39 w 81"/>
                <a:gd name="T19" fmla="*/ 21 h 96"/>
                <a:gd name="T20" fmla="*/ 30 w 81"/>
                <a:gd name="T21" fmla="*/ 27 h 96"/>
                <a:gd name="T22" fmla="*/ 43 w 81"/>
                <a:gd name="T23" fmla="*/ 35 h 96"/>
                <a:gd name="T24" fmla="*/ 69 w 81"/>
                <a:gd name="T25" fmla="*/ 43 h 96"/>
                <a:gd name="T26" fmla="*/ 81 w 81"/>
                <a:gd name="T27" fmla="*/ 65 h 96"/>
                <a:gd name="T28" fmla="*/ 40 w 81"/>
                <a:gd name="T29" fmla="*/ 96 h 96"/>
                <a:gd name="T30" fmla="*/ 0 w 81"/>
                <a:gd name="T31" fmla="*/ 65 h 96"/>
                <a:gd name="T32" fmla="*/ 28 w 81"/>
                <a:gd name="T33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96">
                  <a:moveTo>
                    <a:pt x="28" y="65"/>
                  </a:moveTo>
                  <a:cubicBezTo>
                    <a:pt x="29" y="72"/>
                    <a:pt x="33" y="74"/>
                    <a:pt x="41" y="74"/>
                  </a:cubicBezTo>
                  <a:cubicBezTo>
                    <a:pt x="48" y="74"/>
                    <a:pt x="52" y="72"/>
                    <a:pt x="52" y="68"/>
                  </a:cubicBezTo>
                  <a:cubicBezTo>
                    <a:pt x="52" y="62"/>
                    <a:pt x="47" y="62"/>
                    <a:pt x="36" y="59"/>
                  </a:cubicBezTo>
                  <a:cubicBezTo>
                    <a:pt x="24" y="55"/>
                    <a:pt x="15" y="53"/>
                    <a:pt x="12" y="50"/>
                  </a:cubicBezTo>
                  <a:cubicBezTo>
                    <a:pt x="5" y="45"/>
                    <a:pt x="1" y="38"/>
                    <a:pt x="1" y="29"/>
                  </a:cubicBezTo>
                  <a:cubicBezTo>
                    <a:pt x="1" y="11"/>
                    <a:pt x="15" y="0"/>
                    <a:pt x="39" y="0"/>
                  </a:cubicBezTo>
                  <a:cubicBezTo>
                    <a:pt x="63" y="0"/>
                    <a:pt x="77" y="10"/>
                    <a:pt x="78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0" y="23"/>
                    <a:pt x="46" y="21"/>
                    <a:pt x="39" y="21"/>
                  </a:cubicBezTo>
                  <a:cubicBezTo>
                    <a:pt x="33" y="21"/>
                    <a:pt x="30" y="23"/>
                    <a:pt x="30" y="27"/>
                  </a:cubicBezTo>
                  <a:cubicBezTo>
                    <a:pt x="30" y="32"/>
                    <a:pt x="34" y="33"/>
                    <a:pt x="43" y="35"/>
                  </a:cubicBezTo>
                  <a:cubicBezTo>
                    <a:pt x="54" y="38"/>
                    <a:pt x="63" y="40"/>
                    <a:pt x="69" y="43"/>
                  </a:cubicBezTo>
                  <a:cubicBezTo>
                    <a:pt x="77" y="49"/>
                    <a:pt x="81" y="55"/>
                    <a:pt x="81" y="65"/>
                  </a:cubicBezTo>
                  <a:cubicBezTo>
                    <a:pt x="81" y="84"/>
                    <a:pt x="66" y="96"/>
                    <a:pt x="40" y="96"/>
                  </a:cubicBezTo>
                  <a:cubicBezTo>
                    <a:pt x="16" y="96"/>
                    <a:pt x="1" y="84"/>
                    <a:pt x="0" y="65"/>
                  </a:cubicBezTo>
                  <a:lnTo>
                    <a:pt x="28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1698625" y="2781300"/>
              <a:ext cx="1014413" cy="1092200"/>
            </a:xfrm>
            <a:custGeom>
              <a:avLst/>
              <a:gdLst>
                <a:gd name="T0" fmla="*/ 90 w 90"/>
                <a:gd name="T1" fmla="*/ 58 h 96"/>
                <a:gd name="T2" fmla="*/ 46 w 90"/>
                <a:gd name="T3" fmla="*/ 96 h 96"/>
                <a:gd name="T4" fmla="*/ 0 w 90"/>
                <a:gd name="T5" fmla="*/ 48 h 96"/>
                <a:gd name="T6" fmla="*/ 46 w 90"/>
                <a:gd name="T7" fmla="*/ 0 h 96"/>
                <a:gd name="T8" fmla="*/ 89 w 90"/>
                <a:gd name="T9" fmla="*/ 37 h 96"/>
                <a:gd name="T10" fmla="*/ 62 w 90"/>
                <a:gd name="T11" fmla="*/ 37 h 96"/>
                <a:gd name="T12" fmla="*/ 46 w 90"/>
                <a:gd name="T13" fmla="*/ 23 h 96"/>
                <a:gd name="T14" fmla="*/ 29 w 90"/>
                <a:gd name="T15" fmla="*/ 48 h 96"/>
                <a:gd name="T16" fmla="*/ 47 w 90"/>
                <a:gd name="T17" fmla="*/ 73 h 96"/>
                <a:gd name="T18" fmla="*/ 62 w 90"/>
                <a:gd name="T19" fmla="*/ 58 h 96"/>
                <a:gd name="T20" fmla="*/ 90 w 90"/>
                <a:gd name="T21" fmla="*/ 5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96">
                  <a:moveTo>
                    <a:pt x="90" y="58"/>
                  </a:moveTo>
                  <a:cubicBezTo>
                    <a:pt x="88" y="82"/>
                    <a:pt x="72" y="96"/>
                    <a:pt x="46" y="96"/>
                  </a:cubicBezTo>
                  <a:cubicBezTo>
                    <a:pt x="17" y="96"/>
                    <a:pt x="0" y="78"/>
                    <a:pt x="0" y="48"/>
                  </a:cubicBezTo>
                  <a:cubicBezTo>
                    <a:pt x="0" y="18"/>
                    <a:pt x="17" y="0"/>
                    <a:pt x="46" y="0"/>
                  </a:cubicBezTo>
                  <a:cubicBezTo>
                    <a:pt x="72" y="0"/>
                    <a:pt x="88" y="13"/>
                    <a:pt x="89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1" y="28"/>
                    <a:pt x="55" y="23"/>
                    <a:pt x="46" y="23"/>
                  </a:cubicBezTo>
                  <a:cubicBezTo>
                    <a:pt x="35" y="23"/>
                    <a:pt x="29" y="31"/>
                    <a:pt x="29" y="48"/>
                  </a:cubicBezTo>
                  <a:cubicBezTo>
                    <a:pt x="29" y="65"/>
                    <a:pt x="35" y="73"/>
                    <a:pt x="47" y="73"/>
                  </a:cubicBezTo>
                  <a:cubicBezTo>
                    <a:pt x="56" y="73"/>
                    <a:pt x="61" y="68"/>
                    <a:pt x="62" y="58"/>
                  </a:cubicBezTo>
                  <a:lnTo>
                    <a:pt x="90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2644775" y="2816225"/>
              <a:ext cx="1014413" cy="1023938"/>
            </a:xfrm>
            <a:custGeom>
              <a:avLst/>
              <a:gdLst>
                <a:gd name="T0" fmla="*/ 0 w 639"/>
                <a:gd name="T1" fmla="*/ 0 h 645"/>
                <a:gd name="T2" fmla="*/ 206 w 639"/>
                <a:gd name="T3" fmla="*/ 0 h 645"/>
                <a:gd name="T4" fmla="*/ 320 w 639"/>
                <a:gd name="T5" fmla="*/ 415 h 645"/>
                <a:gd name="T6" fmla="*/ 433 w 639"/>
                <a:gd name="T7" fmla="*/ 0 h 645"/>
                <a:gd name="T8" fmla="*/ 639 w 639"/>
                <a:gd name="T9" fmla="*/ 0 h 645"/>
                <a:gd name="T10" fmla="*/ 419 w 639"/>
                <a:gd name="T11" fmla="*/ 645 h 645"/>
                <a:gd name="T12" fmla="*/ 213 w 639"/>
                <a:gd name="T13" fmla="*/ 645 h 645"/>
                <a:gd name="T14" fmla="*/ 0 w 639"/>
                <a:gd name="T15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645">
                  <a:moveTo>
                    <a:pt x="0" y="0"/>
                  </a:moveTo>
                  <a:lnTo>
                    <a:pt x="206" y="0"/>
                  </a:lnTo>
                  <a:lnTo>
                    <a:pt x="320" y="415"/>
                  </a:lnTo>
                  <a:lnTo>
                    <a:pt x="433" y="0"/>
                  </a:lnTo>
                  <a:lnTo>
                    <a:pt x="639" y="0"/>
                  </a:lnTo>
                  <a:lnTo>
                    <a:pt x="419" y="645"/>
                  </a:lnTo>
                  <a:lnTo>
                    <a:pt x="213" y="6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279400" y="2781300"/>
              <a:ext cx="1295400" cy="1092200"/>
            </a:xfrm>
            <a:custGeom>
              <a:avLst/>
              <a:gdLst>
                <a:gd name="T0" fmla="*/ 4 w 115"/>
                <a:gd name="T1" fmla="*/ 42 h 96"/>
                <a:gd name="T2" fmla="*/ 0 w 115"/>
                <a:gd name="T3" fmla="*/ 33 h 96"/>
                <a:gd name="T4" fmla="*/ 4 w 115"/>
                <a:gd name="T5" fmla="*/ 23 h 96"/>
                <a:gd name="T6" fmla="*/ 22 w 115"/>
                <a:gd name="T7" fmla="*/ 4 h 96"/>
                <a:gd name="T8" fmla="*/ 32 w 115"/>
                <a:gd name="T9" fmla="*/ 0 h 96"/>
                <a:gd name="T10" fmla="*/ 42 w 115"/>
                <a:gd name="T11" fmla="*/ 4 h 96"/>
                <a:gd name="T12" fmla="*/ 58 w 115"/>
                <a:gd name="T13" fmla="*/ 20 h 96"/>
                <a:gd name="T14" fmla="*/ 73 w 115"/>
                <a:gd name="T15" fmla="*/ 4 h 96"/>
                <a:gd name="T16" fmla="*/ 83 w 115"/>
                <a:gd name="T17" fmla="*/ 0 h 96"/>
                <a:gd name="T18" fmla="*/ 93 w 115"/>
                <a:gd name="T19" fmla="*/ 4 h 96"/>
                <a:gd name="T20" fmla="*/ 111 w 115"/>
                <a:gd name="T21" fmla="*/ 23 h 96"/>
                <a:gd name="T22" fmla="*/ 115 w 115"/>
                <a:gd name="T23" fmla="*/ 33 h 96"/>
                <a:gd name="T24" fmla="*/ 111 w 115"/>
                <a:gd name="T25" fmla="*/ 42 h 96"/>
                <a:gd name="T26" fmla="*/ 58 w 115"/>
                <a:gd name="T27" fmla="*/ 96 h 96"/>
                <a:gd name="T28" fmla="*/ 57 w 115"/>
                <a:gd name="T29" fmla="*/ 96 h 96"/>
                <a:gd name="T30" fmla="*/ 4 w 115"/>
                <a:gd name="T31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96">
                  <a:moveTo>
                    <a:pt x="4" y="42"/>
                  </a:moveTo>
                  <a:cubicBezTo>
                    <a:pt x="1" y="40"/>
                    <a:pt x="0" y="36"/>
                    <a:pt x="0" y="33"/>
                  </a:cubicBezTo>
                  <a:cubicBezTo>
                    <a:pt x="0" y="29"/>
                    <a:pt x="1" y="25"/>
                    <a:pt x="4" y="2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5" y="1"/>
                    <a:pt x="29" y="0"/>
                    <a:pt x="32" y="0"/>
                  </a:cubicBezTo>
                  <a:cubicBezTo>
                    <a:pt x="36" y="0"/>
                    <a:pt x="39" y="1"/>
                    <a:pt x="42" y="4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6" y="1"/>
                    <a:pt x="79" y="0"/>
                    <a:pt x="83" y="0"/>
                  </a:cubicBezTo>
                  <a:cubicBezTo>
                    <a:pt x="87" y="0"/>
                    <a:pt x="90" y="1"/>
                    <a:pt x="93" y="4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4" y="25"/>
                    <a:pt x="115" y="29"/>
                    <a:pt x="115" y="33"/>
                  </a:cubicBezTo>
                  <a:cubicBezTo>
                    <a:pt x="115" y="36"/>
                    <a:pt x="114" y="40"/>
                    <a:pt x="111" y="42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7" y="96"/>
                    <a:pt x="57" y="96"/>
                    <a:pt x="57" y="96"/>
                  </a:cubicBezTo>
                  <a:lnTo>
                    <a:pt x="4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998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77" r:id="rId3"/>
    <p:sldLayoutId id="2147483679" r:id="rId4"/>
    <p:sldLayoutId id="2147483662" r:id="rId5"/>
    <p:sldLayoutId id="2147483650" r:id="rId6"/>
    <p:sldLayoutId id="2147483652" r:id="rId7"/>
    <p:sldLayoutId id="2147483653" r:id="rId8"/>
    <p:sldLayoutId id="2147483671" r:id="rId9"/>
    <p:sldLayoutId id="2147483663" r:id="rId10"/>
    <p:sldLayoutId id="2147483673" r:id="rId11"/>
    <p:sldLayoutId id="2147483654" r:id="rId12"/>
    <p:sldLayoutId id="2147483681" r:id="rId13"/>
    <p:sldLayoutId id="2147483651" r:id="rId14"/>
    <p:sldLayoutId id="2147483655" r:id="rId15"/>
    <p:sldLayoutId id="2147483682" r:id="rId16"/>
  </p:sldLayoutIdLst>
  <p:transition spd="med">
    <p:fade/>
  </p:transition>
  <p:hf hdr="0" dt="0"/>
  <p:txStyles>
    <p:titleStyle>
      <a:lvl1pPr algn="l" defTabSz="457200" rtl="0" eaLnBrk="1" latinLnBrk="0" hangingPunct="1">
        <a:lnSpc>
          <a:spcPts val="3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1800"/>
        </a:spcBef>
        <a:buClr>
          <a:schemeClr val="tx2"/>
        </a:buClr>
        <a:buFont typeface="Arial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457200" rtl="0" eaLnBrk="1" latinLnBrk="0" hangingPunct="1">
        <a:spcBef>
          <a:spcPts val="1200"/>
        </a:spcBef>
        <a:buClr>
          <a:schemeClr val="tx2"/>
        </a:buClr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228600" algn="l" defTabSz="457200" rtl="0" eaLnBrk="1" latinLnBrk="0" hangingPunct="1">
        <a:spcBef>
          <a:spcPts val="600"/>
        </a:spcBef>
        <a:buClr>
          <a:schemeClr val="tx2"/>
        </a:buClr>
        <a:buFont typeface="Lucida Grande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457200" rtl="0" eaLnBrk="1" latinLnBrk="0" hangingPunct="1">
        <a:spcBef>
          <a:spcPts val="600"/>
        </a:spcBef>
        <a:buClr>
          <a:schemeClr val="tx2"/>
        </a:buClr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34440" indent="-182880" algn="l" defTabSz="457200" rtl="0" eaLnBrk="1" latinLnBrk="0" hangingPunct="1">
        <a:spcBef>
          <a:spcPts val="300"/>
        </a:spcBef>
        <a:buClr>
          <a:schemeClr val="tx2"/>
        </a:buClr>
        <a:buFont typeface="Arial"/>
        <a:buChar char="»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© 2014 CVS Health Confidential &amp; Proprietary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7D88-DCFD-354C-96A5-D863D5E9364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pic>
        <p:nvPicPr>
          <p:cNvPr id="5" name="Picture 4" descr="ButtonPoster_approved_423_outlines_noredbkgr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2282" y="132557"/>
            <a:ext cx="7682324" cy="576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987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49996" y="6373194"/>
            <a:ext cx="599523" cy="365125"/>
          </a:xfrm>
          <a:prstGeom prst="rect">
            <a:avLst/>
          </a:prstGeom>
        </p:spPr>
        <p:txBody>
          <a:bodyPr/>
          <a:lstStyle/>
          <a:p>
            <a:pPr defTabSz="342916"/>
            <a:fld id="{2A309724-4DC8-BB45-95C3-FABA29750813}" type="slidenum">
              <a:rPr lang="en-US" sz="9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342916"/>
              <a:t>10</a:t>
            </a:fld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51293"/>
            <a:ext cx="8920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Smart Digital strategy </a:t>
            </a:r>
            <a:r>
              <a:rPr lang="en-US" sz="2600" dirty="0" smtClean="0">
                <a:solidFill>
                  <a:prstClr val="black"/>
                </a:solidFill>
              </a:rPr>
              <a:t>more </a:t>
            </a:r>
            <a:r>
              <a:rPr lang="en-US" sz="2600" dirty="0">
                <a:solidFill>
                  <a:prstClr val="black"/>
                </a:solidFill>
              </a:rPr>
              <a:t>than just innovation for innovation’s sake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</a:rPr>
              <a:t>Using technology to help </a:t>
            </a:r>
            <a:r>
              <a:rPr lang="en-US" sz="2600" dirty="0">
                <a:solidFill>
                  <a:prstClr val="black"/>
                </a:solidFill>
              </a:rPr>
              <a:t>people and make our customers’ lives </a:t>
            </a:r>
            <a:r>
              <a:rPr lang="en-US" sz="2600" dirty="0" smtClean="0">
                <a:solidFill>
                  <a:prstClr val="black"/>
                </a:solidFill>
              </a:rPr>
              <a:t>easier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</a:rPr>
              <a:t>Give customers what </a:t>
            </a:r>
            <a:r>
              <a:rPr lang="en-US" sz="2600" dirty="0">
                <a:solidFill>
                  <a:prstClr val="black"/>
                </a:solidFill>
              </a:rPr>
              <a:t>they haven’t even thought of </a:t>
            </a:r>
            <a:r>
              <a:rPr lang="en-US" sz="2600" dirty="0" smtClean="0">
                <a:solidFill>
                  <a:prstClr val="black"/>
                </a:solidFill>
              </a:rPr>
              <a:t>yet</a:t>
            </a:r>
          </a:p>
          <a:p>
            <a:pPr marL="457200" lvl="2"/>
            <a:endParaRPr lang="en-US" sz="2600" dirty="0">
              <a:solidFill>
                <a:prstClr val="black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</a:rPr>
              <a:t>Bring </a:t>
            </a:r>
            <a:r>
              <a:rPr lang="en-US" sz="2600" dirty="0">
                <a:solidFill>
                  <a:prstClr val="black"/>
                </a:solidFill>
              </a:rPr>
              <a:t>together the right people, services, and </a:t>
            </a:r>
            <a:r>
              <a:rPr lang="en-US" sz="2600" dirty="0" smtClean="0">
                <a:solidFill>
                  <a:prstClr val="black"/>
                </a:solidFill>
              </a:rPr>
              <a:t>expertise to deliver integrated </a:t>
            </a:r>
            <a:r>
              <a:rPr lang="en-US" sz="2600" dirty="0">
                <a:solidFill>
                  <a:prstClr val="black"/>
                </a:solidFill>
              </a:rPr>
              <a:t>personal health </a:t>
            </a:r>
            <a:r>
              <a:rPr lang="en-US" sz="2600" dirty="0" smtClean="0">
                <a:solidFill>
                  <a:prstClr val="black"/>
                </a:solidFill>
              </a:rPr>
              <a:t>experience</a:t>
            </a:r>
          </a:p>
          <a:p>
            <a:pPr marL="0" lvl="1"/>
            <a:endParaRPr lang="en-US" sz="2600" dirty="0">
              <a:solidFill>
                <a:prstClr val="black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</a:rPr>
              <a:t>Committed to </a:t>
            </a:r>
            <a:r>
              <a:rPr lang="en-US" sz="2600" dirty="0">
                <a:solidFill>
                  <a:prstClr val="black"/>
                </a:solidFill>
              </a:rPr>
              <a:t>leveraging technology to bring </a:t>
            </a:r>
            <a:r>
              <a:rPr lang="en-US" sz="2600" dirty="0" smtClean="0">
                <a:solidFill>
                  <a:prstClr val="black"/>
                </a:solidFill>
              </a:rPr>
              <a:t>mission </a:t>
            </a:r>
            <a:r>
              <a:rPr lang="en-US" sz="2600" dirty="0">
                <a:solidFill>
                  <a:prstClr val="black"/>
                </a:solidFill>
              </a:rPr>
              <a:t>to life </a:t>
            </a:r>
            <a:r>
              <a:rPr lang="en-US" sz="2600" dirty="0" smtClean="0">
                <a:solidFill>
                  <a:prstClr val="black"/>
                </a:solidFill>
              </a:rPr>
              <a:t>and to make </a:t>
            </a:r>
            <a:r>
              <a:rPr lang="en-US" sz="2600" dirty="0">
                <a:solidFill>
                  <a:prstClr val="black"/>
                </a:solidFill>
              </a:rPr>
              <a:t>an enormous impact on how our customers engage with </a:t>
            </a:r>
            <a:r>
              <a:rPr lang="en-US" sz="2600" dirty="0" smtClean="0">
                <a:solidFill>
                  <a:prstClr val="black"/>
                </a:solidFill>
              </a:rPr>
              <a:t>the brand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925" y="311320"/>
            <a:ext cx="68437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How Will We Do It?</a:t>
            </a:r>
          </a:p>
        </p:txBody>
      </p:sp>
    </p:spTree>
    <p:extLst>
      <p:ext uri="{BB962C8B-B14F-4D97-AF65-F5344CB8AC3E}">
        <p14:creationId xmlns:p14="http://schemas.microsoft.com/office/powerpoint/2010/main" val="11799062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49996" y="6373194"/>
            <a:ext cx="599523" cy="365125"/>
          </a:xfrm>
          <a:prstGeom prst="rect">
            <a:avLst/>
          </a:prstGeom>
        </p:spPr>
        <p:txBody>
          <a:bodyPr/>
          <a:lstStyle/>
          <a:p>
            <a:pPr defTabSz="342916"/>
            <a:fld id="{2A309724-4DC8-BB45-95C3-FABA29750813}" type="slidenum">
              <a:rPr lang="en-US" sz="9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342916"/>
              <a:t>2</a:t>
            </a:fld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81" y="884038"/>
            <a:ext cx="8920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465887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Changed our name from CVS </a:t>
            </a:r>
            <a:r>
              <a:rPr lang="en-US" sz="2400" dirty="0">
                <a:latin typeface="+mj-lt"/>
              </a:rPr>
              <a:t>Caremark to CVS Health, reflecting </a:t>
            </a:r>
            <a:r>
              <a:rPr lang="en-US" sz="2400" dirty="0" smtClean="0">
                <a:latin typeface="+mj-lt"/>
              </a:rPr>
              <a:t>continuing </a:t>
            </a:r>
            <a:r>
              <a:rPr lang="en-US" sz="2400" dirty="0">
                <a:latin typeface="+mj-lt"/>
              </a:rPr>
              <a:t>evolution as a health care </a:t>
            </a:r>
            <a:r>
              <a:rPr lang="en-US" sz="2400" dirty="0" smtClean="0">
                <a:latin typeface="+mj-lt"/>
              </a:rPr>
              <a:t>company</a:t>
            </a:r>
            <a:endParaRPr lang="en-US" sz="2400" dirty="0">
              <a:latin typeface="+mj-lt"/>
            </a:endParaRPr>
          </a:p>
          <a:p>
            <a:pPr marL="171450" indent="-171450" defTabSz="465887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+mj-lt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Pharmacy </a:t>
            </a:r>
            <a:r>
              <a:rPr lang="en-US" sz="2400" dirty="0">
                <a:latin typeface="+mj-lt"/>
              </a:rPr>
              <a:t>innovation company working to </a:t>
            </a:r>
            <a:r>
              <a:rPr lang="en-US" sz="2400" dirty="0" smtClean="0">
                <a:latin typeface="+mj-lt"/>
              </a:rPr>
              <a:t>lead customers </a:t>
            </a:r>
            <a:r>
              <a:rPr lang="en-US" sz="2400" dirty="0">
                <a:latin typeface="+mj-lt"/>
              </a:rPr>
              <a:t>on a path to </a:t>
            </a:r>
            <a:r>
              <a:rPr lang="en-US" sz="2400" dirty="0" smtClean="0">
                <a:latin typeface="+mj-lt"/>
              </a:rPr>
              <a:t>better health </a:t>
            </a:r>
          </a:p>
          <a:p>
            <a:pPr lvl="0"/>
            <a:endParaRPr lang="en-US" sz="24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Higher purpose separates </a:t>
            </a:r>
            <a:r>
              <a:rPr lang="en-US" sz="2400" dirty="0">
                <a:latin typeface="+mj-lt"/>
              </a:rPr>
              <a:t>us from </a:t>
            </a:r>
            <a:r>
              <a:rPr lang="en-US" sz="2400" dirty="0" smtClean="0">
                <a:latin typeface="+mj-lt"/>
              </a:rPr>
              <a:t>other companies: create </a:t>
            </a:r>
            <a:r>
              <a:rPr lang="en-US" sz="2400" dirty="0">
                <a:latin typeface="+mj-lt"/>
              </a:rPr>
              <a:t>experiences that empower </a:t>
            </a:r>
            <a:r>
              <a:rPr lang="en-US" sz="2400" dirty="0" smtClean="0">
                <a:latin typeface="+mj-lt"/>
              </a:rPr>
              <a:t>customers </a:t>
            </a:r>
            <a:r>
              <a:rPr lang="en-US" sz="2400" dirty="0">
                <a:latin typeface="+mj-lt"/>
              </a:rPr>
              <a:t>to live healthier </a:t>
            </a:r>
            <a:r>
              <a:rPr lang="en-US" sz="2400" dirty="0" smtClean="0">
                <a:latin typeface="+mj-lt"/>
              </a:rPr>
              <a:t>lives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Digital extends </a:t>
            </a:r>
            <a:r>
              <a:rPr lang="en-US" sz="2400" dirty="0">
                <a:latin typeface="+mj-lt"/>
              </a:rPr>
              <a:t>and </a:t>
            </a:r>
            <a:r>
              <a:rPr lang="en-US" sz="2400" dirty="0" smtClean="0">
                <a:latin typeface="+mj-lt"/>
              </a:rPr>
              <a:t>enhances </a:t>
            </a:r>
            <a:r>
              <a:rPr lang="en-US" sz="2400" dirty="0">
                <a:latin typeface="+mj-lt"/>
              </a:rPr>
              <a:t>what we provide in our physical retail </a:t>
            </a:r>
            <a:r>
              <a:rPr lang="en-US" sz="2400" dirty="0" smtClean="0">
                <a:latin typeface="+mj-lt"/>
              </a:rPr>
              <a:t>stores, feeds into all our business goals</a:t>
            </a:r>
            <a:endParaRPr lang="en-US" sz="240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2926" y="285750"/>
            <a:ext cx="49291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Who We Are</a:t>
            </a:r>
          </a:p>
        </p:txBody>
      </p:sp>
    </p:spTree>
    <p:extLst>
      <p:ext uri="{BB962C8B-B14F-4D97-AF65-F5344CB8AC3E}">
        <p14:creationId xmlns:p14="http://schemas.microsoft.com/office/powerpoint/2010/main" val="11507084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a Retail Pharmacy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467D88-DCFD-354C-96A5-D863D5E9364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CVS Health Confidential &amp; Proprietary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483641"/>
            <a:ext cx="9144000" cy="414866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3" tIns="34292" rIns="68583" bIns="34292" rtlCol="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pic>
        <p:nvPicPr>
          <p:cNvPr id="11" name="Picture 10" descr="box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3235" y="1705750"/>
            <a:ext cx="1712976" cy="1712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box-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3235" y="3694997"/>
            <a:ext cx="1712976" cy="1712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1448475" y="1705750"/>
            <a:ext cx="1712976" cy="1712976"/>
            <a:chOff x="1448475" y="1483641"/>
            <a:chExt cx="1712976" cy="1712976"/>
          </a:xfrm>
        </p:grpSpPr>
        <p:pic>
          <p:nvPicPr>
            <p:cNvPr id="16" name="Picture 15" descr="box-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8475" y="1483641"/>
              <a:ext cx="1712976" cy="17129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Rectangle 16"/>
            <p:cNvSpPr/>
            <p:nvPr/>
          </p:nvSpPr>
          <p:spPr>
            <a:xfrm>
              <a:off x="1768562" y="2385907"/>
              <a:ext cx="1020781" cy="712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minuteclinic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0311" y="2478570"/>
              <a:ext cx="1255066" cy="611217"/>
            </a:xfrm>
            <a:prstGeom prst="rect">
              <a:avLst/>
            </a:prstGeom>
          </p:spPr>
        </p:pic>
      </p:grpSp>
      <p:pic>
        <p:nvPicPr>
          <p:cNvPr id="2" name="Picture 1" descr="box-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8987" y="1700213"/>
            <a:ext cx="1712976" cy="1712976"/>
          </a:xfrm>
          <a:prstGeom prst="rect">
            <a:avLst/>
          </a:prstGeom>
        </p:spPr>
      </p:pic>
      <p:pic>
        <p:nvPicPr>
          <p:cNvPr id="3" name="Picture 2" descr="box-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499" y="3692462"/>
            <a:ext cx="1712976" cy="1712976"/>
          </a:xfrm>
          <a:prstGeom prst="rect">
            <a:avLst/>
          </a:prstGeom>
        </p:spPr>
      </p:pic>
      <p:pic>
        <p:nvPicPr>
          <p:cNvPr id="6" name="Picture 5" descr="Box-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13" y="3698875"/>
            <a:ext cx="1712976" cy="1712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4208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49996" y="6373194"/>
            <a:ext cx="599523" cy="365125"/>
          </a:xfrm>
          <a:prstGeom prst="rect">
            <a:avLst/>
          </a:prstGeom>
        </p:spPr>
        <p:txBody>
          <a:bodyPr/>
          <a:lstStyle/>
          <a:p>
            <a:pPr defTabSz="342916"/>
            <a:fld id="{2A309724-4DC8-BB45-95C3-FABA29750813}" type="slidenum">
              <a:rPr lang="en-US" sz="9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342916"/>
              <a:t>4</a:t>
            </a:fld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56533"/>
            <a:ext cx="8920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More than </a:t>
            </a:r>
            <a:r>
              <a:rPr lang="en-US" sz="2400" dirty="0"/>
              <a:t>7,800 retail stores </a:t>
            </a:r>
            <a:r>
              <a:rPr lang="en-US" sz="2400" dirty="0" smtClean="0"/>
              <a:t>nationwide, serve </a:t>
            </a:r>
            <a:r>
              <a:rPr lang="en-US" sz="2400" dirty="0"/>
              <a:t>more than 5 million customers per day.  </a:t>
            </a:r>
            <a:endParaRPr lang="en-US" sz="24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75% of the population in the markets we serve lives within 3 miles of a CVS/pharmacy</a:t>
            </a:r>
            <a:r>
              <a:rPr lang="en-US" sz="2400" dirty="0" smtClean="0"/>
              <a:t>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1" indent="-342900" defTabSz="465887"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/>
              <a:t>MinuteClinic</a:t>
            </a:r>
            <a:r>
              <a:rPr lang="en-US" sz="2400" dirty="0" smtClean="0"/>
              <a:t> </a:t>
            </a:r>
            <a:r>
              <a:rPr lang="en-US" sz="2400" dirty="0"/>
              <a:t>has seen more than 22 million patients. Today we have 900 clinics and we’ll grow to over 1,500 sites over the next few years</a:t>
            </a:r>
            <a:r>
              <a:rPr lang="en-US" sz="2400" dirty="0" smtClean="0"/>
              <a:t>.</a:t>
            </a:r>
          </a:p>
          <a:p>
            <a:pPr marL="342900" lvl="1" indent="-342900" defTabSz="465887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Cover </a:t>
            </a:r>
            <a:r>
              <a:rPr lang="en-US" sz="2400" dirty="0"/>
              <a:t>nearly 65 million through our pharmacy benefit management </a:t>
            </a:r>
            <a:r>
              <a:rPr lang="en-US" sz="2400" dirty="0" smtClean="0"/>
              <a:t>(PBM) business and dispense </a:t>
            </a:r>
            <a:r>
              <a:rPr lang="en-US" sz="2400" dirty="0"/>
              <a:t>and </a:t>
            </a:r>
            <a:r>
              <a:rPr lang="en-US" sz="2400" dirty="0" smtClean="0"/>
              <a:t>manage more than </a:t>
            </a:r>
            <a:r>
              <a:rPr lang="en-US" sz="2400" dirty="0"/>
              <a:t>$21 billion specialty drugs annually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0062" y="304907"/>
            <a:ext cx="68437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More Than a Retail Pharmacy</a:t>
            </a:r>
          </a:p>
        </p:txBody>
      </p:sp>
    </p:spTree>
    <p:extLst>
      <p:ext uri="{BB962C8B-B14F-4D97-AF65-F5344CB8AC3E}">
        <p14:creationId xmlns:p14="http://schemas.microsoft.com/office/powerpoint/2010/main" val="39944989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CVS Health Confidential &amp; Proprietary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7D88-DCFD-354C-96A5-D863D5E9364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7008" y="502507"/>
            <a:ext cx="11165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FFFFFF"/>
                </a:solidFill>
                <a:latin typeface="Georgia"/>
                <a:cs typeface="Georgia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57009" y="4484006"/>
            <a:ext cx="11345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FFFFFF"/>
                </a:solidFill>
                <a:latin typeface="Georgia"/>
                <a:cs typeface="Georgia"/>
              </a:rPr>
              <a:t>”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4313" y="4134932"/>
            <a:ext cx="5297479" cy="120393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0" i="1" dirty="0" smtClean="0">
                <a:latin typeface="Arial"/>
                <a:cs typeface="Arial"/>
              </a:rPr>
              <a:t>by connecting customers to CVS Health’s unique assets when, where and how they want</a:t>
            </a:r>
            <a:r>
              <a:rPr lang="en-US" b="0" i="1" dirty="0" smtClean="0">
                <a:latin typeface="Arial"/>
                <a:cs typeface="Arial"/>
              </a:rPr>
              <a:t>.</a:t>
            </a:r>
            <a:endParaRPr lang="en-US" sz="2000" b="0" i="1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8366" y="2556563"/>
            <a:ext cx="498590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cs typeface="Arial"/>
              </a:rPr>
              <a:t>save time and money</a:t>
            </a:r>
            <a:r>
              <a:rPr lang="en-US" sz="3600" b="1" dirty="0" smtClean="0">
                <a:solidFill>
                  <a:srgbClr val="FFFFFF"/>
                </a:solidFill>
                <a:cs typeface="Arial"/>
              </a:rPr>
              <a:t>,</a:t>
            </a:r>
          </a:p>
          <a:p>
            <a:pPr algn="ctr"/>
            <a:r>
              <a:rPr lang="en-US" sz="3600" b="1" dirty="0" smtClean="0">
                <a:solidFill>
                  <a:srgbClr val="FFFFFF"/>
                </a:solidFill>
                <a:cs typeface="Arial"/>
              </a:rPr>
              <a:t>and </a:t>
            </a:r>
            <a:r>
              <a:rPr lang="en-US" sz="3600" b="1" dirty="0">
                <a:solidFill>
                  <a:srgbClr val="FFFFFF"/>
                </a:solidFill>
                <a:cs typeface="Arial"/>
              </a:rPr>
              <a:t>stay healthy </a:t>
            </a:r>
            <a:endParaRPr lang="en-US" sz="3600" b="1" dirty="0" smtClean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0789" y="1182591"/>
            <a:ext cx="4382329" cy="1107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i="1" dirty="0">
                <a:solidFill>
                  <a:srgbClr val="FFFFFF"/>
                </a:solidFill>
                <a:cs typeface="Arial"/>
              </a:rPr>
              <a:t>A Connected Health Experience makes it radically easier for people to… </a:t>
            </a:r>
            <a:endParaRPr lang="en-US" sz="2200" dirty="0" smtClean="0">
              <a:solidFill>
                <a:srgbClr val="FFFFFF"/>
              </a:solidFill>
            </a:endParaRPr>
          </a:p>
        </p:txBody>
      </p:sp>
      <p:sp>
        <p:nvSpPr>
          <p:cNvPr id="9" name="Freeform 8"/>
          <p:cNvSpPr>
            <a:spLocks noChangeAspect="1" noEditPoints="1"/>
          </p:cNvSpPr>
          <p:nvPr/>
        </p:nvSpPr>
        <p:spPr bwMode="gray">
          <a:xfrm>
            <a:off x="6303475" y="146649"/>
            <a:ext cx="3229597" cy="2680472"/>
          </a:xfrm>
          <a:custGeom>
            <a:avLst/>
            <a:gdLst>
              <a:gd name="T0" fmla="*/ 583 w 810"/>
              <a:gd name="T1" fmla="*/ 37 h 672"/>
              <a:gd name="T2" fmla="*/ 624 w 810"/>
              <a:gd name="T3" fmla="*/ 54 h 672"/>
              <a:gd name="T4" fmla="*/ 756 w 810"/>
              <a:gd name="T5" fmla="*/ 185 h 672"/>
              <a:gd name="T6" fmla="*/ 773 w 810"/>
              <a:gd name="T7" fmla="*/ 227 h 672"/>
              <a:gd name="T8" fmla="*/ 756 w 810"/>
              <a:gd name="T9" fmla="*/ 269 h 672"/>
              <a:gd name="T10" fmla="*/ 405 w 810"/>
              <a:gd name="T11" fmla="*/ 620 h 672"/>
              <a:gd name="T12" fmla="*/ 54 w 810"/>
              <a:gd name="T13" fmla="*/ 269 h 672"/>
              <a:gd name="T14" fmla="*/ 37 w 810"/>
              <a:gd name="T15" fmla="*/ 227 h 672"/>
              <a:gd name="T16" fmla="*/ 54 w 810"/>
              <a:gd name="T17" fmla="*/ 185 h 672"/>
              <a:gd name="T18" fmla="*/ 186 w 810"/>
              <a:gd name="T19" fmla="*/ 54 h 672"/>
              <a:gd name="T20" fmla="*/ 227 w 810"/>
              <a:gd name="T21" fmla="*/ 37 h 672"/>
              <a:gd name="T22" fmla="*/ 269 w 810"/>
              <a:gd name="T23" fmla="*/ 54 h 672"/>
              <a:gd name="T24" fmla="*/ 379 w 810"/>
              <a:gd name="T25" fmla="*/ 163 h 672"/>
              <a:gd name="T26" fmla="*/ 405 w 810"/>
              <a:gd name="T27" fmla="*/ 190 h 672"/>
              <a:gd name="T28" fmla="*/ 431 w 810"/>
              <a:gd name="T29" fmla="*/ 163 h 672"/>
              <a:gd name="T30" fmla="*/ 541 w 810"/>
              <a:gd name="T31" fmla="*/ 54 h 672"/>
              <a:gd name="T32" fmla="*/ 583 w 810"/>
              <a:gd name="T33" fmla="*/ 37 h 672"/>
              <a:gd name="T34" fmla="*/ 583 w 810"/>
              <a:gd name="T35" fmla="*/ 0 h 672"/>
              <a:gd name="T36" fmla="*/ 515 w 810"/>
              <a:gd name="T37" fmla="*/ 27 h 672"/>
              <a:gd name="T38" fmla="*/ 405 w 810"/>
              <a:gd name="T39" fmla="*/ 137 h 672"/>
              <a:gd name="T40" fmla="*/ 295 w 810"/>
              <a:gd name="T41" fmla="*/ 27 h 672"/>
              <a:gd name="T42" fmla="*/ 227 w 810"/>
              <a:gd name="T43" fmla="*/ 0 h 672"/>
              <a:gd name="T44" fmla="*/ 159 w 810"/>
              <a:gd name="T45" fmla="*/ 27 h 672"/>
              <a:gd name="T46" fmla="*/ 27 w 810"/>
              <a:gd name="T47" fmla="*/ 159 h 672"/>
              <a:gd name="T48" fmla="*/ 0 w 810"/>
              <a:gd name="T49" fmla="*/ 227 h 672"/>
              <a:gd name="T50" fmla="*/ 27 w 810"/>
              <a:gd name="T51" fmla="*/ 295 h 672"/>
              <a:gd name="T52" fmla="*/ 404 w 810"/>
              <a:gd name="T53" fmla="*/ 672 h 672"/>
              <a:gd name="T54" fmla="*/ 406 w 810"/>
              <a:gd name="T55" fmla="*/ 672 h 672"/>
              <a:gd name="T56" fmla="*/ 783 w 810"/>
              <a:gd name="T57" fmla="*/ 295 h 672"/>
              <a:gd name="T58" fmla="*/ 810 w 810"/>
              <a:gd name="T59" fmla="*/ 227 h 672"/>
              <a:gd name="T60" fmla="*/ 783 w 810"/>
              <a:gd name="T61" fmla="*/ 159 h 672"/>
              <a:gd name="T62" fmla="*/ 651 w 810"/>
              <a:gd name="T63" fmla="*/ 27 h 672"/>
              <a:gd name="T64" fmla="*/ 583 w 810"/>
              <a:gd name="T65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10" h="672">
                <a:moveTo>
                  <a:pt x="583" y="37"/>
                </a:moveTo>
                <a:cubicBezTo>
                  <a:pt x="600" y="37"/>
                  <a:pt x="614" y="43"/>
                  <a:pt x="624" y="54"/>
                </a:cubicBezTo>
                <a:cubicBezTo>
                  <a:pt x="756" y="185"/>
                  <a:pt x="756" y="185"/>
                  <a:pt x="756" y="185"/>
                </a:cubicBezTo>
                <a:cubicBezTo>
                  <a:pt x="767" y="196"/>
                  <a:pt x="773" y="210"/>
                  <a:pt x="773" y="227"/>
                </a:cubicBezTo>
                <a:cubicBezTo>
                  <a:pt x="773" y="244"/>
                  <a:pt x="767" y="258"/>
                  <a:pt x="756" y="269"/>
                </a:cubicBezTo>
                <a:cubicBezTo>
                  <a:pt x="405" y="620"/>
                  <a:pt x="405" y="620"/>
                  <a:pt x="405" y="620"/>
                </a:cubicBezTo>
                <a:cubicBezTo>
                  <a:pt x="54" y="269"/>
                  <a:pt x="54" y="269"/>
                  <a:pt x="54" y="269"/>
                </a:cubicBezTo>
                <a:cubicBezTo>
                  <a:pt x="43" y="258"/>
                  <a:pt x="37" y="244"/>
                  <a:pt x="37" y="227"/>
                </a:cubicBezTo>
                <a:cubicBezTo>
                  <a:pt x="37" y="210"/>
                  <a:pt x="43" y="196"/>
                  <a:pt x="54" y="185"/>
                </a:cubicBezTo>
                <a:cubicBezTo>
                  <a:pt x="186" y="54"/>
                  <a:pt x="186" y="54"/>
                  <a:pt x="186" y="54"/>
                </a:cubicBezTo>
                <a:cubicBezTo>
                  <a:pt x="196" y="43"/>
                  <a:pt x="210" y="37"/>
                  <a:pt x="227" y="37"/>
                </a:cubicBezTo>
                <a:cubicBezTo>
                  <a:pt x="244" y="37"/>
                  <a:pt x="258" y="43"/>
                  <a:pt x="269" y="54"/>
                </a:cubicBezTo>
                <a:cubicBezTo>
                  <a:pt x="379" y="163"/>
                  <a:pt x="379" y="163"/>
                  <a:pt x="379" y="163"/>
                </a:cubicBezTo>
                <a:cubicBezTo>
                  <a:pt x="405" y="190"/>
                  <a:pt x="405" y="190"/>
                  <a:pt x="405" y="190"/>
                </a:cubicBezTo>
                <a:cubicBezTo>
                  <a:pt x="431" y="163"/>
                  <a:pt x="431" y="163"/>
                  <a:pt x="431" y="163"/>
                </a:cubicBezTo>
                <a:cubicBezTo>
                  <a:pt x="541" y="54"/>
                  <a:pt x="541" y="54"/>
                  <a:pt x="541" y="54"/>
                </a:cubicBezTo>
                <a:cubicBezTo>
                  <a:pt x="552" y="43"/>
                  <a:pt x="566" y="37"/>
                  <a:pt x="583" y="37"/>
                </a:cubicBezTo>
                <a:moveTo>
                  <a:pt x="583" y="0"/>
                </a:moveTo>
                <a:cubicBezTo>
                  <a:pt x="557" y="0"/>
                  <a:pt x="533" y="8"/>
                  <a:pt x="515" y="27"/>
                </a:cubicBezTo>
                <a:cubicBezTo>
                  <a:pt x="405" y="137"/>
                  <a:pt x="405" y="137"/>
                  <a:pt x="405" y="137"/>
                </a:cubicBezTo>
                <a:cubicBezTo>
                  <a:pt x="295" y="27"/>
                  <a:pt x="295" y="27"/>
                  <a:pt x="295" y="27"/>
                </a:cubicBezTo>
                <a:cubicBezTo>
                  <a:pt x="277" y="8"/>
                  <a:pt x="253" y="0"/>
                  <a:pt x="227" y="0"/>
                </a:cubicBezTo>
                <a:cubicBezTo>
                  <a:pt x="202" y="0"/>
                  <a:pt x="178" y="8"/>
                  <a:pt x="159" y="27"/>
                </a:cubicBezTo>
                <a:cubicBezTo>
                  <a:pt x="27" y="159"/>
                  <a:pt x="27" y="159"/>
                  <a:pt x="27" y="159"/>
                </a:cubicBezTo>
                <a:cubicBezTo>
                  <a:pt x="9" y="178"/>
                  <a:pt x="0" y="202"/>
                  <a:pt x="0" y="227"/>
                </a:cubicBezTo>
                <a:cubicBezTo>
                  <a:pt x="0" y="253"/>
                  <a:pt x="9" y="276"/>
                  <a:pt x="27" y="295"/>
                </a:cubicBezTo>
                <a:cubicBezTo>
                  <a:pt x="404" y="672"/>
                  <a:pt x="404" y="672"/>
                  <a:pt x="404" y="672"/>
                </a:cubicBezTo>
                <a:cubicBezTo>
                  <a:pt x="406" y="672"/>
                  <a:pt x="406" y="672"/>
                  <a:pt x="406" y="672"/>
                </a:cubicBezTo>
                <a:cubicBezTo>
                  <a:pt x="783" y="295"/>
                  <a:pt x="783" y="295"/>
                  <a:pt x="783" y="295"/>
                </a:cubicBezTo>
                <a:cubicBezTo>
                  <a:pt x="801" y="276"/>
                  <a:pt x="810" y="253"/>
                  <a:pt x="810" y="227"/>
                </a:cubicBezTo>
                <a:cubicBezTo>
                  <a:pt x="810" y="202"/>
                  <a:pt x="801" y="178"/>
                  <a:pt x="783" y="159"/>
                </a:cubicBezTo>
                <a:cubicBezTo>
                  <a:pt x="651" y="27"/>
                  <a:pt x="651" y="27"/>
                  <a:pt x="651" y="27"/>
                </a:cubicBezTo>
                <a:cubicBezTo>
                  <a:pt x="632" y="8"/>
                  <a:pt x="608" y="0"/>
                  <a:pt x="583" y="0"/>
                </a:cubicBezTo>
              </a:path>
            </a:pathLst>
          </a:custGeom>
          <a:solidFill>
            <a:schemeClr val="tx2">
              <a:lumMod val="75000"/>
              <a:alpha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9125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49996" y="6373194"/>
            <a:ext cx="599523" cy="365125"/>
          </a:xfrm>
          <a:prstGeom prst="rect">
            <a:avLst/>
          </a:prstGeom>
        </p:spPr>
        <p:txBody>
          <a:bodyPr/>
          <a:lstStyle/>
          <a:p>
            <a:pPr defTabSz="342916"/>
            <a:fld id="{2A309724-4DC8-BB45-95C3-FABA29750813}" type="slidenum">
              <a:rPr lang="en-US" sz="9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342916"/>
              <a:t>6</a:t>
            </a:fld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81" y="1222756"/>
            <a:ext cx="892097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</a:rPr>
              <a:t>Create a </a:t>
            </a:r>
            <a:r>
              <a:rPr lang="en-US" sz="2600" dirty="0">
                <a:solidFill>
                  <a:prstClr val="black"/>
                </a:solidFill>
              </a:rPr>
              <a:t>Personalized Path to Better Health </a:t>
            </a:r>
            <a:r>
              <a:rPr lang="en-US" sz="2600" dirty="0" smtClean="0">
                <a:solidFill>
                  <a:prstClr val="black"/>
                </a:solidFill>
              </a:rPr>
              <a:t>through “Connected</a:t>
            </a:r>
            <a:r>
              <a:rPr lang="en-US" sz="2600" dirty="0">
                <a:solidFill>
                  <a:prstClr val="black"/>
                </a:solidFill>
              </a:rPr>
              <a:t>” Health Experience </a:t>
            </a:r>
            <a:endParaRPr lang="en-US" sz="2600" dirty="0" smtClean="0">
              <a:solidFill>
                <a:prstClr val="black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600" dirty="0">
              <a:solidFill>
                <a:prstClr val="black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</a:rPr>
              <a:t>Use digital to garner </a:t>
            </a:r>
            <a:r>
              <a:rPr lang="en-US" sz="2600" dirty="0">
                <a:solidFill>
                  <a:prstClr val="black"/>
                </a:solidFill>
              </a:rPr>
              <a:t>new customers, engage with top customers, focus </a:t>
            </a:r>
            <a:r>
              <a:rPr lang="en-US" sz="2600" dirty="0" smtClean="0">
                <a:solidFill>
                  <a:prstClr val="black"/>
                </a:solidFill>
              </a:rPr>
              <a:t>communications</a:t>
            </a:r>
            <a:r>
              <a:rPr lang="en-US" sz="2600" dirty="0">
                <a:solidFill>
                  <a:prstClr val="black"/>
                </a:solidFill>
              </a:rPr>
              <a:t>, </a:t>
            </a:r>
            <a:r>
              <a:rPr lang="en-US" sz="2600" dirty="0" smtClean="0">
                <a:solidFill>
                  <a:prstClr val="black"/>
                </a:solidFill>
              </a:rPr>
              <a:t>improve </a:t>
            </a:r>
            <a:r>
              <a:rPr lang="en-US" sz="2600" dirty="0">
                <a:solidFill>
                  <a:prstClr val="black"/>
                </a:solidFill>
              </a:rPr>
              <a:t>customer service </a:t>
            </a:r>
            <a:endParaRPr lang="en-US" sz="2600" dirty="0" smtClean="0">
              <a:solidFill>
                <a:prstClr val="black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600" dirty="0">
              <a:solidFill>
                <a:prstClr val="black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</a:rPr>
              <a:t>Committed </a:t>
            </a:r>
            <a:r>
              <a:rPr lang="en-US" sz="2600" dirty="0">
                <a:solidFill>
                  <a:prstClr val="black"/>
                </a:solidFill>
              </a:rPr>
              <a:t>to an ambitious Digital Pharmacy Strategy </a:t>
            </a:r>
            <a:endParaRPr lang="en-US" sz="2600" dirty="0" smtClean="0">
              <a:solidFill>
                <a:prstClr val="black"/>
              </a:solidFill>
            </a:endParaRP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</a:rPr>
              <a:t>Arm </a:t>
            </a:r>
            <a:r>
              <a:rPr lang="en-US" sz="2600" dirty="0">
                <a:solidFill>
                  <a:prstClr val="black"/>
                </a:solidFill>
              </a:rPr>
              <a:t>our customers with useful tools and information that </a:t>
            </a:r>
            <a:r>
              <a:rPr lang="en-US" sz="2600" dirty="0" smtClean="0">
                <a:solidFill>
                  <a:prstClr val="black"/>
                </a:solidFill>
              </a:rPr>
              <a:t>previously only </a:t>
            </a:r>
            <a:r>
              <a:rPr lang="en-US" sz="2600" dirty="0">
                <a:solidFill>
                  <a:prstClr val="black"/>
                </a:solidFill>
              </a:rPr>
              <a:t>available to medical professionals </a:t>
            </a:r>
            <a:endParaRPr lang="en-US" sz="2600" dirty="0" smtClean="0">
              <a:solidFill>
                <a:prstClr val="black"/>
              </a:solidFill>
            </a:endParaRPr>
          </a:p>
          <a:p>
            <a:pPr marL="457200" lvl="2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" y="319634"/>
            <a:ext cx="68437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Connected Health Experience</a:t>
            </a:r>
          </a:p>
        </p:txBody>
      </p:sp>
    </p:spTree>
    <p:extLst>
      <p:ext uri="{BB962C8B-B14F-4D97-AF65-F5344CB8AC3E}">
        <p14:creationId xmlns:p14="http://schemas.microsoft.com/office/powerpoint/2010/main" val="7939190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Empowering Connected Health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INTEGRATED DIGITAL VISION AND STRATEGY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CVS Health Confidential &amp;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7D88-DCFD-354C-96A5-D863D5E9364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 descr="Fr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30" y="2279155"/>
            <a:ext cx="7514322" cy="328185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244600" y="2602967"/>
            <a:ext cx="1244308" cy="1032737"/>
            <a:chOff x="1507068" y="3036935"/>
            <a:chExt cx="1155864" cy="959332"/>
          </a:xfrm>
        </p:grpSpPr>
        <p:pic>
          <p:nvPicPr>
            <p:cNvPr id="10" name="Picture 9" descr="Hear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7068" y="3036935"/>
              <a:ext cx="1155864" cy="95933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557867" y="32258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C0000"/>
                  </a:solidFill>
                </a:rPr>
                <a:t>Save</a:t>
              </a:r>
            </a:p>
            <a:p>
              <a:pPr algn="ctr"/>
              <a:r>
                <a:rPr lang="en-US" sz="1400" b="1" dirty="0">
                  <a:solidFill>
                    <a:srgbClr val="CC0000"/>
                  </a:solidFill>
                </a:rPr>
                <a:t>Money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13366" y="4268254"/>
            <a:ext cx="1244308" cy="1032737"/>
            <a:chOff x="770468" y="3804756"/>
            <a:chExt cx="1155864" cy="959332"/>
          </a:xfrm>
        </p:grpSpPr>
        <p:pic>
          <p:nvPicPr>
            <p:cNvPr id="13" name="Picture 12" descr="Hear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468" y="3804756"/>
              <a:ext cx="1155864" cy="95933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12800" y="4002944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C0000"/>
                  </a:solidFill>
                </a:rPr>
                <a:t>Save</a:t>
              </a:r>
            </a:p>
            <a:p>
              <a:pPr algn="ctr"/>
              <a:r>
                <a:rPr lang="en-US" sz="1400" b="1" dirty="0" smtClean="0">
                  <a:solidFill>
                    <a:srgbClr val="CC0000"/>
                  </a:solidFill>
                </a:rPr>
                <a:t>Time</a:t>
              </a:r>
              <a:endParaRPr lang="en-US" sz="1400" b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71189" y="3439547"/>
            <a:ext cx="1426600" cy="1184035"/>
            <a:chOff x="7230533" y="2498459"/>
            <a:chExt cx="1325199" cy="1099875"/>
          </a:xfrm>
        </p:grpSpPr>
        <p:pic>
          <p:nvPicPr>
            <p:cNvPr id="16" name="Picture 15" descr="Hear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0533" y="2498459"/>
              <a:ext cx="1325199" cy="109987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357531" y="2673143"/>
              <a:ext cx="1066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CC0000"/>
                  </a:solidFill>
                </a:rPr>
                <a:t>Live Healthier</a:t>
              </a:r>
            </a:p>
            <a:p>
              <a:pPr algn="ctr"/>
              <a:r>
                <a:rPr lang="en-US" sz="1400" b="1" dirty="0" smtClean="0">
                  <a:solidFill>
                    <a:srgbClr val="CC0000"/>
                  </a:solidFill>
                </a:rPr>
                <a:t>Lives</a:t>
              </a:r>
              <a:endParaRPr lang="en-US" sz="1400" b="1" dirty="0">
                <a:solidFill>
                  <a:srgbClr val="CC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32263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49996" y="6373194"/>
            <a:ext cx="599523" cy="365125"/>
          </a:xfrm>
          <a:prstGeom prst="rect">
            <a:avLst/>
          </a:prstGeom>
        </p:spPr>
        <p:txBody>
          <a:bodyPr/>
          <a:lstStyle/>
          <a:p>
            <a:pPr defTabSz="342916"/>
            <a:fld id="{2A309724-4DC8-BB45-95C3-FABA29750813}" type="slidenum">
              <a:rPr lang="en-US" sz="9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342916"/>
              <a:t>8</a:t>
            </a:fld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37006"/>
            <a:ext cx="8920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</a:rPr>
              <a:t>Integrated </a:t>
            </a:r>
            <a:r>
              <a:rPr lang="en-US" sz="2600" dirty="0">
                <a:solidFill>
                  <a:prstClr val="black"/>
                </a:solidFill>
              </a:rPr>
              <a:t>pharmacy and health care delivery model</a:t>
            </a:r>
            <a:r>
              <a:rPr lang="en-US" sz="2600" dirty="0" smtClean="0">
                <a:solidFill>
                  <a:prstClr val="black"/>
                </a:solidFill>
              </a:rPr>
              <a:t>:</a:t>
            </a:r>
          </a:p>
          <a:p>
            <a:pPr marL="0" lvl="1"/>
            <a:endParaRPr lang="en-US" sz="2600" dirty="0">
              <a:solidFill>
                <a:prstClr val="black"/>
              </a:solidFill>
            </a:endParaRP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</a:rPr>
              <a:t>Integrated </a:t>
            </a:r>
            <a:r>
              <a:rPr lang="en-US" sz="2600" dirty="0">
                <a:solidFill>
                  <a:prstClr val="black"/>
                </a:solidFill>
              </a:rPr>
              <a:t>Pharmacy Experience</a:t>
            </a:r>
          </a:p>
          <a:p>
            <a:pPr marL="1257300" lvl="3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</a:rPr>
              <a:t>Seamless </a:t>
            </a:r>
            <a:r>
              <a:rPr lang="en-US" sz="2600" dirty="0">
                <a:solidFill>
                  <a:prstClr val="black"/>
                </a:solidFill>
              </a:rPr>
              <a:t>retail, mail and specialty </a:t>
            </a:r>
            <a:r>
              <a:rPr lang="en-US" sz="2600" dirty="0" smtClean="0">
                <a:solidFill>
                  <a:prstClr val="black"/>
                </a:solidFill>
              </a:rPr>
              <a:t>experience</a:t>
            </a:r>
          </a:p>
          <a:p>
            <a:pPr marL="914400" lvl="3"/>
            <a:endParaRPr lang="en-US" sz="2600" dirty="0" smtClean="0">
              <a:solidFill>
                <a:prstClr val="black"/>
              </a:solidFill>
            </a:endParaRP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</a:rPr>
              <a:t>Integrated </a:t>
            </a:r>
            <a:r>
              <a:rPr lang="en-US" sz="2600" dirty="0">
                <a:solidFill>
                  <a:prstClr val="black"/>
                </a:solidFill>
              </a:rPr>
              <a:t>Front Store Experience </a:t>
            </a:r>
          </a:p>
          <a:p>
            <a:pPr marL="1257300" lvl="3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Personalized shopping options and rewards with a complete selection of health products </a:t>
            </a:r>
            <a:endParaRPr lang="en-US" sz="2600" dirty="0" smtClean="0">
              <a:solidFill>
                <a:prstClr val="black"/>
              </a:solidFill>
            </a:endParaRPr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US" sz="2600" dirty="0">
              <a:solidFill>
                <a:prstClr val="black"/>
              </a:solidFill>
            </a:endParaRP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</a:rPr>
              <a:t>Integrated </a:t>
            </a:r>
            <a:r>
              <a:rPr lang="en-US" sz="2600" dirty="0">
                <a:solidFill>
                  <a:prstClr val="black"/>
                </a:solidFill>
              </a:rPr>
              <a:t>Health Tools and Services </a:t>
            </a:r>
          </a:p>
          <a:p>
            <a:pPr marL="1257300" lvl="3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</a:rPr>
              <a:t>Stay on </a:t>
            </a:r>
            <a:r>
              <a:rPr lang="en-US" sz="2600" dirty="0">
                <a:solidFill>
                  <a:prstClr val="black"/>
                </a:solidFill>
              </a:rPr>
              <a:t>meds, manage chronic condition &amp; access the </a:t>
            </a:r>
            <a:r>
              <a:rPr lang="en-US" sz="2600" dirty="0" err="1">
                <a:solidFill>
                  <a:prstClr val="black"/>
                </a:solidFill>
              </a:rPr>
              <a:t>MinuteClinic</a:t>
            </a:r>
            <a:endParaRPr lang="en-US" sz="2600" dirty="0">
              <a:solidFill>
                <a:prstClr val="black"/>
              </a:solidFill>
            </a:endParaRPr>
          </a:p>
          <a:p>
            <a:pPr marL="457200" lvl="2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213" y="332910"/>
            <a:ext cx="68437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Empowering Connected Health </a:t>
            </a:r>
          </a:p>
        </p:txBody>
      </p:sp>
    </p:spTree>
    <p:extLst>
      <p:ext uri="{BB962C8B-B14F-4D97-AF65-F5344CB8AC3E}">
        <p14:creationId xmlns:p14="http://schemas.microsoft.com/office/powerpoint/2010/main" val="42806550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How Will We Do It?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99820" y="2908095"/>
            <a:ext cx="4235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C0000"/>
                </a:solidFill>
              </a:rPr>
              <a:t>INNOVATIVE</a:t>
            </a:r>
            <a:endParaRPr lang="en-US" sz="4800" b="1" dirty="0">
              <a:solidFill>
                <a:srgbClr val="CC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398833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A3070E"/>
                </a:solidFill>
              </a:rPr>
              <a:t>TALENTED</a:t>
            </a:r>
            <a:endParaRPr lang="en-US" sz="2000" b="1" dirty="0">
              <a:solidFill>
                <a:srgbClr val="A3070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32704" y="2125633"/>
            <a:ext cx="2281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A3070E"/>
                </a:solidFill>
              </a:rPr>
              <a:t>INFLUENTIAL</a:t>
            </a:r>
            <a:endParaRPr lang="en-US" sz="2000" b="1" dirty="0">
              <a:solidFill>
                <a:srgbClr val="A3070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7433" y="1892829"/>
            <a:ext cx="2383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B2E22"/>
                </a:solidFill>
              </a:rPr>
              <a:t>ENERGETIC</a:t>
            </a:r>
            <a:endParaRPr lang="en-US" sz="2800" b="1" dirty="0">
              <a:solidFill>
                <a:srgbClr val="EB2E2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3588" y="2709865"/>
            <a:ext cx="1964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46464"/>
                </a:solidFill>
              </a:rPr>
              <a:t>RELENTLESS</a:t>
            </a:r>
            <a:endParaRPr lang="en-US" sz="1400" b="1" dirty="0">
              <a:solidFill>
                <a:srgbClr val="64646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7367" y="4363978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A3070E"/>
                </a:solidFill>
              </a:rPr>
              <a:t>FORMATIVE</a:t>
            </a:r>
            <a:endParaRPr lang="en-US" sz="2000" b="1" dirty="0">
              <a:solidFill>
                <a:srgbClr val="A3070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9534" y="3594630"/>
            <a:ext cx="178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B2E22"/>
                </a:solidFill>
              </a:rPr>
              <a:t>NEW</a:t>
            </a:r>
            <a:endParaRPr lang="en-US" sz="2800" b="1" dirty="0">
              <a:solidFill>
                <a:srgbClr val="EB2E2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14021" y="1977496"/>
            <a:ext cx="2142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B2E22"/>
                </a:solidFill>
              </a:rPr>
              <a:t>OPEN</a:t>
            </a:r>
            <a:endParaRPr lang="en-US" sz="2800" b="1" dirty="0">
              <a:solidFill>
                <a:srgbClr val="EB2E2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9066" y="362003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A3070E"/>
                </a:solidFill>
              </a:rPr>
              <a:t>DEDICATED</a:t>
            </a:r>
            <a:endParaRPr lang="en-US" sz="2000" b="1" dirty="0">
              <a:solidFill>
                <a:srgbClr val="A3070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1400" y="4363978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A3070E"/>
                </a:solidFill>
              </a:rPr>
              <a:t>ENERGIZED</a:t>
            </a:r>
            <a:endParaRPr lang="en-US" sz="2000" b="1" dirty="0">
              <a:solidFill>
                <a:srgbClr val="A3070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3466" y="3323697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A3070E"/>
                </a:solidFill>
              </a:rPr>
              <a:t>DIVERSE</a:t>
            </a:r>
            <a:endParaRPr lang="en-US" sz="2000" b="1" dirty="0">
              <a:solidFill>
                <a:srgbClr val="A3070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3600" y="4049911"/>
            <a:ext cx="1964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46464"/>
                </a:solidFill>
              </a:rPr>
              <a:t>TEAMWORK</a:t>
            </a:r>
            <a:endParaRPr lang="en-US" sz="1400" b="1" dirty="0">
              <a:solidFill>
                <a:srgbClr val="64646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9266" y="2824165"/>
            <a:ext cx="694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46464"/>
                </a:solidFill>
              </a:rPr>
              <a:t>FAST</a:t>
            </a:r>
            <a:endParaRPr lang="en-US" sz="1400" b="1" dirty="0">
              <a:solidFill>
                <a:srgbClr val="64646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7667" y="2511094"/>
            <a:ext cx="1964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46464"/>
                </a:solidFill>
              </a:rPr>
              <a:t>CLEAR</a:t>
            </a:r>
            <a:endParaRPr lang="en-US" sz="1400" b="1" dirty="0">
              <a:solidFill>
                <a:srgbClr val="64646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4433" y="1638831"/>
            <a:ext cx="1964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46464"/>
                </a:solidFill>
              </a:rPr>
              <a:t>ADAPTIVE</a:t>
            </a:r>
            <a:endParaRPr lang="en-US" sz="1400" b="1" dirty="0">
              <a:solidFill>
                <a:srgbClr val="64646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32467" y="2739496"/>
            <a:ext cx="2142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B2E22"/>
                </a:solidFill>
              </a:rPr>
              <a:t>DRIVEN</a:t>
            </a:r>
            <a:endParaRPr lang="en-US" sz="2800" b="1" dirty="0">
              <a:solidFill>
                <a:srgbClr val="EB2E2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64167" y="3806296"/>
            <a:ext cx="2493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B2E22"/>
                </a:solidFill>
              </a:rPr>
              <a:t>PASSIONATE</a:t>
            </a:r>
            <a:endParaRPr lang="en-US" sz="2800" b="1" dirty="0">
              <a:solidFill>
                <a:srgbClr val="EB2E2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90334" y="4796896"/>
            <a:ext cx="4135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B2E22"/>
                </a:solidFill>
              </a:rPr>
              <a:t>COLLABORATIVE</a:t>
            </a:r>
            <a:endParaRPr lang="en-US" sz="2800" b="1" dirty="0">
              <a:solidFill>
                <a:srgbClr val="EB2E2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0000" y="2540532"/>
            <a:ext cx="1202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46464"/>
                </a:solidFill>
              </a:rPr>
              <a:t>EVOLVING</a:t>
            </a:r>
            <a:endParaRPr lang="en-US" sz="1400" b="1" dirty="0">
              <a:solidFill>
                <a:srgbClr val="64646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8534" y="3522665"/>
            <a:ext cx="1570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46464"/>
                </a:solidFill>
              </a:rPr>
              <a:t>TECHNOLOGY</a:t>
            </a:r>
            <a:endParaRPr lang="en-US" sz="1400" b="1" dirty="0">
              <a:solidFill>
                <a:srgbClr val="646464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09267" y="2395508"/>
            <a:ext cx="1761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A3070E"/>
                </a:solidFill>
              </a:rPr>
              <a:t>EXCITING</a:t>
            </a:r>
            <a:endParaRPr lang="en-US" sz="2000" b="1" dirty="0">
              <a:solidFill>
                <a:srgbClr val="A3070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11766" y="2421966"/>
            <a:ext cx="1761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A3070E"/>
                </a:solidFill>
              </a:rPr>
              <a:t>CARING</a:t>
            </a:r>
            <a:endParaRPr lang="en-US" sz="2000" b="1" dirty="0">
              <a:solidFill>
                <a:srgbClr val="A3070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74366" y="4456311"/>
            <a:ext cx="1794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46464"/>
                </a:solidFill>
              </a:rPr>
              <a:t>DATA-DRIVEN</a:t>
            </a:r>
            <a:endParaRPr lang="en-US" sz="1400" b="1" dirty="0">
              <a:solidFill>
                <a:srgbClr val="646464"/>
              </a:solidFill>
            </a:endParaRPr>
          </a:p>
        </p:txBody>
      </p:sp>
      <p:sp>
        <p:nvSpPr>
          <p:cNvPr id="29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49996" y="6373194"/>
            <a:ext cx="599523" cy="365125"/>
          </a:xfrm>
          <a:prstGeom prst="rect">
            <a:avLst/>
          </a:prstGeom>
        </p:spPr>
        <p:txBody>
          <a:bodyPr/>
          <a:lstStyle/>
          <a:p>
            <a:pPr defTabSz="342916"/>
            <a:fld id="{2A309724-4DC8-BB45-95C3-FABA29750813}" type="slidenum">
              <a:rPr lang="en-US" sz="900" smtClean="0"/>
              <a:pPr defTabSz="342916"/>
              <a:t>9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361679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Event Template">
  <a:themeElements>
    <a:clrScheme name="Event Template">
      <a:dk1>
        <a:sysClr val="windowText" lastClr="000000"/>
      </a:dk1>
      <a:lt1>
        <a:sysClr val="window" lastClr="FFFFFF"/>
      </a:lt1>
      <a:dk2>
        <a:srgbClr val="CC0000"/>
      </a:dk2>
      <a:lt2>
        <a:srgbClr val="E1E1E1"/>
      </a:lt2>
      <a:accent1>
        <a:srgbClr val="9AD6E2"/>
      </a:accent1>
      <a:accent2>
        <a:srgbClr val="646464"/>
      </a:accent2>
      <a:accent3>
        <a:srgbClr val="A7CE39"/>
      </a:accent3>
      <a:accent4>
        <a:srgbClr val="37BAAB"/>
      </a:accent4>
      <a:accent5>
        <a:srgbClr val="003C54"/>
      </a:accent5>
      <a:accent6>
        <a:srgbClr val="ABABAB"/>
      </a:accent6>
      <a:hlink>
        <a:srgbClr val="37BAAB"/>
      </a:hlink>
      <a:folHlink>
        <a:srgbClr val="ABABAB"/>
      </a:folHlink>
    </a:clrScheme>
    <a:fontScheme name="Eve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C0000"/>
        </a:solidFill>
        <a:ln>
          <a:noFill/>
        </a:ln>
        <a:effectLst/>
      </a:spPr>
      <a:bodyPr rtlCol="0" anchor="ctr"/>
      <a:lstStyle>
        <a:defPPr algn="ctr">
          <a:defRPr sz="2200" b="1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gray">
        <a:ln w="101600" cmpd="sng">
          <a:solidFill>
            <a:schemeClr val="bg1">
              <a:lumMod val="6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2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 Template.potx</Template>
  <TotalTime>0</TotalTime>
  <Words>485</Words>
  <Application>Microsoft Office PowerPoint</Application>
  <PresentationFormat>On-screen Show (4:3)</PresentationFormat>
  <Paragraphs>107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</vt:lpstr>
      <vt:lpstr>Lucida Grande</vt:lpstr>
      <vt:lpstr>Trebuchet MS</vt:lpstr>
      <vt:lpstr>Event Template</vt:lpstr>
      <vt:lpstr>Who We Are</vt:lpstr>
      <vt:lpstr>PowerPoint Presentation</vt:lpstr>
      <vt:lpstr>More Than a Retail Pharmacy</vt:lpstr>
      <vt:lpstr>PowerPoint Presentation</vt:lpstr>
      <vt:lpstr>by connecting customers to CVS Health’s unique assets when, where and how they want.</vt:lpstr>
      <vt:lpstr>PowerPoint Presentation</vt:lpstr>
      <vt:lpstr>Empowering Connected Health</vt:lpstr>
      <vt:lpstr>PowerPoint Presentation</vt:lpstr>
      <vt:lpstr>How Will We Do It?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2014-08-27T19:40:59Z</dcterms:created>
  <dcterms:modified xsi:type="dcterms:W3CDTF">2015-01-15T22:33:50Z</dcterms:modified>
</cp:coreProperties>
</file>